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128" r:id="rId1"/>
  </p:sldMasterIdLst>
  <p:notesMasterIdLst>
    <p:notesMasterId r:id="rId27"/>
  </p:notesMasterIdLst>
  <p:handoutMasterIdLst>
    <p:handoutMasterId r:id="rId28"/>
  </p:handoutMasterIdLst>
  <p:sldIdLst>
    <p:sldId id="987" r:id="rId2"/>
    <p:sldId id="919" r:id="rId3"/>
    <p:sldId id="963" r:id="rId4"/>
    <p:sldId id="962" r:id="rId5"/>
    <p:sldId id="978" r:id="rId6"/>
    <p:sldId id="965" r:id="rId7"/>
    <p:sldId id="969" r:id="rId8"/>
    <p:sldId id="976" r:id="rId9"/>
    <p:sldId id="970" r:id="rId10"/>
    <p:sldId id="981" r:id="rId11"/>
    <p:sldId id="982" r:id="rId12"/>
    <p:sldId id="972" r:id="rId13"/>
    <p:sldId id="973" r:id="rId14"/>
    <p:sldId id="974" r:id="rId15"/>
    <p:sldId id="966" r:id="rId16"/>
    <p:sldId id="979" r:id="rId17"/>
    <p:sldId id="975" r:id="rId18"/>
    <p:sldId id="967" r:id="rId19"/>
    <p:sldId id="923" r:id="rId20"/>
    <p:sldId id="984" r:id="rId21"/>
    <p:sldId id="926" r:id="rId22"/>
    <p:sldId id="927" r:id="rId23"/>
    <p:sldId id="980" r:id="rId24"/>
    <p:sldId id="983" r:id="rId25"/>
    <p:sldId id="977" r:id="rId26"/>
  </p:sldIdLst>
  <p:sldSz cx="9144000" cy="6858000" type="screen4x3"/>
  <p:notesSz cx="6997700" cy="9271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66FF"/>
    <a:srgbClr val="FF66CC"/>
    <a:srgbClr val="FF66FF"/>
    <a:srgbClr val="FF0000"/>
    <a:srgbClr val="FF00FF"/>
    <a:srgbClr val="FF33CC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9854" autoAdjust="0"/>
  </p:normalViewPr>
  <p:slideViewPr>
    <p:cSldViewPr>
      <p:cViewPr varScale="1">
        <p:scale>
          <a:sx n="60" d="100"/>
          <a:sy n="60" d="100"/>
        </p:scale>
        <p:origin x="557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5" d="100"/>
        <a:sy n="115" d="100"/>
      </p:scale>
      <p:origin x="0" y="0"/>
    </p:cViewPr>
  </p:sorterViewPr>
  <p:gridSpacing cx="114300" cy="1143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9038"/>
            <a:ext cx="3032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09038"/>
            <a:ext cx="3032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 b="0"/>
            </a:lvl1pPr>
          </a:lstStyle>
          <a:p>
            <a:pPr>
              <a:defRPr/>
            </a:pPr>
            <a:fld id="{6F69BB85-52EB-8E4E-88B2-CB733D6F8B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2336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695325"/>
            <a:ext cx="4633912" cy="3475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0550"/>
            <a:ext cx="5133975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9038"/>
            <a:ext cx="3032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09038"/>
            <a:ext cx="3032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 b="0"/>
            </a:lvl1pPr>
          </a:lstStyle>
          <a:p>
            <a:pPr>
              <a:defRPr/>
            </a:pPr>
            <a:fld id="{CD6FF4B7-CC0D-CC44-B0E6-CE79288510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7127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 charset="-128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0" descr="ppt_BG_Title_BNL_blu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571500"/>
            <a:ext cx="7772400" cy="1143000"/>
          </a:xfrm>
          <a:ln>
            <a:noFill/>
          </a:ln>
        </p:spPr>
        <p:txBody>
          <a:bodyPr/>
          <a:lstStyle>
            <a:lvl1pPr algn="l">
              <a:defRPr sz="4000" b="1" baseline="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282066" y="4879657"/>
            <a:ext cx="479042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57799" bIns="0">
            <a:spAutoFit/>
          </a:bodyPr>
          <a:lstStyle/>
          <a:p>
            <a:pPr marL="57150" algn="l"/>
            <a:r>
              <a:rPr lang="en-US" sz="1600" b="0" kern="1200" baseline="0" dirty="0" smtClean="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rPr>
              <a:t>Community Panel on Funding Opportunities for EIC</a:t>
            </a:r>
          </a:p>
          <a:p>
            <a:pPr marL="57150" algn="l"/>
            <a:r>
              <a:rPr lang="en-US" sz="1600" b="0" kern="1200" baseline="0" dirty="0" smtClean="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rPr>
              <a:t>29 Nov-2 December 2016</a:t>
            </a:r>
          </a:p>
          <a:p>
            <a:pPr marL="57150" algn="l"/>
            <a:r>
              <a:rPr lang="en-US" sz="1600" b="0" kern="1200" baseline="0" dirty="0" smtClean="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rPr>
              <a:t>Rockville, ML   </a:t>
            </a:r>
            <a:endParaRPr lang="en-US" sz="1600" b="0" kern="1200" dirty="0">
              <a:solidFill>
                <a:schemeClr val="tx1"/>
              </a:solidFill>
              <a:latin typeface="Helvetica"/>
              <a:ea typeface="ＭＳ Ｐゴシック" charset="0"/>
              <a:cs typeface="Helvetica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3771900"/>
            <a:ext cx="4343400" cy="571500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Author Name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714500"/>
            <a:ext cx="7772401" cy="2057400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01066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266700" y="815975"/>
            <a:ext cx="8677275" cy="604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1447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08879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38382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28879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1" y="815975"/>
            <a:ext cx="4191000" cy="6042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86300" y="815975"/>
            <a:ext cx="4257675" cy="6042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79884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870" y="987611"/>
            <a:ext cx="833893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870" y="3467286"/>
            <a:ext cx="833893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688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42901" y="96838"/>
            <a:ext cx="84582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815975"/>
            <a:ext cx="8677275" cy="604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Box 8"/>
          <p:cNvSpPr txBox="1">
            <a:spLocks noChangeArrowheads="1"/>
          </p:cNvSpPr>
          <p:nvPr userDrawn="1"/>
        </p:nvSpPr>
        <p:spPr bwMode="auto">
          <a:xfrm>
            <a:off x="8753475" y="0"/>
            <a:ext cx="390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CD0E7053-A9EF-4948-8331-64540782529C}" type="slidenum">
              <a:rPr lang="en-US" sz="1400" b="0" smtClean="0"/>
              <a:pPr>
                <a:defRPr/>
              </a:pPr>
              <a:t>‹#›</a:t>
            </a:fld>
            <a:endParaRPr lang="en-US" sz="1400" b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4" r:id="rId2"/>
    <p:sldLayoutId id="2147484131" r:id="rId3"/>
    <p:sldLayoutId id="2147484132" r:id="rId4"/>
    <p:sldLayoutId id="2147484130" r:id="rId5"/>
    <p:sldLayoutId id="2147484133" r:id="rId6"/>
    <p:sldLayoutId id="2147484135" r:id="rId7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lang="en-US" sz="2400" b="1" dirty="0">
          <a:solidFill>
            <a:srgbClr val="FF0000"/>
          </a:solidFill>
          <a:latin typeface="Helvetica"/>
          <a:ea typeface="ＭＳ Ｐゴシック" pitchFamily="-65" charset="-128"/>
          <a:cs typeface="Helvetica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rgbClr val="FF0000"/>
          </a:solidFill>
          <a:latin typeface="Helvetica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rgbClr val="FF0000"/>
          </a:solidFill>
          <a:latin typeface="Helvetica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rgbClr val="FF0000"/>
          </a:solidFill>
          <a:latin typeface="Helvetica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rgbClr val="FF0000"/>
          </a:solidFill>
          <a:latin typeface="Helvetica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Felix Titling" pitchFamily="8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Felix Titling" pitchFamily="8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Felix Titling" pitchFamily="8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Felix Titling" pitchFamily="82" charset="0"/>
        </a:defRPr>
      </a:lvl9pPr>
    </p:titleStyle>
    <p:bodyStyle>
      <a:lvl1pPr marL="233363" indent="-233363" algn="l" rtl="0" eaLnBrk="1" fontAlgn="base" hangingPunct="1">
        <a:spcBef>
          <a:spcPct val="20000"/>
        </a:spcBef>
        <a:spcAft>
          <a:spcPct val="0"/>
        </a:spcAft>
        <a:buSzPct val="65000"/>
        <a:buBlip>
          <a:blip r:embed="rId9"/>
        </a:buBlip>
        <a:defRPr sz="2000">
          <a:solidFill>
            <a:srgbClr val="0000FF"/>
          </a:solidFill>
          <a:latin typeface="Helvetica"/>
          <a:ea typeface="ＭＳ Ｐゴシック" charset="0"/>
          <a:cs typeface="Helvetica"/>
        </a:defRPr>
      </a:lvl1pPr>
      <a:lvl2pPr marL="339725" indent="-230188" algn="l" rtl="0" eaLnBrk="1" fontAlgn="base" hangingPunct="1">
        <a:spcBef>
          <a:spcPct val="20000"/>
        </a:spcBef>
        <a:spcAft>
          <a:spcPct val="0"/>
        </a:spcAft>
        <a:buSzPct val="65000"/>
        <a:buBlip>
          <a:blip r:embed="rId10"/>
        </a:buBlip>
        <a:defRPr>
          <a:solidFill>
            <a:schemeClr val="tx1"/>
          </a:solidFill>
          <a:latin typeface="Helvetica"/>
          <a:ea typeface="ＭＳ Ｐゴシック" charset="0"/>
          <a:cs typeface="Helvetica"/>
        </a:defRPr>
      </a:lvl2pPr>
      <a:lvl3pPr marL="460375" indent="-230188" algn="l" rtl="0" eaLnBrk="1" fontAlgn="base" hangingPunct="1">
        <a:spcBef>
          <a:spcPct val="20000"/>
        </a:spcBef>
        <a:spcAft>
          <a:spcPct val="0"/>
        </a:spcAft>
        <a:buSzPct val="65000"/>
        <a:buBlip>
          <a:blip r:embed="rId11"/>
        </a:buBlip>
        <a:defRPr sz="1600" i="1">
          <a:solidFill>
            <a:schemeClr val="tx1"/>
          </a:solidFill>
          <a:latin typeface="Helvetica"/>
          <a:ea typeface="ＭＳ Ｐゴシック" charset="0"/>
          <a:cs typeface="Helvetica"/>
        </a:defRPr>
      </a:lvl3pPr>
      <a:lvl4pPr marL="569913" indent="-230188" algn="l" rtl="0" eaLnBrk="1" fontAlgn="base" hangingPunct="1">
        <a:spcBef>
          <a:spcPct val="20000"/>
        </a:spcBef>
        <a:spcAft>
          <a:spcPct val="0"/>
        </a:spcAft>
        <a:buSzPct val="65000"/>
        <a:buBlip>
          <a:blip r:embed="rId12"/>
        </a:buBlip>
        <a:defRPr sz="1400">
          <a:solidFill>
            <a:schemeClr val="tx1"/>
          </a:solidFill>
          <a:latin typeface="Helvetica"/>
          <a:ea typeface="ＭＳ Ｐゴシック" charset="0"/>
          <a:cs typeface="Helvetica"/>
        </a:defRPr>
      </a:lvl4pPr>
      <a:lvl5pPr marL="62388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Helvetica"/>
          <a:ea typeface="ＭＳ Ｐゴシック" charset="0"/>
          <a:cs typeface="Helvetic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Vacuum Issues in the IR of an Electron-Ion Collider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Christoph Montag</a:t>
            </a:r>
          </a:p>
          <a:p>
            <a:r>
              <a:rPr lang="en-US" dirty="0" smtClean="0"/>
              <a:t>BNL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141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Vacuum pipes for electrons, protons and SR separate 11m downstream of IP</a:t>
            </a:r>
          </a:p>
          <a:p>
            <a:r>
              <a:rPr lang="en-US" sz="2400" dirty="0" smtClean="0"/>
              <a:t>Flat cross section of common stainless steel chamber requires special flanges, and protection by emergency absorbers</a:t>
            </a:r>
          </a:p>
          <a:p>
            <a:r>
              <a:rPr lang="en-US" sz="2400" dirty="0" smtClean="0"/>
              <a:t>Lots of pumping installed: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B050"/>
                </a:solidFill>
              </a:rPr>
              <a:t>NEG strips in all stainless steel chambers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B050"/>
                </a:solidFill>
              </a:rPr>
              <a:t>Ion getter and </a:t>
            </a:r>
            <a:r>
              <a:rPr lang="en-US" sz="2400" dirty="0" err="1" smtClean="0">
                <a:solidFill>
                  <a:srgbClr val="00B050"/>
                </a:solidFill>
              </a:rPr>
              <a:t>Ti</a:t>
            </a:r>
            <a:r>
              <a:rPr lang="en-US" sz="2400" dirty="0" smtClean="0">
                <a:solidFill>
                  <a:srgbClr val="00B050"/>
                </a:solidFill>
              </a:rPr>
              <a:t> sublimation pumps in-between magnets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B050"/>
                </a:solidFill>
              </a:rPr>
              <a:t>Integrated ion getter pump inside the detector, at 1.3m from the IP</a:t>
            </a:r>
          </a:p>
          <a:p>
            <a:r>
              <a:rPr lang="en-US" sz="2400" dirty="0" smtClean="0"/>
              <a:t>Superconducting magnet beam pipes at 40-80K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B050"/>
                </a:solidFill>
              </a:rPr>
              <a:t>Needed to be warmed up for regeneration of NEG pumps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B050"/>
                </a:solidFill>
              </a:rPr>
              <a:t>No valves between warm and cold magnets due to space constraints</a:t>
            </a:r>
          </a:p>
        </p:txBody>
      </p:sp>
    </p:spTree>
    <p:extLst>
      <p:ext uri="{BB962C8B-B14F-4D97-AF65-F5344CB8AC3E}">
        <p14:creationId xmlns:p14="http://schemas.microsoft.com/office/powerpoint/2010/main" val="103515892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Conditions in HERA-II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Very severe background conditions after luminosity upgrade, limiting beam currents and therefore luminosity to avoid radiation damage to detectors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Extensive background studies leading to modifications during several months of shutdown:</a:t>
            </a:r>
          </a:p>
          <a:p>
            <a:r>
              <a:rPr lang="en-US" dirty="0" smtClean="0"/>
              <a:t>Proton beam-gas interactions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Larger pumps at critical locations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Increased pumping port conductance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Improved mask shapes to reduce HOM losses</a:t>
            </a:r>
          </a:p>
          <a:p>
            <a:r>
              <a:rPr lang="en-US" dirty="0" smtClean="0"/>
              <a:t>Synchrotron radiation background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Added synchrotron radiation collimator far upstream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Improved masks in 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Improved magnet alignment, beam steering, and control</a:t>
            </a:r>
          </a:p>
          <a:p>
            <a:r>
              <a:rPr lang="en-US" dirty="0" smtClean="0"/>
              <a:t>Electron beam-gas (off-momentum positrons)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Additional vacuum pumps 30m upstream</a:t>
            </a: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1378150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 </a:t>
            </a:r>
            <a:r>
              <a:rPr lang="en-US" dirty="0"/>
              <a:t>V</a:t>
            </a:r>
            <a:r>
              <a:rPr lang="en-US" dirty="0" smtClean="0"/>
              <a:t>acuum Pressure during HERA-II Luminosity Stores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9" y="815975"/>
            <a:ext cx="8165715" cy="5470525"/>
          </a:xfrm>
        </p:spPr>
      </p:pic>
    </p:spTree>
    <p:extLst>
      <p:ext uri="{BB962C8B-B14F-4D97-AF65-F5344CB8AC3E}">
        <p14:creationId xmlns:p14="http://schemas.microsoft.com/office/powerpoint/2010/main" val="94900992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 </a:t>
            </a:r>
            <a:r>
              <a:rPr lang="en-US" dirty="0"/>
              <a:t>V</a:t>
            </a:r>
            <a:r>
              <a:rPr lang="en-US" dirty="0" smtClean="0"/>
              <a:t>acuum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Gradual improvement due to beam conditioning, interrupted by a few vacuum failures (leaks)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700" y="960491"/>
            <a:ext cx="8677275" cy="4868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114288369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Beam-Gas Background in HERA-II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Two time constants for vacuum conditioning: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Short term after leaks, 20-30 days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Long term, ~2 years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700" y="765471"/>
            <a:ext cx="8677275" cy="4606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3523032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RHIC Experience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6700" y="5372100"/>
            <a:ext cx="8677275" cy="14859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Two superconducting storage rings</a:t>
            </a:r>
          </a:p>
          <a:p>
            <a:r>
              <a:rPr lang="en-US" dirty="0" smtClean="0"/>
              <a:t>Energy range 10 – 100GeV/n Au, 25 – 250GeV protons</a:t>
            </a:r>
          </a:p>
          <a:p>
            <a:r>
              <a:rPr lang="en-US" dirty="0" smtClean="0"/>
              <a:t>111 bunches/ring, 106nsec bunch spacing</a:t>
            </a:r>
          </a:p>
          <a:p>
            <a:r>
              <a:rPr lang="en-US" dirty="0" smtClean="0"/>
              <a:t>All ions other than protons cross transition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815975"/>
            <a:ext cx="7429500" cy="450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0037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RHIC bunch intensity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5029200"/>
            <a:ext cx="8677275" cy="18288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Steady bunch intensity increases achieved by:</a:t>
            </a:r>
          </a:p>
          <a:p>
            <a:r>
              <a:rPr lang="en-US" dirty="0" smtClean="0"/>
              <a:t>NEG coating of warm beam pipes (2004-2008)</a:t>
            </a:r>
          </a:p>
          <a:p>
            <a:r>
              <a:rPr lang="en-US" dirty="0" smtClean="0"/>
              <a:t>Pre-pumping before cool-down (from 2006)</a:t>
            </a:r>
          </a:p>
          <a:p>
            <a:r>
              <a:rPr lang="en-US" dirty="0" smtClean="0"/>
              <a:t>Keeping machine at liquid nitrogen temperature over the shutdown</a:t>
            </a:r>
          </a:p>
          <a:p>
            <a:r>
              <a:rPr lang="en-US" dirty="0" smtClean="0"/>
              <a:t>Intentional scrubbing at injection, using short, high-intensity bunches</a:t>
            </a:r>
          </a:p>
          <a:p>
            <a:r>
              <a:rPr lang="en-US" dirty="0" smtClean="0"/>
              <a:t>“Parasitic” scrubbing by long physics runs, and no vacuum breaks in-between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371600"/>
            <a:ext cx="3543300" cy="37276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1371600"/>
            <a:ext cx="3974710" cy="372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9434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RHIC Vacuum in STAR Detector </a:t>
            </a:r>
            <a:r>
              <a:rPr lang="en-US" dirty="0"/>
              <a:t>A</a:t>
            </a:r>
            <a:r>
              <a:rPr lang="en-US" dirty="0" smtClean="0"/>
              <a:t>fter </a:t>
            </a:r>
            <a:r>
              <a:rPr lang="en-US" dirty="0"/>
              <a:t>S</a:t>
            </a:r>
            <a:r>
              <a:rPr lang="en-US" dirty="0" smtClean="0"/>
              <a:t>olenoid Power Supply 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STAR detector solenoid prevents electron cloud instability in detector </a:t>
            </a:r>
            <a:r>
              <a:rPr lang="en-US" dirty="0" err="1" smtClean="0"/>
              <a:t>beampipe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615" y="815975"/>
            <a:ext cx="7769444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12261748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eRHIC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High beam currents</a:t>
            </a:r>
          </a:p>
          <a:p>
            <a:r>
              <a:rPr lang="en-US" sz="2400" dirty="0" smtClean="0"/>
              <a:t>330 bunches per ring in initial phase, up to 1320 in final configuration</a:t>
            </a:r>
          </a:p>
          <a:p>
            <a:r>
              <a:rPr lang="en-US" sz="2400" dirty="0" smtClean="0"/>
              <a:t>Large crossing angle (22mrad) to avoid dipoles near IP</a:t>
            </a:r>
          </a:p>
          <a:p>
            <a:r>
              <a:rPr lang="en-US" sz="2400" dirty="0" smtClean="0"/>
              <a:t> Large electron beam-beam parameter (up to 0.1) requires near-integer tunes for dynamic focusing to compensate emittance blow-up</a:t>
            </a:r>
          </a:p>
          <a:p>
            <a:r>
              <a:rPr lang="en-US" sz="2400" dirty="0" smtClean="0"/>
              <a:t>Strong dynamic focusing effects increase beam divergence at the IP, and beam sizes in the low-beta quadrupoles</a:t>
            </a:r>
          </a:p>
          <a:p>
            <a:r>
              <a:rPr lang="en-US" sz="2400" dirty="0" smtClean="0"/>
              <a:t>Increased beam size results in more electrons experiencing large magnetic fields in those magnets, increasing synchrotron radiation power and critical energies</a:t>
            </a:r>
          </a:p>
          <a:p>
            <a:r>
              <a:rPr lang="en-US" sz="2400" dirty="0" smtClean="0"/>
              <a:t>Dynamic focusing effects have to be taken into account when determining required apertures in IR design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452471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Design Concept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 smtClean="0"/>
              </a:p>
              <a:p>
                <a:r>
                  <a:rPr lang="en-US" sz="1700" dirty="0" smtClean="0"/>
                  <a:t>Based on RHIC with 275GeV polarized protons</a:t>
                </a:r>
              </a:p>
              <a:p>
                <a:r>
                  <a:rPr lang="en-US" sz="1700" dirty="0" smtClean="0"/>
                  <a:t>Electron storage ring with 5 – 18GeV</a:t>
                </a:r>
              </a:p>
              <a:p>
                <a:r>
                  <a:rPr lang="en-US" sz="1700" dirty="0" smtClean="0"/>
                  <a:t>1320 bunches per ring</a:t>
                </a:r>
              </a:p>
              <a:p>
                <a:r>
                  <a:rPr lang="en-US" sz="1700" dirty="0" smtClean="0"/>
                  <a:t>Up to 2.7A electron current – similar to B-Factories</a:t>
                </a:r>
              </a:p>
              <a:p>
                <a:r>
                  <a:rPr lang="en-US" sz="1700" dirty="0" smtClean="0"/>
                  <a:t>10MW maximum RF power</a:t>
                </a:r>
              </a:p>
              <a:p>
                <a:r>
                  <a:rPr lang="en-US" sz="1700" dirty="0" smtClean="0"/>
                  <a:t>Very flat normalized proton emittances: 2.4um horizontal, 0.1um vertical – achieved by strong hadron cooling </a:t>
                </a:r>
              </a:p>
              <a:p>
                <a:r>
                  <a:rPr lang="en-US" sz="1700" dirty="0" smtClean="0"/>
                  <a:t>Low proton bunch intensities: 0.75*10^11</a:t>
                </a:r>
              </a:p>
              <a:p>
                <a:r>
                  <a:rPr lang="en-US" sz="1700" dirty="0" smtClean="0"/>
                  <a:t>Full energy polarized electron injector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rgbClr val="FF0000"/>
                    </a:solidFill>
                  </a:rPr>
                  <a:t>Peak luminosity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1.2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34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𝑠𝑒𝑐</m:t>
                        </m:r>
                      </m:e>
                      <m: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2800" b="0" dirty="0" smtClean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rgbClr val="002060"/>
                    </a:solidFill>
                  </a:rPr>
                  <a:t>Initially, 330 bunches and no hadron cooling -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.6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𝑠𝑒𝑐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28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0" y="815975"/>
            <a:ext cx="3910013" cy="260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692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EIC Interaction Region Design Challenges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028700"/>
            <a:ext cx="8677275" cy="582930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Very </a:t>
            </a:r>
            <a:r>
              <a:rPr lang="en-US" sz="3200" dirty="0" smtClean="0">
                <a:solidFill>
                  <a:srgbClr val="FF0000"/>
                </a:solidFill>
              </a:rPr>
              <a:t>asymmetric</a:t>
            </a:r>
            <a:r>
              <a:rPr lang="en-US" sz="3200" dirty="0" smtClean="0"/>
              <a:t> beam energies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High luminosity requires </a:t>
            </a:r>
            <a:r>
              <a:rPr lang="en-US" sz="3200" dirty="0" smtClean="0">
                <a:solidFill>
                  <a:srgbClr val="FF0000"/>
                </a:solidFill>
              </a:rPr>
              <a:t>early beam separation</a:t>
            </a:r>
            <a:r>
              <a:rPr lang="en-US" sz="3200" dirty="0" smtClean="0"/>
              <a:t> to allow focusing close to the IP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 Hard, intense </a:t>
            </a:r>
            <a:r>
              <a:rPr lang="en-US" sz="3200" dirty="0" smtClean="0">
                <a:solidFill>
                  <a:srgbClr val="FF0000"/>
                </a:solidFill>
              </a:rPr>
              <a:t>synchrotron radiation</a:t>
            </a:r>
            <a:r>
              <a:rPr lang="en-US" sz="3200" dirty="0" smtClean="0"/>
              <a:t> generated </a:t>
            </a:r>
            <a:r>
              <a:rPr lang="en-US" sz="3200" dirty="0" smtClean="0">
                <a:solidFill>
                  <a:srgbClr val="FF0000"/>
                </a:solidFill>
              </a:rPr>
              <a:t>near or even inside the detector</a:t>
            </a:r>
            <a:r>
              <a:rPr lang="en-US" sz="3200" dirty="0" smtClean="0"/>
              <a:t> must be passed safely through the 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Short electron bunches excite </a:t>
            </a:r>
            <a:r>
              <a:rPr lang="en-US" sz="3200" dirty="0" smtClean="0">
                <a:solidFill>
                  <a:srgbClr val="FF0000"/>
                </a:solidFill>
              </a:rPr>
              <a:t>HOMs</a:t>
            </a:r>
            <a:r>
              <a:rPr lang="en-US" sz="3200" dirty="0" smtClean="0"/>
              <a:t> that lead to </a:t>
            </a:r>
            <a:r>
              <a:rPr lang="en-US" sz="3200" dirty="0" smtClean="0">
                <a:solidFill>
                  <a:srgbClr val="FF0000"/>
                </a:solidFill>
              </a:rPr>
              <a:t>gas desorption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p-A (proton beam-gas) </a:t>
            </a:r>
            <a:r>
              <a:rPr lang="en-US" sz="3200" dirty="0" smtClean="0">
                <a:solidFill>
                  <a:srgbClr val="FF0000"/>
                </a:solidFill>
              </a:rPr>
              <a:t>cross sections typically 100-1000 times larger</a:t>
            </a:r>
            <a:r>
              <a:rPr lang="en-US" sz="3200" dirty="0" smtClean="0"/>
              <a:t> than </a:t>
            </a:r>
            <a:r>
              <a:rPr lang="en-US" sz="3200" dirty="0" smtClean="0"/>
              <a:t>e-p “Physics” cross sections</a:t>
            </a:r>
            <a:endParaRPr lang="en-US" sz="32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 bwMode="auto">
              <a:xfrm>
                <a:off x="3891216" y="3196590"/>
                <a:ext cx="9682394" cy="1077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cs typeface="Helvetica"/>
                        </a:rPr>
                        <m:t>1−10∗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cs typeface="Helvetica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cs typeface="Helvetica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cs typeface="Helvetica"/>
                            </a:rPr>
                            <m:t>33</m:t>
                          </m:r>
                        </m:sup>
                      </m:sSup>
                    </m:oMath>
                  </m:oMathPara>
                </a14:m>
                <a:endParaRPr lang="en-US" sz="2800" b="0" dirty="0" smtClean="0">
                  <a:solidFill>
                    <a:srgbClr val="FFFFFF"/>
                  </a:solidFill>
                  <a:latin typeface="Helvetica"/>
                  <a:cs typeface="Helvetica"/>
                </a:endParaRPr>
              </a:p>
              <a:p>
                <a:pPr algn="l">
                  <a:spcBef>
                    <a:spcPct val="50000"/>
                  </a:spcBef>
                </a:pPr>
                <a:endParaRPr lang="en-US" sz="2800" b="0" dirty="0" smtClean="0">
                  <a:solidFill>
                    <a:srgbClr val="FFFFFF"/>
                  </a:solidFill>
                  <a:latin typeface="Helvetica"/>
                  <a:cs typeface="Helvetica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91216" y="3196590"/>
                <a:ext cx="9682394" cy="10772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87446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In-situ RHIC beam pipe coating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number of short, intense proton bunches requires in-situ copper coating of stainless steel RHIC beam pipes to reduce resistive wall heat load on </a:t>
            </a:r>
            <a:r>
              <a:rPr lang="en-US" dirty="0" err="1" smtClean="0"/>
              <a:t>cryo</a:t>
            </a:r>
            <a:r>
              <a:rPr lang="en-US" dirty="0" smtClean="0"/>
              <a:t> system</a:t>
            </a:r>
          </a:p>
          <a:p>
            <a:r>
              <a:rPr lang="en-US" dirty="0" smtClean="0"/>
              <a:t>May need additional layer of amorphous carbon to reduce SEY for electron cloud reduction</a:t>
            </a:r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3100" y="2628900"/>
            <a:ext cx="5200650" cy="3891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140438035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Interleaved arrangement of electron and hadron quadrupoles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22mrad total crossing angle, using crab cavities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Beam size in crab cavity region independent of energy – </a:t>
            </a:r>
            <a:r>
              <a:rPr lang="en-US" dirty="0" smtClean="0">
                <a:solidFill>
                  <a:srgbClr val="FF0000"/>
                </a:solidFill>
              </a:rPr>
              <a:t>crab cavity apertures can be rather small, thus allowing for higher frequency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Forward spectrometer (B0) and Roman Pots (R1-R4) for full acceptance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Region Layout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1028700"/>
            <a:ext cx="7086600" cy="333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6970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Actively shielded electron beam pipe through </a:t>
            </a:r>
            <a:r>
              <a:rPr lang="en-US" dirty="0" err="1" smtClean="0"/>
              <a:t>superferric</a:t>
            </a:r>
            <a:r>
              <a:rPr lang="en-US" dirty="0" smtClean="0"/>
              <a:t> hadron spectrometer B0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 Detail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15975"/>
            <a:ext cx="7429500" cy="478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7525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Synchrotron radiation in </a:t>
            </a:r>
            <a:r>
              <a:rPr lang="en-US" dirty="0" err="1" smtClean="0"/>
              <a:t>eRHIC</a:t>
            </a:r>
            <a:r>
              <a:rPr lang="en-US" dirty="0" smtClean="0"/>
              <a:t> IR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52" y="4343400"/>
            <a:ext cx="8153400" cy="22479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66700" y="815975"/>
            <a:ext cx="8677275" cy="1241425"/>
          </a:xfrm>
        </p:spPr>
        <p:txBody>
          <a:bodyPr/>
          <a:lstStyle/>
          <a:p>
            <a:r>
              <a:rPr lang="en-US" dirty="0" smtClean="0"/>
              <a:t>Synchrotron radiation from quadrupoles only; no dipoles due to crossing angle</a:t>
            </a:r>
          </a:p>
          <a:p>
            <a:r>
              <a:rPr lang="en-US" dirty="0" smtClean="0"/>
              <a:t>Few electrons in transverse tails experience high magnetic fields</a:t>
            </a:r>
            <a:endParaRPr lang="en-US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752" y="1943100"/>
            <a:ext cx="8055048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351564817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 Power Density outside 1mm Be Pipe Wall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Effects on detector background still under study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500" y="815975"/>
            <a:ext cx="7886463" cy="467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362163187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6700" y="1371600"/>
            <a:ext cx="8677275" cy="5486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Multiple sources contribute to background conditions in electron-ion collider detectors – synchrotron radiation and beam-gas scattering</a:t>
            </a:r>
          </a:p>
          <a:p>
            <a:r>
              <a:rPr lang="en-US" sz="2400" dirty="0"/>
              <a:t>M</a:t>
            </a:r>
            <a:r>
              <a:rPr lang="en-US" sz="2400" dirty="0" smtClean="0"/>
              <a:t>easures to reduce one source may increase another – HOMs from synchrotron radiation masks may lead to thermal desorption of gas molecules, resulting in increased beam-gas background</a:t>
            </a:r>
          </a:p>
          <a:p>
            <a:r>
              <a:rPr lang="en-US" sz="2400" dirty="0" smtClean="0"/>
              <a:t>Close interaction between machine and detector during the design process as well as during commissioning and operations is necessary for success 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97584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HERA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1" y="815975"/>
            <a:ext cx="3162300" cy="60420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Only electron-ion collider ever built</a:t>
            </a:r>
          </a:p>
          <a:p>
            <a:r>
              <a:rPr lang="en-US" dirty="0" smtClean="0"/>
              <a:t>920GeV protons, 27.5GeV electrons (or positrons)</a:t>
            </a:r>
          </a:p>
          <a:p>
            <a:r>
              <a:rPr lang="en-US" dirty="0" smtClean="0"/>
              <a:t>Comparatively low beam currents, ~100mA protons, ~50mA electrons</a:t>
            </a:r>
          </a:p>
          <a:p>
            <a:r>
              <a:rPr lang="en-US" dirty="0" smtClean="0"/>
              <a:t>180 bunches per ring</a:t>
            </a:r>
          </a:p>
          <a:p>
            <a:r>
              <a:rPr lang="en-US" dirty="0" smtClean="0"/>
              <a:t>96nsec bunch spacing</a:t>
            </a:r>
          </a:p>
          <a:p>
            <a:r>
              <a:rPr lang="en-US" dirty="0" smtClean="0"/>
              <a:t>250m long straight sections for low-</a:t>
            </a:r>
            <a:r>
              <a:rPr lang="el-GR" dirty="0" smtClean="0"/>
              <a:t>β</a:t>
            </a:r>
            <a:r>
              <a:rPr lang="en-US" dirty="0" smtClean="0"/>
              <a:t> focusing, beam separation, and spin rotators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851" y="1228023"/>
            <a:ext cx="54292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6146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HERA-I Interaction </a:t>
            </a:r>
            <a:r>
              <a:rPr lang="en-US" dirty="0"/>
              <a:t>R</a:t>
            </a:r>
            <a:r>
              <a:rPr lang="en-US" dirty="0" smtClean="0"/>
              <a:t>egion (ZEUS Detector)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145934"/>
            <a:ext cx="8677275" cy="5382107"/>
          </a:xfrm>
        </p:spPr>
      </p:pic>
    </p:spTree>
    <p:extLst>
      <p:ext uri="{BB962C8B-B14F-4D97-AF65-F5344CB8AC3E}">
        <p14:creationId xmlns:p14="http://schemas.microsoft.com/office/powerpoint/2010/main" val="332390832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Synchrotron Radiation in HERA-I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815975"/>
            <a:ext cx="3048000" cy="6042025"/>
          </a:xfrm>
        </p:spPr>
        <p:txBody>
          <a:bodyPr/>
          <a:lstStyle/>
          <a:p>
            <a:r>
              <a:rPr lang="en-US" dirty="0" smtClean="0"/>
              <a:t>6kW total SR power, critical energy 34keV</a:t>
            </a:r>
          </a:p>
          <a:p>
            <a:r>
              <a:rPr lang="en-US" dirty="0" smtClean="0"/>
              <a:t>Half of SR power absorbed upstream of detector by 3 movable collimators (C1-C3)</a:t>
            </a:r>
          </a:p>
          <a:p>
            <a:r>
              <a:rPr lang="en-US" dirty="0" smtClean="0"/>
              <a:t>Two fixed collimators (C4, C5) near IP against back-scattering</a:t>
            </a:r>
          </a:p>
          <a:p>
            <a:r>
              <a:rPr lang="en-US" dirty="0" smtClean="0"/>
              <a:t>SR absorbers at 24m/25m downstream of IP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Very good background conditions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0" y="1257300"/>
            <a:ext cx="5514976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119084956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HERA-II – </a:t>
            </a:r>
            <a:r>
              <a:rPr lang="en-US" dirty="0"/>
              <a:t>T</a:t>
            </a:r>
            <a:r>
              <a:rPr lang="en-US" dirty="0" smtClean="0"/>
              <a:t>he Luminosity Upgrade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New interaction regions, with smaller beam cross sections at the IP, achieved by stronger focusing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Low-</a:t>
            </a:r>
            <a:r>
              <a:rPr lang="el-GR" dirty="0" smtClean="0"/>
              <a:t>β</a:t>
            </a:r>
            <a:r>
              <a:rPr lang="en-US" dirty="0" smtClean="0"/>
              <a:t> quadrupoles close to the IP for sufficient aperture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Beam separation and electron beam focusing by superconducting combined-function magnets inside the detectors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Based on novel, exotic IR magnets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Factor 3 luminosity improvement over HERA-I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3314700"/>
            <a:ext cx="5108192" cy="326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78239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HERA-II Interaction Region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6700" y="5257800"/>
            <a:ext cx="8677275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Superconducting combined-function </a:t>
            </a:r>
            <a:r>
              <a:rPr lang="en-US" smtClean="0"/>
              <a:t>quadrupoles 1.7m </a:t>
            </a:r>
            <a:r>
              <a:rPr lang="en-US" dirty="0" smtClean="0"/>
              <a:t>from the IP inside the detector, providing electron beam focusing and beam separation</a:t>
            </a:r>
          </a:p>
          <a:p>
            <a:r>
              <a:rPr lang="en-US" dirty="0" smtClean="0"/>
              <a:t>Normal-conducting mirror-plate quadrupoles to focus proton beam and pass electron beam and synchrotron radiation fan</a:t>
            </a:r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823948"/>
            <a:ext cx="7429500" cy="4319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256848217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ZEUS Detector after the Luminosity Upgrade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31" y="815975"/>
            <a:ext cx="8030212" cy="6042025"/>
          </a:xfrm>
        </p:spPr>
      </p:pic>
    </p:spTree>
    <p:extLst>
      <p:ext uri="{BB962C8B-B14F-4D97-AF65-F5344CB8AC3E}">
        <p14:creationId xmlns:p14="http://schemas.microsoft.com/office/powerpoint/2010/main" val="140762329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Synchrotron Radiation Fan in HERA-II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6701" y="815975"/>
            <a:ext cx="3276600" cy="604202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18kW</a:t>
            </a:r>
            <a:r>
              <a:rPr lang="en-US" dirty="0" smtClean="0"/>
              <a:t> of synchrotron radiation power, with up to </a:t>
            </a:r>
            <a:r>
              <a:rPr lang="en-US" dirty="0" smtClean="0">
                <a:solidFill>
                  <a:srgbClr val="FF0000"/>
                </a:solidFill>
              </a:rPr>
              <a:t>115keV</a:t>
            </a:r>
            <a:r>
              <a:rPr lang="en-US" dirty="0" smtClean="0"/>
              <a:t> critical energy produced by separator magnets inside the detector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No upstream SR collimators</a:t>
            </a:r>
            <a:r>
              <a:rPr lang="en-US" dirty="0" smtClean="0"/>
              <a:t>; entire radiation fan must pass through the detector</a:t>
            </a:r>
          </a:p>
          <a:p>
            <a:r>
              <a:rPr lang="en-US" dirty="0" smtClean="0"/>
              <a:t>Synchrotron radiation absorbers at 11m septum, and at 27m – </a:t>
            </a:r>
            <a:r>
              <a:rPr lang="en-US" dirty="0" smtClean="0">
                <a:solidFill>
                  <a:srgbClr val="FF0000"/>
                </a:solidFill>
              </a:rPr>
              <a:t>main source of background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7763" y="1257300"/>
            <a:ext cx="5040923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385014755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RHIC operations review template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Felix Titling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  <a:ea typeface="ＭＳ Ｐゴシック" pitchFamily="34" charset="-128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 algn="l">
          <a:spcBef>
            <a:spcPct val="50000"/>
          </a:spcBef>
          <a:defRPr sz="2800" b="0" dirty="0" smtClean="0">
            <a:solidFill>
              <a:srgbClr val="FFFFFF"/>
            </a:solidFill>
            <a:latin typeface="Helvetica"/>
            <a:cs typeface="Helvetica"/>
          </a:defRPr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Helvetica template.potx</Template>
  <TotalTime>247115</TotalTime>
  <Words>1077</Words>
  <Application>Microsoft Office PowerPoint</Application>
  <PresentationFormat>On-screen Show (4:3)</PresentationFormat>
  <Paragraphs>213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ＭＳ Ｐゴシック</vt:lpstr>
      <vt:lpstr>Arial</vt:lpstr>
      <vt:lpstr>Cambria Math</vt:lpstr>
      <vt:lpstr>Felix Titling</vt:lpstr>
      <vt:lpstr>Helvetica</vt:lpstr>
      <vt:lpstr>Times New Roman</vt:lpstr>
      <vt:lpstr>1_RHIC operations review template</vt:lpstr>
      <vt:lpstr>Vacuum Issues in the IR of an Electron-Ion Collider</vt:lpstr>
      <vt:lpstr>EIC Interaction Region Design Challenges</vt:lpstr>
      <vt:lpstr>The HERA Experience</vt:lpstr>
      <vt:lpstr>HERA-I Interaction Region (ZEUS Detector)</vt:lpstr>
      <vt:lpstr>Synchrotron Radiation in HERA-I</vt:lpstr>
      <vt:lpstr>HERA-II – The Luminosity Upgrade</vt:lpstr>
      <vt:lpstr>HERA-II Interaction Region</vt:lpstr>
      <vt:lpstr>ZEUS Detector after the Luminosity Upgrade</vt:lpstr>
      <vt:lpstr>Synchrotron Radiation Fan in HERA-II</vt:lpstr>
      <vt:lpstr>Vacuum System</vt:lpstr>
      <vt:lpstr>Background Conditions in HERA-II</vt:lpstr>
      <vt:lpstr>IR Vacuum Pressure during HERA-II Luminosity Stores</vt:lpstr>
      <vt:lpstr>IR Vacuum Evolution</vt:lpstr>
      <vt:lpstr>Beam-Gas Background in HERA-II</vt:lpstr>
      <vt:lpstr>RHIC Experience</vt:lpstr>
      <vt:lpstr>RHIC bunch intensity evolution</vt:lpstr>
      <vt:lpstr>RHIC Vacuum in STAR Detector After Solenoid Power Supply  Failure</vt:lpstr>
      <vt:lpstr>eRHIC</vt:lpstr>
      <vt:lpstr>Design Concept</vt:lpstr>
      <vt:lpstr>In-situ RHIC beam pipe coating</vt:lpstr>
      <vt:lpstr>Interaction Region Layout</vt:lpstr>
      <vt:lpstr>IR Detail</vt:lpstr>
      <vt:lpstr>Synchrotron radiation in eRHIC IR</vt:lpstr>
      <vt:lpstr>SR Power Density outside 1mm Be Pipe Wall</vt:lpstr>
      <vt:lpstr>Summary</vt:lpstr>
    </vt:vector>
  </TitlesOfParts>
  <Company>Brookhaven National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Valued Gateway Client</dc:creator>
  <cp:lastModifiedBy>Montag, Christoph</cp:lastModifiedBy>
  <cp:revision>1543</cp:revision>
  <cp:lastPrinted>2015-05-21T14:14:44Z</cp:lastPrinted>
  <dcterms:created xsi:type="dcterms:W3CDTF">2011-02-21T05:12:41Z</dcterms:created>
  <dcterms:modified xsi:type="dcterms:W3CDTF">2017-03-03T13:20:27Z</dcterms:modified>
</cp:coreProperties>
</file>