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48" r:id="rId2"/>
    <p:sldMasterId id="2147483652" r:id="rId3"/>
  </p:sldMasterIdLst>
  <p:notesMasterIdLst>
    <p:notesMasterId r:id="rId38"/>
  </p:notesMasterIdLst>
  <p:handoutMasterIdLst>
    <p:handoutMasterId r:id="rId39"/>
  </p:handoutMasterIdLst>
  <p:sldIdLst>
    <p:sldId id="260" r:id="rId4"/>
    <p:sldId id="378" r:id="rId5"/>
    <p:sldId id="379" r:id="rId6"/>
    <p:sldId id="406" r:id="rId7"/>
    <p:sldId id="405" r:id="rId8"/>
    <p:sldId id="392" r:id="rId9"/>
    <p:sldId id="391" r:id="rId10"/>
    <p:sldId id="380" r:id="rId11"/>
    <p:sldId id="386" r:id="rId12"/>
    <p:sldId id="388" r:id="rId13"/>
    <p:sldId id="389" r:id="rId14"/>
    <p:sldId id="393" r:id="rId15"/>
    <p:sldId id="390" r:id="rId16"/>
    <p:sldId id="407" r:id="rId17"/>
    <p:sldId id="394" r:id="rId18"/>
    <p:sldId id="408" r:id="rId19"/>
    <p:sldId id="383" r:id="rId20"/>
    <p:sldId id="364" r:id="rId21"/>
    <p:sldId id="372" r:id="rId22"/>
    <p:sldId id="368" r:id="rId23"/>
    <p:sldId id="365" r:id="rId24"/>
    <p:sldId id="373" r:id="rId25"/>
    <p:sldId id="371" r:id="rId26"/>
    <p:sldId id="399" r:id="rId27"/>
    <p:sldId id="376" r:id="rId28"/>
    <p:sldId id="377" r:id="rId29"/>
    <p:sldId id="400" r:id="rId30"/>
    <p:sldId id="409" r:id="rId31"/>
    <p:sldId id="402" r:id="rId32"/>
    <p:sldId id="401" r:id="rId33"/>
    <p:sldId id="410" r:id="rId34"/>
    <p:sldId id="262" r:id="rId35"/>
    <p:sldId id="398" r:id="rId36"/>
    <p:sldId id="374" r:id="rId37"/>
  </p:sldIdLst>
  <p:sldSz cx="9144000" cy="6858000" type="screen4x3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07" autoAdjust="0"/>
    <p:restoredTop sz="97266" autoAdjust="0"/>
  </p:normalViewPr>
  <p:slideViewPr>
    <p:cSldViewPr>
      <p:cViewPr>
        <p:scale>
          <a:sx n="60" d="100"/>
          <a:sy n="60" d="100"/>
        </p:scale>
        <p:origin x="-922" y="-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164A7-CEE8-406D-9487-AA4EE91D55CA}" type="datetimeFigureOut">
              <a:rPr lang="it-IT" smtClean="0"/>
              <a:pPr/>
              <a:t>09/03/2017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2A6ED4-7425-498D-99B5-0E438EDBB6A3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3088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A017BA-29B9-45FA-ACD4-67E2B42F775A}" type="datetimeFigureOut">
              <a:rPr lang="it-IT" smtClean="0"/>
              <a:pPr/>
              <a:t>09/03/2017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5D603-9095-42DA-9D4A-85D22961B6F7}" type="slidenum">
              <a:rPr lang="it-IT" smtClean="0"/>
              <a:pPr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97786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5D603-9095-42DA-9D4A-85D22961B6F7}" type="slidenum">
              <a:rPr lang="it-IT" smtClean="0"/>
              <a:pPr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43740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5D603-9095-42DA-9D4A-85D22961B6F7}" type="slidenum">
              <a:rPr lang="it-IT" smtClean="0">
                <a:solidFill>
                  <a:prstClr val="black"/>
                </a:solidFill>
              </a:rPr>
              <a:pPr/>
              <a:t>4</a:t>
            </a:fld>
            <a:endParaRPr lang="it-I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831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488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2699792" y="6356993"/>
            <a:ext cx="360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EBE22-EC83-4F27-AAB2-72E9A43CCDEB}" type="slidenum">
              <a:rPr lang="it-IT" smtClean="0"/>
              <a:pPr/>
              <a:t>‹#›</a:t>
            </a:fld>
            <a:endParaRPr lang="it-IT" dirty="0"/>
          </a:p>
        </p:txBody>
      </p:sp>
      <p:grpSp>
        <p:nvGrpSpPr>
          <p:cNvPr id="8" name="Gruppo 7"/>
          <p:cNvGrpSpPr/>
          <p:nvPr userDrawn="1"/>
        </p:nvGrpSpPr>
        <p:grpSpPr>
          <a:xfrm>
            <a:off x="179512" y="6451007"/>
            <a:ext cx="4902210" cy="192956"/>
            <a:chOff x="179512" y="6309318"/>
            <a:chExt cx="4902210" cy="367454"/>
          </a:xfrm>
        </p:grpSpPr>
        <p:sp>
          <p:nvSpPr>
            <p:cNvPr id="9" name="Rettangolo 8"/>
            <p:cNvSpPr/>
            <p:nvPr/>
          </p:nvSpPr>
          <p:spPr>
            <a:xfrm rot="10800000">
              <a:off x="3059831" y="6309319"/>
              <a:ext cx="2021891" cy="3674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0" name="Rettangolo 9"/>
            <p:cNvSpPr/>
            <p:nvPr/>
          </p:nvSpPr>
          <p:spPr>
            <a:xfrm rot="10800000">
              <a:off x="179512" y="6309318"/>
              <a:ext cx="2520278" cy="3674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11" name="Segnaposto data 3"/>
          <p:cNvSpPr>
            <a:spLocks noGrp="1"/>
          </p:cNvSpPr>
          <p:nvPr>
            <p:ph type="dt" sz="half" idx="2"/>
          </p:nvPr>
        </p:nvSpPr>
        <p:spPr>
          <a:xfrm>
            <a:off x="683569" y="6356350"/>
            <a:ext cx="18722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T. Porcelli,  07/06/2016</a:t>
            </a:r>
            <a:endParaRPr lang="it-IT" dirty="0"/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1912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© SAES Getters  S.p.A.</a:t>
            </a:r>
            <a:endParaRPr lang="it-IT" dirty="0"/>
          </a:p>
        </p:txBody>
      </p:sp>
      <p:sp>
        <p:nvSpPr>
          <p:cNvPr id="13" name="Segnaposto titolo 2"/>
          <p:cNvSpPr>
            <a:spLocks noGrp="1"/>
          </p:cNvSpPr>
          <p:nvPr>
            <p:ph type="title"/>
          </p:nvPr>
        </p:nvSpPr>
        <p:spPr>
          <a:xfrm>
            <a:off x="899592" y="260648"/>
            <a:ext cx="7848872" cy="566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14" name="Segnaposto testo 1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18028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EBE22-EC83-4F27-AAB2-72E9A43CCDEB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T. Porcelli,  07/06/2016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/>
              <a:t>© SAES Getters  S.p.A.</a:t>
            </a:r>
            <a:endParaRPr lang="it-IT" dirty="0"/>
          </a:p>
        </p:txBody>
      </p:sp>
      <p:sp>
        <p:nvSpPr>
          <p:cNvPr id="6" name="Segnaposto titolo 2"/>
          <p:cNvSpPr>
            <a:spLocks noGrp="1"/>
          </p:cNvSpPr>
          <p:nvPr>
            <p:ph type="title"/>
          </p:nvPr>
        </p:nvSpPr>
        <p:spPr>
          <a:xfrm>
            <a:off x="899592" y="260648"/>
            <a:ext cx="7848872" cy="566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7" name="Segnaposto testo 1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74381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testo 1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94328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4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2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ttotitolo 2"/>
          <p:cNvSpPr txBox="1">
            <a:spLocks/>
          </p:cNvSpPr>
          <p:nvPr/>
        </p:nvSpPr>
        <p:spPr>
          <a:xfrm>
            <a:off x="251520" y="260648"/>
            <a:ext cx="8620000" cy="6336704"/>
          </a:xfrm>
          <a:prstGeom prst="rect">
            <a:avLst/>
          </a:prstGeom>
          <a:solidFill>
            <a:srgbClr val="B2B2B2"/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dirty="0" smtClean="0">
              <a:solidFill>
                <a:srgbClr val="B2B2B2"/>
              </a:solidFill>
            </a:endParaRPr>
          </a:p>
          <a:p>
            <a:endParaRPr lang="it-IT" dirty="0" smtClean="0">
              <a:solidFill>
                <a:srgbClr val="B2B2B2"/>
              </a:solidFill>
            </a:endParaRPr>
          </a:p>
          <a:p>
            <a:endParaRPr lang="it-IT" dirty="0" smtClean="0">
              <a:solidFill>
                <a:srgbClr val="B2B2B2"/>
              </a:solidFill>
            </a:endParaRPr>
          </a:p>
          <a:p>
            <a:endParaRPr lang="it-IT" dirty="0" smtClean="0">
              <a:solidFill>
                <a:srgbClr val="B2B2B2"/>
              </a:solidFill>
            </a:endParaRPr>
          </a:p>
          <a:p>
            <a:endParaRPr lang="it-IT" dirty="0" smtClean="0">
              <a:solidFill>
                <a:srgbClr val="B2B2B2"/>
              </a:solidFill>
            </a:endParaRPr>
          </a:p>
          <a:p>
            <a:endParaRPr lang="it-IT" dirty="0" smtClean="0">
              <a:solidFill>
                <a:srgbClr val="B2B2B2"/>
              </a:solidFill>
            </a:endParaRPr>
          </a:p>
          <a:p>
            <a:endParaRPr lang="it-IT" dirty="0" smtClean="0">
              <a:solidFill>
                <a:srgbClr val="B2B2B2"/>
              </a:solidFill>
            </a:endParaRPr>
          </a:p>
          <a:p>
            <a:endParaRPr lang="it-IT" dirty="0">
              <a:solidFill>
                <a:srgbClr val="B2B2B2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411760" y="5862427"/>
            <a:ext cx="6120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spc="3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making</a:t>
            </a:r>
            <a:r>
              <a:rPr lang="en-GB" sz="1600" spc="300" dirty="0" smtClean="0">
                <a:latin typeface="+mj-lt"/>
                <a:cs typeface="Arial" pitchFamily="34" charset="0"/>
              </a:rPr>
              <a:t> </a:t>
            </a:r>
            <a:r>
              <a:rPr lang="en-GB" sz="1600" spc="300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innovation happen</a:t>
            </a:r>
            <a:r>
              <a:rPr lang="en-GB" sz="1600" spc="3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, together</a:t>
            </a:r>
            <a:endParaRPr lang="en-GB" sz="1600" spc="3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5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725312"/>
            <a:ext cx="1037889" cy="10352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6348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3000" kern="1200">
          <a:solidFill>
            <a:srgbClr val="FF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2699792" y="6356993"/>
            <a:ext cx="360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EBE22-EC83-4F27-AAB2-72E9A43CCDEB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 rot="10800000">
            <a:off x="899592" y="237767"/>
            <a:ext cx="7848872" cy="61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9" name="Connettore 1 8"/>
          <p:cNvCxnSpPr/>
          <p:nvPr/>
        </p:nvCxnSpPr>
        <p:spPr>
          <a:xfrm>
            <a:off x="5220072" y="6462608"/>
            <a:ext cx="367240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5036304" y="6453336"/>
            <a:ext cx="3888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spc="300" dirty="0" smtClean="0">
                <a:solidFill>
                  <a:schemeClr val="bg1">
                    <a:lumMod val="50000"/>
                  </a:schemeClr>
                </a:solidFill>
              </a:rPr>
              <a:t>making </a:t>
            </a:r>
            <a:r>
              <a:rPr lang="it-IT" sz="1200" spc="300" dirty="0" smtClean="0">
                <a:solidFill>
                  <a:srgbClr val="FF0000"/>
                </a:solidFill>
              </a:rPr>
              <a:t>innovation happen</a:t>
            </a:r>
            <a:r>
              <a:rPr lang="it-IT" sz="1200" spc="300" dirty="0" smtClean="0">
                <a:solidFill>
                  <a:schemeClr val="bg1">
                    <a:lumMod val="50000"/>
                  </a:schemeClr>
                </a:solidFill>
              </a:rPr>
              <a:t>, together</a:t>
            </a:r>
            <a:endParaRPr lang="it-IT" sz="1200" spc="3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179512" y="6451007"/>
            <a:ext cx="4902210" cy="192956"/>
            <a:chOff x="179512" y="6309318"/>
            <a:chExt cx="4902210" cy="367454"/>
          </a:xfrm>
        </p:grpSpPr>
        <p:sp>
          <p:nvSpPr>
            <p:cNvPr id="12" name="Rettangolo 11"/>
            <p:cNvSpPr/>
            <p:nvPr/>
          </p:nvSpPr>
          <p:spPr>
            <a:xfrm rot="10800000">
              <a:off x="3059831" y="6309319"/>
              <a:ext cx="2021891" cy="3674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3" name="Rettangolo 12"/>
            <p:cNvSpPr/>
            <p:nvPr/>
          </p:nvSpPr>
          <p:spPr>
            <a:xfrm rot="10800000">
              <a:off x="179512" y="6309318"/>
              <a:ext cx="2520278" cy="3674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15" name="Segnaposto data 13"/>
          <p:cNvSpPr txBox="1">
            <a:spLocks/>
          </p:cNvSpPr>
          <p:nvPr/>
        </p:nvSpPr>
        <p:spPr>
          <a:xfrm>
            <a:off x="2941802" y="635228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dirty="0"/>
          </a:p>
        </p:txBody>
      </p:sp>
      <p:cxnSp>
        <p:nvCxnSpPr>
          <p:cNvPr id="16" name="Connettore 1 15"/>
          <p:cNvCxnSpPr/>
          <p:nvPr/>
        </p:nvCxnSpPr>
        <p:spPr>
          <a:xfrm>
            <a:off x="8894936" y="237766"/>
            <a:ext cx="0" cy="622484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569" y="6356350"/>
            <a:ext cx="18722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T. Porcelli,  07/06/2016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1912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© SAES Getters  S.p.A.</a:t>
            </a:r>
            <a:endParaRPr lang="it-IT" dirty="0"/>
          </a:p>
        </p:txBody>
      </p:sp>
      <p:sp>
        <p:nvSpPr>
          <p:cNvPr id="3" name="Segnaposto titolo 2"/>
          <p:cNvSpPr>
            <a:spLocks noGrp="1"/>
          </p:cNvSpPr>
          <p:nvPr>
            <p:ph type="title"/>
          </p:nvPr>
        </p:nvSpPr>
        <p:spPr>
          <a:xfrm>
            <a:off x="899592" y="260648"/>
            <a:ext cx="7848872" cy="566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14" name="Segnaposto testo 1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 smtClean="0"/>
              <a:t>Fare clic per modificare stili del testo dello schema -  Clic to </a:t>
            </a:r>
            <a:r>
              <a:rPr lang="it-IT" dirty="0" err="1" smtClean="0"/>
              <a:t>modify</a:t>
            </a:r>
            <a:r>
              <a:rPr lang="it-IT" dirty="0" smtClean="0"/>
              <a:t> text </a:t>
            </a:r>
            <a:r>
              <a:rPr lang="it-IT" dirty="0" err="1" smtClean="0"/>
              <a:t>styles</a:t>
            </a:r>
            <a:r>
              <a:rPr lang="it-IT" dirty="0" smtClean="0"/>
              <a:t> of the layout</a:t>
            </a:r>
          </a:p>
          <a:p>
            <a:pPr lvl="1"/>
            <a:r>
              <a:rPr lang="it-IT" dirty="0" smtClean="0"/>
              <a:t>Secondo livello - Second Level</a:t>
            </a:r>
          </a:p>
          <a:p>
            <a:pPr lvl="2"/>
            <a:r>
              <a:rPr lang="it-IT" dirty="0" smtClean="0"/>
              <a:t>Terzo livello – Third Level</a:t>
            </a:r>
          </a:p>
          <a:p>
            <a:pPr lvl="3"/>
            <a:r>
              <a:rPr lang="it-IT" dirty="0" smtClean="0"/>
              <a:t>Quarto livello – </a:t>
            </a:r>
            <a:r>
              <a:rPr lang="it-IT" dirty="0" err="1" smtClean="0"/>
              <a:t>Fourth</a:t>
            </a:r>
            <a:r>
              <a:rPr lang="it-IT" dirty="0" smtClean="0"/>
              <a:t>  Level </a:t>
            </a:r>
          </a:p>
          <a:p>
            <a:pPr lvl="4"/>
            <a:r>
              <a:rPr lang="it-IT" dirty="0" smtClean="0"/>
              <a:t>Quinto livello – </a:t>
            </a:r>
            <a:r>
              <a:rPr lang="it-IT" dirty="0" err="1" smtClean="0"/>
              <a:t>Fifth</a:t>
            </a:r>
            <a:r>
              <a:rPr lang="it-IT" dirty="0" smtClean="0"/>
              <a:t> Level</a:t>
            </a:r>
            <a:endParaRPr lang="it-IT" dirty="0"/>
          </a:p>
        </p:txBody>
      </p:sp>
      <p:pic>
        <p:nvPicPr>
          <p:cNvPr id="17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229349"/>
            <a:ext cx="613567" cy="61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9442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58" r:id="rId3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3000" kern="1200">
          <a:solidFill>
            <a:srgbClr val="FF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Blip>
          <a:blip r:embed="rId6"/>
        </a:buBlip>
        <a:defRPr sz="2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Tx/>
        <a:buBlip>
          <a:blip r:embed="rId6"/>
        </a:buBlip>
        <a:defRPr sz="21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Tx/>
        <a:buBlip>
          <a:blip r:embed="rId6"/>
        </a:buBlip>
        <a:defRPr sz="19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Tx/>
        <a:buBlip>
          <a:blip r:embed="rId6"/>
        </a:buBlip>
        <a:defRPr sz="17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Tx/>
        <a:buBlip>
          <a:blip r:embed="rId6"/>
        </a:buBlip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ottotitolo 2"/>
          <p:cNvSpPr txBox="1">
            <a:spLocks/>
          </p:cNvSpPr>
          <p:nvPr/>
        </p:nvSpPr>
        <p:spPr>
          <a:xfrm>
            <a:off x="251520" y="237223"/>
            <a:ext cx="8620000" cy="6336704"/>
          </a:xfrm>
          <a:prstGeom prst="rect">
            <a:avLst/>
          </a:prstGeom>
          <a:solidFill>
            <a:srgbClr val="B2B2B2"/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dirty="0" smtClean="0">
              <a:solidFill>
                <a:srgbClr val="B2B2B2"/>
              </a:solidFill>
            </a:endParaRPr>
          </a:p>
          <a:p>
            <a:endParaRPr lang="it-IT" dirty="0" smtClean="0">
              <a:solidFill>
                <a:srgbClr val="B2B2B2"/>
              </a:solidFill>
            </a:endParaRPr>
          </a:p>
          <a:p>
            <a:endParaRPr lang="it-IT" dirty="0" smtClean="0">
              <a:solidFill>
                <a:srgbClr val="B2B2B2"/>
              </a:solidFill>
            </a:endParaRPr>
          </a:p>
          <a:p>
            <a:endParaRPr lang="it-IT" dirty="0" smtClean="0">
              <a:solidFill>
                <a:srgbClr val="B2B2B2"/>
              </a:solidFill>
            </a:endParaRPr>
          </a:p>
          <a:p>
            <a:endParaRPr lang="it-IT" dirty="0" smtClean="0">
              <a:solidFill>
                <a:srgbClr val="B2B2B2"/>
              </a:solidFill>
            </a:endParaRPr>
          </a:p>
          <a:p>
            <a:endParaRPr lang="it-IT" dirty="0" smtClean="0">
              <a:solidFill>
                <a:srgbClr val="B2B2B2"/>
              </a:solidFill>
            </a:endParaRPr>
          </a:p>
          <a:p>
            <a:endParaRPr lang="it-IT" dirty="0" smtClean="0">
              <a:solidFill>
                <a:srgbClr val="B2B2B2"/>
              </a:solidFill>
            </a:endParaRPr>
          </a:p>
          <a:p>
            <a:endParaRPr lang="it-IT" dirty="0">
              <a:solidFill>
                <a:srgbClr val="B2B2B2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331913" y="6092825"/>
            <a:ext cx="6985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spc="300" dirty="0" smtClean="0">
                <a:solidFill>
                  <a:srgbClr val="FF0000"/>
                </a:solidFill>
                <a:cs typeface="Calibri" pitchFamily="34" charset="0"/>
              </a:rPr>
              <a:t>www.saesgroup.com</a:t>
            </a:r>
            <a:endParaRPr lang="it-IT" b="1" spc="300" dirty="0">
              <a:solidFill>
                <a:srgbClr val="FF0000"/>
              </a:solidFill>
              <a:cs typeface="Calibri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683568" y="3140968"/>
            <a:ext cx="648072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3500" spc="300" dirty="0" err="1" smtClean="0">
                <a:solidFill>
                  <a:schemeClr val="bg1"/>
                </a:solidFill>
                <a:cs typeface="Aharoni" pitchFamily="2" charset="-79"/>
              </a:rPr>
              <a:t>Thank</a:t>
            </a:r>
            <a:r>
              <a:rPr lang="it-IT" sz="3500" spc="300" dirty="0" smtClean="0">
                <a:solidFill>
                  <a:schemeClr val="bg1"/>
                </a:solidFill>
                <a:cs typeface="Aharoni" pitchFamily="2" charset="-79"/>
              </a:rPr>
              <a:t> </a:t>
            </a:r>
            <a:r>
              <a:rPr lang="it-IT" sz="3500" spc="300" dirty="0" err="1" smtClean="0">
                <a:solidFill>
                  <a:schemeClr val="bg1"/>
                </a:solidFill>
                <a:cs typeface="Aharoni" pitchFamily="2" charset="-79"/>
              </a:rPr>
              <a:t>you</a:t>
            </a:r>
            <a:r>
              <a:rPr lang="it-IT" sz="3500" spc="300" dirty="0" smtClean="0">
                <a:solidFill>
                  <a:schemeClr val="bg1"/>
                </a:solidFill>
                <a:cs typeface="Aharoni" pitchFamily="2" charset="-79"/>
              </a:rPr>
              <a:t> for</a:t>
            </a:r>
            <a:r>
              <a:rPr lang="it-IT" sz="3500" spc="300" baseline="0" dirty="0" smtClean="0">
                <a:solidFill>
                  <a:schemeClr val="bg1"/>
                </a:solidFill>
                <a:cs typeface="Aharoni" pitchFamily="2" charset="-79"/>
              </a:rPr>
              <a:t> your </a:t>
            </a:r>
            <a:r>
              <a:rPr lang="it-IT" sz="3500" spc="300" baseline="0" dirty="0" err="1" smtClean="0">
                <a:solidFill>
                  <a:schemeClr val="bg1"/>
                </a:solidFill>
                <a:cs typeface="Aharoni" pitchFamily="2" charset="-79"/>
              </a:rPr>
              <a:t>attention</a:t>
            </a:r>
            <a:endParaRPr lang="it-IT" sz="3500" spc="300" dirty="0">
              <a:solidFill>
                <a:schemeClr val="bg1"/>
              </a:solidFill>
            </a:endParaRPr>
          </a:p>
        </p:txBody>
      </p:sp>
      <p:pic>
        <p:nvPicPr>
          <p:cNvPr id="6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988" y="2938821"/>
            <a:ext cx="1037889" cy="10352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7046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3000" kern="1200">
          <a:solidFill>
            <a:srgbClr val="FF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gif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3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gif"/><Relationship Id="rId4" Type="http://schemas.openxmlformats.org/officeDocument/2006/relationships/image" Target="../media/image3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gif"/><Relationship Id="rId4" Type="http://schemas.openxmlformats.org/officeDocument/2006/relationships/image" Target="../media/image35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"/><Relationship Id="rId2" Type="http://schemas.openxmlformats.org/officeDocument/2006/relationships/image" Target="../media/image37.TI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gi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95536" y="2348880"/>
            <a:ext cx="8352928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it-IT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Advances in NEG coating technology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it-IT" sz="3200" b="1" dirty="0">
              <a:solidFill>
                <a:schemeClr val="bg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it-IT" sz="3200" b="1" i="0" u="sng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000" b="1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Paolo Manini</a:t>
            </a:r>
            <a:r>
              <a:rPr lang="it-IT" altLang="it-IT" sz="20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E. </a:t>
            </a:r>
            <a:r>
              <a:rPr lang="it-IT" altLang="it-IT" sz="2000" dirty="0" err="1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Maccalini</a:t>
            </a:r>
            <a:r>
              <a:rPr lang="it-IT" altLang="it-IT" sz="20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T. Porcelli, S. </a:t>
            </a:r>
            <a:r>
              <a:rPr lang="it-IT" altLang="it-IT" sz="2000" dirty="0" err="1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Raimondi</a:t>
            </a:r>
            <a:endParaRPr lang="en-US" altLang="it-IT" sz="2000" i="1" dirty="0">
              <a:solidFill>
                <a:schemeClr val="bg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it-IT" sz="20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SAES Getters S.p.A., </a:t>
            </a:r>
            <a:r>
              <a:rPr kumimoji="0" lang="en-US" altLang="it-IT" sz="20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viale</a:t>
            </a:r>
            <a:r>
              <a:rPr kumimoji="0" lang="en-US" altLang="it-IT" sz="20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Italia 77, 20020 Lainate (Milan), Italy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it-IT" sz="16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4292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80770" y="260648"/>
            <a:ext cx="3463229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2000" b="1" i="1" dirty="0" err="1" smtClean="0"/>
              <a:t>Beam</a:t>
            </a:r>
            <a:r>
              <a:rPr lang="it-IT" sz="2000" b="1" i="1" dirty="0" smtClean="0"/>
              <a:t> </a:t>
            </a:r>
            <a:r>
              <a:rPr lang="it-IT" sz="2000" b="1" i="1" dirty="0" err="1" smtClean="0"/>
              <a:t>dynamics</a:t>
            </a:r>
            <a:r>
              <a:rPr lang="it-IT" sz="2000" b="1" i="1" dirty="0" smtClean="0"/>
              <a:t> </a:t>
            </a:r>
            <a:r>
              <a:rPr lang="it-IT" sz="2000" b="1" i="1" dirty="0" err="1" smtClean="0"/>
              <a:t>meets</a:t>
            </a:r>
            <a:r>
              <a:rPr lang="it-IT" sz="2000" b="1" i="1" dirty="0" smtClean="0"/>
              <a:t> </a:t>
            </a:r>
            <a:r>
              <a:rPr lang="it-IT" sz="2000" b="1" i="1" dirty="0" err="1" smtClean="0"/>
              <a:t>vacuum</a:t>
            </a:r>
            <a:endParaRPr lang="it-IT" sz="2000" b="1" i="1" dirty="0" smtClean="0"/>
          </a:p>
          <a:p>
            <a:r>
              <a:rPr lang="it-IT" sz="2000" b="1" i="1" dirty="0" err="1" smtClean="0"/>
              <a:t>Collimations</a:t>
            </a:r>
            <a:r>
              <a:rPr lang="it-IT" sz="2000" b="1" i="1" dirty="0" smtClean="0"/>
              <a:t> and </a:t>
            </a:r>
            <a:r>
              <a:rPr lang="it-IT" sz="2000" b="1" i="1" dirty="0" err="1" smtClean="0"/>
              <a:t>surfaces</a:t>
            </a:r>
            <a:endParaRPr lang="it-IT" sz="2000" i="1" dirty="0" smtClean="0"/>
          </a:p>
          <a:p>
            <a:r>
              <a:rPr lang="it-IT" sz="2000" i="1" dirty="0" smtClean="0"/>
              <a:t>Karlsruhe, 8-10 March 2017  </a:t>
            </a:r>
            <a:endParaRPr lang="it-IT" sz="2000" i="1" dirty="0"/>
          </a:p>
        </p:txBody>
      </p:sp>
    </p:spTree>
    <p:extLst>
      <p:ext uri="{BB962C8B-B14F-4D97-AF65-F5344CB8AC3E}">
        <p14:creationId xmlns:p14="http://schemas.microsoft.com/office/powerpoint/2010/main" val="195490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" t="17262" r="60510" b="18651"/>
          <a:stretch/>
        </p:blipFill>
        <p:spPr bwMode="auto">
          <a:xfrm>
            <a:off x="251520" y="2276873"/>
            <a:ext cx="3960440" cy="396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9"/>
          <p:cNvSpPr txBox="1"/>
          <p:nvPr/>
        </p:nvSpPr>
        <p:spPr>
          <a:xfrm>
            <a:off x="899592" y="260648"/>
            <a:ext cx="79208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Typical thickness variations in narrow-gap IDs (2)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19872" y="5517232"/>
            <a:ext cx="936104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74318" y="5373216"/>
            <a:ext cx="1593426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egnaposto numero diapositiva 1"/>
          <p:cNvSpPr>
            <a:spLocks noGrp="1"/>
          </p:cNvSpPr>
          <p:nvPr>
            <p:ph type="sldNum" sz="quarter" idx="10"/>
          </p:nvPr>
        </p:nvSpPr>
        <p:spPr>
          <a:xfrm>
            <a:off x="2699792" y="6381328"/>
            <a:ext cx="360040" cy="365125"/>
          </a:xfrm>
          <a:prstGeom prst="rect">
            <a:avLst/>
          </a:prstGeom>
        </p:spPr>
        <p:txBody>
          <a:bodyPr/>
          <a:lstStyle/>
          <a:p>
            <a:pPr algn="ctr"/>
            <a:fld id="{361EBE22-EC83-4F27-AAB2-72E9A43CCDEB}" type="slidenum">
              <a:rPr lang="it-IT" sz="1200">
                <a:solidFill>
                  <a:schemeClr val="tx1">
                    <a:tint val="75000"/>
                  </a:schemeClr>
                </a:solidFill>
              </a:rPr>
              <a:pPr algn="ctr"/>
              <a:t>10</a:t>
            </a:fld>
            <a:endParaRPr lang="it-IT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© SAES Getters  S.p.A.</a:t>
            </a:r>
            <a:endParaRPr lang="it-IT" dirty="0"/>
          </a:p>
        </p:txBody>
      </p:sp>
      <p:grpSp>
        <p:nvGrpSpPr>
          <p:cNvPr id="1025" name="Group 1024"/>
          <p:cNvGrpSpPr/>
          <p:nvPr/>
        </p:nvGrpSpPr>
        <p:grpSpPr>
          <a:xfrm>
            <a:off x="2915816" y="980728"/>
            <a:ext cx="5760000" cy="3583760"/>
            <a:chOff x="2915816" y="980728"/>
            <a:chExt cx="5760000" cy="358376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5816" y="980728"/>
              <a:ext cx="5760000" cy="3583760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>
              <a:off x="3887924" y="3429000"/>
              <a:ext cx="4572508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4" name="Group 1023"/>
            <p:cNvGrpSpPr/>
            <p:nvPr/>
          </p:nvGrpSpPr>
          <p:grpSpPr>
            <a:xfrm>
              <a:off x="5051996" y="2132856"/>
              <a:ext cx="2188645" cy="1161420"/>
              <a:chOff x="5051996" y="2132856"/>
              <a:chExt cx="2188645" cy="1161420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5490102" y="2924944"/>
                <a:ext cx="13681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 smtClean="0">
                    <a:solidFill>
                      <a:srgbClr val="00B050"/>
                    </a:solidFill>
                  </a:rPr>
                  <a:t>Cathodes</a:t>
                </a:r>
                <a:endParaRPr lang="en-GB" b="1" dirty="0">
                  <a:solidFill>
                    <a:srgbClr val="00B050"/>
                  </a:solidFill>
                </a:endParaRPr>
              </a:p>
            </p:txBody>
          </p:sp>
          <p:cxnSp>
            <p:nvCxnSpPr>
              <p:cNvPr id="22" name="Straight Arrow Connector 21"/>
              <p:cNvCxnSpPr>
                <a:stCxn id="21" idx="0"/>
              </p:cNvCxnSpPr>
              <p:nvPr/>
            </p:nvCxnSpPr>
            <p:spPr>
              <a:xfrm flipH="1" flipV="1">
                <a:off x="5051996" y="2132856"/>
                <a:ext cx="1122182" cy="792088"/>
              </a:xfrm>
              <a:prstGeom prst="straightConnector1">
                <a:avLst/>
              </a:prstGeom>
              <a:ln w="28575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21" idx="0"/>
              </p:cNvCxnSpPr>
              <p:nvPr/>
            </p:nvCxnSpPr>
            <p:spPr>
              <a:xfrm flipV="1">
                <a:off x="6174178" y="2132856"/>
                <a:ext cx="1066463" cy="792088"/>
              </a:xfrm>
              <a:prstGeom prst="straightConnector1">
                <a:avLst/>
              </a:prstGeom>
              <a:ln w="28575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 flipV="1">
                <a:off x="6174178" y="2132856"/>
                <a:ext cx="0" cy="792089"/>
              </a:xfrm>
              <a:prstGeom prst="straightConnector1">
                <a:avLst/>
              </a:prstGeom>
              <a:ln w="28575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Segnaposto contenuto 4"/>
          <p:cNvSpPr txBox="1">
            <a:spLocks/>
          </p:cNvSpPr>
          <p:nvPr/>
        </p:nvSpPr>
        <p:spPr>
          <a:xfrm>
            <a:off x="4355976" y="4833156"/>
            <a:ext cx="4104456" cy="108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2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21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19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17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2000" dirty="0" smtClean="0"/>
              <a:t>The use of </a:t>
            </a:r>
            <a:r>
              <a:rPr lang="en-GB" sz="2000" b="1" dirty="0" smtClean="0"/>
              <a:t>three cathodes</a:t>
            </a:r>
            <a:r>
              <a:rPr lang="en-GB" sz="2000" dirty="0" smtClean="0"/>
              <a:t> can mitigate the issue and </a:t>
            </a:r>
            <a:r>
              <a:rPr lang="en-GB" sz="2000" b="1" dirty="0" smtClean="0"/>
              <a:t>smooth</a:t>
            </a:r>
            <a:r>
              <a:rPr lang="en-GB" sz="2000" dirty="0" smtClean="0"/>
              <a:t> somewhat the thickness distribution.</a:t>
            </a:r>
            <a:endParaRPr lang="en-GB" sz="2000" dirty="0"/>
          </a:p>
        </p:txBody>
      </p:sp>
      <p:sp>
        <p:nvSpPr>
          <p:cNvPr id="19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683569" y="6356350"/>
            <a:ext cx="1872208" cy="365125"/>
          </a:xfrm>
          <a:prstGeom prst="rect">
            <a:avLst/>
          </a:prstGeom>
        </p:spPr>
        <p:txBody>
          <a:bodyPr/>
          <a:lstStyle/>
          <a:p>
            <a:r>
              <a:rPr lang="en-US" sz="1400" dirty="0" smtClean="0"/>
              <a:t>P. Manini,  9/03/2017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78098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EBE22-EC83-4F27-AAB2-72E9A43CCDEB}" type="slidenum">
              <a:rPr lang="it-IT" smtClean="0"/>
              <a:pPr/>
              <a:t>11</a:t>
            </a:fld>
            <a:endParaRPr lang="it-IT" dirty="0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Current trends in narrow-gap chambers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7" name="Picture 3" descr="C:\temp\windows\notesC7A056\soleil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14" y="2512198"/>
            <a:ext cx="3726655" cy="192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temp\windows\notesC7A056\~72521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307" y="2511939"/>
            <a:ext cx="3727156" cy="192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temp\windows\notesC7A056\~05296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747" y="4527890"/>
            <a:ext cx="3727687" cy="192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2987824" y="6373720"/>
            <a:ext cx="2120488" cy="365125"/>
          </a:xfrm>
        </p:spPr>
        <p:txBody>
          <a:bodyPr/>
          <a:lstStyle/>
          <a:p>
            <a:r>
              <a:rPr lang="it-IT" smtClean="0"/>
              <a:t>© SAES Getters  S.p.A.</a:t>
            </a:r>
            <a:endParaRPr lang="it-IT" dirty="0"/>
          </a:p>
        </p:txBody>
      </p:sp>
      <p:sp>
        <p:nvSpPr>
          <p:cNvPr id="8" name="TextBox 7"/>
          <p:cNvSpPr txBox="1"/>
          <p:nvPr/>
        </p:nvSpPr>
        <p:spPr>
          <a:xfrm>
            <a:off x="180014" y="924071"/>
            <a:ext cx="8568449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spcBef>
                <a:spcPct val="20000"/>
              </a:spcBef>
              <a:buBlip>
                <a:blip r:embed="rId5"/>
              </a:buBlip>
            </a:pPr>
            <a:r>
              <a:rPr lang="en-GB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Following </a:t>
            </a:r>
            <a:r>
              <a:rPr lang="en-GB" dirty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SOLEIL, several other facilities (DLS, MAX, NSRRC, </a:t>
            </a:r>
            <a:r>
              <a:rPr lang="en-GB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PSI,…) </a:t>
            </a:r>
            <a:r>
              <a:rPr lang="en-GB" dirty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started to ask for NEG coating of insertion devices with </a:t>
            </a:r>
            <a:r>
              <a:rPr lang="en-GB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12</a:t>
            </a:r>
            <a:r>
              <a:rPr lang="en-GB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 to </a:t>
            </a:r>
            <a:r>
              <a:rPr lang="en-GB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9 mm </a:t>
            </a:r>
            <a:r>
              <a:rPr lang="en-GB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vertical gaps.</a:t>
            </a:r>
            <a:endParaRPr lang="en-GB" dirty="0">
              <a:solidFill>
                <a:prstClr val="black">
                  <a:lumMod val="65000"/>
                  <a:lumOff val="35000"/>
                </a:prstClr>
              </a:solidFill>
              <a:latin typeface="+mj-lt"/>
            </a:endParaRPr>
          </a:p>
          <a:p>
            <a:pPr marL="342900" lvl="0" indent="-342900" algn="just">
              <a:spcBef>
                <a:spcPct val="20000"/>
              </a:spcBef>
              <a:buBlip>
                <a:blip r:embed="rId5"/>
              </a:buBlip>
            </a:pPr>
            <a:r>
              <a:rPr lang="en-GB" dirty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In the following </a:t>
            </a:r>
            <a:r>
              <a:rPr lang="en-GB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years, </a:t>
            </a:r>
            <a:r>
              <a:rPr lang="en-GB" dirty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gaps have </a:t>
            </a:r>
            <a:r>
              <a:rPr lang="en-GB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further decreased  </a:t>
            </a:r>
            <a:r>
              <a:rPr lang="en-GB" dirty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down to </a:t>
            </a:r>
            <a:r>
              <a:rPr lang="en-GB" b="1" dirty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7 </a:t>
            </a:r>
            <a:r>
              <a:rPr lang="en-GB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mm</a:t>
            </a:r>
            <a:r>
              <a:rPr lang="en-GB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.</a:t>
            </a:r>
          </a:p>
          <a:p>
            <a:pPr marL="342900" lvl="0" indent="-342900" algn="just">
              <a:spcBef>
                <a:spcPct val="20000"/>
              </a:spcBef>
              <a:buBlip>
                <a:blip r:embed="rId5"/>
              </a:buBlip>
            </a:pPr>
            <a:r>
              <a:rPr lang="en-GB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Also the horizontal section </a:t>
            </a:r>
            <a:r>
              <a:rPr lang="en-GB" dirty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length </a:t>
            </a:r>
            <a:r>
              <a:rPr lang="en-GB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has been accordingly </a:t>
            </a:r>
            <a:r>
              <a:rPr lang="en-GB" dirty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reduced (from </a:t>
            </a:r>
            <a:r>
              <a:rPr lang="en-GB" b="1" dirty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70 mm</a:t>
            </a:r>
            <a:r>
              <a:rPr lang="en-GB" dirty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 to </a:t>
            </a:r>
            <a:r>
              <a:rPr lang="en-GB" b="1" dirty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35 mm</a:t>
            </a:r>
            <a:r>
              <a:rPr lang="en-GB" dirty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, typically</a:t>
            </a:r>
            <a:r>
              <a:rPr lang="en-GB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).</a:t>
            </a:r>
            <a:endParaRPr lang="en-GB" dirty="0">
              <a:solidFill>
                <a:prstClr val="black">
                  <a:lumMod val="65000"/>
                  <a:lumOff val="35000"/>
                </a:prstClr>
              </a:solidFill>
              <a:latin typeface="+mj-lt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3960182" y="3135289"/>
            <a:ext cx="1008112" cy="57606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Arrow 11"/>
          <p:cNvSpPr/>
          <p:nvPr/>
        </p:nvSpPr>
        <p:spPr>
          <a:xfrm rot="8314444">
            <a:off x="6292902" y="4789337"/>
            <a:ext cx="1008112" cy="57606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11"/>
          </p:nvPr>
        </p:nvSpPr>
        <p:spPr>
          <a:xfrm>
            <a:off x="683569" y="6356350"/>
            <a:ext cx="1872208" cy="365125"/>
          </a:xfrm>
        </p:spPr>
        <p:txBody>
          <a:bodyPr/>
          <a:lstStyle/>
          <a:p>
            <a:r>
              <a:rPr lang="en-US" dirty="0" smtClean="0"/>
              <a:t>P. Manini,  9/03/2017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916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EBE22-EC83-4F27-AAB2-72E9A43CCDEB}" type="slidenum">
              <a:rPr lang="it-IT" smtClean="0"/>
              <a:pPr/>
              <a:t>12</a:t>
            </a:fld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T. Porcelli,  07/06/2016</a:t>
            </a:r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/>
              <a:t>© SAES Getters  S.p.A.</a:t>
            </a:r>
            <a:endParaRPr lang="it-IT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Current trend: </a:t>
            </a:r>
            <a:r>
              <a:rPr lang="en-GB" dirty="0" smtClean="0"/>
              <a:t>critical aspects 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79512" y="908720"/>
            <a:ext cx="8568952" cy="5472608"/>
          </a:xfrm>
        </p:spPr>
        <p:txBody>
          <a:bodyPr>
            <a:normAutofit fontScale="92500"/>
          </a:bodyPr>
          <a:lstStyle/>
          <a:p>
            <a:pPr lvl="0" algn="just"/>
            <a:r>
              <a:rPr lang="en-GB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This progressive cross-section reduction is critical for many reasons:</a:t>
            </a:r>
          </a:p>
          <a:p>
            <a:pPr lvl="0" algn="just"/>
            <a:endParaRPr lang="en-GB" dirty="0">
              <a:solidFill>
                <a:prstClr val="black">
                  <a:lumMod val="65000"/>
                  <a:lumOff val="35000"/>
                </a:prstClr>
              </a:solidFill>
              <a:latin typeface="+mj-lt"/>
            </a:endParaRPr>
          </a:p>
          <a:p>
            <a:pPr lvl="1" algn="just"/>
            <a:r>
              <a:rPr lang="en-GB" b="1" dirty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inserting</a:t>
            </a:r>
            <a:r>
              <a:rPr lang="en-GB" dirty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 and </a:t>
            </a:r>
            <a:r>
              <a:rPr lang="en-GB" b="1" dirty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mounting</a:t>
            </a:r>
            <a:r>
              <a:rPr lang="en-GB" dirty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 the cathodes </a:t>
            </a:r>
            <a:r>
              <a:rPr lang="en-GB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becomes more difficult;</a:t>
            </a:r>
          </a:p>
          <a:p>
            <a:pPr lvl="1" algn="just"/>
            <a:r>
              <a:rPr lang="en-GB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the </a:t>
            </a:r>
            <a:r>
              <a:rPr lang="en-GB" dirty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plasma volume is pretty much reduced, and this </a:t>
            </a:r>
            <a:r>
              <a:rPr lang="en-GB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may </a:t>
            </a:r>
            <a:r>
              <a:rPr lang="en-GB" dirty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cause </a:t>
            </a:r>
            <a:r>
              <a:rPr lang="en-GB" b="1" dirty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plasma instabilities</a:t>
            </a:r>
            <a:r>
              <a:rPr lang="en-GB" dirty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 and/or </a:t>
            </a:r>
            <a:r>
              <a:rPr lang="en-GB" b="1" dirty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dis-uniformities</a:t>
            </a:r>
            <a:r>
              <a:rPr lang="en-GB" dirty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, unless properly  addressed</a:t>
            </a:r>
            <a:r>
              <a:rPr lang="en-GB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;</a:t>
            </a:r>
          </a:p>
          <a:p>
            <a:pPr lvl="1" algn="just"/>
            <a:endParaRPr lang="en-GB" dirty="0">
              <a:solidFill>
                <a:prstClr val="black">
                  <a:lumMod val="65000"/>
                  <a:lumOff val="35000"/>
                </a:prstClr>
              </a:solidFill>
              <a:latin typeface="+mj-lt"/>
            </a:endParaRPr>
          </a:p>
          <a:p>
            <a:pPr lvl="1" algn="just"/>
            <a:endParaRPr lang="en-GB" dirty="0" smtClean="0">
              <a:solidFill>
                <a:prstClr val="black">
                  <a:lumMod val="65000"/>
                  <a:lumOff val="35000"/>
                </a:prstClr>
              </a:solidFill>
              <a:latin typeface="+mj-lt"/>
            </a:endParaRPr>
          </a:p>
          <a:p>
            <a:pPr marL="57150" indent="0" algn="just">
              <a:buNone/>
            </a:pPr>
            <a:endParaRPr lang="en-GB" dirty="0">
              <a:solidFill>
                <a:prstClr val="black">
                  <a:lumMod val="65000"/>
                  <a:lumOff val="35000"/>
                </a:prstClr>
              </a:solidFill>
              <a:latin typeface="+mj-lt"/>
            </a:endParaRPr>
          </a:p>
          <a:p>
            <a:pPr lvl="1" algn="just"/>
            <a:r>
              <a:rPr lang="en-GB" dirty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plasma adjustments might require </a:t>
            </a:r>
            <a:r>
              <a:rPr lang="en-GB" b="1" dirty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higher working </a:t>
            </a:r>
            <a:r>
              <a:rPr lang="en-GB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pressures</a:t>
            </a:r>
            <a:r>
              <a:rPr lang="en-GB" dirty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;</a:t>
            </a:r>
            <a:endParaRPr lang="en-GB" dirty="0" smtClean="0">
              <a:solidFill>
                <a:prstClr val="black">
                  <a:lumMod val="65000"/>
                  <a:lumOff val="35000"/>
                </a:prstClr>
              </a:solidFill>
              <a:latin typeface="+mj-lt"/>
            </a:endParaRPr>
          </a:p>
          <a:p>
            <a:pPr lvl="1" algn="just"/>
            <a:r>
              <a:rPr lang="en-GB" b="1" dirty="0" smtClean="0">
                <a:latin typeface="+mj-lt"/>
              </a:rPr>
              <a:t>cleaning</a:t>
            </a:r>
            <a:r>
              <a:rPr lang="en-GB" dirty="0" smtClean="0">
                <a:latin typeface="+mj-lt"/>
              </a:rPr>
              <a:t> </a:t>
            </a:r>
            <a:r>
              <a:rPr lang="en-GB" dirty="0">
                <a:latin typeface="+mj-lt"/>
              </a:rPr>
              <a:t>of long IDs is also more critical as the flowing of reactants and chemicals is more </a:t>
            </a:r>
            <a:r>
              <a:rPr lang="en-GB" dirty="0" smtClean="0">
                <a:latin typeface="+mj-lt"/>
              </a:rPr>
              <a:t>difficult;</a:t>
            </a:r>
          </a:p>
          <a:p>
            <a:pPr lvl="1" algn="just"/>
            <a:r>
              <a:rPr lang="en-GB" dirty="0">
                <a:latin typeface="+mj-lt"/>
              </a:rPr>
              <a:t>cathodes </a:t>
            </a:r>
            <a:r>
              <a:rPr lang="en-GB" dirty="0" smtClean="0">
                <a:latin typeface="+mj-lt"/>
              </a:rPr>
              <a:t>might be </a:t>
            </a:r>
            <a:r>
              <a:rPr lang="en-GB" b="1" dirty="0" smtClean="0">
                <a:latin typeface="+mj-lt"/>
              </a:rPr>
              <a:t>misaligned</a:t>
            </a:r>
            <a:r>
              <a:rPr lang="en-GB" dirty="0" smtClean="0">
                <a:latin typeface="+mj-lt"/>
              </a:rPr>
              <a:t> and thus too close to the chamber’s walls, making </a:t>
            </a:r>
            <a:r>
              <a:rPr lang="en-GB" dirty="0">
                <a:latin typeface="+mj-lt"/>
              </a:rPr>
              <a:t>the sputtering process </a:t>
            </a:r>
            <a:r>
              <a:rPr lang="en-GB" dirty="0" smtClean="0">
                <a:latin typeface="+mj-lt"/>
              </a:rPr>
              <a:t>unstable. This </a:t>
            </a:r>
            <a:r>
              <a:rPr lang="en-GB" dirty="0">
                <a:latin typeface="+mj-lt"/>
              </a:rPr>
              <a:t>is especially true for long IDs (</a:t>
            </a:r>
            <a:r>
              <a:rPr lang="en-GB" i="1" dirty="0">
                <a:latin typeface="+mj-lt"/>
              </a:rPr>
              <a:t>e.g</a:t>
            </a:r>
            <a:r>
              <a:rPr lang="en-GB" i="1" dirty="0" smtClean="0">
                <a:latin typeface="+mj-lt"/>
              </a:rPr>
              <a:t>.</a:t>
            </a:r>
            <a:r>
              <a:rPr lang="en-GB" dirty="0" smtClean="0">
                <a:latin typeface="+mj-lt"/>
              </a:rPr>
              <a:t>, </a:t>
            </a:r>
            <a:r>
              <a:rPr lang="en-GB" b="1" dirty="0" smtClean="0">
                <a:latin typeface="+mj-lt"/>
              </a:rPr>
              <a:t>4–6 </a:t>
            </a:r>
            <a:r>
              <a:rPr lang="en-GB" b="1" dirty="0">
                <a:latin typeface="+mj-lt"/>
              </a:rPr>
              <a:t>m</a:t>
            </a:r>
            <a:r>
              <a:rPr lang="en-GB" dirty="0" smtClean="0">
                <a:latin typeface="+mj-lt"/>
              </a:rPr>
              <a:t>), in which the </a:t>
            </a:r>
            <a:r>
              <a:rPr lang="en-GB" dirty="0">
                <a:latin typeface="+mj-lt"/>
              </a:rPr>
              <a:t>possibility for the </a:t>
            </a:r>
            <a:r>
              <a:rPr lang="en-GB" dirty="0" smtClean="0">
                <a:latin typeface="+mj-lt"/>
              </a:rPr>
              <a:t>cathode </a:t>
            </a:r>
            <a:r>
              <a:rPr lang="en-GB" dirty="0">
                <a:latin typeface="+mj-lt"/>
              </a:rPr>
              <a:t>assemblies to </a:t>
            </a:r>
            <a:r>
              <a:rPr lang="en-GB" dirty="0" smtClean="0">
                <a:latin typeface="+mj-lt"/>
              </a:rPr>
              <a:t>shift </a:t>
            </a:r>
            <a:r>
              <a:rPr lang="en-GB" dirty="0">
                <a:latin typeface="+mj-lt"/>
              </a:rPr>
              <a:t>a few mm along the whole length cannot be ruled out</a:t>
            </a:r>
            <a:r>
              <a:rPr lang="en-GB" b="1" dirty="0">
                <a:latin typeface="+mj-lt"/>
              </a:rPr>
              <a:t>. </a:t>
            </a:r>
          </a:p>
          <a:p>
            <a:pPr lvl="1" algn="just"/>
            <a:endParaRPr lang="en-GB" dirty="0">
              <a:solidFill>
                <a:prstClr val="black">
                  <a:lumMod val="65000"/>
                  <a:lumOff val="35000"/>
                </a:prstClr>
              </a:solidFill>
              <a:latin typeface="+mj-lt"/>
            </a:endParaRPr>
          </a:p>
          <a:p>
            <a:endParaRPr lang="en-GB" dirty="0">
              <a:latin typeface="+mj-lt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691680" y="2852936"/>
            <a:ext cx="5436604" cy="720080"/>
            <a:chOff x="1619672" y="5115721"/>
            <a:chExt cx="5436604" cy="720080"/>
          </a:xfrm>
        </p:grpSpPr>
        <p:grpSp>
          <p:nvGrpSpPr>
            <p:cNvPr id="11" name="Group 10"/>
            <p:cNvGrpSpPr/>
            <p:nvPr/>
          </p:nvGrpSpPr>
          <p:grpSpPr>
            <a:xfrm>
              <a:off x="1619672" y="5115721"/>
              <a:ext cx="5436604" cy="720080"/>
              <a:chOff x="1259632" y="5517232"/>
              <a:chExt cx="5436604" cy="720080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1259632" y="5517232"/>
                <a:ext cx="2952328" cy="720080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Oval 8"/>
              <p:cNvSpPr>
                <a:spLocks noChangeAspect="1"/>
              </p:cNvSpPr>
              <p:nvPr/>
            </p:nvSpPr>
            <p:spPr>
              <a:xfrm>
                <a:off x="5220072" y="5697252"/>
                <a:ext cx="1476164" cy="360040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Right Arrow 9"/>
              <p:cNvSpPr/>
              <p:nvPr/>
            </p:nvSpPr>
            <p:spPr>
              <a:xfrm>
                <a:off x="4355976" y="5733256"/>
                <a:ext cx="720080" cy="288032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4" name="Oval 13"/>
            <p:cNvSpPr/>
            <p:nvPr/>
          </p:nvSpPr>
          <p:spPr>
            <a:xfrm>
              <a:off x="2066804" y="5439757"/>
              <a:ext cx="72008" cy="72008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>
              <a:off x="3059832" y="5437827"/>
              <a:ext cx="72008" cy="72008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>
              <a:off x="3995936" y="5439757"/>
              <a:ext cx="72008" cy="72008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/>
            <p:cNvSpPr/>
            <p:nvPr/>
          </p:nvSpPr>
          <p:spPr>
            <a:xfrm>
              <a:off x="5796136" y="5439757"/>
              <a:ext cx="72008" cy="72008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/>
            <p:cNvSpPr/>
            <p:nvPr/>
          </p:nvSpPr>
          <p:spPr>
            <a:xfrm>
              <a:off x="6282190" y="5439757"/>
              <a:ext cx="72008" cy="72008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/>
            <p:cNvSpPr/>
            <p:nvPr/>
          </p:nvSpPr>
          <p:spPr>
            <a:xfrm>
              <a:off x="6732240" y="5437827"/>
              <a:ext cx="72008" cy="72008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17838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EBE22-EC83-4F27-AAB2-72E9A43CCDEB}" type="slidenum">
              <a:rPr lang="it-IT" smtClean="0"/>
              <a:pPr/>
              <a:t>13</a:t>
            </a:fld>
            <a:endParaRPr lang="it-IT" dirty="0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dirty="0" smtClean="0"/>
              <a:t>Narrow-gap chambers: further critical aspects </a:t>
            </a:r>
            <a:endParaRPr lang="en-GB" dirty="0"/>
          </a:p>
        </p:txBody>
      </p:sp>
      <p:sp>
        <p:nvSpPr>
          <p:cNvPr id="7" name="Segnaposto contenuto 4"/>
          <p:cNvSpPr>
            <a:spLocks noGrp="1"/>
          </p:cNvSpPr>
          <p:nvPr>
            <p:ph idx="1"/>
          </p:nvPr>
        </p:nvSpPr>
        <p:spPr>
          <a:xfrm>
            <a:off x="107504" y="1052736"/>
            <a:ext cx="8640960" cy="5184576"/>
          </a:xfrm>
        </p:spPr>
        <p:txBody>
          <a:bodyPr>
            <a:normAutofit/>
          </a:bodyPr>
          <a:lstStyle/>
          <a:p>
            <a:pPr algn="just"/>
            <a:r>
              <a:rPr lang="en-GB" dirty="0" smtClean="0"/>
              <a:t>The following important aspects should be also taken into account:</a:t>
            </a:r>
          </a:p>
          <a:p>
            <a:pPr algn="just"/>
            <a:endParaRPr lang="en-GB" dirty="0" smtClean="0"/>
          </a:p>
          <a:p>
            <a:pPr lvl="1" algn="just"/>
            <a:r>
              <a:rPr lang="en-GB" dirty="0" smtClean="0"/>
              <a:t>If the horizontal section is </a:t>
            </a:r>
            <a:r>
              <a:rPr lang="en-GB" b="1" dirty="0" smtClean="0"/>
              <a:t>&lt;50 mm</a:t>
            </a:r>
            <a:r>
              <a:rPr lang="en-GB" dirty="0" smtClean="0"/>
              <a:t>, the use of three cathodes should be ruled out: space for inserting them in a controlled and reliable way is not enough.</a:t>
            </a:r>
          </a:p>
          <a:p>
            <a:pPr marL="0" indent="0" algn="just">
              <a:buNone/>
            </a:pPr>
            <a:endParaRPr lang="en-GB" dirty="0" smtClean="0"/>
          </a:p>
          <a:p>
            <a:pPr marL="0" indent="0" algn="just">
              <a:buNone/>
            </a:pPr>
            <a:endParaRPr lang="en-GB" dirty="0" smtClean="0"/>
          </a:p>
          <a:p>
            <a:pPr lvl="1" algn="just"/>
            <a:r>
              <a:rPr lang="en-GB" dirty="0" smtClean="0"/>
              <a:t>Using two cathodes, more thickness variation along the section profile is unavoidable.</a:t>
            </a:r>
            <a:r>
              <a:rPr lang="en-GB" b="1" dirty="0" smtClean="0"/>
              <a:t> </a:t>
            </a:r>
          </a:p>
          <a:p>
            <a:pPr marL="0" indent="0" algn="just">
              <a:buNone/>
            </a:pPr>
            <a:endParaRPr lang="en-GB" b="1" dirty="0" smtClean="0"/>
          </a:p>
          <a:p>
            <a:pPr marL="0" indent="0" algn="just">
              <a:buNone/>
            </a:pPr>
            <a:endParaRPr lang="en-GB" b="1" dirty="0"/>
          </a:p>
          <a:p>
            <a:pPr lvl="1" algn="just"/>
            <a:r>
              <a:rPr lang="en-GB" dirty="0" smtClean="0"/>
              <a:t>Keeping </a:t>
            </a:r>
            <a:r>
              <a:rPr lang="en-GB" dirty="0"/>
              <a:t>the section perimeter fixed while reducing the gap also determines </a:t>
            </a:r>
            <a:r>
              <a:rPr lang="en-GB" b="1" dirty="0" smtClean="0"/>
              <a:t>more </a:t>
            </a:r>
            <a:r>
              <a:rPr lang="en-GB" b="1" dirty="0"/>
              <a:t>severe thickness </a:t>
            </a:r>
            <a:r>
              <a:rPr lang="en-GB" b="1" dirty="0" smtClean="0"/>
              <a:t>variations </a:t>
            </a:r>
            <a:r>
              <a:rPr lang="en-GB" b="1" dirty="0"/>
              <a:t>along the profile</a:t>
            </a:r>
            <a:r>
              <a:rPr lang="en-GB" dirty="0"/>
              <a:t>.</a:t>
            </a:r>
            <a:endParaRPr lang="en-GB" dirty="0" smtClean="0"/>
          </a:p>
          <a:p>
            <a:pPr lvl="1" algn="just"/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/>
              <a:t>© SAES Getters  S.p.A.</a:t>
            </a:r>
            <a:endParaRPr lang="it-IT" dirty="0"/>
          </a:p>
        </p:txBody>
      </p:sp>
      <p:grpSp>
        <p:nvGrpSpPr>
          <p:cNvPr id="9" name="Group 8"/>
          <p:cNvGrpSpPr/>
          <p:nvPr/>
        </p:nvGrpSpPr>
        <p:grpSpPr>
          <a:xfrm>
            <a:off x="3783397" y="2736502"/>
            <a:ext cx="1512168" cy="461665"/>
            <a:chOff x="3851920" y="2982143"/>
            <a:chExt cx="1512168" cy="461665"/>
          </a:xfrm>
        </p:grpSpPr>
        <p:sp>
          <p:nvSpPr>
            <p:cNvPr id="6" name="Oval 5"/>
            <p:cNvSpPr/>
            <p:nvPr/>
          </p:nvSpPr>
          <p:spPr>
            <a:xfrm>
              <a:off x="3851920" y="2996952"/>
              <a:ext cx="1512168" cy="4320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139952" y="2982143"/>
              <a:ext cx="936104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2400" b="1" dirty="0" smtClean="0">
                  <a:solidFill>
                    <a:schemeClr val="bg1"/>
                  </a:solidFill>
                </a:rPr>
                <a:t>BUT: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393160" y="4293096"/>
            <a:ext cx="2292642" cy="461665"/>
            <a:chOff x="3851920" y="2982143"/>
            <a:chExt cx="1512168" cy="461665"/>
          </a:xfrm>
        </p:grpSpPr>
        <p:sp>
          <p:nvSpPr>
            <p:cNvPr id="11" name="Oval 10"/>
            <p:cNvSpPr/>
            <p:nvPr/>
          </p:nvSpPr>
          <p:spPr>
            <a:xfrm>
              <a:off x="3851920" y="2996952"/>
              <a:ext cx="1512168" cy="4320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897117" y="2982143"/>
              <a:ext cx="1421775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2400" b="1" dirty="0" smtClean="0">
                  <a:solidFill>
                    <a:schemeClr val="bg1"/>
                  </a:solidFill>
                </a:rPr>
                <a:t>IN ADDITION: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Date Placeholder 2"/>
          <p:cNvSpPr>
            <a:spLocks noGrp="1"/>
          </p:cNvSpPr>
          <p:nvPr>
            <p:ph type="dt" sz="half" idx="11"/>
          </p:nvPr>
        </p:nvSpPr>
        <p:spPr>
          <a:xfrm>
            <a:off x="683569" y="6356350"/>
            <a:ext cx="1872208" cy="365125"/>
          </a:xfrm>
        </p:spPr>
        <p:txBody>
          <a:bodyPr/>
          <a:lstStyle/>
          <a:p>
            <a:r>
              <a:rPr lang="en-US" dirty="0" smtClean="0"/>
              <a:t>P. Manini,  9/03/2017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9297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EBE22-EC83-4F27-AAB2-72E9A43CCDEB}" type="slidenum">
              <a:rPr lang="it-IT" smtClean="0"/>
              <a:pPr/>
              <a:t>14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/>
              <a:t>© SAES Getters  S.p.A.</a:t>
            </a:r>
            <a:endParaRPr lang="it-IT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Reducing the gap: thickness distribution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980728"/>
            <a:ext cx="3891365" cy="29331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429000"/>
            <a:ext cx="3891365" cy="29770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2866" y="3913881"/>
            <a:ext cx="4597166" cy="158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spcBef>
                <a:spcPct val="20000"/>
              </a:spcBef>
              <a:buBlip>
                <a:blip r:embed="rId4"/>
              </a:buBlip>
            </a:pPr>
            <a:r>
              <a:rPr lang="en-GB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62x6 mm</a:t>
            </a: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elliptical cross-section.</a:t>
            </a:r>
          </a:p>
          <a:p>
            <a:pPr marL="342900" lvl="0" indent="-342900" algn="just">
              <a:spcBef>
                <a:spcPct val="20000"/>
              </a:spcBef>
              <a:buBlip>
                <a:blip r:embed="rId4"/>
              </a:buBlip>
            </a:pP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Same perimeter and same amount of deposited material.</a:t>
            </a:r>
          </a:p>
          <a:p>
            <a:pPr marL="342900" lvl="0" indent="-342900" algn="just">
              <a:spcBef>
                <a:spcPct val="20000"/>
              </a:spcBef>
              <a:buBlip>
                <a:blip r:embed="rId4"/>
              </a:buBlip>
            </a:pP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Film thickness: </a:t>
            </a:r>
            <a:r>
              <a:rPr lang="en-GB" sz="2200" b="1" dirty="0" smtClean="0">
                <a:solidFill>
                  <a:srgbClr val="FF0000"/>
                </a:solidFill>
                <a:latin typeface="+mj-lt"/>
              </a:rPr>
              <a:t>0.2–2.6 μm</a:t>
            </a:r>
            <a:r>
              <a:rPr lang="en-GB" sz="2200" dirty="0" smtClean="0">
                <a:solidFill>
                  <a:srgbClr val="FF0000"/>
                </a:solidFill>
                <a:latin typeface="+mj-lt"/>
              </a:rPr>
              <a:t>.</a:t>
            </a:r>
            <a:endParaRPr lang="en-GB" sz="2200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31066" y="5550481"/>
            <a:ext cx="3960440" cy="830997"/>
            <a:chOff x="611560" y="5618146"/>
            <a:chExt cx="3960440" cy="830997"/>
          </a:xfrm>
        </p:grpSpPr>
        <p:sp>
          <p:nvSpPr>
            <p:cNvPr id="15" name="Oval 14"/>
            <p:cNvSpPr/>
            <p:nvPr/>
          </p:nvSpPr>
          <p:spPr>
            <a:xfrm>
              <a:off x="611560" y="5661248"/>
              <a:ext cx="3960440" cy="74479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19572" y="5618146"/>
              <a:ext cx="3744416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2400" b="1" dirty="0" smtClean="0">
                  <a:solidFill>
                    <a:schemeClr val="bg1"/>
                  </a:solidFill>
                </a:rPr>
                <a:t>Smaller gap </a:t>
              </a:r>
              <a:r>
                <a:rPr lang="en-GB" sz="2400" b="1" dirty="0" smtClean="0">
                  <a:solidFill>
                    <a:schemeClr val="bg1"/>
                  </a:solidFill>
                  <a:sym typeface="Wingdings" panose="05000000000000000000" pitchFamily="2" charset="2"/>
                </a:rPr>
                <a:t> larger thickness range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Segnaposto data 2"/>
          <p:cNvSpPr>
            <a:spLocks noGrp="1"/>
          </p:cNvSpPr>
          <p:nvPr>
            <p:ph type="dt" sz="half" idx="4294967295"/>
          </p:nvPr>
        </p:nvSpPr>
        <p:spPr>
          <a:xfrm>
            <a:off x="683569" y="6356350"/>
            <a:ext cx="1872208" cy="365125"/>
          </a:xfrm>
          <a:prstGeom prst="rect">
            <a:avLst/>
          </a:prstGeom>
        </p:spPr>
        <p:txBody>
          <a:bodyPr/>
          <a:lstStyle/>
          <a:p>
            <a:r>
              <a:rPr lang="en-US" sz="1600" dirty="0" smtClean="0"/>
              <a:t>P. Manini, AVS 2016</a:t>
            </a:r>
            <a:endParaRPr lang="it-IT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4142884" y="980728"/>
            <a:ext cx="4597166" cy="83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spcBef>
                <a:spcPct val="20000"/>
              </a:spcBef>
              <a:buBlip>
                <a:blip r:embed="rId4"/>
              </a:buBlip>
            </a:pPr>
            <a:r>
              <a:rPr lang="en-GB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60x11.5 mm</a:t>
            </a: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elliptical cross-section.</a:t>
            </a:r>
          </a:p>
          <a:p>
            <a:pPr marL="342900" lvl="0" indent="-342900" algn="just">
              <a:spcBef>
                <a:spcPct val="20000"/>
              </a:spcBef>
              <a:buBlip>
                <a:blip r:embed="rId4"/>
              </a:buBlip>
            </a:pP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Film thickness: </a:t>
            </a:r>
            <a:r>
              <a:rPr lang="en-GB" sz="2200" b="1" dirty="0" smtClean="0">
                <a:solidFill>
                  <a:srgbClr val="FF0000"/>
                </a:solidFill>
                <a:latin typeface="+mj-lt"/>
              </a:rPr>
              <a:t>0.25–1.5 μm.</a:t>
            </a:r>
            <a:endParaRPr lang="en-GB" sz="2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1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3443" y="1844824"/>
            <a:ext cx="3024981" cy="13777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289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1EBE22-EC83-4F27-AAB2-72E9A43CCDEB}" type="slidenum">
              <a:rPr lang="it-IT" smtClean="0"/>
              <a:pPr/>
              <a:t>15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© SAES Getters  S.p.A.</a:t>
            </a:r>
            <a:endParaRPr lang="it-IT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Technological limits in </a:t>
            </a:r>
            <a:r>
              <a:rPr lang="en-GB" dirty="0" smtClean="0"/>
              <a:t>IDs’ NEG coating 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79512" y="980728"/>
            <a:ext cx="8496944" cy="5184576"/>
          </a:xfrm>
        </p:spPr>
        <p:txBody>
          <a:bodyPr>
            <a:normAutofit fontScale="92500"/>
          </a:bodyPr>
          <a:lstStyle/>
          <a:p>
            <a:pPr algn="just"/>
            <a:r>
              <a:rPr lang="en-GB" dirty="0"/>
              <a:t>IDs </a:t>
            </a:r>
            <a:r>
              <a:rPr lang="en-GB" dirty="0" smtClean="0"/>
              <a:t>with gap down to </a:t>
            </a:r>
            <a:r>
              <a:rPr lang="en-GB" b="1" dirty="0" smtClean="0"/>
              <a:t>8 mm</a:t>
            </a:r>
            <a:r>
              <a:rPr lang="en-GB" dirty="0" smtClean="0"/>
              <a:t> and </a:t>
            </a:r>
            <a:r>
              <a:rPr lang="en-GB" dirty="0"/>
              <a:t>up to </a:t>
            </a:r>
            <a:r>
              <a:rPr lang="en-GB" b="1" dirty="0" smtClean="0"/>
              <a:t>6 m</a:t>
            </a:r>
            <a:r>
              <a:rPr lang="en-GB" dirty="0" smtClean="0"/>
              <a:t> long have </a:t>
            </a:r>
            <a:r>
              <a:rPr lang="en-GB" dirty="0"/>
              <a:t>been </a:t>
            </a:r>
            <a:r>
              <a:rPr lang="en-GB" dirty="0" smtClean="0"/>
              <a:t>coated by SAES.</a:t>
            </a:r>
            <a:endParaRPr lang="en-GB" dirty="0"/>
          </a:p>
          <a:p>
            <a:pPr algn="just"/>
            <a:r>
              <a:rPr lang="en-GB" dirty="0"/>
              <a:t>IDs </a:t>
            </a:r>
            <a:r>
              <a:rPr lang="en-GB" dirty="0" smtClean="0"/>
              <a:t>with a </a:t>
            </a:r>
            <a:r>
              <a:rPr lang="en-GB" b="1" dirty="0" smtClean="0"/>
              <a:t>7 mm</a:t>
            </a:r>
            <a:r>
              <a:rPr lang="en-GB" dirty="0" smtClean="0"/>
              <a:t> gap and up </a:t>
            </a:r>
            <a:r>
              <a:rPr lang="en-GB" dirty="0"/>
              <a:t>to </a:t>
            </a:r>
            <a:r>
              <a:rPr lang="en-GB" b="1" dirty="0" smtClean="0"/>
              <a:t>2.5 </a:t>
            </a:r>
            <a:r>
              <a:rPr lang="en-GB" b="1" dirty="0"/>
              <a:t>m</a:t>
            </a:r>
            <a:r>
              <a:rPr lang="en-GB" dirty="0"/>
              <a:t> long have been also successfully </a:t>
            </a:r>
            <a:r>
              <a:rPr lang="en-GB" dirty="0" smtClean="0"/>
              <a:t>processed.</a:t>
            </a:r>
          </a:p>
          <a:p>
            <a:pPr algn="just"/>
            <a:r>
              <a:rPr lang="en-GB" dirty="0" smtClean="0"/>
              <a:t>The </a:t>
            </a:r>
            <a:r>
              <a:rPr lang="en-GB" dirty="0"/>
              <a:t>sputtering </a:t>
            </a:r>
            <a:r>
              <a:rPr lang="en-GB" dirty="0" smtClean="0"/>
              <a:t>setup </a:t>
            </a:r>
            <a:r>
              <a:rPr lang="en-GB" dirty="0"/>
              <a:t>is well </a:t>
            </a:r>
            <a:r>
              <a:rPr lang="en-GB" dirty="0" smtClean="0"/>
              <a:t>established, hence major </a:t>
            </a:r>
            <a:r>
              <a:rPr lang="en-GB" dirty="0"/>
              <a:t>issues are not expected also in the case of longer chambers having the same gap</a:t>
            </a:r>
            <a:r>
              <a:rPr lang="en-GB" dirty="0" smtClean="0"/>
              <a:t>.</a:t>
            </a:r>
          </a:p>
          <a:p>
            <a:pPr algn="just"/>
            <a:r>
              <a:rPr lang="en-GB" dirty="0"/>
              <a:t>Based on this, the following dimensions are assumed as a </a:t>
            </a:r>
            <a:r>
              <a:rPr lang="en-GB" b="1" dirty="0"/>
              <a:t>practical limit</a:t>
            </a:r>
            <a:r>
              <a:rPr lang="en-GB" dirty="0"/>
              <a:t> for NEG deposition on </a:t>
            </a:r>
            <a:r>
              <a:rPr lang="en-GB" b="1" dirty="0"/>
              <a:t>elliptical IDs</a:t>
            </a:r>
            <a:r>
              <a:rPr lang="en-GB" dirty="0"/>
              <a:t>:</a:t>
            </a:r>
          </a:p>
          <a:p>
            <a:pPr algn="just"/>
            <a:endParaRPr lang="en-GB" dirty="0"/>
          </a:p>
          <a:p>
            <a:pPr marL="0" indent="0" algn="just">
              <a:buNone/>
            </a:pPr>
            <a:endParaRPr lang="en-GB" dirty="0" smtClean="0"/>
          </a:p>
          <a:p>
            <a:pPr marL="0" indent="0" algn="just">
              <a:buNone/>
            </a:pPr>
            <a:endParaRPr lang="en-GB" dirty="0"/>
          </a:p>
          <a:p>
            <a:pPr algn="just"/>
            <a:endParaRPr lang="en-GB" dirty="0"/>
          </a:p>
          <a:p>
            <a:pPr algn="just"/>
            <a:r>
              <a:rPr lang="en-GB" dirty="0"/>
              <a:t>Narrower and longer chambers might be feasible, but </a:t>
            </a:r>
            <a:r>
              <a:rPr lang="en-GB" b="1" dirty="0"/>
              <a:t>more drastic thickness variations</a:t>
            </a:r>
            <a:r>
              <a:rPr lang="en-GB" dirty="0"/>
              <a:t> along the profile would be in this case unavoidable.</a:t>
            </a:r>
          </a:p>
          <a:p>
            <a:pPr algn="just"/>
            <a:endParaRPr lang="en-GB" dirty="0"/>
          </a:p>
        </p:txBody>
      </p:sp>
      <p:grpSp>
        <p:nvGrpSpPr>
          <p:cNvPr id="11" name="Group 10"/>
          <p:cNvGrpSpPr/>
          <p:nvPr/>
        </p:nvGrpSpPr>
        <p:grpSpPr>
          <a:xfrm>
            <a:off x="3275856" y="4077072"/>
            <a:ext cx="2664296" cy="863226"/>
            <a:chOff x="3228561" y="2996080"/>
            <a:chExt cx="2664296" cy="863226"/>
          </a:xfrm>
        </p:grpSpPr>
        <p:sp>
          <p:nvSpPr>
            <p:cNvPr id="10" name="Oval 9"/>
            <p:cNvSpPr/>
            <p:nvPr/>
          </p:nvSpPr>
          <p:spPr>
            <a:xfrm>
              <a:off x="3228561" y="2996080"/>
              <a:ext cx="2664296" cy="86322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468232" y="3073750"/>
              <a:ext cx="21849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smtClean="0">
                  <a:solidFill>
                    <a:schemeClr val="bg1"/>
                  </a:solidFill>
                </a:rPr>
                <a:t>Section: 7x30 mm</a:t>
              </a:r>
            </a:p>
            <a:p>
              <a:pPr algn="ctr"/>
              <a:r>
                <a:rPr lang="en-GB" sz="2000" b="1" dirty="0" smtClean="0">
                  <a:solidFill>
                    <a:schemeClr val="bg1"/>
                  </a:solidFill>
                </a:rPr>
                <a:t>Length: 6 m</a:t>
              </a:r>
              <a:endParaRPr lang="en-GB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683569" y="6356350"/>
            <a:ext cx="1872208" cy="365125"/>
          </a:xfrm>
          <a:prstGeom prst="rect">
            <a:avLst/>
          </a:prstGeom>
        </p:spPr>
        <p:txBody>
          <a:bodyPr/>
          <a:lstStyle/>
          <a:p>
            <a:r>
              <a:rPr lang="en-US" sz="1400" dirty="0" smtClean="0"/>
              <a:t>P. Manini,  9/03/2017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24940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1EBE22-EC83-4F27-AAB2-72E9A43CCDEB}" type="slidenum">
              <a:rPr lang="it-IT" smtClean="0"/>
              <a:pPr/>
              <a:t>16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© SAES Getters  S.p.A.</a:t>
            </a:r>
            <a:endParaRPr lang="it-IT" dirty="0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 smtClean="0"/>
              <a:t>The new wave : ultra-low emittance synchrotrons</a:t>
            </a:r>
            <a:endParaRPr lang="en-GB" sz="2800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179512" y="836712"/>
            <a:ext cx="8568952" cy="1656184"/>
          </a:xfrm>
        </p:spPr>
        <p:txBody>
          <a:bodyPr>
            <a:noAutofit/>
          </a:bodyPr>
          <a:lstStyle/>
          <a:p>
            <a:pPr algn="just"/>
            <a:r>
              <a:rPr lang="en-GB" sz="2000" dirty="0" smtClean="0"/>
              <a:t>The next generation of light sources aims to achieve very </a:t>
            </a:r>
            <a:r>
              <a:rPr lang="en-GB" sz="2000" b="1" dirty="0" smtClean="0">
                <a:solidFill>
                  <a:srgbClr val="FF0000"/>
                </a:solidFill>
              </a:rPr>
              <a:t>high brilliance </a:t>
            </a:r>
            <a:r>
              <a:rPr lang="en-GB" sz="2000" dirty="0" smtClean="0"/>
              <a:t>(high number of photons of given wavelength, per unit area and time). To achieve this target the </a:t>
            </a:r>
            <a:r>
              <a:rPr lang="en-GB" sz="2000" b="1" dirty="0" smtClean="0">
                <a:solidFill>
                  <a:srgbClr val="FF0000"/>
                </a:solidFill>
              </a:rPr>
              <a:t>beam emittance </a:t>
            </a:r>
            <a:r>
              <a:rPr lang="en-GB" sz="2000" dirty="0" smtClean="0"/>
              <a:t>must be very low</a:t>
            </a:r>
            <a:r>
              <a:rPr lang="en-GB" sz="2000" b="1" dirty="0" smtClean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8" name="Segnaposto data 2"/>
          <p:cNvSpPr>
            <a:spLocks noGrp="1"/>
          </p:cNvSpPr>
          <p:nvPr>
            <p:ph type="dt" sz="half" idx="2"/>
          </p:nvPr>
        </p:nvSpPr>
        <p:spPr>
          <a:xfrm>
            <a:off x="683569" y="6356350"/>
            <a:ext cx="1872208" cy="365125"/>
          </a:xfrm>
        </p:spPr>
        <p:txBody>
          <a:bodyPr/>
          <a:lstStyle/>
          <a:p>
            <a:r>
              <a:rPr lang="en-US" dirty="0" smtClean="0"/>
              <a:t>P. Manini, AVS 2016</a:t>
            </a:r>
            <a:endParaRPr lang="it-IT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82" y="2158117"/>
            <a:ext cx="7231536" cy="3143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11560" y="5313982"/>
            <a:ext cx="8280918" cy="92333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GB" dirty="0" smtClean="0"/>
              <a:t>Insertion devices for Ultra-low emittance synchrotrons will be </a:t>
            </a:r>
            <a:r>
              <a:rPr lang="en-GB" b="1" dirty="0" smtClean="0">
                <a:solidFill>
                  <a:srgbClr val="FF0000"/>
                </a:solidFill>
              </a:rPr>
              <a:t>round pipes with diameter &lt;10 mm</a:t>
            </a:r>
            <a:r>
              <a:rPr lang="en-GB" dirty="0" smtClean="0"/>
              <a:t>….</a:t>
            </a:r>
          </a:p>
          <a:p>
            <a:pPr algn="just"/>
            <a:r>
              <a:rPr lang="en-GB" dirty="0" smtClean="0"/>
              <a:t>NEG coating is the only option to ensure appropriate pumping and pressure profile.</a:t>
            </a:r>
            <a:endParaRPr lang="en-GB" dirty="0"/>
          </a:p>
        </p:txBody>
      </p:sp>
      <p:sp>
        <p:nvSpPr>
          <p:cNvPr id="12" name="CasellaDiTesto 12"/>
          <p:cNvSpPr txBox="1"/>
          <p:nvPr/>
        </p:nvSpPr>
        <p:spPr>
          <a:xfrm>
            <a:off x="5940152" y="1844824"/>
            <a:ext cx="2880320" cy="3385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 err="1" smtClean="0"/>
              <a:t>Courtesy</a:t>
            </a:r>
            <a:r>
              <a:rPr lang="it-IT" sz="1600" dirty="0" smtClean="0"/>
              <a:t> of  </a:t>
            </a:r>
            <a:r>
              <a:rPr lang="it-IT" sz="1600" b="1" dirty="0" smtClean="0"/>
              <a:t>Andre </a:t>
            </a:r>
            <a:r>
              <a:rPr lang="it-IT" sz="1600" b="1" dirty="0" err="1" smtClean="0"/>
              <a:t>Anders</a:t>
            </a:r>
            <a:r>
              <a:rPr lang="it-IT" sz="1600" b="1" dirty="0" smtClean="0"/>
              <a:t>, LBL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11823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EBE22-EC83-4F27-AAB2-72E9A43CCDEB}" type="slidenum">
              <a:rPr lang="it-IT" smtClean="0"/>
              <a:pPr/>
              <a:t>17</a:t>
            </a:fld>
            <a:endParaRPr lang="it-IT" dirty="0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Small-aperture beam pipes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Segnaposto contenuto 4"/>
          <p:cNvSpPr>
            <a:spLocks noGrp="1"/>
          </p:cNvSpPr>
          <p:nvPr>
            <p:ph idx="1"/>
          </p:nvPr>
        </p:nvSpPr>
        <p:spPr>
          <a:xfrm>
            <a:off x="179512" y="1052736"/>
            <a:ext cx="8568952" cy="3240360"/>
          </a:xfrm>
        </p:spPr>
        <p:txBody>
          <a:bodyPr>
            <a:normAutofit/>
          </a:bodyPr>
          <a:lstStyle/>
          <a:p>
            <a:pPr algn="just"/>
            <a:r>
              <a:rPr lang="en-GB" sz="2000" dirty="0" smtClean="0"/>
              <a:t>Interest is growing in the accelerator community in understanding the coating process and its feasibility in small diameter pipes.</a:t>
            </a:r>
          </a:p>
          <a:p>
            <a:pPr algn="just"/>
            <a:endParaRPr lang="en-GB" sz="2000" dirty="0" smtClean="0"/>
          </a:p>
          <a:p>
            <a:pPr algn="just"/>
            <a:r>
              <a:rPr lang="en-GB" sz="2000" dirty="0" smtClean="0"/>
              <a:t>As of now, </a:t>
            </a:r>
            <a:r>
              <a:rPr lang="en-GB" sz="2000" b="1" dirty="0" smtClean="0"/>
              <a:t>stainless-steel</a:t>
            </a:r>
            <a:r>
              <a:rPr lang="en-GB" sz="2000" dirty="0" smtClean="0"/>
              <a:t> pipes with the following </a:t>
            </a:r>
            <a:r>
              <a:rPr lang="en-GB" sz="2000" b="1" dirty="0" smtClean="0"/>
              <a:t>internal diameters</a:t>
            </a:r>
            <a:r>
              <a:rPr lang="en-GB" sz="2000" dirty="0" smtClean="0"/>
              <a:t> have been coated and characterised at SAES:</a:t>
            </a:r>
          </a:p>
          <a:p>
            <a:pPr lvl="1" algn="just"/>
            <a:r>
              <a:rPr lang="en-GB" sz="1800" b="1" dirty="0" smtClean="0"/>
              <a:t>10 mm</a:t>
            </a:r>
            <a:r>
              <a:rPr lang="en-GB" sz="1800" dirty="0" smtClean="0"/>
              <a:t>,</a:t>
            </a:r>
          </a:p>
          <a:p>
            <a:pPr lvl="1" algn="just"/>
            <a:r>
              <a:rPr lang="en-GB" sz="1800" b="1" dirty="0" smtClean="0"/>
              <a:t>8 mm</a:t>
            </a:r>
            <a:r>
              <a:rPr lang="en-GB" sz="1800" dirty="0" smtClean="0"/>
              <a:t>,</a:t>
            </a:r>
          </a:p>
          <a:p>
            <a:pPr lvl="1" algn="just"/>
            <a:r>
              <a:rPr lang="en-GB" sz="1800" b="1" dirty="0" smtClean="0"/>
              <a:t>6 mm</a:t>
            </a:r>
            <a:r>
              <a:rPr lang="en-GB" sz="1800" dirty="0" smtClean="0"/>
              <a:t>. </a:t>
            </a:r>
          </a:p>
          <a:p>
            <a:pPr algn="just"/>
            <a:endParaRPr lang="en-GB" sz="2000" dirty="0" smtClean="0"/>
          </a:p>
          <a:p>
            <a:pPr algn="just"/>
            <a:endParaRPr lang="en-GB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7"/>
          <a:stretch/>
        </p:blipFill>
        <p:spPr bwMode="auto">
          <a:xfrm rot="-5400000">
            <a:off x="5440991" y="3037273"/>
            <a:ext cx="2987754" cy="34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79512" y="4149080"/>
            <a:ext cx="50137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 algn="just">
              <a:spcBef>
                <a:spcPct val="20000"/>
              </a:spcBef>
              <a:buBlip>
                <a:blip r:embed="rId3"/>
              </a:buBlip>
            </a:pPr>
            <a:r>
              <a:rPr lang="en-GB" sz="2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Preliminary trials on pipes with </a:t>
            </a:r>
            <a:r>
              <a:rPr lang="en-GB" sz="20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4 mm</a:t>
            </a:r>
            <a:r>
              <a:rPr lang="en-GB" sz="2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diameter (ongoing).</a:t>
            </a:r>
          </a:p>
          <a:p>
            <a:pPr marL="342900" lvl="1" indent="-342900" algn="just">
              <a:spcBef>
                <a:spcPct val="20000"/>
              </a:spcBef>
              <a:buBlip>
                <a:blip r:embed="rId3"/>
              </a:buBlip>
            </a:pPr>
            <a:endParaRPr lang="en-GB" sz="2000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342900" lvl="0" indent="-342900" algn="just">
              <a:spcBef>
                <a:spcPct val="20000"/>
              </a:spcBef>
              <a:buBlip>
                <a:blip r:embed="rId3"/>
              </a:buBlip>
            </a:pPr>
            <a:r>
              <a:rPr lang="en-GB" sz="2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An update of  this activity is provided in the following.</a:t>
            </a:r>
            <a:endParaRPr lang="en-GB" sz="20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dirty="0" smtClean="0"/>
              <a:t>© SAES Getters  S.p.A.</a:t>
            </a:r>
            <a:endParaRPr lang="it-IT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1"/>
          </p:nvPr>
        </p:nvSpPr>
        <p:spPr>
          <a:xfrm>
            <a:off x="683569" y="6356350"/>
            <a:ext cx="1872208" cy="365125"/>
          </a:xfrm>
        </p:spPr>
        <p:txBody>
          <a:bodyPr/>
          <a:lstStyle/>
          <a:p>
            <a:r>
              <a:rPr lang="en-US" dirty="0" smtClean="0"/>
              <a:t>P. Manini,  9/03/2017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4548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EBE22-EC83-4F27-AAB2-72E9A43CCDEB}" type="slidenum">
              <a:rPr lang="it-IT" smtClean="0"/>
              <a:pPr/>
              <a:t>18</a:t>
            </a:fld>
            <a:endParaRPr lang="it-IT" dirty="0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Small-diameter pipes: 10 mm</a:t>
            </a:r>
            <a:endParaRPr lang="en-GB" dirty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179512" y="1052736"/>
            <a:ext cx="8568952" cy="3816423"/>
          </a:xfrm>
        </p:spPr>
        <p:txBody>
          <a:bodyPr>
            <a:normAutofit/>
          </a:bodyPr>
          <a:lstStyle/>
          <a:p>
            <a:pPr algn="just"/>
            <a:r>
              <a:rPr lang="en-GB" sz="2200" dirty="0" smtClean="0"/>
              <a:t>Stainless-steel </a:t>
            </a:r>
            <a:r>
              <a:rPr lang="en-GB" sz="2200" b="1" dirty="0" smtClean="0"/>
              <a:t>2 m</a:t>
            </a:r>
            <a:r>
              <a:rPr lang="en-GB" sz="2200" dirty="0" smtClean="0"/>
              <a:t> long pipes with </a:t>
            </a:r>
            <a:r>
              <a:rPr lang="en-GB" sz="2200" b="1" dirty="0" smtClean="0"/>
              <a:t>10 mm</a:t>
            </a:r>
            <a:r>
              <a:rPr lang="en-GB" sz="2200" dirty="0" smtClean="0"/>
              <a:t> internal diameter.</a:t>
            </a:r>
          </a:p>
          <a:p>
            <a:pPr algn="just"/>
            <a:r>
              <a:rPr lang="en-GB" sz="2200" dirty="0" smtClean="0"/>
              <a:t>Plasma could be ignited without major issues, neither </a:t>
            </a:r>
            <a:r>
              <a:rPr lang="en-GB" sz="2200" dirty="0"/>
              <a:t>in the plasma ignition nor in the coating-process </a:t>
            </a:r>
            <a:r>
              <a:rPr lang="en-GB" sz="2200" dirty="0" smtClean="0"/>
              <a:t>stability.  </a:t>
            </a:r>
          </a:p>
          <a:p>
            <a:pPr algn="just"/>
            <a:r>
              <a:rPr lang="en-GB" sz="2200" dirty="0" smtClean="0"/>
              <a:t>The pipes were cut and inspected, both visually and by </a:t>
            </a:r>
            <a:r>
              <a:rPr lang="en-GB" sz="2200" b="1" dirty="0" smtClean="0"/>
              <a:t>SEM</a:t>
            </a:r>
            <a:r>
              <a:rPr lang="en-GB" sz="2200" dirty="0" smtClean="0"/>
              <a:t>, to check for uniform presence of the film:</a:t>
            </a:r>
          </a:p>
          <a:p>
            <a:pPr lvl="1" algn="just"/>
            <a:r>
              <a:rPr lang="en-GB" sz="2000" b="1" dirty="0" smtClean="0"/>
              <a:t>100%</a:t>
            </a:r>
            <a:r>
              <a:rPr lang="en-GB" sz="2000" dirty="0" smtClean="0"/>
              <a:t> covered area.</a:t>
            </a:r>
            <a:endParaRPr lang="en-GB" sz="2000" dirty="0" smtClean="0">
              <a:solidFill>
                <a:srgbClr val="FF0000"/>
              </a:solidFill>
            </a:endParaRPr>
          </a:p>
          <a:p>
            <a:pPr algn="just"/>
            <a:r>
              <a:rPr lang="en-GB" sz="2200" dirty="0" smtClean="0"/>
              <a:t>Thickness and chemical composition measurements were made by </a:t>
            </a:r>
            <a:r>
              <a:rPr lang="en-GB" sz="2200" b="1" dirty="0" smtClean="0"/>
              <a:t>EDS</a:t>
            </a:r>
            <a:r>
              <a:rPr lang="en-GB" sz="2200" dirty="0" smtClean="0"/>
              <a:t> at different positions along the pipe:</a:t>
            </a:r>
          </a:p>
          <a:p>
            <a:pPr lvl="1" algn="just"/>
            <a:r>
              <a:rPr lang="en-GB" sz="2000" dirty="0" smtClean="0"/>
              <a:t> average thickness </a:t>
            </a:r>
            <a:r>
              <a:rPr lang="en-GB" sz="2000" b="1" dirty="0" smtClean="0"/>
              <a:t>1.06 </a:t>
            </a:r>
            <a:r>
              <a:rPr lang="el-GR" sz="2000" b="1" dirty="0"/>
              <a:t>μ</a:t>
            </a:r>
            <a:r>
              <a:rPr lang="it-IT" sz="2000" b="1" dirty="0"/>
              <a:t>m</a:t>
            </a:r>
            <a:r>
              <a:rPr lang="it-IT" sz="2000" dirty="0"/>
              <a:t> (</a:t>
            </a:r>
            <a:r>
              <a:rPr lang="it-IT" sz="2000" dirty="0">
                <a:cs typeface="Times New Roman"/>
              </a:rPr>
              <a:t>±</a:t>
            </a:r>
            <a:r>
              <a:rPr lang="it-IT" sz="2000" dirty="0" smtClean="0">
                <a:cs typeface="Times New Roman"/>
              </a:rPr>
              <a:t>38%);</a:t>
            </a:r>
          </a:p>
          <a:p>
            <a:pPr lvl="1" algn="just"/>
            <a:r>
              <a:rPr lang="en-GB" sz="2000" dirty="0" smtClean="0">
                <a:cs typeface="Times New Roman"/>
              </a:rPr>
              <a:t>average</a:t>
            </a:r>
            <a:r>
              <a:rPr lang="it-IT" sz="2000" dirty="0" smtClean="0">
                <a:cs typeface="Times New Roman"/>
              </a:rPr>
              <a:t> </a:t>
            </a:r>
            <a:r>
              <a:rPr lang="en-GB" sz="2000" dirty="0" smtClean="0">
                <a:cs typeface="Times New Roman"/>
              </a:rPr>
              <a:t>composition</a:t>
            </a:r>
            <a:r>
              <a:rPr lang="it-IT" sz="2000" dirty="0" smtClean="0">
                <a:cs typeface="Times New Roman"/>
              </a:rPr>
              <a:t> </a:t>
            </a:r>
            <a:r>
              <a:rPr lang="en-GB" sz="2000" dirty="0" smtClean="0">
                <a:cs typeface="Times New Roman"/>
              </a:rPr>
              <a:t>very</a:t>
            </a:r>
            <a:r>
              <a:rPr lang="it-IT" sz="2000" dirty="0" smtClean="0">
                <a:cs typeface="Times New Roman"/>
              </a:rPr>
              <a:t> </a:t>
            </a:r>
            <a:r>
              <a:rPr lang="en-GB" sz="2000" dirty="0" smtClean="0">
                <a:cs typeface="Times New Roman"/>
              </a:rPr>
              <a:t>close</a:t>
            </a:r>
            <a:r>
              <a:rPr lang="it-IT" sz="2000" dirty="0" smtClean="0">
                <a:cs typeface="Times New Roman"/>
              </a:rPr>
              <a:t> to the </a:t>
            </a:r>
            <a:r>
              <a:rPr lang="en-GB" sz="2000" dirty="0" smtClean="0">
                <a:cs typeface="Times New Roman"/>
              </a:rPr>
              <a:t>nominal</a:t>
            </a:r>
            <a:r>
              <a:rPr lang="it-IT" sz="2000" dirty="0" smtClean="0">
                <a:cs typeface="Times New Roman"/>
              </a:rPr>
              <a:t> </a:t>
            </a:r>
            <a:r>
              <a:rPr lang="en-GB" sz="2000" dirty="0" smtClean="0">
                <a:cs typeface="Times New Roman"/>
              </a:rPr>
              <a:t>one.</a:t>
            </a:r>
            <a:endParaRPr lang="en-GB" sz="2000" dirty="0" smtClean="0"/>
          </a:p>
          <a:p>
            <a:pPr lvl="1" algn="just"/>
            <a:endParaRPr lang="en-GB" sz="2000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/>
              <a:t>© SAES Getters  S.p.A.</a:t>
            </a:r>
            <a:endParaRPr lang="it-IT" dirty="0"/>
          </a:p>
        </p:txBody>
      </p:sp>
      <p:graphicFrame>
        <p:nvGraphicFramePr>
          <p:cNvPr id="10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1209258"/>
              </p:ext>
            </p:extLst>
          </p:nvPr>
        </p:nvGraphicFramePr>
        <p:xfrm>
          <a:off x="1475656" y="4869160"/>
          <a:ext cx="579600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000"/>
                <a:gridCol w="1080000"/>
                <a:gridCol w="1080000"/>
                <a:gridCol w="1116000"/>
              </a:tblGrid>
              <a:tr h="236807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 smtClean="0"/>
                        <a:t>Ti [at.%]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 smtClean="0"/>
                        <a:t>V [at.%]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 smtClean="0"/>
                        <a:t>Zr [at.%]</a:t>
                      </a:r>
                      <a:endParaRPr lang="en-US" sz="2000" b="1" dirty="0"/>
                    </a:p>
                  </a:txBody>
                  <a:tcPr anchor="ctr"/>
                </a:tc>
              </a:tr>
              <a:tr h="339256">
                <a:tc>
                  <a:txBody>
                    <a:bodyPr/>
                    <a:lstStyle/>
                    <a:p>
                      <a:pPr algn="ctr"/>
                      <a:r>
                        <a:rPr lang="en-GB" sz="2000" b="0" noProof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Nominal composition</a:t>
                      </a:r>
                      <a:endParaRPr lang="en-GB" sz="20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30.0</a:t>
                      </a:r>
                      <a:endParaRPr lang="en-US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40.0</a:t>
                      </a:r>
                      <a:endParaRPr lang="en-US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30.0</a:t>
                      </a:r>
                      <a:endParaRPr lang="en-US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339256">
                <a:tc>
                  <a:txBody>
                    <a:bodyPr/>
                    <a:lstStyle/>
                    <a:p>
                      <a:pPr algn="ctr"/>
                      <a:r>
                        <a:rPr lang="en-GB" sz="2000" b="0" noProof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Experimental average</a:t>
                      </a:r>
                      <a:endParaRPr lang="en-GB" sz="20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29.8</a:t>
                      </a:r>
                      <a:endParaRPr lang="en-US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40.0</a:t>
                      </a:r>
                      <a:endParaRPr lang="en-US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30.2</a:t>
                      </a:r>
                      <a:endParaRPr lang="en-US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Date Placeholder 2"/>
          <p:cNvSpPr>
            <a:spLocks noGrp="1"/>
          </p:cNvSpPr>
          <p:nvPr>
            <p:ph type="dt" sz="half" idx="11"/>
          </p:nvPr>
        </p:nvSpPr>
        <p:spPr>
          <a:xfrm>
            <a:off x="683569" y="6356350"/>
            <a:ext cx="1872208" cy="365125"/>
          </a:xfrm>
        </p:spPr>
        <p:txBody>
          <a:bodyPr/>
          <a:lstStyle/>
          <a:p>
            <a:r>
              <a:rPr lang="en-US" dirty="0" smtClean="0"/>
              <a:t>P. Manini,  9/03/2017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2639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EBE22-EC83-4F27-AAB2-72E9A43CCDEB}" type="slidenum">
              <a:rPr lang="it-IT" smtClean="0"/>
              <a:pPr/>
              <a:t>19</a:t>
            </a:fld>
            <a:endParaRPr lang="it-IT" dirty="0"/>
          </a:p>
        </p:txBody>
      </p:sp>
      <p:sp>
        <p:nvSpPr>
          <p:cNvPr id="9" name="Titolo 3"/>
          <p:cNvSpPr txBox="1">
            <a:spLocks/>
          </p:cNvSpPr>
          <p:nvPr/>
        </p:nvSpPr>
        <p:spPr>
          <a:xfrm>
            <a:off x="899592" y="260648"/>
            <a:ext cx="7848872" cy="566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/>
              <a:t>10 mm pipes: thickness and chemical composition profile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/>
              <a:t>© SAES Getters  S.p.A.</a:t>
            </a:r>
            <a:endParaRPr lang="it-IT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166095"/>
            <a:ext cx="6479513" cy="4870302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stCxn id="13" idx="2"/>
          </p:cNvCxnSpPr>
          <p:nvPr/>
        </p:nvCxnSpPr>
        <p:spPr>
          <a:xfrm>
            <a:off x="1043972" y="1699067"/>
            <a:ext cx="2735940" cy="865837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860" y="1052736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7030A0"/>
                </a:solidFill>
                <a:latin typeface="+mj-lt"/>
              </a:rPr>
              <a:t>Average thickness: </a:t>
            </a:r>
          </a:p>
          <a:p>
            <a:pPr algn="ctr"/>
            <a:r>
              <a:rPr lang="en-GB" b="1" dirty="0" smtClean="0">
                <a:solidFill>
                  <a:srgbClr val="7030A0"/>
                </a:solidFill>
                <a:latin typeface="+mj-lt"/>
              </a:rPr>
              <a:t>~1 </a:t>
            </a:r>
            <a:r>
              <a:rPr lang="el-GR" b="1" dirty="0" smtClean="0">
                <a:solidFill>
                  <a:srgbClr val="7030A0"/>
                </a:solidFill>
                <a:latin typeface="+mj-lt"/>
              </a:rPr>
              <a:t>μ</a:t>
            </a:r>
            <a:r>
              <a:rPr lang="it-IT" b="1" dirty="0" smtClean="0">
                <a:solidFill>
                  <a:srgbClr val="7030A0"/>
                </a:solidFill>
                <a:latin typeface="+mj-lt"/>
              </a:rPr>
              <a:t>m (</a:t>
            </a:r>
            <a:r>
              <a:rPr lang="it-IT" b="1" dirty="0" smtClean="0">
                <a:solidFill>
                  <a:srgbClr val="7030A0"/>
                </a:solidFill>
                <a:latin typeface="+mj-lt"/>
                <a:cs typeface="Times New Roman"/>
              </a:rPr>
              <a:t>±38%)</a:t>
            </a:r>
            <a:endParaRPr lang="en-GB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82614" y="6036284"/>
            <a:ext cx="596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7030A0"/>
                </a:solidFill>
                <a:latin typeface="+mj-lt"/>
              </a:rPr>
              <a:t>The chemical composition is overall constant along the pipe.</a:t>
            </a:r>
            <a:endParaRPr lang="en-GB" b="1" dirty="0">
              <a:solidFill>
                <a:srgbClr val="7030A0"/>
              </a:solidFill>
              <a:latin typeface="+mj-lt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5940152" y="3601246"/>
            <a:ext cx="1368152" cy="2435038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2"/>
          <p:cNvSpPr>
            <a:spLocks noGrp="1"/>
          </p:cNvSpPr>
          <p:nvPr>
            <p:ph type="dt" sz="half" idx="11"/>
          </p:nvPr>
        </p:nvSpPr>
        <p:spPr>
          <a:xfrm>
            <a:off x="683569" y="6356350"/>
            <a:ext cx="1872208" cy="365125"/>
          </a:xfrm>
        </p:spPr>
        <p:txBody>
          <a:bodyPr/>
          <a:lstStyle/>
          <a:p>
            <a:r>
              <a:rPr lang="en-US" dirty="0" smtClean="0"/>
              <a:t>P. Manini,  9/03/2017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9055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EBE22-EC83-4F27-AAB2-72E9A43CCDEB}" type="slidenum">
              <a:rPr lang="it-IT" smtClean="0"/>
              <a:pPr/>
              <a:t>2</a:t>
            </a:fld>
            <a:endParaRPr lang="it-IT" dirty="0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Outline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Segnaposto contenuto 4"/>
          <p:cNvSpPr>
            <a:spLocks noGrp="1"/>
          </p:cNvSpPr>
          <p:nvPr>
            <p:ph idx="1"/>
          </p:nvPr>
        </p:nvSpPr>
        <p:spPr>
          <a:xfrm>
            <a:off x="467544" y="476672"/>
            <a:ext cx="8352928" cy="4886003"/>
          </a:xfrm>
        </p:spPr>
        <p:txBody>
          <a:bodyPr>
            <a:noAutofit/>
          </a:bodyPr>
          <a:lstStyle/>
          <a:p>
            <a:pPr algn="just"/>
            <a:endParaRPr lang="en-GB" sz="2400" dirty="0" smtClean="0">
              <a:latin typeface="+mj-lt"/>
            </a:endParaRPr>
          </a:p>
          <a:p>
            <a:pPr algn="just"/>
            <a:r>
              <a:rPr lang="en-GB" sz="2400" dirty="0" smtClean="0">
                <a:latin typeface="+mj-lt"/>
              </a:rPr>
              <a:t>NEG technology and NEG coating at SAES</a:t>
            </a:r>
          </a:p>
          <a:p>
            <a:pPr algn="just"/>
            <a:endParaRPr lang="en-GB" sz="2400" dirty="0">
              <a:latin typeface="+mj-lt"/>
            </a:endParaRPr>
          </a:p>
          <a:p>
            <a:pPr algn="just"/>
            <a:r>
              <a:rPr lang="en-GB" sz="2400" dirty="0" smtClean="0">
                <a:latin typeface="+mj-lt"/>
              </a:rPr>
              <a:t>Narrow-gap Insertion Devices (IDs): status &amp; technology limits</a:t>
            </a:r>
          </a:p>
          <a:p>
            <a:pPr marL="0" indent="0" algn="just">
              <a:buNone/>
            </a:pPr>
            <a:endParaRPr lang="en-GB" sz="2400" dirty="0" smtClean="0">
              <a:latin typeface="+mj-lt"/>
            </a:endParaRPr>
          </a:p>
          <a:p>
            <a:pPr algn="just"/>
            <a:r>
              <a:rPr lang="en-GB" sz="2400" dirty="0" smtClean="0">
                <a:latin typeface="+mj-lt"/>
              </a:rPr>
              <a:t>The new challenges: 10–4 mm diameter NEG-coated tubes:</a:t>
            </a:r>
          </a:p>
          <a:p>
            <a:pPr lvl="1" algn="just"/>
            <a:r>
              <a:rPr lang="en-GB" sz="2400" dirty="0" smtClean="0">
                <a:latin typeface="+mj-lt"/>
              </a:rPr>
              <a:t>status of the R&amp;D activity;</a:t>
            </a:r>
          </a:p>
          <a:p>
            <a:pPr lvl="1" algn="just"/>
            <a:r>
              <a:rPr lang="en-GB" sz="2400" dirty="0" smtClean="0">
                <a:latin typeface="+mj-lt"/>
              </a:rPr>
              <a:t>characterisation of the coated chambers (SEM/EDS);</a:t>
            </a:r>
          </a:p>
          <a:p>
            <a:pPr lvl="1" algn="just"/>
            <a:r>
              <a:rPr lang="en-GB" sz="2400" dirty="0" smtClean="0">
                <a:latin typeface="+mj-lt"/>
              </a:rPr>
              <a:t>critical issues and challenges.</a:t>
            </a:r>
          </a:p>
          <a:p>
            <a:pPr marL="0" indent="0" algn="just">
              <a:buNone/>
            </a:pPr>
            <a:endParaRPr lang="en-GB" sz="2400" dirty="0" smtClean="0">
              <a:latin typeface="+mj-lt"/>
            </a:endParaRPr>
          </a:p>
          <a:p>
            <a:pPr algn="just"/>
            <a:r>
              <a:rPr lang="en-GB" sz="2400" dirty="0" smtClean="0">
                <a:latin typeface="+mj-lt"/>
              </a:rPr>
              <a:t>Further testing activity and perspectives</a:t>
            </a:r>
          </a:p>
          <a:p>
            <a:pPr algn="just"/>
            <a:endParaRPr lang="en-GB" sz="2400" dirty="0" smtClean="0">
              <a:latin typeface="+mj-lt"/>
            </a:endParaRPr>
          </a:p>
          <a:p>
            <a:pPr algn="just"/>
            <a:r>
              <a:rPr lang="en-GB" sz="2400" dirty="0" smtClean="0">
                <a:latin typeface="+mj-lt"/>
              </a:rPr>
              <a:t>Conclusions.</a:t>
            </a:r>
          </a:p>
          <a:p>
            <a:pPr lvl="1"/>
            <a:endParaRPr lang="en-GB" sz="2400" dirty="0" smtClean="0">
              <a:latin typeface="+mj-lt"/>
            </a:endParaRPr>
          </a:p>
          <a:p>
            <a:pPr marL="0" indent="0">
              <a:buNone/>
            </a:pPr>
            <a:endParaRPr lang="en-GB" sz="2400" dirty="0">
              <a:latin typeface="+mj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2987824" y="6356350"/>
            <a:ext cx="2048480" cy="365125"/>
          </a:xfrm>
        </p:spPr>
        <p:txBody>
          <a:bodyPr/>
          <a:lstStyle/>
          <a:p>
            <a:r>
              <a:rPr lang="it-IT" smtClean="0"/>
              <a:t>© SAES Getters  S.p.A.</a:t>
            </a:r>
            <a:endParaRPr lang="it-IT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1"/>
          </p:nvPr>
        </p:nvSpPr>
        <p:spPr>
          <a:xfrm>
            <a:off x="683569" y="6356350"/>
            <a:ext cx="1872208" cy="365125"/>
          </a:xfrm>
        </p:spPr>
        <p:txBody>
          <a:bodyPr/>
          <a:lstStyle/>
          <a:p>
            <a:r>
              <a:rPr lang="en-US" dirty="0" smtClean="0"/>
              <a:t>P. Manini,  9/03/2017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2134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EBE22-EC83-4F27-AAB2-72E9A43CCDEB}" type="slidenum">
              <a:rPr lang="it-IT" smtClean="0"/>
              <a:pPr/>
              <a:t>20</a:t>
            </a:fld>
            <a:endParaRPr lang="it-IT" dirty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179512" y="956004"/>
            <a:ext cx="8568952" cy="792088"/>
          </a:xfrm>
        </p:spPr>
        <p:txBody>
          <a:bodyPr>
            <a:normAutofit/>
          </a:bodyPr>
          <a:lstStyle/>
          <a:p>
            <a:pPr algn="just"/>
            <a:r>
              <a:rPr lang="en-GB" sz="2000" dirty="0" smtClean="0"/>
              <a:t>The coated film is quite </a:t>
            </a:r>
            <a:r>
              <a:rPr lang="en-GB" sz="2000" b="1" dirty="0" smtClean="0"/>
              <a:t>conformal</a:t>
            </a:r>
            <a:r>
              <a:rPr lang="en-GB" sz="2000" dirty="0" smtClean="0"/>
              <a:t> and follows the </a:t>
            </a:r>
            <a:r>
              <a:rPr lang="en-GB" sz="2000" b="1" dirty="0" smtClean="0"/>
              <a:t>surface roughness</a:t>
            </a:r>
            <a:r>
              <a:rPr lang="en-GB" sz="2000" dirty="0" smtClean="0"/>
              <a:t> and </a:t>
            </a:r>
            <a:r>
              <a:rPr lang="en-GB" sz="2000" b="1" dirty="0" smtClean="0"/>
              <a:t>morphology</a:t>
            </a:r>
            <a:r>
              <a:rPr lang="en-GB" sz="2000" dirty="0" smtClean="0"/>
              <a:t> of the substrate.</a:t>
            </a:r>
            <a:endParaRPr lang="en-GB" sz="2000" dirty="0"/>
          </a:p>
        </p:txBody>
      </p:sp>
      <p:sp>
        <p:nvSpPr>
          <p:cNvPr id="13" name="Titolo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GB" dirty="0" smtClean="0"/>
              <a:t>10 mm pipes: SEM analysis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/>
              <a:t>© SAES Getters  S.p.A.</a:t>
            </a:r>
            <a:endParaRPr lang="it-IT" dirty="0"/>
          </a:p>
        </p:txBody>
      </p:sp>
      <p:grpSp>
        <p:nvGrpSpPr>
          <p:cNvPr id="14" name="Group 13"/>
          <p:cNvGrpSpPr/>
          <p:nvPr/>
        </p:nvGrpSpPr>
        <p:grpSpPr>
          <a:xfrm>
            <a:off x="251520" y="1748092"/>
            <a:ext cx="3240000" cy="2241424"/>
            <a:chOff x="251520" y="1352842"/>
            <a:chExt cx="3240000" cy="224142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61"/>
            <a:stretch/>
          </p:blipFill>
          <p:spPr>
            <a:xfrm>
              <a:off x="251520" y="1352842"/>
              <a:ext cx="3240000" cy="224142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51520" y="135284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GB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2793447" y="3459439"/>
              <a:ext cx="540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627424" y="3058558"/>
              <a:ext cx="8640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 </a:t>
              </a:r>
              <a:r>
                <a:rPr lang="el-GR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μ</a:t>
              </a:r>
              <a:r>
                <a:rPr lang="it-IT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endParaRPr lang="en-GB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435376" y="1748092"/>
            <a:ext cx="3240000" cy="2241424"/>
            <a:chOff x="5724128" y="4062334"/>
            <a:chExt cx="3240000" cy="224142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61"/>
            <a:stretch/>
          </p:blipFill>
          <p:spPr>
            <a:xfrm>
              <a:off x="5724128" y="4062334"/>
              <a:ext cx="3240000" cy="2241424"/>
            </a:xfrm>
            <a:prstGeom prst="rect">
              <a:avLst/>
            </a:prstGeom>
          </p:spPr>
        </p:pic>
        <p:grpSp>
          <p:nvGrpSpPr>
            <p:cNvPr id="21" name="Group 20"/>
            <p:cNvGrpSpPr/>
            <p:nvPr/>
          </p:nvGrpSpPr>
          <p:grpSpPr>
            <a:xfrm>
              <a:off x="8100032" y="5771541"/>
              <a:ext cx="864096" cy="400110"/>
              <a:chOff x="5724128" y="5731471"/>
              <a:chExt cx="864096" cy="40011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>
                <a:off x="5886176" y="6131581"/>
                <a:ext cx="5400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5724128" y="5731471"/>
                <a:ext cx="8640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 </a:t>
                </a:r>
                <a:r>
                  <a:rPr lang="el-GR" sz="20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it-IT" sz="20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endParaRPr lang="en-GB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5724128" y="4067936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GB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460812" y="4076409"/>
            <a:ext cx="3240000" cy="2241424"/>
            <a:chOff x="2267744" y="4034259"/>
            <a:chExt cx="3240000" cy="2241424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61"/>
            <a:stretch/>
          </p:blipFill>
          <p:spPr>
            <a:xfrm>
              <a:off x="2267744" y="4034259"/>
              <a:ext cx="3240000" cy="2241424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2267744" y="4034259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GB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4805696" y="6139538"/>
              <a:ext cx="540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4643648" y="5739428"/>
              <a:ext cx="8640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 </a:t>
              </a:r>
              <a:r>
                <a:rPr lang="el-GR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μ</a:t>
              </a:r>
              <a:r>
                <a:rPr lang="it-IT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endParaRPr lang="en-GB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Segnaposto contenuto 4"/>
          <p:cNvSpPr txBox="1">
            <a:spLocks/>
          </p:cNvSpPr>
          <p:nvPr/>
        </p:nvSpPr>
        <p:spPr>
          <a:xfrm>
            <a:off x="4700812" y="4076409"/>
            <a:ext cx="3974564" cy="2241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2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21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19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17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2000" b="1" dirty="0" smtClean="0">
                <a:latin typeface="+mj-lt"/>
              </a:rPr>
              <a:t>a</a:t>
            </a:r>
            <a:r>
              <a:rPr lang="en-GB" sz="2000" dirty="0" smtClean="0">
                <a:latin typeface="+mj-lt"/>
              </a:rPr>
              <a:t>: </a:t>
            </a:r>
            <a:r>
              <a:rPr lang="en-GB" sz="2000" b="1" dirty="0" smtClean="0">
                <a:latin typeface="+mj-lt"/>
              </a:rPr>
              <a:t>non-coated</a:t>
            </a:r>
            <a:r>
              <a:rPr lang="en-GB" sz="2000" dirty="0" smtClean="0">
                <a:latin typeface="+mj-lt"/>
              </a:rPr>
              <a:t> clean surface area.</a:t>
            </a:r>
          </a:p>
          <a:p>
            <a:pPr algn="just"/>
            <a:r>
              <a:rPr lang="en-GB" sz="2000" b="1" dirty="0" smtClean="0">
                <a:latin typeface="+mj-lt"/>
              </a:rPr>
              <a:t>b</a:t>
            </a:r>
            <a:r>
              <a:rPr lang="en-GB" sz="2000" dirty="0" smtClean="0">
                <a:latin typeface="+mj-lt"/>
              </a:rPr>
              <a:t>: </a:t>
            </a:r>
            <a:r>
              <a:rPr lang="en-GB" sz="2000" b="1" dirty="0" smtClean="0">
                <a:latin typeface="+mj-lt"/>
              </a:rPr>
              <a:t>~1.5 </a:t>
            </a:r>
            <a:r>
              <a:rPr lang="el-GR" sz="2000" b="1" dirty="0" smtClean="0">
                <a:latin typeface="+mj-lt"/>
              </a:rPr>
              <a:t>μ</a:t>
            </a:r>
            <a:r>
              <a:rPr lang="it-IT" sz="2000" b="1" dirty="0" smtClean="0">
                <a:latin typeface="+mj-lt"/>
              </a:rPr>
              <a:t>m</a:t>
            </a:r>
            <a:r>
              <a:rPr lang="it-IT" sz="2000" dirty="0" smtClean="0">
                <a:latin typeface="+mj-lt"/>
              </a:rPr>
              <a:t> </a:t>
            </a:r>
            <a:r>
              <a:rPr lang="en-GB" sz="2000" dirty="0" smtClean="0">
                <a:latin typeface="+mj-lt"/>
              </a:rPr>
              <a:t>thick</a:t>
            </a:r>
            <a:r>
              <a:rPr lang="it-IT" sz="2000" dirty="0" smtClean="0">
                <a:latin typeface="+mj-lt"/>
              </a:rPr>
              <a:t> NEG </a:t>
            </a:r>
            <a:r>
              <a:rPr lang="en-GB" sz="2000" dirty="0" smtClean="0">
                <a:latin typeface="+mj-lt"/>
              </a:rPr>
              <a:t>coating</a:t>
            </a:r>
            <a:r>
              <a:rPr lang="it-IT" sz="2000" dirty="0" smtClean="0">
                <a:latin typeface="+mj-lt"/>
              </a:rPr>
              <a:t>.</a:t>
            </a:r>
          </a:p>
          <a:p>
            <a:pPr algn="just"/>
            <a:r>
              <a:rPr lang="it-IT" sz="2000" b="1" dirty="0" smtClean="0">
                <a:latin typeface="+mj-lt"/>
              </a:rPr>
              <a:t>c</a:t>
            </a:r>
            <a:r>
              <a:rPr lang="it-IT" sz="2000" dirty="0" smtClean="0">
                <a:latin typeface="+mj-lt"/>
              </a:rPr>
              <a:t>: </a:t>
            </a:r>
            <a:r>
              <a:rPr lang="en-GB" sz="2000" b="1" dirty="0" smtClean="0">
                <a:latin typeface="+mj-lt"/>
              </a:rPr>
              <a:t>~4.0 </a:t>
            </a:r>
            <a:r>
              <a:rPr lang="el-GR" sz="2000" b="1" dirty="0">
                <a:latin typeface="+mj-lt"/>
              </a:rPr>
              <a:t>μ</a:t>
            </a:r>
            <a:r>
              <a:rPr lang="it-IT" sz="2000" b="1" dirty="0">
                <a:latin typeface="+mj-lt"/>
              </a:rPr>
              <a:t>m </a:t>
            </a:r>
            <a:r>
              <a:rPr lang="en-GB" sz="2000" dirty="0" smtClean="0">
                <a:latin typeface="+mj-lt"/>
              </a:rPr>
              <a:t>thick</a:t>
            </a:r>
            <a:r>
              <a:rPr lang="it-IT" sz="2000" dirty="0" smtClean="0">
                <a:latin typeface="+mj-lt"/>
              </a:rPr>
              <a:t> </a:t>
            </a:r>
            <a:r>
              <a:rPr lang="it-IT" sz="2000" dirty="0">
                <a:latin typeface="+mj-lt"/>
              </a:rPr>
              <a:t>NEG </a:t>
            </a:r>
            <a:r>
              <a:rPr lang="en-GB" sz="2000" dirty="0" smtClean="0">
                <a:latin typeface="+mj-lt"/>
              </a:rPr>
              <a:t>coating (more </a:t>
            </a:r>
            <a:r>
              <a:rPr lang="en-GB" sz="2000" b="1" dirty="0" smtClean="0">
                <a:latin typeface="+mj-lt"/>
              </a:rPr>
              <a:t>cauliflower-like</a:t>
            </a:r>
            <a:r>
              <a:rPr lang="en-GB" sz="2000" dirty="0" smtClean="0">
                <a:latin typeface="+mj-lt"/>
              </a:rPr>
              <a:t> but still well adherent)</a:t>
            </a:r>
            <a:r>
              <a:rPr lang="it-IT" sz="2000" dirty="0" smtClean="0">
                <a:latin typeface="+mj-lt"/>
              </a:rPr>
              <a:t>.</a:t>
            </a:r>
            <a:endParaRPr lang="en-GB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4515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EBE22-EC83-4F27-AAB2-72E9A43CCDEB}" type="slidenum">
              <a:rPr lang="it-IT" smtClean="0"/>
              <a:pPr/>
              <a:t>21</a:t>
            </a:fld>
            <a:endParaRPr lang="it-IT" dirty="0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Small-diameter pipes: 8 mm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/>
              <a:t>© SAES Getters  S.p.A.</a:t>
            </a:r>
            <a:endParaRPr lang="it-IT" dirty="0"/>
          </a:p>
        </p:txBody>
      </p:sp>
      <p:graphicFrame>
        <p:nvGraphicFramePr>
          <p:cNvPr id="13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7045165"/>
              </p:ext>
            </p:extLst>
          </p:nvPr>
        </p:nvGraphicFramePr>
        <p:xfrm>
          <a:off x="1619672" y="4797152"/>
          <a:ext cx="579600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000"/>
                <a:gridCol w="1080000"/>
                <a:gridCol w="1080000"/>
                <a:gridCol w="1116000"/>
              </a:tblGrid>
              <a:tr h="236807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 smtClean="0"/>
                        <a:t>Ti [at.%]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 smtClean="0"/>
                        <a:t>V [at.%]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 smtClean="0"/>
                        <a:t>Zr [at.%]</a:t>
                      </a:r>
                      <a:endParaRPr lang="en-US" sz="2000" b="1" dirty="0"/>
                    </a:p>
                  </a:txBody>
                  <a:tcPr anchor="ctr"/>
                </a:tc>
              </a:tr>
              <a:tr h="339256">
                <a:tc>
                  <a:txBody>
                    <a:bodyPr/>
                    <a:lstStyle/>
                    <a:p>
                      <a:pPr algn="ctr"/>
                      <a:r>
                        <a:rPr lang="en-GB" sz="2000" b="0" noProof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Nominal composition</a:t>
                      </a:r>
                      <a:endParaRPr lang="en-GB" sz="20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30.0</a:t>
                      </a:r>
                      <a:endParaRPr lang="en-US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40.0</a:t>
                      </a:r>
                      <a:endParaRPr lang="en-US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30.0</a:t>
                      </a:r>
                      <a:endParaRPr lang="en-US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339256">
                <a:tc>
                  <a:txBody>
                    <a:bodyPr/>
                    <a:lstStyle/>
                    <a:p>
                      <a:pPr algn="ctr"/>
                      <a:r>
                        <a:rPr lang="en-GB" sz="2000" b="0" noProof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Experimental average</a:t>
                      </a:r>
                      <a:endParaRPr lang="en-GB" sz="20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25.3</a:t>
                      </a:r>
                      <a:endParaRPr lang="en-US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46.3</a:t>
                      </a:r>
                      <a:endParaRPr lang="en-US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28.4</a:t>
                      </a:r>
                      <a:endParaRPr lang="en-US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79512" y="980729"/>
            <a:ext cx="8568952" cy="3672407"/>
          </a:xfrm>
        </p:spPr>
        <p:txBody>
          <a:bodyPr>
            <a:normAutofit lnSpcReduction="10000"/>
          </a:bodyPr>
          <a:lstStyle/>
          <a:p>
            <a:pPr algn="just"/>
            <a:r>
              <a:rPr lang="en-GB" dirty="0"/>
              <a:t>Stainless-steel </a:t>
            </a:r>
            <a:r>
              <a:rPr lang="en-GB" b="1" dirty="0"/>
              <a:t>2 m</a:t>
            </a:r>
            <a:r>
              <a:rPr lang="en-GB" dirty="0"/>
              <a:t> long pipes with </a:t>
            </a:r>
            <a:r>
              <a:rPr lang="en-GB" b="1" dirty="0"/>
              <a:t>8 mm </a:t>
            </a:r>
            <a:r>
              <a:rPr lang="en-GB" dirty="0"/>
              <a:t>internal diameter.</a:t>
            </a:r>
          </a:p>
          <a:p>
            <a:pPr algn="just"/>
            <a:r>
              <a:rPr lang="en-GB" dirty="0"/>
              <a:t>Also in this case plasma was ignited </a:t>
            </a:r>
            <a:r>
              <a:rPr lang="en-GB" b="1" dirty="0"/>
              <a:t>without issues</a:t>
            </a:r>
            <a:r>
              <a:rPr lang="en-GB" dirty="0"/>
              <a:t> and the coating process was smooth with coating parameter recorded and stable.</a:t>
            </a:r>
          </a:p>
          <a:p>
            <a:pPr algn="just"/>
            <a:r>
              <a:rPr lang="en-GB" dirty="0"/>
              <a:t>The pipes were cut and inspected, both visually and by </a:t>
            </a:r>
            <a:r>
              <a:rPr lang="en-GB" b="1" dirty="0"/>
              <a:t>SEM</a:t>
            </a:r>
            <a:r>
              <a:rPr lang="en-GB" dirty="0"/>
              <a:t>, to check for uniform presence of the </a:t>
            </a:r>
            <a:r>
              <a:rPr lang="en-GB" sz="2400" dirty="0"/>
              <a:t>film:</a:t>
            </a:r>
          </a:p>
          <a:p>
            <a:pPr lvl="1" algn="just"/>
            <a:r>
              <a:rPr lang="en-GB" sz="2200" b="1" dirty="0"/>
              <a:t>100%</a:t>
            </a:r>
            <a:r>
              <a:rPr lang="en-GB" sz="2200" dirty="0"/>
              <a:t> covered area.</a:t>
            </a:r>
            <a:endParaRPr lang="en-GB" dirty="0"/>
          </a:p>
          <a:p>
            <a:pPr algn="just"/>
            <a:r>
              <a:rPr lang="en-GB" dirty="0"/>
              <a:t>Thickness and chemical composition measurements were carried out by EDS at different positions along the pipe:</a:t>
            </a:r>
          </a:p>
          <a:p>
            <a:pPr lvl="1" algn="just"/>
            <a:r>
              <a:rPr lang="en-GB" dirty="0"/>
              <a:t>average thickness </a:t>
            </a:r>
            <a:r>
              <a:rPr lang="en-GB" b="1" dirty="0"/>
              <a:t>1.05 </a:t>
            </a:r>
            <a:r>
              <a:rPr lang="el-GR" b="1" dirty="0"/>
              <a:t>μ</a:t>
            </a:r>
            <a:r>
              <a:rPr lang="it-IT" b="1" dirty="0"/>
              <a:t>m</a:t>
            </a:r>
            <a:r>
              <a:rPr lang="it-IT" dirty="0"/>
              <a:t> (±43%);</a:t>
            </a:r>
          </a:p>
          <a:p>
            <a:pPr lvl="1" algn="just"/>
            <a:r>
              <a:rPr lang="en-GB" dirty="0"/>
              <a:t>average</a:t>
            </a:r>
            <a:r>
              <a:rPr lang="it-IT" dirty="0"/>
              <a:t> </a:t>
            </a:r>
            <a:r>
              <a:rPr lang="en-GB" dirty="0"/>
              <a:t>composition</a:t>
            </a:r>
            <a:r>
              <a:rPr lang="it-IT" dirty="0"/>
              <a:t> </a:t>
            </a:r>
            <a:r>
              <a:rPr lang="en-GB" dirty="0"/>
              <a:t>close</a:t>
            </a:r>
            <a:r>
              <a:rPr lang="it-IT" dirty="0"/>
              <a:t> to the </a:t>
            </a:r>
            <a:r>
              <a:rPr lang="en-GB" dirty="0"/>
              <a:t>nominal</a:t>
            </a:r>
            <a:r>
              <a:rPr lang="it-IT" dirty="0"/>
              <a:t> </a:t>
            </a:r>
            <a:r>
              <a:rPr lang="en-GB" dirty="0"/>
              <a:t>one</a:t>
            </a:r>
            <a:r>
              <a:rPr lang="it-IT" dirty="0"/>
              <a:t>.</a:t>
            </a:r>
            <a:r>
              <a:rPr lang="en-GB" dirty="0"/>
              <a:t> </a:t>
            </a:r>
          </a:p>
          <a:p>
            <a:endParaRPr lang="en-GB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1"/>
          </p:nvPr>
        </p:nvSpPr>
        <p:spPr>
          <a:xfrm>
            <a:off x="683569" y="6356350"/>
            <a:ext cx="1872208" cy="365125"/>
          </a:xfrm>
        </p:spPr>
        <p:txBody>
          <a:bodyPr/>
          <a:lstStyle/>
          <a:p>
            <a:r>
              <a:rPr lang="en-US" dirty="0" smtClean="0"/>
              <a:t>P. Manini,  9/03/2017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3096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951180"/>
            <a:ext cx="6479513" cy="4955639"/>
          </a:xfrm>
          <a:prstGeom prst="rect">
            <a:avLst/>
          </a:prstGeom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EBE22-EC83-4F27-AAB2-72E9A43CCDEB}" type="slidenum">
              <a:rPr lang="it-IT" smtClean="0"/>
              <a:pPr/>
              <a:t>22</a:t>
            </a:fld>
            <a:endParaRPr lang="it-IT" dirty="0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GB" sz="2600" dirty="0" smtClean="0"/>
              <a:t>8 mm pipes: thickness and chemical composition profile</a:t>
            </a:r>
            <a:endParaRPr lang="en-GB" sz="2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/>
              <a:t>© SAES Getters  S.p.A.</a:t>
            </a:r>
            <a:endParaRPr lang="it-IT" dirty="0"/>
          </a:p>
        </p:txBody>
      </p:sp>
      <p:cxnSp>
        <p:nvCxnSpPr>
          <p:cNvPr id="8" name="Straight Arrow Connector 7"/>
          <p:cNvCxnSpPr>
            <a:stCxn id="9" idx="3"/>
          </p:cNvCxnSpPr>
          <p:nvPr/>
        </p:nvCxnSpPr>
        <p:spPr>
          <a:xfrm>
            <a:off x="2052084" y="1375902"/>
            <a:ext cx="1367788" cy="1549042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5860" y="1052736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7030A0"/>
                </a:solidFill>
                <a:latin typeface="+mj-lt"/>
              </a:rPr>
              <a:t>Average thickness: </a:t>
            </a:r>
          </a:p>
          <a:p>
            <a:pPr algn="ctr"/>
            <a:r>
              <a:rPr lang="en-GB" b="1" dirty="0" smtClean="0">
                <a:solidFill>
                  <a:srgbClr val="7030A0"/>
                </a:solidFill>
                <a:latin typeface="+mj-lt"/>
              </a:rPr>
              <a:t>~1 </a:t>
            </a:r>
            <a:r>
              <a:rPr lang="el-GR" b="1" dirty="0" smtClean="0">
                <a:solidFill>
                  <a:srgbClr val="7030A0"/>
                </a:solidFill>
                <a:latin typeface="+mj-lt"/>
              </a:rPr>
              <a:t>μ</a:t>
            </a:r>
            <a:r>
              <a:rPr lang="it-IT" b="1" dirty="0" smtClean="0">
                <a:solidFill>
                  <a:srgbClr val="7030A0"/>
                </a:solidFill>
                <a:latin typeface="+mj-lt"/>
              </a:rPr>
              <a:t>m (</a:t>
            </a:r>
            <a:r>
              <a:rPr lang="it-IT" b="1" dirty="0" smtClean="0">
                <a:solidFill>
                  <a:srgbClr val="7030A0"/>
                </a:solidFill>
                <a:latin typeface="+mj-lt"/>
                <a:cs typeface="Times New Roman"/>
              </a:rPr>
              <a:t>±43%)</a:t>
            </a:r>
            <a:endParaRPr lang="en-GB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82614" y="6036284"/>
            <a:ext cx="596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7030A0"/>
                </a:solidFill>
                <a:latin typeface="+mj-lt"/>
              </a:rPr>
              <a:t>The chemical composition is overall constant along the pipe.</a:t>
            </a:r>
            <a:endParaRPr lang="en-GB" b="1" dirty="0">
              <a:solidFill>
                <a:srgbClr val="7030A0"/>
              </a:solidFill>
              <a:latin typeface="+mj-lt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6444208" y="4221088"/>
            <a:ext cx="864096" cy="1815196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2"/>
          <p:cNvSpPr>
            <a:spLocks noGrp="1"/>
          </p:cNvSpPr>
          <p:nvPr>
            <p:ph type="dt" sz="half" idx="11"/>
          </p:nvPr>
        </p:nvSpPr>
        <p:spPr>
          <a:xfrm>
            <a:off x="683569" y="6356350"/>
            <a:ext cx="1872208" cy="365125"/>
          </a:xfrm>
        </p:spPr>
        <p:txBody>
          <a:bodyPr/>
          <a:lstStyle/>
          <a:p>
            <a:r>
              <a:rPr lang="en-US" dirty="0" smtClean="0"/>
              <a:t>P. Manini,  9/03/2017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4599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EBE22-EC83-4F27-AAB2-72E9A43CCDEB}" type="slidenum">
              <a:rPr lang="it-IT" smtClean="0"/>
              <a:pPr/>
              <a:t>23</a:t>
            </a:fld>
            <a:endParaRPr lang="it-IT" dirty="0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8 mm pipes: SEM analysis</a:t>
            </a:r>
            <a:endParaRPr lang="en-GB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24" y="1503054"/>
            <a:ext cx="3240000" cy="2430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32" y="1503056"/>
            <a:ext cx="3240000" cy="24300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988" y="3945316"/>
            <a:ext cx="3240000" cy="2430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/>
              <a:t>© SAES Getters  S.p.A.</a:t>
            </a:r>
            <a:endParaRPr lang="it-IT" dirty="0"/>
          </a:p>
        </p:txBody>
      </p:sp>
      <p:sp>
        <p:nvSpPr>
          <p:cNvPr id="13" name="Rectangle 12"/>
          <p:cNvSpPr/>
          <p:nvPr/>
        </p:nvSpPr>
        <p:spPr>
          <a:xfrm>
            <a:off x="179512" y="856725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ct val="20000"/>
              </a:spcBef>
              <a:buBlip>
                <a:blip r:embed="rId5"/>
              </a:buBlip>
            </a:pPr>
            <a:r>
              <a:rPr lang="en-GB" dirty="0">
                <a:solidFill>
                  <a:prstClr val="black">
                    <a:lumMod val="65000"/>
                    <a:lumOff val="35000"/>
                  </a:prstClr>
                </a:solidFill>
              </a:rPr>
              <a:t>The </a:t>
            </a:r>
            <a:r>
              <a:rPr lang="en-GB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deposited </a:t>
            </a:r>
            <a:r>
              <a:rPr lang="en-GB" dirty="0">
                <a:solidFill>
                  <a:prstClr val="black">
                    <a:lumMod val="65000"/>
                    <a:lumOff val="35000"/>
                  </a:prstClr>
                </a:solidFill>
              </a:rPr>
              <a:t>film is quite </a:t>
            </a:r>
            <a:r>
              <a:rPr lang="en-GB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conformal</a:t>
            </a:r>
            <a:r>
              <a:rPr lang="en-GB" dirty="0">
                <a:solidFill>
                  <a:prstClr val="black">
                    <a:lumMod val="65000"/>
                    <a:lumOff val="35000"/>
                  </a:prstClr>
                </a:solidFill>
              </a:rPr>
              <a:t> and follows the </a:t>
            </a:r>
            <a:r>
              <a:rPr lang="en-GB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surface roughness</a:t>
            </a:r>
            <a:r>
              <a:rPr lang="en-GB" dirty="0">
                <a:solidFill>
                  <a:prstClr val="black">
                    <a:lumMod val="65000"/>
                    <a:lumOff val="35000"/>
                  </a:prstClr>
                </a:solidFill>
              </a:rPr>
              <a:t> and </a:t>
            </a:r>
            <a:r>
              <a:rPr lang="en-GB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morphology</a:t>
            </a:r>
            <a:r>
              <a:rPr lang="en-GB" dirty="0">
                <a:solidFill>
                  <a:prstClr val="black">
                    <a:lumMod val="65000"/>
                    <a:lumOff val="35000"/>
                  </a:prstClr>
                </a:solidFill>
              </a:rPr>
              <a:t> of the substrate.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55958" y="4692545"/>
            <a:ext cx="1944216" cy="935542"/>
            <a:chOff x="308595" y="5256778"/>
            <a:chExt cx="1944216" cy="935542"/>
          </a:xfrm>
        </p:grpSpPr>
        <p:sp>
          <p:nvSpPr>
            <p:cNvPr id="14" name="Oval 13"/>
            <p:cNvSpPr/>
            <p:nvPr/>
          </p:nvSpPr>
          <p:spPr>
            <a:xfrm>
              <a:off x="308595" y="5256778"/>
              <a:ext cx="1944216" cy="93554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02898" y="5370606"/>
              <a:ext cx="175560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2000" b="1" dirty="0" smtClean="0">
                  <a:solidFill>
                    <a:schemeClr val="bg1"/>
                  </a:solidFill>
                  <a:latin typeface="+mj-lt"/>
                </a:rPr>
                <a:t>Film </a:t>
              </a:r>
              <a:r>
                <a:rPr lang="en-GB" sz="2000" b="1" dirty="0" smtClean="0">
                  <a:solidFill>
                    <a:schemeClr val="bg1"/>
                  </a:solidFill>
                  <a:latin typeface="+mj-lt"/>
                </a:rPr>
                <a:t>thickness</a:t>
              </a:r>
              <a:r>
                <a:rPr lang="it-IT" sz="2000" b="1" dirty="0" smtClean="0">
                  <a:solidFill>
                    <a:schemeClr val="bg1"/>
                  </a:solidFill>
                  <a:latin typeface="+mj-lt"/>
                </a:rPr>
                <a:t>:</a:t>
              </a:r>
            </a:p>
            <a:p>
              <a:pPr algn="ctr"/>
              <a:r>
                <a:rPr lang="it-IT" sz="2000" b="1" dirty="0" smtClean="0">
                  <a:solidFill>
                    <a:schemeClr val="bg1"/>
                  </a:solidFill>
                  <a:latin typeface="+mj-lt"/>
                </a:rPr>
                <a:t>1.5</a:t>
              </a:r>
              <a:r>
                <a:rPr lang="el-GR" sz="2000" b="1" dirty="0" smtClean="0">
                  <a:solidFill>
                    <a:schemeClr val="bg1"/>
                  </a:solidFill>
                  <a:latin typeface="+mj-lt"/>
                </a:rPr>
                <a:t>μ</a:t>
              </a:r>
              <a:r>
                <a:rPr lang="it-IT" sz="2000" b="1" dirty="0" smtClean="0">
                  <a:solidFill>
                    <a:schemeClr val="bg1"/>
                  </a:solidFill>
                  <a:latin typeface="+mj-lt"/>
                </a:rPr>
                <a:t>m</a:t>
              </a:r>
              <a:endParaRPr lang="en-US" sz="20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959932" y="2430024"/>
            <a:ext cx="1008112" cy="576064"/>
            <a:chOff x="3959932" y="2430024"/>
            <a:chExt cx="1008112" cy="576064"/>
          </a:xfrm>
        </p:grpSpPr>
        <p:sp>
          <p:nvSpPr>
            <p:cNvPr id="11" name="Right Arrow 10"/>
            <p:cNvSpPr/>
            <p:nvPr/>
          </p:nvSpPr>
          <p:spPr>
            <a:xfrm>
              <a:off x="3959932" y="2430024"/>
              <a:ext cx="1008112" cy="576064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59932" y="2533390"/>
              <a:ext cx="7560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</a:rPr>
                <a:t>zoom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148455" y="4194502"/>
            <a:ext cx="1008112" cy="576064"/>
            <a:chOff x="6148455" y="4194502"/>
            <a:chExt cx="1008112" cy="576064"/>
          </a:xfrm>
        </p:grpSpPr>
        <p:sp>
          <p:nvSpPr>
            <p:cNvPr id="12" name="Right Arrow 11"/>
            <p:cNvSpPr/>
            <p:nvPr/>
          </p:nvSpPr>
          <p:spPr>
            <a:xfrm rot="8314444">
              <a:off x="6148455" y="4194502"/>
              <a:ext cx="1008112" cy="576064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/>
            <p:cNvSpPr txBox="1"/>
            <p:nvPr/>
          </p:nvSpPr>
          <p:spPr>
            <a:xfrm rot="19106263">
              <a:off x="6372199" y="4224476"/>
              <a:ext cx="7560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</a:rPr>
                <a:t>zoom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Date Placeholder 2"/>
          <p:cNvSpPr>
            <a:spLocks noGrp="1"/>
          </p:cNvSpPr>
          <p:nvPr>
            <p:ph type="dt" sz="half" idx="11"/>
          </p:nvPr>
        </p:nvSpPr>
        <p:spPr>
          <a:xfrm>
            <a:off x="683569" y="6356350"/>
            <a:ext cx="1872208" cy="365125"/>
          </a:xfrm>
        </p:spPr>
        <p:txBody>
          <a:bodyPr/>
          <a:lstStyle/>
          <a:p>
            <a:r>
              <a:rPr lang="en-US" dirty="0" smtClean="0"/>
              <a:t>P. Manini,  9/03/2017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8834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1EBE22-EC83-4F27-AAB2-72E9A43CCDEB}" type="slidenum">
              <a:rPr lang="it-IT" smtClean="0"/>
              <a:pPr/>
              <a:t>24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© SAES Getters  S.p.A.</a:t>
            </a:r>
            <a:endParaRPr lang="it-IT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Small-diameter pipes: 6 mm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7504" y="1052736"/>
            <a:ext cx="8640960" cy="5256584"/>
          </a:xfrm>
        </p:spPr>
        <p:txBody>
          <a:bodyPr>
            <a:normAutofit/>
          </a:bodyPr>
          <a:lstStyle/>
          <a:p>
            <a:pPr lvl="0" algn="just"/>
            <a:r>
              <a:rPr lang="en-GB" sz="2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Initial tests: stainless-steel </a:t>
            </a:r>
            <a:r>
              <a:rPr lang="en-GB" sz="2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2 m</a:t>
            </a:r>
            <a:r>
              <a:rPr lang="en-GB" sz="2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long pipes with </a:t>
            </a:r>
            <a:r>
              <a:rPr lang="en-GB" sz="2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6 mm </a:t>
            </a:r>
            <a:r>
              <a:rPr lang="en-GB" sz="2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internal diameter.</a:t>
            </a:r>
          </a:p>
          <a:p>
            <a:pPr lvl="0" algn="just"/>
            <a:r>
              <a:rPr lang="en-GB" sz="2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A number of issues encountered about the </a:t>
            </a:r>
            <a:r>
              <a:rPr lang="en-GB" sz="2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mounting</a:t>
            </a:r>
            <a:r>
              <a:rPr lang="en-GB" sz="2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of the cathodes and the </a:t>
            </a:r>
            <a:r>
              <a:rPr lang="en-GB" sz="2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stabilisation</a:t>
            </a:r>
            <a:r>
              <a:rPr lang="en-GB" sz="2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and </a:t>
            </a:r>
            <a:r>
              <a:rPr lang="en-GB" sz="2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uniformity</a:t>
            </a:r>
            <a:r>
              <a:rPr lang="en-GB" sz="2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of plasma conditions.</a:t>
            </a:r>
          </a:p>
          <a:p>
            <a:pPr lvl="0" algn="just"/>
            <a:r>
              <a:rPr lang="en-GB" sz="2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Test-pipe </a:t>
            </a:r>
            <a:r>
              <a:rPr lang="en-GB" sz="22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</a:t>
            </a:r>
            <a:r>
              <a:rPr lang="en-GB" sz="22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GB" sz="2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m</a:t>
            </a:r>
            <a:r>
              <a:rPr lang="en-GB" sz="2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.</a:t>
            </a:r>
          </a:p>
          <a:p>
            <a:pPr lvl="0" algn="just"/>
            <a:r>
              <a:rPr lang="en-GB" sz="2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Plasma ignition was successful, although higher plasma pressure was required.</a:t>
            </a:r>
          </a:p>
          <a:p>
            <a:pPr lvl="0" algn="just"/>
            <a:r>
              <a:rPr lang="en-GB" sz="22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Visual </a:t>
            </a:r>
            <a:r>
              <a:rPr lang="en-GB" sz="2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and SEM inspection:</a:t>
            </a:r>
          </a:p>
          <a:p>
            <a:pPr lvl="1" algn="just"/>
            <a:r>
              <a:rPr lang="en-GB" sz="2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100%</a:t>
            </a:r>
            <a:r>
              <a:rPr lang="en-GB" sz="2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covered area.</a:t>
            </a:r>
          </a:p>
          <a:p>
            <a:pPr algn="just"/>
            <a:r>
              <a:rPr lang="en-GB" sz="2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Thickness and chemical composition measurements by EDS along the pipe:</a:t>
            </a:r>
          </a:p>
          <a:p>
            <a:pPr lvl="1" algn="just"/>
            <a:r>
              <a:rPr lang="en-GB" sz="2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average thickness </a:t>
            </a:r>
            <a:r>
              <a:rPr lang="en-GB" sz="2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1.32 </a:t>
            </a:r>
            <a:r>
              <a:rPr lang="el-GR" sz="2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μ</a:t>
            </a:r>
            <a:r>
              <a:rPr lang="it-IT" sz="2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m</a:t>
            </a:r>
            <a:r>
              <a:rPr lang="it-IT" sz="2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(</a:t>
            </a:r>
            <a:r>
              <a:rPr lang="el-GR" sz="2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±</a:t>
            </a:r>
            <a:r>
              <a:rPr lang="it-IT" sz="2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38</a:t>
            </a:r>
            <a:r>
              <a:rPr lang="it-IT" sz="22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%);</a:t>
            </a:r>
            <a:endParaRPr lang="it-IT" sz="22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lvl="1" algn="just"/>
            <a:r>
              <a:rPr lang="en-GB" sz="2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average</a:t>
            </a:r>
            <a:r>
              <a:rPr lang="it-IT" sz="2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GB" sz="2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composition</a:t>
            </a:r>
            <a:r>
              <a:rPr lang="it-IT" sz="2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GB" sz="2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close</a:t>
            </a:r>
            <a:r>
              <a:rPr lang="it-IT" sz="2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to the </a:t>
            </a:r>
            <a:r>
              <a:rPr lang="en-GB" sz="2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nominal</a:t>
            </a:r>
            <a:r>
              <a:rPr lang="it-IT" sz="2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GB" sz="2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one</a:t>
            </a:r>
            <a:r>
              <a:rPr lang="it-IT" sz="2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.</a:t>
            </a:r>
            <a:endParaRPr lang="en-GB" sz="2200" i="1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endParaRPr lang="en-GB" sz="2200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683569" y="6356350"/>
            <a:ext cx="1872208" cy="365125"/>
          </a:xfrm>
          <a:prstGeom prst="rect">
            <a:avLst/>
          </a:prstGeom>
        </p:spPr>
        <p:txBody>
          <a:bodyPr/>
          <a:lstStyle/>
          <a:p>
            <a:r>
              <a:rPr lang="en-US" sz="1400" dirty="0" smtClean="0"/>
              <a:t>P. Manini,  9/03/2017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35493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EBE22-EC83-4F27-AAB2-72E9A43CCDEB}" type="slidenum">
              <a:rPr lang="it-IT" smtClean="0"/>
              <a:pPr/>
              <a:t>25</a:t>
            </a:fld>
            <a:endParaRPr lang="it-IT" dirty="0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GB" sz="2600" dirty="0" smtClean="0"/>
              <a:t>6 mm pipes: thickness and chemical composition profile</a:t>
            </a:r>
            <a:endParaRPr lang="en-GB" sz="2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/>
              <a:t>© SAES Getters  S.p.A.</a:t>
            </a:r>
            <a:endParaRPr lang="it-I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924022"/>
            <a:ext cx="5368564" cy="4176672"/>
          </a:xfrm>
          <a:prstGeom prst="rect">
            <a:avLst/>
          </a:prstGeom>
        </p:spPr>
      </p:pic>
      <p:graphicFrame>
        <p:nvGraphicFramePr>
          <p:cNvPr id="11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025071"/>
              </p:ext>
            </p:extLst>
          </p:nvPr>
        </p:nvGraphicFramePr>
        <p:xfrm>
          <a:off x="899592" y="5136441"/>
          <a:ext cx="579600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000"/>
                <a:gridCol w="1080000"/>
                <a:gridCol w="1080000"/>
                <a:gridCol w="1116000"/>
              </a:tblGrid>
              <a:tr h="236807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 smtClean="0"/>
                        <a:t>Ti [at.%]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 smtClean="0"/>
                        <a:t>V [at.%]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 smtClean="0"/>
                        <a:t>Zr [at.%]</a:t>
                      </a:r>
                      <a:endParaRPr lang="en-US" sz="2000" b="1" dirty="0"/>
                    </a:p>
                  </a:txBody>
                  <a:tcPr anchor="ctr"/>
                </a:tc>
              </a:tr>
              <a:tr h="339256">
                <a:tc>
                  <a:txBody>
                    <a:bodyPr/>
                    <a:lstStyle/>
                    <a:p>
                      <a:pPr algn="ctr"/>
                      <a:r>
                        <a:rPr lang="en-GB" sz="2000" b="0" noProof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Nominal composition</a:t>
                      </a:r>
                      <a:endParaRPr lang="en-GB" sz="20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30.0</a:t>
                      </a:r>
                      <a:endParaRPr lang="en-US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40.0</a:t>
                      </a:r>
                      <a:endParaRPr lang="en-US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30.0</a:t>
                      </a:r>
                      <a:endParaRPr lang="en-US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339256">
                <a:tc>
                  <a:txBody>
                    <a:bodyPr/>
                    <a:lstStyle/>
                    <a:p>
                      <a:pPr algn="ctr"/>
                      <a:r>
                        <a:rPr lang="en-GB" sz="2000" b="0" noProof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Experimental average</a:t>
                      </a:r>
                      <a:endParaRPr lang="en-GB" sz="20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30.5</a:t>
                      </a:r>
                      <a:endParaRPr lang="en-US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40.3</a:t>
                      </a:r>
                      <a:endParaRPr lang="en-US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29.2</a:t>
                      </a:r>
                      <a:endParaRPr lang="en-US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cxnSp>
        <p:nvCxnSpPr>
          <p:cNvPr id="12" name="Straight Arrow Connector 11"/>
          <p:cNvCxnSpPr>
            <a:stCxn id="13" idx="3"/>
          </p:cNvCxnSpPr>
          <p:nvPr/>
        </p:nvCxnSpPr>
        <p:spPr>
          <a:xfrm>
            <a:off x="2699792" y="1268566"/>
            <a:ext cx="2735940" cy="863419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83568" y="945400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7030A0"/>
                </a:solidFill>
                <a:latin typeface="+mj-lt"/>
              </a:rPr>
              <a:t>Average thickness: </a:t>
            </a:r>
          </a:p>
          <a:p>
            <a:pPr algn="ctr"/>
            <a:r>
              <a:rPr lang="en-GB" b="1" dirty="0" smtClean="0">
                <a:solidFill>
                  <a:srgbClr val="7030A0"/>
                </a:solidFill>
                <a:latin typeface="+mj-lt"/>
              </a:rPr>
              <a:t>~1.3 </a:t>
            </a:r>
            <a:r>
              <a:rPr lang="el-GR" b="1" dirty="0" smtClean="0">
                <a:solidFill>
                  <a:srgbClr val="7030A0"/>
                </a:solidFill>
                <a:latin typeface="+mj-lt"/>
              </a:rPr>
              <a:t>μ</a:t>
            </a:r>
            <a:r>
              <a:rPr lang="it-IT" b="1" dirty="0" smtClean="0">
                <a:solidFill>
                  <a:srgbClr val="7030A0"/>
                </a:solidFill>
                <a:latin typeface="+mj-lt"/>
              </a:rPr>
              <a:t>m (</a:t>
            </a:r>
            <a:r>
              <a:rPr lang="it-IT" b="1" dirty="0" smtClean="0">
                <a:solidFill>
                  <a:srgbClr val="7030A0"/>
                </a:solidFill>
                <a:latin typeface="+mj-lt"/>
                <a:cs typeface="Times New Roman"/>
              </a:rPr>
              <a:t>±38%)</a:t>
            </a:r>
            <a:endParaRPr lang="en-GB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11"/>
          </p:nvPr>
        </p:nvSpPr>
        <p:spPr>
          <a:xfrm>
            <a:off x="683569" y="6356350"/>
            <a:ext cx="1872208" cy="365125"/>
          </a:xfrm>
        </p:spPr>
        <p:txBody>
          <a:bodyPr/>
          <a:lstStyle/>
          <a:p>
            <a:r>
              <a:rPr lang="en-US" dirty="0" smtClean="0"/>
              <a:t>P. Manini,  9/03/2017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5314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EBE22-EC83-4F27-AAB2-72E9A43CCDEB}" type="slidenum">
              <a:rPr lang="it-IT" smtClean="0"/>
              <a:pPr/>
              <a:t>26</a:t>
            </a:fld>
            <a:endParaRPr lang="it-IT" dirty="0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dirty="0" smtClean="0"/>
              <a:t>6 mm pipes: SEM analysis</a:t>
            </a:r>
            <a:endParaRPr lang="en-GB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65" b="-1"/>
          <a:stretch/>
        </p:blipFill>
        <p:spPr>
          <a:xfrm>
            <a:off x="323528" y="980728"/>
            <a:ext cx="5591605" cy="265192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1" b="-1"/>
          <a:stretch/>
        </p:blipFill>
        <p:spPr>
          <a:xfrm>
            <a:off x="323529" y="3756098"/>
            <a:ext cx="5591605" cy="262523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/>
              <a:t>© SAES Getters  S.p.A.</a:t>
            </a:r>
            <a:endParaRPr lang="it-IT" dirty="0"/>
          </a:p>
        </p:txBody>
      </p:sp>
      <p:grpSp>
        <p:nvGrpSpPr>
          <p:cNvPr id="7" name="Group 6"/>
          <p:cNvGrpSpPr/>
          <p:nvPr/>
        </p:nvGrpSpPr>
        <p:grpSpPr>
          <a:xfrm>
            <a:off x="6141664" y="1787723"/>
            <a:ext cx="2354223" cy="1037928"/>
            <a:chOff x="6394241" y="1268760"/>
            <a:chExt cx="2354223" cy="1037928"/>
          </a:xfrm>
        </p:grpSpPr>
        <p:sp>
          <p:nvSpPr>
            <p:cNvPr id="6" name="Oval 5"/>
            <p:cNvSpPr/>
            <p:nvPr/>
          </p:nvSpPr>
          <p:spPr>
            <a:xfrm>
              <a:off x="6394241" y="1268760"/>
              <a:ext cx="2354223" cy="103792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6527236" y="1372225"/>
              <a:ext cx="208823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dirty="0" smtClean="0">
                  <a:solidFill>
                    <a:schemeClr val="bg1"/>
                  </a:solidFill>
                </a:rPr>
                <a:t>Stainless-steel substrate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141665" y="4549749"/>
            <a:ext cx="2354223" cy="1037928"/>
            <a:chOff x="6394241" y="1268760"/>
            <a:chExt cx="2354223" cy="1037928"/>
          </a:xfrm>
        </p:grpSpPr>
        <p:sp>
          <p:nvSpPr>
            <p:cNvPr id="15" name="Oval 14"/>
            <p:cNvSpPr/>
            <p:nvPr/>
          </p:nvSpPr>
          <p:spPr>
            <a:xfrm>
              <a:off x="6394241" y="1268760"/>
              <a:ext cx="2354223" cy="103792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ttangolo 11"/>
            <p:cNvSpPr/>
            <p:nvPr/>
          </p:nvSpPr>
          <p:spPr>
            <a:xfrm>
              <a:off x="6527236" y="1372225"/>
              <a:ext cx="208823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dirty="0" smtClean="0">
                  <a:solidFill>
                    <a:schemeClr val="bg1"/>
                  </a:solidFill>
                </a:rPr>
                <a:t>1.8 </a:t>
              </a:r>
              <a:r>
                <a:rPr lang="el-GR" sz="2400" b="1" dirty="0" smtClean="0">
                  <a:solidFill>
                    <a:schemeClr val="bg1"/>
                  </a:solidFill>
                  <a:latin typeface="Calibri"/>
                </a:rPr>
                <a:t>μ</a:t>
              </a:r>
              <a:r>
                <a:rPr lang="it-IT" sz="2400" b="1" dirty="0" smtClean="0">
                  <a:solidFill>
                    <a:schemeClr val="bg1"/>
                  </a:solidFill>
                  <a:latin typeface="Calibri"/>
                </a:rPr>
                <a:t>m </a:t>
              </a:r>
              <a:r>
                <a:rPr lang="en-GB" sz="2400" b="1" dirty="0" smtClean="0">
                  <a:solidFill>
                    <a:schemeClr val="bg1"/>
                  </a:solidFill>
                  <a:latin typeface="Calibri"/>
                </a:rPr>
                <a:t>thick</a:t>
              </a:r>
            </a:p>
            <a:p>
              <a:pPr algn="ctr"/>
              <a:r>
                <a:rPr lang="it-IT" sz="2400" b="1" dirty="0" smtClean="0">
                  <a:solidFill>
                    <a:schemeClr val="bg1"/>
                  </a:solidFill>
                  <a:latin typeface="Calibri"/>
                </a:rPr>
                <a:t>NEG film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Date Placeholder 2"/>
          <p:cNvSpPr>
            <a:spLocks noGrp="1"/>
          </p:cNvSpPr>
          <p:nvPr>
            <p:ph type="dt" sz="half" idx="11"/>
          </p:nvPr>
        </p:nvSpPr>
        <p:spPr>
          <a:xfrm>
            <a:off x="683569" y="6356350"/>
            <a:ext cx="1872208" cy="365125"/>
          </a:xfrm>
        </p:spPr>
        <p:txBody>
          <a:bodyPr/>
          <a:lstStyle/>
          <a:p>
            <a:r>
              <a:rPr lang="en-US" dirty="0" smtClean="0"/>
              <a:t>P. Manini,  9/03/2017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1578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1EBE22-EC83-4F27-AAB2-72E9A43CCDEB}" type="slidenum">
              <a:rPr lang="it-IT" smtClean="0"/>
              <a:pPr/>
              <a:t>27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© SAES Getters  S.p.A.</a:t>
            </a:r>
            <a:endParaRPr lang="it-IT" dirty="0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Assessment of coating adhesion</a:t>
            </a:r>
            <a:endParaRPr lang="en-GB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179512" y="908720"/>
            <a:ext cx="4536504" cy="504056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GB" dirty="0" smtClean="0"/>
              <a:t>In addition to visual inspection, film adhesion is verified also by SEM/EDS.</a:t>
            </a:r>
          </a:p>
          <a:p>
            <a:pPr algn="just"/>
            <a:r>
              <a:rPr lang="en-GB" dirty="0" smtClean="0"/>
              <a:t>Samples of narrow tubes (down to Ø 6 mm) cut longitudinally and fixed in resin.</a:t>
            </a:r>
          </a:p>
          <a:p>
            <a:pPr algn="just"/>
            <a:r>
              <a:rPr lang="en-GB" dirty="0" smtClean="0"/>
              <a:t>The cut section profile is analysed.</a:t>
            </a:r>
          </a:p>
          <a:p>
            <a:pPr algn="just"/>
            <a:r>
              <a:rPr lang="en-GB" dirty="0" smtClean="0"/>
              <a:t>Good adhesion evidenced by SEM, both on a larger scale (fig. a) and at a closer view (fig. b</a:t>
            </a:r>
            <a:r>
              <a:rPr lang="en-GB" dirty="0" smtClean="0"/>
              <a:t>).</a:t>
            </a:r>
          </a:p>
          <a:p>
            <a:pPr algn="just"/>
            <a:endParaRPr lang="en-GB" dirty="0" smtClean="0"/>
          </a:p>
          <a:p>
            <a:pPr algn="just"/>
            <a:r>
              <a:rPr lang="en-GB" dirty="0" smtClean="0"/>
              <a:t>Adhesion is still very good, in spite of inevitable stress  and deformation induced by sample preparation and resin shrinkage</a:t>
            </a:r>
            <a:r>
              <a:rPr lang="en-GB" dirty="0" smtClean="0"/>
              <a:t>.</a:t>
            </a:r>
          </a:p>
          <a:p>
            <a:pPr algn="just"/>
            <a:endParaRPr lang="en-GB" dirty="0" smtClean="0"/>
          </a:p>
          <a:p>
            <a:pPr algn="just"/>
            <a:r>
              <a:rPr lang="en-GB" dirty="0" smtClean="0"/>
              <a:t>Predominance of Ti, Zr, and V, in the areas identified as NEG coating, is clearly confirmed by EDS analysis.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08720"/>
            <a:ext cx="3960000" cy="5428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53163" y="5949280"/>
            <a:ext cx="4014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T. Porcelli et al., </a:t>
            </a:r>
            <a:r>
              <a:rPr lang="en-GB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Vacuum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138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(2017) 157–164.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292080" y="104221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Stainless-steel substrate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292080" y="557994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Stainless-steel substrate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004048" y="299695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Deposited NEG coating</a:t>
            </a:r>
            <a:endParaRPr lang="en-GB" b="1" dirty="0">
              <a:solidFill>
                <a:srgbClr val="FF0000"/>
              </a:solidFill>
            </a:endParaRPr>
          </a:p>
        </p:txBody>
      </p:sp>
      <p:cxnSp>
        <p:nvCxnSpPr>
          <p:cNvPr id="11" name="Connettore 2 10"/>
          <p:cNvCxnSpPr/>
          <p:nvPr/>
        </p:nvCxnSpPr>
        <p:spPr>
          <a:xfrm flipV="1">
            <a:off x="6264188" y="2276872"/>
            <a:ext cx="828092" cy="72008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>
            <a:stCxn id="13" idx="2"/>
          </p:cNvCxnSpPr>
          <p:nvPr/>
        </p:nvCxnSpPr>
        <p:spPr>
          <a:xfrm>
            <a:off x="6264188" y="3366284"/>
            <a:ext cx="414046" cy="107082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683569" y="6356350"/>
            <a:ext cx="1872208" cy="365125"/>
          </a:xfrm>
          <a:prstGeom prst="rect">
            <a:avLst/>
          </a:prstGeom>
        </p:spPr>
        <p:txBody>
          <a:bodyPr/>
          <a:lstStyle/>
          <a:p>
            <a:r>
              <a:rPr lang="en-US" sz="1400" dirty="0" smtClean="0"/>
              <a:t>P. Manini,  9/03/2017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21969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1EBE22-EC83-4F27-AAB2-72E9A43CCDEB}" type="slidenum">
              <a:rPr lang="it-IT" smtClean="0"/>
              <a:pPr/>
              <a:t>28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© SAES Getters  S.p.A.</a:t>
            </a:r>
            <a:endParaRPr lang="it-IT" dirty="0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4 mm pipes: work in progress</a:t>
            </a:r>
            <a:endParaRPr lang="en-GB" dirty="0"/>
          </a:p>
        </p:txBody>
      </p:sp>
      <p:sp>
        <p:nvSpPr>
          <p:cNvPr id="10" name="Content Placeholder 4"/>
          <p:cNvSpPr>
            <a:spLocks noGrp="1"/>
          </p:cNvSpPr>
          <p:nvPr>
            <p:ph idx="1"/>
          </p:nvPr>
        </p:nvSpPr>
        <p:spPr>
          <a:xfrm>
            <a:off x="179512" y="980728"/>
            <a:ext cx="8568952" cy="5184576"/>
          </a:xfrm>
        </p:spPr>
        <p:txBody>
          <a:bodyPr>
            <a:noAutofit/>
          </a:bodyPr>
          <a:lstStyle/>
          <a:p>
            <a:pPr algn="just"/>
            <a:r>
              <a:rPr lang="en-GB" sz="2000" dirty="0" smtClean="0"/>
              <a:t>Coating  </a:t>
            </a:r>
            <a:r>
              <a:rPr lang="en-GB" sz="2000" b="1" dirty="0" smtClean="0"/>
              <a:t>4 mm</a:t>
            </a:r>
            <a:r>
              <a:rPr lang="en-GB" sz="2000" dirty="0" smtClean="0"/>
              <a:t> pipes has not yet been accomplished. Many factors have to be optimised. In particular: </a:t>
            </a:r>
          </a:p>
          <a:p>
            <a:pPr lvl="1" algn="just"/>
            <a:r>
              <a:rPr lang="en-GB" sz="1800" dirty="0"/>
              <a:t>a</a:t>
            </a:r>
            <a:r>
              <a:rPr lang="en-GB" sz="1800" dirty="0" smtClean="0"/>
              <a:t>djust the </a:t>
            </a:r>
            <a:r>
              <a:rPr lang="en-GB" sz="1800" b="1" dirty="0" smtClean="0"/>
              <a:t>plasma parameters</a:t>
            </a:r>
            <a:r>
              <a:rPr lang="en-GB" sz="1800" dirty="0" smtClean="0"/>
              <a:t> and </a:t>
            </a:r>
            <a:r>
              <a:rPr lang="en-GB" sz="1800" b="1" dirty="0" smtClean="0"/>
              <a:t>pressure</a:t>
            </a:r>
            <a:r>
              <a:rPr lang="en-GB" sz="1800" dirty="0" smtClean="0"/>
              <a:t> to the given geometry (length, curvature, …);</a:t>
            </a:r>
          </a:p>
          <a:p>
            <a:pPr lvl="1" algn="just"/>
            <a:r>
              <a:rPr lang="en-GB" sz="1800" dirty="0" smtClean="0"/>
              <a:t>use </a:t>
            </a:r>
            <a:r>
              <a:rPr lang="en-GB" sz="1800" b="1" dirty="0" smtClean="0"/>
              <a:t>high applied magnetic fields</a:t>
            </a:r>
            <a:r>
              <a:rPr lang="en-GB" sz="1800" dirty="0" smtClean="0"/>
              <a:t> to ensure that the plasma discharge is kept stable and running during the whole coating process;</a:t>
            </a:r>
          </a:p>
          <a:p>
            <a:pPr lvl="1" algn="just"/>
            <a:r>
              <a:rPr lang="en-GB" sz="1800" dirty="0" smtClean="0"/>
              <a:t>design the </a:t>
            </a:r>
            <a:r>
              <a:rPr lang="en-GB" sz="1800" b="1" dirty="0" smtClean="0"/>
              <a:t>cathode assembly</a:t>
            </a:r>
            <a:r>
              <a:rPr lang="en-GB" sz="1800" dirty="0" smtClean="0"/>
              <a:t> in the proper way, to avoid shorts and to allow at the same time enough space for the pumping and plasma discharge volume. Use of </a:t>
            </a:r>
            <a:r>
              <a:rPr lang="en-GB" sz="1800" b="1" dirty="0" smtClean="0"/>
              <a:t>very thin cathodes</a:t>
            </a:r>
            <a:r>
              <a:rPr lang="en-GB" sz="1800" dirty="0" smtClean="0"/>
              <a:t> is key with this regard.</a:t>
            </a:r>
          </a:p>
          <a:p>
            <a:pPr lvl="1" algn="just"/>
            <a:endParaRPr lang="en-GB" sz="1800" dirty="0" smtClean="0"/>
          </a:p>
          <a:p>
            <a:pPr algn="just"/>
            <a:r>
              <a:rPr lang="en-GB" sz="2000" dirty="0" smtClean="0"/>
              <a:t>Even though </a:t>
            </a:r>
            <a:r>
              <a:rPr lang="en-GB" sz="2000" b="1" dirty="0" smtClean="0"/>
              <a:t>twisted multiple cathodes</a:t>
            </a:r>
            <a:r>
              <a:rPr lang="en-GB" sz="2000" dirty="0" smtClean="0"/>
              <a:t> have been so far working, the use of a </a:t>
            </a:r>
            <a:r>
              <a:rPr lang="en-GB" sz="2000" b="1" dirty="0" smtClean="0"/>
              <a:t>single-alloy wire</a:t>
            </a:r>
            <a:r>
              <a:rPr lang="en-GB" sz="2000" dirty="0" smtClean="0"/>
              <a:t> might be beneficial to increase the distance between the cathodes and the chamber surface. Activity in this directions is ongoing.</a:t>
            </a:r>
          </a:p>
          <a:p>
            <a:pPr algn="just"/>
            <a:endParaRPr lang="en-GB" sz="2000" dirty="0" smtClean="0"/>
          </a:p>
          <a:p>
            <a:pPr algn="just"/>
            <a:r>
              <a:rPr lang="en-GB" sz="2000" dirty="0" smtClean="0"/>
              <a:t>Finally, as the pressure of the </a:t>
            </a:r>
            <a:r>
              <a:rPr lang="en-GB" sz="2000" b="1" dirty="0" smtClean="0"/>
              <a:t>sputtering discharge</a:t>
            </a:r>
            <a:r>
              <a:rPr lang="en-GB" sz="2000" dirty="0" smtClean="0"/>
              <a:t> has to be increased, </a:t>
            </a:r>
            <a:r>
              <a:rPr lang="en-GB" sz="2000" b="1" dirty="0" smtClean="0"/>
              <a:t>Kr outgassing </a:t>
            </a:r>
            <a:r>
              <a:rPr lang="en-GB" sz="2000" dirty="0" smtClean="0"/>
              <a:t>has to be evaluated.  </a:t>
            </a:r>
          </a:p>
        </p:txBody>
      </p:sp>
      <p:sp>
        <p:nvSpPr>
          <p:cNvPr id="6" name="Segnaposto data 2"/>
          <p:cNvSpPr>
            <a:spLocks noGrp="1"/>
          </p:cNvSpPr>
          <p:nvPr>
            <p:ph type="dt" sz="half" idx="2"/>
          </p:nvPr>
        </p:nvSpPr>
        <p:spPr>
          <a:xfrm>
            <a:off x="683569" y="6356350"/>
            <a:ext cx="1872208" cy="365125"/>
          </a:xfrm>
        </p:spPr>
        <p:txBody>
          <a:bodyPr/>
          <a:lstStyle/>
          <a:p>
            <a:r>
              <a:rPr lang="en-US" sz="1400" dirty="0" smtClean="0"/>
              <a:t>P. Manini, AVS 2016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5050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1EBE22-EC83-4F27-AAB2-72E9A43CCDEB}" type="slidenum">
              <a:rPr lang="it-IT" smtClean="0"/>
              <a:pPr/>
              <a:t>29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© SAES Getters  S.p.A.</a:t>
            </a:r>
            <a:endParaRPr lang="it-IT" dirty="0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Improvement of SAES’ coating facility</a:t>
            </a:r>
            <a:endParaRPr lang="en-GB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179512" y="836712"/>
            <a:ext cx="8712968" cy="4525963"/>
          </a:xfrm>
        </p:spPr>
        <p:txBody>
          <a:bodyPr>
            <a:normAutofit/>
          </a:bodyPr>
          <a:lstStyle/>
          <a:p>
            <a:pPr algn="just"/>
            <a:r>
              <a:rPr lang="en-GB" sz="2000" dirty="0" smtClean="0"/>
              <a:t>SAES’ NEG coating facility is currently being improved and enlarged.</a:t>
            </a:r>
          </a:p>
          <a:p>
            <a:pPr algn="just"/>
            <a:r>
              <a:rPr lang="en-GB" sz="2000" dirty="0" smtClean="0"/>
              <a:t>A new NEG deposition facility has been set up. It </a:t>
            </a:r>
            <a:r>
              <a:rPr lang="en-GB" sz="2000" dirty="0" smtClean="0"/>
              <a:t>has </a:t>
            </a:r>
            <a:r>
              <a:rPr lang="en-GB" sz="2000" dirty="0" smtClean="0"/>
              <a:t>a 2 m long, Ø 680 mm </a:t>
            </a:r>
            <a:r>
              <a:rPr lang="en-GB" sz="2000" dirty="0" smtClean="0"/>
              <a:t>internal diameter solenoid</a:t>
            </a:r>
            <a:r>
              <a:rPr lang="en-GB" sz="2000" dirty="0" smtClean="0"/>
              <a:t>, </a:t>
            </a:r>
            <a:r>
              <a:rPr lang="en-GB" sz="2000" dirty="0" smtClean="0"/>
              <a:t>so </a:t>
            </a:r>
            <a:r>
              <a:rPr lang="en-GB" sz="2000" dirty="0" smtClean="0"/>
              <a:t>to coat large vacuum chambers with complex shapes.</a:t>
            </a:r>
          </a:p>
          <a:p>
            <a:pPr algn="just"/>
            <a:r>
              <a:rPr lang="en-GB" sz="2000" dirty="0" smtClean="0"/>
              <a:t>A cleanroom ISO 6 is being installed, for future sample handling and preparation prior to coating deposition.</a:t>
            </a:r>
          </a:p>
          <a:p>
            <a:pPr algn="just"/>
            <a:r>
              <a:rPr lang="en-GB" sz="2000" dirty="0" smtClean="0"/>
              <a:t>A dedicated test-bench with a Fischer-Mommsen dome for transmission factor measurements is now available.</a:t>
            </a:r>
            <a:endParaRPr lang="en-GB" sz="2000" dirty="0"/>
          </a:p>
        </p:txBody>
      </p:sp>
      <p:pic>
        <p:nvPicPr>
          <p:cNvPr id="1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45024"/>
            <a:ext cx="6480720" cy="2465614"/>
          </a:xfrm>
          <a:prstGeom prst="rect">
            <a:avLst/>
          </a:prstGeom>
        </p:spPr>
      </p:pic>
      <p:pic>
        <p:nvPicPr>
          <p:cNvPr id="11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280" y="3215652"/>
            <a:ext cx="2064224" cy="3669732"/>
          </a:xfrm>
          <a:prstGeom prst="rect">
            <a:avLst/>
          </a:prstGeom>
        </p:spPr>
      </p:pic>
      <p:sp>
        <p:nvSpPr>
          <p:cNvPr id="9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683569" y="6356350"/>
            <a:ext cx="1872208" cy="365125"/>
          </a:xfrm>
          <a:prstGeom prst="rect">
            <a:avLst/>
          </a:prstGeom>
        </p:spPr>
        <p:txBody>
          <a:bodyPr/>
          <a:lstStyle/>
          <a:p>
            <a:r>
              <a:rPr lang="en-US" sz="1400" dirty="0" smtClean="0"/>
              <a:t>P. Manini,  9/03/2017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44702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EBE22-EC83-4F27-AAB2-72E9A43CCDEB}" type="slidenum">
              <a:rPr lang="it-IT" smtClean="0"/>
              <a:pPr/>
              <a:t>3</a:t>
            </a:fld>
            <a:endParaRPr lang="it-IT" dirty="0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SAES’ commitment to ultra-high vacuum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Segnaposto contenuto 4"/>
          <p:cNvSpPr>
            <a:spLocks noGrp="1"/>
          </p:cNvSpPr>
          <p:nvPr>
            <p:ph idx="1"/>
          </p:nvPr>
        </p:nvSpPr>
        <p:spPr>
          <a:xfrm>
            <a:off x="302840" y="1124744"/>
            <a:ext cx="8589640" cy="2232248"/>
          </a:xfrm>
        </p:spPr>
        <p:txBody>
          <a:bodyPr>
            <a:normAutofit/>
          </a:bodyPr>
          <a:lstStyle/>
          <a:p>
            <a:pPr algn="just"/>
            <a:r>
              <a:rPr lang="en-GB" dirty="0" smtClean="0">
                <a:latin typeface="+mj-lt"/>
              </a:rPr>
              <a:t>SAES Getters has been pioneering NEG technology since the </a:t>
            </a:r>
            <a:r>
              <a:rPr lang="en-GB" b="1" dirty="0" smtClean="0">
                <a:solidFill>
                  <a:srgbClr val="FF0000"/>
                </a:solidFill>
                <a:latin typeface="+mj-lt"/>
              </a:rPr>
              <a:t>1960s</a:t>
            </a:r>
            <a:r>
              <a:rPr lang="en-GB" dirty="0" smtClean="0">
                <a:solidFill>
                  <a:srgbClr val="FF0000"/>
                </a:solidFill>
                <a:latin typeface="+mj-lt"/>
              </a:rPr>
              <a:t>,</a:t>
            </a:r>
            <a:r>
              <a:rPr lang="en-GB" dirty="0" smtClean="0">
                <a:latin typeface="+mj-lt"/>
              </a:rPr>
              <a:t> developing a variety of NEG alloys, getter-related technologies and NEG solutions which have found  wide use in a variety of industrial and research applications (X-ray tubes, lamps, sealed-off devices, purifiers for the semiconductor industry, etc.).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2987824" y="6356350"/>
            <a:ext cx="2048480" cy="365125"/>
          </a:xfrm>
        </p:spPr>
        <p:txBody>
          <a:bodyPr/>
          <a:lstStyle/>
          <a:p>
            <a:r>
              <a:rPr lang="it-IT" smtClean="0"/>
              <a:t>© SAES Getters  S.p.A.</a:t>
            </a:r>
            <a:endParaRPr lang="it-IT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1"/>
          </p:nvPr>
        </p:nvSpPr>
        <p:spPr>
          <a:xfrm>
            <a:off x="683569" y="6356350"/>
            <a:ext cx="1872208" cy="365125"/>
          </a:xfrm>
        </p:spPr>
        <p:txBody>
          <a:bodyPr/>
          <a:lstStyle/>
          <a:p>
            <a:r>
              <a:rPr lang="en-US" dirty="0" smtClean="0"/>
              <a:t>P. Manini,  9/03/2017</a:t>
            </a:r>
            <a:endParaRPr lang="it-IT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443" y="3326848"/>
            <a:ext cx="5323061" cy="3486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Segnaposto contenuto 4"/>
          <p:cNvSpPr txBox="1">
            <a:spLocks/>
          </p:cNvSpPr>
          <p:nvPr/>
        </p:nvSpPr>
        <p:spPr>
          <a:xfrm>
            <a:off x="251520" y="3140968"/>
            <a:ext cx="3240360" cy="2232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1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19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17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dirty="0" smtClean="0">
                <a:latin typeface="+mj-lt"/>
              </a:rPr>
              <a:t>NEG pumps are currently used in a variety of application from High to UHV and XHV.</a:t>
            </a:r>
          </a:p>
        </p:txBody>
      </p:sp>
    </p:spTree>
    <p:extLst>
      <p:ext uri="{BB962C8B-B14F-4D97-AF65-F5344CB8AC3E}">
        <p14:creationId xmlns:p14="http://schemas.microsoft.com/office/powerpoint/2010/main" val="61066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1EBE22-EC83-4F27-AAB2-72E9A43CCDEB}" type="slidenum">
              <a:rPr lang="it-IT" smtClean="0"/>
              <a:pPr/>
              <a:t>30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© SAES Getters  S.p.A.</a:t>
            </a:r>
            <a:endParaRPr lang="it-IT" dirty="0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Transmission factor measurements</a:t>
            </a:r>
            <a:endParaRPr lang="en-GB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179512" y="980728"/>
            <a:ext cx="8568952" cy="2376263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GB" dirty="0" smtClean="0"/>
              <a:t>Calibration curves simulated with </a:t>
            </a:r>
            <a:r>
              <a:rPr lang="en-GB" dirty="0" err="1" smtClean="0"/>
              <a:t>Molflow</a:t>
            </a:r>
            <a:r>
              <a:rPr lang="en-GB" dirty="0" smtClean="0"/>
              <a:t>+ are used to correlate the Tr factor measured on NEG-coated chambers with their corresponding sticking probability, depending on the aspect ratio L/r</a:t>
            </a:r>
            <a:r>
              <a:rPr lang="en-GB" dirty="0" smtClean="0"/>
              <a:t>.</a:t>
            </a:r>
          </a:p>
          <a:p>
            <a:pPr algn="just"/>
            <a:endParaRPr lang="en-GB" dirty="0" smtClean="0"/>
          </a:p>
          <a:p>
            <a:pPr algn="just"/>
            <a:r>
              <a:rPr lang="en-GB" dirty="0" smtClean="0"/>
              <a:t>When dealing with narrow coated tubes, Tr factor measurements could be altered by non-getterable gases (CH4) interacting arriving to the gauge at the end of the tube </a:t>
            </a:r>
            <a:r>
              <a:rPr lang="en-GB" dirty="0" smtClean="0">
                <a:sym typeface="Wingdings" panose="05000000000000000000" pitchFamily="2" charset="2"/>
              </a:rPr>
              <a:t> use of RGA and, possibly, N2 cooling of the end gauge become essential. 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924944"/>
            <a:ext cx="5400000" cy="3541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61049"/>
            <a:ext cx="3581876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683569" y="6356350"/>
            <a:ext cx="1872208" cy="365125"/>
          </a:xfrm>
          <a:prstGeom prst="rect">
            <a:avLst/>
          </a:prstGeom>
        </p:spPr>
        <p:txBody>
          <a:bodyPr/>
          <a:lstStyle/>
          <a:p>
            <a:r>
              <a:rPr lang="en-US" sz="1400" dirty="0" smtClean="0"/>
              <a:t>P. Manini,  9/03/2017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56472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EBE22-EC83-4F27-AAB2-72E9A43CCDE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Conclusions</a:t>
            </a:r>
            <a:endParaRPr lang="it-IT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23528" y="908720"/>
            <a:ext cx="8424936" cy="5805264"/>
          </a:xfrm>
        </p:spPr>
        <p:txBody>
          <a:bodyPr>
            <a:normAutofit/>
          </a:bodyPr>
          <a:lstStyle/>
          <a:p>
            <a:pPr algn="just"/>
            <a:r>
              <a:rPr lang="it-IT" sz="1900" b="1" u="sng" dirty="0" smtClean="0">
                <a:solidFill>
                  <a:srgbClr val="FF0000"/>
                </a:solidFill>
              </a:rPr>
              <a:t>NEG </a:t>
            </a:r>
            <a:r>
              <a:rPr lang="it-IT" sz="1900" b="1" u="sng" dirty="0" err="1" smtClean="0">
                <a:solidFill>
                  <a:srgbClr val="FF0000"/>
                </a:solidFill>
              </a:rPr>
              <a:t>coated</a:t>
            </a:r>
            <a:r>
              <a:rPr lang="it-IT" sz="1900" b="1" u="sng" dirty="0" smtClean="0">
                <a:solidFill>
                  <a:srgbClr val="FF0000"/>
                </a:solidFill>
              </a:rPr>
              <a:t> </a:t>
            </a:r>
            <a:r>
              <a:rPr lang="it-IT" sz="1900" b="1" u="sng" dirty="0" err="1" smtClean="0">
                <a:solidFill>
                  <a:srgbClr val="FF0000"/>
                </a:solidFill>
              </a:rPr>
              <a:t>elliptical</a:t>
            </a:r>
            <a:r>
              <a:rPr lang="it-IT" sz="1900" b="1" u="sng" dirty="0" smtClean="0">
                <a:solidFill>
                  <a:srgbClr val="FF0000"/>
                </a:solidFill>
              </a:rPr>
              <a:t> </a:t>
            </a:r>
            <a:r>
              <a:rPr lang="it-IT" sz="1900" b="1" u="sng" dirty="0" err="1" smtClean="0">
                <a:solidFill>
                  <a:srgbClr val="FF0000"/>
                </a:solidFill>
              </a:rPr>
              <a:t>IDs</a:t>
            </a:r>
            <a:r>
              <a:rPr lang="it-IT" sz="1900" b="1" u="sng" dirty="0" smtClean="0">
                <a:solidFill>
                  <a:srgbClr val="FF0000"/>
                </a:solidFill>
              </a:rPr>
              <a:t> </a:t>
            </a:r>
            <a:r>
              <a:rPr lang="it-IT" sz="1900" dirty="0" smtClean="0"/>
              <a:t>are </a:t>
            </a:r>
            <a:r>
              <a:rPr lang="it-IT" sz="1900" dirty="0" err="1" smtClean="0"/>
              <a:t>extensively</a:t>
            </a:r>
            <a:r>
              <a:rPr lang="it-IT" sz="1900" dirty="0" smtClean="0"/>
              <a:t> </a:t>
            </a:r>
            <a:r>
              <a:rPr lang="it-IT" sz="1900" dirty="0" err="1" smtClean="0"/>
              <a:t>used</a:t>
            </a:r>
            <a:r>
              <a:rPr lang="it-IT" sz="1900" dirty="0" smtClean="0"/>
              <a:t> ( </a:t>
            </a:r>
            <a:r>
              <a:rPr lang="it-IT" sz="1900" dirty="0" smtClean="0">
                <a:latin typeface="Times New Roman"/>
                <a:cs typeface="Times New Roman"/>
              </a:rPr>
              <a:t>≈</a:t>
            </a:r>
            <a:r>
              <a:rPr lang="it-IT" sz="1900" dirty="0" smtClean="0"/>
              <a:t> </a:t>
            </a:r>
            <a:r>
              <a:rPr lang="it-IT" sz="1900" dirty="0"/>
              <a:t>100 </a:t>
            </a:r>
            <a:r>
              <a:rPr lang="it-IT" sz="1900" dirty="0" err="1"/>
              <a:t>IDs</a:t>
            </a:r>
            <a:r>
              <a:rPr lang="it-IT" sz="1900" dirty="0"/>
              <a:t> </a:t>
            </a:r>
            <a:r>
              <a:rPr lang="it-IT" sz="1900" dirty="0" err="1" smtClean="0"/>
              <a:t>delivered</a:t>
            </a:r>
            <a:r>
              <a:rPr lang="it-IT" sz="1900" dirty="0" smtClean="0"/>
              <a:t> by SAES to </a:t>
            </a:r>
            <a:r>
              <a:rPr lang="it-IT" sz="1900" dirty="0"/>
              <a:t>the </a:t>
            </a:r>
            <a:r>
              <a:rPr lang="it-IT" sz="1900" dirty="0" err="1"/>
              <a:t>accelerator</a:t>
            </a:r>
            <a:r>
              <a:rPr lang="it-IT" sz="1900" dirty="0"/>
              <a:t> </a:t>
            </a:r>
            <a:r>
              <a:rPr lang="it-IT" sz="1900" dirty="0" smtClean="0"/>
              <a:t>community in the </a:t>
            </a:r>
            <a:r>
              <a:rPr lang="it-IT" sz="1900" dirty="0" err="1" smtClean="0"/>
              <a:t>past</a:t>
            </a:r>
            <a:r>
              <a:rPr lang="it-IT" sz="1900" dirty="0" smtClean="0"/>
              <a:t> 10 </a:t>
            </a:r>
            <a:r>
              <a:rPr lang="it-IT" sz="1900" dirty="0" err="1" smtClean="0"/>
              <a:t>years</a:t>
            </a:r>
            <a:r>
              <a:rPr lang="it-IT" sz="1900" dirty="0" smtClean="0"/>
              <a:t>). </a:t>
            </a:r>
            <a:endParaRPr lang="it-IT" sz="1900" dirty="0"/>
          </a:p>
          <a:p>
            <a:pPr algn="just"/>
            <a:endParaRPr lang="it-IT" sz="1900" dirty="0" smtClean="0"/>
          </a:p>
          <a:p>
            <a:pPr algn="just"/>
            <a:r>
              <a:rPr lang="it-IT" sz="1900" dirty="0" err="1" smtClean="0"/>
              <a:t>There</a:t>
            </a:r>
            <a:r>
              <a:rPr lang="it-IT" sz="1900" dirty="0" smtClean="0"/>
              <a:t> </a:t>
            </a:r>
            <a:r>
              <a:rPr lang="it-IT" sz="1900" dirty="0" err="1" smtClean="0"/>
              <a:t>is</a:t>
            </a:r>
            <a:r>
              <a:rPr lang="it-IT" sz="1900" dirty="0" smtClean="0"/>
              <a:t> a trend </a:t>
            </a:r>
            <a:r>
              <a:rPr lang="it-IT" sz="1900" dirty="0" err="1" smtClean="0"/>
              <a:t>towards</a:t>
            </a:r>
            <a:r>
              <a:rPr lang="it-IT" sz="1900" dirty="0" smtClean="0"/>
              <a:t> </a:t>
            </a:r>
            <a:r>
              <a:rPr lang="it-IT" sz="1900" b="1" dirty="0" err="1" smtClean="0">
                <a:solidFill>
                  <a:srgbClr val="FF0000"/>
                </a:solidFill>
              </a:rPr>
              <a:t>narrow</a:t>
            </a:r>
            <a:r>
              <a:rPr lang="it-IT" sz="1900" b="1" dirty="0" smtClean="0">
                <a:solidFill>
                  <a:srgbClr val="FF0000"/>
                </a:solidFill>
              </a:rPr>
              <a:t> gap </a:t>
            </a:r>
            <a:r>
              <a:rPr lang="it-IT" sz="1900" b="1" dirty="0" err="1" smtClean="0">
                <a:solidFill>
                  <a:srgbClr val="FF0000"/>
                </a:solidFill>
              </a:rPr>
              <a:t>IDs</a:t>
            </a:r>
            <a:r>
              <a:rPr lang="it-IT" sz="1900" b="1" dirty="0" smtClean="0">
                <a:solidFill>
                  <a:srgbClr val="FF0000"/>
                </a:solidFill>
              </a:rPr>
              <a:t>.</a:t>
            </a:r>
            <a:r>
              <a:rPr lang="it-IT" sz="1900" dirty="0" smtClean="0"/>
              <a:t>  </a:t>
            </a:r>
            <a:r>
              <a:rPr lang="it-IT" sz="1900" dirty="0" err="1" smtClean="0"/>
              <a:t>Consistent</a:t>
            </a:r>
            <a:r>
              <a:rPr lang="it-IT" sz="1900" dirty="0" smtClean="0"/>
              <a:t> </a:t>
            </a:r>
            <a:r>
              <a:rPr lang="it-IT" sz="1900" dirty="0" smtClean="0"/>
              <a:t>NEG </a:t>
            </a:r>
            <a:r>
              <a:rPr lang="it-IT" sz="1900" dirty="0" err="1" smtClean="0"/>
              <a:t>coating</a:t>
            </a:r>
            <a:r>
              <a:rPr lang="it-IT" sz="1900" dirty="0" smtClean="0"/>
              <a:t> up to </a:t>
            </a:r>
            <a:r>
              <a:rPr lang="it-IT" sz="1900" b="1" dirty="0" smtClean="0">
                <a:solidFill>
                  <a:srgbClr val="FF0000"/>
                </a:solidFill>
              </a:rPr>
              <a:t>6 m long</a:t>
            </a:r>
            <a:r>
              <a:rPr lang="it-IT" sz="1900" dirty="0" smtClean="0"/>
              <a:t>, with gaps </a:t>
            </a:r>
            <a:r>
              <a:rPr lang="it-IT" sz="1900" dirty="0" err="1" smtClean="0"/>
              <a:t>as</a:t>
            </a:r>
            <a:r>
              <a:rPr lang="it-IT" sz="1900" dirty="0" smtClean="0"/>
              <a:t> </a:t>
            </a:r>
            <a:r>
              <a:rPr lang="it-IT" sz="1900" dirty="0" err="1" smtClean="0"/>
              <a:t>low</a:t>
            </a:r>
            <a:r>
              <a:rPr lang="it-IT" sz="1900" dirty="0" smtClean="0"/>
              <a:t> </a:t>
            </a:r>
            <a:r>
              <a:rPr lang="it-IT" sz="1900" dirty="0" err="1" smtClean="0"/>
              <a:t>as</a:t>
            </a:r>
            <a:r>
              <a:rPr lang="it-IT" sz="1900" dirty="0" smtClean="0"/>
              <a:t> </a:t>
            </a:r>
            <a:r>
              <a:rPr lang="it-IT" sz="1900" b="1" dirty="0" smtClean="0">
                <a:solidFill>
                  <a:srgbClr val="FF0000"/>
                </a:solidFill>
              </a:rPr>
              <a:t>7 mm </a:t>
            </a:r>
            <a:r>
              <a:rPr lang="it-IT" sz="1900" dirty="0" err="1" smtClean="0"/>
              <a:t>demonstrated</a:t>
            </a:r>
            <a:r>
              <a:rPr lang="it-IT" sz="1900" dirty="0" smtClean="0"/>
              <a:t> in </a:t>
            </a:r>
            <a:r>
              <a:rPr lang="it-IT" sz="1900" dirty="0" err="1" smtClean="0"/>
              <a:t>our</a:t>
            </a:r>
            <a:r>
              <a:rPr lang="it-IT" sz="1900" dirty="0" smtClean="0"/>
              <a:t> </a:t>
            </a:r>
            <a:r>
              <a:rPr lang="it-IT" sz="1900" dirty="0" err="1" smtClean="0"/>
              <a:t>facility</a:t>
            </a:r>
            <a:r>
              <a:rPr lang="it-IT" sz="1900" dirty="0"/>
              <a:t>. </a:t>
            </a:r>
            <a:endParaRPr lang="it-IT" sz="1900" dirty="0" smtClean="0"/>
          </a:p>
          <a:p>
            <a:pPr algn="just"/>
            <a:endParaRPr lang="it-IT" sz="1900" dirty="0"/>
          </a:p>
          <a:p>
            <a:pPr algn="just"/>
            <a:r>
              <a:rPr lang="it-IT" sz="1900" dirty="0" err="1" smtClean="0"/>
              <a:t>Chemical</a:t>
            </a:r>
            <a:r>
              <a:rPr lang="it-IT" sz="1900" dirty="0" smtClean="0"/>
              <a:t> </a:t>
            </a:r>
            <a:r>
              <a:rPr lang="it-IT" sz="1900" dirty="0" err="1"/>
              <a:t>uniformity</a:t>
            </a:r>
            <a:r>
              <a:rPr lang="it-IT" sz="1900" dirty="0"/>
              <a:t> and </a:t>
            </a:r>
            <a:r>
              <a:rPr lang="it-IT" sz="1900" dirty="0" err="1"/>
              <a:t>thickness</a:t>
            </a:r>
            <a:r>
              <a:rPr lang="it-IT" sz="1900" dirty="0"/>
              <a:t> </a:t>
            </a:r>
            <a:r>
              <a:rPr lang="it-IT" sz="1900" dirty="0" err="1"/>
              <a:t>distribution</a:t>
            </a:r>
            <a:r>
              <a:rPr lang="it-IT" sz="1900" dirty="0"/>
              <a:t> </a:t>
            </a:r>
            <a:r>
              <a:rPr lang="it-IT" sz="1900" dirty="0" smtClean="0"/>
              <a:t>can be </a:t>
            </a:r>
            <a:r>
              <a:rPr lang="it-IT" sz="1900" dirty="0" err="1" smtClean="0"/>
              <a:t>ensured</a:t>
            </a:r>
            <a:r>
              <a:rPr lang="it-IT" sz="1900" dirty="0" smtClean="0"/>
              <a:t> </a:t>
            </a:r>
            <a:r>
              <a:rPr lang="it-IT" sz="1900" dirty="0"/>
              <a:t>by a </a:t>
            </a:r>
            <a:r>
              <a:rPr lang="it-IT" sz="1900" dirty="0" err="1"/>
              <a:t>stringent</a:t>
            </a:r>
            <a:r>
              <a:rPr lang="it-IT" sz="1900" dirty="0"/>
              <a:t> manufacturing </a:t>
            </a:r>
            <a:r>
              <a:rPr lang="it-IT" sz="1900" dirty="0" err="1"/>
              <a:t>protocol</a:t>
            </a:r>
            <a:r>
              <a:rPr lang="it-IT" sz="1900" dirty="0"/>
              <a:t> and </a:t>
            </a:r>
            <a:r>
              <a:rPr lang="it-IT" sz="1900" dirty="0" err="1"/>
              <a:t>process</a:t>
            </a:r>
            <a:r>
              <a:rPr lang="it-IT" sz="1900" dirty="0"/>
              <a:t> control</a:t>
            </a:r>
            <a:r>
              <a:rPr lang="it-IT" sz="1900" dirty="0" smtClean="0"/>
              <a:t>.</a:t>
            </a:r>
            <a:r>
              <a:rPr lang="it-IT" sz="1900" dirty="0"/>
              <a:t> </a:t>
            </a:r>
            <a:r>
              <a:rPr lang="it-IT" sz="1900" dirty="0" err="1" smtClean="0"/>
              <a:t>However</a:t>
            </a:r>
            <a:r>
              <a:rPr lang="it-IT" sz="1900" dirty="0" smtClean="0"/>
              <a:t>, </a:t>
            </a:r>
            <a:r>
              <a:rPr lang="it-IT" sz="1900" b="1" dirty="0" err="1" smtClean="0">
                <a:solidFill>
                  <a:srgbClr val="FF0000"/>
                </a:solidFill>
              </a:rPr>
              <a:t>thickness</a:t>
            </a:r>
            <a:r>
              <a:rPr lang="it-IT" sz="1900" b="1" dirty="0" smtClean="0">
                <a:solidFill>
                  <a:srgbClr val="FF0000"/>
                </a:solidFill>
              </a:rPr>
              <a:t> </a:t>
            </a:r>
            <a:r>
              <a:rPr lang="it-IT" sz="1900" b="1" dirty="0" err="1" smtClean="0">
                <a:solidFill>
                  <a:srgbClr val="FF0000"/>
                </a:solidFill>
              </a:rPr>
              <a:t>variations</a:t>
            </a:r>
            <a:r>
              <a:rPr lang="it-IT" sz="1900" b="1" dirty="0" smtClean="0">
                <a:solidFill>
                  <a:srgbClr val="FF0000"/>
                </a:solidFill>
              </a:rPr>
              <a:t> are </a:t>
            </a:r>
            <a:r>
              <a:rPr lang="it-IT" sz="1900" b="1" dirty="0" err="1" smtClean="0">
                <a:solidFill>
                  <a:srgbClr val="FF0000"/>
                </a:solidFill>
              </a:rPr>
              <a:t>unavoidable</a:t>
            </a:r>
            <a:r>
              <a:rPr lang="it-IT" sz="1900" b="1" dirty="0" smtClean="0">
                <a:solidFill>
                  <a:srgbClr val="FF0000"/>
                </a:solidFill>
              </a:rPr>
              <a:t> in non </a:t>
            </a:r>
            <a:r>
              <a:rPr lang="it-IT" sz="1900" b="1" dirty="0" err="1" smtClean="0">
                <a:solidFill>
                  <a:srgbClr val="FF0000"/>
                </a:solidFill>
              </a:rPr>
              <a:t>circular</a:t>
            </a:r>
            <a:r>
              <a:rPr lang="it-IT" sz="1900" b="1" dirty="0" smtClean="0">
                <a:solidFill>
                  <a:srgbClr val="FF0000"/>
                </a:solidFill>
              </a:rPr>
              <a:t> </a:t>
            </a:r>
            <a:r>
              <a:rPr lang="it-IT" sz="1900" b="1" dirty="0" err="1" smtClean="0">
                <a:solidFill>
                  <a:srgbClr val="FF0000"/>
                </a:solidFill>
              </a:rPr>
              <a:t>shapes</a:t>
            </a:r>
            <a:r>
              <a:rPr lang="it-IT" sz="1900" dirty="0" smtClean="0"/>
              <a:t>.</a:t>
            </a:r>
            <a:endParaRPr lang="it-IT" sz="1900" dirty="0"/>
          </a:p>
          <a:p>
            <a:pPr algn="just"/>
            <a:endParaRPr lang="it-IT" sz="1900" dirty="0" smtClean="0"/>
          </a:p>
          <a:p>
            <a:pPr algn="just"/>
            <a:r>
              <a:rPr lang="it-IT" sz="1900" dirty="0" err="1" smtClean="0"/>
              <a:t>Coating</a:t>
            </a:r>
            <a:r>
              <a:rPr lang="it-IT" sz="1900" dirty="0" smtClean="0"/>
              <a:t> of </a:t>
            </a:r>
            <a:r>
              <a:rPr lang="it-IT" sz="1900" b="1" u="sng" dirty="0" smtClean="0">
                <a:solidFill>
                  <a:srgbClr val="FF0000"/>
                </a:solidFill>
              </a:rPr>
              <a:t>small </a:t>
            </a:r>
            <a:r>
              <a:rPr lang="it-IT" sz="1900" b="1" u="sng" dirty="0" err="1" smtClean="0">
                <a:solidFill>
                  <a:srgbClr val="FF0000"/>
                </a:solidFill>
              </a:rPr>
              <a:t>diameter</a:t>
            </a:r>
            <a:r>
              <a:rPr lang="it-IT" sz="1900" b="1" u="sng" dirty="0" smtClean="0">
                <a:solidFill>
                  <a:srgbClr val="FF0000"/>
                </a:solidFill>
              </a:rPr>
              <a:t> round </a:t>
            </a:r>
            <a:r>
              <a:rPr lang="it-IT" sz="1900" b="1" u="sng" dirty="0" err="1" smtClean="0">
                <a:solidFill>
                  <a:srgbClr val="FF0000"/>
                </a:solidFill>
              </a:rPr>
              <a:t>pipes</a:t>
            </a:r>
            <a:r>
              <a:rPr lang="it-IT" sz="1900" b="1" dirty="0" smtClean="0">
                <a:solidFill>
                  <a:srgbClr val="FF0000"/>
                </a:solidFill>
              </a:rPr>
              <a:t> </a:t>
            </a:r>
            <a:r>
              <a:rPr lang="it-IT" sz="1900" dirty="0" err="1" smtClean="0"/>
              <a:t>possible</a:t>
            </a:r>
            <a:r>
              <a:rPr lang="it-IT" sz="1900" dirty="0" smtClean="0"/>
              <a:t> down to 6 mm </a:t>
            </a:r>
            <a:r>
              <a:rPr lang="it-IT" sz="1900" dirty="0" err="1" smtClean="0"/>
              <a:t>diameter</a:t>
            </a:r>
            <a:r>
              <a:rPr lang="it-IT" sz="1900" dirty="0" smtClean="0"/>
              <a:t> </a:t>
            </a:r>
            <a:r>
              <a:rPr lang="it-IT" sz="1900" dirty="0" err="1" smtClean="0"/>
              <a:t>at</a:t>
            </a:r>
            <a:r>
              <a:rPr lang="it-IT" sz="1900" dirty="0" smtClean="0"/>
              <a:t> </a:t>
            </a:r>
            <a:r>
              <a:rPr lang="it-IT" sz="1900" dirty="0" err="1" smtClean="0"/>
              <a:t>least</a:t>
            </a:r>
            <a:r>
              <a:rPr lang="it-IT" sz="1900" dirty="0" smtClean="0"/>
              <a:t> up to 1 m </a:t>
            </a:r>
            <a:r>
              <a:rPr lang="it-IT" sz="1900" dirty="0" err="1" smtClean="0"/>
              <a:t>length</a:t>
            </a:r>
            <a:r>
              <a:rPr lang="it-IT" sz="1900" dirty="0" smtClean="0"/>
              <a:t> with </a:t>
            </a:r>
            <a:r>
              <a:rPr lang="it-IT" sz="1900" dirty="0" err="1" smtClean="0"/>
              <a:t>good</a:t>
            </a:r>
            <a:r>
              <a:rPr lang="it-IT" sz="1900" dirty="0" smtClean="0"/>
              <a:t> control of the </a:t>
            </a:r>
            <a:r>
              <a:rPr lang="it-IT" sz="1900" dirty="0" err="1" smtClean="0"/>
              <a:t>chemical</a:t>
            </a:r>
            <a:r>
              <a:rPr lang="it-IT" sz="1900" dirty="0" smtClean="0"/>
              <a:t> </a:t>
            </a:r>
            <a:r>
              <a:rPr lang="it-IT" sz="1900" dirty="0" err="1" smtClean="0"/>
              <a:t>composition</a:t>
            </a:r>
            <a:r>
              <a:rPr lang="it-IT" sz="1900" dirty="0" smtClean="0"/>
              <a:t> and </a:t>
            </a:r>
            <a:r>
              <a:rPr lang="it-IT" sz="1900" dirty="0" err="1" smtClean="0"/>
              <a:t>acceptable</a:t>
            </a:r>
            <a:r>
              <a:rPr lang="it-IT" sz="1900" dirty="0" smtClean="0"/>
              <a:t> </a:t>
            </a:r>
            <a:r>
              <a:rPr lang="it-IT" sz="1900" dirty="0" err="1" smtClean="0"/>
              <a:t>thickness</a:t>
            </a:r>
            <a:r>
              <a:rPr lang="it-IT" sz="1900" dirty="0" smtClean="0"/>
              <a:t> </a:t>
            </a:r>
            <a:r>
              <a:rPr lang="it-IT" sz="1900" dirty="0" err="1" smtClean="0"/>
              <a:t>variation</a:t>
            </a:r>
            <a:r>
              <a:rPr lang="it-IT" sz="1900" dirty="0" smtClean="0"/>
              <a:t> (± 40% ).</a:t>
            </a:r>
          </a:p>
          <a:p>
            <a:pPr algn="just"/>
            <a:endParaRPr lang="it-IT" sz="1900" dirty="0" smtClean="0"/>
          </a:p>
          <a:p>
            <a:pPr algn="just"/>
            <a:r>
              <a:rPr lang="it-IT" sz="1900" dirty="0" err="1" smtClean="0"/>
              <a:t>Coating</a:t>
            </a:r>
            <a:r>
              <a:rPr lang="it-IT" sz="1900" dirty="0" smtClean="0"/>
              <a:t> </a:t>
            </a:r>
            <a:r>
              <a:rPr lang="it-IT" sz="1900" dirty="0"/>
              <a:t>of 4mm </a:t>
            </a:r>
            <a:r>
              <a:rPr lang="it-IT" sz="1900" dirty="0" err="1"/>
              <a:t>pipes</a:t>
            </a:r>
            <a:r>
              <a:rPr lang="it-IT" sz="1900" dirty="0"/>
              <a:t> </a:t>
            </a:r>
            <a:r>
              <a:rPr lang="it-IT" sz="1900" dirty="0" err="1" smtClean="0"/>
              <a:t>is</a:t>
            </a:r>
            <a:r>
              <a:rPr lang="it-IT" sz="1900" dirty="0" smtClean="0"/>
              <a:t> </a:t>
            </a:r>
            <a:r>
              <a:rPr lang="it-IT" sz="1900" dirty="0" err="1" smtClean="0"/>
              <a:t>theoretically</a:t>
            </a:r>
            <a:r>
              <a:rPr lang="it-IT" sz="1900" dirty="0" smtClean="0"/>
              <a:t> </a:t>
            </a:r>
            <a:r>
              <a:rPr lang="it-IT" sz="1900" dirty="0" err="1" smtClean="0"/>
              <a:t>possible</a:t>
            </a:r>
            <a:r>
              <a:rPr lang="it-IT" sz="1900" dirty="0" smtClean="0"/>
              <a:t>. </a:t>
            </a:r>
            <a:r>
              <a:rPr lang="it-IT" sz="1900" dirty="0" err="1" smtClean="0"/>
              <a:t>However</a:t>
            </a:r>
            <a:r>
              <a:rPr lang="it-IT" sz="1900" dirty="0" smtClean="0"/>
              <a:t>, strong </a:t>
            </a:r>
            <a:r>
              <a:rPr lang="it-IT" sz="1900" dirty="0" err="1" smtClean="0"/>
              <a:t>technological</a:t>
            </a:r>
            <a:r>
              <a:rPr lang="it-IT" sz="1900" dirty="0" smtClean="0"/>
              <a:t> </a:t>
            </a:r>
            <a:r>
              <a:rPr lang="it-IT" sz="1900" dirty="0" err="1" smtClean="0"/>
              <a:t>barriers</a:t>
            </a:r>
            <a:r>
              <a:rPr lang="it-IT" sz="1900" dirty="0" smtClean="0"/>
              <a:t> do </a:t>
            </a:r>
            <a:r>
              <a:rPr lang="it-IT" sz="1900" dirty="0" err="1" smtClean="0"/>
              <a:t>exist</a:t>
            </a:r>
            <a:r>
              <a:rPr lang="it-IT" sz="1900" dirty="0" smtClean="0"/>
              <a:t>. Work </a:t>
            </a:r>
            <a:r>
              <a:rPr lang="it-IT" sz="1900" dirty="0" err="1" smtClean="0"/>
              <a:t>is</a:t>
            </a:r>
            <a:r>
              <a:rPr lang="it-IT" sz="1900" dirty="0" smtClean="0"/>
              <a:t> in progress to </a:t>
            </a:r>
            <a:r>
              <a:rPr lang="it-IT" sz="1900" dirty="0" err="1" smtClean="0"/>
              <a:t>confirm</a:t>
            </a:r>
            <a:r>
              <a:rPr lang="it-IT" sz="1900" dirty="0" smtClean="0"/>
              <a:t> </a:t>
            </a:r>
            <a:r>
              <a:rPr lang="it-IT" sz="1900" dirty="0" err="1" smtClean="0"/>
              <a:t>whether</a:t>
            </a:r>
            <a:r>
              <a:rPr lang="it-IT" sz="1900" dirty="0" smtClean="0"/>
              <a:t> the target </a:t>
            </a:r>
            <a:r>
              <a:rPr lang="it-IT" sz="1900" dirty="0" err="1" smtClean="0"/>
              <a:t>is</a:t>
            </a:r>
            <a:r>
              <a:rPr lang="it-IT" sz="1900" dirty="0" smtClean="0"/>
              <a:t> </a:t>
            </a:r>
            <a:r>
              <a:rPr lang="it-IT" sz="1900" dirty="0" err="1" smtClean="0"/>
              <a:t>practically</a:t>
            </a:r>
            <a:r>
              <a:rPr lang="it-IT" sz="1900" dirty="0" smtClean="0"/>
              <a:t> </a:t>
            </a:r>
            <a:r>
              <a:rPr lang="it-IT" sz="1900" dirty="0" err="1" smtClean="0"/>
              <a:t>achievable</a:t>
            </a:r>
            <a:r>
              <a:rPr lang="it-IT" sz="1900" dirty="0" smtClean="0"/>
              <a:t>.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683569" y="6356350"/>
            <a:ext cx="1872208" cy="365125"/>
          </a:xfrm>
          <a:prstGeom prst="rect">
            <a:avLst/>
          </a:prstGeom>
        </p:spPr>
        <p:txBody>
          <a:bodyPr/>
          <a:lstStyle/>
          <a:p>
            <a:r>
              <a:rPr lang="en-US" sz="1400" dirty="0" smtClean="0"/>
              <a:t>P. Manini,  9/03/2017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46495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774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EBE22-EC83-4F27-AAB2-72E9A43CCDEB}" type="slidenum">
              <a:rPr lang="it-IT" smtClean="0"/>
              <a:pPr/>
              <a:t>33</a:t>
            </a:fld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 smtClean="0"/>
              <a:t>P. Manini,  9/03/2017</a:t>
            </a:r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/>
              <a:t>© SAES Getters  S.p.A.</a:t>
            </a:r>
            <a:endParaRPr lang="it-IT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8 mm pipes: ASTM sorption tests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79512" y="980729"/>
            <a:ext cx="8568952" cy="2520279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GB" sz="2400" b="1" dirty="0" smtClean="0">
                <a:latin typeface="+mj-lt"/>
              </a:rPr>
              <a:t>ASTM</a:t>
            </a:r>
            <a:r>
              <a:rPr lang="en-GB" sz="2400" dirty="0" smtClean="0">
                <a:latin typeface="+mj-lt"/>
              </a:rPr>
              <a:t> [1] sorption </a:t>
            </a:r>
            <a:r>
              <a:rPr lang="en-GB" sz="2400" dirty="0">
                <a:latin typeface="+mj-lt"/>
              </a:rPr>
              <a:t>tests have been carried out on </a:t>
            </a:r>
            <a:r>
              <a:rPr lang="en-GB" sz="2400" b="1" dirty="0">
                <a:latin typeface="+mj-lt"/>
              </a:rPr>
              <a:t>20 cm </a:t>
            </a:r>
            <a:r>
              <a:rPr lang="en-GB" sz="2400" dirty="0">
                <a:latin typeface="+mj-lt"/>
              </a:rPr>
              <a:t>long </a:t>
            </a:r>
            <a:r>
              <a:rPr lang="en-GB" sz="2400" dirty="0" smtClean="0">
                <a:latin typeface="+mj-lt"/>
              </a:rPr>
              <a:t>NEG-coated pipes (</a:t>
            </a:r>
            <a:r>
              <a:rPr lang="en-GB" sz="2400" b="1" dirty="0" smtClean="0">
                <a:latin typeface="+mj-lt"/>
              </a:rPr>
              <a:t>smooth</a:t>
            </a:r>
            <a:r>
              <a:rPr lang="en-GB" sz="2400" dirty="0" smtClean="0">
                <a:latin typeface="+mj-lt"/>
              </a:rPr>
              <a:t> film, </a:t>
            </a:r>
            <a:r>
              <a:rPr lang="en-GB" sz="2400" b="1" dirty="0" smtClean="0">
                <a:latin typeface="+mj-lt"/>
              </a:rPr>
              <a:t>~0.6 </a:t>
            </a:r>
            <a:r>
              <a:rPr lang="el-GR" sz="2400" b="1" dirty="0" smtClean="0">
                <a:latin typeface="+mj-lt"/>
              </a:rPr>
              <a:t>μ</a:t>
            </a:r>
            <a:r>
              <a:rPr lang="it-IT" sz="2400" b="1" dirty="0" smtClean="0">
                <a:latin typeface="+mj-lt"/>
              </a:rPr>
              <a:t>m </a:t>
            </a:r>
            <a:r>
              <a:rPr lang="en-GB" sz="2400" dirty="0" smtClean="0">
                <a:latin typeface="+mj-lt"/>
              </a:rPr>
              <a:t>thick</a:t>
            </a:r>
            <a:r>
              <a:rPr lang="it-IT" sz="2400" dirty="0" smtClean="0">
                <a:latin typeface="+mj-lt"/>
              </a:rPr>
              <a:t>)</a:t>
            </a:r>
            <a:r>
              <a:rPr lang="en-GB" sz="2400" dirty="0" smtClean="0">
                <a:latin typeface="+mj-lt"/>
              </a:rPr>
              <a:t>.</a:t>
            </a:r>
          </a:p>
          <a:p>
            <a:pPr algn="just"/>
            <a:endParaRPr lang="en-GB" sz="2400" dirty="0" smtClean="0">
              <a:latin typeface="+mj-lt"/>
            </a:endParaRPr>
          </a:p>
          <a:p>
            <a:pPr algn="just"/>
            <a:r>
              <a:rPr lang="en-GB" sz="2400" dirty="0" smtClean="0">
                <a:latin typeface="+mj-lt"/>
              </a:rPr>
              <a:t>No pumping speed measurement was possible, due to the strong, intrinsic </a:t>
            </a:r>
            <a:r>
              <a:rPr lang="en-GB" sz="2400" b="1" dirty="0" smtClean="0">
                <a:latin typeface="+mj-lt"/>
              </a:rPr>
              <a:t>conductance limitations</a:t>
            </a:r>
            <a:r>
              <a:rPr lang="en-GB" sz="2400" dirty="0" smtClean="0">
                <a:latin typeface="+mj-lt"/>
              </a:rPr>
              <a:t> determined by the pipe’s geometry</a:t>
            </a:r>
            <a:r>
              <a:rPr lang="en-GB" sz="2400" dirty="0" smtClean="0">
                <a:latin typeface="+mj-lt"/>
              </a:rPr>
              <a:t>.</a:t>
            </a:r>
          </a:p>
          <a:p>
            <a:pPr algn="just"/>
            <a:endParaRPr lang="en-GB" sz="2400" dirty="0" smtClean="0">
              <a:latin typeface="+mj-lt"/>
            </a:endParaRPr>
          </a:p>
          <a:p>
            <a:pPr algn="just"/>
            <a:r>
              <a:rPr lang="en-GB" sz="2400" dirty="0" smtClean="0">
                <a:latin typeface="+mj-lt"/>
              </a:rPr>
              <a:t>The aim was to assess the </a:t>
            </a:r>
            <a:r>
              <a:rPr lang="en-GB" sz="2400" b="1" dirty="0" smtClean="0">
                <a:latin typeface="+mj-lt"/>
              </a:rPr>
              <a:t>pumping capability</a:t>
            </a:r>
            <a:r>
              <a:rPr lang="en-GB" sz="2400" dirty="0" smtClean="0">
                <a:latin typeface="+mj-lt"/>
              </a:rPr>
              <a:t> and the </a:t>
            </a:r>
            <a:r>
              <a:rPr lang="en-GB" sz="2400" b="1" dirty="0" smtClean="0">
                <a:latin typeface="+mj-lt"/>
              </a:rPr>
              <a:t>maximum CO sorption capacity</a:t>
            </a:r>
            <a:r>
              <a:rPr lang="en-GB" sz="2400" dirty="0" smtClean="0">
                <a:latin typeface="+mj-lt"/>
              </a:rPr>
              <a:t> of the NEG coating.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9512" y="5997599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[1] ASTM F798-97.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176188" y="3667611"/>
            <a:ext cx="3403143" cy="201622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1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9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7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smtClean="0"/>
              <a:t>Measured capacities are in line with </a:t>
            </a:r>
            <a:r>
              <a:rPr lang="en-GB" sz="2400" b="1" dirty="0" smtClean="0"/>
              <a:t>previous</a:t>
            </a:r>
            <a:r>
              <a:rPr lang="en-GB" sz="2400" dirty="0" smtClean="0"/>
              <a:t> SAES measurements.</a:t>
            </a:r>
          </a:p>
          <a:p>
            <a:r>
              <a:rPr lang="en-GB" sz="2400" dirty="0" smtClean="0"/>
              <a:t>More tests (also in accordance with the </a:t>
            </a:r>
            <a:r>
              <a:rPr lang="en-GB" sz="2400" b="1" dirty="0" smtClean="0"/>
              <a:t>transmission factor method</a:t>
            </a:r>
            <a:r>
              <a:rPr lang="en-GB" sz="2400" dirty="0" smtClean="0"/>
              <a:t>) are in progress.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093" y="3258151"/>
            <a:ext cx="5086411" cy="355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37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EBE22-EC83-4F27-AAB2-72E9A43CCDEB}" type="slidenum">
              <a:rPr lang="it-IT" smtClean="0"/>
              <a:pPr/>
              <a:t>34</a:t>
            </a:fld>
            <a:endParaRPr lang="it-IT" dirty="0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dirty="0" smtClean="0"/>
              <a:t>SAES historical data on NEG coating capacity for CO</a:t>
            </a:r>
            <a:endParaRPr lang="en-GB" dirty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107504" y="1196752"/>
            <a:ext cx="3024336" cy="622182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SAES internal technical report (2006)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4" t="19640" r="13905" b="4339"/>
          <a:stretch/>
        </p:blipFill>
        <p:spPr bwMode="auto">
          <a:xfrm>
            <a:off x="3131840" y="908720"/>
            <a:ext cx="5688631" cy="3465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/>
              <a:t>© SAES Getters  S.p.A.</a:t>
            </a:r>
            <a:endParaRPr lang="it-IT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74227"/>
              </p:ext>
            </p:extLst>
          </p:nvPr>
        </p:nvGraphicFramePr>
        <p:xfrm>
          <a:off x="251520" y="4390259"/>
          <a:ext cx="5324000" cy="129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0000"/>
                <a:gridCol w="2032000"/>
                <a:gridCol w="2032000"/>
              </a:tblGrid>
              <a:tr h="370840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 dirty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CO sorption capacity [molecules/cm</a:t>
                      </a:r>
                      <a:r>
                        <a:rPr lang="en-GB" sz="1800" kern="100" baseline="30000" dirty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2</a:t>
                      </a:r>
                      <a:r>
                        <a:rPr lang="en-GB" sz="1800" kern="100" dirty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]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  <a:ea typeface="MS Mincho"/>
                          <a:cs typeface="Times New Roman"/>
                        </a:rPr>
                        <a:t>8 mm pipe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  <a:ea typeface="MS Mincho"/>
                          <a:cs typeface="Times New Roman"/>
                        </a:rPr>
                        <a:t>SAES internal data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  <a:ea typeface="MS Mincho"/>
                          <a:cs typeface="Times New Roman"/>
                        </a:rPr>
                        <a:t>Literature </a:t>
                      </a:r>
                      <a:r>
                        <a:rPr lang="en-GB" sz="1800" kern="1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  <a:ea typeface="MS Mincho"/>
                          <a:cs typeface="Times New Roman"/>
                        </a:rPr>
                        <a:t>data [1]</a:t>
                      </a:r>
                      <a:endParaRPr lang="en-GB" sz="1800" kern="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kern="1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  <a:ea typeface="MS Mincho"/>
                          <a:cs typeface="Times New Roman"/>
                        </a:rPr>
                        <a:t>5.4·10</a:t>
                      </a:r>
                      <a:r>
                        <a:rPr lang="en-GB" sz="1800" b="1" kern="100" baseline="30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  <a:ea typeface="MS Mincho"/>
                          <a:cs typeface="Times New Roman"/>
                        </a:rPr>
                        <a:t>14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kern="1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  <a:ea typeface="MS Mincho"/>
                          <a:cs typeface="Times New Roman"/>
                        </a:rPr>
                        <a:t>(smooth)</a:t>
                      </a:r>
                      <a:endParaRPr lang="en-GB" sz="1800" b="1" kern="1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0" kern="1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  <a:ea typeface="MS Mincho"/>
                          <a:cs typeface="Times New Roman"/>
                        </a:rPr>
                        <a:t>6.5·10</a:t>
                      </a:r>
                      <a:r>
                        <a:rPr lang="en-GB" sz="1800" b="0" kern="100" baseline="30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  <a:ea typeface="MS Mincho"/>
                          <a:cs typeface="Times New Roman"/>
                        </a:rPr>
                        <a:t>14</a:t>
                      </a:r>
                      <a:r>
                        <a:rPr lang="en-GB" sz="1800" b="0" kern="1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  <a:ea typeface="MS Mincho"/>
                          <a:cs typeface="Times New Roman"/>
                        </a:rPr>
                        <a:t>–1.6·10</a:t>
                      </a:r>
                      <a:r>
                        <a:rPr lang="en-GB" sz="1800" b="0" kern="100" baseline="30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  <a:ea typeface="MS Mincho"/>
                          <a:cs typeface="Times New Roman"/>
                        </a:rPr>
                        <a:t>15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  <a:ea typeface="MS Mincho"/>
                          <a:cs typeface="Times New Roman"/>
                        </a:rPr>
                        <a:t>(smooth-rough)</a:t>
                      </a:r>
                      <a:endParaRPr lang="en-GB" sz="1800" kern="1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0" kern="1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  <a:ea typeface="MS Mincho"/>
                          <a:cs typeface="Times New Roman"/>
                        </a:rPr>
                        <a:t>8.0·10</a:t>
                      </a:r>
                      <a:r>
                        <a:rPr lang="en-GB" sz="1800" b="0" kern="100" baseline="30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  <a:ea typeface="MS Mincho"/>
                          <a:cs typeface="Times New Roman"/>
                        </a:rPr>
                        <a:t>14</a:t>
                      </a:r>
                      <a:r>
                        <a:rPr lang="en-GB" sz="1800" b="0" kern="1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  <a:ea typeface="MS Mincho"/>
                          <a:cs typeface="Times New Roman"/>
                        </a:rPr>
                        <a:t>–8.0·10</a:t>
                      </a:r>
                      <a:r>
                        <a:rPr lang="en-GB" sz="1800" b="0" kern="100" baseline="30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  <a:ea typeface="MS Mincho"/>
                          <a:cs typeface="Times New Roman"/>
                        </a:rPr>
                        <a:t>15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  <a:ea typeface="MS Mincho"/>
                          <a:cs typeface="Times New Roman"/>
                        </a:rPr>
                        <a:t>(smooth-rough)</a:t>
                      </a:r>
                      <a:endParaRPr lang="en-GB" sz="1800" kern="1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226430" y="6021288"/>
            <a:ext cx="56166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[1] P. Chiggiato and P. Costa Pinto, </a:t>
            </a:r>
            <a:r>
              <a:rPr lang="en-GB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Thin Solid Films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515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(2006) 382.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11"/>
          </p:nvPr>
        </p:nvSpPr>
        <p:spPr>
          <a:xfrm>
            <a:off x="683569" y="6356350"/>
            <a:ext cx="1872208" cy="365125"/>
          </a:xfrm>
        </p:spPr>
        <p:txBody>
          <a:bodyPr/>
          <a:lstStyle/>
          <a:p>
            <a:r>
              <a:rPr lang="en-US" dirty="0" smtClean="0"/>
              <a:t>P. Manini,  9/03/2017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4606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1EBE22-EC83-4F27-AAB2-72E9A43CCDE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 smtClean="0"/>
              <a:t>Use of NEG </a:t>
            </a:r>
            <a:r>
              <a:rPr lang="it-IT" b="1" dirty="0" err="1" smtClean="0"/>
              <a:t>pumps</a:t>
            </a:r>
            <a:r>
              <a:rPr lang="it-IT" b="1" dirty="0" smtClean="0"/>
              <a:t> in UHV-XHV </a:t>
            </a:r>
            <a:r>
              <a:rPr lang="it-IT" b="1" dirty="0" err="1" smtClean="0"/>
              <a:t>systems</a:t>
            </a:r>
            <a:endParaRPr lang="it-IT" b="1" dirty="0"/>
          </a:p>
        </p:txBody>
      </p:sp>
      <p:sp>
        <p:nvSpPr>
          <p:cNvPr id="10" name="Rettangolo 9"/>
          <p:cNvSpPr/>
          <p:nvPr/>
        </p:nvSpPr>
        <p:spPr>
          <a:xfrm>
            <a:off x="107504" y="836712"/>
            <a:ext cx="84249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Clr>
                <a:srgbClr val="FF0000"/>
              </a:buClr>
              <a:buSzPct val="96000"/>
              <a:tabLst>
                <a:tab pos="1971675" algn="l"/>
              </a:tabLst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In the industry</a:t>
            </a:r>
          </a:p>
          <a:p>
            <a:pPr marL="0" lvl="1">
              <a:buClr>
                <a:srgbClr val="FF0000"/>
              </a:buClr>
              <a:buSzPct val="96000"/>
              <a:tabLst>
                <a:tab pos="1971675" algn="l"/>
              </a:tabLst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  <a:p>
            <a:pPr marL="342900" indent="-342900">
              <a:buClr>
                <a:srgbClr val="FF0000"/>
              </a:buClr>
              <a:buSzPct val="96000"/>
              <a:buFontTx/>
              <a:buBlip>
                <a:blip r:embed="rId3"/>
              </a:buBlip>
              <a:tabLst>
                <a:tab pos="1971675" algn="l"/>
              </a:tabLst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  <a:sym typeface="Wingdings" panose="05000000000000000000" pitchFamily="2" charset="2"/>
              </a:rPr>
              <a:t>Scanning/Transmission electron microscopes</a:t>
            </a:r>
          </a:p>
          <a:p>
            <a:pPr marL="342900" indent="-342900">
              <a:buClr>
                <a:srgbClr val="FF0000"/>
              </a:buClr>
              <a:buSzPct val="96000"/>
              <a:buFontTx/>
              <a:buBlip>
                <a:blip r:embed="rId3"/>
              </a:buBlip>
              <a:tabLst>
                <a:tab pos="1971675" algn="l"/>
              </a:tabLst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  <a:sym typeface="Wingdings" panose="05000000000000000000" pitchFamily="2" charset="2"/>
              </a:rPr>
              <a:t>Portable mass spectrometers</a:t>
            </a:r>
          </a:p>
          <a:p>
            <a:pPr marL="342900" indent="-342900">
              <a:buClr>
                <a:srgbClr val="FF0000"/>
              </a:buClr>
              <a:buSzPct val="96000"/>
              <a:buFontTx/>
              <a:buBlip>
                <a:blip r:embed="rId3"/>
              </a:buBlip>
              <a:tabLst>
                <a:tab pos="1971675" algn="l"/>
              </a:tabLst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  <a:sym typeface="Wingdings" panose="05000000000000000000" pitchFamily="2" charset="2"/>
              </a:rPr>
              <a:t>Semiconductor lithographic &amp; metrological tools</a:t>
            </a:r>
          </a:p>
          <a:p>
            <a:pPr marL="342900" indent="-342900">
              <a:buClr>
                <a:srgbClr val="FF0000"/>
              </a:buClr>
              <a:buSzPct val="96000"/>
              <a:buFontTx/>
              <a:buBlip>
                <a:blip r:embed="rId3"/>
              </a:buBlip>
              <a:tabLst>
                <a:tab pos="1971675" algn="l"/>
              </a:tabLst>
            </a:pP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  <a:sym typeface="Wingdings" panose="05000000000000000000" pitchFamily="2" charset="2"/>
              </a:rPr>
              <a:t>X-ray inspection equipment, </a:t>
            </a: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  <a:sym typeface="Wingdings" panose="05000000000000000000" pitchFamily="2" charset="2"/>
              </a:rPr>
              <a:t>EDX analyzers ……</a:t>
            </a:r>
            <a:endParaRPr lang="en-US" i="1" dirty="0" smtClean="0">
              <a:solidFill>
                <a:prstClr val="black">
                  <a:lumMod val="65000"/>
                  <a:lumOff val="3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</p:txBody>
      </p:sp>
      <p:sp>
        <p:nvSpPr>
          <p:cNvPr id="11" name="Segnaposto data 2"/>
          <p:cNvSpPr txBox="1">
            <a:spLocks/>
          </p:cNvSpPr>
          <p:nvPr/>
        </p:nvSpPr>
        <p:spPr>
          <a:xfrm>
            <a:off x="3477977" y="6309320"/>
            <a:ext cx="1814103" cy="5007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 smtClean="0">
                <a:solidFill>
                  <a:prstClr val="black">
                    <a:tint val="75000"/>
                  </a:prstClr>
                </a:solidFill>
              </a:rPr>
              <a:t>CONFIDENTIAL</a:t>
            </a:r>
            <a:endParaRPr lang="it-IT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ttangolo 9"/>
          <p:cNvSpPr/>
          <p:nvPr/>
        </p:nvSpPr>
        <p:spPr>
          <a:xfrm>
            <a:off x="179512" y="2708920"/>
            <a:ext cx="84249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Clr>
                <a:srgbClr val="FF0000"/>
              </a:buClr>
              <a:buSzPct val="96000"/>
              <a:tabLst>
                <a:tab pos="1971675" algn="l"/>
              </a:tabLst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In large physics projects</a:t>
            </a:r>
          </a:p>
          <a:p>
            <a:pPr marL="0" lvl="1">
              <a:buClr>
                <a:srgbClr val="FF0000"/>
              </a:buClr>
              <a:buSzPct val="96000"/>
              <a:tabLst>
                <a:tab pos="1971675" algn="l"/>
              </a:tabLst>
            </a:pPr>
            <a:endParaRPr lang="en-US" dirty="0" smtClean="0">
              <a:solidFill>
                <a:prstClr val="black">
                  <a:lumMod val="65000"/>
                  <a:lumOff val="3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  <a:p>
            <a:pPr marL="342900" indent="-342900">
              <a:buClr>
                <a:srgbClr val="FF0000"/>
              </a:buClr>
              <a:buSzPct val="96000"/>
              <a:buFontTx/>
              <a:buBlip>
                <a:blip r:embed="rId3"/>
              </a:buBlip>
              <a:tabLst>
                <a:tab pos="1971675" algn="l"/>
              </a:tabLst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  <a:sym typeface="Wingdings" panose="05000000000000000000" pitchFamily="2" charset="2"/>
              </a:rPr>
              <a:t>Synchrotron Light sources, FEL, ERL</a:t>
            </a:r>
          </a:p>
          <a:p>
            <a:pPr marL="342900" indent="-342900">
              <a:buClr>
                <a:srgbClr val="FF0000"/>
              </a:buClr>
              <a:buSzPct val="96000"/>
              <a:buFontTx/>
              <a:buBlip>
                <a:blip r:embed="rId3"/>
              </a:buBlip>
              <a:tabLst>
                <a:tab pos="1971675" algn="l"/>
              </a:tabLst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  <a:sym typeface="Wingdings" panose="05000000000000000000" pitchFamily="2" charset="2"/>
              </a:rPr>
              <a:t>Colliders and accelerators</a:t>
            </a:r>
          </a:p>
          <a:p>
            <a:pPr marL="342900" indent="-342900">
              <a:buClr>
                <a:srgbClr val="FF0000"/>
              </a:buClr>
              <a:buSzPct val="96000"/>
              <a:buFontTx/>
              <a:buBlip>
                <a:blip r:embed="rId3"/>
              </a:buBlip>
              <a:tabLst>
                <a:tab pos="1971675" algn="l"/>
              </a:tabLst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  <a:sym typeface="Wingdings" panose="05000000000000000000" pitchFamily="2" charset="2"/>
              </a:rPr>
              <a:t>Fusion devices</a:t>
            </a:r>
          </a:p>
          <a:p>
            <a:pPr marL="342900" indent="-342900">
              <a:buClr>
                <a:srgbClr val="FF0000"/>
              </a:buClr>
              <a:buSzPct val="96000"/>
              <a:buFontTx/>
              <a:buBlip>
                <a:blip r:embed="rId3"/>
              </a:buBlip>
              <a:tabLst>
                <a:tab pos="1971675" algn="l"/>
              </a:tabLst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  <a:sym typeface="Wingdings" panose="05000000000000000000" pitchFamily="2" charset="2"/>
              </a:rPr>
              <a:t>Gravitational experiments….</a:t>
            </a:r>
          </a:p>
          <a:p>
            <a:pPr marL="0" lvl="1">
              <a:buClr>
                <a:srgbClr val="FF0000"/>
              </a:buClr>
              <a:buSzPct val="96000"/>
              <a:tabLst>
                <a:tab pos="1971675" algn="l"/>
              </a:tabLst>
            </a:pPr>
            <a:endParaRPr lang="en-US" dirty="0" smtClean="0">
              <a:solidFill>
                <a:prstClr val="black">
                  <a:lumMod val="65000"/>
                  <a:lumOff val="3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</p:txBody>
      </p:sp>
      <p:sp>
        <p:nvSpPr>
          <p:cNvPr id="8" name="Rettangolo 9"/>
          <p:cNvSpPr/>
          <p:nvPr/>
        </p:nvSpPr>
        <p:spPr>
          <a:xfrm>
            <a:off x="251520" y="4361036"/>
            <a:ext cx="84249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Clr>
                <a:srgbClr val="FF0000"/>
              </a:buClr>
              <a:buSzPct val="96000"/>
              <a:tabLst>
                <a:tab pos="1971675" algn="l"/>
              </a:tabLst>
            </a:pPr>
            <a:endParaRPr lang="en-US" dirty="0" smtClean="0">
              <a:solidFill>
                <a:prstClr val="black">
                  <a:lumMod val="65000"/>
                  <a:lumOff val="3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  <a:p>
            <a:pPr marL="0" lvl="1">
              <a:buClr>
                <a:srgbClr val="FF0000"/>
              </a:buClr>
              <a:buSzPct val="96000"/>
              <a:tabLst>
                <a:tab pos="1971675" algn="l"/>
              </a:tabLst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In  Scientific Laboratories</a:t>
            </a:r>
          </a:p>
          <a:p>
            <a:pPr marL="0" lvl="1">
              <a:buClr>
                <a:srgbClr val="FF0000"/>
              </a:buClr>
              <a:buSzPct val="96000"/>
              <a:tabLst>
                <a:tab pos="1971675" algn="l"/>
              </a:tabLst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  <a:p>
            <a:pPr marL="342900" indent="-342900">
              <a:buClr>
                <a:srgbClr val="FF0000"/>
              </a:buClr>
              <a:buSzPct val="96000"/>
              <a:buFontTx/>
              <a:buBlip>
                <a:blip r:embed="rId3"/>
              </a:buBlip>
              <a:tabLst>
                <a:tab pos="1971675" algn="l"/>
              </a:tabLst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  <a:sym typeface="Wingdings" panose="05000000000000000000" pitchFamily="2" charset="2"/>
              </a:rPr>
              <a:t>Cold atom /ion trapping</a:t>
            </a:r>
          </a:p>
          <a:p>
            <a:pPr marL="342900" indent="-342900">
              <a:buClr>
                <a:srgbClr val="FF0000"/>
              </a:buClr>
              <a:buSzPct val="96000"/>
              <a:buFontTx/>
              <a:buBlip>
                <a:blip r:embed="rId3"/>
              </a:buBlip>
              <a:tabLst>
                <a:tab pos="1971675" algn="l"/>
              </a:tabLst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  <a:sym typeface="Wingdings" panose="05000000000000000000" pitchFamily="2" charset="2"/>
              </a:rPr>
              <a:t>Atomic clocks</a:t>
            </a:r>
          </a:p>
          <a:p>
            <a:pPr marL="342900" indent="-342900">
              <a:buClr>
                <a:srgbClr val="FF0000"/>
              </a:buClr>
              <a:buSzPct val="96000"/>
              <a:buFontTx/>
              <a:buBlip>
                <a:blip r:embed="rId3"/>
              </a:buBlip>
              <a:tabLst>
                <a:tab pos="1971675" algn="l"/>
              </a:tabLst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  <a:sym typeface="Wingdings" panose="05000000000000000000" pitchFamily="2" charset="2"/>
              </a:rPr>
              <a:t>Surface science, STM, MBE</a:t>
            </a:r>
          </a:p>
          <a:p>
            <a:pPr marL="342900" indent="-342900">
              <a:buClr>
                <a:srgbClr val="FF0000"/>
              </a:buClr>
              <a:buSzPct val="96000"/>
              <a:buFontTx/>
              <a:buBlip>
                <a:blip r:embed="rId3"/>
              </a:buBlip>
              <a:tabLst>
                <a:tab pos="1971675" algn="l"/>
              </a:tabLst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  <a:sym typeface="Wingdings" panose="05000000000000000000" pitchFamily="2" charset="2"/>
              </a:rPr>
              <a:t>Vacuum suitcases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sym typeface="Wingdings" panose="05000000000000000000" pitchFamily="2" charset="2"/>
            </a:endParaRPr>
          </a:p>
          <a:p>
            <a:pPr lvl="1">
              <a:buClr>
                <a:srgbClr val="FF0000"/>
              </a:buClr>
              <a:buSzPct val="96000"/>
              <a:tabLst>
                <a:tab pos="1971675" algn="l"/>
              </a:tabLst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sym typeface="Wingdings" panose="05000000000000000000" pitchFamily="2" charset="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836712"/>
            <a:ext cx="1576910" cy="214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315" y="4996678"/>
            <a:ext cx="2300189" cy="1528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6804248" y="6240304"/>
            <a:ext cx="1138260" cy="24622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it-IT" sz="1000" b="1" dirty="0" err="1" smtClean="0">
                <a:solidFill>
                  <a:srgbClr val="FF0000"/>
                </a:solidFill>
              </a:rPr>
              <a:t>Courtesy</a:t>
            </a:r>
            <a:r>
              <a:rPr lang="it-IT" sz="1000" b="1" dirty="0" smtClean="0">
                <a:solidFill>
                  <a:srgbClr val="FF0000"/>
                </a:solidFill>
              </a:rPr>
              <a:t> of  </a:t>
            </a:r>
            <a:r>
              <a:rPr lang="it-IT" sz="1000" b="1" dirty="0">
                <a:solidFill>
                  <a:srgbClr val="FF0000"/>
                </a:solidFill>
              </a:rPr>
              <a:t>JAEA 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334" y="3140968"/>
            <a:ext cx="2336566" cy="175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976" y="3586719"/>
            <a:ext cx="3326271" cy="1354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24744"/>
            <a:ext cx="2020888" cy="177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931208"/>
            <a:ext cx="1051413" cy="76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 descr="C:\LOCALE\POMPE\FOTO\FOTO POMPE\IMG_058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801" y="4996679"/>
            <a:ext cx="1873173" cy="152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179388" y="6356350"/>
            <a:ext cx="2376487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it-IT" sz="1400" b="1" dirty="0" smtClean="0">
                <a:solidFill>
                  <a:prstClr val="black">
                    <a:tint val="75000"/>
                  </a:prstClr>
                </a:solidFill>
              </a:rPr>
              <a:t>P. Manini, 9/03/2017</a:t>
            </a:r>
            <a:endParaRPr lang="it-IT" sz="1400" b="1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91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urbmar\Documents\Worldwide presence_Sept_2016 low resolu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829" y="876510"/>
            <a:ext cx="7130610" cy="495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olo 1"/>
          <p:cNvSpPr txBox="1">
            <a:spLocks/>
          </p:cNvSpPr>
          <p:nvPr/>
        </p:nvSpPr>
        <p:spPr>
          <a:xfrm>
            <a:off x="683568" y="260648"/>
            <a:ext cx="8280920" cy="6158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2400" b="1" dirty="0" smtClean="0"/>
              <a:t>The SAES Group: </a:t>
            </a:r>
            <a:r>
              <a:rPr lang="it-IT" sz="2400" b="1" dirty="0" err="1" smtClean="0"/>
              <a:t>vacuum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technology</a:t>
            </a:r>
            <a:r>
              <a:rPr lang="it-IT" sz="2400" b="1" dirty="0" smtClean="0"/>
              <a:t> and </a:t>
            </a:r>
            <a:r>
              <a:rPr lang="it-IT" sz="2400" b="1" dirty="0" err="1" smtClean="0"/>
              <a:t>material</a:t>
            </a:r>
            <a:r>
              <a:rPr lang="it-IT" sz="2400" b="1" dirty="0" smtClean="0"/>
              <a:t> science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89788" y="5328592"/>
            <a:ext cx="8195058" cy="1340768"/>
          </a:xfrm>
          <a:prstGeom prst="rect">
            <a:avLst/>
          </a:prstGeom>
          <a:noFill/>
          <a:ln>
            <a:noFill/>
          </a:ln>
          <a:extLst/>
        </p:spPr>
        <p:txBody>
          <a:bodyPr tIns="36576" rIns="36576" bIns="36576"/>
          <a:lstStyle>
            <a:lvl1pPr marL="342900" indent="-342900" algn="just" defTabSz="1019175" eaLnBrk="0" hangingPunct="0">
              <a:lnSpc>
                <a:spcPct val="110000"/>
              </a:lnSpc>
              <a:spcBef>
                <a:spcPct val="70000"/>
              </a:spcBef>
              <a:buClr>
                <a:srgbClr val="C0C0C0"/>
              </a:buClr>
              <a:buSzPct val="92000"/>
              <a:buFont typeface="Wingdings" pitchFamily="2" charset="2"/>
              <a:buChar char="•"/>
              <a:defRPr sz="1400">
                <a:solidFill>
                  <a:schemeClr val="tx1"/>
                </a:solidFill>
                <a:latin typeface="Trebuchet MS" pitchFamily="34" charset="0"/>
              </a:defRPr>
            </a:lvl1pPr>
            <a:lvl2pPr marL="209550" indent="-207963" algn="just" defTabSz="1019175" eaLnBrk="0" hangingPunct="0">
              <a:lnSpc>
                <a:spcPct val="110000"/>
              </a:lnSpc>
              <a:spcBef>
                <a:spcPct val="70000"/>
              </a:spcBef>
              <a:buClr>
                <a:schemeClr val="folHlink"/>
              </a:buClr>
              <a:buSzPct val="92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rebuchet MS" pitchFamily="34" charset="0"/>
              </a:defRPr>
            </a:lvl2pPr>
            <a:lvl3pPr marL="723900" indent="-190500" algn="just" defTabSz="1019175" eaLnBrk="0" hangingPunct="0">
              <a:lnSpc>
                <a:spcPct val="110000"/>
              </a:lnSpc>
              <a:spcBef>
                <a:spcPct val="20000"/>
              </a:spcBef>
              <a:buClr>
                <a:srgbClr val="C0C0C0"/>
              </a:buClr>
              <a:buSzPct val="92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algn="just" defTabSz="1019175" eaLnBrk="0" hangingPunct="0">
              <a:lnSpc>
                <a:spcPct val="110000"/>
              </a:lnSpc>
              <a:buClr>
                <a:srgbClr val="C0C0C0"/>
              </a:buClr>
              <a:buChar char="—"/>
              <a:defRPr sz="14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algn="just" defTabSz="1019175" eaLnBrk="0" hangingPunct="0">
              <a:lnSpc>
                <a:spcPct val="110000"/>
              </a:lnSpc>
              <a:buClr>
                <a:srgbClr val="C0C0C0"/>
              </a:buClr>
              <a:buChar char="—"/>
              <a:defRPr sz="14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algn="just" defTabSz="101917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C0C0C0"/>
              </a:buClr>
              <a:buChar char="—"/>
              <a:defRPr sz="14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algn="just" defTabSz="101917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C0C0C0"/>
              </a:buClr>
              <a:buChar char="—"/>
              <a:defRPr sz="14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algn="just" defTabSz="101917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C0C0C0"/>
              </a:buClr>
              <a:buChar char="—"/>
              <a:defRPr sz="14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algn="just" defTabSz="101917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C0C0C0"/>
              </a:buClr>
              <a:buChar char="—"/>
              <a:defRPr sz="14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lvl="1" fontAlgn="base">
              <a:lnSpc>
                <a:spcPct val="100000"/>
              </a:lnSpc>
              <a:spcBef>
                <a:spcPts val="212"/>
              </a:spcBef>
              <a:buClr>
                <a:srgbClr val="FF0000"/>
              </a:buClr>
              <a:buSzPct val="95000"/>
              <a:buFont typeface="Wingdings" pitchFamily="2" charset="2"/>
              <a:buBlip>
                <a:blip r:embed="rId3"/>
              </a:buBlip>
              <a:defRPr/>
            </a:pPr>
            <a:r>
              <a:rPr lang="en-US" altLang="it-IT" sz="16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charset="0"/>
              </a:rPr>
              <a:t>1100 employees worldwide, 190M€ turnover (2016)</a:t>
            </a:r>
          </a:p>
          <a:p>
            <a:pPr lvl="1" fontAlgn="base">
              <a:lnSpc>
                <a:spcPct val="100000"/>
              </a:lnSpc>
              <a:spcBef>
                <a:spcPts val="212"/>
              </a:spcBef>
              <a:buClr>
                <a:srgbClr val="FF0000"/>
              </a:buClr>
              <a:buSzPct val="95000"/>
              <a:buFont typeface="Wingdings" pitchFamily="2" charset="2"/>
              <a:buBlip>
                <a:blip r:embed="rId3"/>
              </a:buBlip>
              <a:defRPr/>
            </a:pPr>
            <a:r>
              <a:rPr lang="en-US" altLang="it-IT" sz="16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charset="0"/>
              </a:rPr>
              <a:t>10 </a:t>
            </a:r>
            <a:r>
              <a:rPr lang="en-US" altLang="it-IT" sz="16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charset="0"/>
              </a:rPr>
              <a:t>manufacturing facilities, six in the USA, three in Italy and </a:t>
            </a:r>
            <a:r>
              <a:rPr lang="en-US" altLang="it-IT" sz="16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charset="0"/>
              </a:rPr>
              <a:t>one </a:t>
            </a:r>
            <a:r>
              <a:rPr lang="en-US" altLang="it-IT" sz="16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charset="0"/>
              </a:rPr>
              <a:t>in Germany</a:t>
            </a:r>
          </a:p>
          <a:p>
            <a:pPr lvl="1" fontAlgn="base">
              <a:lnSpc>
                <a:spcPct val="100000"/>
              </a:lnSpc>
              <a:spcBef>
                <a:spcPts val="212"/>
              </a:spcBef>
              <a:buClr>
                <a:srgbClr val="FF0000"/>
              </a:buClr>
              <a:buSzPct val="95000"/>
              <a:buFont typeface="Wingdings" pitchFamily="2" charset="2"/>
              <a:buBlip>
                <a:blip r:embed="rId3"/>
              </a:buBlip>
              <a:defRPr/>
            </a:pPr>
            <a:r>
              <a:rPr lang="en-US" altLang="it-IT" sz="16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charset="0"/>
              </a:rPr>
              <a:t>Asian subsidiaries located in Japan, China, South Korea and Taiwan</a:t>
            </a:r>
          </a:p>
          <a:p>
            <a:pPr lvl="1" fontAlgn="base">
              <a:lnSpc>
                <a:spcPct val="100000"/>
              </a:lnSpc>
              <a:spcBef>
                <a:spcPts val="212"/>
              </a:spcBef>
              <a:buClr>
                <a:srgbClr val="FF0000"/>
              </a:buClr>
              <a:buSzPct val="95000"/>
              <a:buFont typeface="Wingdings" pitchFamily="2" charset="2"/>
              <a:buBlip>
                <a:blip r:embed="rId3"/>
              </a:buBlip>
              <a:defRPr/>
            </a:pPr>
            <a:r>
              <a:rPr lang="en-US" altLang="it-IT" sz="16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charset="0"/>
              </a:rPr>
              <a:t>A</a:t>
            </a:r>
            <a:r>
              <a:rPr lang="en-US" sz="16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charset="0"/>
              </a:rPr>
              <a:t>uthorized distributors worldwide</a:t>
            </a:r>
          </a:p>
        </p:txBody>
      </p:sp>
    </p:spTree>
    <p:extLst>
      <p:ext uri="{BB962C8B-B14F-4D97-AF65-F5344CB8AC3E}">
        <p14:creationId xmlns:p14="http://schemas.microsoft.com/office/powerpoint/2010/main" val="252851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1EBE22-EC83-4F27-AAB2-72E9A43CCDEB}" type="slidenum">
              <a:rPr lang="it-IT" smtClean="0"/>
              <a:pPr/>
              <a:t>6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© SAES Getters  S.p.A.</a:t>
            </a:r>
            <a:endParaRPr lang="it-IT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NEG-coating deposition at SAES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79512" y="908720"/>
            <a:ext cx="5328592" cy="548972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GB" dirty="0"/>
              <a:t>About 15 years ago, SAES added—through a licence agreement with CERN—the NEG coating technology to its product portfolio, </a:t>
            </a:r>
            <a:r>
              <a:rPr lang="en-GB" dirty="0" smtClean="0"/>
              <a:t>to complement </a:t>
            </a:r>
            <a:r>
              <a:rPr lang="en-GB" dirty="0"/>
              <a:t>the product family based on lumped NEG pumps (</a:t>
            </a:r>
            <a:r>
              <a:rPr lang="en-GB" i="1" dirty="0"/>
              <a:t>e.g.</a:t>
            </a:r>
            <a:r>
              <a:rPr lang="en-GB" dirty="0"/>
              <a:t>, Capacitorr pumps).</a:t>
            </a:r>
          </a:p>
          <a:p>
            <a:pPr algn="just"/>
            <a:endParaRPr lang="en-GB" dirty="0"/>
          </a:p>
          <a:p>
            <a:pPr algn="just"/>
            <a:r>
              <a:rPr lang="en-GB" dirty="0"/>
              <a:t>Since then, a substantial R&amp;D and NEG coating activity has been done in our company to </a:t>
            </a:r>
            <a:r>
              <a:rPr lang="en-GB" dirty="0" smtClean="0"/>
              <a:t>:</a:t>
            </a:r>
          </a:p>
          <a:p>
            <a:pPr lvl="1" algn="just"/>
            <a:r>
              <a:rPr lang="en-GB" dirty="0"/>
              <a:t>industrialise the process;</a:t>
            </a:r>
          </a:p>
          <a:p>
            <a:pPr lvl="1" algn="just"/>
            <a:r>
              <a:rPr lang="en-GB" dirty="0"/>
              <a:t>explore the feasibility of NEG coating on complex-shape chambers, including narrow-gap IDs</a:t>
            </a:r>
            <a:r>
              <a:rPr lang="en-GB" dirty="0" smtClean="0"/>
              <a:t>.</a:t>
            </a:r>
          </a:p>
          <a:p>
            <a:pPr lvl="1" algn="just"/>
            <a:endParaRPr lang="en-GB" dirty="0"/>
          </a:p>
          <a:p>
            <a:pPr algn="just"/>
            <a:r>
              <a:rPr lang="en-GB" dirty="0" smtClean="0"/>
              <a:t>More than 500 chambers and 100 IDs coated by SAES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908720"/>
            <a:ext cx="3085684" cy="5489725"/>
          </a:xfrm>
          <a:prstGeom prst="rect">
            <a:avLst/>
          </a:prstGeom>
        </p:spPr>
      </p:pic>
      <p:sp>
        <p:nvSpPr>
          <p:cNvPr id="9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683569" y="6356350"/>
            <a:ext cx="1872208" cy="365125"/>
          </a:xfrm>
          <a:prstGeom prst="rect">
            <a:avLst/>
          </a:prstGeom>
        </p:spPr>
        <p:txBody>
          <a:bodyPr/>
          <a:lstStyle/>
          <a:p>
            <a:r>
              <a:rPr lang="en-US" sz="1400" dirty="0" smtClean="0"/>
              <a:t>P. Manini,  9/03/2017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13626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1EBE22-EC83-4F27-AAB2-72E9A43CCDEB}" type="slidenum">
              <a:rPr lang="it-IT" smtClean="0"/>
              <a:pPr/>
              <a:t>7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987824" y="6356350"/>
            <a:ext cx="2048480" cy="365125"/>
          </a:xfrm>
        </p:spPr>
        <p:txBody>
          <a:bodyPr/>
          <a:lstStyle/>
          <a:p>
            <a:r>
              <a:rPr lang="it-IT" smtClean="0"/>
              <a:t>© SAES Getters  S.p.A.</a:t>
            </a:r>
            <a:endParaRPr lang="it-IT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NEG coating of non-circular cross-sections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18864" y="908720"/>
            <a:ext cx="8229600" cy="4824536"/>
          </a:xfrm>
        </p:spPr>
        <p:txBody>
          <a:bodyPr>
            <a:normAutofit lnSpcReduction="10000"/>
          </a:bodyPr>
          <a:lstStyle/>
          <a:p>
            <a:pPr algn="just"/>
            <a:r>
              <a:rPr lang="en-GB" dirty="0" smtClean="0"/>
              <a:t>NEG coatings are deposited by magnetron sputtering [1].</a:t>
            </a:r>
          </a:p>
          <a:p>
            <a:pPr algn="just"/>
            <a:endParaRPr lang="en-GB" dirty="0" smtClean="0"/>
          </a:p>
          <a:p>
            <a:pPr algn="just"/>
            <a:r>
              <a:rPr lang="en-GB" dirty="0" smtClean="0"/>
              <a:t>Intertwisted wires of Ti, Zr, and V are commonly employed as cathodes for sputtering.</a:t>
            </a:r>
          </a:p>
          <a:p>
            <a:pPr algn="just"/>
            <a:endParaRPr lang="en-GB" dirty="0" smtClean="0"/>
          </a:p>
          <a:p>
            <a:pPr algn="just"/>
            <a:r>
              <a:rPr lang="en-GB" dirty="0"/>
              <a:t>When dealing with non-circular cross-sections (</a:t>
            </a:r>
            <a:r>
              <a:rPr lang="en-GB" i="1" dirty="0"/>
              <a:t>e.g.</a:t>
            </a:r>
            <a:r>
              <a:rPr lang="en-GB" dirty="0"/>
              <a:t>, elliptical), at least two </a:t>
            </a:r>
            <a:r>
              <a:rPr lang="en-GB" dirty="0" smtClean="0"/>
              <a:t>cathodes should </a:t>
            </a:r>
            <a:r>
              <a:rPr lang="en-GB" dirty="0"/>
              <a:t>be </a:t>
            </a:r>
            <a:r>
              <a:rPr lang="en-GB" dirty="0" smtClean="0"/>
              <a:t>used.</a:t>
            </a:r>
            <a:endParaRPr lang="en-GB" dirty="0" smtClean="0"/>
          </a:p>
          <a:p>
            <a:pPr algn="just"/>
            <a:endParaRPr lang="en-GB" dirty="0" smtClean="0"/>
          </a:p>
          <a:p>
            <a:pPr algn="just"/>
            <a:r>
              <a:rPr lang="en-GB" b="1" dirty="0" smtClean="0">
                <a:solidFill>
                  <a:srgbClr val="FF0000"/>
                </a:solidFill>
              </a:rPr>
              <a:t>A </a:t>
            </a:r>
            <a:r>
              <a:rPr lang="en-GB" b="1" dirty="0">
                <a:solidFill>
                  <a:srgbClr val="FF0000"/>
                </a:solidFill>
              </a:rPr>
              <a:t>film thickness </a:t>
            </a:r>
            <a:r>
              <a:rPr lang="en-GB" b="1" dirty="0" smtClean="0">
                <a:solidFill>
                  <a:srgbClr val="FF0000"/>
                </a:solidFill>
              </a:rPr>
              <a:t>variation </a:t>
            </a:r>
            <a:r>
              <a:rPr lang="en-GB" b="1" dirty="0">
                <a:solidFill>
                  <a:srgbClr val="FF0000"/>
                </a:solidFill>
              </a:rPr>
              <a:t>along the perimeter is </a:t>
            </a:r>
            <a:r>
              <a:rPr lang="en-GB" b="1" dirty="0" smtClean="0">
                <a:solidFill>
                  <a:srgbClr val="FF0000"/>
                </a:solidFill>
              </a:rPr>
              <a:t>in </a:t>
            </a:r>
            <a:r>
              <a:rPr lang="en-GB" b="1" dirty="0">
                <a:solidFill>
                  <a:srgbClr val="FF0000"/>
                </a:solidFill>
              </a:rPr>
              <a:t>any case </a:t>
            </a:r>
            <a:r>
              <a:rPr lang="en-GB" b="1" dirty="0" smtClean="0">
                <a:solidFill>
                  <a:srgbClr val="FF0000"/>
                </a:solidFill>
              </a:rPr>
              <a:t>unavoidable</a:t>
            </a:r>
            <a:r>
              <a:rPr lang="en-GB" dirty="0" smtClean="0"/>
              <a:t>.</a:t>
            </a:r>
          </a:p>
          <a:p>
            <a:pPr algn="just"/>
            <a:endParaRPr lang="en-GB" dirty="0" smtClean="0"/>
          </a:p>
          <a:p>
            <a:pPr algn="just"/>
            <a:r>
              <a:rPr lang="en-GB" dirty="0" smtClean="0"/>
              <a:t>The use of </a:t>
            </a:r>
            <a:r>
              <a:rPr lang="en-GB" dirty="0" smtClean="0"/>
              <a:t>3 </a:t>
            </a:r>
            <a:r>
              <a:rPr lang="en-GB" dirty="0" smtClean="0"/>
              <a:t>cathodes instead of </a:t>
            </a:r>
            <a:r>
              <a:rPr lang="en-GB" dirty="0" smtClean="0"/>
              <a:t>2 </a:t>
            </a:r>
            <a:r>
              <a:rPr lang="en-GB" dirty="0" smtClean="0"/>
              <a:t>helps to smooth this thickness distribution.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5949280"/>
            <a:ext cx="4680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[1] C. Benvenuti </a:t>
            </a:r>
            <a:r>
              <a:rPr lang="en-GB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et al.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, </a:t>
            </a:r>
            <a:r>
              <a:rPr lang="en-GB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Vacuum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GB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53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(1999) 219–225.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683569" y="6356350"/>
            <a:ext cx="1872208" cy="365125"/>
          </a:xfrm>
          <a:prstGeom prst="rect">
            <a:avLst/>
          </a:prstGeom>
        </p:spPr>
        <p:txBody>
          <a:bodyPr/>
          <a:lstStyle/>
          <a:p>
            <a:r>
              <a:rPr lang="en-US" sz="1400" dirty="0" smtClean="0"/>
              <a:t>P. Manini,  9/03/2017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81928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EBE22-EC83-4F27-AAB2-72E9A43CCDEB}" type="slidenum">
              <a:rPr lang="it-IT" smtClean="0"/>
              <a:pPr/>
              <a:t>8</a:t>
            </a:fld>
            <a:endParaRPr lang="it-IT" dirty="0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NEG coating of SOLEIL chambers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Segnaposto contenuto 4"/>
          <p:cNvSpPr txBox="1">
            <a:spLocks/>
          </p:cNvSpPr>
          <p:nvPr/>
        </p:nvSpPr>
        <p:spPr>
          <a:xfrm>
            <a:off x="251520" y="2347403"/>
            <a:ext cx="4752528" cy="28097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1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9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7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1800" dirty="0" smtClean="0"/>
              <a:t>Depending on the film specifications, 2 or even 3 cathodes were used in the assembly.</a:t>
            </a:r>
          </a:p>
          <a:p>
            <a:pPr algn="just"/>
            <a:r>
              <a:rPr lang="en-GB" sz="1800" dirty="0"/>
              <a:t>Cathode wires could be suitably positioned inside the cross-section of the chambers, as this was reasonably large.</a:t>
            </a:r>
          </a:p>
          <a:p>
            <a:pPr algn="just"/>
            <a:r>
              <a:rPr lang="en-GB" sz="1800" dirty="0" smtClean="0"/>
              <a:t>Spacing among cathodes was modelled to ensure that the thickness distribution was as close as possible to user’s requirements.</a:t>
            </a:r>
          </a:p>
          <a:p>
            <a:pPr algn="just"/>
            <a:endParaRPr lang="en-GB" sz="1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5148064" y="2132856"/>
            <a:ext cx="3888432" cy="3024336"/>
            <a:chOff x="5292081" y="3211499"/>
            <a:chExt cx="3744416" cy="2809789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1" y="3211499"/>
              <a:ext cx="3744416" cy="28097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6494452" y="5682734"/>
              <a:ext cx="2421817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GB" sz="1600" i="1" dirty="0" smtClean="0"/>
                <a:t>Courtesy of SOLEIL, France</a:t>
              </a:r>
              <a:endParaRPr lang="en-GB" sz="1600" i="1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T. Porcelli,  07/06/2016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2987824" y="6356350"/>
            <a:ext cx="2048480" cy="365125"/>
          </a:xfrm>
        </p:spPr>
        <p:txBody>
          <a:bodyPr/>
          <a:lstStyle/>
          <a:p>
            <a:r>
              <a:rPr lang="it-IT" smtClean="0"/>
              <a:t>© SAES Getters  S.p.A.</a:t>
            </a:r>
            <a:endParaRPr lang="it-IT" dirty="0"/>
          </a:p>
        </p:txBody>
      </p:sp>
      <p:sp>
        <p:nvSpPr>
          <p:cNvPr id="13" name="Segnaposto contenuto 4"/>
          <p:cNvSpPr txBox="1">
            <a:spLocks/>
          </p:cNvSpPr>
          <p:nvPr/>
        </p:nvSpPr>
        <p:spPr>
          <a:xfrm>
            <a:off x="251520" y="980728"/>
            <a:ext cx="8496944" cy="1152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1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9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7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1800" dirty="0"/>
              <a:t>SOLEIL was the first large synchrotron project where:</a:t>
            </a:r>
          </a:p>
          <a:p>
            <a:pPr lvl="1" algn="just"/>
            <a:r>
              <a:rPr lang="en-GB" sz="1600" dirty="0"/>
              <a:t>relatively small-section chambers were used;</a:t>
            </a:r>
          </a:p>
          <a:p>
            <a:pPr lvl="1" algn="just"/>
            <a:r>
              <a:rPr lang="en-GB" sz="1600" dirty="0"/>
              <a:t>NEG coating was extensively adopted, both in quadrupoles/</a:t>
            </a:r>
            <a:r>
              <a:rPr lang="en-GB" sz="1600" dirty="0" err="1"/>
              <a:t>sextupoles</a:t>
            </a:r>
            <a:r>
              <a:rPr lang="en-GB" sz="1600" dirty="0"/>
              <a:t> and IDs </a:t>
            </a:r>
            <a:r>
              <a:rPr lang="en-GB" sz="1600" dirty="0" smtClean="0"/>
              <a:t>(</a:t>
            </a:r>
            <a:r>
              <a:rPr lang="en-GB" sz="1600" dirty="0" smtClean="0">
                <a:latin typeface="Times New Roman"/>
                <a:cs typeface="Times New Roman"/>
              </a:rPr>
              <a:t>≈60</a:t>
            </a:r>
            <a:r>
              <a:rPr lang="en-GB" sz="1600" dirty="0" smtClean="0"/>
              <a:t>% </a:t>
            </a:r>
            <a:r>
              <a:rPr lang="en-GB" sz="1600" dirty="0"/>
              <a:t>of the </a:t>
            </a:r>
            <a:r>
              <a:rPr lang="en-GB" sz="1600" dirty="0" smtClean="0"/>
              <a:t>storage ring </a:t>
            </a:r>
            <a:r>
              <a:rPr lang="en-GB" sz="1600" dirty="0"/>
              <a:t>circumference</a:t>
            </a:r>
            <a:r>
              <a:rPr lang="en-GB" sz="1600" dirty="0" smtClean="0"/>
              <a:t>).</a:t>
            </a:r>
            <a:endParaRPr lang="en-GB" sz="1800" dirty="0"/>
          </a:p>
        </p:txBody>
      </p:sp>
      <p:sp>
        <p:nvSpPr>
          <p:cNvPr id="15" name="Segnaposto contenuto 4"/>
          <p:cNvSpPr txBox="1">
            <a:spLocks/>
          </p:cNvSpPr>
          <p:nvPr/>
        </p:nvSpPr>
        <p:spPr>
          <a:xfrm>
            <a:off x="251520" y="4942645"/>
            <a:ext cx="8496944" cy="12708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1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9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7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1800" dirty="0" smtClean="0">
                <a:latin typeface="+mj-lt"/>
              </a:rPr>
              <a:t>Using three cathodes:</a:t>
            </a:r>
          </a:p>
          <a:p>
            <a:pPr lvl="1" algn="just"/>
            <a:r>
              <a:rPr lang="en-GB" sz="1800" i="1" dirty="0" smtClean="0">
                <a:latin typeface="+mj-lt"/>
              </a:rPr>
              <a:t>more film deposited at the edges (~1 </a:t>
            </a:r>
            <a:r>
              <a:rPr lang="el-GR" sz="1800" i="1" dirty="0" smtClean="0">
                <a:latin typeface="+mj-lt"/>
              </a:rPr>
              <a:t>μ</a:t>
            </a:r>
            <a:r>
              <a:rPr lang="it-IT" sz="1800" i="1" dirty="0" smtClean="0">
                <a:latin typeface="+mj-lt"/>
              </a:rPr>
              <a:t>m</a:t>
            </a:r>
            <a:r>
              <a:rPr lang="en-GB" sz="1800" i="1" dirty="0" smtClean="0">
                <a:latin typeface="+mj-lt"/>
              </a:rPr>
              <a:t>);</a:t>
            </a:r>
          </a:p>
          <a:p>
            <a:pPr lvl="1" algn="just"/>
            <a:r>
              <a:rPr lang="en-GB" sz="1800" i="1" dirty="0" smtClean="0">
                <a:latin typeface="+mj-lt"/>
              </a:rPr>
              <a:t>less in the central </a:t>
            </a:r>
            <a:r>
              <a:rPr lang="en-GB" sz="1800" i="1" dirty="0">
                <a:latin typeface="+mj-lt"/>
              </a:rPr>
              <a:t>part </a:t>
            </a:r>
            <a:r>
              <a:rPr lang="en-GB" sz="1800" i="1" dirty="0" smtClean="0">
                <a:latin typeface="+mj-lt"/>
              </a:rPr>
              <a:t>(~0.5 </a:t>
            </a:r>
            <a:r>
              <a:rPr lang="el-GR" sz="1800" i="1" dirty="0">
                <a:latin typeface="+mj-lt"/>
              </a:rPr>
              <a:t>μ</a:t>
            </a:r>
            <a:r>
              <a:rPr lang="it-IT" sz="1800" i="1" dirty="0">
                <a:latin typeface="+mj-lt"/>
              </a:rPr>
              <a:t>m</a:t>
            </a:r>
            <a:r>
              <a:rPr lang="en-GB" sz="1800" i="1" dirty="0" smtClean="0">
                <a:latin typeface="+mj-lt"/>
              </a:rPr>
              <a:t>);</a:t>
            </a:r>
          </a:p>
          <a:p>
            <a:pPr lvl="1" algn="just"/>
            <a:r>
              <a:rPr lang="en-GB" sz="1800" i="1" dirty="0" smtClean="0">
                <a:latin typeface="+mj-lt"/>
              </a:rPr>
              <a:t>possible impedance effects are thus minimised.</a:t>
            </a:r>
          </a:p>
          <a:p>
            <a:pPr algn="just"/>
            <a:endParaRPr lang="en-GB" sz="1800" dirty="0" smtClean="0">
              <a:latin typeface="+mj-lt"/>
            </a:endParaRPr>
          </a:p>
          <a:p>
            <a:pPr algn="just"/>
            <a:endParaRPr lang="en-GB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0744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EBE22-EC83-4F27-AAB2-72E9A43CCDEB}" type="slidenum">
              <a:rPr lang="it-IT" smtClean="0"/>
              <a:pPr/>
              <a:t>9</a:t>
            </a:fld>
            <a:endParaRPr lang="it-IT" dirty="0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Typical thickness variations in narrow-gap IDs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Segnaposto contenuto 4"/>
          <p:cNvSpPr>
            <a:spLocks noGrp="1"/>
          </p:cNvSpPr>
          <p:nvPr>
            <p:ph idx="1"/>
          </p:nvPr>
        </p:nvSpPr>
        <p:spPr>
          <a:xfrm>
            <a:off x="251520" y="1052736"/>
            <a:ext cx="5976664" cy="1443092"/>
          </a:xfrm>
        </p:spPr>
        <p:txBody>
          <a:bodyPr>
            <a:noAutofit/>
          </a:bodyPr>
          <a:lstStyle/>
          <a:p>
            <a:pPr algn="just"/>
            <a:r>
              <a:rPr lang="en-GB" sz="2000" dirty="0" smtClean="0">
                <a:latin typeface="+mj-lt"/>
              </a:rPr>
              <a:t>A typical </a:t>
            </a:r>
            <a:r>
              <a:rPr lang="en-GB" sz="2000" b="1" dirty="0" smtClean="0">
                <a:latin typeface="+mj-lt"/>
              </a:rPr>
              <a:t>thickness distribution</a:t>
            </a:r>
            <a:r>
              <a:rPr lang="en-GB" sz="2000" dirty="0" smtClean="0">
                <a:latin typeface="+mj-lt"/>
              </a:rPr>
              <a:t> is shown in the chart below for the ID section given in the picture. </a:t>
            </a:r>
          </a:p>
          <a:p>
            <a:pPr algn="just"/>
            <a:r>
              <a:rPr lang="en-GB" sz="2000" dirty="0" smtClean="0">
                <a:latin typeface="+mj-lt"/>
              </a:rPr>
              <a:t>Average film thickness is about </a:t>
            </a:r>
            <a:r>
              <a:rPr lang="en-GB" sz="2000" b="1" dirty="0" smtClean="0">
                <a:latin typeface="+mj-lt"/>
              </a:rPr>
              <a:t>0.6 </a:t>
            </a:r>
            <a:r>
              <a:rPr lang="el-GR" sz="2000" b="1" dirty="0" smtClean="0">
                <a:latin typeface="+mj-lt"/>
              </a:rPr>
              <a:t>μ</a:t>
            </a:r>
            <a:r>
              <a:rPr lang="en-GB" sz="2000" b="1" dirty="0" smtClean="0">
                <a:latin typeface="+mj-lt"/>
              </a:rPr>
              <a:t>m</a:t>
            </a:r>
            <a:r>
              <a:rPr lang="en-GB" sz="2000" dirty="0" smtClean="0">
                <a:latin typeface="+mj-lt"/>
              </a:rPr>
              <a:t>, but thickness can range between </a:t>
            </a:r>
            <a:r>
              <a:rPr lang="en-GB" sz="2000" b="1" dirty="0" smtClean="0">
                <a:latin typeface="+mj-lt"/>
              </a:rPr>
              <a:t>0.3 </a:t>
            </a:r>
            <a:r>
              <a:rPr lang="el-GR" sz="2000" b="1" dirty="0">
                <a:latin typeface="+mj-lt"/>
              </a:rPr>
              <a:t>μ</a:t>
            </a:r>
            <a:r>
              <a:rPr lang="en-GB" sz="2000" b="1" dirty="0">
                <a:latin typeface="+mj-lt"/>
              </a:rPr>
              <a:t>m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smtClean="0">
                <a:latin typeface="+mj-lt"/>
              </a:rPr>
              <a:t>and </a:t>
            </a:r>
            <a:r>
              <a:rPr lang="en-GB" sz="2000" b="1" dirty="0" smtClean="0">
                <a:latin typeface="+mj-lt"/>
              </a:rPr>
              <a:t>1.5 </a:t>
            </a:r>
            <a:r>
              <a:rPr lang="el-GR" sz="2000" b="1" dirty="0">
                <a:latin typeface="+mj-lt"/>
              </a:rPr>
              <a:t>μ</a:t>
            </a:r>
            <a:r>
              <a:rPr lang="en-GB" sz="2000" b="1" dirty="0" smtClean="0">
                <a:latin typeface="+mj-lt"/>
              </a:rPr>
              <a:t>m</a:t>
            </a:r>
            <a:r>
              <a:rPr lang="en-GB" sz="2000" dirty="0" smtClean="0">
                <a:latin typeface="+mj-lt"/>
              </a:rPr>
              <a:t>.</a:t>
            </a:r>
            <a:endParaRPr lang="en-GB" sz="2000" dirty="0" smtClean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228184" y="836712"/>
            <a:ext cx="2736304" cy="4291315"/>
            <a:chOff x="6284079" y="2850003"/>
            <a:chExt cx="2392377" cy="3531325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4079" y="2850003"/>
              <a:ext cx="2392377" cy="353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Straight Arrow Connector 9"/>
            <p:cNvCxnSpPr/>
            <p:nvPr/>
          </p:nvCxnSpPr>
          <p:spPr>
            <a:xfrm>
              <a:off x="8145349" y="4293096"/>
              <a:ext cx="0" cy="792088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/>
              <a:t>© SAES Getters  S.p.A.</a:t>
            </a:r>
            <a:endParaRPr lang="it-IT" dirty="0"/>
          </a:p>
        </p:txBody>
      </p:sp>
      <p:sp>
        <p:nvSpPr>
          <p:cNvPr id="27" name="Segnaposto contenuto 4"/>
          <p:cNvSpPr txBox="1">
            <a:spLocks/>
          </p:cNvSpPr>
          <p:nvPr/>
        </p:nvSpPr>
        <p:spPr>
          <a:xfrm>
            <a:off x="4788024" y="5200035"/>
            <a:ext cx="4176464" cy="11812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1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19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17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2000" dirty="0" smtClean="0"/>
              <a:t>This is unavoidable, as there is no way to prevent sputtered atoms from depositing closer to the emitting source (</a:t>
            </a:r>
            <a:r>
              <a:rPr lang="en-GB" sz="2000" i="1" dirty="0" smtClean="0"/>
              <a:t>i.e.</a:t>
            </a:r>
            <a:r>
              <a:rPr lang="en-GB" sz="2000" dirty="0" smtClean="0"/>
              <a:t>, the cathode).</a:t>
            </a:r>
          </a:p>
        </p:txBody>
      </p:sp>
      <p:grpSp>
        <p:nvGrpSpPr>
          <p:cNvPr id="4100" name="Group 4099"/>
          <p:cNvGrpSpPr/>
          <p:nvPr/>
        </p:nvGrpSpPr>
        <p:grpSpPr>
          <a:xfrm>
            <a:off x="107504" y="2636913"/>
            <a:ext cx="4789754" cy="3674950"/>
            <a:chOff x="251520" y="2810093"/>
            <a:chExt cx="4645738" cy="3501769"/>
          </a:xfrm>
        </p:grpSpPr>
        <p:grpSp>
          <p:nvGrpSpPr>
            <p:cNvPr id="25" name="Group 24"/>
            <p:cNvGrpSpPr/>
            <p:nvPr/>
          </p:nvGrpSpPr>
          <p:grpSpPr>
            <a:xfrm>
              <a:off x="251520" y="2810093"/>
              <a:ext cx="4645738" cy="3501769"/>
              <a:chOff x="251520" y="2708920"/>
              <a:chExt cx="4645738" cy="35017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520" y="2708920"/>
                <a:ext cx="4645738" cy="3501769"/>
              </a:xfrm>
              <a:prstGeom prst="rect">
                <a:avLst/>
              </a:prstGeom>
            </p:spPr>
          </p:pic>
          <p:cxnSp>
            <p:nvCxnSpPr>
              <p:cNvPr id="21" name="Straight Arrow Connector 20"/>
              <p:cNvCxnSpPr/>
              <p:nvPr/>
            </p:nvCxnSpPr>
            <p:spPr>
              <a:xfrm flipH="1">
                <a:off x="971600" y="5373216"/>
                <a:ext cx="3600400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98" name="Group 4097"/>
            <p:cNvGrpSpPr/>
            <p:nvPr/>
          </p:nvGrpSpPr>
          <p:grpSpPr>
            <a:xfrm>
              <a:off x="2087724" y="3645024"/>
              <a:ext cx="1368152" cy="648072"/>
              <a:chOff x="2087724" y="3645024"/>
              <a:chExt cx="1368152" cy="648072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2087724" y="3645024"/>
                <a:ext cx="13681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 smtClean="0">
                    <a:solidFill>
                      <a:srgbClr val="00B050"/>
                    </a:solidFill>
                  </a:rPr>
                  <a:t>Cathodes</a:t>
                </a:r>
                <a:endParaRPr lang="en-GB" b="1" dirty="0">
                  <a:solidFill>
                    <a:srgbClr val="00B050"/>
                  </a:solidFill>
                </a:endParaRPr>
              </a:p>
            </p:txBody>
          </p:sp>
          <p:cxnSp>
            <p:nvCxnSpPr>
              <p:cNvPr id="31" name="Straight Arrow Connector 30"/>
              <p:cNvCxnSpPr/>
              <p:nvPr/>
            </p:nvCxnSpPr>
            <p:spPr>
              <a:xfrm flipH="1">
                <a:off x="2267744" y="4014356"/>
                <a:ext cx="504056" cy="278740"/>
              </a:xfrm>
              <a:prstGeom prst="straightConnector1">
                <a:avLst/>
              </a:prstGeom>
              <a:ln w="28575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97" name="Straight Arrow Connector 4096"/>
              <p:cNvCxnSpPr/>
              <p:nvPr/>
            </p:nvCxnSpPr>
            <p:spPr>
              <a:xfrm>
                <a:off x="2771800" y="4014356"/>
                <a:ext cx="576064" cy="278740"/>
              </a:xfrm>
              <a:prstGeom prst="straightConnector1">
                <a:avLst/>
              </a:prstGeom>
              <a:ln w="28575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Date Placeholder 2"/>
          <p:cNvSpPr>
            <a:spLocks noGrp="1"/>
          </p:cNvSpPr>
          <p:nvPr>
            <p:ph type="dt" sz="half" idx="11"/>
          </p:nvPr>
        </p:nvSpPr>
        <p:spPr>
          <a:xfrm>
            <a:off x="683569" y="6356350"/>
            <a:ext cx="1872208" cy="365125"/>
          </a:xfrm>
        </p:spPr>
        <p:txBody>
          <a:bodyPr/>
          <a:lstStyle/>
          <a:p>
            <a:r>
              <a:rPr lang="en-US" dirty="0" smtClean="0"/>
              <a:t>P. Manini,  9/03/2017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0691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 presentazione SAES 20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Ultima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presentazione SAES 2012</Template>
  <TotalTime>19181</TotalTime>
  <Words>2969</Words>
  <Application>Microsoft Office PowerPoint</Application>
  <PresentationFormat>On-screen Show (4:3)</PresentationFormat>
  <Paragraphs>399</Paragraphs>
  <Slides>34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Template presentazione SAES 2012</vt:lpstr>
      <vt:lpstr>Slide Master</vt:lpstr>
      <vt:lpstr>Ultima slide</vt:lpstr>
      <vt:lpstr>PowerPoint Presentation</vt:lpstr>
      <vt:lpstr>Outline</vt:lpstr>
      <vt:lpstr>SAES’ commitment to ultra-high vacuum</vt:lpstr>
      <vt:lpstr>Use of NEG pumps in UHV-XHV systems</vt:lpstr>
      <vt:lpstr>PowerPoint Presentation</vt:lpstr>
      <vt:lpstr>NEG-coating deposition at SAES</vt:lpstr>
      <vt:lpstr>NEG coating of non-circular cross-sections</vt:lpstr>
      <vt:lpstr>NEG coating of SOLEIL chambers</vt:lpstr>
      <vt:lpstr>Typical thickness variations in narrow-gap IDs</vt:lpstr>
      <vt:lpstr>PowerPoint Presentation</vt:lpstr>
      <vt:lpstr>Current trends in narrow-gap chambers</vt:lpstr>
      <vt:lpstr>Current trend: critical aspects </vt:lpstr>
      <vt:lpstr>Narrow-gap chambers: further critical aspects </vt:lpstr>
      <vt:lpstr>Reducing the gap: thickness distribution</vt:lpstr>
      <vt:lpstr>Technological limits in IDs’ NEG coating </vt:lpstr>
      <vt:lpstr>The new wave : ultra-low emittance synchrotrons</vt:lpstr>
      <vt:lpstr>Small-aperture beam pipes</vt:lpstr>
      <vt:lpstr>Small-diameter pipes: 10 mm</vt:lpstr>
      <vt:lpstr>PowerPoint Presentation</vt:lpstr>
      <vt:lpstr>10 mm pipes: SEM analysis</vt:lpstr>
      <vt:lpstr>Small-diameter pipes: 8 mm</vt:lpstr>
      <vt:lpstr>8 mm pipes: thickness and chemical composition profile</vt:lpstr>
      <vt:lpstr>8 mm pipes: SEM analysis</vt:lpstr>
      <vt:lpstr>Small-diameter pipes: 6 mm</vt:lpstr>
      <vt:lpstr>6 mm pipes: thickness and chemical composition profile</vt:lpstr>
      <vt:lpstr>6 mm pipes: SEM analysis</vt:lpstr>
      <vt:lpstr>Assessment of coating adhesion</vt:lpstr>
      <vt:lpstr>4 mm pipes: work in progress</vt:lpstr>
      <vt:lpstr>Improvement of SAES’ coating facility</vt:lpstr>
      <vt:lpstr>Transmission factor measurements</vt:lpstr>
      <vt:lpstr>Conclusions</vt:lpstr>
      <vt:lpstr>PowerPoint Presentation</vt:lpstr>
      <vt:lpstr>8 mm pipes: ASTM sorption tests</vt:lpstr>
      <vt:lpstr>SAES historical data on NEG coating capacity for CO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SAES Getters Group</dc:title>
  <dc:creator>MariaPaola Milanta</dc:creator>
  <cp:lastModifiedBy>Paolo Manini</cp:lastModifiedBy>
  <cp:revision>895</cp:revision>
  <cp:lastPrinted>2015-08-31T13:32:18Z</cp:lastPrinted>
  <dcterms:created xsi:type="dcterms:W3CDTF">2012-06-06T06:55:41Z</dcterms:created>
  <dcterms:modified xsi:type="dcterms:W3CDTF">2017-03-09T06:35:22Z</dcterms:modified>
</cp:coreProperties>
</file>