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264" r:id="rId2"/>
    <p:sldId id="345" r:id="rId3"/>
    <p:sldId id="368" r:id="rId4"/>
    <p:sldId id="347" r:id="rId5"/>
    <p:sldId id="418" r:id="rId6"/>
    <p:sldId id="419" r:id="rId7"/>
    <p:sldId id="370" r:id="rId8"/>
    <p:sldId id="427" r:id="rId9"/>
    <p:sldId id="428" r:id="rId10"/>
    <p:sldId id="351" r:id="rId11"/>
    <p:sldId id="352" r:id="rId12"/>
    <p:sldId id="365" r:id="rId13"/>
    <p:sldId id="353" r:id="rId14"/>
    <p:sldId id="395" r:id="rId15"/>
    <p:sldId id="392" r:id="rId16"/>
    <p:sldId id="398" r:id="rId17"/>
    <p:sldId id="383" r:id="rId18"/>
    <p:sldId id="399" r:id="rId19"/>
    <p:sldId id="426" r:id="rId20"/>
    <p:sldId id="268" r:id="rId21"/>
    <p:sldId id="297" r:id="rId22"/>
    <p:sldId id="332" r:id="rId23"/>
    <p:sldId id="400" r:id="rId24"/>
    <p:sldId id="298" r:id="rId25"/>
    <p:sldId id="430" r:id="rId26"/>
    <p:sldId id="431" r:id="rId27"/>
    <p:sldId id="432" r:id="rId28"/>
    <p:sldId id="330" r:id="rId29"/>
    <p:sldId id="331" r:id="rId30"/>
    <p:sldId id="322" r:id="rId31"/>
    <p:sldId id="417" r:id="rId32"/>
    <p:sldId id="327" r:id="rId33"/>
    <p:sldId id="328" r:id="rId34"/>
    <p:sldId id="416" r:id="rId35"/>
    <p:sldId id="422" r:id="rId36"/>
    <p:sldId id="429" r:id="rId37"/>
    <p:sldId id="423" r:id="rId38"/>
    <p:sldId id="360" r:id="rId39"/>
    <p:sldId id="304" r:id="rId40"/>
    <p:sldId id="305" r:id="rId41"/>
    <p:sldId id="374" r:id="rId42"/>
    <p:sldId id="406" r:id="rId43"/>
    <p:sldId id="420" r:id="rId44"/>
    <p:sldId id="396" r:id="rId45"/>
    <p:sldId id="397" r:id="rId46"/>
    <p:sldId id="412" r:id="rId47"/>
    <p:sldId id="414" r:id="rId48"/>
    <p:sldId id="415" r:id="rId49"/>
    <p:sldId id="407" r:id="rId50"/>
    <p:sldId id="378" r:id="rId51"/>
    <p:sldId id="402" r:id="rId52"/>
    <p:sldId id="424" r:id="rId53"/>
    <p:sldId id="425" r:id="rId54"/>
    <p:sldId id="421" r:id="rId55"/>
    <p:sldId id="403" r:id="rId56"/>
    <p:sldId id="404" r:id="rId57"/>
    <p:sldId id="408" r:id="rId58"/>
    <p:sldId id="409" r:id="rId59"/>
    <p:sldId id="410" r:id="rId60"/>
    <p:sldId id="405" r:id="rId61"/>
    <p:sldId id="359" r:id="rId62"/>
    <p:sldId id="320" r:id="rId63"/>
    <p:sldId id="411" r:id="rId64"/>
    <p:sldId id="339" r:id="rId65"/>
    <p:sldId id="308" r:id="rId66"/>
    <p:sldId id="310" r:id="rId67"/>
    <p:sldId id="337" r:id="rId68"/>
    <p:sldId id="333" r:id="rId69"/>
    <p:sldId id="334" r:id="rId70"/>
    <p:sldId id="335" r:id="rId71"/>
    <p:sldId id="336" r:id="rId72"/>
    <p:sldId id="342" r:id="rId73"/>
    <p:sldId id="377" r:id="rId74"/>
  </p:sldIdLst>
  <p:sldSz cx="9144000" cy="6858000" type="screen4x3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FB2F9"/>
    <a:srgbClr val="3399FF"/>
    <a:srgbClr val="026E05"/>
    <a:srgbClr val="4102B2"/>
    <a:srgbClr val="FFFFFF"/>
    <a:srgbClr val="D5DDFF"/>
    <a:srgbClr val="C1D0FF"/>
    <a:srgbClr val="005404"/>
    <a:srgbClr val="006805"/>
    <a:srgbClr val="CEB2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27" autoAdjust="0"/>
    <p:restoredTop sz="91212" autoAdjust="0"/>
  </p:normalViewPr>
  <p:slideViewPr>
    <p:cSldViewPr showGuides="1">
      <p:cViewPr>
        <p:scale>
          <a:sx n="90" d="100"/>
          <a:sy n="90" d="100"/>
        </p:scale>
        <p:origin x="-996" y="-582"/>
      </p:cViewPr>
      <p:guideLst>
        <p:guide orient="horz" pos="216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20"/>
    </p:cViewPr>
  </p:sorterViewPr>
  <p:notesViewPr>
    <p:cSldViewPr showGuides="1">
      <p:cViewPr varScale="1">
        <p:scale>
          <a:sx n="72" d="100"/>
          <a:sy n="72" d="100"/>
        </p:scale>
        <p:origin x="-2802" y="-108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727684350701891"/>
          <c:y val="6.181557169029149E-2"/>
          <c:w val="0.92854838482810231"/>
          <c:h val="0.87711129193198445"/>
        </c:manualLayout>
      </c:layout>
      <c:scatterChart>
        <c:scatterStyle val="lineMarker"/>
        <c:varyColors val="0"/>
        <c:ser>
          <c:idx val="0"/>
          <c:order val="0"/>
          <c:tx>
            <c:strRef>
              <c:f>Tabelle1!$B$1:$B$2</c:f>
              <c:strCache>
                <c:ptCount val="1"/>
                <c:pt idx="0">
                  <c:v>Tritium Gasfluss  [mbar l / s]</c:v>
                </c:pt>
              </c:strCache>
            </c:strRef>
          </c:tx>
          <c:spPr>
            <a:ln w="101600">
              <a:solidFill>
                <a:srgbClr val="009682"/>
              </a:solidFill>
            </a:ln>
          </c:spPr>
          <c:marker>
            <c:symbol val="none"/>
          </c:marker>
          <c:xVal>
            <c:numRef>
              <c:f>Tabelle1!$A$3:$A$503</c:f>
              <c:numCache>
                <c:formatCode>General</c:formatCode>
                <c:ptCount val="5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0.30000000000000027</c:v>
                </c:pt>
                <c:pt idx="4">
                  <c:v>0.4</c:v>
                </c:pt>
                <c:pt idx="5">
                  <c:v>0.5</c:v>
                </c:pt>
                <c:pt idx="6">
                  <c:v>0.60000000000000053</c:v>
                </c:pt>
                <c:pt idx="7">
                  <c:v>0.70000000000000051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1.7000000000000004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8.2000000000000011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8.7000000000000011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9.2000000000000011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9.7000000000000011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</c:v>
                </c:pt>
                <c:pt idx="102">
                  <c:v>10.200000000000001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</c:v>
                </c:pt>
                <c:pt idx="107">
                  <c:v>10.7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</c:v>
                </c:pt>
                <c:pt idx="112">
                  <c:v>11.2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</c:v>
                </c:pt>
                <c:pt idx="117">
                  <c:v>11.7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</c:v>
                </c:pt>
                <c:pt idx="122">
                  <c:v>12.2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</c:v>
                </c:pt>
                <c:pt idx="127">
                  <c:v>12.7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</c:v>
                </c:pt>
                <c:pt idx="132">
                  <c:v>13.2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</c:v>
                </c:pt>
                <c:pt idx="137">
                  <c:v>13.7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</c:v>
                </c:pt>
                <c:pt idx="142">
                  <c:v>14.2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</c:v>
                </c:pt>
                <c:pt idx="147">
                  <c:v>14.7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</c:v>
                </c:pt>
                <c:pt idx="152">
                  <c:v>15.2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</c:v>
                </c:pt>
                <c:pt idx="157">
                  <c:v>15.7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16.399999999999999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</c:v>
                </c:pt>
                <c:pt idx="199">
                  <c:v>19.899999999999999</c:v>
                </c:pt>
                <c:pt idx="200">
                  <c:v>20</c:v>
                </c:pt>
                <c:pt idx="201">
                  <c:v>20.100000000000001</c:v>
                </c:pt>
                <c:pt idx="202">
                  <c:v>20.2</c:v>
                </c:pt>
                <c:pt idx="203">
                  <c:v>20.3</c:v>
                </c:pt>
                <c:pt idx="204">
                  <c:v>20.399999999999999</c:v>
                </c:pt>
                <c:pt idx="205">
                  <c:v>20.5</c:v>
                </c:pt>
                <c:pt idx="206">
                  <c:v>20.6</c:v>
                </c:pt>
                <c:pt idx="207">
                  <c:v>20.7</c:v>
                </c:pt>
                <c:pt idx="208">
                  <c:v>20.8</c:v>
                </c:pt>
                <c:pt idx="209">
                  <c:v>20.9</c:v>
                </c:pt>
                <c:pt idx="210">
                  <c:v>21</c:v>
                </c:pt>
                <c:pt idx="211">
                  <c:v>21.1</c:v>
                </c:pt>
                <c:pt idx="212">
                  <c:v>21.2</c:v>
                </c:pt>
                <c:pt idx="213">
                  <c:v>21.3</c:v>
                </c:pt>
                <c:pt idx="214">
                  <c:v>21.4</c:v>
                </c:pt>
                <c:pt idx="215">
                  <c:v>21.5</c:v>
                </c:pt>
                <c:pt idx="216">
                  <c:v>21.6</c:v>
                </c:pt>
                <c:pt idx="217">
                  <c:v>21.7</c:v>
                </c:pt>
                <c:pt idx="218">
                  <c:v>21.8</c:v>
                </c:pt>
                <c:pt idx="219">
                  <c:v>21.9</c:v>
                </c:pt>
                <c:pt idx="220">
                  <c:v>22</c:v>
                </c:pt>
                <c:pt idx="221">
                  <c:v>22.1</c:v>
                </c:pt>
                <c:pt idx="222">
                  <c:v>22.2</c:v>
                </c:pt>
                <c:pt idx="223">
                  <c:v>22.3</c:v>
                </c:pt>
                <c:pt idx="224">
                  <c:v>22.4</c:v>
                </c:pt>
                <c:pt idx="225">
                  <c:v>22.5</c:v>
                </c:pt>
                <c:pt idx="226">
                  <c:v>22.6</c:v>
                </c:pt>
                <c:pt idx="227">
                  <c:v>22.7</c:v>
                </c:pt>
                <c:pt idx="228">
                  <c:v>22.8</c:v>
                </c:pt>
                <c:pt idx="229">
                  <c:v>22.9</c:v>
                </c:pt>
                <c:pt idx="230">
                  <c:v>23</c:v>
                </c:pt>
                <c:pt idx="231">
                  <c:v>23.1</c:v>
                </c:pt>
                <c:pt idx="232">
                  <c:v>23.2</c:v>
                </c:pt>
                <c:pt idx="233">
                  <c:v>23.3</c:v>
                </c:pt>
                <c:pt idx="234">
                  <c:v>23.4</c:v>
                </c:pt>
                <c:pt idx="235">
                  <c:v>23.5</c:v>
                </c:pt>
                <c:pt idx="236">
                  <c:v>23.6</c:v>
                </c:pt>
                <c:pt idx="237">
                  <c:v>23.7</c:v>
                </c:pt>
                <c:pt idx="238">
                  <c:v>23.8</c:v>
                </c:pt>
                <c:pt idx="239">
                  <c:v>23.9</c:v>
                </c:pt>
                <c:pt idx="240">
                  <c:v>24</c:v>
                </c:pt>
                <c:pt idx="241">
                  <c:v>24.1</c:v>
                </c:pt>
                <c:pt idx="242">
                  <c:v>24.2</c:v>
                </c:pt>
                <c:pt idx="243">
                  <c:v>24.3</c:v>
                </c:pt>
                <c:pt idx="244">
                  <c:v>24.4</c:v>
                </c:pt>
                <c:pt idx="245">
                  <c:v>24.5</c:v>
                </c:pt>
                <c:pt idx="246">
                  <c:v>24.6</c:v>
                </c:pt>
                <c:pt idx="247">
                  <c:v>24.7</c:v>
                </c:pt>
                <c:pt idx="248">
                  <c:v>24.8</c:v>
                </c:pt>
                <c:pt idx="249">
                  <c:v>24.9</c:v>
                </c:pt>
                <c:pt idx="250">
                  <c:v>25</c:v>
                </c:pt>
                <c:pt idx="251">
                  <c:v>25.1</c:v>
                </c:pt>
                <c:pt idx="252">
                  <c:v>25.2</c:v>
                </c:pt>
                <c:pt idx="253">
                  <c:v>25.3</c:v>
                </c:pt>
                <c:pt idx="254">
                  <c:v>25.4</c:v>
                </c:pt>
                <c:pt idx="255">
                  <c:v>25.5</c:v>
                </c:pt>
                <c:pt idx="256">
                  <c:v>25.6</c:v>
                </c:pt>
                <c:pt idx="257">
                  <c:v>25.7</c:v>
                </c:pt>
                <c:pt idx="258">
                  <c:v>25.8</c:v>
                </c:pt>
                <c:pt idx="259">
                  <c:v>25.9</c:v>
                </c:pt>
                <c:pt idx="260">
                  <c:v>26</c:v>
                </c:pt>
                <c:pt idx="261">
                  <c:v>26.1</c:v>
                </c:pt>
                <c:pt idx="262">
                  <c:v>26.2</c:v>
                </c:pt>
                <c:pt idx="263">
                  <c:v>26.3</c:v>
                </c:pt>
                <c:pt idx="264">
                  <c:v>26.4</c:v>
                </c:pt>
                <c:pt idx="265">
                  <c:v>26.5</c:v>
                </c:pt>
                <c:pt idx="266">
                  <c:v>26.6</c:v>
                </c:pt>
                <c:pt idx="267">
                  <c:v>26.7</c:v>
                </c:pt>
                <c:pt idx="268">
                  <c:v>26.8</c:v>
                </c:pt>
                <c:pt idx="269">
                  <c:v>26.9</c:v>
                </c:pt>
                <c:pt idx="270">
                  <c:v>27</c:v>
                </c:pt>
                <c:pt idx="271">
                  <c:v>27.1</c:v>
                </c:pt>
                <c:pt idx="272">
                  <c:v>27.2</c:v>
                </c:pt>
                <c:pt idx="273">
                  <c:v>27.3</c:v>
                </c:pt>
                <c:pt idx="274">
                  <c:v>27.4</c:v>
                </c:pt>
                <c:pt idx="275">
                  <c:v>27.5</c:v>
                </c:pt>
                <c:pt idx="276">
                  <c:v>27.6</c:v>
                </c:pt>
                <c:pt idx="277">
                  <c:v>27.7</c:v>
                </c:pt>
                <c:pt idx="278">
                  <c:v>27.8</c:v>
                </c:pt>
                <c:pt idx="279">
                  <c:v>27.9</c:v>
                </c:pt>
                <c:pt idx="280">
                  <c:v>28</c:v>
                </c:pt>
                <c:pt idx="281">
                  <c:v>28.1</c:v>
                </c:pt>
                <c:pt idx="282">
                  <c:v>28.2</c:v>
                </c:pt>
                <c:pt idx="283">
                  <c:v>28.3</c:v>
                </c:pt>
                <c:pt idx="284">
                  <c:v>28.4</c:v>
                </c:pt>
                <c:pt idx="285">
                  <c:v>28.5</c:v>
                </c:pt>
                <c:pt idx="286">
                  <c:v>28.6</c:v>
                </c:pt>
                <c:pt idx="287">
                  <c:v>28.7</c:v>
                </c:pt>
                <c:pt idx="288">
                  <c:v>28.8</c:v>
                </c:pt>
                <c:pt idx="289">
                  <c:v>28.9</c:v>
                </c:pt>
                <c:pt idx="290">
                  <c:v>29</c:v>
                </c:pt>
                <c:pt idx="291">
                  <c:v>29.1</c:v>
                </c:pt>
                <c:pt idx="292">
                  <c:v>29.2</c:v>
                </c:pt>
                <c:pt idx="293">
                  <c:v>29.3</c:v>
                </c:pt>
                <c:pt idx="294">
                  <c:v>29.4</c:v>
                </c:pt>
                <c:pt idx="295">
                  <c:v>29.5</c:v>
                </c:pt>
                <c:pt idx="296">
                  <c:v>29.6</c:v>
                </c:pt>
                <c:pt idx="297">
                  <c:v>29.7</c:v>
                </c:pt>
                <c:pt idx="298">
                  <c:v>29.8</c:v>
                </c:pt>
                <c:pt idx="299">
                  <c:v>29.9</c:v>
                </c:pt>
                <c:pt idx="300">
                  <c:v>30</c:v>
                </c:pt>
                <c:pt idx="301">
                  <c:v>30.1</c:v>
                </c:pt>
                <c:pt idx="302">
                  <c:v>30.2</c:v>
                </c:pt>
                <c:pt idx="303">
                  <c:v>30.3</c:v>
                </c:pt>
                <c:pt idx="304">
                  <c:v>30.4</c:v>
                </c:pt>
                <c:pt idx="305">
                  <c:v>30.5</c:v>
                </c:pt>
                <c:pt idx="306">
                  <c:v>30.6</c:v>
                </c:pt>
                <c:pt idx="307">
                  <c:v>30.7</c:v>
                </c:pt>
                <c:pt idx="308">
                  <c:v>30.8</c:v>
                </c:pt>
                <c:pt idx="309">
                  <c:v>30.9</c:v>
                </c:pt>
                <c:pt idx="310">
                  <c:v>31</c:v>
                </c:pt>
                <c:pt idx="311">
                  <c:v>31.1</c:v>
                </c:pt>
                <c:pt idx="312">
                  <c:v>31.2</c:v>
                </c:pt>
                <c:pt idx="313">
                  <c:v>31.3</c:v>
                </c:pt>
                <c:pt idx="314">
                  <c:v>31.4</c:v>
                </c:pt>
                <c:pt idx="315">
                  <c:v>31.5</c:v>
                </c:pt>
                <c:pt idx="316">
                  <c:v>31.6</c:v>
                </c:pt>
                <c:pt idx="317">
                  <c:v>31.7</c:v>
                </c:pt>
                <c:pt idx="318">
                  <c:v>31.8</c:v>
                </c:pt>
                <c:pt idx="319">
                  <c:v>31.9</c:v>
                </c:pt>
                <c:pt idx="320">
                  <c:v>32</c:v>
                </c:pt>
                <c:pt idx="321">
                  <c:v>32.1</c:v>
                </c:pt>
                <c:pt idx="322">
                  <c:v>32.200000000000003</c:v>
                </c:pt>
                <c:pt idx="323">
                  <c:v>32.300000000000004</c:v>
                </c:pt>
                <c:pt idx="324">
                  <c:v>32.4</c:v>
                </c:pt>
                <c:pt idx="325">
                  <c:v>32.5</c:v>
                </c:pt>
                <c:pt idx="326">
                  <c:v>32.6</c:v>
                </c:pt>
                <c:pt idx="327">
                  <c:v>32.700000000000003</c:v>
                </c:pt>
                <c:pt idx="328">
                  <c:v>32.800000000000004</c:v>
                </c:pt>
                <c:pt idx="329">
                  <c:v>32.9</c:v>
                </c:pt>
                <c:pt idx="330">
                  <c:v>33</c:v>
                </c:pt>
                <c:pt idx="331">
                  <c:v>33.1</c:v>
                </c:pt>
                <c:pt idx="332">
                  <c:v>33.200000000000003</c:v>
                </c:pt>
                <c:pt idx="333">
                  <c:v>33.300000000000004</c:v>
                </c:pt>
                <c:pt idx="334">
                  <c:v>33.4</c:v>
                </c:pt>
                <c:pt idx="335">
                  <c:v>33.5</c:v>
                </c:pt>
                <c:pt idx="336">
                  <c:v>33.6</c:v>
                </c:pt>
                <c:pt idx="337">
                  <c:v>33.700000000000003</c:v>
                </c:pt>
                <c:pt idx="338">
                  <c:v>33.800000000000004</c:v>
                </c:pt>
                <c:pt idx="339">
                  <c:v>33.9</c:v>
                </c:pt>
                <c:pt idx="340">
                  <c:v>34</c:v>
                </c:pt>
                <c:pt idx="341">
                  <c:v>34.1</c:v>
                </c:pt>
                <c:pt idx="342">
                  <c:v>34.200000000000003</c:v>
                </c:pt>
                <c:pt idx="343">
                  <c:v>34.300000000000004</c:v>
                </c:pt>
                <c:pt idx="344">
                  <c:v>34.4</c:v>
                </c:pt>
                <c:pt idx="345">
                  <c:v>34.5</c:v>
                </c:pt>
                <c:pt idx="346">
                  <c:v>34.6</c:v>
                </c:pt>
                <c:pt idx="347">
                  <c:v>34.700000000000003</c:v>
                </c:pt>
                <c:pt idx="348">
                  <c:v>34.800000000000004</c:v>
                </c:pt>
                <c:pt idx="349">
                  <c:v>34.9</c:v>
                </c:pt>
                <c:pt idx="350">
                  <c:v>35</c:v>
                </c:pt>
                <c:pt idx="351">
                  <c:v>35.1</c:v>
                </c:pt>
                <c:pt idx="352">
                  <c:v>35.200000000000003</c:v>
                </c:pt>
                <c:pt idx="353">
                  <c:v>35.300000000000004</c:v>
                </c:pt>
                <c:pt idx="354">
                  <c:v>35.4</c:v>
                </c:pt>
                <c:pt idx="355">
                  <c:v>35.5</c:v>
                </c:pt>
                <c:pt idx="356">
                  <c:v>35.6</c:v>
                </c:pt>
                <c:pt idx="357">
                  <c:v>35.700000000000003</c:v>
                </c:pt>
                <c:pt idx="358">
                  <c:v>35.800000000000004</c:v>
                </c:pt>
                <c:pt idx="359">
                  <c:v>35.9</c:v>
                </c:pt>
                <c:pt idx="360">
                  <c:v>36</c:v>
                </c:pt>
                <c:pt idx="361">
                  <c:v>36.1</c:v>
                </c:pt>
                <c:pt idx="362">
                  <c:v>36.200000000000003</c:v>
                </c:pt>
                <c:pt idx="363">
                  <c:v>36.300000000000004</c:v>
                </c:pt>
                <c:pt idx="364">
                  <c:v>36.4</c:v>
                </c:pt>
                <c:pt idx="365">
                  <c:v>36.5</c:v>
                </c:pt>
                <c:pt idx="366">
                  <c:v>36.6</c:v>
                </c:pt>
                <c:pt idx="367">
                  <c:v>36.700000000000003</c:v>
                </c:pt>
                <c:pt idx="368">
                  <c:v>36.800000000000004</c:v>
                </c:pt>
                <c:pt idx="369">
                  <c:v>36.9</c:v>
                </c:pt>
                <c:pt idx="370">
                  <c:v>37</c:v>
                </c:pt>
                <c:pt idx="371">
                  <c:v>37.1</c:v>
                </c:pt>
                <c:pt idx="372">
                  <c:v>37.200000000000003</c:v>
                </c:pt>
                <c:pt idx="373">
                  <c:v>37.300000000000004</c:v>
                </c:pt>
                <c:pt idx="374">
                  <c:v>37.4</c:v>
                </c:pt>
                <c:pt idx="375">
                  <c:v>37.5</c:v>
                </c:pt>
                <c:pt idx="376">
                  <c:v>37.6</c:v>
                </c:pt>
                <c:pt idx="377">
                  <c:v>37.700000000000003</c:v>
                </c:pt>
                <c:pt idx="378">
                  <c:v>37.800000000000004</c:v>
                </c:pt>
                <c:pt idx="379">
                  <c:v>37.9</c:v>
                </c:pt>
                <c:pt idx="380">
                  <c:v>38</c:v>
                </c:pt>
                <c:pt idx="381">
                  <c:v>38.1</c:v>
                </c:pt>
                <c:pt idx="382">
                  <c:v>38.200000000000003</c:v>
                </c:pt>
                <c:pt idx="383">
                  <c:v>38.300000000000004</c:v>
                </c:pt>
                <c:pt idx="384">
                  <c:v>38.4</c:v>
                </c:pt>
                <c:pt idx="385">
                  <c:v>38.5</c:v>
                </c:pt>
                <c:pt idx="386">
                  <c:v>38.6</c:v>
                </c:pt>
                <c:pt idx="387">
                  <c:v>38.700000000000003</c:v>
                </c:pt>
                <c:pt idx="388">
                  <c:v>38.800000000000004</c:v>
                </c:pt>
                <c:pt idx="389">
                  <c:v>38.9</c:v>
                </c:pt>
                <c:pt idx="390">
                  <c:v>39</c:v>
                </c:pt>
                <c:pt idx="391">
                  <c:v>39.1</c:v>
                </c:pt>
                <c:pt idx="392">
                  <c:v>39.200000000000003</c:v>
                </c:pt>
                <c:pt idx="393">
                  <c:v>39.300000000000004</c:v>
                </c:pt>
                <c:pt idx="394">
                  <c:v>39.4</c:v>
                </c:pt>
                <c:pt idx="395">
                  <c:v>39.5</c:v>
                </c:pt>
                <c:pt idx="396">
                  <c:v>39.6</c:v>
                </c:pt>
                <c:pt idx="397">
                  <c:v>39.700000000000003</c:v>
                </c:pt>
                <c:pt idx="398">
                  <c:v>39.800000000000004</c:v>
                </c:pt>
                <c:pt idx="399">
                  <c:v>39.9</c:v>
                </c:pt>
                <c:pt idx="400">
                  <c:v>40</c:v>
                </c:pt>
                <c:pt idx="401">
                  <c:v>40.1</c:v>
                </c:pt>
                <c:pt idx="402">
                  <c:v>40.200000000000003</c:v>
                </c:pt>
                <c:pt idx="403">
                  <c:v>40.300000000000004</c:v>
                </c:pt>
                <c:pt idx="404">
                  <c:v>40.4</c:v>
                </c:pt>
                <c:pt idx="405">
                  <c:v>40.5</c:v>
                </c:pt>
                <c:pt idx="406">
                  <c:v>40.6</c:v>
                </c:pt>
                <c:pt idx="407">
                  <c:v>40.700000000000003</c:v>
                </c:pt>
                <c:pt idx="408">
                  <c:v>40.800000000000004</c:v>
                </c:pt>
                <c:pt idx="409">
                  <c:v>40.9</c:v>
                </c:pt>
                <c:pt idx="410">
                  <c:v>41</c:v>
                </c:pt>
                <c:pt idx="411">
                  <c:v>41.1</c:v>
                </c:pt>
                <c:pt idx="412">
                  <c:v>41.2</c:v>
                </c:pt>
                <c:pt idx="413">
                  <c:v>41.3</c:v>
                </c:pt>
                <c:pt idx="414">
                  <c:v>41.4</c:v>
                </c:pt>
                <c:pt idx="415">
                  <c:v>41.5</c:v>
                </c:pt>
                <c:pt idx="416">
                  <c:v>41.6</c:v>
                </c:pt>
                <c:pt idx="417">
                  <c:v>41.7</c:v>
                </c:pt>
                <c:pt idx="418">
                  <c:v>41.8</c:v>
                </c:pt>
                <c:pt idx="419">
                  <c:v>41.9</c:v>
                </c:pt>
                <c:pt idx="420">
                  <c:v>42</c:v>
                </c:pt>
                <c:pt idx="421">
                  <c:v>42.1</c:v>
                </c:pt>
                <c:pt idx="422">
                  <c:v>42.2</c:v>
                </c:pt>
                <c:pt idx="423">
                  <c:v>42.3</c:v>
                </c:pt>
                <c:pt idx="424">
                  <c:v>42.4</c:v>
                </c:pt>
                <c:pt idx="425">
                  <c:v>42.5</c:v>
                </c:pt>
                <c:pt idx="426">
                  <c:v>42.6</c:v>
                </c:pt>
                <c:pt idx="427">
                  <c:v>42.7</c:v>
                </c:pt>
                <c:pt idx="428">
                  <c:v>42.8</c:v>
                </c:pt>
                <c:pt idx="429">
                  <c:v>42.9</c:v>
                </c:pt>
                <c:pt idx="430">
                  <c:v>43</c:v>
                </c:pt>
                <c:pt idx="431">
                  <c:v>43.1</c:v>
                </c:pt>
                <c:pt idx="432">
                  <c:v>43.2</c:v>
                </c:pt>
                <c:pt idx="433">
                  <c:v>43.3</c:v>
                </c:pt>
                <c:pt idx="434">
                  <c:v>43.4</c:v>
                </c:pt>
                <c:pt idx="435">
                  <c:v>43.5</c:v>
                </c:pt>
                <c:pt idx="436">
                  <c:v>43.6</c:v>
                </c:pt>
                <c:pt idx="437">
                  <c:v>43.7</c:v>
                </c:pt>
                <c:pt idx="438">
                  <c:v>43.8</c:v>
                </c:pt>
                <c:pt idx="439">
                  <c:v>43.9</c:v>
                </c:pt>
                <c:pt idx="440">
                  <c:v>44</c:v>
                </c:pt>
                <c:pt idx="441">
                  <c:v>44.1</c:v>
                </c:pt>
                <c:pt idx="442">
                  <c:v>44.2</c:v>
                </c:pt>
                <c:pt idx="443">
                  <c:v>44.3</c:v>
                </c:pt>
                <c:pt idx="444">
                  <c:v>44.4</c:v>
                </c:pt>
                <c:pt idx="445">
                  <c:v>44.5</c:v>
                </c:pt>
                <c:pt idx="446">
                  <c:v>44.6</c:v>
                </c:pt>
                <c:pt idx="447">
                  <c:v>44.7</c:v>
                </c:pt>
                <c:pt idx="448">
                  <c:v>44.8</c:v>
                </c:pt>
                <c:pt idx="449">
                  <c:v>44.9</c:v>
                </c:pt>
                <c:pt idx="450">
                  <c:v>45</c:v>
                </c:pt>
                <c:pt idx="451">
                  <c:v>45.1</c:v>
                </c:pt>
                <c:pt idx="452">
                  <c:v>45.2</c:v>
                </c:pt>
                <c:pt idx="453">
                  <c:v>45.3</c:v>
                </c:pt>
                <c:pt idx="454">
                  <c:v>45.4</c:v>
                </c:pt>
                <c:pt idx="455">
                  <c:v>45.5</c:v>
                </c:pt>
                <c:pt idx="456">
                  <c:v>45.6</c:v>
                </c:pt>
                <c:pt idx="457">
                  <c:v>45.7</c:v>
                </c:pt>
                <c:pt idx="458">
                  <c:v>45.8</c:v>
                </c:pt>
                <c:pt idx="459">
                  <c:v>45.9</c:v>
                </c:pt>
                <c:pt idx="460">
                  <c:v>46</c:v>
                </c:pt>
                <c:pt idx="461">
                  <c:v>46.1</c:v>
                </c:pt>
                <c:pt idx="462">
                  <c:v>46.2</c:v>
                </c:pt>
                <c:pt idx="463">
                  <c:v>46.3</c:v>
                </c:pt>
                <c:pt idx="464">
                  <c:v>46.4</c:v>
                </c:pt>
                <c:pt idx="465">
                  <c:v>46.5</c:v>
                </c:pt>
                <c:pt idx="466">
                  <c:v>46.6</c:v>
                </c:pt>
                <c:pt idx="467">
                  <c:v>46.7</c:v>
                </c:pt>
                <c:pt idx="468">
                  <c:v>46.8</c:v>
                </c:pt>
                <c:pt idx="469">
                  <c:v>46.9</c:v>
                </c:pt>
                <c:pt idx="470">
                  <c:v>47</c:v>
                </c:pt>
                <c:pt idx="471">
                  <c:v>47.1</c:v>
                </c:pt>
                <c:pt idx="472">
                  <c:v>47.2</c:v>
                </c:pt>
                <c:pt idx="473">
                  <c:v>47.3</c:v>
                </c:pt>
                <c:pt idx="474">
                  <c:v>47.4</c:v>
                </c:pt>
                <c:pt idx="475">
                  <c:v>47.5</c:v>
                </c:pt>
                <c:pt idx="476">
                  <c:v>47.6</c:v>
                </c:pt>
                <c:pt idx="477">
                  <c:v>47.7</c:v>
                </c:pt>
                <c:pt idx="478">
                  <c:v>47.8</c:v>
                </c:pt>
                <c:pt idx="479">
                  <c:v>47.9</c:v>
                </c:pt>
                <c:pt idx="480">
                  <c:v>48</c:v>
                </c:pt>
                <c:pt idx="481">
                  <c:v>48.1</c:v>
                </c:pt>
                <c:pt idx="482">
                  <c:v>48.2</c:v>
                </c:pt>
                <c:pt idx="483">
                  <c:v>48.3</c:v>
                </c:pt>
                <c:pt idx="484">
                  <c:v>48.4</c:v>
                </c:pt>
                <c:pt idx="485">
                  <c:v>48.5</c:v>
                </c:pt>
                <c:pt idx="486">
                  <c:v>48.6</c:v>
                </c:pt>
                <c:pt idx="487">
                  <c:v>48.7</c:v>
                </c:pt>
                <c:pt idx="488">
                  <c:v>48.8</c:v>
                </c:pt>
                <c:pt idx="489">
                  <c:v>48.9</c:v>
                </c:pt>
                <c:pt idx="490">
                  <c:v>49</c:v>
                </c:pt>
                <c:pt idx="491">
                  <c:v>49.1</c:v>
                </c:pt>
                <c:pt idx="492">
                  <c:v>49.2</c:v>
                </c:pt>
                <c:pt idx="493">
                  <c:v>49.3</c:v>
                </c:pt>
                <c:pt idx="494">
                  <c:v>49.4</c:v>
                </c:pt>
                <c:pt idx="495">
                  <c:v>49.5</c:v>
                </c:pt>
                <c:pt idx="496">
                  <c:v>49.6</c:v>
                </c:pt>
                <c:pt idx="497">
                  <c:v>49.7</c:v>
                </c:pt>
                <c:pt idx="498">
                  <c:v>49.8</c:v>
                </c:pt>
                <c:pt idx="499">
                  <c:v>49.9</c:v>
                </c:pt>
                <c:pt idx="500">
                  <c:v>50</c:v>
                </c:pt>
              </c:numCache>
            </c:numRef>
          </c:xVal>
          <c:yVal>
            <c:numRef>
              <c:f>Tabelle1!$B$3:$B$503</c:f>
              <c:numCache>
                <c:formatCode>General</c:formatCode>
                <c:ptCount val="501"/>
                <c:pt idx="0">
                  <c:v>1.8</c:v>
                </c:pt>
                <c:pt idx="1">
                  <c:v>1.8</c:v>
                </c:pt>
                <c:pt idx="2">
                  <c:v>1.8</c:v>
                </c:pt>
                <c:pt idx="3">
                  <c:v>1.8</c:v>
                </c:pt>
                <c:pt idx="4">
                  <c:v>1.8</c:v>
                </c:pt>
                <c:pt idx="5">
                  <c:v>1.8</c:v>
                </c:pt>
                <c:pt idx="6">
                  <c:v>1.8</c:v>
                </c:pt>
                <c:pt idx="7">
                  <c:v>1.8</c:v>
                </c:pt>
                <c:pt idx="8">
                  <c:v>1.8</c:v>
                </c:pt>
                <c:pt idx="9">
                  <c:v>1.8</c:v>
                </c:pt>
                <c:pt idx="10">
                  <c:v>1.8</c:v>
                </c:pt>
                <c:pt idx="11">
                  <c:v>1.8</c:v>
                </c:pt>
                <c:pt idx="12">
                  <c:v>1.8</c:v>
                </c:pt>
                <c:pt idx="13">
                  <c:v>1.8</c:v>
                </c:pt>
                <c:pt idx="14">
                  <c:v>1.8</c:v>
                </c:pt>
                <c:pt idx="15">
                  <c:v>1.8</c:v>
                </c:pt>
                <c:pt idx="16">
                  <c:v>1.8</c:v>
                </c:pt>
                <c:pt idx="17">
                  <c:v>1.8</c:v>
                </c:pt>
                <c:pt idx="18">
                  <c:v>1.8</c:v>
                </c:pt>
                <c:pt idx="19">
                  <c:v>1.8</c:v>
                </c:pt>
                <c:pt idx="20">
                  <c:v>1.8</c:v>
                </c:pt>
                <c:pt idx="21">
                  <c:v>1.8</c:v>
                </c:pt>
                <c:pt idx="22">
                  <c:v>1.8</c:v>
                </c:pt>
                <c:pt idx="23">
                  <c:v>1.8</c:v>
                </c:pt>
                <c:pt idx="24">
                  <c:v>1.8</c:v>
                </c:pt>
                <c:pt idx="25">
                  <c:v>1.8</c:v>
                </c:pt>
                <c:pt idx="26">
                  <c:v>1.8</c:v>
                </c:pt>
                <c:pt idx="27">
                  <c:v>1.8</c:v>
                </c:pt>
                <c:pt idx="28">
                  <c:v>1.8</c:v>
                </c:pt>
                <c:pt idx="29">
                  <c:v>1.8</c:v>
                </c:pt>
                <c:pt idx="30">
                  <c:v>1.8</c:v>
                </c:pt>
                <c:pt idx="31">
                  <c:v>1.8</c:v>
                </c:pt>
                <c:pt idx="32">
                  <c:v>1.8</c:v>
                </c:pt>
                <c:pt idx="33">
                  <c:v>1.8</c:v>
                </c:pt>
                <c:pt idx="34">
                  <c:v>1.8</c:v>
                </c:pt>
                <c:pt idx="35">
                  <c:v>1.8</c:v>
                </c:pt>
                <c:pt idx="36">
                  <c:v>1.8</c:v>
                </c:pt>
                <c:pt idx="37">
                  <c:v>1.8</c:v>
                </c:pt>
                <c:pt idx="38">
                  <c:v>1.8</c:v>
                </c:pt>
                <c:pt idx="39">
                  <c:v>1.8</c:v>
                </c:pt>
                <c:pt idx="40">
                  <c:v>1.8</c:v>
                </c:pt>
                <c:pt idx="41">
                  <c:v>1.8</c:v>
                </c:pt>
                <c:pt idx="42">
                  <c:v>1.8</c:v>
                </c:pt>
                <c:pt idx="43">
                  <c:v>1.8</c:v>
                </c:pt>
                <c:pt idx="44">
                  <c:v>1.8</c:v>
                </c:pt>
                <c:pt idx="45">
                  <c:v>1.8</c:v>
                </c:pt>
                <c:pt idx="46">
                  <c:v>1.8</c:v>
                </c:pt>
                <c:pt idx="47">
                  <c:v>1.8</c:v>
                </c:pt>
                <c:pt idx="48">
                  <c:v>1.8</c:v>
                </c:pt>
                <c:pt idx="49">
                  <c:v>1.8</c:v>
                </c:pt>
                <c:pt idx="50">
                  <c:v>1.8</c:v>
                </c:pt>
                <c:pt idx="51">
                  <c:v>5.0000000000000017E-2</c:v>
                </c:pt>
                <c:pt idx="52">
                  <c:v>5.0000000000000017E-2</c:v>
                </c:pt>
                <c:pt idx="53">
                  <c:v>5.0000000000000017E-2</c:v>
                </c:pt>
                <c:pt idx="54">
                  <c:v>5.0000000000000017E-2</c:v>
                </c:pt>
                <c:pt idx="55">
                  <c:v>5.0000000000000017E-2</c:v>
                </c:pt>
                <c:pt idx="56">
                  <c:v>5.0000000000000017E-2</c:v>
                </c:pt>
                <c:pt idx="57">
                  <c:v>5.0000000000000017E-2</c:v>
                </c:pt>
                <c:pt idx="58">
                  <c:v>5.0000000000000017E-2</c:v>
                </c:pt>
                <c:pt idx="59">
                  <c:v>5.0000000000000017E-2</c:v>
                </c:pt>
                <c:pt idx="60">
                  <c:v>5.0000000000000017E-2</c:v>
                </c:pt>
                <c:pt idx="61">
                  <c:v>5.0000000000000017E-2</c:v>
                </c:pt>
                <c:pt idx="62">
                  <c:v>5.0000000000000017E-2</c:v>
                </c:pt>
                <c:pt idx="63">
                  <c:v>5.0000000000000017E-2</c:v>
                </c:pt>
                <c:pt idx="64">
                  <c:v>5.0000000000000017E-2</c:v>
                </c:pt>
                <c:pt idx="65">
                  <c:v>5.0000000000000017E-2</c:v>
                </c:pt>
                <c:pt idx="66" formatCode="0.00E+00">
                  <c:v>2.0000000000000022E-3</c:v>
                </c:pt>
                <c:pt idx="67" formatCode="0.00E+00">
                  <c:v>2.0000000000000022E-3</c:v>
                </c:pt>
                <c:pt idx="68" formatCode="0.00E+00">
                  <c:v>2.0000000000000022E-3</c:v>
                </c:pt>
                <c:pt idx="69" formatCode="0.00E+00">
                  <c:v>2.0000000000000022E-3</c:v>
                </c:pt>
                <c:pt idx="70" formatCode="0.00E+00">
                  <c:v>2.0000000000000022E-3</c:v>
                </c:pt>
                <c:pt idx="71" formatCode="0.00E+00">
                  <c:v>2.0000000000000022E-3</c:v>
                </c:pt>
                <c:pt idx="72" formatCode="0.00E+00">
                  <c:v>2.0000000000000022E-3</c:v>
                </c:pt>
                <c:pt idx="73" formatCode="0.00E+00">
                  <c:v>2.0000000000000022E-3</c:v>
                </c:pt>
                <c:pt idx="74" formatCode="0.00E+00">
                  <c:v>2.0000000000000022E-3</c:v>
                </c:pt>
                <c:pt idx="75" formatCode="0.00E+00">
                  <c:v>2.0000000000000022E-3</c:v>
                </c:pt>
                <c:pt idx="76" formatCode="0.00E+00">
                  <c:v>2.0000000000000022E-3</c:v>
                </c:pt>
                <c:pt idx="77" formatCode="0.00E+00">
                  <c:v>2.0000000000000022E-3</c:v>
                </c:pt>
                <c:pt idx="78" formatCode="0.00E+00">
                  <c:v>2.0000000000000022E-3</c:v>
                </c:pt>
                <c:pt idx="79" formatCode="0.00E+00">
                  <c:v>2.0000000000000022E-3</c:v>
                </c:pt>
                <c:pt idx="80" formatCode="0.00E+00">
                  <c:v>2.0000000000000022E-3</c:v>
                </c:pt>
                <c:pt idx="81" formatCode="0.00E+00">
                  <c:v>2.0000000000000022E-3</c:v>
                </c:pt>
                <c:pt idx="82" formatCode="0.00E+00">
                  <c:v>2.0000000000000022E-3</c:v>
                </c:pt>
                <c:pt idx="83" formatCode="0.00E+00">
                  <c:v>2.0000000000000022E-3</c:v>
                </c:pt>
                <c:pt idx="84" formatCode="0.00E+00">
                  <c:v>2.0000000000000022E-3</c:v>
                </c:pt>
                <c:pt idx="85" formatCode="0.00E+00">
                  <c:v>2.0000000000000022E-3</c:v>
                </c:pt>
                <c:pt idx="86" formatCode="0.00E+00">
                  <c:v>2.0000000000000022E-3</c:v>
                </c:pt>
                <c:pt idx="87" formatCode="0.00E+00">
                  <c:v>2.0000000000000022E-3</c:v>
                </c:pt>
                <c:pt idx="88" formatCode="0.00E+00">
                  <c:v>2.0000000000000022E-3</c:v>
                </c:pt>
                <c:pt idx="89" formatCode="0.00E+00">
                  <c:v>2.0000000000000022E-3</c:v>
                </c:pt>
                <c:pt idx="90" formatCode="0.00E+00">
                  <c:v>2.0000000000000022E-3</c:v>
                </c:pt>
                <c:pt idx="91" formatCode="0.00E+00">
                  <c:v>2.0000000000000022E-3</c:v>
                </c:pt>
                <c:pt idx="92" formatCode="0.00E+00">
                  <c:v>2.0000000000000022E-3</c:v>
                </c:pt>
                <c:pt idx="93" formatCode="0.00E+00">
                  <c:v>2.0000000000000022E-3</c:v>
                </c:pt>
                <c:pt idx="94" formatCode="0.00E+00">
                  <c:v>1.6666666666666696E-4</c:v>
                </c:pt>
                <c:pt idx="95" formatCode="0.00E+00">
                  <c:v>1.6666666666666696E-4</c:v>
                </c:pt>
                <c:pt idx="96" formatCode="0.00E+00">
                  <c:v>1.6666666666666696E-4</c:v>
                </c:pt>
                <c:pt idx="97" formatCode="0.00E+00">
                  <c:v>1.6666666666666696E-4</c:v>
                </c:pt>
                <c:pt idx="98" formatCode="0.00E+00">
                  <c:v>1.6666666666666696E-4</c:v>
                </c:pt>
                <c:pt idx="99" formatCode="0.00E+00">
                  <c:v>1.6666666666666696E-4</c:v>
                </c:pt>
                <c:pt idx="100" formatCode="0.00E+00">
                  <c:v>1.6666666666666696E-4</c:v>
                </c:pt>
                <c:pt idx="101" formatCode="0.00E+00">
                  <c:v>1.6666666666666696E-4</c:v>
                </c:pt>
                <c:pt idx="102" formatCode="0.00E+00">
                  <c:v>1.6666666666666696E-4</c:v>
                </c:pt>
                <c:pt idx="103" formatCode="0.00E+00">
                  <c:v>1.6666666666666696E-4</c:v>
                </c:pt>
                <c:pt idx="104" formatCode="0.00E+00">
                  <c:v>1.6666666666666696E-4</c:v>
                </c:pt>
                <c:pt idx="105" formatCode="0.00E+00">
                  <c:v>1.6666666666666696E-4</c:v>
                </c:pt>
                <c:pt idx="106" formatCode="0.00E+00">
                  <c:v>1.6666666666666696E-4</c:v>
                </c:pt>
                <c:pt idx="107" formatCode="0.00E+00">
                  <c:v>1.6666666666666696E-4</c:v>
                </c:pt>
                <c:pt idx="108" formatCode="0.00E+00">
                  <c:v>1.388888888888892E-5</c:v>
                </c:pt>
                <c:pt idx="109" formatCode="0.00E+00">
                  <c:v>1.388888888888892E-5</c:v>
                </c:pt>
                <c:pt idx="110" formatCode="0.00E+00">
                  <c:v>1.388888888888892E-5</c:v>
                </c:pt>
                <c:pt idx="111" formatCode="0.00E+00">
                  <c:v>1.388888888888892E-5</c:v>
                </c:pt>
                <c:pt idx="112" formatCode="0.00E+00">
                  <c:v>1.388888888888892E-5</c:v>
                </c:pt>
                <c:pt idx="113" formatCode="0.00E+00">
                  <c:v>1.388888888888892E-5</c:v>
                </c:pt>
                <c:pt idx="114" formatCode="0.00E+00">
                  <c:v>1.388888888888892E-5</c:v>
                </c:pt>
                <c:pt idx="115" formatCode="0.00E+00">
                  <c:v>1.388888888888892E-5</c:v>
                </c:pt>
                <c:pt idx="116" formatCode="0.00E+00">
                  <c:v>1.388888888888892E-5</c:v>
                </c:pt>
                <c:pt idx="117" formatCode="0.00E+00">
                  <c:v>1.388888888888892E-5</c:v>
                </c:pt>
                <c:pt idx="118" formatCode="0.00E+00">
                  <c:v>1.388888888888892E-5</c:v>
                </c:pt>
                <c:pt idx="119" formatCode="0.00E+00">
                  <c:v>1.388888888888892E-5</c:v>
                </c:pt>
                <c:pt idx="120" formatCode="0.00E+00">
                  <c:v>1.388888888888892E-5</c:v>
                </c:pt>
                <c:pt idx="121" formatCode="0.00E+00">
                  <c:v>1.388888888888892E-5</c:v>
                </c:pt>
                <c:pt idx="122" formatCode="0.00E+00">
                  <c:v>1.1574074074074091E-6</c:v>
                </c:pt>
                <c:pt idx="123" formatCode="0.00E+00">
                  <c:v>1.1574074074074091E-6</c:v>
                </c:pt>
                <c:pt idx="124" formatCode="0.00E+00">
                  <c:v>1.1574074074074091E-6</c:v>
                </c:pt>
                <c:pt idx="125" formatCode="0.00E+00">
                  <c:v>1.1574074074074091E-6</c:v>
                </c:pt>
                <c:pt idx="126" formatCode="0.00E+00">
                  <c:v>1.1574074074074091E-6</c:v>
                </c:pt>
                <c:pt idx="127" formatCode="0.00E+00">
                  <c:v>1.1574074074074091E-6</c:v>
                </c:pt>
                <c:pt idx="128" formatCode="0.00E+00">
                  <c:v>1.1574074074074091E-6</c:v>
                </c:pt>
                <c:pt idx="129" formatCode="0.00E+00">
                  <c:v>1.1574074074074091E-6</c:v>
                </c:pt>
                <c:pt idx="130" formatCode="0.00E+00">
                  <c:v>1.1574074074074091E-6</c:v>
                </c:pt>
                <c:pt idx="131" formatCode="0.00E+00">
                  <c:v>1.1574074074074091E-6</c:v>
                </c:pt>
                <c:pt idx="132" formatCode="0.00E+00">
                  <c:v>1.1574074074074091E-6</c:v>
                </c:pt>
                <c:pt idx="133" formatCode="0.00E+00">
                  <c:v>1.1574074074074091E-6</c:v>
                </c:pt>
                <c:pt idx="134" formatCode="0.00E+00">
                  <c:v>1.1574074074074091E-6</c:v>
                </c:pt>
                <c:pt idx="135" formatCode="0.00E+00">
                  <c:v>1.1574074074074091E-6</c:v>
                </c:pt>
                <c:pt idx="136" formatCode="0.00E+00">
                  <c:v>1.0000000000000025E-7</c:v>
                </c:pt>
                <c:pt idx="137" formatCode="0.00E+00">
                  <c:v>1.0000000000000025E-7</c:v>
                </c:pt>
                <c:pt idx="138" formatCode="0.00E+00">
                  <c:v>1.0000000000000025E-7</c:v>
                </c:pt>
                <c:pt idx="139" formatCode="0.00E+00">
                  <c:v>1.0000000000000025E-7</c:v>
                </c:pt>
                <c:pt idx="140" formatCode="0.00E+00">
                  <c:v>1.0000000000000025E-7</c:v>
                </c:pt>
                <c:pt idx="141" formatCode="0.00E+00">
                  <c:v>1.0000000000000025E-7</c:v>
                </c:pt>
                <c:pt idx="142" formatCode="0.00E+00">
                  <c:v>1.0000000000000025E-7</c:v>
                </c:pt>
                <c:pt idx="143" formatCode="0.00E+00">
                  <c:v>1.0000000000000025E-7</c:v>
                </c:pt>
                <c:pt idx="144" formatCode="0.00E+00">
                  <c:v>1.0000000000000025E-7</c:v>
                </c:pt>
                <c:pt idx="145" formatCode="0.00E+00">
                  <c:v>1.0000000000000025E-7</c:v>
                </c:pt>
                <c:pt idx="146" formatCode="0.00E+00">
                  <c:v>1.0000000000000025E-7</c:v>
                </c:pt>
                <c:pt idx="147" formatCode="0.00E+00">
                  <c:v>1.0000000000000025E-7</c:v>
                </c:pt>
                <c:pt idx="148" formatCode="0.00E+00">
                  <c:v>1.0000000000000025E-7</c:v>
                </c:pt>
                <c:pt idx="149" formatCode="0.00E+00">
                  <c:v>1.0000000000000025E-7</c:v>
                </c:pt>
                <c:pt idx="150" formatCode="0.00E+00">
                  <c:v>1.0000000000000025E-7</c:v>
                </c:pt>
                <c:pt idx="151" formatCode="0.00E+00">
                  <c:v>1.0000000000000025E-7</c:v>
                </c:pt>
                <c:pt idx="152" formatCode="0.00E+00">
                  <c:v>1.0000000000000025E-7</c:v>
                </c:pt>
                <c:pt idx="153" formatCode="0.00E+00">
                  <c:v>1.0000000000000025E-7</c:v>
                </c:pt>
                <c:pt idx="154" formatCode="0.00E+00">
                  <c:v>1.0000000000000025E-7</c:v>
                </c:pt>
                <c:pt idx="155" formatCode="0.00E+00">
                  <c:v>1.0000000000000025E-7</c:v>
                </c:pt>
                <c:pt idx="156">
                  <c:v>5.0013223865827061E-8</c:v>
                </c:pt>
                <c:pt idx="157">
                  <c:v>2.5013225614533239E-8</c:v>
                </c:pt>
                <c:pt idx="158">
                  <c:v>1.2509920522660686E-8</c:v>
                </c:pt>
                <c:pt idx="159">
                  <c:v>6.2566145564353045E-9</c:v>
                </c:pt>
                <c:pt idx="160">
                  <c:v>3.1291346445319095E-9</c:v>
                </c:pt>
                <c:pt idx="161">
                  <c:v>1.5649811148328696E-9</c:v>
                </c:pt>
                <c:pt idx="162">
                  <c:v>7.8269750841928625E-10</c:v>
                </c:pt>
                <c:pt idx="163">
                  <c:v>3.914522570779815E-10</c:v>
                </c:pt>
                <c:pt idx="164">
                  <c:v>1.9577789366024555E-10</c:v>
                </c:pt>
                <c:pt idx="165">
                  <c:v>9.7914836236097937E-11</c:v>
                </c:pt>
                <c:pt idx="166">
                  <c:v>4.8970366244616841E-11</c:v>
                </c:pt>
                <c:pt idx="167">
                  <c:v>2.4491658897835846E-11</c:v>
                </c:pt>
                <c:pt idx="168">
                  <c:v>1.2249068193029186E-11</c:v>
                </c:pt>
                <c:pt idx="169">
                  <c:v>6.1261538968575638E-12</c:v>
                </c:pt>
                <c:pt idx="170">
                  <c:v>3.0638870628004193E-12</c:v>
                </c:pt>
                <c:pt idx="171">
                  <c:v>1.5323486957144569E-12</c:v>
                </c:pt>
                <c:pt idx="172">
                  <c:v>7.6637698359276137E-13</c:v>
                </c:pt>
                <c:pt idx="173">
                  <c:v>3.8328983646041364E-13</c:v>
                </c:pt>
                <c:pt idx="174">
                  <c:v>1.9169560396391123E-13</c:v>
                </c:pt>
                <c:pt idx="175">
                  <c:v>9.587315155141855E-14</c:v>
                </c:pt>
                <c:pt idx="176">
                  <c:v>4.7949253912633859E-14</c:v>
                </c:pt>
                <c:pt idx="177">
                  <c:v>2.3980967701319662E-14</c:v>
                </c:pt>
                <c:pt idx="178">
                  <c:v>1.1993655061652482E-14</c:v>
                </c:pt>
                <c:pt idx="179">
                  <c:v>5.9984135556794109E-15</c:v>
                </c:pt>
                <c:pt idx="180" formatCode="0.00E+00">
                  <c:v>3.0000000000000125E-15</c:v>
                </c:pt>
                <c:pt idx="181" formatCode="0.00E+00">
                  <c:v>3.0000000000000125E-15</c:v>
                </c:pt>
                <c:pt idx="182" formatCode="0.00E+00">
                  <c:v>3.0000000000000125E-15</c:v>
                </c:pt>
                <c:pt idx="183" formatCode="0.00E+00">
                  <c:v>3.0000000000000125E-15</c:v>
                </c:pt>
                <c:pt idx="184" formatCode="0.00E+00">
                  <c:v>3.0000000000000125E-15</c:v>
                </c:pt>
                <c:pt idx="185" formatCode="0.00E+00">
                  <c:v>3.0000000000000125E-15</c:v>
                </c:pt>
                <c:pt idx="186" formatCode="0.00E+00">
                  <c:v>3.0000000000000125E-15</c:v>
                </c:pt>
                <c:pt idx="187" formatCode="0.00E+00">
                  <c:v>3.0000000000000125E-15</c:v>
                </c:pt>
                <c:pt idx="188" formatCode="0.00E+00">
                  <c:v>3.0000000000000125E-15</c:v>
                </c:pt>
                <c:pt idx="189" formatCode="0.00E+00">
                  <c:v>3.0000000000000125E-15</c:v>
                </c:pt>
                <c:pt idx="190" formatCode="0.00E+00">
                  <c:v>3.0000000000000125E-15</c:v>
                </c:pt>
                <c:pt idx="191" formatCode="0.00E+00">
                  <c:v>3.0000000000000125E-15</c:v>
                </c:pt>
                <c:pt idx="192" formatCode="0.00E+00">
                  <c:v>3.0000000000000125E-15</c:v>
                </c:pt>
                <c:pt idx="193" formatCode="0.00E+00">
                  <c:v>3.0000000000000125E-15</c:v>
                </c:pt>
                <c:pt idx="194" formatCode="0.00E+00">
                  <c:v>3.0000000000000125E-15</c:v>
                </c:pt>
                <c:pt idx="195" formatCode="0.00E+00">
                  <c:v>3.0000000000000125E-15</c:v>
                </c:pt>
                <c:pt idx="196" formatCode="0.00E+00">
                  <c:v>3.0000000000000125E-15</c:v>
                </c:pt>
                <c:pt idx="197" formatCode="0.00E+00">
                  <c:v>3.0000000000000125E-15</c:v>
                </c:pt>
                <c:pt idx="198" formatCode="0.00E+00">
                  <c:v>3.0000000000000125E-15</c:v>
                </c:pt>
                <c:pt idx="199" formatCode="0.00E+00">
                  <c:v>3.0000000000000125E-15</c:v>
                </c:pt>
                <c:pt idx="200" formatCode="0.00E+00">
                  <c:v>3.0000000000000125E-15</c:v>
                </c:pt>
                <c:pt idx="201" formatCode="0.00E+00">
                  <c:v>3.0000000000000125E-15</c:v>
                </c:pt>
                <c:pt idx="202" formatCode="0.00E+00">
                  <c:v>3.0000000000000125E-15</c:v>
                </c:pt>
                <c:pt idx="203" formatCode="0.00E+00">
                  <c:v>3.0000000000000125E-15</c:v>
                </c:pt>
                <c:pt idx="204" formatCode="0.00E+00">
                  <c:v>3.0000000000000125E-15</c:v>
                </c:pt>
                <c:pt idx="205" formatCode="0.00E+00">
                  <c:v>3.0000000000000125E-15</c:v>
                </c:pt>
                <c:pt idx="206" formatCode="0.00E+00">
                  <c:v>3.0000000000000125E-15</c:v>
                </c:pt>
                <c:pt idx="207" formatCode="0.00E+00">
                  <c:v>3.0000000000000125E-15</c:v>
                </c:pt>
                <c:pt idx="208" formatCode="0.00E+00">
                  <c:v>3.0000000000000125E-15</c:v>
                </c:pt>
                <c:pt idx="209" formatCode="0.00E+00">
                  <c:v>3.0000000000000125E-15</c:v>
                </c:pt>
                <c:pt idx="210" formatCode="0.00E+00">
                  <c:v>3.0000000000000125E-15</c:v>
                </c:pt>
                <c:pt idx="211" formatCode="0.00E+00">
                  <c:v>3.0000000000000125E-15</c:v>
                </c:pt>
                <c:pt idx="212" formatCode="0.00E+00">
                  <c:v>3.0000000000000125E-15</c:v>
                </c:pt>
                <c:pt idx="213" formatCode="0.00E+00">
                  <c:v>3.0000000000000125E-15</c:v>
                </c:pt>
                <c:pt idx="214" formatCode="0.00E+00">
                  <c:v>3.0000000000000125E-15</c:v>
                </c:pt>
                <c:pt idx="215" formatCode="0.00E+00">
                  <c:v>3.0000000000000125E-15</c:v>
                </c:pt>
                <c:pt idx="216" formatCode="0.00E+00">
                  <c:v>3.0000000000000125E-15</c:v>
                </c:pt>
                <c:pt idx="217" formatCode="0.00E+00">
                  <c:v>3.0000000000000125E-15</c:v>
                </c:pt>
                <c:pt idx="218" formatCode="0.00E+00">
                  <c:v>3.0000000000000125E-15</c:v>
                </c:pt>
                <c:pt idx="219" formatCode="0.00E+00">
                  <c:v>3.0000000000000125E-15</c:v>
                </c:pt>
                <c:pt idx="220" formatCode="0.00E+00">
                  <c:v>3.0000000000000125E-15</c:v>
                </c:pt>
                <c:pt idx="221" formatCode="0.00E+00">
                  <c:v>4.00000000000002E-17</c:v>
                </c:pt>
                <c:pt idx="222" formatCode="0.00E+00">
                  <c:v>4.00000000000002E-17</c:v>
                </c:pt>
                <c:pt idx="223" formatCode="0.00E+00">
                  <c:v>4.00000000000002E-17</c:v>
                </c:pt>
                <c:pt idx="224" formatCode="0.00E+00">
                  <c:v>4.00000000000002E-17</c:v>
                </c:pt>
                <c:pt idx="225" formatCode="0.00E+00">
                  <c:v>4.00000000000002E-17</c:v>
                </c:pt>
                <c:pt idx="226" formatCode="0.00E+00">
                  <c:v>4.00000000000002E-17</c:v>
                </c:pt>
                <c:pt idx="227" formatCode="0.00E+00">
                  <c:v>4.00000000000002E-17</c:v>
                </c:pt>
                <c:pt idx="228" formatCode="0.00E+00">
                  <c:v>4.00000000000002E-17</c:v>
                </c:pt>
                <c:pt idx="229" formatCode="0.00E+00">
                  <c:v>4.00000000000002E-17</c:v>
                </c:pt>
                <c:pt idx="230" formatCode="0.00E+00">
                  <c:v>4.00000000000002E-17</c:v>
                </c:pt>
                <c:pt idx="231" formatCode="0.00E+00">
                  <c:v>4.00000000000002E-17</c:v>
                </c:pt>
                <c:pt idx="232" formatCode="0.00E+00">
                  <c:v>4.00000000000002E-17</c:v>
                </c:pt>
                <c:pt idx="233" formatCode="0.00E+00">
                  <c:v>4.00000000000002E-17</c:v>
                </c:pt>
                <c:pt idx="234" formatCode="0.00E+00">
                  <c:v>4.00000000000002E-17</c:v>
                </c:pt>
                <c:pt idx="235" formatCode="0.00E+00">
                  <c:v>4.00000000000002E-17</c:v>
                </c:pt>
                <c:pt idx="236" formatCode="0.00E+00">
                  <c:v>4.00000000000002E-17</c:v>
                </c:pt>
                <c:pt idx="237" formatCode="0.00E+00">
                  <c:v>4.00000000000002E-17</c:v>
                </c:pt>
                <c:pt idx="238" formatCode="0.00E+00">
                  <c:v>4.00000000000002E-17</c:v>
                </c:pt>
                <c:pt idx="239" formatCode="0.00E+00">
                  <c:v>4.00000000000002E-17</c:v>
                </c:pt>
                <c:pt idx="240" formatCode="0.00E+00">
                  <c:v>4.00000000000002E-17</c:v>
                </c:pt>
                <c:pt idx="241" formatCode="0.00E+00">
                  <c:v>4.00000000000002E-17</c:v>
                </c:pt>
                <c:pt idx="242" formatCode="0.00E+00">
                  <c:v>4.00000000000002E-17</c:v>
                </c:pt>
                <c:pt idx="243" formatCode="0.00E+00">
                  <c:v>4.00000000000002E-17</c:v>
                </c:pt>
                <c:pt idx="244" formatCode="0.00E+00">
                  <c:v>4.00000000000002E-17</c:v>
                </c:pt>
                <c:pt idx="245" formatCode="0.00E+00">
                  <c:v>4.00000000000002E-17</c:v>
                </c:pt>
                <c:pt idx="246" formatCode="0.00E+00">
                  <c:v>4.00000000000002E-17</c:v>
                </c:pt>
                <c:pt idx="247" formatCode="0.00E+00">
                  <c:v>4.00000000000002E-17</c:v>
                </c:pt>
                <c:pt idx="248" formatCode="0.00E+00">
                  <c:v>4.00000000000002E-17</c:v>
                </c:pt>
                <c:pt idx="249" formatCode="0.00E+00">
                  <c:v>4.00000000000002E-17</c:v>
                </c:pt>
                <c:pt idx="250" formatCode="0.00E+00">
                  <c:v>4.00000000000002E-17</c:v>
                </c:pt>
                <c:pt idx="251" formatCode="0.00E+00">
                  <c:v>4.00000000000002E-17</c:v>
                </c:pt>
                <c:pt idx="252" formatCode="0.00E+00">
                  <c:v>4.00000000000002E-17</c:v>
                </c:pt>
                <c:pt idx="253" formatCode="0.00E+00">
                  <c:v>4.00000000000002E-17</c:v>
                </c:pt>
                <c:pt idx="254" formatCode="0.00E+00">
                  <c:v>4.00000000000002E-17</c:v>
                </c:pt>
                <c:pt idx="255" formatCode="0.00E+00">
                  <c:v>4.00000000000002E-17</c:v>
                </c:pt>
                <c:pt idx="256" formatCode="0.00E+00">
                  <c:v>4.00000000000002E-17</c:v>
                </c:pt>
                <c:pt idx="257" formatCode="0.00E+00">
                  <c:v>4.00000000000002E-17</c:v>
                </c:pt>
                <c:pt idx="258" formatCode="0.00E+00">
                  <c:v>4.00000000000002E-17</c:v>
                </c:pt>
                <c:pt idx="259" formatCode="0.00E+00">
                  <c:v>4.00000000000002E-17</c:v>
                </c:pt>
                <c:pt idx="260" formatCode="0.00E+00">
                  <c:v>4.00000000000002E-17</c:v>
                </c:pt>
                <c:pt idx="261" formatCode="0.00E+00">
                  <c:v>4.00000000000002E-17</c:v>
                </c:pt>
                <c:pt idx="262" formatCode="0.00E+00">
                  <c:v>4.00000000000002E-17</c:v>
                </c:pt>
                <c:pt idx="263" formatCode="0.00E+00">
                  <c:v>4.00000000000002E-17</c:v>
                </c:pt>
                <c:pt idx="264" formatCode="0.00E+00">
                  <c:v>4.00000000000002E-17</c:v>
                </c:pt>
                <c:pt idx="265" formatCode="0.00E+00">
                  <c:v>4.00000000000002E-17</c:v>
                </c:pt>
                <c:pt idx="266" formatCode="0.00E+00">
                  <c:v>4.00000000000002E-17</c:v>
                </c:pt>
                <c:pt idx="267" formatCode="0.00E+00">
                  <c:v>4.00000000000002E-17</c:v>
                </c:pt>
                <c:pt idx="268" formatCode="0.00E+00">
                  <c:v>4.00000000000002E-17</c:v>
                </c:pt>
                <c:pt idx="269" formatCode="0.00E+00">
                  <c:v>4.00000000000002E-17</c:v>
                </c:pt>
                <c:pt idx="270" formatCode="0.00E+00">
                  <c:v>4.00000000000002E-17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249600"/>
        <c:axId val="43250176"/>
      </c:scatterChart>
      <c:valAx>
        <c:axId val="43249600"/>
        <c:scaling>
          <c:orientation val="minMax"/>
          <c:max val="27"/>
          <c:min val="0"/>
        </c:scaling>
        <c:delete val="1"/>
        <c:axPos val="b"/>
        <c:minorGridlines>
          <c:spPr>
            <a:ln w="31750">
              <a:solidFill>
                <a:schemeClr val="bg1">
                  <a:lumMod val="50000"/>
                </a:schemeClr>
              </a:solidFill>
            </a:ln>
          </c:spPr>
        </c:minorGridlines>
        <c:numFmt formatCode="General" sourceLinked="1"/>
        <c:majorTickMark val="in"/>
        <c:minorTickMark val="none"/>
        <c:tickLblPos val="none"/>
        <c:crossAx val="43250176"/>
        <c:crossesAt val="10"/>
        <c:crossBetween val="midCat"/>
        <c:minorUnit val="5"/>
      </c:valAx>
      <c:valAx>
        <c:axId val="43250176"/>
        <c:scaling>
          <c:logBase val="10"/>
          <c:orientation val="minMax"/>
        </c:scaling>
        <c:delete val="0"/>
        <c:axPos val="l"/>
        <c:majorGridlines>
          <c:spPr>
            <a:ln w="50800"/>
          </c:spPr>
        </c:majorGridlines>
        <c:numFmt formatCode="0E+00" sourceLinked="0"/>
        <c:majorTickMark val="out"/>
        <c:minorTickMark val="none"/>
        <c:tickLblPos val="nextTo"/>
        <c:spPr>
          <a:ln w="5080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3200" b="1"/>
            </a:pPr>
            <a:endParaRPr lang="de-DE"/>
          </a:p>
        </c:txPr>
        <c:crossAx val="43249600"/>
        <c:crosses val="autoZero"/>
        <c:crossBetween val="midCat"/>
        <c:majorUnit val="100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wmf"/><Relationship Id="rId2" Type="http://schemas.openxmlformats.org/officeDocument/2006/relationships/image" Target="../media/image141.wmf"/><Relationship Id="rId1" Type="http://schemas.openxmlformats.org/officeDocument/2006/relationships/image" Target="../media/image140.wmf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549650" y="524168"/>
            <a:ext cx="3096084" cy="207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1" rIns="99040" bIns="49521" numCol="1" anchor="b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pPr>
              <a:defRPr/>
            </a:pPr>
            <a:r>
              <a:rPr lang="de-DE" dirty="0" smtClean="0"/>
              <a:t>Joachim Wolf, Institute </a:t>
            </a:r>
            <a:r>
              <a:rPr lang="de-DE" dirty="0" err="1" smtClean="0"/>
              <a:t>for</a:t>
            </a:r>
            <a:r>
              <a:rPr lang="de-DE" dirty="0" smtClean="0"/>
              <a:t> Experimental </a:t>
            </a:r>
            <a:r>
              <a:rPr lang="de-DE" dirty="0" err="1" smtClean="0"/>
              <a:t>Nuclear</a:t>
            </a:r>
            <a:r>
              <a:rPr lang="de-DE" dirty="0" smtClean="0"/>
              <a:t> </a:t>
            </a:r>
            <a:r>
              <a:rPr lang="de-DE" dirty="0" err="1" smtClean="0"/>
              <a:t>Physics</a:t>
            </a:r>
            <a:endParaRPr lang="de-DE" dirty="0"/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560386" y="9550531"/>
            <a:ext cx="3212761" cy="285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r>
              <a:rPr lang="en-US" sz="900" dirty="0"/>
              <a:t>KIT – University of the State of Baden-Wuerttemberg and </a:t>
            </a:r>
            <a:br>
              <a:rPr lang="en-US" sz="900" dirty="0"/>
            </a:br>
            <a:r>
              <a:rPr lang="en-US" sz="900" dirty="0"/>
              <a:t>National Laboratory of the Helmholtz Association</a:t>
            </a:r>
          </a:p>
        </p:txBody>
      </p:sp>
      <p:pic>
        <p:nvPicPr>
          <p:cNvPr id="9223" name="Picture 11" descr="KIT-Logo-rgb_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602" y="211447"/>
            <a:ext cx="1043532" cy="520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4724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1" rIns="99040" bIns="49521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295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1" rIns="99040" bIns="49521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9938"/>
            <a:ext cx="5114925" cy="3835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1" y="4861442"/>
            <a:ext cx="5679440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1" rIns="99040" bIns="495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1107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1" rIns="99040" bIns="49521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r>
              <a:rPr lang="de-DE"/>
              <a:t>Prof. Dr. Max Mustermann | </a:t>
            </a:r>
            <a:br>
              <a:rPr lang="de-DE"/>
            </a:br>
            <a:r>
              <a:rPr lang="de-DE"/>
              <a:t>Name of Faculty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295" y="9721107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1" rIns="99040" bIns="4952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6AB5DBA3-DFF6-4CFC-93DE-3F08A0E43AD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5888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9938"/>
            <a:ext cx="5114925" cy="38354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 Max Mustermann | </a:t>
            </a:r>
            <a:br>
              <a:rPr lang="de-DE" smtClean="0"/>
            </a:br>
            <a:r>
              <a:rPr lang="de-DE" smtClean="0"/>
              <a:t>Name of Faculty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B5DBA3-DFF6-4CFC-93DE-3F08A0E43ADF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9938"/>
            <a:ext cx="5114925" cy="38354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 Max Mustermann | </a:t>
            </a:r>
            <a:br>
              <a:rPr lang="de-DE" smtClean="0"/>
            </a:br>
            <a:r>
              <a:rPr lang="de-DE" smtClean="0"/>
              <a:t>Name of Faculty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B5DBA3-DFF6-4CFC-93DE-3F08A0E43ADF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9938"/>
            <a:ext cx="5114925" cy="38354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 Max Mustermann | </a:t>
            </a:r>
            <a:br>
              <a:rPr lang="de-DE" smtClean="0"/>
            </a:br>
            <a:r>
              <a:rPr lang="de-DE" smtClean="0"/>
              <a:t>Name of Faculty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B5DBA3-DFF6-4CFC-93DE-3F08A0E43ADF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9938"/>
            <a:ext cx="5114925" cy="38354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 Max Mustermann | </a:t>
            </a:r>
            <a:br>
              <a:rPr lang="de-DE" smtClean="0"/>
            </a:br>
            <a:r>
              <a:rPr lang="de-DE" smtClean="0"/>
              <a:t>Name of Faculty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B5DBA3-DFF6-4CFC-93DE-3F08A0E43ADF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9938"/>
            <a:ext cx="5114925" cy="38354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 Max Mustermann | </a:t>
            </a:r>
            <a:br>
              <a:rPr lang="de-DE" smtClean="0"/>
            </a:br>
            <a:r>
              <a:rPr lang="de-DE" smtClean="0"/>
              <a:t>Name of Faculty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B5DBA3-DFF6-4CFC-93DE-3F08A0E43ADF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 descr="C:\Users\bm3299\Pictures\Experiments\Katrin\Electrodes\main spectrometer\Electrode-mounting\Gerüst und Tank 2008-05-06\DSC_3344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3600"/>
                    </a14:imgEffect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-120000">
            <a:off x="42056" y="3286125"/>
            <a:ext cx="9059888" cy="345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5" name="Picture 9" descr="II_rahmen_neu_tite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3175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396875" y="6475414"/>
            <a:ext cx="36703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KIT – University of the State of Baden-Wuerttemberg and </a:t>
            </a: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/>
              <a:t>National Research Center of the Helmholtz Association</a:t>
            </a:r>
            <a:endParaRPr lang="en-US" sz="800" dirty="0"/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385764" y="3366148"/>
            <a:ext cx="4537075" cy="154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Institute</a:t>
            </a:r>
            <a:r>
              <a:rPr lang="de-DE" sz="1000" baseline="0" dirty="0" smtClean="0">
                <a:solidFill>
                  <a:schemeClr val="bg1"/>
                </a:solidFill>
              </a:rPr>
              <a:t> </a:t>
            </a:r>
            <a:r>
              <a:rPr lang="de-DE" sz="1000" baseline="0" dirty="0" err="1" smtClean="0">
                <a:solidFill>
                  <a:schemeClr val="bg1"/>
                </a:solidFill>
              </a:rPr>
              <a:t>of</a:t>
            </a:r>
            <a:r>
              <a:rPr lang="de-DE" sz="1000" baseline="0" dirty="0" smtClean="0">
                <a:solidFill>
                  <a:schemeClr val="bg1"/>
                </a:solidFill>
              </a:rPr>
              <a:t> Experimental </a:t>
            </a:r>
            <a:r>
              <a:rPr lang="de-DE" sz="1000" baseline="0" dirty="0" err="1" smtClean="0">
                <a:solidFill>
                  <a:schemeClr val="bg1"/>
                </a:solidFill>
              </a:rPr>
              <a:t>Nuclear</a:t>
            </a:r>
            <a:r>
              <a:rPr lang="de-DE" sz="1000" baseline="0" dirty="0" smtClean="0">
                <a:solidFill>
                  <a:schemeClr val="bg1"/>
                </a:solidFill>
              </a:rPr>
              <a:t> </a:t>
            </a:r>
            <a:r>
              <a:rPr lang="de-DE" sz="1000" baseline="0" dirty="0" err="1" smtClean="0">
                <a:solidFill>
                  <a:schemeClr val="bg1"/>
                </a:solidFill>
              </a:rPr>
              <a:t>Physics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7318375" y="6497639"/>
            <a:ext cx="172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de-DE" sz="1600" b="1">
                <a:solidFill>
                  <a:schemeClr val="bg1"/>
                </a:solidFill>
              </a:rPr>
              <a:t>www.kit.edu</a:t>
            </a:r>
          </a:p>
        </p:txBody>
      </p:sp>
      <p:pic>
        <p:nvPicPr>
          <p:cNvPr id="26640" name="Picture 13" descr="KIT-Logo-rgb_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333376"/>
            <a:ext cx="161925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9" name="Datumsplatzhalter 9"/>
          <p:cNvSpPr>
            <a:spLocks noGrp="1"/>
          </p:cNvSpPr>
          <p:nvPr>
            <p:ph type="dt" sz="half" idx="2"/>
          </p:nvPr>
        </p:nvSpPr>
        <p:spPr>
          <a:xfrm>
            <a:off x="179512" y="6454633"/>
            <a:ext cx="1908096" cy="1787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KIT, 09.03.2017 </a:t>
            </a:r>
            <a:endParaRPr lang="de-DE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79912" y="6463969"/>
            <a:ext cx="2592288" cy="16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/>
            </a:lvl1pPr>
          </a:lstStyle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dirty="0" smtClean="0"/>
              <a:t>J. Wolf  - The KATRIN Experiment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6" name="Datumsplatzhalter 9"/>
          <p:cNvSpPr>
            <a:spLocks noGrp="1"/>
          </p:cNvSpPr>
          <p:nvPr>
            <p:ph type="dt" sz="half" idx="2"/>
          </p:nvPr>
        </p:nvSpPr>
        <p:spPr>
          <a:xfrm>
            <a:off x="179512" y="6454633"/>
            <a:ext cx="1908096" cy="1787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KIT, 09.03.2017 </a:t>
            </a:r>
            <a:endParaRPr lang="de-DE" dirty="0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79912" y="6463969"/>
            <a:ext cx="2592288" cy="16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/>
            </a:lvl1pPr>
          </a:lstStyle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dirty="0" smtClean="0"/>
              <a:t>J. Wolf  - The KATRIN Experiment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Datumsplatzhalter 9"/>
          <p:cNvSpPr>
            <a:spLocks noGrp="1"/>
          </p:cNvSpPr>
          <p:nvPr>
            <p:ph type="dt" sz="half" idx="2"/>
          </p:nvPr>
        </p:nvSpPr>
        <p:spPr>
          <a:xfrm>
            <a:off x="179512" y="6454633"/>
            <a:ext cx="1908096" cy="1787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KIT, 09.03.2017 </a:t>
            </a:r>
            <a:endParaRPr lang="de-DE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79912" y="6463969"/>
            <a:ext cx="2592288" cy="16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/>
            </a:lvl1pPr>
          </a:lstStyle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dirty="0" smtClean="0"/>
              <a:t>J. Wolf  - The KATRIN Experiment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632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9"/>
          <p:cNvSpPr>
            <a:spLocks noGrp="1"/>
          </p:cNvSpPr>
          <p:nvPr>
            <p:ph type="dt" sz="half" idx="2"/>
          </p:nvPr>
        </p:nvSpPr>
        <p:spPr>
          <a:xfrm>
            <a:off x="179512" y="6454633"/>
            <a:ext cx="1908096" cy="1787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KIT, 09.03.2017 </a:t>
            </a:r>
            <a:endParaRPr lang="de-DE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79912" y="6463969"/>
            <a:ext cx="2592288" cy="16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/>
            </a:lvl1pPr>
          </a:lstStyle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dirty="0" smtClean="0"/>
              <a:t>J. Wolf  - The KATRIN Experiment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603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21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umsplatzhalter 9"/>
          <p:cNvSpPr>
            <a:spLocks noGrp="1"/>
          </p:cNvSpPr>
          <p:nvPr>
            <p:ph type="dt" sz="half" idx="10"/>
          </p:nvPr>
        </p:nvSpPr>
        <p:spPr>
          <a:xfrm>
            <a:off x="179512" y="6454633"/>
            <a:ext cx="1908096" cy="1787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KIT, 09.03.2017 </a:t>
            </a:r>
            <a:endParaRPr lang="de-DE" dirty="0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79912" y="6463969"/>
            <a:ext cx="2592288" cy="16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/>
            </a:lvl1pPr>
          </a:lstStyle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dirty="0" smtClean="0"/>
              <a:t>J. Wolf  - The KATRIN Experiment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446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I_rahmen_neu_folg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525" y="333376"/>
            <a:ext cx="69119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add title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1198563"/>
            <a:ext cx="8356600" cy="489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6011863" y="6453188"/>
            <a:ext cx="27368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>
              <a:spcBef>
                <a:spcPct val="50000"/>
              </a:spcBef>
            </a:pPr>
            <a:r>
              <a:rPr lang="en-US" sz="900" dirty="0" smtClean="0"/>
              <a:t>Institute for</a:t>
            </a:r>
            <a:r>
              <a:rPr lang="en-US" sz="900" baseline="0" dirty="0" smtClean="0"/>
              <a:t> Experimental Nuclear Physics</a:t>
            </a:r>
            <a:endParaRPr lang="en-US" sz="900" dirty="0"/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179512" y="6640785"/>
            <a:ext cx="432048" cy="268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ct val="50000"/>
              </a:spcBef>
              <a:defRPr/>
            </a:pPr>
            <a:fld id="{1667C520-F49C-4D12-A1AD-7CEE7577070E}" type="slidenum">
              <a:rPr lang="de-DE" sz="1400" b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pPr>
                <a:spcBef>
                  <a:spcPct val="50000"/>
                </a:spcBef>
                <a:defRPr/>
              </a:pPr>
              <a:t>‹Nr.›</a:t>
            </a:fld>
            <a:endParaRPr lang="de-DE" sz="1600" b="1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79912" y="6463969"/>
            <a:ext cx="2592288" cy="16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/>
            </a:lvl1pPr>
          </a:lstStyle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dirty="0" smtClean="0"/>
              <a:t>J. Wolf  - The KATRIN Experiment</a:t>
            </a:r>
            <a:endParaRPr lang="en-US" dirty="0"/>
          </a:p>
        </p:txBody>
      </p:sp>
      <p:pic>
        <p:nvPicPr>
          <p:cNvPr id="1037" name="Picture 9" descr="KITlogo_4c_frutiger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67626" y="341314"/>
            <a:ext cx="10842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Datumsplatzhalter 9"/>
          <p:cNvSpPr>
            <a:spLocks noGrp="1"/>
          </p:cNvSpPr>
          <p:nvPr>
            <p:ph type="dt" sz="half" idx="2"/>
          </p:nvPr>
        </p:nvSpPr>
        <p:spPr>
          <a:xfrm>
            <a:off x="179512" y="6454633"/>
            <a:ext cx="1908096" cy="1787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KIT, 09.03.2017 </a:t>
            </a:r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0" r:id="rId3"/>
    <p:sldLayoutId id="2147483662" r:id="rId4"/>
    <p:sldLayoutId id="2147483663" r:id="rId5"/>
    <p:sldLayoutId id="2147483666" r:id="rId6"/>
  </p:sldLayoutIdLst>
  <p:timing>
    <p:tnLst>
      <p:par>
        <p:cTn id="1" dur="indefinite" restart="never" nodeType="tmRoot"/>
      </p:par>
    </p:tnLst>
  </p:timing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14325" indent="-314325" algn="l" rtl="0" eaLnBrk="1" fontAlgn="base" hangingPunct="1">
        <a:spcBef>
          <a:spcPct val="20000"/>
        </a:spcBef>
        <a:spcAft>
          <a:spcPct val="0"/>
        </a:spcAft>
        <a:buBlip>
          <a:blip r:embed="rId10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eaLnBrk="1" fontAlgn="base" hangingPunct="1">
        <a:spcBef>
          <a:spcPct val="20000"/>
        </a:spcBef>
        <a:spcAft>
          <a:spcPct val="0"/>
        </a:spcAft>
        <a:buBlip>
          <a:blip r:embed="rId11"/>
        </a:buBlip>
        <a:defRPr>
          <a:solidFill>
            <a:schemeClr val="tx1"/>
          </a:solidFill>
          <a:latin typeface="+mn-lt"/>
        </a:defRPr>
      </a:lvl2pPr>
      <a:lvl3pPr marL="1209675" indent="-276225" algn="l" rtl="0" eaLnBrk="1" fontAlgn="base" hangingPunct="1">
        <a:spcBef>
          <a:spcPct val="20000"/>
        </a:spcBef>
        <a:spcAft>
          <a:spcPct val="0"/>
        </a:spcAft>
        <a:buBlip>
          <a:blip r:embed="rId12"/>
        </a:buBlip>
        <a:defRPr sz="1600">
          <a:solidFill>
            <a:schemeClr val="tx1"/>
          </a:solidFill>
          <a:latin typeface="+mn-lt"/>
        </a:defRPr>
      </a:lvl3pPr>
      <a:lvl4pPr marL="1657350" indent="-276225" algn="l" rtl="0" eaLnBrk="1" fontAlgn="base" hangingPunct="1">
        <a:spcBef>
          <a:spcPct val="20000"/>
        </a:spcBef>
        <a:spcAft>
          <a:spcPct val="0"/>
        </a:spcAft>
        <a:buBlip>
          <a:blip r:embed="rId12"/>
        </a:buBlip>
        <a:defRPr sz="1600">
          <a:solidFill>
            <a:schemeClr val="tx1"/>
          </a:solidFill>
          <a:latin typeface="+mn-lt"/>
        </a:defRPr>
      </a:lvl4pPr>
      <a:lvl5pPr marL="2095500" indent="-276225" algn="l" rtl="0" eaLnBrk="1" fontAlgn="base" hangingPunct="1">
        <a:spcBef>
          <a:spcPct val="20000"/>
        </a:spcBef>
        <a:spcAft>
          <a:spcPct val="0"/>
        </a:spcAft>
        <a:buBlip>
          <a:blip r:embed="rId12"/>
        </a:buBlip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3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3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3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3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56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11" Type="http://schemas.openxmlformats.org/officeDocument/2006/relationships/image" Target="../media/image16.jpe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8.emf"/><Relationship Id="rId7" Type="http://schemas.openxmlformats.org/officeDocument/2006/relationships/image" Target="../media/image16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microsoft.com/office/2007/relationships/hdphoto" Target="../media/hdphoto4.wdp"/><Relationship Id="rId4" Type="http://schemas.openxmlformats.org/officeDocument/2006/relationships/image" Target="../media/image7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16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gif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microsoft.com/office/2007/relationships/hdphoto" Target="../media/hdphoto4.wdp"/><Relationship Id="rId4" Type="http://schemas.openxmlformats.org/officeDocument/2006/relationships/image" Target="../media/image7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3.png"/><Relationship Id="rId4" Type="http://schemas.openxmlformats.org/officeDocument/2006/relationships/image" Target="../media/image7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13" Type="http://schemas.openxmlformats.org/officeDocument/2006/relationships/image" Target="../media/image24.gif"/><Relationship Id="rId18" Type="http://schemas.openxmlformats.org/officeDocument/2006/relationships/image" Target="../media/image29.png"/><Relationship Id="rId3" Type="http://schemas.openxmlformats.org/officeDocument/2006/relationships/image" Target="../media/image14.jpeg"/><Relationship Id="rId21" Type="http://schemas.openxmlformats.org/officeDocument/2006/relationships/image" Target="../media/image32.gif"/><Relationship Id="rId7" Type="http://schemas.openxmlformats.org/officeDocument/2006/relationships/image" Target="../media/image18.png"/><Relationship Id="rId12" Type="http://schemas.openxmlformats.org/officeDocument/2006/relationships/image" Target="../media/image23.gif"/><Relationship Id="rId17" Type="http://schemas.openxmlformats.org/officeDocument/2006/relationships/image" Target="../media/image28.png"/><Relationship Id="rId2" Type="http://schemas.openxmlformats.org/officeDocument/2006/relationships/image" Target="../media/image13.jpeg"/><Relationship Id="rId16" Type="http://schemas.openxmlformats.org/officeDocument/2006/relationships/image" Target="../media/image27.jpe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24" Type="http://schemas.openxmlformats.org/officeDocument/2006/relationships/image" Target="../media/image35.jpeg"/><Relationship Id="rId5" Type="http://schemas.openxmlformats.org/officeDocument/2006/relationships/image" Target="../media/image16.jpeg"/><Relationship Id="rId15" Type="http://schemas.openxmlformats.org/officeDocument/2006/relationships/image" Target="../media/image26.jpeg"/><Relationship Id="rId23" Type="http://schemas.openxmlformats.org/officeDocument/2006/relationships/image" Target="../media/image34.jpe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gif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png"/><Relationship Id="rId5" Type="http://schemas.openxmlformats.org/officeDocument/2006/relationships/image" Target="../media/image67.jpeg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png"/><Relationship Id="rId5" Type="http://schemas.openxmlformats.org/officeDocument/2006/relationships/image" Target="../media/image67.jpeg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png"/><Relationship Id="rId5" Type="http://schemas.openxmlformats.org/officeDocument/2006/relationships/image" Target="../media/image67.jpeg"/><Relationship Id="rId4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1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microsoft.com/office/2007/relationships/hdphoto" Target="../media/hdphoto8.wdp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jpeg"/><Relationship Id="rId5" Type="http://schemas.microsoft.com/office/2007/relationships/hdphoto" Target="../media/hdphoto7.wdp"/><Relationship Id="rId4" Type="http://schemas.openxmlformats.org/officeDocument/2006/relationships/image" Target="../media/image9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6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39.wmf"/><Relationship Id="rId4" Type="http://schemas.openxmlformats.org/officeDocument/2006/relationships/image" Target="../media/image3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9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eg"/><Relationship Id="rId5" Type="http://schemas.openxmlformats.org/officeDocument/2006/relationships/image" Target="../media/image98.jpeg"/><Relationship Id="rId4" Type="http://schemas.openxmlformats.org/officeDocument/2006/relationships/image" Target="../media/image97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100.png"/><Relationship Id="rId7" Type="http://schemas.microsoft.com/office/2007/relationships/hdphoto" Target="../media/hdphoto10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11" Type="http://schemas.openxmlformats.org/officeDocument/2006/relationships/image" Target="../media/image16.jpeg"/><Relationship Id="rId5" Type="http://schemas.microsoft.com/office/2007/relationships/hdphoto" Target="../media/hdphoto9.wdp"/><Relationship Id="rId10" Type="http://schemas.openxmlformats.org/officeDocument/2006/relationships/image" Target="../media/image104.png"/><Relationship Id="rId4" Type="http://schemas.openxmlformats.org/officeDocument/2006/relationships/image" Target="../media/image101.jpeg"/><Relationship Id="rId9" Type="http://schemas.microsoft.com/office/2007/relationships/hdphoto" Target="../media/hdphoto11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openxmlformats.org/officeDocument/2006/relationships/image" Target="../media/image107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microsoft.com/office/2007/relationships/hdphoto" Target="../media/hdphoto13.wdp"/><Relationship Id="rId4" Type="http://schemas.openxmlformats.org/officeDocument/2006/relationships/image" Target="../media/image106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openxmlformats.org/officeDocument/2006/relationships/image" Target="../media/image108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microsoft.com/office/2007/relationships/hdphoto" Target="../media/hdphoto13.wdp"/><Relationship Id="rId4" Type="http://schemas.openxmlformats.org/officeDocument/2006/relationships/image" Target="../media/image106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0.wmf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3.jpe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wikipedia.com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7" Type="http://schemas.openxmlformats.org/officeDocument/2006/relationships/image" Target="../media/image16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gif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eg"/><Relationship Id="rId4" Type="http://schemas.openxmlformats.org/officeDocument/2006/relationships/image" Target="../media/image4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4.emf"/><Relationship Id="rId4" Type="http://schemas.openxmlformats.org/officeDocument/2006/relationships/oleObject" Target="../embeddings/oleObject2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3.jpeg"/><Relationship Id="rId7" Type="http://schemas.openxmlformats.org/officeDocument/2006/relationships/image" Target="../media/image130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jpeg"/><Relationship Id="rId4" Type="http://schemas.openxmlformats.org/officeDocument/2006/relationships/image" Target="../media/image13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1.wmf"/><Relationship Id="rId12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5.gif"/><Relationship Id="rId5" Type="http://schemas.openxmlformats.org/officeDocument/2006/relationships/image" Target="../media/image140.wmf"/><Relationship Id="rId10" Type="http://schemas.openxmlformats.org/officeDocument/2006/relationships/image" Target="../media/image143.jpeg"/><Relationship Id="rId4" Type="http://schemas.openxmlformats.org/officeDocument/2006/relationships/oleObject" Target="../embeddings/oleObject3.bin"/><Relationship Id="rId9" Type="http://schemas.openxmlformats.org/officeDocument/2006/relationships/image" Target="../media/image142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image" Target="../media/image16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e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jpeg"/><Relationship Id="rId7" Type="http://schemas.openxmlformats.org/officeDocument/2006/relationships/image" Target="../media/image4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10" Type="http://schemas.openxmlformats.org/officeDocument/2006/relationships/image" Target="../media/image48.jpeg"/><Relationship Id="rId4" Type="http://schemas.openxmlformats.org/officeDocument/2006/relationships/image" Target="../media/image38.png"/><Relationship Id="rId9" Type="http://schemas.openxmlformats.org/officeDocument/2006/relationships/image" Target="../media/image4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9.emf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7" Type="http://schemas.openxmlformats.org/officeDocument/2006/relationships/image" Target="../media/image16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7" Type="http://schemas.openxmlformats.org/officeDocument/2006/relationships/image" Target="../media/image16.jpe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5.gif"/><Relationship Id="rId5" Type="http://schemas.openxmlformats.org/officeDocument/2006/relationships/image" Target="../media/image161.emf"/><Relationship Id="rId4" Type="http://schemas.openxmlformats.org/officeDocument/2006/relationships/image" Target="../media/image16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7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3" Type="http://schemas.openxmlformats.org/officeDocument/2006/relationships/image" Target="../media/image167.png"/><Relationship Id="rId7" Type="http://schemas.openxmlformats.org/officeDocument/2006/relationships/image" Target="../media/image85.pn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71.png"/><Relationship Id="rId4" Type="http://schemas.openxmlformats.org/officeDocument/2006/relationships/image" Target="../media/image170.jpeg"/><Relationship Id="rId9" Type="http://schemas.openxmlformats.org/officeDocument/2006/relationships/image" Target="../media/image1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49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6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0.png"/><Relationship Id="rId4" Type="http://schemas.openxmlformats.org/officeDocument/2006/relationships/image" Target="../media/image40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0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0.png"/><Relationship Id="rId4" Type="http://schemas.openxmlformats.org/officeDocument/2006/relationships/image" Target="../media/image9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emf"/><Relationship Id="rId7" Type="http://schemas.openxmlformats.org/officeDocument/2006/relationships/image" Target="../media/image6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4.wdp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4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4" name="Rectangle 2"/>
          <p:cNvSpPr>
            <a:spLocks noChangeArrowheads="1"/>
          </p:cNvSpPr>
          <p:nvPr/>
        </p:nvSpPr>
        <p:spPr bwMode="auto">
          <a:xfrm>
            <a:off x="395537" y="1700808"/>
            <a:ext cx="8389937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>
              <a:lnSpc>
                <a:spcPct val="90000"/>
              </a:lnSpc>
            </a:pPr>
            <a:r>
              <a:rPr lang="en-US" sz="4000" b="1" dirty="0" smtClean="0">
                <a:solidFill>
                  <a:schemeClr val="tx2"/>
                </a:solidFill>
              </a:rPr>
              <a:t>The KATRIN Experiment</a:t>
            </a:r>
            <a:r>
              <a:rPr lang="en-US" sz="2600" b="1" dirty="0">
                <a:solidFill>
                  <a:schemeClr val="tx2"/>
                </a:solidFill>
              </a:rPr>
              <a:t/>
            </a:r>
            <a:br>
              <a:rPr lang="en-US" sz="2600" b="1" dirty="0">
                <a:solidFill>
                  <a:schemeClr val="tx2"/>
                </a:solidFill>
              </a:rPr>
            </a:br>
            <a:endParaRPr lang="en-US" sz="2600" b="1" dirty="0" smtClean="0">
              <a:solidFill>
                <a:schemeClr val="tx2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1600" b="1" dirty="0" smtClean="0">
                <a:solidFill>
                  <a:schemeClr val="tx2"/>
                </a:solidFill>
              </a:rPr>
              <a:t>Joachim Wolf</a:t>
            </a:r>
            <a:endParaRPr lang="en-US" sz="1600" b="1" dirty="0">
              <a:solidFill>
                <a:schemeClr val="tx2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156176" y="3284985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 smtClean="0">
                <a:solidFill>
                  <a:schemeClr val="bg1"/>
                </a:solidFill>
              </a:rPr>
              <a:t>KIT, 09.03.2017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79513" y="3789041"/>
            <a:ext cx="4761240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KATRIN Experiment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Tritium Source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b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Pumping</a:t>
            </a:r>
            <a:r>
              <a:rPr lang="de-DE" sz="20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and</a:t>
            </a:r>
            <a:r>
              <a:rPr lang="de-DE" sz="20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Transport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Section</a:t>
            </a:r>
            <a:endParaRPr lang="de-DE" sz="2000" b="1" dirty="0" smtClean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b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Spectrometer</a:t>
            </a:r>
            <a:r>
              <a:rPr lang="de-DE" sz="20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and</a:t>
            </a:r>
            <a:r>
              <a:rPr lang="de-DE" sz="20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Detector</a:t>
            </a:r>
            <a:r>
              <a:rPr lang="de-DE" sz="20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Section</a:t>
            </a:r>
            <a:endParaRPr lang="de-DE" sz="2000" b="1" dirty="0" smtClean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b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Conclusions</a:t>
            </a:r>
            <a:r>
              <a:rPr lang="de-DE" sz="20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/ Next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Steps</a:t>
            </a:r>
            <a:endParaRPr lang="de-DE" sz="2000" b="1" dirty="0" smtClean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24258" name="Picture 2" descr="C:\Users\bm3299\Pictures\Experiments\Katrin\Main-Spectrometer\FZK-Hauptspektrometer\FZK-PR 2006\transport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56641" y="73562"/>
            <a:ext cx="2313764" cy="1680205"/>
          </a:xfrm>
          <a:prstGeom prst="ellipse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d 1" descr="KATRIN logo 2011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8437" y="302275"/>
            <a:ext cx="1224136" cy="12227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bgerundetes Rechteck 24"/>
          <p:cNvSpPr/>
          <p:nvPr/>
        </p:nvSpPr>
        <p:spPr>
          <a:xfrm>
            <a:off x="1331641" y="6328371"/>
            <a:ext cx="792088" cy="5474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5" y="1282526"/>
            <a:ext cx="5672138" cy="120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539" t="36714" r="19855" b="3770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86024" y="908720"/>
            <a:ext cx="4141960" cy="50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3138"/>
              </a:lnSpc>
              <a:buClrTx/>
              <a:buFontTx/>
              <a:buNone/>
            </a:pPr>
            <a:r>
              <a:rPr lang="de-DE" b="1" dirty="0">
                <a:solidFill>
                  <a:srgbClr val="00589C"/>
                </a:solidFill>
              </a:rPr>
              <a:t>Beam </a:t>
            </a:r>
            <a:r>
              <a:rPr lang="de-DE" b="1" dirty="0" err="1">
                <a:solidFill>
                  <a:srgbClr val="00589C"/>
                </a:solidFill>
              </a:rPr>
              <a:t>tube</a:t>
            </a:r>
            <a:r>
              <a:rPr lang="de-DE" b="1" dirty="0">
                <a:solidFill>
                  <a:srgbClr val="00589C"/>
                </a:solidFill>
              </a:rPr>
              <a:t> </a:t>
            </a:r>
            <a:r>
              <a:rPr lang="de-DE" b="1" dirty="0" err="1">
                <a:solidFill>
                  <a:srgbClr val="00589C"/>
                </a:solidFill>
              </a:rPr>
              <a:t>temperature</a:t>
            </a:r>
            <a:endParaRPr lang="de-DE" b="1" dirty="0">
              <a:solidFill>
                <a:srgbClr val="00589C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07529" y="4030862"/>
            <a:ext cx="3268052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sz="1800" b="1" dirty="0" smtClean="0"/>
              <a:t>Technological </a:t>
            </a:r>
            <a:r>
              <a:rPr lang="de-DE" sz="1800" b="1" dirty="0" err="1"/>
              <a:t>development</a:t>
            </a:r>
            <a:r>
              <a:rPr lang="de-DE" sz="1800" b="1" dirty="0"/>
              <a:t> 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07529" y="2852937"/>
            <a:ext cx="1348744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sz="1800" b="1" dirty="0" smtClean="0"/>
              <a:t>Challenge </a:t>
            </a:r>
            <a:endParaRPr lang="de-DE" sz="1800" b="1" dirty="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07529" y="3318074"/>
            <a:ext cx="4433888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sz="1800" dirty="0" err="1"/>
              <a:t>temperature</a:t>
            </a:r>
            <a:r>
              <a:rPr lang="de-DE" sz="1800" dirty="0"/>
              <a:t> </a:t>
            </a:r>
            <a:r>
              <a:rPr lang="de-DE" sz="1800" dirty="0" err="1"/>
              <a:t>stability</a:t>
            </a:r>
            <a:r>
              <a:rPr lang="de-DE" sz="1800" dirty="0"/>
              <a:t> on 10</a:t>
            </a:r>
            <a:r>
              <a:rPr lang="de-DE" sz="1800" b="1" baseline="30000" dirty="0"/>
              <a:t>-3</a:t>
            </a:r>
            <a:r>
              <a:rPr lang="de-DE" sz="1800" dirty="0"/>
              <a:t> </a:t>
            </a:r>
            <a:r>
              <a:rPr lang="de-DE" sz="1800" dirty="0" err="1"/>
              <a:t>level</a:t>
            </a:r>
            <a:r>
              <a:rPr lang="de-DE" sz="1800" dirty="0"/>
              <a:t>   </a:t>
            </a: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2882454" y="2047702"/>
            <a:ext cx="1588" cy="4079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3" y="945977"/>
            <a:ext cx="2979737" cy="218598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7810" t="14526" r="12224" b="849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07530" y="4453137"/>
            <a:ext cx="5472113" cy="1787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3050"/>
              </a:lnSpc>
              <a:buClrTx/>
              <a:buFontTx/>
              <a:buNone/>
            </a:pPr>
            <a:r>
              <a:rPr lang="de-DE" sz="1800" dirty="0"/>
              <a:t>- </a:t>
            </a:r>
            <a:r>
              <a:rPr lang="de-DE" sz="1800" dirty="0" err="1"/>
              <a:t>novel</a:t>
            </a:r>
            <a:r>
              <a:rPr lang="de-DE" sz="1800" dirty="0"/>
              <a:t> 2-phase </a:t>
            </a:r>
            <a:r>
              <a:rPr lang="de-DE" sz="1800" dirty="0" err="1"/>
              <a:t>neon</a:t>
            </a:r>
            <a:r>
              <a:rPr lang="de-DE" sz="1800" dirty="0"/>
              <a:t> </a:t>
            </a:r>
            <a:r>
              <a:rPr lang="de-DE" sz="1800" dirty="0" err="1"/>
              <a:t>cooling</a:t>
            </a:r>
            <a:r>
              <a:rPr lang="de-DE" sz="1800" dirty="0"/>
              <a:t> </a:t>
            </a:r>
            <a:r>
              <a:rPr lang="de-DE" sz="1800" dirty="0" err="1"/>
              <a:t>system</a:t>
            </a:r>
            <a:endParaRPr lang="de-DE" sz="1800" dirty="0"/>
          </a:p>
          <a:p>
            <a:pPr>
              <a:lnSpc>
                <a:spcPts val="3050"/>
              </a:lnSpc>
              <a:spcAft>
                <a:spcPts val="438"/>
              </a:spcAft>
              <a:buClrTx/>
              <a:buFontTx/>
              <a:buNone/>
            </a:pPr>
            <a:r>
              <a:rPr lang="de-DE" sz="1800" dirty="0"/>
              <a:t>- </a:t>
            </a:r>
            <a:r>
              <a:rPr lang="de-DE" sz="1800" dirty="0" err="1"/>
              <a:t>required</a:t>
            </a:r>
            <a:r>
              <a:rPr lang="de-DE" sz="1800" dirty="0"/>
              <a:t>: 		</a:t>
            </a:r>
            <a:r>
              <a:rPr lang="de-DE" sz="1800" dirty="0">
                <a:cs typeface="Arial" charset="0"/>
              </a:rPr>
              <a:t>Δ</a:t>
            </a:r>
            <a:r>
              <a:rPr lang="de-DE" sz="1800" dirty="0"/>
              <a:t>T = </a:t>
            </a:r>
            <a:r>
              <a:rPr lang="de-DE" sz="1800" dirty="0">
                <a:cs typeface="Arial" charset="0"/>
              </a:rPr>
              <a:t>± </a:t>
            </a:r>
            <a:r>
              <a:rPr lang="de-DE" sz="1800" dirty="0"/>
              <a:t>30 </a:t>
            </a:r>
            <a:r>
              <a:rPr lang="de-DE" sz="1800" dirty="0" err="1"/>
              <a:t>mK</a:t>
            </a:r>
            <a:r>
              <a:rPr lang="de-DE" sz="1800" dirty="0"/>
              <a:t>  (1 h)</a:t>
            </a:r>
            <a:br>
              <a:rPr lang="de-DE" sz="1800" dirty="0"/>
            </a:br>
            <a:r>
              <a:rPr lang="de-DE" sz="1800" dirty="0"/>
              <a:t>- </a:t>
            </a:r>
            <a:r>
              <a:rPr lang="de-DE" sz="1800" dirty="0" err="1"/>
              <a:t>achieved</a:t>
            </a:r>
            <a:r>
              <a:rPr lang="de-DE" sz="1800" dirty="0"/>
              <a:t>:		</a:t>
            </a:r>
            <a:r>
              <a:rPr lang="de-DE" sz="1800" dirty="0">
                <a:cs typeface="Arial" charset="0"/>
              </a:rPr>
              <a:t>Δ</a:t>
            </a:r>
            <a:r>
              <a:rPr lang="de-DE" sz="1800" dirty="0"/>
              <a:t>T = </a:t>
            </a:r>
            <a:r>
              <a:rPr lang="de-DE" sz="1800" dirty="0">
                <a:cs typeface="Arial" charset="0"/>
              </a:rPr>
              <a:t>± </a:t>
            </a:r>
            <a:r>
              <a:rPr lang="de-DE" sz="1800" dirty="0"/>
              <a:t>1.5 </a:t>
            </a:r>
            <a:r>
              <a:rPr lang="de-DE" sz="1800" dirty="0" err="1"/>
              <a:t>mK</a:t>
            </a:r>
            <a:r>
              <a:rPr lang="de-DE" sz="1800" dirty="0"/>
              <a:t> (1 h)</a:t>
            </a:r>
          </a:p>
          <a:p>
            <a:pPr>
              <a:lnSpc>
                <a:spcPts val="3050"/>
              </a:lnSpc>
              <a:spcBef>
                <a:spcPts val="438"/>
              </a:spcBef>
              <a:buClrTx/>
              <a:buFontTx/>
              <a:buNone/>
            </a:pPr>
            <a:r>
              <a:rPr lang="de-DE" sz="1800" dirty="0">
                <a:solidFill>
                  <a:srgbClr val="00589C"/>
                </a:solidFill>
              </a:rPr>
              <a:t>→  </a:t>
            </a:r>
            <a:r>
              <a:rPr lang="de-DE" sz="1800" b="1" dirty="0" err="1">
                <a:solidFill>
                  <a:srgbClr val="00589C"/>
                </a:solidFill>
              </a:rPr>
              <a:t>stability</a:t>
            </a:r>
            <a:r>
              <a:rPr lang="de-DE" sz="1800" b="1" dirty="0">
                <a:solidFill>
                  <a:srgbClr val="00589C"/>
                </a:solidFill>
              </a:rPr>
              <a:t> </a:t>
            </a:r>
            <a:r>
              <a:rPr lang="de-DE" sz="1800" b="1" dirty="0" err="1">
                <a:solidFill>
                  <a:srgbClr val="00589C"/>
                </a:solidFill>
              </a:rPr>
              <a:t>surpassing</a:t>
            </a:r>
            <a:r>
              <a:rPr lang="de-DE" sz="1800" b="1" dirty="0">
                <a:solidFill>
                  <a:srgbClr val="00589C"/>
                </a:solidFill>
              </a:rPr>
              <a:t> </a:t>
            </a:r>
            <a:r>
              <a:rPr lang="de-DE" sz="1800" b="1" dirty="0" err="1" smtClean="0">
                <a:solidFill>
                  <a:srgbClr val="00589C"/>
                </a:solidFill>
              </a:rPr>
              <a:t>specifications</a:t>
            </a:r>
            <a:endParaRPr lang="de-DE" sz="1800" b="1" dirty="0">
              <a:solidFill>
                <a:srgbClr val="00589C"/>
              </a:solidFill>
            </a:endParaRPr>
          </a:p>
        </p:txBody>
      </p:sp>
      <p:grpSp>
        <p:nvGrpSpPr>
          <p:cNvPr id="12" name="Group 9"/>
          <p:cNvGrpSpPr>
            <a:grpSpLocks/>
          </p:cNvGrpSpPr>
          <p:nvPr/>
        </p:nvGrpSpPr>
        <p:grpSpPr bwMode="auto">
          <a:xfrm>
            <a:off x="2455093" y="2338780"/>
            <a:ext cx="900254" cy="970587"/>
            <a:chOff x="1599" y="1312"/>
            <a:chExt cx="448" cy="483"/>
          </a:xfrm>
        </p:grpSpPr>
        <p:grpSp>
          <p:nvGrpSpPr>
            <p:cNvPr id="14" name="Group 10"/>
            <p:cNvGrpSpPr>
              <a:grpSpLocks/>
            </p:cNvGrpSpPr>
            <p:nvPr/>
          </p:nvGrpSpPr>
          <p:grpSpPr bwMode="auto">
            <a:xfrm>
              <a:off x="1599" y="1347"/>
              <a:ext cx="448" cy="448"/>
              <a:chOff x="1599" y="1347"/>
              <a:chExt cx="448" cy="448"/>
            </a:xfrm>
          </p:grpSpPr>
          <p:sp>
            <p:nvSpPr>
              <p:cNvPr id="18" name="Oval 11"/>
              <p:cNvSpPr>
                <a:spLocks noChangeArrowheads="1"/>
              </p:cNvSpPr>
              <p:nvPr/>
            </p:nvSpPr>
            <p:spPr bwMode="auto">
              <a:xfrm>
                <a:off x="1599" y="1347"/>
                <a:ext cx="448" cy="448"/>
              </a:xfrm>
              <a:prstGeom prst="ellipse">
                <a:avLst/>
              </a:prstGeom>
              <a:gradFill rotWithShape="0">
                <a:gsLst>
                  <a:gs pos="0">
                    <a:srgbClr val="AFDFE3"/>
                  </a:gs>
                  <a:gs pos="100000">
                    <a:srgbClr val="85A8AB"/>
                  </a:gs>
                </a:gsLst>
                <a:lin ang="5400000" scaled="1"/>
              </a:gradFill>
              <a:ln>
                <a:noFill/>
              </a:ln>
              <a:effectLst>
                <a:outerShdw blurRad="63500" dist="23040" dir="5400000" algn="ctr" rotWithShape="0">
                  <a:srgbClr val="808080">
                    <a:alpha val="35036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9" name="Rectangle 12"/>
              <p:cNvSpPr>
                <a:spLocks noChangeArrowheads="1"/>
              </p:cNvSpPr>
              <p:nvPr/>
            </p:nvSpPr>
            <p:spPr bwMode="auto">
              <a:xfrm>
                <a:off x="1665" y="1413"/>
                <a:ext cx="315" cy="1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5" name="Group 13"/>
            <p:cNvGrpSpPr>
              <a:grpSpLocks/>
            </p:cNvGrpSpPr>
            <p:nvPr/>
          </p:nvGrpSpPr>
          <p:grpSpPr bwMode="auto">
            <a:xfrm>
              <a:off x="1599" y="1312"/>
              <a:ext cx="448" cy="483"/>
              <a:chOff x="1599" y="1312"/>
              <a:chExt cx="448" cy="483"/>
            </a:xfrm>
          </p:grpSpPr>
          <p:sp>
            <p:nvSpPr>
              <p:cNvPr id="16" name="Freeform 14"/>
              <p:cNvSpPr>
                <a:spLocks noChangeArrowheads="1"/>
              </p:cNvSpPr>
              <p:nvPr/>
            </p:nvSpPr>
            <p:spPr bwMode="auto">
              <a:xfrm>
                <a:off x="1599" y="1572"/>
                <a:ext cx="448" cy="223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*/ 1 0 51712"/>
                  <a:gd name="G4" fmla="+- 123 0 0"/>
                  <a:gd name="G5" fmla="+- 1 0 0"/>
                  <a:gd name="G6" fmla="*/ 1 17549 45696"/>
                  <a:gd name="G7" fmla="*/ 1 52459 25856"/>
                  <a:gd name="G8" fmla="*/ G7 1 180"/>
                  <a:gd name="G9" fmla="*/ G6 1 G8"/>
                  <a:gd name="G10" fmla="+- 1 0 0"/>
                  <a:gd name="G11" fmla="+- 1 0 0"/>
                  <a:gd name="G12" fmla="+- 8 0 0"/>
                  <a:gd name="G13" fmla="+- 7563 0 0"/>
                  <a:gd name="G14" fmla="+- 1 0 0"/>
                  <a:gd name="T0" fmla="*/ 21544 w 21545"/>
                  <a:gd name="T1" fmla="*/ 0 h 21491"/>
                  <a:gd name="T2" fmla="*/ 10873 w 21545"/>
                  <a:gd name="T3" fmla="*/ 21490 h 21491"/>
                  <a:gd name="T4" fmla="*/ 1 w 21545"/>
                  <a:gd name="T5" fmla="*/ 398 h 21491"/>
                  <a:gd name="T6" fmla="*/ 0 w 21545"/>
                  <a:gd name="T7" fmla="*/ 29 h 21491"/>
                  <a:gd name="T8" fmla="*/ 21544 w 21545"/>
                  <a:gd name="T9" fmla="*/ 0 h 21491"/>
                  <a:gd name="T10" fmla="*/ 21544 w 21545"/>
                  <a:gd name="T11" fmla="*/ 0 h 21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545" h="21491">
                    <a:moveTo>
                      <a:pt x="21544" y="0"/>
                    </a:moveTo>
                    <a:cubicBezTo>
                      <a:pt x="21600" y="11759"/>
                      <a:pt x="16822" y="21380"/>
                      <a:pt x="10873" y="21490"/>
                    </a:cubicBezTo>
                    <a:cubicBezTo>
                      <a:pt x="4924" y="21600"/>
                      <a:pt x="56" y="12157"/>
                      <a:pt x="1" y="398"/>
                    </a:cubicBezTo>
                    <a:cubicBezTo>
                      <a:pt x="0" y="275"/>
                      <a:pt x="0" y="152"/>
                      <a:pt x="0" y="29"/>
                    </a:cubicBezTo>
                    <a:lnTo>
                      <a:pt x="21544" y="0"/>
                    </a:lnTo>
                    <a:close/>
                    <a:moveTo>
                      <a:pt x="21544" y="0"/>
                    </a:moveTo>
                  </a:path>
                </a:pathLst>
              </a:custGeom>
              <a:gradFill rotWithShape="0">
                <a:gsLst>
                  <a:gs pos="0">
                    <a:srgbClr val="1B1B95"/>
                  </a:gs>
                  <a:gs pos="100000">
                    <a:srgbClr val="16166F"/>
                  </a:gs>
                </a:gsLst>
                <a:lin ang="5400000" scaled="1"/>
              </a:gradFill>
              <a:ln>
                <a:noFill/>
              </a:ln>
              <a:effectLst>
                <a:outerShdw blurRad="63500" dist="23040" dir="5400000" algn="ctr" rotWithShape="0">
                  <a:srgbClr val="808080">
                    <a:alpha val="35036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1665" y="1312"/>
                <a:ext cx="315" cy="4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60" tIns="38160" rIns="38160" bIns="38160" anchor="b"/>
              <a:lstStyle/>
              <a:p>
                <a:pPr algn="ctr">
                  <a:buClrTx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100">
                  <a:solidFill>
                    <a:srgbClr val="FFFFFF"/>
                  </a:solidFill>
                  <a:ea typeface="Heiti SC Light" charset="0"/>
                  <a:cs typeface="Heiti SC Light" charset="0"/>
                </a:endParaRPr>
              </a:p>
              <a:p>
                <a:pPr algn="ctr">
                  <a:buClrTx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100">
                  <a:solidFill>
                    <a:srgbClr val="FFFFFF"/>
                  </a:solidFill>
                  <a:ea typeface="Heiti SC Light" charset="0"/>
                  <a:cs typeface="Heiti SC Light" charset="0"/>
                </a:endParaRPr>
              </a:p>
              <a:p>
                <a:pPr algn="ctr">
                  <a:buClrTx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100">
                  <a:solidFill>
                    <a:srgbClr val="FFFFFF"/>
                  </a:solidFill>
                  <a:ea typeface="Heiti SC Light" charset="0"/>
                  <a:cs typeface="Heiti SC Light" charset="0"/>
                </a:endParaRPr>
              </a:p>
            </p:txBody>
          </p:sp>
        </p:grpSp>
      </p:grp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2267745" y="2427883"/>
            <a:ext cx="1224236" cy="43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de-DE" sz="1100" b="1" dirty="0"/>
              <a:t>beam</a:t>
            </a:r>
          </a:p>
          <a:p>
            <a:pPr algn="ctr">
              <a:buClrTx/>
              <a:buFontTx/>
              <a:buNone/>
            </a:pPr>
            <a:r>
              <a:rPr lang="de-DE" sz="1100" b="1" dirty="0" err="1"/>
              <a:t>tube</a:t>
            </a:r>
            <a:r>
              <a:rPr lang="de-DE" sz="1100" b="1" dirty="0"/>
              <a:t> </a:t>
            </a:r>
            <a:r>
              <a:rPr lang="de-DE" sz="1100" b="1" dirty="0" err="1" smtClean="0"/>
              <a:t>Temp</a:t>
            </a:r>
            <a:r>
              <a:rPr lang="de-DE" sz="1100" b="1" dirty="0" smtClean="0"/>
              <a:t>.</a:t>
            </a:r>
            <a:endParaRPr lang="de-DE" sz="1100" b="1" dirty="0"/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2431281" y="2823341"/>
            <a:ext cx="950492" cy="43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de-DE" sz="11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2-phase</a:t>
            </a:r>
          </a:p>
          <a:p>
            <a:pPr algn="ctr">
              <a:buClrTx/>
              <a:buFontTx/>
              <a:buNone/>
            </a:pPr>
            <a:r>
              <a:rPr lang="de-DE" sz="11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neon</a:t>
            </a:r>
            <a:endParaRPr lang="de-DE" sz="1100" b="1" dirty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22" name="Picture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2228" y="3356992"/>
            <a:ext cx="3395663" cy="302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107505" y="108001"/>
            <a:ext cx="936307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0" tIns="45700" rIns="91400" bIns="45700" anchor="ctr"/>
          <a:lstStyle/>
          <a:p>
            <a:pPr defTabSz="1399694"/>
            <a:r>
              <a:rPr lang="de-DE" sz="2800" b="1" dirty="0" err="1">
                <a:solidFill>
                  <a:schemeClr val="tx2"/>
                </a:solidFill>
              </a:rPr>
              <a:t>Windowless</a:t>
            </a:r>
            <a:r>
              <a:rPr lang="de-DE" sz="2800" b="1" dirty="0">
                <a:solidFill>
                  <a:schemeClr val="tx2"/>
                </a:solidFill>
              </a:rPr>
              <a:t> </a:t>
            </a:r>
            <a:r>
              <a:rPr lang="de-DE" sz="2800" b="1" dirty="0" err="1">
                <a:solidFill>
                  <a:schemeClr val="tx2"/>
                </a:solidFill>
              </a:rPr>
              <a:t>Gaseous</a:t>
            </a:r>
            <a:r>
              <a:rPr lang="de-DE" sz="2800" b="1" dirty="0">
                <a:solidFill>
                  <a:schemeClr val="tx2"/>
                </a:solidFill>
              </a:rPr>
              <a:t> Tritium Source WGTS</a:t>
            </a:r>
          </a:p>
        </p:txBody>
      </p:sp>
      <p:sp>
        <p:nvSpPr>
          <p:cNvPr id="24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499992" y="6485634"/>
            <a:ext cx="1872208" cy="111719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dirty="0" smtClean="0"/>
              <a:t>J. Wolf  - The KATRIN Experiment</a:t>
            </a:r>
            <a:endParaRPr lang="en-US" dirty="0"/>
          </a:p>
        </p:txBody>
      </p:sp>
      <p:pic>
        <p:nvPicPr>
          <p:cNvPr id="26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0979" y="6364193"/>
            <a:ext cx="3072799" cy="4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4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07505" y="108001"/>
            <a:ext cx="936307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0" tIns="45700" rIns="91400" bIns="45700" anchor="ctr"/>
          <a:lstStyle/>
          <a:p>
            <a:pPr defTabSz="1399694"/>
            <a:r>
              <a:rPr lang="de-DE" sz="2800" b="1" dirty="0" err="1">
                <a:solidFill>
                  <a:schemeClr val="tx2"/>
                </a:solidFill>
              </a:rPr>
              <a:t>Windowless</a:t>
            </a:r>
            <a:r>
              <a:rPr lang="de-DE" sz="2800" b="1" dirty="0">
                <a:solidFill>
                  <a:schemeClr val="tx2"/>
                </a:solidFill>
              </a:rPr>
              <a:t> </a:t>
            </a:r>
            <a:r>
              <a:rPr lang="de-DE" sz="2800" b="1" dirty="0" err="1">
                <a:solidFill>
                  <a:schemeClr val="tx2"/>
                </a:solidFill>
              </a:rPr>
              <a:t>Gaseous</a:t>
            </a:r>
            <a:r>
              <a:rPr lang="de-DE" sz="2800" b="1" dirty="0">
                <a:solidFill>
                  <a:schemeClr val="tx2"/>
                </a:solidFill>
              </a:rPr>
              <a:t> Tritium Source WGTS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5" y="1285751"/>
            <a:ext cx="5672138" cy="120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539" t="36714" r="19855" b="3770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20675" y="5090244"/>
            <a:ext cx="4179317" cy="109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2563"/>
              </a:lnSpc>
              <a:buClrTx/>
              <a:buFontTx/>
              <a:buNone/>
              <a:tabLst>
                <a:tab pos="0" algn="l"/>
                <a:tab pos="180975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de-DE" sz="1800" dirty="0" smtClean="0"/>
              <a:t>-	</a:t>
            </a:r>
            <a:r>
              <a:rPr lang="de-DE" sz="1800" dirty="0" err="1" smtClean="0"/>
              <a:t>calibrated</a:t>
            </a:r>
            <a:r>
              <a:rPr lang="de-DE" sz="1800" dirty="0" smtClean="0"/>
              <a:t> </a:t>
            </a:r>
            <a:r>
              <a:rPr lang="de-DE" sz="1800" dirty="0"/>
              <a:t>Laser-Raman </a:t>
            </a:r>
            <a:r>
              <a:rPr lang="de-DE" sz="1800" dirty="0" err="1"/>
              <a:t>system</a:t>
            </a:r>
            <a:r>
              <a:rPr lang="de-DE" sz="1800" dirty="0"/>
              <a:t> </a:t>
            </a:r>
          </a:p>
          <a:p>
            <a:pPr>
              <a:lnSpc>
                <a:spcPts val="2563"/>
              </a:lnSpc>
              <a:buClrTx/>
              <a:buFontTx/>
              <a:buNone/>
              <a:tabLst>
                <a:tab pos="0" algn="l"/>
                <a:tab pos="180975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de-DE" sz="1800" dirty="0"/>
              <a:t>  </a:t>
            </a:r>
            <a:r>
              <a:rPr lang="de-DE" sz="1800" dirty="0" smtClean="0"/>
              <a:t>	</a:t>
            </a:r>
            <a:r>
              <a:rPr lang="de-DE" sz="1800" dirty="0" err="1" smtClean="0"/>
              <a:t>for</a:t>
            </a:r>
            <a:r>
              <a:rPr lang="de-DE" sz="1800" dirty="0" smtClean="0"/>
              <a:t> </a:t>
            </a:r>
            <a:r>
              <a:rPr lang="de-DE" sz="1800" dirty="0"/>
              <a:t>all 6 hydrogen </a:t>
            </a:r>
            <a:r>
              <a:rPr lang="de-DE" sz="1800" dirty="0" err="1"/>
              <a:t>isotopologues</a:t>
            </a:r>
            <a:endParaRPr lang="de-DE" sz="1800" dirty="0"/>
          </a:p>
          <a:p>
            <a:pPr>
              <a:lnSpc>
                <a:spcPts val="2563"/>
              </a:lnSpc>
              <a:buClrTx/>
              <a:buFontTx/>
              <a:buNone/>
              <a:tabLst>
                <a:tab pos="0" algn="l"/>
                <a:tab pos="180975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de-DE" sz="1800" dirty="0"/>
              <a:t>- </a:t>
            </a:r>
            <a:r>
              <a:rPr lang="de-DE" sz="1800" dirty="0" smtClean="0"/>
              <a:t>	</a:t>
            </a:r>
            <a:r>
              <a:rPr lang="de-DE" sz="1800" dirty="0" err="1" smtClean="0"/>
              <a:t>achieved</a:t>
            </a:r>
            <a:r>
              <a:rPr lang="de-DE" sz="1800" dirty="0"/>
              <a:t>: &lt; 10</a:t>
            </a:r>
            <a:r>
              <a:rPr lang="de-DE" sz="1800" b="1" baseline="30000" dirty="0"/>
              <a:t>-3</a:t>
            </a:r>
            <a:r>
              <a:rPr lang="de-DE" sz="1800" dirty="0"/>
              <a:t> </a:t>
            </a:r>
            <a:r>
              <a:rPr lang="de-DE" sz="1800" dirty="0" err="1"/>
              <a:t>accuracy</a:t>
            </a:r>
            <a:r>
              <a:rPr lang="de-DE" sz="1800" dirty="0"/>
              <a:t> in 60 </a:t>
            </a:r>
            <a:r>
              <a:rPr lang="de-DE" sz="1800" dirty="0" smtClean="0"/>
              <a:t>s</a:t>
            </a:r>
            <a:endParaRPr lang="de-DE" sz="1800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84504" y="908721"/>
            <a:ext cx="3960440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3138"/>
              </a:lnSpc>
              <a:buClrTx/>
              <a:buFontTx/>
              <a:buNone/>
            </a:pPr>
            <a:r>
              <a:rPr lang="de-DE" b="1" dirty="0">
                <a:solidFill>
                  <a:srgbClr val="00589C"/>
                </a:solidFill>
              </a:rPr>
              <a:t>Raman </a:t>
            </a:r>
            <a:r>
              <a:rPr lang="de-DE" b="1" dirty="0" err="1">
                <a:solidFill>
                  <a:srgbClr val="00589C"/>
                </a:solidFill>
              </a:rPr>
              <a:t>spectroscopy</a:t>
            </a:r>
            <a:endParaRPr lang="de-DE" b="1" dirty="0">
              <a:solidFill>
                <a:srgbClr val="00589C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20674" y="4797996"/>
            <a:ext cx="3268052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sz="1800" b="1" dirty="0"/>
              <a:t>T</a:t>
            </a:r>
            <a:r>
              <a:rPr lang="de-DE" sz="1800" b="1" dirty="0" smtClean="0"/>
              <a:t>echnological </a:t>
            </a:r>
            <a:r>
              <a:rPr lang="de-DE" sz="1800" b="1" dirty="0" err="1"/>
              <a:t>development</a:t>
            </a:r>
            <a:r>
              <a:rPr lang="de-DE" sz="1800" b="1" dirty="0"/>
              <a:t> </a:t>
            </a:r>
          </a:p>
        </p:txBody>
      </p:sp>
      <p:sp>
        <p:nvSpPr>
          <p:cNvPr id="18" name="Line 14"/>
          <p:cNvSpPr>
            <a:spLocks noChangeShapeType="1"/>
          </p:cNvSpPr>
          <p:nvPr/>
        </p:nvSpPr>
        <p:spPr bwMode="auto">
          <a:xfrm>
            <a:off x="2234754" y="1901702"/>
            <a:ext cx="1588" cy="804862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320675" y="3501009"/>
            <a:ext cx="1348744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sz="1800" b="1" dirty="0"/>
              <a:t>C</a:t>
            </a:r>
            <a:r>
              <a:rPr lang="de-DE" sz="1800" b="1" dirty="0" smtClean="0"/>
              <a:t>hallenge </a:t>
            </a:r>
            <a:endParaRPr lang="de-DE" sz="1800" b="1" dirty="0"/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320676" y="3794100"/>
            <a:ext cx="4075237" cy="76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2563"/>
              </a:lnSpc>
              <a:buClrTx/>
              <a:buFontTx/>
              <a:buNone/>
              <a:tabLst>
                <a:tab pos="0" algn="l"/>
                <a:tab pos="180975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de-DE" sz="1800" dirty="0" smtClean="0"/>
              <a:t>-	</a:t>
            </a:r>
            <a:r>
              <a:rPr lang="de-DE" sz="1800" dirty="0" err="1" smtClean="0"/>
              <a:t>measure</a:t>
            </a:r>
            <a:r>
              <a:rPr lang="de-DE" sz="1800" dirty="0" smtClean="0"/>
              <a:t> </a:t>
            </a:r>
            <a:r>
              <a:rPr lang="de-DE" sz="1800" dirty="0" err="1"/>
              <a:t>isotopic</a:t>
            </a:r>
            <a:r>
              <a:rPr lang="de-DE" sz="1800" dirty="0"/>
              <a:t> </a:t>
            </a:r>
            <a:r>
              <a:rPr lang="de-DE" sz="1800" dirty="0" err="1"/>
              <a:t>source</a:t>
            </a:r>
            <a:r>
              <a:rPr lang="de-DE" sz="1800" dirty="0"/>
              <a:t> </a:t>
            </a:r>
            <a:r>
              <a:rPr lang="de-DE" sz="1800" dirty="0" err="1"/>
              <a:t>content</a:t>
            </a:r>
            <a:r>
              <a:rPr lang="de-DE" sz="1800" dirty="0"/>
              <a:t> </a:t>
            </a:r>
          </a:p>
          <a:p>
            <a:pPr>
              <a:lnSpc>
                <a:spcPts val="2563"/>
              </a:lnSpc>
              <a:buClrTx/>
              <a:buFontTx/>
              <a:buNone/>
              <a:tabLst>
                <a:tab pos="0" algn="l"/>
                <a:tab pos="180975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de-DE" sz="1800" dirty="0" smtClean="0"/>
              <a:t>		</a:t>
            </a:r>
            <a:r>
              <a:rPr lang="de-DE" sz="1800" dirty="0" err="1" smtClean="0"/>
              <a:t>with</a:t>
            </a:r>
            <a:r>
              <a:rPr lang="de-DE" sz="1800" dirty="0" smtClean="0"/>
              <a:t> </a:t>
            </a:r>
            <a:r>
              <a:rPr lang="de-DE" sz="1800" dirty="0"/>
              <a:t>10</a:t>
            </a:r>
            <a:r>
              <a:rPr lang="de-DE" sz="1800" b="1" baseline="30000" dirty="0"/>
              <a:t>-3</a:t>
            </a:r>
            <a:r>
              <a:rPr lang="de-DE" sz="1800" dirty="0"/>
              <a:t> </a:t>
            </a:r>
            <a:r>
              <a:rPr lang="de-DE" sz="1800" dirty="0" err="1"/>
              <a:t>accuracy</a:t>
            </a:r>
            <a:r>
              <a:rPr lang="de-DE" sz="1800" dirty="0"/>
              <a:t> in 100 s    </a:t>
            </a:r>
          </a:p>
        </p:txBody>
      </p:sp>
      <p:pic>
        <p:nvPicPr>
          <p:cNvPr id="21" name="Picture 1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5217" y="908721"/>
            <a:ext cx="2692677" cy="227156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9062" t="7039" r="1750" b="89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" name="Picture 1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45" t="7607" r="11436" b="2498"/>
          <a:stretch>
            <a:fillRect/>
          </a:stretch>
        </p:blipFill>
        <p:spPr bwMode="auto">
          <a:xfrm>
            <a:off x="4671503" y="3527277"/>
            <a:ext cx="3789363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745" t="7607" r="11436" b="249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23" name="Group 19"/>
          <p:cNvGrpSpPr>
            <a:grpSpLocks/>
          </p:cNvGrpSpPr>
          <p:nvPr/>
        </p:nvGrpSpPr>
        <p:grpSpPr bwMode="auto">
          <a:xfrm>
            <a:off x="6225217" y="3284985"/>
            <a:ext cx="2667263" cy="401780"/>
            <a:chOff x="4270" y="2019"/>
            <a:chExt cx="1341" cy="202"/>
          </a:xfrm>
        </p:grpSpPr>
        <p:pic>
          <p:nvPicPr>
            <p:cNvPr id="24" name="Picture 20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0" y="2019"/>
              <a:ext cx="138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" name="Picture 21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2" y="2019"/>
              <a:ext cx="123" cy="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" name="Picture 22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" y="2019"/>
              <a:ext cx="116" cy="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7" name="Picture 23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9" y="2019"/>
              <a:ext cx="116" cy="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8" name="Picture 24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0" y="2019"/>
              <a:ext cx="94" cy="1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9" name="Picture 25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" y="2019"/>
              <a:ext cx="83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1798216" y="2426842"/>
            <a:ext cx="882650" cy="952500"/>
            <a:chOff x="1124" y="1451"/>
            <a:chExt cx="556" cy="600"/>
          </a:xfrm>
        </p:grpSpPr>
        <p:grpSp>
          <p:nvGrpSpPr>
            <p:cNvPr id="9" name="Group 6"/>
            <p:cNvGrpSpPr>
              <a:grpSpLocks/>
            </p:cNvGrpSpPr>
            <p:nvPr/>
          </p:nvGrpSpPr>
          <p:grpSpPr bwMode="auto">
            <a:xfrm>
              <a:off x="1124" y="1495"/>
              <a:ext cx="556" cy="555"/>
              <a:chOff x="1124" y="1495"/>
              <a:chExt cx="556" cy="555"/>
            </a:xfrm>
          </p:grpSpPr>
          <p:sp>
            <p:nvSpPr>
              <p:cNvPr id="14" name="Oval 7"/>
              <p:cNvSpPr>
                <a:spLocks noChangeArrowheads="1"/>
              </p:cNvSpPr>
              <p:nvPr/>
            </p:nvSpPr>
            <p:spPr bwMode="auto">
              <a:xfrm>
                <a:off x="1124" y="1495"/>
                <a:ext cx="556" cy="555"/>
              </a:xfrm>
              <a:prstGeom prst="ellipse">
                <a:avLst/>
              </a:prstGeom>
              <a:gradFill rotWithShape="0">
                <a:gsLst>
                  <a:gs pos="0">
                    <a:srgbClr val="AFDFE3"/>
                  </a:gs>
                  <a:gs pos="100000">
                    <a:srgbClr val="85A8AB"/>
                  </a:gs>
                </a:gsLst>
                <a:lin ang="5400000" scaled="1"/>
              </a:gradFill>
              <a:ln>
                <a:noFill/>
              </a:ln>
              <a:effectLst>
                <a:outerShdw blurRad="63500" dist="23040" dir="5400000" algn="ctr" rotWithShape="0">
                  <a:srgbClr val="808080">
                    <a:alpha val="35036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5" name="Rectangle 8"/>
              <p:cNvSpPr>
                <a:spLocks noChangeArrowheads="1"/>
              </p:cNvSpPr>
              <p:nvPr/>
            </p:nvSpPr>
            <p:spPr bwMode="auto">
              <a:xfrm>
                <a:off x="1206" y="1577"/>
                <a:ext cx="390" cy="1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0" name="Group 9"/>
            <p:cNvGrpSpPr>
              <a:grpSpLocks/>
            </p:cNvGrpSpPr>
            <p:nvPr/>
          </p:nvGrpSpPr>
          <p:grpSpPr bwMode="auto">
            <a:xfrm>
              <a:off x="1124" y="1451"/>
              <a:ext cx="556" cy="600"/>
              <a:chOff x="1124" y="1451"/>
              <a:chExt cx="556" cy="600"/>
            </a:xfrm>
          </p:grpSpPr>
          <p:sp>
            <p:nvSpPr>
              <p:cNvPr id="11" name="Freeform 10"/>
              <p:cNvSpPr>
                <a:spLocks noChangeArrowheads="1"/>
              </p:cNvSpPr>
              <p:nvPr/>
            </p:nvSpPr>
            <p:spPr bwMode="auto">
              <a:xfrm>
                <a:off x="1124" y="1774"/>
                <a:ext cx="556" cy="277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*/ 1 0 51712"/>
                  <a:gd name="G4" fmla="+- 123 0 0"/>
                  <a:gd name="G5" fmla="+- 1 0 0"/>
                  <a:gd name="G6" fmla="*/ 1 17549 45696"/>
                  <a:gd name="G7" fmla="*/ 1 52459 25856"/>
                  <a:gd name="G8" fmla="*/ G7 1 180"/>
                  <a:gd name="G9" fmla="*/ G6 1 G8"/>
                  <a:gd name="G10" fmla="+- 1 0 0"/>
                  <a:gd name="G11" fmla="+- 1 0 0"/>
                  <a:gd name="G12" fmla="+- 8 0 0"/>
                  <a:gd name="G13" fmla="+- 7563 0 0"/>
                  <a:gd name="G14" fmla="+- 1 0 0"/>
                  <a:gd name="T0" fmla="*/ 21544 w 21545"/>
                  <a:gd name="T1" fmla="*/ 0 h 21491"/>
                  <a:gd name="T2" fmla="*/ 10873 w 21545"/>
                  <a:gd name="T3" fmla="*/ 21490 h 21491"/>
                  <a:gd name="T4" fmla="*/ 1 w 21545"/>
                  <a:gd name="T5" fmla="*/ 398 h 21491"/>
                  <a:gd name="T6" fmla="*/ 0 w 21545"/>
                  <a:gd name="T7" fmla="*/ 29 h 21491"/>
                  <a:gd name="T8" fmla="*/ 21544 w 21545"/>
                  <a:gd name="T9" fmla="*/ 0 h 21491"/>
                  <a:gd name="T10" fmla="*/ 21544 w 21545"/>
                  <a:gd name="T11" fmla="*/ 0 h 21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545" h="21491">
                    <a:moveTo>
                      <a:pt x="21544" y="0"/>
                    </a:moveTo>
                    <a:cubicBezTo>
                      <a:pt x="21600" y="11759"/>
                      <a:pt x="16822" y="21380"/>
                      <a:pt x="10873" y="21490"/>
                    </a:cubicBezTo>
                    <a:cubicBezTo>
                      <a:pt x="4924" y="21600"/>
                      <a:pt x="56" y="12157"/>
                      <a:pt x="1" y="398"/>
                    </a:cubicBezTo>
                    <a:cubicBezTo>
                      <a:pt x="0" y="275"/>
                      <a:pt x="0" y="152"/>
                      <a:pt x="0" y="29"/>
                    </a:cubicBezTo>
                    <a:lnTo>
                      <a:pt x="21544" y="0"/>
                    </a:lnTo>
                    <a:close/>
                    <a:moveTo>
                      <a:pt x="21544" y="0"/>
                    </a:moveTo>
                  </a:path>
                </a:pathLst>
              </a:custGeom>
              <a:gradFill rotWithShape="0">
                <a:gsLst>
                  <a:gs pos="0">
                    <a:srgbClr val="1B1B95"/>
                  </a:gs>
                  <a:gs pos="100000">
                    <a:srgbClr val="16166F"/>
                  </a:gs>
                </a:gsLst>
                <a:lin ang="5400000" scaled="1"/>
              </a:gradFill>
              <a:ln>
                <a:noFill/>
              </a:ln>
              <a:effectLst>
                <a:outerShdw blurRad="63500" dist="23040" dir="5400000" algn="ctr" rotWithShape="0">
                  <a:srgbClr val="808080">
                    <a:alpha val="35036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" name="Rectangle 11"/>
              <p:cNvSpPr>
                <a:spLocks noChangeArrowheads="1"/>
              </p:cNvSpPr>
              <p:nvPr/>
            </p:nvSpPr>
            <p:spPr bwMode="auto">
              <a:xfrm>
                <a:off x="1206" y="1451"/>
                <a:ext cx="390" cy="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60" tIns="38160" rIns="38160" bIns="38160" anchor="b"/>
              <a:lstStyle/>
              <a:p>
                <a:pPr algn="ctr">
                  <a:buClrTx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>
                  <a:solidFill>
                    <a:srgbClr val="FFFFFF"/>
                  </a:solidFill>
                  <a:ea typeface="Heiti SC Light" charset="0"/>
                  <a:cs typeface="Heiti SC Light" charset="0"/>
                </a:endParaRPr>
              </a:p>
              <a:p>
                <a:pPr algn="ctr">
                  <a:buClrTx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>
                  <a:solidFill>
                    <a:srgbClr val="FFFFFF"/>
                  </a:solidFill>
                  <a:ea typeface="Heiti SC Light" charset="0"/>
                  <a:cs typeface="Heiti SC Light" charset="0"/>
                </a:endParaRPr>
              </a:p>
              <a:p>
                <a:pPr algn="ctr">
                  <a:buClrTx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>
                  <a:solidFill>
                    <a:srgbClr val="FFFFFF"/>
                  </a:solidFill>
                  <a:ea typeface="Heiti SC Light" charset="0"/>
                  <a:cs typeface="Heiti SC Light" charset="0"/>
                </a:endParaRPr>
              </a:p>
            </p:txBody>
          </p:sp>
        </p:grpSp>
      </p:grp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1876003" y="2528441"/>
            <a:ext cx="721970" cy="43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sz="1100" b="1"/>
              <a:t>isotopic</a:t>
            </a:r>
          </a:p>
          <a:p>
            <a:pPr>
              <a:buClrTx/>
              <a:buFontTx/>
              <a:buNone/>
            </a:pPr>
            <a:r>
              <a:rPr lang="de-DE" sz="1100" b="1"/>
              <a:t>content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1894766" y="2899916"/>
            <a:ext cx="653041" cy="43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de-DE" sz="11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Raman</a:t>
            </a:r>
          </a:p>
          <a:p>
            <a:pPr algn="ctr">
              <a:buClrTx/>
              <a:buFontTx/>
              <a:buNone/>
            </a:pPr>
            <a:r>
              <a:rPr lang="de-DE" sz="11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spectr.</a:t>
            </a:r>
          </a:p>
        </p:txBody>
      </p:sp>
      <p:sp>
        <p:nvSpPr>
          <p:cNvPr id="30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499992" y="6485634"/>
            <a:ext cx="1872208" cy="111719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dirty="0" smtClean="0"/>
              <a:t>J. Wolf  - The KATRIN Experiment</a:t>
            </a:r>
            <a:endParaRPr lang="en-US" dirty="0"/>
          </a:p>
        </p:txBody>
      </p:sp>
      <p:sp>
        <p:nvSpPr>
          <p:cNvPr id="31" name="Abgerundetes Rechteck 30"/>
          <p:cNvSpPr/>
          <p:nvPr/>
        </p:nvSpPr>
        <p:spPr>
          <a:xfrm>
            <a:off x="1331641" y="6328371"/>
            <a:ext cx="792088" cy="5474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2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0979" y="6364193"/>
            <a:ext cx="3072799" cy="4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67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bgerundetes Rechteck 28"/>
          <p:cNvSpPr/>
          <p:nvPr/>
        </p:nvSpPr>
        <p:spPr>
          <a:xfrm>
            <a:off x="1403648" y="6318846"/>
            <a:ext cx="216023" cy="5474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4" name="Picture 5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43637" y="764704"/>
            <a:ext cx="1790040" cy="2340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C:\Users\drexlin\AppData\Local\Microsoft\Windows\Temporary Internet Files\Content.Outlook\4L1KZ0XM\00_WGTS+DPS+CPS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365" y="960880"/>
            <a:ext cx="7127273" cy="132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feld 14"/>
          <p:cNvSpPr txBox="1">
            <a:spLocks noChangeArrowheads="1"/>
          </p:cNvSpPr>
          <p:nvPr/>
        </p:nvSpPr>
        <p:spPr bwMode="auto">
          <a:xfrm>
            <a:off x="7390156" y="1124745"/>
            <a:ext cx="1286301" cy="322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5749" tIns="37874" rIns="75749" bIns="37874">
            <a:spAutoFit/>
          </a:bodyPr>
          <a:lstStyle/>
          <a:p>
            <a:pPr eaLnBrk="0" hangingPunct="0"/>
            <a:r>
              <a:rPr lang="de-DE" sz="1600" b="1" dirty="0" err="1">
                <a:solidFill>
                  <a:srgbClr val="FF0000"/>
                </a:solidFill>
              </a:rPr>
              <a:t>tritium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free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</a:p>
        </p:txBody>
      </p:sp>
      <p:graphicFrame>
        <p:nvGraphicFramePr>
          <p:cNvPr id="20" name="Diagramm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2904376"/>
              </p:ext>
            </p:extLst>
          </p:nvPr>
        </p:nvGraphicFramePr>
        <p:xfrm>
          <a:off x="1247994" y="2811790"/>
          <a:ext cx="6924406" cy="31477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4" name="Rechteck 33"/>
          <p:cNvSpPr/>
          <p:nvPr/>
        </p:nvSpPr>
        <p:spPr>
          <a:xfrm>
            <a:off x="1247994" y="2750067"/>
            <a:ext cx="1338331" cy="3332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5749" tIns="37874" rIns="75749" bIns="37874" rtlCol="0" anchor="ctr"/>
          <a:lstStyle/>
          <a:p>
            <a:pPr algn="ctr"/>
            <a:endParaRPr lang="de-DE" dirty="0"/>
          </a:p>
        </p:txBody>
      </p:sp>
      <p:sp>
        <p:nvSpPr>
          <p:cNvPr id="36" name="Pfeil nach oben 35"/>
          <p:cNvSpPr/>
          <p:nvPr/>
        </p:nvSpPr>
        <p:spPr>
          <a:xfrm>
            <a:off x="2593599" y="2004440"/>
            <a:ext cx="290941" cy="437935"/>
          </a:xfrm>
          <a:prstGeom prst="upArrow">
            <a:avLst/>
          </a:prstGeom>
          <a:solidFill>
            <a:srgbClr val="FFFF00"/>
          </a:solidFill>
          <a:ln w="2222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Textfeld 37"/>
          <p:cNvSpPr txBox="1"/>
          <p:nvPr/>
        </p:nvSpPr>
        <p:spPr>
          <a:xfrm>
            <a:off x="2051720" y="2442374"/>
            <a:ext cx="1287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T</a:t>
            </a:r>
            <a:r>
              <a:rPr lang="de-DE" sz="1600" b="1" baseline="-25000" dirty="0" smtClean="0">
                <a:solidFill>
                  <a:srgbClr val="FF0000"/>
                </a:solidFill>
              </a:rPr>
              <a:t>2</a:t>
            </a:r>
            <a:r>
              <a:rPr lang="de-DE" sz="1600" b="1" dirty="0" smtClean="0">
                <a:solidFill>
                  <a:srgbClr val="FF0000"/>
                </a:solidFill>
              </a:rPr>
              <a:t> </a:t>
            </a:r>
            <a:r>
              <a:rPr lang="de-DE" sz="1600" b="1" dirty="0" err="1" smtClean="0">
                <a:solidFill>
                  <a:srgbClr val="FF0000"/>
                </a:solidFill>
              </a:rPr>
              <a:t>injection</a:t>
            </a:r>
            <a:endParaRPr lang="de-DE" sz="1600" b="1" dirty="0">
              <a:solidFill>
                <a:srgbClr val="FF0000"/>
              </a:solidFill>
            </a:endParaRPr>
          </a:p>
        </p:txBody>
      </p:sp>
      <p:sp>
        <p:nvSpPr>
          <p:cNvPr id="39" name="Geschweifte Klammer links 38"/>
          <p:cNvSpPr/>
          <p:nvPr/>
        </p:nvSpPr>
        <p:spPr>
          <a:xfrm rot="16200000">
            <a:off x="4483035" y="4873889"/>
            <a:ext cx="370327" cy="2120586"/>
          </a:xfrm>
          <a:prstGeom prst="leftBrac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5749" tIns="37874" rIns="75749" bIns="37874" rtlCol="0" anchor="ctr"/>
          <a:lstStyle/>
          <a:p>
            <a:pPr algn="ctr"/>
            <a:endParaRPr lang="de-DE"/>
          </a:p>
        </p:txBody>
      </p:sp>
      <p:sp>
        <p:nvSpPr>
          <p:cNvPr id="40" name="Geschweifte Klammer links 39"/>
          <p:cNvSpPr/>
          <p:nvPr/>
        </p:nvSpPr>
        <p:spPr>
          <a:xfrm rot="16200000">
            <a:off x="6249585" y="5227925"/>
            <a:ext cx="370327" cy="1412514"/>
          </a:xfrm>
          <a:prstGeom prst="leftBrac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5749" tIns="37874" rIns="75749" bIns="37874" rtlCol="0" anchor="ctr"/>
          <a:lstStyle/>
          <a:p>
            <a:pPr algn="ctr"/>
            <a:endParaRPr lang="de-DE"/>
          </a:p>
        </p:txBody>
      </p:sp>
      <p:sp>
        <p:nvSpPr>
          <p:cNvPr id="41" name="Textfeld 40"/>
          <p:cNvSpPr txBox="1"/>
          <p:nvPr/>
        </p:nvSpPr>
        <p:spPr>
          <a:xfrm>
            <a:off x="4119151" y="6021289"/>
            <a:ext cx="3223818" cy="322709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r>
              <a:rPr lang="de-DE" sz="1600" dirty="0"/>
              <a:t>differential       &amp;      </a:t>
            </a:r>
            <a:r>
              <a:rPr lang="de-DE" sz="1600" dirty="0" err="1" smtClean="0"/>
              <a:t>cryo-pumping</a:t>
            </a:r>
            <a:endParaRPr lang="de-DE" sz="1600" dirty="0"/>
          </a:p>
        </p:txBody>
      </p:sp>
      <p:sp>
        <p:nvSpPr>
          <p:cNvPr id="42" name="Textfeld 41"/>
          <p:cNvSpPr txBox="1"/>
          <p:nvPr/>
        </p:nvSpPr>
        <p:spPr>
          <a:xfrm>
            <a:off x="2071809" y="2750069"/>
            <a:ext cx="526478" cy="3154253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pPr>
              <a:lnSpc>
                <a:spcPts val="2402"/>
              </a:lnSpc>
            </a:pPr>
            <a:r>
              <a:rPr lang="de-DE" sz="1400" b="1" dirty="0"/>
              <a:t>10</a:t>
            </a:r>
            <a:r>
              <a:rPr lang="de-DE" sz="1400" b="1" baseline="30000" dirty="0"/>
              <a:t>1</a:t>
            </a:r>
          </a:p>
          <a:p>
            <a:pPr>
              <a:lnSpc>
                <a:spcPts val="2402"/>
              </a:lnSpc>
            </a:pPr>
            <a:r>
              <a:rPr lang="de-DE" sz="1400" b="1" dirty="0"/>
              <a:t>10</a:t>
            </a:r>
            <a:r>
              <a:rPr lang="de-DE" sz="1400" b="1" baseline="30000" dirty="0"/>
              <a:t>-1</a:t>
            </a:r>
          </a:p>
          <a:p>
            <a:pPr>
              <a:lnSpc>
                <a:spcPts val="2402"/>
              </a:lnSpc>
            </a:pPr>
            <a:r>
              <a:rPr lang="de-DE" sz="1400" b="1" dirty="0"/>
              <a:t>10</a:t>
            </a:r>
            <a:r>
              <a:rPr lang="de-DE" sz="1400" b="1" baseline="30000" dirty="0"/>
              <a:t>-3</a:t>
            </a:r>
          </a:p>
          <a:p>
            <a:pPr>
              <a:lnSpc>
                <a:spcPts val="2402"/>
              </a:lnSpc>
            </a:pPr>
            <a:r>
              <a:rPr lang="de-DE" sz="1400" b="1" dirty="0"/>
              <a:t>10</a:t>
            </a:r>
            <a:r>
              <a:rPr lang="de-DE" sz="1400" b="1" baseline="30000" dirty="0"/>
              <a:t>-5</a:t>
            </a:r>
          </a:p>
          <a:p>
            <a:pPr>
              <a:lnSpc>
                <a:spcPts val="2402"/>
              </a:lnSpc>
            </a:pPr>
            <a:r>
              <a:rPr lang="de-DE" sz="1400" b="1" dirty="0"/>
              <a:t>10</a:t>
            </a:r>
            <a:r>
              <a:rPr lang="de-DE" sz="1400" b="1" baseline="30000" dirty="0"/>
              <a:t>-7</a:t>
            </a:r>
          </a:p>
          <a:p>
            <a:pPr>
              <a:lnSpc>
                <a:spcPts val="2402"/>
              </a:lnSpc>
            </a:pPr>
            <a:r>
              <a:rPr lang="de-DE" sz="1400" b="1" dirty="0"/>
              <a:t>10</a:t>
            </a:r>
            <a:r>
              <a:rPr lang="de-DE" sz="1400" b="1" baseline="30000" dirty="0"/>
              <a:t>-9</a:t>
            </a:r>
          </a:p>
          <a:p>
            <a:pPr>
              <a:lnSpc>
                <a:spcPts val="2402"/>
              </a:lnSpc>
            </a:pPr>
            <a:r>
              <a:rPr lang="de-DE" sz="1400" b="1" dirty="0"/>
              <a:t>10</a:t>
            </a:r>
            <a:r>
              <a:rPr lang="de-DE" sz="1400" b="1" baseline="30000" dirty="0"/>
              <a:t>-11</a:t>
            </a:r>
          </a:p>
          <a:p>
            <a:pPr>
              <a:lnSpc>
                <a:spcPts val="2402"/>
              </a:lnSpc>
            </a:pPr>
            <a:r>
              <a:rPr lang="de-DE" sz="1400" b="1" dirty="0"/>
              <a:t>10</a:t>
            </a:r>
            <a:r>
              <a:rPr lang="de-DE" sz="1400" b="1" baseline="30000" dirty="0"/>
              <a:t>-13</a:t>
            </a:r>
          </a:p>
          <a:p>
            <a:pPr>
              <a:lnSpc>
                <a:spcPts val="2402"/>
              </a:lnSpc>
            </a:pPr>
            <a:r>
              <a:rPr lang="de-DE" sz="1400" b="1" dirty="0"/>
              <a:t>10</a:t>
            </a:r>
            <a:r>
              <a:rPr lang="de-DE" sz="1400" b="1" baseline="30000" dirty="0"/>
              <a:t>-15</a:t>
            </a:r>
          </a:p>
          <a:p>
            <a:pPr>
              <a:lnSpc>
                <a:spcPts val="2402"/>
              </a:lnSpc>
            </a:pPr>
            <a:r>
              <a:rPr lang="de-DE" sz="1400" b="1" dirty="0"/>
              <a:t>10</a:t>
            </a:r>
            <a:r>
              <a:rPr lang="de-DE" sz="1400" b="1" baseline="30000" dirty="0"/>
              <a:t>-17</a:t>
            </a:r>
          </a:p>
        </p:txBody>
      </p:sp>
      <p:sp>
        <p:nvSpPr>
          <p:cNvPr id="43" name="Textfeld 42"/>
          <p:cNvSpPr txBox="1"/>
          <p:nvPr/>
        </p:nvSpPr>
        <p:spPr>
          <a:xfrm rot="16200000">
            <a:off x="407535" y="4181505"/>
            <a:ext cx="2831596" cy="353487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r>
              <a:rPr lang="de-DE" dirty="0" err="1"/>
              <a:t>tritium</a:t>
            </a:r>
            <a:r>
              <a:rPr lang="de-DE" dirty="0"/>
              <a:t> </a:t>
            </a:r>
            <a:r>
              <a:rPr lang="de-DE" dirty="0" err="1"/>
              <a:t>flo</a:t>
            </a:r>
            <a:r>
              <a:rPr lang="de-DE" b="1" dirty="0" err="1"/>
              <a:t>w</a:t>
            </a:r>
            <a:r>
              <a:rPr lang="de-DE" dirty="0"/>
              <a:t> rate [</a:t>
            </a:r>
            <a:r>
              <a:rPr lang="de-DE" dirty="0" err="1"/>
              <a:t>mbar</a:t>
            </a:r>
            <a:r>
              <a:rPr lang="de-DE" dirty="0"/>
              <a:t> ℓ /s]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cxnSp>
        <p:nvCxnSpPr>
          <p:cNvPr id="23" name="Gerade Verbindung 22"/>
          <p:cNvCxnSpPr/>
          <p:nvPr/>
        </p:nvCxnSpPr>
        <p:spPr bwMode="auto">
          <a:xfrm rot="16200000" flipH="1">
            <a:off x="6811738" y="1816478"/>
            <a:ext cx="1137150" cy="0"/>
          </a:xfrm>
          <a:prstGeom prst="line">
            <a:avLst/>
          </a:prstGeom>
          <a:noFill/>
          <a:ln w="28575" cap="flat" cmpd="sng" algn="ctr">
            <a:solidFill>
              <a:srgbClr val="FFC000"/>
            </a:solidFill>
            <a:prstDash val="sys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2" name="Titel 1"/>
          <p:cNvSpPr txBox="1">
            <a:spLocks/>
          </p:cNvSpPr>
          <p:nvPr/>
        </p:nvSpPr>
        <p:spPr>
          <a:xfrm>
            <a:off x="179512" y="692696"/>
            <a:ext cx="7564839" cy="414909"/>
          </a:xfrm>
          <a:prstGeom prst="rect">
            <a:avLst/>
          </a:prstGeom>
        </p:spPr>
        <p:txBody>
          <a:bodyPr lIns="75749" tIns="37874" rIns="75749" bIns="37874" anchor="ctr" anchorCtr="0"/>
          <a:lstStyle/>
          <a:p>
            <a:pPr defTabSz="1159905" eaLnBrk="0" hangingPunct="0">
              <a:defRPr/>
            </a:pPr>
            <a:r>
              <a:rPr lang="de-DE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Suppress</a:t>
            </a:r>
            <a:r>
              <a:rPr lang="de-DE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tritium</a:t>
            </a:r>
            <a:r>
              <a:rPr lang="de-DE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flow</a:t>
            </a:r>
            <a:r>
              <a:rPr lang="de-DE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from</a:t>
            </a:r>
            <a:r>
              <a:rPr lang="de-DE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source</a:t>
            </a:r>
            <a:r>
              <a:rPr lang="de-DE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to</a:t>
            </a:r>
            <a:r>
              <a:rPr lang="de-DE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spectrometer</a:t>
            </a:r>
            <a:r>
              <a:rPr lang="de-DE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by</a:t>
            </a:r>
            <a:r>
              <a:rPr lang="de-DE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factor</a:t>
            </a:r>
            <a:r>
              <a:rPr lang="de-DE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&gt; </a:t>
            </a:r>
            <a:r>
              <a:rPr lang="de-DE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10</a:t>
            </a:r>
            <a:r>
              <a:rPr lang="de-DE" b="1" kern="0" baseline="30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14</a:t>
            </a:r>
            <a:endParaRPr lang="de-DE" b="1" kern="0" baseline="30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499992" y="6485634"/>
            <a:ext cx="1872208" cy="111719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dirty="0" smtClean="0"/>
              <a:t>J. Wolf  - The KATRIN Experiment</a:t>
            </a:r>
            <a:endParaRPr lang="en-US" dirty="0"/>
          </a:p>
        </p:txBody>
      </p:sp>
      <p:sp>
        <p:nvSpPr>
          <p:cNvPr id="25" name="Abgerundetes Rechteck 24"/>
          <p:cNvSpPr/>
          <p:nvPr/>
        </p:nvSpPr>
        <p:spPr>
          <a:xfrm>
            <a:off x="1917158" y="6328371"/>
            <a:ext cx="782634" cy="5474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6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0979" y="6364193"/>
            <a:ext cx="3072799" cy="4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iger Pfeil 2"/>
          <p:cNvSpPr/>
          <p:nvPr/>
        </p:nvSpPr>
        <p:spPr>
          <a:xfrm rot="10800000">
            <a:off x="3733044" y="2290018"/>
            <a:ext cx="406908" cy="434340"/>
          </a:xfrm>
          <a:prstGeom prst="bentArrow">
            <a:avLst/>
          </a:prstGeom>
          <a:solidFill>
            <a:srgbClr val="FFFF00"/>
          </a:solidFill>
          <a:ln w="1905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7" name="Rechteckiger Pfeil 26"/>
          <p:cNvSpPr/>
          <p:nvPr/>
        </p:nvSpPr>
        <p:spPr>
          <a:xfrm rot="10800000">
            <a:off x="4885173" y="2286397"/>
            <a:ext cx="406908" cy="434340"/>
          </a:xfrm>
          <a:prstGeom prst="bentArrow">
            <a:avLst/>
          </a:prstGeom>
          <a:solidFill>
            <a:srgbClr val="FFFF00"/>
          </a:solidFill>
          <a:ln w="1905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7" name="Textfeld 13"/>
          <p:cNvSpPr txBox="1">
            <a:spLocks noChangeArrowheads="1"/>
          </p:cNvSpPr>
          <p:nvPr/>
        </p:nvSpPr>
        <p:spPr bwMode="auto">
          <a:xfrm>
            <a:off x="3716141" y="1052736"/>
            <a:ext cx="2152003" cy="322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5749" tIns="37874" rIns="75749" bIns="37874">
            <a:spAutoFit/>
          </a:bodyPr>
          <a:lstStyle/>
          <a:p>
            <a:pPr eaLnBrk="0" hangingPunct="0"/>
            <a:r>
              <a:rPr lang="de-DE" sz="1600" b="1" dirty="0" smtClean="0">
                <a:solidFill>
                  <a:srgbClr val="FF0000"/>
                </a:solidFill>
              </a:rPr>
              <a:t>differential </a:t>
            </a:r>
            <a:r>
              <a:rPr lang="de-DE" sz="1600" b="1" dirty="0" err="1" smtClean="0">
                <a:solidFill>
                  <a:srgbClr val="FF0000"/>
                </a:solidFill>
              </a:rPr>
              <a:t>pumping</a:t>
            </a:r>
            <a:endParaRPr lang="de-DE" sz="1600" b="1" dirty="0">
              <a:solidFill>
                <a:srgbClr val="FF0000"/>
              </a:solidFill>
            </a:endParaRPr>
          </a:p>
        </p:txBody>
      </p:sp>
      <p:sp>
        <p:nvSpPr>
          <p:cNvPr id="28" name="Rechteckiger Pfeil 27"/>
          <p:cNvSpPr/>
          <p:nvPr/>
        </p:nvSpPr>
        <p:spPr>
          <a:xfrm rot="10800000" flipH="1">
            <a:off x="1322872" y="2298962"/>
            <a:ext cx="406908" cy="434340"/>
          </a:xfrm>
          <a:prstGeom prst="bentArrow">
            <a:avLst/>
          </a:prstGeom>
          <a:solidFill>
            <a:srgbClr val="FFFF00"/>
          </a:solidFill>
          <a:ln w="1905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0" name="Textfeld 13"/>
          <p:cNvSpPr txBox="1">
            <a:spLocks noChangeArrowheads="1"/>
          </p:cNvSpPr>
          <p:nvPr/>
        </p:nvSpPr>
        <p:spPr bwMode="auto">
          <a:xfrm>
            <a:off x="5855875" y="2284006"/>
            <a:ext cx="1164398" cy="568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5749" tIns="37874" rIns="75749" bIns="37874">
            <a:spAutoFit/>
          </a:bodyPr>
          <a:lstStyle/>
          <a:p>
            <a:pPr algn="ctr" eaLnBrk="0" hangingPunct="0"/>
            <a:r>
              <a:rPr lang="de-DE" sz="1600" b="1" dirty="0" err="1" smtClean="0">
                <a:solidFill>
                  <a:srgbClr val="FF0000"/>
                </a:solidFill>
              </a:rPr>
              <a:t>cryogenic</a:t>
            </a:r>
            <a:endParaRPr lang="de-DE" sz="1600" b="1" dirty="0" smtClean="0">
              <a:solidFill>
                <a:srgbClr val="FF0000"/>
              </a:solidFill>
            </a:endParaRPr>
          </a:p>
          <a:p>
            <a:pPr algn="ctr" eaLnBrk="0" hangingPunct="0"/>
            <a:r>
              <a:rPr lang="de-DE" sz="1600" b="1" dirty="0" err="1" smtClean="0">
                <a:solidFill>
                  <a:srgbClr val="FF0000"/>
                </a:solidFill>
              </a:rPr>
              <a:t>pumping</a:t>
            </a:r>
            <a:endParaRPr lang="de-DE" sz="1600" b="1" dirty="0">
              <a:solidFill>
                <a:srgbClr val="FF0000"/>
              </a:solidFill>
            </a:endParaRPr>
          </a:p>
        </p:txBody>
      </p:sp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180011" y="108001"/>
            <a:ext cx="6231212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0" tIns="45700" rIns="91400" bIns="45700" anchor="ctr"/>
          <a:lstStyle/>
          <a:p>
            <a:pPr defTabSz="1399694"/>
            <a:r>
              <a:rPr lang="de-DE" sz="2800" b="1" dirty="0">
                <a:solidFill>
                  <a:schemeClr val="tx2"/>
                </a:solidFill>
              </a:rPr>
              <a:t>Transport </a:t>
            </a:r>
            <a:r>
              <a:rPr lang="de-DE" sz="2800" b="1" dirty="0" err="1">
                <a:solidFill>
                  <a:schemeClr val="tx2"/>
                </a:solidFill>
              </a:rPr>
              <a:t>and</a:t>
            </a:r>
            <a:r>
              <a:rPr lang="de-DE" sz="2800" b="1" dirty="0">
                <a:solidFill>
                  <a:schemeClr val="tx2"/>
                </a:solidFill>
              </a:rPr>
              <a:t> </a:t>
            </a:r>
            <a:r>
              <a:rPr lang="de-DE" sz="2800" b="1" dirty="0" err="1">
                <a:solidFill>
                  <a:schemeClr val="tx2"/>
                </a:solidFill>
              </a:rPr>
              <a:t>Pumping</a:t>
            </a:r>
            <a:r>
              <a:rPr lang="de-DE" sz="2800" b="1" dirty="0">
                <a:solidFill>
                  <a:schemeClr val="tx2"/>
                </a:solidFill>
              </a:rPr>
              <a:t> </a:t>
            </a:r>
            <a:r>
              <a:rPr lang="de-DE" sz="2800" b="1" dirty="0" err="1">
                <a:solidFill>
                  <a:schemeClr val="tx2"/>
                </a:solidFill>
              </a:rPr>
              <a:t>Sections</a:t>
            </a:r>
            <a:endParaRPr lang="de-DE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22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Abgerundetes Rechteck 53"/>
          <p:cNvSpPr/>
          <p:nvPr/>
        </p:nvSpPr>
        <p:spPr>
          <a:xfrm>
            <a:off x="1403648" y="6318846"/>
            <a:ext cx="216023" cy="5474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Abgerundetes Rechteck 55"/>
          <p:cNvSpPr/>
          <p:nvPr/>
        </p:nvSpPr>
        <p:spPr>
          <a:xfrm>
            <a:off x="1917158" y="6328371"/>
            <a:ext cx="782634" cy="5474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1" name="Picture 1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3439" y="764705"/>
            <a:ext cx="4676400" cy="135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81" t="7210" r="2596" b="732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916832"/>
            <a:ext cx="4335327" cy="2304256"/>
          </a:xfrm>
          <a:prstGeom prst="rect">
            <a:avLst/>
          </a:prstGeom>
        </p:spPr>
      </p:pic>
      <p:sp>
        <p:nvSpPr>
          <p:cNvPr id="55" name="Rectangle 9"/>
          <p:cNvSpPr>
            <a:spLocks noChangeArrowheads="1"/>
          </p:cNvSpPr>
          <p:nvPr/>
        </p:nvSpPr>
        <p:spPr bwMode="auto">
          <a:xfrm>
            <a:off x="180011" y="108001"/>
            <a:ext cx="6231212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0" tIns="45700" rIns="91400" bIns="45700" anchor="ctr"/>
          <a:lstStyle/>
          <a:p>
            <a:pPr defTabSz="1399694"/>
            <a:r>
              <a:rPr lang="de-DE" sz="2800" b="1" dirty="0">
                <a:solidFill>
                  <a:schemeClr val="tx2"/>
                </a:solidFill>
              </a:rPr>
              <a:t>Transport </a:t>
            </a:r>
            <a:r>
              <a:rPr lang="de-DE" sz="2800" b="1" dirty="0" err="1">
                <a:solidFill>
                  <a:schemeClr val="tx2"/>
                </a:solidFill>
              </a:rPr>
              <a:t>and</a:t>
            </a:r>
            <a:r>
              <a:rPr lang="de-DE" sz="2800" b="1" dirty="0">
                <a:solidFill>
                  <a:schemeClr val="tx2"/>
                </a:solidFill>
              </a:rPr>
              <a:t> </a:t>
            </a:r>
            <a:r>
              <a:rPr lang="de-DE" sz="2800" b="1" dirty="0" err="1">
                <a:solidFill>
                  <a:schemeClr val="tx2"/>
                </a:solidFill>
              </a:rPr>
              <a:t>Pumping</a:t>
            </a:r>
            <a:r>
              <a:rPr lang="de-DE" sz="2800" b="1" dirty="0">
                <a:solidFill>
                  <a:schemeClr val="tx2"/>
                </a:solidFill>
              </a:rPr>
              <a:t> </a:t>
            </a:r>
            <a:r>
              <a:rPr lang="de-DE" sz="2800" b="1" dirty="0" err="1">
                <a:solidFill>
                  <a:schemeClr val="tx2"/>
                </a:solidFill>
              </a:rPr>
              <a:t>Sections</a:t>
            </a:r>
            <a:endParaRPr lang="de-DE" sz="2800" b="1" dirty="0">
              <a:solidFill>
                <a:schemeClr val="tx2"/>
              </a:solidFill>
            </a:endParaRPr>
          </a:p>
        </p:txBody>
      </p:sp>
      <p:sp>
        <p:nvSpPr>
          <p:cNvPr id="36" name="Line 14"/>
          <p:cNvSpPr>
            <a:spLocks noChangeShapeType="1"/>
          </p:cNvSpPr>
          <p:nvPr/>
        </p:nvSpPr>
        <p:spPr bwMode="auto">
          <a:xfrm>
            <a:off x="395537" y="2761878"/>
            <a:ext cx="552649" cy="94138"/>
          </a:xfrm>
          <a:prstGeom prst="line">
            <a:avLst/>
          </a:prstGeom>
          <a:noFill/>
          <a:ln w="31750">
            <a:solidFill>
              <a:srgbClr val="A50021"/>
            </a:solidFill>
            <a:round/>
            <a:headEnd type="none" w="sm" len="sm"/>
            <a:tailEnd type="stealth" w="lg" len="lg"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lIns="91429" tIns="45715" rIns="91429" bIns="45715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7" name="Gerade Verbindung 36"/>
          <p:cNvCxnSpPr>
            <a:cxnSpLocks noChangeShapeType="1"/>
          </p:cNvCxnSpPr>
          <p:nvPr/>
        </p:nvCxnSpPr>
        <p:spPr bwMode="auto">
          <a:xfrm>
            <a:off x="3563889" y="1484785"/>
            <a:ext cx="755085" cy="1721103"/>
          </a:xfrm>
          <a:prstGeom prst="line">
            <a:avLst/>
          </a:prstGeom>
          <a:noFill/>
          <a:ln w="22225">
            <a:solidFill>
              <a:schemeClr val="accent1"/>
            </a:solidFill>
            <a:round/>
            <a:headEnd type="none" w="sm" len="sm"/>
            <a:tailEnd type="none" w="sm" len="sm"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cxnSp>
      <p:cxnSp>
        <p:nvCxnSpPr>
          <p:cNvPr id="45" name="Gerade Verbindung 44"/>
          <p:cNvCxnSpPr>
            <a:cxnSpLocks noChangeShapeType="1"/>
          </p:cNvCxnSpPr>
          <p:nvPr/>
        </p:nvCxnSpPr>
        <p:spPr bwMode="auto">
          <a:xfrm flipH="1">
            <a:off x="795771" y="1484784"/>
            <a:ext cx="1904024" cy="1080120"/>
          </a:xfrm>
          <a:prstGeom prst="line">
            <a:avLst/>
          </a:prstGeom>
          <a:noFill/>
          <a:ln w="22225">
            <a:solidFill>
              <a:schemeClr val="accent1"/>
            </a:solidFill>
            <a:round/>
            <a:headEnd type="none" w="sm" len="sm"/>
            <a:tailEnd type="none" w="sm" len="sm"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cxnSp>
      <p:sp>
        <p:nvSpPr>
          <p:cNvPr id="83" name="Textfeld 82"/>
          <p:cNvSpPr txBox="1"/>
          <p:nvPr/>
        </p:nvSpPr>
        <p:spPr>
          <a:xfrm>
            <a:off x="2627784" y="1628801"/>
            <a:ext cx="914400" cy="346152"/>
          </a:xfrm>
          <a:prstGeom prst="rect">
            <a:avLst/>
          </a:prstGeom>
          <a:solidFill>
            <a:schemeClr val="accent1"/>
          </a:solidFill>
        </p:spPr>
        <p:txBody>
          <a:bodyPr wrap="square" lIns="91429" tIns="45715" rIns="91429" bIns="45715">
            <a:spAutoFit/>
          </a:bodyPr>
          <a:lstStyle/>
          <a:p>
            <a:pPr algn="ctr">
              <a:defRPr/>
            </a:pPr>
            <a:r>
              <a:rPr lang="de-DE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DPS2-F</a:t>
            </a:r>
          </a:p>
        </p:txBody>
      </p:sp>
      <p:sp>
        <p:nvSpPr>
          <p:cNvPr id="85" name="Textfeld 28"/>
          <p:cNvSpPr txBox="1">
            <a:spLocks noChangeArrowheads="1"/>
          </p:cNvSpPr>
          <p:nvPr/>
        </p:nvSpPr>
        <p:spPr bwMode="auto">
          <a:xfrm>
            <a:off x="107505" y="2564904"/>
            <a:ext cx="296854" cy="33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lIns="91429" tIns="45715" rIns="91429" bIns="45715">
            <a:prstTxWarp prst="textNoShape">
              <a:avLst/>
            </a:prstTxWarp>
            <a:spAutoFit/>
          </a:bodyPr>
          <a:lstStyle/>
          <a:p>
            <a:r>
              <a:rPr lang="de-DE" sz="16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Symbol" panose="05050102010706020507" pitchFamily="18" charset="2"/>
              </a:rPr>
              <a:t>b</a:t>
            </a:r>
            <a:endParaRPr lang="de-DE" sz="1600" b="1" dirty="0">
              <a:solidFill>
                <a:srgbClr val="C00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Symbol" panose="05050102010706020507" pitchFamily="18" charset="2"/>
            </a:endParaRPr>
          </a:p>
        </p:txBody>
      </p:sp>
      <p:sp>
        <p:nvSpPr>
          <p:cNvPr id="86" name="Textfeld 11"/>
          <p:cNvSpPr txBox="1">
            <a:spLocks noChangeArrowheads="1"/>
          </p:cNvSpPr>
          <p:nvPr/>
        </p:nvSpPr>
        <p:spPr bwMode="auto">
          <a:xfrm>
            <a:off x="107504" y="4202287"/>
            <a:ext cx="4724400" cy="1985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prstTxWarp prst="textNoShape">
              <a:avLst/>
            </a:prstTxWarp>
            <a:spAutoFit/>
          </a:bodyPr>
          <a:lstStyle/>
          <a:p>
            <a:pPr marL="179979">
              <a:spcAft>
                <a:spcPts val="600"/>
              </a:spcAft>
              <a:buSzPct val="70000"/>
              <a:tabLst>
                <a:tab pos="2238375" algn="l"/>
              </a:tabLst>
            </a:pPr>
            <a:r>
              <a:rPr lang="de-DE" b="1" dirty="0" smtClean="0"/>
              <a:t>Differential </a:t>
            </a:r>
            <a:r>
              <a:rPr lang="de-DE" b="1" dirty="0" err="1" smtClean="0"/>
              <a:t>Pumping</a:t>
            </a:r>
            <a:r>
              <a:rPr lang="de-DE" b="1" dirty="0" smtClean="0"/>
              <a:t> </a:t>
            </a:r>
            <a:r>
              <a:rPr lang="de-DE" b="1" dirty="0" err="1" smtClean="0"/>
              <a:t>Section</a:t>
            </a:r>
            <a:r>
              <a:rPr lang="de-DE" b="1" dirty="0" smtClean="0"/>
              <a:t> (DPS)</a:t>
            </a:r>
          </a:p>
          <a:p>
            <a:pPr marL="179979" indent="179979">
              <a:spcAft>
                <a:spcPts val="600"/>
              </a:spcAft>
              <a:buSzPct val="70000"/>
              <a:buBlip>
                <a:blip r:embed="rId4"/>
              </a:buBlip>
              <a:tabLst>
                <a:tab pos="2238375" algn="l"/>
              </a:tabLst>
            </a:pPr>
            <a:r>
              <a:rPr lang="de-DE" sz="1600" dirty="0" err="1" smtClean="0"/>
              <a:t>active</a:t>
            </a:r>
            <a:r>
              <a:rPr lang="de-DE" sz="1600" dirty="0" smtClean="0"/>
              <a:t> </a:t>
            </a:r>
            <a:r>
              <a:rPr lang="de-DE" sz="1600" dirty="0" err="1" smtClean="0"/>
              <a:t>pumping</a:t>
            </a:r>
            <a:r>
              <a:rPr lang="de-DE" sz="1600" dirty="0" smtClean="0"/>
              <a:t>:	6 + 8 + 4 TMPs </a:t>
            </a:r>
            <a:endParaRPr lang="de-DE" sz="1600" dirty="0"/>
          </a:p>
          <a:p>
            <a:pPr marL="179979" indent="179979">
              <a:spcAft>
                <a:spcPts val="600"/>
              </a:spcAft>
              <a:buSzPct val="70000"/>
              <a:buBlip>
                <a:blip r:embed="rId4"/>
              </a:buBlip>
              <a:tabLst>
                <a:tab pos="2238375" algn="l"/>
              </a:tabLst>
            </a:pPr>
            <a:r>
              <a:rPr lang="de-DE" sz="1600" dirty="0" err="1"/>
              <a:t>t</a:t>
            </a:r>
            <a:r>
              <a:rPr lang="de-DE" sz="1600" dirty="0" err="1" smtClean="0"/>
              <a:t>ritium</a:t>
            </a:r>
            <a:r>
              <a:rPr lang="de-DE" sz="1600" dirty="0" smtClean="0"/>
              <a:t> </a:t>
            </a:r>
            <a:r>
              <a:rPr lang="de-DE" sz="1600" dirty="0" err="1" smtClean="0"/>
              <a:t>retention</a:t>
            </a:r>
            <a:r>
              <a:rPr lang="de-DE" sz="1600" dirty="0" smtClean="0"/>
              <a:t>:	</a:t>
            </a:r>
            <a:r>
              <a:rPr lang="de-DE" sz="1600" b="1" dirty="0" smtClean="0"/>
              <a:t>10</a:t>
            </a:r>
            <a:r>
              <a:rPr lang="de-DE" sz="1600" b="1" baseline="30000" dirty="0" smtClean="0"/>
              <a:t>7</a:t>
            </a:r>
          </a:p>
          <a:p>
            <a:pPr marL="179979" indent="179979">
              <a:spcAft>
                <a:spcPts val="600"/>
              </a:spcAft>
              <a:buSzPct val="70000"/>
              <a:buBlip>
                <a:blip r:embed="rId4"/>
              </a:buBlip>
              <a:tabLst>
                <a:tab pos="2238375" algn="l"/>
              </a:tabLst>
            </a:pPr>
            <a:r>
              <a:rPr lang="de-DE" sz="1600" dirty="0" err="1" smtClean="0"/>
              <a:t>tritium</a:t>
            </a:r>
            <a:r>
              <a:rPr lang="de-DE" sz="1600" dirty="0" smtClean="0"/>
              <a:t> </a:t>
            </a:r>
            <a:r>
              <a:rPr lang="de-DE" sz="1600" dirty="0" err="1" smtClean="0"/>
              <a:t>ion</a:t>
            </a:r>
            <a:r>
              <a:rPr lang="de-DE" sz="1600" dirty="0" smtClean="0"/>
              <a:t> </a:t>
            </a:r>
            <a:r>
              <a:rPr lang="de-DE" sz="1600" dirty="0" err="1" smtClean="0"/>
              <a:t>removal</a:t>
            </a:r>
            <a:r>
              <a:rPr lang="de-DE" sz="1600" dirty="0" smtClean="0"/>
              <a:t>: </a:t>
            </a:r>
            <a:r>
              <a:rPr lang="de-DE" sz="1600" dirty="0" err="1" smtClean="0"/>
              <a:t>dipole</a:t>
            </a:r>
            <a:r>
              <a:rPr lang="de-DE" sz="1600" dirty="0" smtClean="0"/>
              <a:t> </a:t>
            </a:r>
            <a:r>
              <a:rPr lang="de-DE" sz="1600" dirty="0" err="1" smtClean="0"/>
              <a:t>electrodes</a:t>
            </a:r>
            <a:endParaRPr lang="de-DE" sz="1600" dirty="0"/>
          </a:p>
          <a:p>
            <a:pPr marL="179979" indent="179979">
              <a:spcAft>
                <a:spcPts val="600"/>
              </a:spcAft>
              <a:buSzPct val="70000"/>
              <a:buBlip>
                <a:blip r:embed="rId4"/>
              </a:buBlip>
              <a:tabLst>
                <a:tab pos="2238375" algn="l"/>
              </a:tabLst>
            </a:pPr>
            <a:r>
              <a:rPr lang="de-DE" sz="1600" dirty="0" err="1"/>
              <a:t>magnetic</a:t>
            </a:r>
            <a:r>
              <a:rPr lang="de-DE" sz="1600" dirty="0"/>
              <a:t> </a:t>
            </a:r>
            <a:r>
              <a:rPr lang="de-DE" sz="1600" dirty="0" err="1"/>
              <a:t>field</a:t>
            </a:r>
            <a:r>
              <a:rPr lang="de-DE" sz="1600" dirty="0" smtClean="0"/>
              <a:t>:	5.6 </a:t>
            </a:r>
            <a:r>
              <a:rPr lang="de-DE" sz="1600" dirty="0"/>
              <a:t>T</a:t>
            </a:r>
          </a:p>
          <a:p>
            <a:pPr marL="179979" indent="179979">
              <a:spcAft>
                <a:spcPts val="600"/>
              </a:spcAft>
              <a:buSzPct val="70000"/>
              <a:buBlip>
                <a:blip r:embed="rId4"/>
              </a:buBlip>
              <a:tabLst>
                <a:tab pos="1978025" algn="l"/>
              </a:tabLst>
            </a:pPr>
            <a:r>
              <a:rPr lang="de-DE" sz="1600" dirty="0" err="1"/>
              <a:t>b</a:t>
            </a:r>
            <a:r>
              <a:rPr lang="de-DE" sz="1600" dirty="0" err="1" smtClean="0"/>
              <a:t>uilt</a:t>
            </a:r>
            <a:r>
              <a:rPr lang="de-DE" sz="1600" dirty="0" smtClean="0"/>
              <a:t> at KIT, </a:t>
            </a:r>
            <a:r>
              <a:rPr lang="de-DE" sz="1600" dirty="0" err="1" smtClean="0"/>
              <a:t>commissioning</a:t>
            </a:r>
            <a:r>
              <a:rPr lang="de-DE" sz="1600" dirty="0" smtClean="0"/>
              <a:t> 2016</a:t>
            </a:r>
            <a:endParaRPr lang="de-DE" sz="1600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3563888" y="836712"/>
            <a:ext cx="5688632" cy="5616624"/>
            <a:chOff x="3563888" y="836712"/>
            <a:chExt cx="5688632" cy="5616624"/>
          </a:xfrm>
        </p:grpSpPr>
        <p:pic>
          <p:nvPicPr>
            <p:cNvPr id="34" name="Picture 2" descr="C:\KATRIN\CPS\CPS gesamt - Viertelschnitt.jp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H="1">
              <a:off x="4788025" y="1484784"/>
              <a:ext cx="3246395" cy="2689024"/>
            </a:xfrm>
            <a:prstGeom prst="rect">
              <a:avLst/>
            </a:prstGeom>
            <a:noFill/>
          </p:spPr>
        </p:pic>
        <p:sp>
          <p:nvSpPr>
            <p:cNvPr id="46" name="Textfeld 11"/>
            <p:cNvSpPr txBox="1">
              <a:spLocks noChangeArrowheads="1"/>
            </p:cNvSpPr>
            <p:nvPr/>
          </p:nvSpPr>
          <p:spPr bwMode="auto">
            <a:xfrm>
              <a:off x="4861546" y="4202287"/>
              <a:ext cx="4390974" cy="1985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29" tIns="45715" rIns="91429" bIns="45715">
              <a:prstTxWarp prst="textNoShape">
                <a:avLst/>
              </a:prstTxWarp>
              <a:spAutoFit/>
            </a:bodyPr>
            <a:lstStyle/>
            <a:p>
              <a:pPr marL="179979">
                <a:spcAft>
                  <a:spcPts val="600"/>
                </a:spcAft>
                <a:buSzPct val="70000"/>
                <a:tabLst>
                  <a:tab pos="1884363" algn="l"/>
                </a:tabLst>
              </a:pPr>
              <a:r>
                <a:rPr lang="de-DE" b="1" dirty="0" err="1" smtClean="0"/>
                <a:t>Cryogenic</a:t>
              </a:r>
              <a:r>
                <a:rPr lang="de-DE" b="1" dirty="0" smtClean="0"/>
                <a:t> </a:t>
              </a:r>
              <a:r>
                <a:rPr lang="de-DE" b="1" dirty="0" err="1" smtClean="0"/>
                <a:t>Pumping</a:t>
              </a:r>
              <a:r>
                <a:rPr lang="de-DE" b="1" dirty="0" smtClean="0"/>
                <a:t> </a:t>
              </a:r>
              <a:r>
                <a:rPr lang="de-DE" b="1" dirty="0" err="1" smtClean="0"/>
                <a:t>Section</a:t>
              </a:r>
              <a:r>
                <a:rPr lang="de-DE" b="1" dirty="0" smtClean="0"/>
                <a:t> (CPS)</a:t>
              </a:r>
            </a:p>
            <a:p>
              <a:pPr marL="179979" indent="179979">
                <a:spcAft>
                  <a:spcPts val="600"/>
                </a:spcAft>
                <a:buSzPct val="70000"/>
                <a:buBlip>
                  <a:blip r:embed="rId4"/>
                </a:buBlip>
                <a:tabLst>
                  <a:tab pos="1884363" algn="l"/>
                </a:tabLst>
              </a:pPr>
              <a:r>
                <a:rPr lang="de-DE" sz="1600" dirty="0" err="1" smtClean="0"/>
                <a:t>based</a:t>
              </a:r>
              <a:r>
                <a:rPr lang="de-DE" sz="1600" dirty="0" smtClean="0"/>
                <a:t> on </a:t>
              </a:r>
              <a:r>
                <a:rPr lang="de-DE" sz="1600" dirty="0" err="1"/>
                <a:t>by</a:t>
              </a:r>
              <a:r>
                <a:rPr lang="de-DE" sz="1600" dirty="0"/>
                <a:t> </a:t>
              </a:r>
              <a:r>
                <a:rPr lang="de-DE" sz="1600" dirty="0" err="1"/>
                <a:t>cryo</a:t>
              </a:r>
              <a:r>
                <a:rPr lang="de-DE" sz="1600" dirty="0"/>
                <a:t>-sorption</a:t>
              </a:r>
            </a:p>
            <a:p>
              <a:pPr marL="179979" indent="179979">
                <a:spcAft>
                  <a:spcPts val="600"/>
                </a:spcAft>
                <a:buSzPct val="70000"/>
                <a:buBlip>
                  <a:blip r:embed="rId4"/>
                </a:buBlip>
                <a:tabLst>
                  <a:tab pos="2867025" algn="l"/>
                </a:tabLst>
              </a:pPr>
              <a:r>
                <a:rPr lang="de-DE" sz="1600" dirty="0" err="1"/>
                <a:t>t</a:t>
              </a:r>
              <a:r>
                <a:rPr lang="de-DE" sz="1600" dirty="0" err="1" smtClean="0"/>
                <a:t>ritium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retention</a:t>
              </a:r>
              <a:r>
                <a:rPr lang="de-DE" sz="1600" dirty="0" smtClean="0"/>
                <a:t>:	</a:t>
              </a:r>
              <a:r>
                <a:rPr lang="de-DE" sz="1600" b="1" dirty="0" smtClean="0"/>
                <a:t>&gt;</a:t>
              </a:r>
              <a:r>
                <a:rPr lang="de-DE" sz="1600" b="1" dirty="0"/>
                <a:t>10</a:t>
              </a:r>
              <a:r>
                <a:rPr lang="de-DE" sz="1600" b="1" baseline="30000" dirty="0"/>
                <a:t>7</a:t>
              </a:r>
            </a:p>
            <a:p>
              <a:pPr marL="179979" indent="179979">
                <a:spcAft>
                  <a:spcPts val="600"/>
                </a:spcAft>
                <a:buSzPct val="70000"/>
                <a:buBlip>
                  <a:blip r:embed="rId4"/>
                </a:buBlip>
                <a:tabLst>
                  <a:tab pos="2867025" algn="l"/>
                </a:tabLst>
              </a:pPr>
              <a:r>
                <a:rPr lang="de-DE" sz="1600" dirty="0" smtClean="0"/>
                <a:t>beam </a:t>
              </a:r>
              <a:r>
                <a:rPr lang="de-DE" sz="1600" dirty="0" err="1" smtClean="0"/>
                <a:t>diagnostics</a:t>
              </a:r>
              <a:r>
                <a:rPr lang="de-DE" sz="1600" dirty="0" smtClean="0"/>
                <a:t>: </a:t>
              </a:r>
              <a:r>
                <a:rPr lang="de-DE" sz="1600" dirty="0" err="1" smtClean="0"/>
                <a:t>retractable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detector</a:t>
              </a:r>
              <a:endParaRPr lang="de-DE" sz="1600" dirty="0" smtClean="0"/>
            </a:p>
            <a:p>
              <a:pPr marL="179979" indent="179979">
                <a:spcAft>
                  <a:spcPts val="600"/>
                </a:spcAft>
                <a:buSzPct val="70000"/>
                <a:buBlip>
                  <a:blip r:embed="rId4"/>
                </a:buBlip>
                <a:tabLst>
                  <a:tab pos="2867025" algn="l"/>
                </a:tabLst>
              </a:pPr>
              <a:r>
                <a:rPr lang="de-DE" sz="1600" dirty="0" err="1" smtClean="0"/>
                <a:t>magnetic</a:t>
              </a:r>
              <a:r>
                <a:rPr lang="de-DE" sz="1600" dirty="0" smtClean="0"/>
                <a:t> </a:t>
              </a:r>
              <a:r>
                <a:rPr lang="de-DE" sz="1600" dirty="0" err="1"/>
                <a:t>field</a:t>
              </a:r>
              <a:r>
                <a:rPr lang="de-DE" sz="1600" dirty="0" smtClean="0"/>
                <a:t>:	5.6 </a:t>
              </a:r>
              <a:r>
                <a:rPr lang="de-DE" sz="1600" dirty="0"/>
                <a:t>T</a:t>
              </a:r>
            </a:p>
            <a:p>
              <a:pPr marL="179979" indent="179979">
                <a:spcAft>
                  <a:spcPts val="600"/>
                </a:spcAft>
                <a:buSzPct val="70000"/>
                <a:buBlip>
                  <a:blip r:embed="rId4"/>
                </a:buBlip>
                <a:tabLst>
                  <a:tab pos="2867025" algn="l"/>
                </a:tabLst>
              </a:pPr>
              <a:r>
                <a:rPr lang="de-DE" sz="1600" dirty="0" err="1" smtClean="0"/>
                <a:t>delivered</a:t>
              </a:r>
              <a:r>
                <a:rPr lang="de-DE" sz="1600" dirty="0" smtClean="0"/>
                <a:t>: 2015, </a:t>
              </a:r>
              <a:r>
                <a:rPr lang="de-DE" sz="1600" dirty="0" err="1" smtClean="0"/>
                <a:t>commissioning</a:t>
              </a:r>
              <a:r>
                <a:rPr lang="de-DE" sz="1600" dirty="0" smtClean="0"/>
                <a:t>: 2016</a:t>
              </a:r>
              <a:endParaRPr lang="de-DE" sz="1600" dirty="0"/>
            </a:p>
          </p:txBody>
        </p:sp>
        <p:cxnSp>
          <p:nvCxnSpPr>
            <p:cNvPr id="47" name="Gerade Verbindung 46"/>
            <p:cNvCxnSpPr>
              <a:cxnSpLocks noChangeShapeType="1"/>
            </p:cNvCxnSpPr>
            <p:nvPr/>
          </p:nvCxnSpPr>
          <p:spPr bwMode="auto">
            <a:xfrm>
              <a:off x="4427984" y="1484784"/>
              <a:ext cx="3420380" cy="792088"/>
            </a:xfrm>
            <a:prstGeom prst="line">
              <a:avLst/>
            </a:prstGeom>
            <a:noFill/>
            <a:ln w="22225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>
              <a:outerShdw blurRad="63500" dist="38100" dir="2700000" algn="tl" rotWithShape="0">
                <a:srgbClr val="000000">
                  <a:alpha val="39999"/>
                </a:srgbClr>
              </a:outerShdw>
            </a:effectLst>
          </p:spPr>
        </p:cxnSp>
        <p:cxnSp>
          <p:nvCxnSpPr>
            <p:cNvPr id="48" name="Gerade Verbindung 47"/>
            <p:cNvCxnSpPr>
              <a:cxnSpLocks noChangeShapeType="1"/>
            </p:cNvCxnSpPr>
            <p:nvPr/>
          </p:nvCxnSpPr>
          <p:spPr bwMode="auto">
            <a:xfrm>
              <a:off x="3563888" y="1484785"/>
              <a:ext cx="1297658" cy="1748051"/>
            </a:xfrm>
            <a:prstGeom prst="line">
              <a:avLst/>
            </a:prstGeom>
            <a:noFill/>
            <a:ln w="22225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>
              <a:outerShdw blurRad="63500" dist="38100" dir="2700000" algn="tl" rotWithShape="0">
                <a:srgbClr val="000000">
                  <a:alpha val="39999"/>
                </a:srgbClr>
              </a:outerShdw>
            </a:effectLst>
          </p:spPr>
        </p:cxnSp>
        <p:grpSp>
          <p:nvGrpSpPr>
            <p:cNvPr id="49" name="Gruppierung 48"/>
            <p:cNvGrpSpPr/>
            <p:nvPr/>
          </p:nvGrpSpPr>
          <p:grpSpPr>
            <a:xfrm>
              <a:off x="4519067" y="2789086"/>
              <a:ext cx="4118173" cy="1304856"/>
              <a:chOff x="2969170" y="3123020"/>
              <a:chExt cx="4118173" cy="1304856"/>
            </a:xfrm>
          </p:grpSpPr>
          <p:sp>
            <p:nvSpPr>
              <p:cNvPr id="50" name="Textfeld 28"/>
              <p:cNvSpPr txBox="1">
                <a:spLocks noChangeArrowheads="1"/>
              </p:cNvSpPr>
              <p:nvPr/>
            </p:nvSpPr>
            <p:spPr bwMode="auto">
              <a:xfrm>
                <a:off x="2969170" y="3539821"/>
                <a:ext cx="29687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de-DE" sz="1600" b="1" dirty="0">
                    <a:solidFill>
                      <a:srgbClr val="C00000"/>
                    </a:solidFill>
                    <a:effectLst>
                      <a:glow rad="139700">
                        <a:schemeClr val="accent3">
                          <a:satMod val="175000"/>
                          <a:alpha val="40000"/>
                        </a:schemeClr>
                      </a:glow>
                    </a:effectLst>
                    <a:latin typeface="Symbol" panose="05050102010706020507" pitchFamily="18" charset="2"/>
                  </a:rPr>
                  <a:t>b</a:t>
                </a:r>
              </a:p>
            </p:txBody>
          </p:sp>
          <p:grpSp>
            <p:nvGrpSpPr>
              <p:cNvPr id="51" name="Gruppierung 66"/>
              <p:cNvGrpSpPr/>
              <p:nvPr/>
            </p:nvGrpSpPr>
            <p:grpSpPr>
              <a:xfrm>
                <a:off x="3238128" y="3123020"/>
                <a:ext cx="3849215" cy="1304856"/>
                <a:chOff x="4007395" y="3115817"/>
                <a:chExt cx="3849215" cy="1304856"/>
              </a:xfrm>
            </p:grpSpPr>
            <p:sp>
              <p:nvSpPr>
                <p:cNvPr id="53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4007395" y="3559566"/>
                  <a:ext cx="569763" cy="131464"/>
                </a:xfrm>
                <a:prstGeom prst="line">
                  <a:avLst/>
                </a:prstGeom>
                <a:noFill/>
                <a:ln w="31750">
                  <a:solidFill>
                    <a:srgbClr val="A50021"/>
                  </a:solidFill>
                  <a:round/>
                  <a:headEnd type="none" w="sm" len="sm"/>
                  <a:tailEnd type="stealth" w="lg" len="lg"/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cxnSp>
              <p:nvCxnSpPr>
                <p:cNvPr id="57" name="Gerade Verbindung 56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4655467" y="3547865"/>
                  <a:ext cx="1296144" cy="864096"/>
                </a:xfrm>
                <a:prstGeom prst="line">
                  <a:avLst/>
                </a:prstGeom>
                <a:noFill/>
                <a:ln w="34925">
                  <a:solidFill>
                    <a:schemeClr val="accent1"/>
                  </a:solidFill>
                  <a:round/>
                  <a:headEnd type="none" w="sm" len="sm"/>
                  <a:tailEnd type="none" w="sm" len="sm"/>
                </a:ln>
                <a:effectLst>
                  <a:outerShdw blurRad="63500" dist="38100" dir="2700000" algn="tl" rotWithShape="0">
                    <a:srgbClr val="000000">
                      <a:alpha val="39999"/>
                    </a:srgbClr>
                  </a:outerShdw>
                </a:effectLst>
              </p:spPr>
            </p:cxnSp>
            <p:cxnSp>
              <p:nvCxnSpPr>
                <p:cNvPr id="59" name="Gerade Verbindung 58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6311651" y="3115817"/>
                  <a:ext cx="1512168" cy="720080"/>
                </a:xfrm>
                <a:prstGeom prst="line">
                  <a:avLst/>
                </a:prstGeom>
                <a:noFill/>
                <a:ln w="34925">
                  <a:solidFill>
                    <a:schemeClr val="accent1"/>
                  </a:solidFill>
                  <a:round/>
                  <a:headEnd type="none" w="sm" len="sm"/>
                  <a:tailEnd type="none" w="sm" len="sm"/>
                </a:ln>
                <a:effectLst>
                  <a:outerShdw blurRad="63500" dist="38100" dir="2700000" algn="tl" rotWithShape="0">
                    <a:srgbClr val="000000">
                      <a:alpha val="39999"/>
                    </a:srgbClr>
                  </a:outerShdw>
                </a:effectLst>
              </p:spPr>
            </p:cxnSp>
            <p:sp>
              <p:nvSpPr>
                <p:cNvPr id="60" name="Textfeld 59"/>
                <p:cNvSpPr txBox="1">
                  <a:spLocks noChangeArrowheads="1"/>
                </p:cNvSpPr>
                <p:nvPr/>
              </p:nvSpPr>
              <p:spPr bwMode="auto">
                <a:xfrm>
                  <a:off x="5951611" y="3835897"/>
                  <a:ext cx="1904999" cy="58477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blurRad="63500" dist="38100" dir="2700000" algn="tl" rotWithShape="0">
                    <a:srgbClr val="000000">
                      <a:alpha val="39999"/>
                    </a:srgb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de-DE" sz="160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Argon Frost Pump</a:t>
                  </a:r>
                </a:p>
                <a:p>
                  <a:pPr algn="ctr"/>
                  <a:r>
                    <a:rPr lang="de-DE" sz="160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T = 3 – 4.5 K</a:t>
                  </a:r>
                </a:p>
              </p:txBody>
            </p:sp>
          </p:grpSp>
        </p:grpSp>
        <p:grpSp>
          <p:nvGrpSpPr>
            <p:cNvPr id="61" name="Group 31"/>
            <p:cNvGrpSpPr>
              <a:grpSpLocks/>
            </p:cNvGrpSpPr>
            <p:nvPr/>
          </p:nvGrpSpPr>
          <p:grpSpPr bwMode="auto">
            <a:xfrm>
              <a:off x="6732240" y="836712"/>
              <a:ext cx="2103760" cy="1194155"/>
              <a:chOff x="2900" y="1933"/>
              <a:chExt cx="1316" cy="747"/>
            </a:xfrm>
          </p:grpSpPr>
          <p:pic>
            <p:nvPicPr>
              <p:cNvPr id="62" name="Picture 9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9" y="2004"/>
                <a:ext cx="1050" cy="644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63" name="Text Box 10"/>
              <p:cNvSpPr txBox="1">
                <a:spLocks noChangeArrowheads="1"/>
              </p:cNvSpPr>
              <p:nvPr/>
            </p:nvSpPr>
            <p:spPr bwMode="auto">
              <a:xfrm>
                <a:off x="3724" y="1933"/>
                <a:ext cx="241" cy="18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square"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buFont typeface="Wingdings" charset="2"/>
                  <a:buNone/>
                </a:pPr>
                <a:r>
                  <a:rPr lang="en-GB" sz="1400" b="1" dirty="0">
                    <a:solidFill>
                      <a:srgbClr val="CC0000"/>
                    </a:solidFill>
                    <a:latin typeface="Arial" charset="0"/>
                  </a:rPr>
                  <a:t>T</a:t>
                </a:r>
                <a:r>
                  <a:rPr lang="en-GB" sz="1400" b="1" baseline="-25000" dirty="0">
                    <a:solidFill>
                      <a:srgbClr val="CC0000"/>
                    </a:solidFill>
                    <a:latin typeface="Arial" charset="0"/>
                  </a:rPr>
                  <a:t>2</a:t>
                </a:r>
              </a:p>
            </p:txBody>
          </p:sp>
          <p:sp>
            <p:nvSpPr>
              <p:cNvPr id="64" name="Text Box 11"/>
              <p:cNvSpPr txBox="1">
                <a:spLocks noChangeArrowheads="1"/>
              </p:cNvSpPr>
              <p:nvPr/>
            </p:nvSpPr>
            <p:spPr bwMode="auto">
              <a:xfrm rot="21060000">
                <a:off x="2900" y="1985"/>
                <a:ext cx="796" cy="16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square"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pPr defTabSz="449211" eaLnBrk="0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tabLst>
                    <a:tab pos="723816" algn="l"/>
                    <a:tab pos="1447633" algn="l"/>
                  </a:tabLst>
                </a:pPr>
                <a:r>
                  <a:rPr lang="en-GB" sz="1200" b="1" dirty="0" err="1">
                    <a:solidFill>
                      <a:srgbClr val="000000"/>
                    </a:solidFill>
                  </a:rPr>
                  <a:t>c</a:t>
                </a:r>
                <a:r>
                  <a:rPr lang="en-GB" sz="1200" b="1" dirty="0" err="1">
                    <a:solidFill>
                      <a:srgbClr val="000000"/>
                    </a:solidFill>
                    <a:latin typeface="Arial" charset="0"/>
                  </a:rPr>
                  <a:t>ryo</a:t>
                </a:r>
                <a:r>
                  <a:rPr lang="en-GB" sz="1200" b="1" dirty="0">
                    <a:solidFill>
                      <a:srgbClr val="000000"/>
                    </a:solidFill>
                    <a:latin typeface="Arial" charset="0"/>
                  </a:rPr>
                  <a:t>-sorption</a:t>
                </a:r>
              </a:p>
            </p:txBody>
          </p:sp>
          <p:sp>
            <p:nvSpPr>
              <p:cNvPr id="71" name="Text Box 12"/>
              <p:cNvSpPr txBox="1">
                <a:spLocks noChangeArrowheads="1"/>
              </p:cNvSpPr>
              <p:nvPr/>
            </p:nvSpPr>
            <p:spPr bwMode="auto">
              <a:xfrm rot="3600000">
                <a:off x="3874" y="2202"/>
                <a:ext cx="518" cy="167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square"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pPr defTabSz="449211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tabLst>
                    <a:tab pos="723816" algn="l"/>
                  </a:tabLst>
                </a:pPr>
                <a:r>
                  <a:rPr lang="en-GB" sz="1200" b="1" dirty="0" err="1">
                    <a:solidFill>
                      <a:srgbClr val="0099FF"/>
                    </a:solidFill>
                    <a:latin typeface="Arial" charset="0"/>
                  </a:rPr>
                  <a:t>Ar</a:t>
                </a:r>
                <a:r>
                  <a:rPr lang="en-GB" sz="1200" b="1" dirty="0">
                    <a:solidFill>
                      <a:srgbClr val="0099FF"/>
                    </a:solidFill>
                  </a:rPr>
                  <a:t> Frost</a:t>
                </a:r>
                <a:endParaRPr lang="en-GB" sz="1200" b="1" dirty="0">
                  <a:solidFill>
                    <a:srgbClr val="0099FF"/>
                  </a:solidFill>
                  <a:latin typeface="Arial" charset="0"/>
                </a:endParaRPr>
              </a:p>
            </p:txBody>
          </p:sp>
          <p:sp>
            <p:nvSpPr>
              <p:cNvPr id="82" name="Text Box 13"/>
              <p:cNvSpPr txBox="1">
                <a:spLocks noChangeArrowheads="1"/>
              </p:cNvSpPr>
              <p:nvPr/>
            </p:nvSpPr>
            <p:spPr bwMode="auto">
              <a:xfrm>
                <a:off x="3035" y="2512"/>
                <a:ext cx="1021" cy="16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square"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pPr algn="ctr" defTabSz="449211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tabLst>
                    <a:tab pos="723816" algn="l"/>
                    <a:tab pos="1447633" algn="l"/>
                    <a:tab pos="2171451" algn="l"/>
                  </a:tabLst>
                </a:pPr>
                <a:r>
                  <a:rPr lang="en-GB" sz="1200" b="1" dirty="0">
                    <a:solidFill>
                      <a:srgbClr val="000000"/>
                    </a:solidFill>
                    <a:latin typeface="Arial" charset="0"/>
                  </a:rPr>
                  <a:t>stainless steel</a:t>
                </a:r>
              </a:p>
            </p:txBody>
          </p:sp>
        </p:grpSp>
        <p:sp>
          <p:nvSpPr>
            <p:cNvPr id="84" name="Textfeld 83"/>
            <p:cNvSpPr txBox="1"/>
            <p:nvPr/>
          </p:nvSpPr>
          <p:spPr>
            <a:xfrm>
              <a:off x="3923928" y="1628801"/>
              <a:ext cx="790090" cy="34615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91429" tIns="45715" rIns="91429" bIns="45715">
              <a:spAutoFit/>
            </a:bodyPr>
            <a:lstStyle/>
            <a:p>
              <a:pPr algn="ctr">
                <a:defRPr/>
              </a:pPr>
              <a:r>
                <a:rPr lang="de-DE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CPS</a:t>
              </a:r>
            </a:p>
          </p:txBody>
        </p:sp>
        <p:sp>
          <p:nvSpPr>
            <p:cNvPr id="88" name="Textfeld 87"/>
            <p:cNvSpPr txBox="1"/>
            <p:nvPr/>
          </p:nvSpPr>
          <p:spPr>
            <a:xfrm>
              <a:off x="5148064" y="6207125"/>
              <a:ext cx="3747568" cy="24621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lIns="91429" tIns="45715" rIns="91429" bIns="45715" rtlCol="0">
              <a:spAutoFit/>
            </a:bodyPr>
            <a:lstStyle/>
            <a:p>
              <a:pPr algn="ctr"/>
              <a:r>
                <a:rPr lang="de-DE" sz="1000" i="1" dirty="0">
                  <a:solidFill>
                    <a:srgbClr val="000000"/>
                  </a:solidFill>
                </a:rPr>
                <a:t>F. Eichelhardt et al, Fusion Science </a:t>
              </a:r>
              <a:r>
                <a:rPr lang="de-DE" sz="1000" i="1" dirty="0" err="1">
                  <a:solidFill>
                    <a:srgbClr val="000000"/>
                  </a:solidFill>
                </a:rPr>
                <a:t>and</a:t>
              </a:r>
              <a:r>
                <a:rPr lang="de-DE" sz="1000" i="1" dirty="0">
                  <a:solidFill>
                    <a:srgbClr val="000000"/>
                  </a:solidFill>
                </a:rPr>
                <a:t> </a:t>
              </a:r>
              <a:r>
                <a:rPr lang="de-DE" sz="1000" i="1" dirty="0" smtClean="0">
                  <a:solidFill>
                    <a:srgbClr val="000000"/>
                  </a:solidFill>
                </a:rPr>
                <a:t>Tech. </a:t>
              </a:r>
              <a:r>
                <a:rPr lang="de-DE" sz="1000" i="1" dirty="0">
                  <a:solidFill>
                    <a:srgbClr val="000000"/>
                  </a:solidFill>
                </a:rPr>
                <a:t>54 (2008) 615</a:t>
              </a:r>
              <a:endParaRPr lang="en-US" sz="1000" i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sp>
        <p:nvSpPr>
          <p:cNvPr id="33" name="Textfeld 32"/>
          <p:cNvSpPr txBox="1"/>
          <p:nvPr/>
        </p:nvSpPr>
        <p:spPr>
          <a:xfrm>
            <a:off x="683568" y="816978"/>
            <a:ext cx="864097" cy="307766"/>
          </a:xfrm>
          <a:prstGeom prst="rect">
            <a:avLst/>
          </a:prstGeom>
          <a:solidFill>
            <a:schemeClr val="accent1"/>
          </a:solidFill>
        </p:spPr>
        <p:txBody>
          <a:bodyPr wrap="square" lIns="91429" tIns="45715" rIns="91429" bIns="45715">
            <a:spAutoFit/>
          </a:bodyPr>
          <a:lstStyle/>
          <a:p>
            <a:pPr algn="ctr">
              <a:defRPr/>
            </a:pPr>
            <a:r>
              <a:rPr lang="de-DE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DPS1-R</a:t>
            </a:r>
            <a:endParaRPr lang="de-DE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2051721" y="827187"/>
            <a:ext cx="864097" cy="307766"/>
          </a:xfrm>
          <a:prstGeom prst="rect">
            <a:avLst/>
          </a:prstGeom>
          <a:solidFill>
            <a:schemeClr val="accent1"/>
          </a:solidFill>
        </p:spPr>
        <p:txBody>
          <a:bodyPr wrap="square" lIns="91429" tIns="45715" rIns="91429" bIns="45715">
            <a:spAutoFit/>
          </a:bodyPr>
          <a:lstStyle/>
          <a:p>
            <a:pPr algn="ctr">
              <a:defRPr/>
            </a:pPr>
            <a:r>
              <a:rPr lang="de-DE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DPS1-F</a:t>
            </a:r>
            <a:endParaRPr lang="de-DE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8" name="Gerade Verbindung 37"/>
          <p:cNvCxnSpPr>
            <a:cxnSpLocks noChangeShapeType="1"/>
          </p:cNvCxnSpPr>
          <p:nvPr/>
        </p:nvCxnSpPr>
        <p:spPr bwMode="auto">
          <a:xfrm>
            <a:off x="683568" y="1124744"/>
            <a:ext cx="224409" cy="233546"/>
          </a:xfrm>
          <a:prstGeom prst="line">
            <a:avLst/>
          </a:prstGeom>
          <a:noFill/>
          <a:ln w="22225">
            <a:solidFill>
              <a:schemeClr val="accent1"/>
            </a:solidFill>
            <a:round/>
            <a:headEnd type="none" w="sm" len="sm"/>
            <a:tailEnd type="none" w="sm" len="sm"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cxnSp>
      <p:cxnSp>
        <p:nvCxnSpPr>
          <p:cNvPr id="39" name="Gerade Verbindung 38"/>
          <p:cNvCxnSpPr>
            <a:cxnSpLocks noChangeShapeType="1"/>
          </p:cNvCxnSpPr>
          <p:nvPr/>
        </p:nvCxnSpPr>
        <p:spPr bwMode="auto">
          <a:xfrm flipH="1">
            <a:off x="2699794" y="1134953"/>
            <a:ext cx="216023" cy="233546"/>
          </a:xfrm>
          <a:prstGeom prst="line">
            <a:avLst/>
          </a:prstGeom>
          <a:noFill/>
          <a:ln w="22225">
            <a:solidFill>
              <a:schemeClr val="accent1"/>
            </a:solidFill>
            <a:round/>
            <a:headEnd type="none" w="sm" len="sm"/>
            <a:tailEnd type="none" w="sm" len="sm"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cxnSp>
      <p:cxnSp>
        <p:nvCxnSpPr>
          <p:cNvPr id="40" name="Gerade Verbindung 39"/>
          <p:cNvCxnSpPr>
            <a:cxnSpLocks noChangeShapeType="1"/>
          </p:cNvCxnSpPr>
          <p:nvPr/>
        </p:nvCxnSpPr>
        <p:spPr bwMode="auto">
          <a:xfrm flipH="1">
            <a:off x="1331641" y="1124744"/>
            <a:ext cx="211695" cy="233546"/>
          </a:xfrm>
          <a:prstGeom prst="line">
            <a:avLst/>
          </a:prstGeom>
          <a:noFill/>
          <a:ln w="22225">
            <a:solidFill>
              <a:schemeClr val="accent1"/>
            </a:solidFill>
            <a:round/>
            <a:headEnd type="none" w="sm" len="sm"/>
            <a:tailEnd type="none" w="sm" len="sm"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cxnSp>
      <p:cxnSp>
        <p:nvCxnSpPr>
          <p:cNvPr id="41" name="Gerade Verbindung 40"/>
          <p:cNvCxnSpPr>
            <a:cxnSpLocks noChangeShapeType="1"/>
          </p:cNvCxnSpPr>
          <p:nvPr/>
        </p:nvCxnSpPr>
        <p:spPr bwMode="auto">
          <a:xfrm>
            <a:off x="2050759" y="1124744"/>
            <a:ext cx="224409" cy="233546"/>
          </a:xfrm>
          <a:prstGeom prst="line">
            <a:avLst/>
          </a:prstGeom>
          <a:noFill/>
          <a:ln w="22225">
            <a:solidFill>
              <a:schemeClr val="accent1"/>
            </a:solidFill>
            <a:round/>
            <a:headEnd type="none" w="sm" len="sm"/>
            <a:tailEnd type="none" w="sm" len="sm"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cxnSp>
      <p:sp>
        <p:nvSpPr>
          <p:cNvPr id="42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499992" y="6485634"/>
            <a:ext cx="1872208" cy="111719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dirty="0" smtClean="0"/>
              <a:t>J. Wolf  - The KATRIN Experiment</a:t>
            </a:r>
            <a:endParaRPr lang="en-US" dirty="0"/>
          </a:p>
        </p:txBody>
      </p:sp>
      <p:pic>
        <p:nvPicPr>
          <p:cNvPr id="44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0979" y="6364193"/>
            <a:ext cx="3072799" cy="4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feld 51"/>
          <p:cNvSpPr txBox="1"/>
          <p:nvPr/>
        </p:nvSpPr>
        <p:spPr>
          <a:xfrm>
            <a:off x="395537" y="6165304"/>
            <a:ext cx="2667448" cy="24621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de-DE" sz="1000" i="1" dirty="0" smtClean="0">
                <a:solidFill>
                  <a:srgbClr val="000000"/>
                </a:solidFill>
              </a:rPr>
              <a:t>X. Luo et al., </a:t>
            </a:r>
            <a:r>
              <a:rPr lang="de-DE" sz="1000" i="1" dirty="0" err="1" smtClean="0">
                <a:solidFill>
                  <a:srgbClr val="000000"/>
                </a:solidFill>
              </a:rPr>
              <a:t>Vacuum</a:t>
            </a:r>
            <a:r>
              <a:rPr lang="de-DE" sz="1000" i="1" dirty="0" smtClean="0">
                <a:solidFill>
                  <a:srgbClr val="000000"/>
                </a:solidFill>
              </a:rPr>
              <a:t> 80 (2006), 864 - 869</a:t>
            </a:r>
            <a:endParaRPr lang="en-US" sz="1000" i="1" dirty="0">
              <a:solidFill>
                <a:srgbClr val="000000"/>
              </a:solidFill>
            </a:endParaRPr>
          </a:p>
        </p:txBody>
      </p:sp>
      <p:pic>
        <p:nvPicPr>
          <p:cNvPr id="43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9708" y="4653136"/>
            <a:ext cx="614300" cy="777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4692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bgerundetes Rechteck 15"/>
          <p:cNvSpPr/>
          <p:nvPr/>
        </p:nvSpPr>
        <p:spPr>
          <a:xfrm>
            <a:off x="1403648" y="6318846"/>
            <a:ext cx="216023" cy="5474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Abgerundetes Rechteck 16"/>
          <p:cNvSpPr/>
          <p:nvPr/>
        </p:nvSpPr>
        <p:spPr>
          <a:xfrm>
            <a:off x="1917158" y="6328371"/>
            <a:ext cx="782634" cy="5474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Rectangle 9"/>
          <p:cNvSpPr>
            <a:spLocks noChangeArrowheads="1"/>
          </p:cNvSpPr>
          <p:nvPr/>
        </p:nvSpPr>
        <p:spPr bwMode="auto">
          <a:xfrm>
            <a:off x="180011" y="108001"/>
            <a:ext cx="7848374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0" tIns="45700" rIns="91400" bIns="45700" anchor="ctr"/>
          <a:lstStyle/>
          <a:p>
            <a:pPr defTabSz="1399694"/>
            <a:r>
              <a:rPr lang="de-DE" sz="2800" b="1" dirty="0" err="1" smtClean="0">
                <a:solidFill>
                  <a:schemeClr val="tx2"/>
                </a:solidFill>
              </a:rPr>
              <a:t>Risky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operating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conditions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for</a:t>
            </a:r>
            <a:r>
              <a:rPr lang="de-DE" sz="2800" b="1" dirty="0" smtClean="0">
                <a:solidFill>
                  <a:schemeClr val="tx2"/>
                </a:solidFill>
              </a:rPr>
              <a:t> TMPs?</a:t>
            </a:r>
            <a:endParaRPr lang="de-DE" sz="2800" b="1" dirty="0">
              <a:solidFill>
                <a:schemeClr val="tx2"/>
              </a:solidFill>
            </a:endParaRPr>
          </a:p>
        </p:txBody>
      </p:sp>
      <p:sp>
        <p:nvSpPr>
          <p:cNvPr id="46" name="Textfeld 11"/>
          <p:cNvSpPr txBox="1">
            <a:spLocks noChangeArrowheads="1"/>
          </p:cNvSpPr>
          <p:nvPr/>
        </p:nvSpPr>
        <p:spPr bwMode="auto">
          <a:xfrm>
            <a:off x="251520" y="3666228"/>
            <a:ext cx="4724400" cy="213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prstTxWarp prst="textNoShape">
              <a:avLst/>
            </a:prstTxWarp>
            <a:spAutoFit/>
          </a:bodyPr>
          <a:lstStyle/>
          <a:p>
            <a:pPr marL="179979">
              <a:spcAft>
                <a:spcPts val="600"/>
              </a:spcAft>
              <a:buSzPct val="70000"/>
              <a:tabLst>
                <a:tab pos="1884363" algn="l"/>
              </a:tabLst>
            </a:pPr>
            <a:r>
              <a:rPr lang="de-DE" b="1" dirty="0" smtClean="0"/>
              <a:t>TMP in a </a:t>
            </a:r>
            <a:r>
              <a:rPr lang="de-DE" b="1" dirty="0" err="1" smtClean="0"/>
              <a:t>magnetic</a:t>
            </a:r>
            <a:r>
              <a:rPr lang="de-DE" b="1" dirty="0" smtClean="0"/>
              <a:t> </a:t>
            </a:r>
            <a:r>
              <a:rPr lang="de-DE" b="1" dirty="0" err="1" smtClean="0"/>
              <a:t>field</a:t>
            </a:r>
            <a:endParaRPr lang="de-DE" b="1" dirty="0" smtClean="0"/>
          </a:p>
          <a:p>
            <a:pPr marL="179979" indent="179979">
              <a:spcAft>
                <a:spcPts val="600"/>
              </a:spcAft>
              <a:buSzPct val="70000"/>
              <a:buBlip>
                <a:blip r:embed="rId2"/>
              </a:buBlip>
              <a:tabLst>
                <a:tab pos="1884363" algn="l"/>
              </a:tabLst>
            </a:pPr>
            <a:r>
              <a:rPr lang="de-DE" dirty="0" err="1" smtClean="0"/>
              <a:t>eddy</a:t>
            </a:r>
            <a:r>
              <a:rPr lang="de-DE" dirty="0" smtClean="0"/>
              <a:t> </a:t>
            </a:r>
            <a:r>
              <a:rPr lang="de-DE" dirty="0" err="1" smtClean="0"/>
              <a:t>currents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over-heat</a:t>
            </a:r>
            <a:r>
              <a:rPr lang="de-DE" dirty="0" smtClean="0"/>
              <a:t> </a:t>
            </a:r>
            <a:r>
              <a:rPr lang="de-DE" dirty="0" err="1" smtClean="0"/>
              <a:t>rotor</a:t>
            </a:r>
            <a:r>
              <a:rPr lang="de-DE" dirty="0" smtClean="0"/>
              <a:t> </a:t>
            </a:r>
            <a:endParaRPr lang="de-DE" dirty="0"/>
          </a:p>
          <a:p>
            <a:pPr marL="179979" indent="179979">
              <a:spcAft>
                <a:spcPts val="600"/>
              </a:spcAft>
              <a:buSzPct val="70000"/>
              <a:buBlip>
                <a:blip r:embed="rId2"/>
              </a:buBlip>
              <a:tabLst>
                <a:tab pos="1973263" algn="l"/>
              </a:tabLst>
            </a:pPr>
            <a:r>
              <a:rPr lang="de-DE" dirty="0"/>
              <a:t>h</a:t>
            </a:r>
            <a:r>
              <a:rPr lang="de-DE" dirty="0" smtClean="0"/>
              <a:t>igh mag. </a:t>
            </a:r>
            <a:r>
              <a:rPr lang="de-DE" dirty="0" err="1" smtClean="0"/>
              <a:t>field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slow</a:t>
            </a:r>
            <a:r>
              <a:rPr lang="de-DE" dirty="0" smtClean="0"/>
              <a:t> down </a:t>
            </a:r>
            <a:r>
              <a:rPr lang="de-DE" dirty="0" err="1" smtClean="0"/>
              <a:t>rotor</a:t>
            </a:r>
            <a:r>
              <a:rPr lang="de-DE" dirty="0" smtClean="0"/>
              <a:t> </a:t>
            </a:r>
            <a:endParaRPr lang="de-DE" dirty="0"/>
          </a:p>
          <a:p>
            <a:pPr marL="179979" indent="179979">
              <a:spcAft>
                <a:spcPts val="600"/>
              </a:spcAft>
              <a:buSzPct val="70000"/>
              <a:buBlip>
                <a:blip r:embed="rId2"/>
              </a:buBlip>
              <a:tabLst>
                <a:tab pos="1973263" algn="l"/>
              </a:tabLst>
            </a:pPr>
            <a:r>
              <a:rPr lang="de-DE" dirty="0" err="1"/>
              <a:t>f</a:t>
            </a:r>
            <a:r>
              <a:rPr lang="de-DE" dirty="0" err="1" smtClean="0"/>
              <a:t>ailure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magnetic</a:t>
            </a:r>
            <a:r>
              <a:rPr lang="de-DE" dirty="0" smtClean="0"/>
              <a:t> </a:t>
            </a:r>
            <a:r>
              <a:rPr lang="de-DE" dirty="0" err="1" smtClean="0"/>
              <a:t>bearing</a:t>
            </a:r>
            <a:endParaRPr lang="de-DE" dirty="0" smtClean="0"/>
          </a:p>
          <a:p>
            <a:pPr marL="179979" indent="179979">
              <a:spcAft>
                <a:spcPts val="600"/>
              </a:spcAft>
              <a:buSzPct val="70000"/>
              <a:buBlip>
                <a:blip r:embed="rId2"/>
              </a:buBlip>
              <a:tabLst>
                <a:tab pos="1973263" algn="l"/>
              </a:tabLst>
            </a:pPr>
            <a:r>
              <a:rPr lang="de-DE" dirty="0" err="1"/>
              <a:t>t</a:t>
            </a:r>
            <a:r>
              <a:rPr lang="de-DE" dirty="0" err="1" smtClean="0"/>
              <a:t>est</a:t>
            </a:r>
            <a:r>
              <a:rPr lang="de-DE" dirty="0" smtClean="0"/>
              <a:t> </a:t>
            </a:r>
            <a:r>
              <a:rPr lang="de-DE" dirty="0" err="1" smtClean="0"/>
              <a:t>setup</a:t>
            </a:r>
            <a:r>
              <a:rPr lang="de-DE" dirty="0" smtClean="0"/>
              <a:t> </a:t>
            </a:r>
            <a:r>
              <a:rPr lang="de-DE" dirty="0" err="1" smtClean="0"/>
              <a:t>built</a:t>
            </a:r>
            <a:r>
              <a:rPr lang="de-DE" dirty="0" smtClean="0"/>
              <a:t> at KIT </a:t>
            </a:r>
            <a:r>
              <a:rPr lang="de-DE" dirty="0" err="1" smtClean="0"/>
              <a:t>for</a:t>
            </a:r>
            <a:r>
              <a:rPr lang="de-DE" dirty="0" smtClean="0"/>
              <a:t> large TMPs</a:t>
            </a:r>
          </a:p>
          <a:p>
            <a:pPr marL="179979" indent="179979">
              <a:spcAft>
                <a:spcPts val="600"/>
              </a:spcAft>
              <a:buSzPct val="70000"/>
              <a:buBlip>
                <a:blip r:embed="rId2"/>
              </a:buBlip>
              <a:tabLst>
                <a:tab pos="1973263" algn="l"/>
              </a:tabLst>
            </a:pPr>
            <a:r>
              <a:rPr lang="de-DE" dirty="0"/>
              <a:t>m</a:t>
            </a:r>
            <a:r>
              <a:rPr lang="de-DE" dirty="0" smtClean="0"/>
              <a:t>ath. </a:t>
            </a:r>
            <a:r>
              <a:rPr lang="de-DE" dirty="0" err="1" smtClean="0"/>
              <a:t>model</a:t>
            </a:r>
            <a:r>
              <a:rPr lang="de-DE" dirty="0" smtClean="0"/>
              <a:t> </a:t>
            </a:r>
            <a:r>
              <a:rPr lang="de-DE" dirty="0" err="1" smtClean="0"/>
              <a:t>developed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prediction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86" name="Textfeld 11"/>
          <p:cNvSpPr txBox="1">
            <a:spLocks noChangeArrowheads="1"/>
          </p:cNvSpPr>
          <p:nvPr/>
        </p:nvSpPr>
        <p:spPr bwMode="auto">
          <a:xfrm>
            <a:off x="251521" y="1052737"/>
            <a:ext cx="5112568" cy="213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prstTxWarp prst="textNoShape">
              <a:avLst/>
            </a:prstTxWarp>
            <a:spAutoFit/>
          </a:bodyPr>
          <a:lstStyle/>
          <a:p>
            <a:pPr marL="179979">
              <a:spcAft>
                <a:spcPts val="600"/>
              </a:spcAft>
              <a:buSzPct val="70000"/>
              <a:tabLst>
                <a:tab pos="1978025" algn="l"/>
              </a:tabLst>
            </a:pPr>
            <a:r>
              <a:rPr lang="de-DE" b="1" dirty="0" err="1" smtClean="0"/>
              <a:t>Endurance</a:t>
            </a:r>
            <a:r>
              <a:rPr lang="de-DE" b="1" dirty="0" smtClean="0"/>
              <a:t> </a:t>
            </a:r>
            <a:r>
              <a:rPr lang="de-DE" b="1" dirty="0" err="1" smtClean="0"/>
              <a:t>test</a:t>
            </a:r>
            <a:r>
              <a:rPr lang="de-DE" b="1" dirty="0" smtClean="0"/>
              <a:t> </a:t>
            </a:r>
            <a:r>
              <a:rPr lang="de-DE" b="1" dirty="0" err="1" smtClean="0"/>
              <a:t>for</a:t>
            </a:r>
            <a:r>
              <a:rPr lang="de-DE" b="1" dirty="0" smtClean="0"/>
              <a:t> TMP </a:t>
            </a:r>
            <a:r>
              <a:rPr lang="de-DE" b="1" dirty="0" err="1" smtClean="0"/>
              <a:t>with</a:t>
            </a:r>
            <a:r>
              <a:rPr lang="de-DE" b="1" dirty="0" smtClean="0"/>
              <a:t> </a:t>
            </a:r>
            <a:r>
              <a:rPr lang="de-DE" b="1" dirty="0" err="1" smtClean="0"/>
              <a:t>tritium</a:t>
            </a:r>
            <a:endParaRPr lang="de-DE" b="1" dirty="0" smtClean="0"/>
          </a:p>
          <a:p>
            <a:pPr marL="179979" indent="179979">
              <a:spcAft>
                <a:spcPts val="600"/>
              </a:spcAft>
              <a:buSzPct val="70000"/>
              <a:buBlip>
                <a:blip r:embed="rId2"/>
              </a:buBlip>
              <a:tabLst>
                <a:tab pos="1978025" algn="l"/>
              </a:tabLst>
            </a:pPr>
            <a:r>
              <a:rPr lang="de-DE" dirty="0" err="1"/>
              <a:t>t</a:t>
            </a:r>
            <a:r>
              <a:rPr lang="de-DE" dirty="0" err="1" smtClean="0"/>
              <a:t>ritium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affect</a:t>
            </a:r>
            <a:r>
              <a:rPr lang="de-DE" dirty="0" smtClean="0"/>
              <a:t> non-</a:t>
            </a:r>
            <a:r>
              <a:rPr lang="de-DE" dirty="0" err="1" smtClean="0"/>
              <a:t>metal</a:t>
            </a:r>
            <a:r>
              <a:rPr lang="de-DE" dirty="0" smtClean="0"/>
              <a:t> </a:t>
            </a:r>
            <a:r>
              <a:rPr lang="de-DE" dirty="0" err="1" smtClean="0"/>
              <a:t>parts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pump</a:t>
            </a:r>
          </a:p>
          <a:p>
            <a:pPr marL="179979" indent="179979">
              <a:spcAft>
                <a:spcPts val="600"/>
              </a:spcAft>
              <a:buSzPct val="70000"/>
              <a:buBlip>
                <a:blip r:embed="rId2"/>
              </a:buBlip>
              <a:tabLst>
                <a:tab pos="1978025" algn="l"/>
              </a:tabLst>
            </a:pPr>
            <a:r>
              <a:rPr lang="de-DE" dirty="0" smtClean="0"/>
              <a:t>TMP type: </a:t>
            </a:r>
            <a:r>
              <a:rPr lang="de-DE" dirty="0" err="1" smtClean="0"/>
              <a:t>Leybold</a:t>
            </a:r>
            <a:r>
              <a:rPr lang="de-DE" dirty="0" smtClean="0"/>
              <a:t> MAG-W 2800</a:t>
            </a:r>
            <a:endParaRPr lang="de-DE" dirty="0"/>
          </a:p>
          <a:p>
            <a:pPr marL="179979" indent="179979">
              <a:spcAft>
                <a:spcPts val="600"/>
              </a:spcAft>
              <a:buSzPct val="70000"/>
              <a:buBlip>
                <a:blip r:embed="rId2"/>
              </a:buBlip>
              <a:tabLst>
                <a:tab pos="1978025" algn="l"/>
              </a:tabLst>
            </a:pPr>
            <a:r>
              <a:rPr lang="de-DE" dirty="0" err="1"/>
              <a:t>t</a:t>
            </a:r>
            <a:r>
              <a:rPr lang="de-DE" dirty="0" err="1" smtClean="0"/>
              <a:t>ested</a:t>
            </a:r>
            <a:r>
              <a:rPr lang="de-DE" dirty="0" smtClean="0"/>
              <a:t> at Tritium Laboratory Karlsruhe (TLK)</a:t>
            </a:r>
            <a:endParaRPr lang="de-DE" b="1" baseline="30000" dirty="0"/>
          </a:p>
          <a:p>
            <a:pPr marL="179979" indent="179979">
              <a:spcAft>
                <a:spcPts val="600"/>
              </a:spcAft>
              <a:buSzPct val="70000"/>
              <a:buBlip>
                <a:blip r:embed="rId2"/>
              </a:buBlip>
              <a:tabLst>
                <a:tab pos="1978025" algn="l"/>
              </a:tabLst>
            </a:pPr>
            <a:r>
              <a:rPr lang="de-DE" b="1" dirty="0" smtClean="0">
                <a:solidFill>
                  <a:srgbClr val="FF0000"/>
                </a:solidFill>
              </a:rPr>
              <a:t>398 </a:t>
            </a:r>
            <a:r>
              <a:rPr lang="de-DE" b="1" dirty="0" err="1" smtClean="0">
                <a:solidFill>
                  <a:srgbClr val="FF0000"/>
                </a:solidFill>
              </a:rPr>
              <a:t>days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/>
              <a:t>operation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tritium</a:t>
            </a:r>
            <a:endParaRPr lang="de-DE" dirty="0" smtClean="0"/>
          </a:p>
          <a:p>
            <a:pPr marL="179979" indent="179979">
              <a:spcAft>
                <a:spcPts val="600"/>
              </a:spcAft>
              <a:buSzPct val="70000"/>
              <a:buBlip>
                <a:blip r:embed="rId2"/>
              </a:buBlip>
              <a:tabLst>
                <a:tab pos="1978025" algn="l"/>
              </a:tabLst>
            </a:pPr>
            <a:r>
              <a:rPr lang="de-DE" dirty="0" err="1" smtClean="0"/>
              <a:t>throughput</a:t>
            </a:r>
            <a:r>
              <a:rPr lang="de-DE" dirty="0" smtClean="0"/>
              <a:t>: </a:t>
            </a:r>
            <a:r>
              <a:rPr lang="de-DE" b="1" dirty="0" smtClean="0">
                <a:solidFill>
                  <a:srgbClr val="FF0000"/>
                </a:solidFill>
              </a:rPr>
              <a:t>1106 g </a:t>
            </a:r>
            <a:r>
              <a:rPr lang="de-DE" b="1" dirty="0" err="1" smtClean="0">
                <a:solidFill>
                  <a:srgbClr val="FF0000"/>
                </a:solidFill>
              </a:rPr>
              <a:t>tritium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pic>
        <p:nvPicPr>
          <p:cNvPr id="42" name="Picture 2" descr="F:\Doktorarbeit\Publikationen\2012\Dubrovnik Vaccum Conference\Überarbeitet submitted text and graphics\Fig 2__setup completed bw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942753"/>
            <a:ext cx="3132348" cy="228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2" name="Picture 2" descr="C:\Users\bm3299\Pictures\Experiments\Katrin\Vacuum\TMP-Tests\TMP in B-field\Setup 2012\DSC_368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6138" y="3600034"/>
            <a:ext cx="3132348" cy="249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499992" y="6485634"/>
            <a:ext cx="1872208" cy="111719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dirty="0" smtClean="0"/>
              <a:t>J. Wolf  - The KATRIN Experiment</a:t>
            </a:r>
            <a:endParaRPr lang="en-US" dirty="0"/>
          </a:p>
        </p:txBody>
      </p:sp>
      <p:pic>
        <p:nvPicPr>
          <p:cNvPr id="13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0979" y="6364193"/>
            <a:ext cx="3072799" cy="4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6126648" y="3254797"/>
            <a:ext cx="2621817" cy="24621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de-DE" sz="1000" i="1" dirty="0" smtClean="0">
                <a:solidFill>
                  <a:srgbClr val="000000"/>
                </a:solidFill>
              </a:rPr>
              <a:t>F. Priester, </a:t>
            </a:r>
            <a:r>
              <a:rPr lang="de-DE" sz="1000" i="1" dirty="0" err="1" smtClean="0">
                <a:solidFill>
                  <a:srgbClr val="000000"/>
                </a:solidFill>
              </a:rPr>
              <a:t>PhD</a:t>
            </a:r>
            <a:r>
              <a:rPr lang="de-DE" sz="1000" i="1" dirty="0" smtClean="0">
                <a:solidFill>
                  <a:srgbClr val="000000"/>
                </a:solidFill>
              </a:rPr>
              <a:t> </a:t>
            </a:r>
            <a:r>
              <a:rPr lang="de-DE" sz="1000" i="1" dirty="0" err="1" smtClean="0">
                <a:solidFill>
                  <a:srgbClr val="000000"/>
                </a:solidFill>
              </a:rPr>
              <a:t>thesis</a:t>
            </a:r>
            <a:r>
              <a:rPr lang="de-DE" sz="1000" i="1" dirty="0" smtClean="0">
                <a:solidFill>
                  <a:srgbClr val="000000"/>
                </a:solidFill>
              </a:rPr>
              <a:t> at KIT (2013)</a:t>
            </a:r>
            <a:endParaRPr lang="en-US" sz="1000" i="1" dirty="0">
              <a:solidFill>
                <a:srgbClr val="00000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982631" y="6135117"/>
            <a:ext cx="2837841" cy="24621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de-DE" sz="1000" i="1" dirty="0">
                <a:solidFill>
                  <a:schemeClr val="tx1"/>
                </a:solidFill>
              </a:rPr>
              <a:t>R. </a:t>
            </a:r>
            <a:r>
              <a:rPr lang="de-DE" sz="1000" i="1" dirty="0" err="1">
                <a:solidFill>
                  <a:schemeClr val="tx1"/>
                </a:solidFill>
              </a:rPr>
              <a:t>Größle</a:t>
            </a:r>
            <a:r>
              <a:rPr lang="de-DE" sz="1000" i="1" dirty="0">
                <a:solidFill>
                  <a:schemeClr val="tx1"/>
                </a:solidFill>
              </a:rPr>
              <a:t> et al</a:t>
            </a:r>
            <a:r>
              <a:rPr lang="de-DE" sz="1000" i="1" dirty="0" smtClean="0">
                <a:solidFill>
                  <a:schemeClr val="tx1"/>
                </a:solidFill>
              </a:rPr>
              <a:t>., </a:t>
            </a:r>
            <a:r>
              <a:rPr lang="de-DE" sz="1000" i="1" dirty="0" err="1">
                <a:solidFill>
                  <a:schemeClr val="tx1"/>
                </a:solidFill>
              </a:rPr>
              <a:t>Vacuum</a:t>
            </a:r>
            <a:r>
              <a:rPr lang="de-DE" sz="1000" i="1" dirty="0">
                <a:solidFill>
                  <a:schemeClr val="tx1"/>
                </a:solidFill>
              </a:rPr>
              <a:t> 86 (2012) </a:t>
            </a:r>
            <a:r>
              <a:rPr lang="de-DE" sz="1000" i="1" dirty="0" smtClean="0">
                <a:solidFill>
                  <a:schemeClr val="tx1"/>
                </a:solidFill>
              </a:rPr>
              <a:t>985-989</a:t>
            </a:r>
            <a:endParaRPr lang="en-US" sz="1000" i="1" dirty="0">
              <a:solidFill>
                <a:schemeClr val="tx1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80009" y="3505976"/>
            <a:ext cx="8761398" cy="2822394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459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bgerundetes Rechteck 16"/>
          <p:cNvSpPr/>
          <p:nvPr/>
        </p:nvSpPr>
        <p:spPr>
          <a:xfrm>
            <a:off x="1403648" y="6318846"/>
            <a:ext cx="216023" cy="5474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Abgerundetes Rechteck 17"/>
          <p:cNvSpPr/>
          <p:nvPr/>
        </p:nvSpPr>
        <p:spPr>
          <a:xfrm>
            <a:off x="1917158" y="6328371"/>
            <a:ext cx="782634" cy="5474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itel 1"/>
          <p:cNvSpPr txBox="1">
            <a:spLocks/>
          </p:cNvSpPr>
          <p:nvPr/>
        </p:nvSpPr>
        <p:spPr bwMode="auto">
          <a:xfrm>
            <a:off x="418611" y="260649"/>
            <a:ext cx="6912000" cy="47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2800" kern="0" dirty="0" err="1" smtClean="0"/>
              <a:t>Complete</a:t>
            </a:r>
            <a:r>
              <a:rPr lang="de-DE" sz="2800" kern="0" dirty="0" smtClean="0"/>
              <a:t> </a:t>
            </a:r>
            <a:r>
              <a:rPr lang="de-DE" sz="2800" kern="0" dirty="0" err="1" smtClean="0"/>
              <a:t>dismantling</a:t>
            </a:r>
            <a:r>
              <a:rPr lang="de-DE" sz="2800" kern="0" dirty="0" smtClean="0"/>
              <a:t> </a:t>
            </a:r>
            <a:r>
              <a:rPr lang="de-DE" sz="2800" kern="0" dirty="0" err="1" smtClean="0"/>
              <a:t>of</a:t>
            </a:r>
            <a:r>
              <a:rPr lang="de-DE" sz="2800" kern="0" dirty="0" smtClean="0"/>
              <a:t> a MAG W 2800</a:t>
            </a:r>
            <a:endParaRPr lang="de-DE" sz="2800" kern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132" y="3284985"/>
            <a:ext cx="3332920" cy="2231128"/>
          </a:xfrm>
          <a:prstGeom prst="roundRect">
            <a:avLst>
              <a:gd name="adj" fmla="val 6848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989910"/>
            <a:ext cx="3140881" cy="4187842"/>
          </a:xfrm>
          <a:prstGeom prst="roundRect">
            <a:avLst>
              <a:gd name="adj" fmla="val 635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9" name="Datumsplatzhalter 9"/>
          <p:cNvSpPr>
            <a:spLocks noGrp="1"/>
          </p:cNvSpPr>
          <p:nvPr>
            <p:ph type="dt" sz="half" idx="2"/>
          </p:nvPr>
        </p:nvSpPr>
        <p:spPr>
          <a:xfrm>
            <a:off x="179512" y="6454633"/>
            <a:ext cx="1908096" cy="1787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marL="0" indent="0">
              <a:buNone/>
            </a:pPr>
            <a:r>
              <a:rPr lang="de-DE" smtClean="0"/>
              <a:t>KIT, 09.03.2017 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7" y="924307"/>
            <a:ext cx="3704729" cy="2480025"/>
          </a:xfrm>
          <a:prstGeom prst="roundRect">
            <a:avLst>
              <a:gd name="adj" fmla="val 7833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6811" y="3273153"/>
            <a:ext cx="2219325" cy="2072759"/>
          </a:xfrm>
          <a:prstGeom prst="roundRect">
            <a:avLst>
              <a:gd name="adj" fmla="val 885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0" name="Textfeld 19"/>
          <p:cNvSpPr txBox="1"/>
          <p:nvPr/>
        </p:nvSpPr>
        <p:spPr>
          <a:xfrm>
            <a:off x="296080" y="5586046"/>
            <a:ext cx="8393324" cy="7232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Blip>
                <a:blip r:embed="rId6"/>
              </a:buBlip>
            </a:pPr>
            <a:r>
              <a:rPr lang="en-GB" b="1" dirty="0" smtClean="0"/>
              <a:t>parts were highly contaminated with tritium, but …</a:t>
            </a:r>
          </a:p>
          <a:p>
            <a:pPr marL="285750" indent="-285750">
              <a:spcAft>
                <a:spcPts val="600"/>
              </a:spcAft>
              <a:buBlip>
                <a:blip r:embed="rId6"/>
              </a:buBlip>
            </a:pPr>
            <a:r>
              <a:rPr lang="en-GB" b="1" dirty="0" smtClean="0"/>
              <a:t>… parts looked like new, no indication of wear, cables and O-rings ok</a:t>
            </a:r>
            <a:endParaRPr lang="en-GB" b="1" dirty="0" smtClean="0">
              <a:solidFill>
                <a:srgbClr val="FF0000"/>
              </a:solidFill>
            </a:endParaRPr>
          </a:p>
        </p:txBody>
      </p:sp>
      <p:sp>
        <p:nvSpPr>
          <p:cNvPr id="11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499992" y="6485634"/>
            <a:ext cx="1872208" cy="111719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dirty="0" smtClean="0"/>
              <a:t>J. Wolf  - The KATRIN Experiment</a:t>
            </a:r>
            <a:endParaRPr lang="en-US" dirty="0"/>
          </a:p>
        </p:txBody>
      </p:sp>
      <p:pic>
        <p:nvPicPr>
          <p:cNvPr id="13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0979" y="6364193"/>
            <a:ext cx="3072799" cy="4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85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bgerundetes Rechteck 14"/>
          <p:cNvSpPr/>
          <p:nvPr/>
        </p:nvSpPr>
        <p:spPr>
          <a:xfrm>
            <a:off x="1403648" y="6318846"/>
            <a:ext cx="216023" cy="5474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Abgerundetes Rechteck 15"/>
          <p:cNvSpPr/>
          <p:nvPr/>
        </p:nvSpPr>
        <p:spPr>
          <a:xfrm>
            <a:off x="1917158" y="6328371"/>
            <a:ext cx="782634" cy="5474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Rectangle 9"/>
          <p:cNvSpPr>
            <a:spLocks noChangeArrowheads="1"/>
          </p:cNvSpPr>
          <p:nvPr/>
        </p:nvSpPr>
        <p:spPr bwMode="auto">
          <a:xfrm>
            <a:off x="180010" y="108001"/>
            <a:ext cx="936307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0" tIns="45700" rIns="91400" bIns="45700" anchor="ctr"/>
          <a:lstStyle/>
          <a:p>
            <a:pPr defTabSz="1399694"/>
            <a:r>
              <a:rPr lang="de-DE" sz="2800" b="1" dirty="0" err="1" smtClean="0">
                <a:solidFill>
                  <a:schemeClr val="tx2"/>
                </a:solidFill>
              </a:rPr>
              <a:t>Risky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operating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conditions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for</a:t>
            </a:r>
            <a:r>
              <a:rPr lang="de-DE" sz="2800" b="1" dirty="0" smtClean="0">
                <a:solidFill>
                  <a:schemeClr val="tx2"/>
                </a:solidFill>
              </a:rPr>
              <a:t> TMPs?</a:t>
            </a:r>
            <a:endParaRPr lang="de-DE" sz="2800" b="1" dirty="0">
              <a:solidFill>
                <a:schemeClr val="tx2"/>
              </a:solidFill>
            </a:endParaRPr>
          </a:p>
        </p:txBody>
      </p:sp>
      <p:sp>
        <p:nvSpPr>
          <p:cNvPr id="46" name="Textfeld 11"/>
          <p:cNvSpPr txBox="1">
            <a:spLocks noChangeArrowheads="1"/>
          </p:cNvSpPr>
          <p:nvPr/>
        </p:nvSpPr>
        <p:spPr bwMode="auto">
          <a:xfrm>
            <a:off x="251520" y="3666228"/>
            <a:ext cx="4724400" cy="213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prstTxWarp prst="textNoShape">
              <a:avLst/>
            </a:prstTxWarp>
            <a:spAutoFit/>
          </a:bodyPr>
          <a:lstStyle/>
          <a:p>
            <a:pPr marL="179979">
              <a:spcAft>
                <a:spcPts val="600"/>
              </a:spcAft>
              <a:buSzPct val="70000"/>
              <a:tabLst>
                <a:tab pos="1884363" algn="l"/>
              </a:tabLst>
            </a:pPr>
            <a:r>
              <a:rPr lang="de-DE" b="1" dirty="0" smtClean="0"/>
              <a:t>TMP in a </a:t>
            </a:r>
            <a:r>
              <a:rPr lang="de-DE" b="1" dirty="0" err="1" smtClean="0"/>
              <a:t>magnetic</a:t>
            </a:r>
            <a:r>
              <a:rPr lang="de-DE" b="1" dirty="0" smtClean="0"/>
              <a:t> </a:t>
            </a:r>
            <a:r>
              <a:rPr lang="de-DE" b="1" dirty="0" err="1" smtClean="0"/>
              <a:t>field</a:t>
            </a:r>
            <a:endParaRPr lang="de-DE" b="1" dirty="0" smtClean="0"/>
          </a:p>
          <a:p>
            <a:pPr marL="179979" indent="179979">
              <a:spcAft>
                <a:spcPts val="600"/>
              </a:spcAft>
              <a:buSzPct val="70000"/>
              <a:buBlip>
                <a:blip r:embed="rId2"/>
              </a:buBlip>
              <a:tabLst>
                <a:tab pos="1884363" algn="l"/>
              </a:tabLst>
            </a:pPr>
            <a:r>
              <a:rPr lang="de-DE" dirty="0" err="1" smtClean="0"/>
              <a:t>eddy</a:t>
            </a:r>
            <a:r>
              <a:rPr lang="de-DE" dirty="0" smtClean="0"/>
              <a:t> </a:t>
            </a:r>
            <a:r>
              <a:rPr lang="de-DE" dirty="0" err="1" smtClean="0"/>
              <a:t>currents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over-heat</a:t>
            </a:r>
            <a:r>
              <a:rPr lang="de-DE" dirty="0" smtClean="0"/>
              <a:t> </a:t>
            </a:r>
            <a:r>
              <a:rPr lang="de-DE" dirty="0" err="1" smtClean="0"/>
              <a:t>rotor</a:t>
            </a:r>
            <a:r>
              <a:rPr lang="de-DE" dirty="0" smtClean="0"/>
              <a:t> </a:t>
            </a:r>
            <a:endParaRPr lang="de-DE" dirty="0"/>
          </a:p>
          <a:p>
            <a:pPr marL="179979" indent="179979">
              <a:spcAft>
                <a:spcPts val="600"/>
              </a:spcAft>
              <a:buSzPct val="70000"/>
              <a:buBlip>
                <a:blip r:embed="rId2"/>
              </a:buBlip>
              <a:tabLst>
                <a:tab pos="1973263" algn="l"/>
              </a:tabLst>
            </a:pPr>
            <a:r>
              <a:rPr lang="de-DE" dirty="0"/>
              <a:t>h</a:t>
            </a:r>
            <a:r>
              <a:rPr lang="de-DE" dirty="0" smtClean="0"/>
              <a:t>igh mag. </a:t>
            </a:r>
            <a:r>
              <a:rPr lang="de-DE" dirty="0" err="1" smtClean="0"/>
              <a:t>field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slow</a:t>
            </a:r>
            <a:r>
              <a:rPr lang="de-DE" dirty="0" smtClean="0"/>
              <a:t> down </a:t>
            </a:r>
            <a:r>
              <a:rPr lang="de-DE" dirty="0" err="1" smtClean="0"/>
              <a:t>rotor</a:t>
            </a:r>
            <a:r>
              <a:rPr lang="de-DE" dirty="0" smtClean="0"/>
              <a:t> </a:t>
            </a:r>
            <a:endParaRPr lang="de-DE" dirty="0"/>
          </a:p>
          <a:p>
            <a:pPr marL="179979" indent="179979">
              <a:spcAft>
                <a:spcPts val="600"/>
              </a:spcAft>
              <a:buSzPct val="70000"/>
              <a:buBlip>
                <a:blip r:embed="rId2"/>
              </a:buBlip>
              <a:tabLst>
                <a:tab pos="1973263" algn="l"/>
              </a:tabLst>
            </a:pPr>
            <a:r>
              <a:rPr lang="de-DE" dirty="0" err="1"/>
              <a:t>f</a:t>
            </a:r>
            <a:r>
              <a:rPr lang="de-DE" dirty="0" err="1" smtClean="0"/>
              <a:t>ailure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magnetic</a:t>
            </a:r>
            <a:r>
              <a:rPr lang="de-DE" dirty="0" smtClean="0"/>
              <a:t> </a:t>
            </a:r>
            <a:r>
              <a:rPr lang="de-DE" dirty="0" err="1" smtClean="0"/>
              <a:t>bearing</a:t>
            </a:r>
            <a:endParaRPr lang="de-DE" dirty="0" smtClean="0"/>
          </a:p>
          <a:p>
            <a:pPr marL="179979" indent="179979">
              <a:spcAft>
                <a:spcPts val="600"/>
              </a:spcAft>
              <a:buSzPct val="70000"/>
              <a:buBlip>
                <a:blip r:embed="rId2"/>
              </a:buBlip>
              <a:tabLst>
                <a:tab pos="1973263" algn="l"/>
              </a:tabLst>
            </a:pPr>
            <a:r>
              <a:rPr lang="de-DE" dirty="0" err="1"/>
              <a:t>t</a:t>
            </a:r>
            <a:r>
              <a:rPr lang="de-DE" dirty="0" err="1" smtClean="0"/>
              <a:t>est</a:t>
            </a:r>
            <a:r>
              <a:rPr lang="de-DE" dirty="0" smtClean="0"/>
              <a:t> </a:t>
            </a:r>
            <a:r>
              <a:rPr lang="de-DE" dirty="0" err="1" smtClean="0"/>
              <a:t>setup</a:t>
            </a:r>
            <a:r>
              <a:rPr lang="de-DE" dirty="0" smtClean="0"/>
              <a:t> </a:t>
            </a:r>
            <a:r>
              <a:rPr lang="de-DE" dirty="0" err="1" smtClean="0"/>
              <a:t>built</a:t>
            </a:r>
            <a:r>
              <a:rPr lang="de-DE" dirty="0" smtClean="0"/>
              <a:t> at KIT </a:t>
            </a:r>
            <a:r>
              <a:rPr lang="de-DE" dirty="0" err="1" smtClean="0"/>
              <a:t>for</a:t>
            </a:r>
            <a:r>
              <a:rPr lang="de-DE" dirty="0" smtClean="0"/>
              <a:t> large TMPs</a:t>
            </a:r>
          </a:p>
          <a:p>
            <a:pPr marL="179979" indent="179979">
              <a:spcAft>
                <a:spcPts val="600"/>
              </a:spcAft>
              <a:buSzPct val="70000"/>
              <a:buBlip>
                <a:blip r:embed="rId2"/>
              </a:buBlip>
              <a:tabLst>
                <a:tab pos="1973263" algn="l"/>
              </a:tabLst>
            </a:pPr>
            <a:r>
              <a:rPr lang="de-DE" dirty="0"/>
              <a:t>m</a:t>
            </a:r>
            <a:r>
              <a:rPr lang="de-DE" dirty="0" smtClean="0"/>
              <a:t>ath. </a:t>
            </a:r>
            <a:r>
              <a:rPr lang="de-DE" dirty="0" err="1" smtClean="0"/>
              <a:t>model</a:t>
            </a:r>
            <a:r>
              <a:rPr lang="de-DE" dirty="0" smtClean="0"/>
              <a:t> </a:t>
            </a:r>
            <a:r>
              <a:rPr lang="de-DE" dirty="0" err="1" smtClean="0"/>
              <a:t>developed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prediction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86" name="Textfeld 11"/>
          <p:cNvSpPr txBox="1">
            <a:spLocks noChangeArrowheads="1"/>
          </p:cNvSpPr>
          <p:nvPr/>
        </p:nvSpPr>
        <p:spPr bwMode="auto">
          <a:xfrm>
            <a:off x="251521" y="1052737"/>
            <a:ext cx="5112568" cy="213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prstTxWarp prst="textNoShape">
              <a:avLst/>
            </a:prstTxWarp>
            <a:spAutoFit/>
          </a:bodyPr>
          <a:lstStyle/>
          <a:p>
            <a:pPr marL="179979">
              <a:spcAft>
                <a:spcPts val="600"/>
              </a:spcAft>
              <a:buSzPct val="70000"/>
              <a:tabLst>
                <a:tab pos="1978025" algn="l"/>
              </a:tabLst>
            </a:pPr>
            <a:r>
              <a:rPr lang="de-DE" b="1" dirty="0" err="1" smtClean="0"/>
              <a:t>Endurance</a:t>
            </a:r>
            <a:r>
              <a:rPr lang="de-DE" b="1" dirty="0" smtClean="0"/>
              <a:t> </a:t>
            </a:r>
            <a:r>
              <a:rPr lang="de-DE" b="1" dirty="0" err="1" smtClean="0"/>
              <a:t>test</a:t>
            </a:r>
            <a:r>
              <a:rPr lang="de-DE" b="1" dirty="0" smtClean="0"/>
              <a:t> </a:t>
            </a:r>
            <a:r>
              <a:rPr lang="de-DE" b="1" dirty="0" err="1" smtClean="0"/>
              <a:t>for</a:t>
            </a:r>
            <a:r>
              <a:rPr lang="de-DE" b="1" dirty="0" smtClean="0"/>
              <a:t> TMP </a:t>
            </a:r>
            <a:r>
              <a:rPr lang="de-DE" b="1" dirty="0" err="1" smtClean="0"/>
              <a:t>with</a:t>
            </a:r>
            <a:r>
              <a:rPr lang="de-DE" b="1" dirty="0" smtClean="0"/>
              <a:t> </a:t>
            </a:r>
            <a:r>
              <a:rPr lang="de-DE" b="1" dirty="0" err="1" smtClean="0"/>
              <a:t>tritium</a:t>
            </a:r>
            <a:endParaRPr lang="de-DE" b="1" dirty="0" smtClean="0"/>
          </a:p>
          <a:p>
            <a:pPr marL="179979" indent="179979">
              <a:spcAft>
                <a:spcPts val="600"/>
              </a:spcAft>
              <a:buSzPct val="70000"/>
              <a:buBlip>
                <a:blip r:embed="rId2"/>
              </a:buBlip>
              <a:tabLst>
                <a:tab pos="1978025" algn="l"/>
              </a:tabLst>
            </a:pPr>
            <a:r>
              <a:rPr lang="de-DE" dirty="0" err="1"/>
              <a:t>t</a:t>
            </a:r>
            <a:r>
              <a:rPr lang="de-DE" dirty="0" err="1" smtClean="0"/>
              <a:t>ritium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affect</a:t>
            </a:r>
            <a:r>
              <a:rPr lang="de-DE" dirty="0" smtClean="0"/>
              <a:t> non-</a:t>
            </a:r>
            <a:r>
              <a:rPr lang="de-DE" dirty="0" err="1" smtClean="0"/>
              <a:t>metal</a:t>
            </a:r>
            <a:r>
              <a:rPr lang="de-DE" dirty="0" smtClean="0"/>
              <a:t> </a:t>
            </a:r>
            <a:r>
              <a:rPr lang="de-DE" dirty="0" err="1" smtClean="0"/>
              <a:t>parts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pump</a:t>
            </a:r>
          </a:p>
          <a:p>
            <a:pPr marL="179979" indent="179979">
              <a:spcAft>
                <a:spcPts val="600"/>
              </a:spcAft>
              <a:buSzPct val="70000"/>
              <a:buBlip>
                <a:blip r:embed="rId2"/>
              </a:buBlip>
              <a:tabLst>
                <a:tab pos="1978025" algn="l"/>
              </a:tabLst>
            </a:pPr>
            <a:r>
              <a:rPr lang="de-DE" dirty="0" smtClean="0"/>
              <a:t>TMP type: </a:t>
            </a:r>
            <a:r>
              <a:rPr lang="de-DE" dirty="0" err="1" smtClean="0"/>
              <a:t>Leybold</a:t>
            </a:r>
            <a:r>
              <a:rPr lang="de-DE" dirty="0" smtClean="0"/>
              <a:t> MAG-W 2800</a:t>
            </a:r>
            <a:endParaRPr lang="de-DE" dirty="0"/>
          </a:p>
          <a:p>
            <a:pPr marL="179979" indent="179979">
              <a:spcAft>
                <a:spcPts val="600"/>
              </a:spcAft>
              <a:buSzPct val="70000"/>
              <a:buBlip>
                <a:blip r:embed="rId2"/>
              </a:buBlip>
              <a:tabLst>
                <a:tab pos="1978025" algn="l"/>
              </a:tabLst>
            </a:pPr>
            <a:r>
              <a:rPr lang="de-DE" dirty="0" err="1"/>
              <a:t>t</a:t>
            </a:r>
            <a:r>
              <a:rPr lang="de-DE" dirty="0" err="1" smtClean="0"/>
              <a:t>ested</a:t>
            </a:r>
            <a:r>
              <a:rPr lang="de-DE" dirty="0" smtClean="0"/>
              <a:t> at Tritium Laboratory Karlsruhe (TLK)</a:t>
            </a:r>
            <a:endParaRPr lang="de-DE" b="1" baseline="30000" dirty="0"/>
          </a:p>
          <a:p>
            <a:pPr marL="179979" indent="179979">
              <a:spcAft>
                <a:spcPts val="600"/>
              </a:spcAft>
              <a:buSzPct val="70000"/>
              <a:buBlip>
                <a:blip r:embed="rId2"/>
              </a:buBlip>
              <a:tabLst>
                <a:tab pos="1978025" algn="l"/>
              </a:tabLst>
            </a:pPr>
            <a:r>
              <a:rPr lang="de-DE" b="1" dirty="0" smtClean="0">
                <a:solidFill>
                  <a:srgbClr val="FF0000"/>
                </a:solidFill>
              </a:rPr>
              <a:t>398 </a:t>
            </a:r>
            <a:r>
              <a:rPr lang="de-DE" b="1" dirty="0" err="1" smtClean="0">
                <a:solidFill>
                  <a:srgbClr val="FF0000"/>
                </a:solidFill>
              </a:rPr>
              <a:t>days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/>
              <a:t>operation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tritium</a:t>
            </a:r>
            <a:endParaRPr lang="de-DE" dirty="0" smtClean="0"/>
          </a:p>
          <a:p>
            <a:pPr marL="179979" indent="179979">
              <a:spcAft>
                <a:spcPts val="600"/>
              </a:spcAft>
              <a:buSzPct val="70000"/>
              <a:buBlip>
                <a:blip r:embed="rId2"/>
              </a:buBlip>
              <a:tabLst>
                <a:tab pos="1978025" algn="l"/>
              </a:tabLst>
            </a:pPr>
            <a:r>
              <a:rPr lang="de-DE" dirty="0" err="1" smtClean="0"/>
              <a:t>throughput</a:t>
            </a:r>
            <a:r>
              <a:rPr lang="de-DE" dirty="0" smtClean="0"/>
              <a:t>: </a:t>
            </a:r>
            <a:r>
              <a:rPr lang="de-DE" b="1" dirty="0" smtClean="0">
                <a:solidFill>
                  <a:srgbClr val="FF0000"/>
                </a:solidFill>
              </a:rPr>
              <a:t>1106 g </a:t>
            </a:r>
            <a:r>
              <a:rPr lang="de-DE" b="1" dirty="0" err="1" smtClean="0">
                <a:solidFill>
                  <a:srgbClr val="FF0000"/>
                </a:solidFill>
              </a:rPr>
              <a:t>tritium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87" name="Textfeld 86"/>
          <p:cNvSpPr txBox="1"/>
          <p:nvPr/>
        </p:nvSpPr>
        <p:spPr>
          <a:xfrm>
            <a:off x="6126648" y="3254797"/>
            <a:ext cx="2621817" cy="24621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de-DE" sz="1000" i="1" dirty="0" smtClean="0">
                <a:solidFill>
                  <a:srgbClr val="000000"/>
                </a:solidFill>
              </a:rPr>
              <a:t>F. Priester, </a:t>
            </a:r>
            <a:r>
              <a:rPr lang="de-DE" sz="1000" i="1" dirty="0" err="1" smtClean="0">
                <a:solidFill>
                  <a:srgbClr val="000000"/>
                </a:solidFill>
              </a:rPr>
              <a:t>PhD</a:t>
            </a:r>
            <a:r>
              <a:rPr lang="de-DE" sz="1000" i="1" dirty="0" smtClean="0">
                <a:solidFill>
                  <a:srgbClr val="000000"/>
                </a:solidFill>
              </a:rPr>
              <a:t> </a:t>
            </a:r>
            <a:r>
              <a:rPr lang="de-DE" sz="1000" i="1" dirty="0" err="1" smtClean="0">
                <a:solidFill>
                  <a:srgbClr val="000000"/>
                </a:solidFill>
              </a:rPr>
              <a:t>thesis</a:t>
            </a:r>
            <a:r>
              <a:rPr lang="de-DE" sz="1000" i="1" dirty="0" smtClean="0">
                <a:solidFill>
                  <a:srgbClr val="000000"/>
                </a:solidFill>
              </a:rPr>
              <a:t> at KIT (2013)</a:t>
            </a:r>
            <a:endParaRPr lang="en-US" sz="1000" i="1" dirty="0">
              <a:solidFill>
                <a:srgbClr val="000000"/>
              </a:solidFill>
            </a:endParaRPr>
          </a:p>
        </p:txBody>
      </p:sp>
      <p:sp>
        <p:nvSpPr>
          <p:cNvPr id="88" name="Textfeld 87"/>
          <p:cNvSpPr txBox="1"/>
          <p:nvPr/>
        </p:nvSpPr>
        <p:spPr>
          <a:xfrm>
            <a:off x="5982631" y="6135117"/>
            <a:ext cx="2837841" cy="24621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de-DE" sz="1000" i="1" dirty="0">
                <a:solidFill>
                  <a:schemeClr val="tx1"/>
                </a:solidFill>
              </a:rPr>
              <a:t>R. </a:t>
            </a:r>
            <a:r>
              <a:rPr lang="de-DE" sz="1000" i="1" dirty="0" err="1">
                <a:solidFill>
                  <a:schemeClr val="tx1"/>
                </a:solidFill>
              </a:rPr>
              <a:t>Größle</a:t>
            </a:r>
            <a:r>
              <a:rPr lang="de-DE" sz="1000" i="1" dirty="0">
                <a:solidFill>
                  <a:schemeClr val="tx1"/>
                </a:solidFill>
              </a:rPr>
              <a:t> et al</a:t>
            </a:r>
            <a:r>
              <a:rPr lang="de-DE" sz="1000" i="1" dirty="0" smtClean="0">
                <a:solidFill>
                  <a:schemeClr val="tx1"/>
                </a:solidFill>
              </a:rPr>
              <a:t>., </a:t>
            </a:r>
            <a:r>
              <a:rPr lang="de-DE" sz="1000" i="1" dirty="0" err="1">
                <a:solidFill>
                  <a:schemeClr val="tx1"/>
                </a:solidFill>
              </a:rPr>
              <a:t>Vacuum</a:t>
            </a:r>
            <a:r>
              <a:rPr lang="de-DE" sz="1000" i="1" dirty="0">
                <a:solidFill>
                  <a:schemeClr val="tx1"/>
                </a:solidFill>
              </a:rPr>
              <a:t> 86 (2012) </a:t>
            </a:r>
            <a:r>
              <a:rPr lang="de-DE" sz="1000" i="1" dirty="0" smtClean="0">
                <a:solidFill>
                  <a:schemeClr val="tx1"/>
                </a:solidFill>
              </a:rPr>
              <a:t>985-989</a:t>
            </a:r>
            <a:endParaRPr lang="en-US" sz="1000" i="1" dirty="0">
              <a:solidFill>
                <a:schemeClr val="tx1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pic>
        <p:nvPicPr>
          <p:cNvPr id="42" name="Picture 2" descr="F:\Doktorarbeit\Publikationen\2012\Dubrovnik Vaccum Conference\Überarbeitet submitted text and graphics\Fig 2__setup completed bw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942753"/>
            <a:ext cx="3132348" cy="228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2" name="Picture 2" descr="C:\Users\bm3299\Pictures\Experiments\Katrin\Vacuum\TMP-Tests\TMP in B-field\Setup 2012\DSC_368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6138" y="3600034"/>
            <a:ext cx="3132348" cy="249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499992" y="6485634"/>
            <a:ext cx="1872208" cy="111719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dirty="0" smtClean="0"/>
              <a:t>J. Wolf  - The KATRIN Experiment</a:t>
            </a:r>
            <a:endParaRPr lang="en-US" dirty="0"/>
          </a:p>
        </p:txBody>
      </p:sp>
      <p:pic>
        <p:nvPicPr>
          <p:cNvPr id="13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0979" y="6364193"/>
            <a:ext cx="3072799" cy="4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180009" y="868519"/>
            <a:ext cx="8761398" cy="270294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771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Abgerundetes Rechteck 44"/>
          <p:cNvSpPr/>
          <p:nvPr/>
        </p:nvSpPr>
        <p:spPr>
          <a:xfrm>
            <a:off x="1403648" y="6318846"/>
            <a:ext cx="216023" cy="5474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Abgerundetes Rechteck 45"/>
          <p:cNvSpPr/>
          <p:nvPr/>
        </p:nvSpPr>
        <p:spPr>
          <a:xfrm>
            <a:off x="1917158" y="6328371"/>
            <a:ext cx="782634" cy="5474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1427" name="Picture 3" descr="C:\Users\bm3299\Pictures\Experiments\Katrin\Vacuum\TMP-Tests\TMP in B-field\Setup 2012\TMP-B-Test_2012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628" y="2841103"/>
            <a:ext cx="3468217" cy="3468217"/>
          </a:xfrm>
          <a:prstGeom prst="roundRect">
            <a:avLst>
              <a:gd name="adj" fmla="val 4583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1426" name="Picture 2" descr="C:\Users\bm3299\Pictures\Experiments\Katrin\Vacuum\TMP-Tests\TMP in B-field\Setup 2012\TMP-B-Test_2012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2788914"/>
            <a:ext cx="3520406" cy="3520406"/>
          </a:xfrm>
          <a:prstGeom prst="roundRect">
            <a:avLst>
              <a:gd name="adj" fmla="val 4710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Gerade Verbindung 17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5492" y="260649"/>
            <a:ext cx="7080845" cy="417959"/>
          </a:xfrm>
        </p:spPr>
        <p:txBody>
          <a:bodyPr/>
          <a:lstStyle/>
          <a:p>
            <a:r>
              <a:rPr lang="de-DE" sz="2800" dirty="0" smtClean="0"/>
              <a:t>TMP in a </a:t>
            </a:r>
            <a:r>
              <a:rPr lang="de-DE" sz="2800" dirty="0" err="1" smtClean="0"/>
              <a:t>magnetic</a:t>
            </a:r>
            <a:r>
              <a:rPr lang="de-DE" sz="2800" dirty="0" smtClean="0"/>
              <a:t> </a:t>
            </a:r>
            <a:r>
              <a:rPr lang="de-DE" sz="2800" dirty="0" err="1" smtClean="0"/>
              <a:t>field</a:t>
            </a:r>
            <a:endParaRPr lang="de-DE" sz="2800" dirty="0"/>
          </a:p>
        </p:txBody>
      </p:sp>
      <p:cxnSp>
        <p:nvCxnSpPr>
          <p:cNvPr id="12" name="Gerade Verbindung mit Pfeil 11"/>
          <p:cNvCxnSpPr>
            <a:stCxn id="21" idx="1"/>
          </p:cNvCxnSpPr>
          <p:nvPr/>
        </p:nvCxnSpPr>
        <p:spPr>
          <a:xfrm flipH="1" flipV="1">
            <a:off x="2555779" y="3995773"/>
            <a:ext cx="1731563" cy="184665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 flipH="1">
            <a:off x="2843808" y="3284984"/>
            <a:ext cx="864096" cy="288033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5069562" y="5994860"/>
            <a:ext cx="1326005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Pyrometer</a:t>
            </a:r>
          </a:p>
        </p:txBody>
      </p:sp>
      <p:cxnSp>
        <p:nvCxnSpPr>
          <p:cNvPr id="15" name="Gerade Verbindung mit Pfeil 14"/>
          <p:cNvCxnSpPr/>
          <p:nvPr/>
        </p:nvCxnSpPr>
        <p:spPr>
          <a:xfrm>
            <a:off x="5517809" y="3292996"/>
            <a:ext cx="576064" cy="280021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3635896" y="2901704"/>
            <a:ext cx="1877438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Helmholtz coils</a:t>
            </a:r>
          </a:p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 = 120 cm)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4" name="Gerade Verbindung mit Pfeil 33"/>
          <p:cNvCxnSpPr/>
          <p:nvPr/>
        </p:nvCxnSpPr>
        <p:spPr>
          <a:xfrm flipV="1">
            <a:off x="4959321" y="3995772"/>
            <a:ext cx="1693043" cy="184666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4287342" y="3995772"/>
            <a:ext cx="671980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TMP</a:t>
            </a:r>
          </a:p>
        </p:txBody>
      </p:sp>
      <p:cxnSp>
        <p:nvCxnSpPr>
          <p:cNvPr id="26" name="Gerade Verbindung mit Pfeil 25"/>
          <p:cNvCxnSpPr/>
          <p:nvPr/>
        </p:nvCxnSpPr>
        <p:spPr>
          <a:xfrm flipH="1" flipV="1">
            <a:off x="7020273" y="4661775"/>
            <a:ext cx="962197" cy="1347278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7668345" y="5994860"/>
            <a:ext cx="1120821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 inlet</a:t>
            </a: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 bwMode="auto">
          <a:xfrm>
            <a:off x="539552" y="836712"/>
            <a:ext cx="5184576" cy="1907341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14325" marR="0" lvl="0" indent="-3143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uLnTx/>
                <a:uFillTx/>
                <a:latin typeface="+mn-lt"/>
                <a:ea typeface="+mn-ea"/>
                <a:cs typeface="+mn-cs"/>
              </a:rPr>
              <a:t>Helmholtz coils: radius = 60 cm</a:t>
            </a:r>
          </a:p>
          <a:p>
            <a:pPr marL="314325" marR="0" lvl="0" indent="-3143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uLnTx/>
                <a:uFillTx/>
                <a:latin typeface="+mn-lt"/>
                <a:ea typeface="+mn-ea"/>
                <a:cs typeface="+mn-cs"/>
              </a:rPr>
              <a:t>B-field: 0 – 50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solidFill>
                  <a:schemeClr val="dk1"/>
                </a:solidFill>
                <a:uLnTx/>
                <a:uFillTx/>
                <a:latin typeface="+mn-lt"/>
                <a:ea typeface="+mn-ea"/>
                <a:cs typeface="+mn-cs"/>
              </a:rPr>
              <a:t>mT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dk1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314325" marR="0" lvl="0" indent="-3143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uLnTx/>
                <a:uFillTx/>
                <a:latin typeface="+mn-lt"/>
                <a:ea typeface="+mn-ea"/>
                <a:cs typeface="+mn-cs"/>
              </a:rPr>
              <a:t>coils can be turned by 90°</a:t>
            </a:r>
          </a:p>
          <a:p>
            <a:pPr marL="314325" lvl="0" indent="-314325"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US" b="1" kern="0" dirty="0"/>
              <a:t>pyrometer </a:t>
            </a:r>
            <a:r>
              <a:rPr lang="en-US" b="1" kern="0" dirty="0" smtClean="0"/>
              <a:t>used for rotor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uLnTx/>
                <a:uFillTx/>
                <a:latin typeface="+mn-lt"/>
                <a:ea typeface="+mn-ea"/>
                <a:cs typeface="+mn-cs"/>
              </a:rPr>
              <a:t>temperature</a:t>
            </a:r>
          </a:p>
          <a:p>
            <a:pPr marL="314325" lvl="0" indent="-314325">
              <a:spcBef>
                <a:spcPct val="20000"/>
              </a:spcBef>
              <a:buBlip>
                <a:blip r:embed="rId5"/>
              </a:buBlip>
              <a:defRPr/>
            </a:pPr>
            <a:r>
              <a:rPr lang="en-US" b="1" kern="0" dirty="0"/>
              <a:t>g</a:t>
            </a:r>
            <a:r>
              <a:rPr lang="en-US" b="1" kern="0" dirty="0" smtClean="0"/>
              <a:t>as flow possible</a:t>
            </a:r>
          </a:p>
          <a:p>
            <a:pPr marL="314325" lvl="0" indent="-314325">
              <a:spcBef>
                <a:spcPct val="20000"/>
              </a:spcBef>
              <a:buBlip>
                <a:blip r:embed="rId5"/>
              </a:buBlip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uLnTx/>
                <a:uFillTx/>
                <a:latin typeface="+mn-lt"/>
                <a:ea typeface="+mn-ea"/>
                <a:cs typeface="+mn-cs"/>
              </a:rPr>
              <a:t>measures parameters for empirical model</a:t>
            </a:r>
          </a:p>
          <a:p>
            <a:pPr marL="314325" lvl="0" indent="-314325">
              <a:spcBef>
                <a:spcPct val="20000"/>
              </a:spcBef>
              <a:buBlip>
                <a:blip r:embed="rId5"/>
              </a:buBlip>
              <a:defRPr/>
            </a:pP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dk1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Datumsplatzhalter 2"/>
          <p:cNvSpPr>
            <a:spLocks noGrp="1"/>
          </p:cNvSpPr>
          <p:nvPr>
            <p:ph type="dt" sz="half" idx="2"/>
          </p:nvPr>
        </p:nvSpPr>
        <p:spPr>
          <a:xfrm>
            <a:off x="179512" y="6454633"/>
            <a:ext cx="1908096" cy="178736"/>
          </a:xfrm>
        </p:spPr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sp>
        <p:nvSpPr>
          <p:cNvPr id="2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499992" y="6485634"/>
            <a:ext cx="1872208" cy="111719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dirty="0" smtClean="0"/>
              <a:t>J. Wolf  - The KATRIN Experiment</a:t>
            </a:r>
            <a:endParaRPr lang="en-US" dirty="0"/>
          </a:p>
        </p:txBody>
      </p:sp>
      <p:pic>
        <p:nvPicPr>
          <p:cNvPr id="31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0979" y="6364193"/>
            <a:ext cx="3072799" cy="4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Gerade Verbindung mit Pfeil 31"/>
          <p:cNvCxnSpPr/>
          <p:nvPr/>
        </p:nvCxnSpPr>
        <p:spPr>
          <a:xfrm flipV="1">
            <a:off x="6211612" y="4869161"/>
            <a:ext cx="592636" cy="1139893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522" name="Picture 2" descr="Z:\Eigene Dateien\Talks\Katrin\Vakuum\AVS59-2012\Wolf\Bilder\MAG_M1_run_17-19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3259" y="825335"/>
            <a:ext cx="2726599" cy="191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46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764704"/>
            <a:ext cx="5544616" cy="936103"/>
          </a:xfrm>
        </p:spPr>
        <p:txBody>
          <a:bodyPr/>
          <a:lstStyle/>
          <a:p>
            <a:r>
              <a:rPr lang="de-DE" sz="1800" dirty="0" smtClean="0"/>
              <a:t>WGTS: TMPs </a:t>
            </a:r>
            <a:r>
              <a:rPr lang="de-DE" sz="1800" dirty="0" err="1" smtClean="0"/>
              <a:t>operated</a:t>
            </a:r>
            <a:r>
              <a:rPr lang="de-DE" sz="1800" dirty="0" smtClean="0"/>
              <a:t> in 18.5 </a:t>
            </a:r>
            <a:r>
              <a:rPr lang="de-DE" sz="1800" dirty="0" err="1" smtClean="0"/>
              <a:t>mT</a:t>
            </a:r>
            <a:r>
              <a:rPr lang="de-DE" sz="1800" dirty="0" smtClean="0"/>
              <a:t>   </a:t>
            </a:r>
          </a:p>
          <a:p>
            <a:r>
              <a:rPr lang="de-DE" sz="1800" dirty="0" smtClean="0"/>
              <a:t>8 mm St37 </a:t>
            </a:r>
            <a:r>
              <a:rPr lang="de-DE" sz="1800" dirty="0" err="1" smtClean="0"/>
              <a:t>steel</a:t>
            </a:r>
            <a:r>
              <a:rPr lang="de-DE" sz="1800" dirty="0" smtClean="0"/>
              <a:t> </a:t>
            </a:r>
            <a:r>
              <a:rPr lang="de-DE" sz="1800" dirty="0" err="1" smtClean="0"/>
              <a:t>shielding</a:t>
            </a:r>
            <a:r>
              <a:rPr lang="de-DE" sz="1800" dirty="0" smtClean="0"/>
              <a:t>: &lt; 70°C</a:t>
            </a:r>
            <a:endParaRPr lang="de-DE" sz="18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smtClean="0"/>
              <a:t>J. Wolf  - The KATRIN Experiment</a:t>
            </a:r>
            <a:endParaRPr lang="en-US" dirty="0"/>
          </a:p>
        </p:txBody>
      </p:sp>
      <p:sp>
        <p:nvSpPr>
          <p:cNvPr id="6" name="Abgerundetes Rechteck 5"/>
          <p:cNvSpPr/>
          <p:nvPr/>
        </p:nvSpPr>
        <p:spPr>
          <a:xfrm>
            <a:off x="1403648" y="6318846"/>
            <a:ext cx="216023" cy="5474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Abgerundetes Rechteck 6"/>
          <p:cNvSpPr/>
          <p:nvPr/>
        </p:nvSpPr>
        <p:spPr>
          <a:xfrm>
            <a:off x="1917158" y="6328371"/>
            <a:ext cx="782634" cy="5474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0979" y="6364193"/>
            <a:ext cx="3072799" cy="4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3474" name="Picture 2" descr="C:\Users\bm3299\Desktop\Vortrag\KIT_Vacuum2017\Bilder\mag2800_Tmax_B_Q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1472210"/>
            <a:ext cx="6552728" cy="483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515492" y="260649"/>
            <a:ext cx="7080845" cy="417959"/>
          </a:xfrm>
        </p:spPr>
        <p:txBody>
          <a:bodyPr/>
          <a:lstStyle/>
          <a:p>
            <a:r>
              <a:rPr lang="de-DE" sz="2800" dirty="0" smtClean="0"/>
              <a:t>TMP in a </a:t>
            </a:r>
            <a:r>
              <a:rPr lang="de-DE" sz="2800" dirty="0" err="1" smtClean="0"/>
              <a:t>magnetic</a:t>
            </a:r>
            <a:r>
              <a:rPr lang="de-DE" sz="2800" dirty="0" smtClean="0"/>
              <a:t> </a:t>
            </a:r>
            <a:r>
              <a:rPr lang="de-DE" sz="2800" dirty="0" err="1" smtClean="0"/>
              <a:t>field</a:t>
            </a:r>
            <a:endParaRPr lang="de-DE" sz="2800" dirty="0"/>
          </a:p>
        </p:txBody>
      </p:sp>
      <p:cxnSp>
        <p:nvCxnSpPr>
          <p:cNvPr id="11" name="Gerade Verbindung 10"/>
          <p:cNvCxnSpPr/>
          <p:nvPr/>
        </p:nvCxnSpPr>
        <p:spPr>
          <a:xfrm>
            <a:off x="1845150" y="4174958"/>
            <a:ext cx="2006770" cy="0"/>
          </a:xfrm>
          <a:prstGeom prst="line">
            <a:avLst/>
          </a:prstGeom>
          <a:ln w="28575">
            <a:solidFill>
              <a:srgbClr val="026E0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>
            <a:off x="3742408" y="4077072"/>
            <a:ext cx="0" cy="1656184"/>
          </a:xfrm>
          <a:prstGeom prst="line">
            <a:avLst/>
          </a:prstGeom>
          <a:ln w="28575">
            <a:solidFill>
              <a:srgbClr val="026E0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2051720" y="2204864"/>
            <a:ext cx="2502608" cy="1569660"/>
          </a:xfrm>
          <a:prstGeom prst="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tabLst>
                <a:tab pos="1346200" algn="l"/>
              </a:tabLst>
            </a:pPr>
            <a:r>
              <a:rPr lang="de-DE" sz="1600" b="1" dirty="0" err="1" smtClean="0"/>
              <a:t>B</a:t>
            </a:r>
            <a:r>
              <a:rPr lang="de-DE" sz="1600" b="1" baseline="-25000" dirty="0" err="1" smtClean="0"/>
              <a:t>max</a:t>
            </a:r>
            <a:r>
              <a:rPr lang="de-DE" sz="1600" b="1" dirty="0" smtClean="0"/>
              <a:t> at 70°C </a:t>
            </a:r>
            <a:r>
              <a:rPr lang="de-DE" sz="1600" b="1" dirty="0" err="1" smtClean="0"/>
              <a:t>rotor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temp</a:t>
            </a:r>
            <a:r>
              <a:rPr lang="de-DE" sz="1600" b="1" dirty="0" smtClean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612900" algn="l"/>
              </a:tabLst>
            </a:pPr>
            <a:r>
              <a:rPr lang="de-DE" sz="1600" dirty="0" err="1" smtClean="0"/>
              <a:t>no</a:t>
            </a:r>
            <a:r>
              <a:rPr lang="de-DE" sz="1600" dirty="0" smtClean="0"/>
              <a:t> </a:t>
            </a:r>
            <a:r>
              <a:rPr lang="de-DE" sz="1600" dirty="0" err="1" smtClean="0"/>
              <a:t>shielding</a:t>
            </a:r>
            <a:r>
              <a:rPr lang="de-DE" sz="1600" dirty="0" smtClean="0"/>
              <a:t>:	2 </a:t>
            </a:r>
            <a:r>
              <a:rPr lang="de-DE" sz="1600" dirty="0" err="1" smtClean="0"/>
              <a:t>mT</a:t>
            </a:r>
            <a:endParaRPr lang="de-DE" sz="16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612900" algn="l"/>
              </a:tabLst>
            </a:pPr>
            <a:r>
              <a:rPr lang="de-DE" sz="1600" dirty="0" smtClean="0"/>
              <a:t>5 mm </a:t>
            </a:r>
            <a:r>
              <a:rPr lang="de-DE" sz="1600" dirty="0" err="1" smtClean="0"/>
              <a:t>shield</a:t>
            </a:r>
            <a:r>
              <a:rPr lang="de-DE" sz="1600" dirty="0" smtClean="0"/>
              <a:t>.:	13 </a:t>
            </a:r>
            <a:r>
              <a:rPr lang="de-DE" sz="1600" dirty="0" err="1" smtClean="0"/>
              <a:t>mT</a:t>
            </a:r>
            <a:endParaRPr lang="de-DE" sz="16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612900" algn="l"/>
              </a:tabLst>
            </a:pPr>
            <a:r>
              <a:rPr lang="de-DE" sz="1600" dirty="0" smtClean="0"/>
              <a:t>8 mm </a:t>
            </a:r>
            <a:r>
              <a:rPr lang="de-DE" sz="1600" dirty="0" err="1" smtClean="0"/>
              <a:t>shield</a:t>
            </a:r>
            <a:r>
              <a:rPr lang="de-DE" sz="1600" dirty="0" smtClean="0"/>
              <a:t>.:	20 </a:t>
            </a:r>
            <a:r>
              <a:rPr lang="de-DE" sz="1600" dirty="0" err="1" smtClean="0"/>
              <a:t>mT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4683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smtClean="0"/>
              <a:t>J. Wolf  - The KATRIN Experiment</a:t>
            </a:r>
            <a:endParaRPr lang="en-US" dirty="0"/>
          </a:p>
        </p:txBody>
      </p:sp>
      <p:pic>
        <p:nvPicPr>
          <p:cNvPr id="236546" name="Picture 2" descr="C:\Users\bm3299\Pictures\Experiments\Katrin\Main-Spectrometer\FZK-Hauptspektrometer\FZK-PR 2006\transport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80527" y="-27385"/>
            <a:ext cx="9515027" cy="690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-148208" y="73199"/>
            <a:ext cx="9324528" cy="68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13" tIns="37858" rIns="75713" bIns="37858" anchor="ctr"/>
          <a:lstStyle/>
          <a:p>
            <a:pPr algn="ctr" defTabSz="1159506"/>
            <a:r>
              <a:rPr lang="de-DE" sz="3600" b="1" dirty="0" smtClean="0">
                <a:solidFill>
                  <a:schemeClr val="tx2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The KATRIN                 Main </a:t>
            </a:r>
            <a:r>
              <a:rPr lang="de-DE" sz="3600" b="1" dirty="0" err="1">
                <a:solidFill>
                  <a:schemeClr val="tx2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Spectrometer</a:t>
            </a:r>
            <a:endParaRPr lang="de-DE" sz="3600" b="1" dirty="0">
              <a:solidFill>
                <a:schemeClr val="tx2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658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35497" y="180629"/>
            <a:ext cx="7992391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0" tIns="45700" rIns="91400" bIns="45700" anchor="ctr"/>
          <a:lstStyle/>
          <a:p>
            <a:pPr defTabSz="1399694"/>
            <a:r>
              <a:rPr lang="de-DE" sz="2800" b="1" dirty="0" smtClean="0">
                <a:solidFill>
                  <a:schemeClr val="tx2"/>
                </a:solidFill>
              </a:rPr>
              <a:t>The </a:t>
            </a:r>
            <a:r>
              <a:rPr lang="de-DE" sz="2800" b="1" dirty="0" err="1" smtClean="0">
                <a:solidFill>
                  <a:srgbClr val="FF0000"/>
                </a:solidFill>
              </a:rPr>
              <a:t>KA</a:t>
            </a:r>
            <a:r>
              <a:rPr lang="de-DE" sz="2800" b="1" dirty="0" err="1" smtClean="0">
                <a:solidFill>
                  <a:schemeClr val="tx2"/>
                </a:solidFill>
              </a:rPr>
              <a:t>rlsruhe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rgbClr val="FF0000"/>
                </a:solidFill>
              </a:rPr>
              <a:t>TRI</a:t>
            </a:r>
            <a:r>
              <a:rPr lang="de-DE" sz="2800" b="1" dirty="0" err="1" smtClean="0">
                <a:solidFill>
                  <a:schemeClr val="tx2"/>
                </a:solidFill>
              </a:rPr>
              <a:t>tium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smtClean="0">
                <a:solidFill>
                  <a:srgbClr val="FF0000"/>
                </a:solidFill>
              </a:rPr>
              <a:t>N</a:t>
            </a:r>
            <a:r>
              <a:rPr lang="de-DE" sz="2800" b="1" dirty="0" smtClean="0">
                <a:solidFill>
                  <a:schemeClr val="tx2"/>
                </a:solidFill>
              </a:rPr>
              <a:t>eutrino Experiment</a:t>
            </a:r>
          </a:p>
        </p:txBody>
      </p:sp>
      <p:pic>
        <p:nvPicPr>
          <p:cNvPr id="28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605" y="980729"/>
            <a:ext cx="8455025" cy="135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81" t="7210" r="2596" b="732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3907" y="2733636"/>
            <a:ext cx="3216742" cy="217008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57" t="545" r="2914" b="429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250453" y="2218359"/>
            <a:ext cx="8654405" cy="2002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260350" indent="-260350">
              <a:tabLst>
                <a:tab pos="260350" algn="l"/>
                <a:tab pos="717550" algn="l"/>
                <a:tab pos="1174750" algn="l"/>
                <a:tab pos="1631950" algn="l"/>
                <a:tab pos="2089150" algn="l"/>
                <a:tab pos="2546350" algn="l"/>
                <a:tab pos="3003550" algn="l"/>
                <a:tab pos="3460750" algn="l"/>
                <a:tab pos="3917950" algn="l"/>
                <a:tab pos="4375150" algn="l"/>
                <a:tab pos="4832350" algn="l"/>
                <a:tab pos="5289550" algn="l"/>
                <a:tab pos="5746750" algn="l"/>
                <a:tab pos="6203950" algn="l"/>
                <a:tab pos="6661150" algn="l"/>
                <a:tab pos="7118350" algn="l"/>
                <a:tab pos="7575550" algn="l"/>
                <a:tab pos="8032750" algn="l"/>
                <a:tab pos="8489950" algn="l"/>
                <a:tab pos="8947150" algn="l"/>
                <a:tab pos="940435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260350" algn="l"/>
                <a:tab pos="717550" algn="l"/>
                <a:tab pos="1174750" algn="l"/>
                <a:tab pos="1631950" algn="l"/>
                <a:tab pos="2089150" algn="l"/>
                <a:tab pos="2546350" algn="l"/>
                <a:tab pos="3003550" algn="l"/>
                <a:tab pos="3460750" algn="l"/>
                <a:tab pos="3917950" algn="l"/>
                <a:tab pos="4375150" algn="l"/>
                <a:tab pos="4832350" algn="l"/>
                <a:tab pos="5289550" algn="l"/>
                <a:tab pos="5746750" algn="l"/>
                <a:tab pos="6203950" algn="l"/>
                <a:tab pos="6661150" algn="l"/>
                <a:tab pos="7118350" algn="l"/>
                <a:tab pos="7575550" algn="l"/>
                <a:tab pos="8032750" algn="l"/>
                <a:tab pos="8489950" algn="l"/>
                <a:tab pos="8947150" algn="l"/>
                <a:tab pos="940435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260350" algn="l"/>
                <a:tab pos="717550" algn="l"/>
                <a:tab pos="1174750" algn="l"/>
                <a:tab pos="1631950" algn="l"/>
                <a:tab pos="2089150" algn="l"/>
                <a:tab pos="2546350" algn="l"/>
                <a:tab pos="3003550" algn="l"/>
                <a:tab pos="3460750" algn="l"/>
                <a:tab pos="3917950" algn="l"/>
                <a:tab pos="4375150" algn="l"/>
                <a:tab pos="4832350" algn="l"/>
                <a:tab pos="5289550" algn="l"/>
                <a:tab pos="5746750" algn="l"/>
                <a:tab pos="6203950" algn="l"/>
                <a:tab pos="6661150" algn="l"/>
                <a:tab pos="7118350" algn="l"/>
                <a:tab pos="7575550" algn="l"/>
                <a:tab pos="8032750" algn="l"/>
                <a:tab pos="8489950" algn="l"/>
                <a:tab pos="8947150" algn="l"/>
                <a:tab pos="940435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260350" algn="l"/>
                <a:tab pos="717550" algn="l"/>
                <a:tab pos="1174750" algn="l"/>
                <a:tab pos="1631950" algn="l"/>
                <a:tab pos="2089150" algn="l"/>
                <a:tab pos="2546350" algn="l"/>
                <a:tab pos="3003550" algn="l"/>
                <a:tab pos="3460750" algn="l"/>
                <a:tab pos="3917950" algn="l"/>
                <a:tab pos="4375150" algn="l"/>
                <a:tab pos="4832350" algn="l"/>
                <a:tab pos="5289550" algn="l"/>
                <a:tab pos="5746750" algn="l"/>
                <a:tab pos="6203950" algn="l"/>
                <a:tab pos="6661150" algn="l"/>
                <a:tab pos="7118350" algn="l"/>
                <a:tab pos="7575550" algn="l"/>
                <a:tab pos="8032750" algn="l"/>
                <a:tab pos="8489950" algn="l"/>
                <a:tab pos="8947150" algn="l"/>
                <a:tab pos="940435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260350" algn="l"/>
                <a:tab pos="717550" algn="l"/>
                <a:tab pos="1174750" algn="l"/>
                <a:tab pos="1631950" algn="l"/>
                <a:tab pos="2089150" algn="l"/>
                <a:tab pos="2546350" algn="l"/>
                <a:tab pos="3003550" algn="l"/>
                <a:tab pos="3460750" algn="l"/>
                <a:tab pos="3917950" algn="l"/>
                <a:tab pos="4375150" algn="l"/>
                <a:tab pos="4832350" algn="l"/>
                <a:tab pos="5289550" algn="l"/>
                <a:tab pos="5746750" algn="l"/>
                <a:tab pos="6203950" algn="l"/>
                <a:tab pos="6661150" algn="l"/>
                <a:tab pos="7118350" algn="l"/>
                <a:tab pos="7575550" algn="l"/>
                <a:tab pos="8032750" algn="l"/>
                <a:tab pos="8489950" algn="l"/>
                <a:tab pos="8947150" algn="l"/>
                <a:tab pos="940435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60350" algn="l"/>
                <a:tab pos="717550" algn="l"/>
                <a:tab pos="1174750" algn="l"/>
                <a:tab pos="1631950" algn="l"/>
                <a:tab pos="2089150" algn="l"/>
                <a:tab pos="2546350" algn="l"/>
                <a:tab pos="3003550" algn="l"/>
                <a:tab pos="3460750" algn="l"/>
                <a:tab pos="3917950" algn="l"/>
                <a:tab pos="4375150" algn="l"/>
                <a:tab pos="4832350" algn="l"/>
                <a:tab pos="5289550" algn="l"/>
                <a:tab pos="5746750" algn="l"/>
                <a:tab pos="6203950" algn="l"/>
                <a:tab pos="6661150" algn="l"/>
                <a:tab pos="7118350" algn="l"/>
                <a:tab pos="7575550" algn="l"/>
                <a:tab pos="8032750" algn="l"/>
                <a:tab pos="8489950" algn="l"/>
                <a:tab pos="8947150" algn="l"/>
                <a:tab pos="940435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60350" algn="l"/>
                <a:tab pos="717550" algn="l"/>
                <a:tab pos="1174750" algn="l"/>
                <a:tab pos="1631950" algn="l"/>
                <a:tab pos="2089150" algn="l"/>
                <a:tab pos="2546350" algn="l"/>
                <a:tab pos="3003550" algn="l"/>
                <a:tab pos="3460750" algn="l"/>
                <a:tab pos="3917950" algn="l"/>
                <a:tab pos="4375150" algn="l"/>
                <a:tab pos="4832350" algn="l"/>
                <a:tab pos="5289550" algn="l"/>
                <a:tab pos="5746750" algn="l"/>
                <a:tab pos="6203950" algn="l"/>
                <a:tab pos="6661150" algn="l"/>
                <a:tab pos="7118350" algn="l"/>
                <a:tab pos="7575550" algn="l"/>
                <a:tab pos="8032750" algn="l"/>
                <a:tab pos="8489950" algn="l"/>
                <a:tab pos="8947150" algn="l"/>
                <a:tab pos="940435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60350" algn="l"/>
                <a:tab pos="717550" algn="l"/>
                <a:tab pos="1174750" algn="l"/>
                <a:tab pos="1631950" algn="l"/>
                <a:tab pos="2089150" algn="l"/>
                <a:tab pos="2546350" algn="l"/>
                <a:tab pos="3003550" algn="l"/>
                <a:tab pos="3460750" algn="l"/>
                <a:tab pos="3917950" algn="l"/>
                <a:tab pos="4375150" algn="l"/>
                <a:tab pos="4832350" algn="l"/>
                <a:tab pos="5289550" algn="l"/>
                <a:tab pos="5746750" algn="l"/>
                <a:tab pos="6203950" algn="l"/>
                <a:tab pos="6661150" algn="l"/>
                <a:tab pos="7118350" algn="l"/>
                <a:tab pos="7575550" algn="l"/>
                <a:tab pos="8032750" algn="l"/>
                <a:tab pos="8489950" algn="l"/>
                <a:tab pos="8947150" algn="l"/>
                <a:tab pos="940435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60350" algn="l"/>
                <a:tab pos="717550" algn="l"/>
                <a:tab pos="1174750" algn="l"/>
                <a:tab pos="1631950" algn="l"/>
                <a:tab pos="2089150" algn="l"/>
                <a:tab pos="2546350" algn="l"/>
                <a:tab pos="3003550" algn="l"/>
                <a:tab pos="3460750" algn="l"/>
                <a:tab pos="3917950" algn="l"/>
                <a:tab pos="4375150" algn="l"/>
                <a:tab pos="4832350" algn="l"/>
                <a:tab pos="5289550" algn="l"/>
                <a:tab pos="5746750" algn="l"/>
                <a:tab pos="6203950" algn="l"/>
                <a:tab pos="6661150" algn="l"/>
                <a:tab pos="7118350" algn="l"/>
                <a:tab pos="7575550" algn="l"/>
                <a:tab pos="8032750" algn="l"/>
                <a:tab pos="8489950" algn="l"/>
                <a:tab pos="8947150" algn="l"/>
                <a:tab pos="940435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342900" indent="-342900">
              <a:spcBef>
                <a:spcPts val="863"/>
              </a:spcBef>
              <a:buClr>
                <a:srgbClr val="515151"/>
              </a:buClr>
              <a:buSzPct val="85000"/>
              <a:buBlip>
                <a:blip r:embed="rId4"/>
              </a:buBlip>
            </a:pPr>
            <a:r>
              <a:rPr lang="de-DE" sz="2000" b="1" dirty="0" smtClean="0">
                <a:solidFill>
                  <a:schemeClr val="tx1"/>
                </a:solidFill>
              </a:rPr>
              <a:t>Goal: </a:t>
            </a:r>
            <a:r>
              <a:rPr lang="de-DE" sz="2000" b="1" dirty="0" err="1" smtClean="0">
                <a:solidFill>
                  <a:schemeClr val="tx1"/>
                </a:solidFill>
              </a:rPr>
              <a:t>measure</a:t>
            </a:r>
            <a:r>
              <a:rPr lang="de-DE" sz="2000" b="1" dirty="0" smtClean="0">
                <a:solidFill>
                  <a:schemeClr val="tx1"/>
                </a:solidFill>
              </a:rPr>
              <a:t> </a:t>
            </a:r>
            <a:r>
              <a:rPr lang="de-DE" sz="2000" b="1" dirty="0" err="1" smtClean="0">
                <a:solidFill>
                  <a:schemeClr val="tx1"/>
                </a:solidFill>
              </a:rPr>
              <a:t>the</a:t>
            </a:r>
            <a:r>
              <a:rPr lang="de-DE" sz="2000" b="1" dirty="0" smtClean="0">
                <a:solidFill>
                  <a:schemeClr val="tx1"/>
                </a:solidFill>
              </a:rPr>
              <a:t> </a:t>
            </a:r>
            <a:r>
              <a:rPr lang="de-DE" sz="2000" b="1" dirty="0" err="1" smtClean="0">
                <a:solidFill>
                  <a:schemeClr val="tx1"/>
                </a:solidFill>
              </a:rPr>
              <a:t>effective</a:t>
            </a:r>
            <a:r>
              <a:rPr lang="de-DE" sz="2000" b="1" dirty="0" smtClean="0">
                <a:solidFill>
                  <a:schemeClr val="tx1"/>
                </a:solidFill>
              </a:rPr>
              <a:t> </a:t>
            </a:r>
            <a:r>
              <a:rPr lang="de-DE" sz="2000" b="1" dirty="0" err="1" smtClean="0">
                <a:solidFill>
                  <a:schemeClr val="tx1"/>
                </a:solidFill>
              </a:rPr>
              <a:t>neutrino</a:t>
            </a:r>
            <a:r>
              <a:rPr lang="de-DE" sz="2000" b="1" dirty="0" smtClean="0">
                <a:solidFill>
                  <a:schemeClr val="tx1"/>
                </a:solidFill>
              </a:rPr>
              <a:t> </a:t>
            </a:r>
            <a:r>
              <a:rPr lang="de-DE" sz="2000" b="1" dirty="0" err="1" smtClean="0">
                <a:solidFill>
                  <a:schemeClr val="tx1"/>
                </a:solidFill>
              </a:rPr>
              <a:t>mass</a:t>
            </a:r>
            <a:endParaRPr lang="de-DE" sz="2000" b="1" dirty="0">
              <a:solidFill>
                <a:schemeClr val="tx1"/>
              </a:solidFill>
            </a:endParaRPr>
          </a:p>
          <a:p>
            <a:pPr marL="342900" indent="-342900">
              <a:spcBef>
                <a:spcPts val="863"/>
              </a:spcBef>
              <a:buClr>
                <a:srgbClr val="515151"/>
              </a:buClr>
              <a:buSzPct val="85000"/>
              <a:buBlip>
                <a:blip r:embed="rId4"/>
              </a:buBlip>
            </a:pPr>
            <a:r>
              <a:rPr lang="de-DE" sz="2000" b="1" dirty="0" smtClean="0">
                <a:solidFill>
                  <a:schemeClr val="tx1"/>
                </a:solidFill>
              </a:rPr>
              <a:t>International KATRIN </a:t>
            </a:r>
            <a:r>
              <a:rPr lang="de-DE" sz="2000" b="1" dirty="0" err="1" smtClean="0">
                <a:solidFill>
                  <a:schemeClr val="tx1"/>
                </a:solidFill>
              </a:rPr>
              <a:t>collaboration</a:t>
            </a:r>
            <a:r>
              <a:rPr lang="de-DE" sz="2000" b="1" dirty="0" smtClean="0">
                <a:solidFill>
                  <a:schemeClr val="tx1"/>
                </a:solidFill>
              </a:rPr>
              <a:t>:</a:t>
            </a:r>
          </a:p>
          <a:p>
            <a:pPr marL="742950" lvl="1" indent="-285750">
              <a:spcBef>
                <a:spcPts val="863"/>
              </a:spcBef>
              <a:buClr>
                <a:srgbClr val="515151"/>
              </a:buClr>
              <a:buSzPct val="85000"/>
              <a:buBlip>
                <a:blip r:embed="rId4"/>
              </a:buBlip>
            </a:pPr>
            <a:r>
              <a:rPr lang="de-DE" sz="1800" b="1" dirty="0" smtClean="0">
                <a:solidFill>
                  <a:schemeClr val="tx1"/>
                </a:solidFill>
              </a:rPr>
              <a:t> </a:t>
            </a:r>
            <a:r>
              <a:rPr lang="de-DE" sz="1800" b="1" dirty="0" err="1" smtClean="0">
                <a:solidFill>
                  <a:schemeClr val="tx1"/>
                </a:solidFill>
              </a:rPr>
              <a:t>about</a:t>
            </a:r>
            <a:r>
              <a:rPr lang="de-DE" sz="1800" b="1" dirty="0" smtClean="0">
                <a:solidFill>
                  <a:schemeClr val="tx1"/>
                </a:solidFill>
              </a:rPr>
              <a:t> 130 </a:t>
            </a:r>
            <a:r>
              <a:rPr lang="de-DE" sz="1800" b="1" dirty="0" err="1" smtClean="0">
                <a:solidFill>
                  <a:schemeClr val="tx1"/>
                </a:solidFill>
              </a:rPr>
              <a:t>members</a:t>
            </a:r>
            <a:r>
              <a:rPr lang="de-DE" sz="1800" b="1" dirty="0" smtClean="0">
                <a:solidFill>
                  <a:schemeClr val="tx1"/>
                </a:solidFill>
              </a:rPr>
              <a:t> </a:t>
            </a:r>
          </a:p>
          <a:p>
            <a:pPr marL="742950" lvl="1" indent="-285750">
              <a:spcBef>
                <a:spcPts val="863"/>
              </a:spcBef>
              <a:buClr>
                <a:srgbClr val="515151"/>
              </a:buClr>
              <a:buSzPct val="85000"/>
              <a:buBlip>
                <a:blip r:embed="rId4"/>
              </a:buBlip>
            </a:pPr>
            <a:r>
              <a:rPr lang="de-DE" sz="1800" b="1" dirty="0" smtClean="0">
                <a:solidFill>
                  <a:schemeClr val="tx1"/>
                </a:solidFill>
              </a:rPr>
              <a:t> 6 countries (GER, US</a:t>
            </a:r>
            <a:r>
              <a:rPr lang="de-DE" sz="1800" b="1" dirty="0">
                <a:solidFill>
                  <a:schemeClr val="tx1"/>
                </a:solidFill>
              </a:rPr>
              <a:t>, CZ, RUS, </a:t>
            </a:r>
            <a:r>
              <a:rPr lang="de-DE" sz="1800" b="1" dirty="0" smtClean="0">
                <a:solidFill>
                  <a:schemeClr val="tx1"/>
                </a:solidFill>
              </a:rPr>
              <a:t>ES, F) </a:t>
            </a:r>
          </a:p>
          <a:p>
            <a:pPr marL="742950" lvl="1" indent="-285750">
              <a:spcBef>
                <a:spcPts val="863"/>
              </a:spcBef>
              <a:buClr>
                <a:srgbClr val="515151"/>
              </a:buClr>
              <a:buSzPct val="85000"/>
              <a:buBlip>
                <a:blip r:embed="rId4"/>
              </a:buBlip>
            </a:pPr>
            <a:r>
              <a:rPr lang="de-DE" sz="1800" b="1" dirty="0" smtClean="0">
                <a:solidFill>
                  <a:schemeClr val="tx1"/>
                </a:solidFill>
              </a:rPr>
              <a:t> 19 </a:t>
            </a:r>
            <a:r>
              <a:rPr lang="de-DE" sz="1800" b="1" dirty="0" err="1" smtClean="0">
                <a:solidFill>
                  <a:schemeClr val="tx1"/>
                </a:solidFill>
              </a:rPr>
              <a:t>institutions</a:t>
            </a:r>
            <a:endParaRPr lang="de-DE" sz="1800" b="1" dirty="0">
              <a:solidFill>
                <a:schemeClr val="tx1"/>
              </a:solidFill>
            </a:endParaRPr>
          </a:p>
        </p:txBody>
      </p:sp>
      <p:sp>
        <p:nvSpPr>
          <p:cNvPr id="35" name="Text Box 6"/>
          <p:cNvSpPr txBox="1">
            <a:spLocks noChangeArrowheads="1"/>
          </p:cNvSpPr>
          <p:nvPr/>
        </p:nvSpPr>
        <p:spPr bwMode="auto">
          <a:xfrm rot="21016973">
            <a:off x="4572151" y="1489521"/>
            <a:ext cx="4038129" cy="338138"/>
          </a:xfrm>
          <a:prstGeom prst="rect">
            <a:avLst/>
          </a:prstGeom>
          <a:solidFill>
            <a:srgbClr val="D5DDFF"/>
          </a:solidFill>
          <a:ln w="18360">
            <a:solidFill>
              <a:srgbClr val="00589C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lIns="99000" tIns="54000" rIns="99000" bIns="54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600" dirty="0">
                <a:solidFill>
                  <a:srgbClr val="00589C"/>
                </a:solidFill>
              </a:rPr>
              <a:t>Sensitivity on m(</a:t>
            </a:r>
            <a:r>
              <a:rPr lang="en-US" sz="1600" dirty="0" err="1">
                <a:solidFill>
                  <a:srgbClr val="00589C"/>
                </a:solidFill>
                <a:latin typeface="Times New Roman" charset="0"/>
                <a:cs typeface="Times New Roman" charset="0"/>
              </a:rPr>
              <a:t>ν</a:t>
            </a:r>
            <a:r>
              <a:rPr lang="en-US" sz="1600" baseline="-33000" dirty="0" err="1">
                <a:solidFill>
                  <a:srgbClr val="00589C"/>
                </a:solidFill>
              </a:rPr>
              <a:t>e</a:t>
            </a:r>
            <a:r>
              <a:rPr lang="en-US" sz="1600" dirty="0" smtClean="0">
                <a:solidFill>
                  <a:srgbClr val="00589C"/>
                </a:solidFill>
              </a:rPr>
              <a:t>): 2 </a:t>
            </a:r>
            <a:r>
              <a:rPr lang="en-US" sz="1600" dirty="0">
                <a:solidFill>
                  <a:srgbClr val="00589C"/>
                </a:solidFill>
              </a:rPr>
              <a:t>eV/c</a:t>
            </a:r>
            <a:r>
              <a:rPr lang="en-US" sz="1600" baseline="33000" dirty="0">
                <a:solidFill>
                  <a:srgbClr val="00589C"/>
                </a:solidFill>
              </a:rPr>
              <a:t>2</a:t>
            </a:r>
            <a:r>
              <a:rPr lang="en-US" sz="1600" b="1" dirty="0">
                <a:solidFill>
                  <a:srgbClr val="00589C"/>
                </a:solidFill>
              </a:rPr>
              <a:t>  →  0.2 eV/c</a:t>
            </a:r>
            <a:r>
              <a:rPr lang="en-US" sz="1600" b="1" baseline="33000" dirty="0">
                <a:solidFill>
                  <a:srgbClr val="00589C"/>
                </a:solidFill>
              </a:rPr>
              <a:t>2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sp>
        <p:nvSpPr>
          <p:cNvPr id="25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499992" y="6485634"/>
            <a:ext cx="1872208" cy="111719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dirty="0" smtClean="0"/>
              <a:t>J. Wolf  - The KATRIN Experiment</a:t>
            </a:r>
            <a:endParaRPr lang="en-US" dirty="0"/>
          </a:p>
        </p:txBody>
      </p:sp>
      <p:pic>
        <p:nvPicPr>
          <p:cNvPr id="26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0979" y="6364193"/>
            <a:ext cx="3072799" cy="4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pieren 3"/>
          <p:cNvGrpSpPr/>
          <p:nvPr/>
        </p:nvGrpSpPr>
        <p:grpSpPr>
          <a:xfrm>
            <a:off x="179513" y="4249190"/>
            <a:ext cx="8655365" cy="2016167"/>
            <a:chOff x="179512" y="4249189"/>
            <a:chExt cx="8655365" cy="2016167"/>
          </a:xfrm>
        </p:grpSpPr>
        <p:pic>
          <p:nvPicPr>
            <p:cNvPr id="227333" name="Picture 5" descr="Z:\Eigene Dateien\katrin\grafik\logo\members\UNC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4828" y="5774999"/>
              <a:ext cx="1364084" cy="375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7330" name="Picture 2" descr="Z:\Eigene Dateien\katrin\grafik\logo\members\BUW_Logo-schwarz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1907" y="5079929"/>
              <a:ext cx="1146175" cy="417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7331" name="Picture 3" descr="Z:\Eigene Dateien\katrin\grafik\logo\members\Rez-new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7666" y="5543766"/>
              <a:ext cx="384090" cy="721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7332" name="Picture 4" descr="Z:\Eigene Dateien\katrin\grafik\logo\members\MPI_HD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3516" y="4249189"/>
              <a:ext cx="625143" cy="671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7335" name="Picture 7" descr="Z:\Eigene Dateien\katrin\grafik\logo\members\640px-Universität_Bonn.svg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6944" y="5035779"/>
              <a:ext cx="1217976" cy="4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7337" name="Picture 9" descr="Z:\Eigene Dateien\katrin\grafik\logo\members\logo_KIT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493" y="4361871"/>
              <a:ext cx="1179685" cy="541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7338" name="Picture 10" descr="Z:\Eigene Dateien\katrin\grafik\logo\members\logo_MIT.gif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1660" y="5697171"/>
              <a:ext cx="875364" cy="4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7339" name="Picture 11" descr="Z:\Eigene Dateien\katrin\grafik\logo\members\logo_Troitsk.gif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7004" y="5531030"/>
              <a:ext cx="367873" cy="665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7340" name="Picture 12" descr="Z:\Eigene Dateien\katrin\grafik\logo\members\logo-lnbl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6026" y="5688561"/>
              <a:ext cx="717102" cy="497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7342" name="Picture 14" descr="Z:\Eigene Dateien\katrin\grafik\logo\members\madrid-uni2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2472" y="5598913"/>
              <a:ext cx="843260" cy="628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7343" name="Picture 15" descr="Z:\Eigene Dateien\katrin\grafik\logo\members\Münster_logo3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493" y="5022719"/>
              <a:ext cx="2037842" cy="438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7344" name="Picture 16" descr="Z:\Eigene Dateien\katrin\grafik\logo\members\Fulda_2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878" y="5034071"/>
              <a:ext cx="2083854" cy="5209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3474" name="Picture 2" descr="Z:\Eigene Dateien\katrin\grafik\logo\members\2017\Carnegie_Mellon_University_seal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6469" y="5589240"/>
              <a:ext cx="659617" cy="659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3475" name="Picture 3" descr="Z:\Eigene Dateien\katrin\grafik\logo\members\2017\mpp-mpg-logo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8759" y="4284666"/>
              <a:ext cx="1407738" cy="696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3476" name="Picture 4" descr="Z:\Eigene Dateien\katrin\grafik\logo\members\2017\Mainz_Johannes_Gutenberg-Universität.png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03535" y="4293320"/>
              <a:ext cx="1252939" cy="678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3478" name="Picture 6" descr="Z:\Eigene Dateien\katrin\grafik\logo\members\2017\TUM_logo.gif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0872" y="4301296"/>
              <a:ext cx="728595" cy="728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3479" name="Picture 7" descr="Z:\Eigene Dateien\katrin\grafik\logo\members\2017\CEA_logo.pn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6086" y="5631771"/>
              <a:ext cx="668336" cy="545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3480" name="Picture 8" descr="Z:\Eigene Dateien\katrin\grafik\logo\members\2017\CaseWesternReserve_hires.jp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4401" y="5138008"/>
              <a:ext cx="1645111" cy="264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3481" name="Picture 9" descr="Z:\Eigene Dateien\katrin\grafik\logo\members\2017\UW logo.jp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799076"/>
              <a:ext cx="1635224" cy="3499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9267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/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6503" y="674416"/>
            <a:ext cx="4676400" cy="135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81" t="7210" r="2596" b="732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251520" y="2348880"/>
            <a:ext cx="7920880" cy="377152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179937" lvl="1" indent="-251911" defTabSz="449109" hangingPunct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70000"/>
              <a:buBlip>
                <a:blip r:embed="rId3"/>
              </a:buBlip>
              <a:tabLst>
                <a:tab pos="723648" algn="l"/>
                <a:tab pos="1447300" algn="l"/>
                <a:tab pos="2170951" algn="l"/>
                <a:tab pos="2894601" algn="l"/>
                <a:tab pos="3618250" algn="l"/>
                <a:tab pos="4341901" algn="l"/>
                <a:tab pos="5065552" algn="l"/>
                <a:tab pos="5789202" algn="l"/>
              </a:tabLst>
            </a:pPr>
            <a:r>
              <a:rPr lang="en-GB" sz="2000" b="1" dirty="0" smtClean="0">
                <a:solidFill>
                  <a:srgbClr val="C00000"/>
                </a:solidFill>
                <a:latin typeface="+mn-lt"/>
                <a:cs typeface="Frutiger LT Std 55 Roman"/>
              </a:rPr>
              <a:t>MAC-E </a:t>
            </a:r>
            <a:r>
              <a:rPr lang="en-GB" sz="2000" b="1" dirty="0">
                <a:solidFill>
                  <a:srgbClr val="C00000"/>
                </a:solidFill>
                <a:latin typeface="+mn-lt"/>
                <a:cs typeface="Frutiger LT Std 55 Roman"/>
              </a:rPr>
              <a:t>Filter </a:t>
            </a:r>
            <a:r>
              <a:rPr lang="en-GB" sz="2000" dirty="0">
                <a:solidFill>
                  <a:srgbClr val="C00000"/>
                </a:solidFill>
                <a:latin typeface="+mn-lt"/>
                <a:cs typeface="Frutiger LT Std 55 Roman"/>
              </a:rPr>
              <a:t>principle </a:t>
            </a:r>
            <a:r>
              <a:rPr lang="en-GB" sz="2000" dirty="0">
                <a:solidFill>
                  <a:srgbClr val="C00000"/>
                </a:solidFill>
                <a:latin typeface="+mn-lt"/>
                <a:ea typeface="Arial" charset="0"/>
                <a:cs typeface="Frutiger LT Std 55 Roman"/>
              </a:rPr>
              <a:t>→</a:t>
            </a:r>
            <a:r>
              <a:rPr lang="en-GB" sz="2000" dirty="0">
                <a:solidFill>
                  <a:srgbClr val="C00000"/>
                </a:solidFill>
                <a:latin typeface="+mn-lt"/>
                <a:cs typeface="Frutiger LT Std 55 Roman"/>
              </a:rPr>
              <a:t> precise </a:t>
            </a:r>
            <a:r>
              <a:rPr lang="en-GB" sz="2000" dirty="0" smtClean="0">
                <a:solidFill>
                  <a:srgbClr val="C00000"/>
                </a:solidFill>
                <a:latin typeface="+mn-lt"/>
                <a:cs typeface="Frutiger LT Std 55 Roman"/>
              </a:rPr>
              <a:t>electron energy measurement</a:t>
            </a:r>
            <a:endParaRPr lang="en-GB" sz="2000" dirty="0">
              <a:solidFill>
                <a:srgbClr val="C00000"/>
              </a:solidFill>
              <a:latin typeface="+mn-lt"/>
              <a:cs typeface="Frutiger LT Std 55 Roman"/>
            </a:endParaRPr>
          </a:p>
          <a:p>
            <a:pPr marL="637137" lvl="2" indent="-251911" defTabSz="449109" hangingPunct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70000"/>
              <a:buBlip>
                <a:blip r:embed="rId3"/>
              </a:buBlip>
              <a:tabLst>
                <a:tab pos="723648" algn="l"/>
                <a:tab pos="1447300" algn="l"/>
                <a:tab pos="2170951" algn="l"/>
                <a:tab pos="2894601" algn="l"/>
                <a:tab pos="3618250" algn="l"/>
                <a:tab pos="4341901" algn="l"/>
                <a:tab pos="5065552" algn="l"/>
                <a:tab pos="5789202" algn="l"/>
              </a:tabLst>
            </a:pPr>
            <a:r>
              <a:rPr lang="en-GB" dirty="0">
                <a:solidFill>
                  <a:srgbClr val="000000"/>
                </a:solidFill>
                <a:latin typeface="+mn-lt"/>
                <a:cs typeface="Frutiger LT Std 55 Roman"/>
              </a:rPr>
              <a:t>Vacuum vessel &amp; electrodes on </a:t>
            </a:r>
          </a:p>
          <a:p>
            <a:pPr marL="457200" lvl="2" defTabSz="449109" hangingPunct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70000"/>
              <a:tabLst>
                <a:tab pos="266700" algn="l"/>
                <a:tab pos="628650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4125" algn="l"/>
                <a:tab pos="5788025" algn="l"/>
              </a:tabLst>
            </a:pPr>
            <a:r>
              <a:rPr lang="en-GB" b="1" dirty="0">
                <a:solidFill>
                  <a:srgbClr val="000000"/>
                </a:solidFill>
                <a:latin typeface="+mn-lt"/>
                <a:cs typeface="Frutiger LT Std 55 Roman"/>
              </a:rPr>
              <a:t>	variable retarding potential (18.6 kV)</a:t>
            </a:r>
          </a:p>
          <a:p>
            <a:pPr marL="637137" lvl="2" indent="-251911" defTabSz="449109" hangingPunct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70000"/>
              <a:buBlip>
                <a:blip r:embed="rId3"/>
              </a:buBlip>
              <a:tabLst>
                <a:tab pos="723648" algn="l"/>
                <a:tab pos="1447300" algn="l"/>
                <a:tab pos="2170951" algn="l"/>
                <a:tab pos="2894601" algn="l"/>
                <a:tab pos="3618250" algn="l"/>
                <a:tab pos="4341901" algn="l"/>
                <a:tab pos="5065552" algn="l"/>
                <a:tab pos="5789202" algn="l"/>
              </a:tabLst>
            </a:pPr>
            <a:r>
              <a:rPr lang="en-GB" dirty="0" smtClean="0">
                <a:solidFill>
                  <a:srgbClr val="000000"/>
                </a:solidFill>
                <a:latin typeface="+mn-lt"/>
                <a:cs typeface="Frutiger LT Std 55 Roman"/>
              </a:rPr>
              <a:t>Magnetic guiding field: </a:t>
            </a:r>
            <a:r>
              <a:rPr lang="en-GB" b="1" dirty="0" smtClean="0">
                <a:solidFill>
                  <a:srgbClr val="000000"/>
                </a:solidFill>
                <a:latin typeface="+mn-lt"/>
                <a:cs typeface="Frutiger LT Std 55 Roman"/>
              </a:rPr>
              <a:t>0.3 </a:t>
            </a:r>
            <a:r>
              <a:rPr lang="en-GB" b="1" dirty="0" err="1" smtClean="0">
                <a:solidFill>
                  <a:srgbClr val="000000"/>
                </a:solidFill>
                <a:latin typeface="+mn-lt"/>
                <a:cs typeface="Frutiger LT Std 55 Roman"/>
              </a:rPr>
              <a:t>mT</a:t>
            </a:r>
            <a:r>
              <a:rPr lang="en-GB" b="1" dirty="0" smtClean="0">
                <a:solidFill>
                  <a:srgbClr val="000000"/>
                </a:solidFill>
                <a:latin typeface="+mn-lt"/>
                <a:cs typeface="Frutiger LT Std 55 Roman"/>
              </a:rPr>
              <a:t> – 6 T</a:t>
            </a:r>
          </a:p>
          <a:p>
            <a:pPr marL="637137" lvl="2" indent="-251911" defTabSz="449109" hangingPunct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70000"/>
              <a:buBlip>
                <a:blip r:embed="rId3"/>
              </a:buBlip>
              <a:tabLst>
                <a:tab pos="723648" algn="l"/>
                <a:tab pos="1447300" algn="l"/>
                <a:tab pos="2170951" algn="l"/>
                <a:tab pos="2894601" algn="l"/>
                <a:tab pos="3618250" algn="l"/>
                <a:tab pos="4341901" algn="l"/>
                <a:tab pos="5065552" algn="l"/>
                <a:tab pos="5789202" algn="l"/>
              </a:tabLst>
            </a:pPr>
            <a:r>
              <a:rPr lang="en-GB" dirty="0" smtClean="0">
                <a:solidFill>
                  <a:srgbClr val="000000"/>
                </a:solidFill>
                <a:latin typeface="+mn-lt"/>
                <a:cs typeface="Frutiger LT Std 55 Roman"/>
              </a:rPr>
              <a:t>High </a:t>
            </a:r>
            <a:r>
              <a:rPr lang="en-GB" dirty="0">
                <a:solidFill>
                  <a:srgbClr val="000000"/>
                </a:solidFill>
                <a:latin typeface="+mn-lt"/>
                <a:cs typeface="Frutiger LT Std 55 Roman"/>
              </a:rPr>
              <a:t>resolution:  </a:t>
            </a:r>
            <a:r>
              <a:rPr lang="en-GB" b="1" dirty="0">
                <a:solidFill>
                  <a:srgbClr val="000000"/>
                </a:solidFill>
                <a:latin typeface="+mn-lt"/>
                <a:ea typeface="Arial" charset="0"/>
                <a:cs typeface="Frutiger LT Std 55 Roman"/>
              </a:rPr>
              <a:t>Δ</a:t>
            </a:r>
            <a:r>
              <a:rPr lang="en-GB" b="1" dirty="0">
                <a:solidFill>
                  <a:srgbClr val="000000"/>
                </a:solidFill>
                <a:latin typeface="+mn-lt"/>
                <a:cs typeface="Frutiger LT Std 55 Roman"/>
              </a:rPr>
              <a:t>E = 0.93 </a:t>
            </a:r>
            <a:r>
              <a:rPr lang="en-GB" b="1" dirty="0" smtClean="0">
                <a:solidFill>
                  <a:srgbClr val="000000"/>
                </a:solidFill>
                <a:latin typeface="+mn-lt"/>
                <a:cs typeface="Frutiger LT Std 55 Roman"/>
              </a:rPr>
              <a:t>eV @ 18.6 </a:t>
            </a:r>
            <a:r>
              <a:rPr lang="en-GB" b="1" dirty="0" err="1" smtClean="0">
                <a:solidFill>
                  <a:srgbClr val="000000"/>
                </a:solidFill>
                <a:latin typeface="+mn-lt"/>
                <a:cs typeface="Frutiger LT Std 55 Roman"/>
              </a:rPr>
              <a:t>keV</a:t>
            </a:r>
            <a:endParaRPr lang="en-GB" b="1" dirty="0" smtClean="0">
              <a:solidFill>
                <a:srgbClr val="000000"/>
              </a:solidFill>
              <a:latin typeface="+mn-lt"/>
              <a:cs typeface="Frutiger LT Std 55 Roman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174545" y="92573"/>
            <a:ext cx="7564839" cy="68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13" tIns="37858" rIns="75713" bIns="37858" anchor="ctr"/>
          <a:lstStyle/>
          <a:p>
            <a:pPr defTabSz="1159506"/>
            <a:r>
              <a:rPr lang="de-DE" sz="2800" b="1" dirty="0">
                <a:solidFill>
                  <a:schemeClr val="tx2"/>
                </a:solidFill>
              </a:rPr>
              <a:t>KATRIN Main </a:t>
            </a:r>
            <a:r>
              <a:rPr lang="de-DE" sz="2800" b="1" dirty="0" err="1">
                <a:solidFill>
                  <a:schemeClr val="tx2"/>
                </a:solidFill>
              </a:rPr>
              <a:t>Spectrometer</a:t>
            </a:r>
            <a:endParaRPr lang="de-DE" sz="2800" b="1" dirty="0">
              <a:solidFill>
                <a:schemeClr val="tx2"/>
              </a:solidFill>
            </a:endParaRPr>
          </a:p>
        </p:txBody>
      </p:sp>
      <p:sp>
        <p:nvSpPr>
          <p:cNvPr id="18" name="Datumsplatzhalter 9"/>
          <p:cNvSpPr>
            <a:spLocks noGrp="1"/>
          </p:cNvSpPr>
          <p:nvPr>
            <p:ph type="dt" sz="half" idx="2"/>
          </p:nvPr>
        </p:nvSpPr>
        <p:spPr>
          <a:xfrm>
            <a:off x="179512" y="6454633"/>
            <a:ext cx="1908096" cy="1787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KIT, 09.03.2017 </a:t>
            </a:r>
            <a:endParaRPr lang="de-DE" dirty="0"/>
          </a:p>
        </p:txBody>
      </p:sp>
      <p:pic>
        <p:nvPicPr>
          <p:cNvPr id="16" name="Bild 15" descr="KATRIN-Beamline-2011-straight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13"/>
          <a:stretch/>
        </p:blipFill>
        <p:spPr>
          <a:xfrm>
            <a:off x="4392000" y="506114"/>
            <a:ext cx="4608000" cy="1626743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971600" y="1518901"/>
            <a:ext cx="33858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790700" algn="l"/>
              </a:tabLst>
            </a:pPr>
            <a:r>
              <a:rPr lang="de-DE" sz="1000" b="1" i="1" dirty="0" err="1" smtClean="0"/>
              <a:t>windowless</a:t>
            </a:r>
            <a:r>
              <a:rPr lang="de-DE" sz="1000" b="1" i="1" dirty="0" smtClean="0"/>
              <a:t> </a:t>
            </a:r>
            <a:r>
              <a:rPr lang="de-DE" sz="1000" b="1" i="1" dirty="0" err="1" smtClean="0"/>
              <a:t>gaseous</a:t>
            </a:r>
            <a:r>
              <a:rPr lang="de-DE" sz="1000" b="1" i="1" dirty="0" smtClean="0"/>
              <a:t> 	</a:t>
            </a:r>
            <a:r>
              <a:rPr lang="de-DE" sz="1000" b="1" i="1" dirty="0" err="1" smtClean="0"/>
              <a:t>electron</a:t>
            </a:r>
            <a:r>
              <a:rPr lang="de-DE" sz="1000" b="1" i="1" dirty="0" smtClean="0"/>
              <a:t> </a:t>
            </a:r>
            <a:r>
              <a:rPr lang="de-DE" sz="1000" b="1" i="1" dirty="0" err="1" smtClean="0"/>
              <a:t>transport</a:t>
            </a:r>
            <a:r>
              <a:rPr lang="de-DE" sz="1000" b="1" i="1" dirty="0" smtClean="0"/>
              <a:t> </a:t>
            </a:r>
            <a:r>
              <a:rPr lang="de-DE" sz="1000" b="1" i="1" dirty="0" err="1" smtClean="0"/>
              <a:t>and</a:t>
            </a:r>
            <a:r>
              <a:rPr lang="de-DE" sz="1000" b="1" i="1" dirty="0" smtClean="0"/>
              <a:t> </a:t>
            </a:r>
          </a:p>
          <a:p>
            <a:pPr>
              <a:tabLst>
                <a:tab pos="1790700" algn="l"/>
              </a:tabLst>
            </a:pPr>
            <a:r>
              <a:rPr lang="de-DE" sz="1000" b="1" i="1" dirty="0" err="1"/>
              <a:t>tritium</a:t>
            </a:r>
            <a:r>
              <a:rPr lang="de-DE" sz="1000" b="1" i="1" dirty="0"/>
              <a:t> </a:t>
            </a:r>
            <a:r>
              <a:rPr lang="de-DE" sz="1000" b="1" i="1" dirty="0" err="1" smtClean="0"/>
              <a:t>source</a:t>
            </a:r>
            <a:r>
              <a:rPr lang="de-DE" sz="1000" b="1" i="1" dirty="0" smtClean="0"/>
              <a:t> 	</a:t>
            </a:r>
            <a:r>
              <a:rPr lang="de-DE" sz="1000" b="1" i="1" dirty="0" err="1" smtClean="0"/>
              <a:t>pumping</a:t>
            </a:r>
            <a:r>
              <a:rPr lang="de-DE" sz="1000" b="1" i="1" dirty="0" smtClean="0"/>
              <a:t> </a:t>
            </a:r>
            <a:r>
              <a:rPr lang="de-DE" sz="1000" b="1" i="1" dirty="0" err="1" smtClean="0"/>
              <a:t>section</a:t>
            </a:r>
            <a:endParaRPr lang="de-DE" sz="1000" b="1" i="1" dirty="0"/>
          </a:p>
        </p:txBody>
      </p:sp>
      <p:sp>
        <p:nvSpPr>
          <p:cNvPr id="12" name="Textfeld 11"/>
          <p:cNvSpPr txBox="1"/>
          <p:nvPr/>
        </p:nvSpPr>
        <p:spPr>
          <a:xfrm>
            <a:off x="5828666" y="2064560"/>
            <a:ext cx="13356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790700" algn="l"/>
              </a:tabLst>
            </a:pPr>
            <a:r>
              <a:rPr lang="de-DE" sz="1000" b="1" i="1" dirty="0" smtClean="0"/>
              <a:t>Main </a:t>
            </a:r>
            <a:r>
              <a:rPr lang="de-DE" sz="1000" b="1" i="1" dirty="0" err="1" smtClean="0"/>
              <a:t>Spectrometer</a:t>
            </a:r>
            <a:endParaRPr lang="de-DE" sz="1000" b="1" i="1" dirty="0"/>
          </a:p>
        </p:txBody>
      </p:sp>
      <p:sp>
        <p:nvSpPr>
          <p:cNvPr id="15" name="Textfeld 14"/>
          <p:cNvSpPr txBox="1"/>
          <p:nvPr/>
        </p:nvSpPr>
        <p:spPr>
          <a:xfrm>
            <a:off x="8172400" y="1556793"/>
            <a:ext cx="6896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790700" algn="l"/>
              </a:tabLst>
            </a:pPr>
            <a:r>
              <a:rPr lang="de-DE" sz="1000" b="1" i="1" dirty="0" err="1"/>
              <a:t>d</a:t>
            </a:r>
            <a:r>
              <a:rPr lang="de-DE" sz="1000" b="1" i="1" dirty="0" err="1" smtClean="0"/>
              <a:t>etector</a:t>
            </a:r>
            <a:endParaRPr lang="de-DE" sz="1000" b="1" i="1" dirty="0"/>
          </a:p>
        </p:txBody>
      </p:sp>
      <p:pic>
        <p:nvPicPr>
          <p:cNvPr id="19" name="Picture 10" descr="C:\Users\bm3299\Pictures\Experiments\Katrin\Main-Spectrometer\FZK-Hauptspektrometer\FZK-PR 2006\transport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52120" y="2924945"/>
            <a:ext cx="3209192" cy="2945750"/>
          </a:xfrm>
          <a:prstGeom prst="roundRect">
            <a:avLst>
              <a:gd name="adj" fmla="val 9877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feld 19"/>
          <p:cNvSpPr txBox="1"/>
          <p:nvPr/>
        </p:nvSpPr>
        <p:spPr>
          <a:xfrm>
            <a:off x="6357738" y="5888305"/>
            <a:ext cx="1953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i="1" dirty="0" err="1"/>
              <a:t>a</a:t>
            </a:r>
            <a:r>
              <a:rPr lang="de-DE" sz="1200" b="1" i="1" dirty="0" err="1" smtClean="0"/>
              <a:t>rrival</a:t>
            </a:r>
            <a:r>
              <a:rPr lang="de-DE" sz="1200" b="1" i="1" dirty="0" smtClean="0"/>
              <a:t> at KIT: 26.11.2006</a:t>
            </a:r>
            <a:endParaRPr lang="de-DE" sz="1200" b="1" i="1" dirty="0"/>
          </a:p>
        </p:txBody>
      </p:sp>
      <p:sp>
        <p:nvSpPr>
          <p:cNvPr id="21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499992" y="6485634"/>
            <a:ext cx="1872208" cy="111719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dirty="0" smtClean="0"/>
              <a:t>J. Wolf  - The KATRIN Experiment</a:t>
            </a:r>
            <a:endParaRPr lang="en-US" dirty="0"/>
          </a:p>
        </p:txBody>
      </p:sp>
      <p:sp>
        <p:nvSpPr>
          <p:cNvPr id="22" name="Abgerundetes Rechteck 21"/>
          <p:cNvSpPr/>
          <p:nvPr/>
        </p:nvSpPr>
        <p:spPr>
          <a:xfrm>
            <a:off x="2915816" y="6328371"/>
            <a:ext cx="1224136" cy="5474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0979" y="6364193"/>
            <a:ext cx="3072799" cy="4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91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174545" y="92573"/>
            <a:ext cx="7564839" cy="68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13" tIns="37858" rIns="75713" bIns="37858" anchor="ctr"/>
          <a:lstStyle/>
          <a:p>
            <a:pPr defTabSz="1159506"/>
            <a:r>
              <a:rPr lang="de-DE" sz="2800" b="1" dirty="0">
                <a:solidFill>
                  <a:schemeClr val="tx2"/>
                </a:solidFill>
              </a:rPr>
              <a:t>KATRIN Main </a:t>
            </a:r>
            <a:r>
              <a:rPr lang="de-DE" sz="2800" b="1" dirty="0" err="1">
                <a:solidFill>
                  <a:schemeClr val="tx2"/>
                </a:solidFill>
              </a:rPr>
              <a:t>Spectrometer</a:t>
            </a:r>
            <a:endParaRPr lang="de-DE" sz="2800" b="1" dirty="0">
              <a:solidFill>
                <a:schemeClr val="tx2"/>
              </a:solidFill>
            </a:endParaRPr>
          </a:p>
        </p:txBody>
      </p:sp>
      <p:sp>
        <p:nvSpPr>
          <p:cNvPr id="18" name="Datumsplatzhalter 9"/>
          <p:cNvSpPr>
            <a:spLocks noGrp="1"/>
          </p:cNvSpPr>
          <p:nvPr>
            <p:ph type="dt" sz="half" idx="2"/>
          </p:nvPr>
        </p:nvSpPr>
        <p:spPr>
          <a:xfrm>
            <a:off x="179512" y="6454633"/>
            <a:ext cx="1908096" cy="1787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KIT, 09.03.2017 </a:t>
            </a:r>
            <a:endParaRPr lang="de-DE" dirty="0"/>
          </a:p>
        </p:txBody>
      </p:sp>
      <p:pic>
        <p:nvPicPr>
          <p:cNvPr id="222218" name="Picture 10" descr="C:\Users\bm3299\Pictures\Experiments\Katrin\Main-Spectrometer\FZK-Hauptspektrometer\FZK-PR 2006\transport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52120" y="2924945"/>
            <a:ext cx="3209192" cy="2945750"/>
          </a:xfrm>
          <a:prstGeom prst="roundRect">
            <a:avLst>
              <a:gd name="adj" fmla="val 9877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6357738" y="5888305"/>
            <a:ext cx="1953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i="1" dirty="0" err="1"/>
              <a:t>a</a:t>
            </a:r>
            <a:r>
              <a:rPr lang="de-DE" sz="1200" b="1" i="1" dirty="0" err="1" smtClean="0"/>
              <a:t>rrival</a:t>
            </a:r>
            <a:r>
              <a:rPr lang="de-DE" sz="1200" b="1" i="1" dirty="0" smtClean="0"/>
              <a:t> at KIT: 26.11.2006</a:t>
            </a:r>
            <a:endParaRPr lang="de-DE" sz="1200" b="1" i="1" dirty="0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251520" y="2348880"/>
            <a:ext cx="8136904" cy="388843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179937" lvl="1" indent="-251911" defTabSz="449109" hangingPunct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70000"/>
              <a:buBlip>
                <a:blip r:embed="rId3"/>
              </a:buBlip>
              <a:tabLst>
                <a:tab pos="723648" algn="l"/>
                <a:tab pos="1447300" algn="l"/>
                <a:tab pos="2170951" algn="l"/>
                <a:tab pos="2894601" algn="l"/>
                <a:tab pos="3618250" algn="l"/>
                <a:tab pos="4341901" algn="l"/>
                <a:tab pos="5065552" algn="l"/>
                <a:tab pos="5789202" algn="l"/>
              </a:tabLst>
            </a:pPr>
            <a:r>
              <a:rPr lang="en-GB" sz="2000" b="1" dirty="0" smtClean="0">
                <a:solidFill>
                  <a:srgbClr val="C00000"/>
                </a:solidFill>
                <a:latin typeface="+mn-lt"/>
                <a:cs typeface="Frutiger LT Std 55 Roman"/>
              </a:rPr>
              <a:t>MAC-E </a:t>
            </a:r>
            <a:r>
              <a:rPr lang="en-GB" sz="2000" b="1" dirty="0">
                <a:solidFill>
                  <a:srgbClr val="C00000"/>
                </a:solidFill>
                <a:latin typeface="+mn-lt"/>
                <a:cs typeface="Frutiger LT Std 55 Roman"/>
              </a:rPr>
              <a:t>Filter </a:t>
            </a:r>
            <a:r>
              <a:rPr lang="en-GB" sz="2000" dirty="0">
                <a:solidFill>
                  <a:srgbClr val="C00000"/>
                </a:solidFill>
                <a:latin typeface="+mn-lt"/>
                <a:cs typeface="Frutiger LT Std 55 Roman"/>
              </a:rPr>
              <a:t>principle </a:t>
            </a:r>
            <a:r>
              <a:rPr lang="en-GB" sz="2000" dirty="0">
                <a:solidFill>
                  <a:srgbClr val="C00000"/>
                </a:solidFill>
                <a:latin typeface="+mn-lt"/>
                <a:ea typeface="Arial" charset="0"/>
                <a:cs typeface="Frutiger LT Std 55 Roman"/>
              </a:rPr>
              <a:t>→</a:t>
            </a:r>
            <a:r>
              <a:rPr lang="en-GB" sz="2000" dirty="0">
                <a:solidFill>
                  <a:srgbClr val="C00000"/>
                </a:solidFill>
                <a:latin typeface="+mn-lt"/>
                <a:cs typeface="Frutiger LT Std 55 Roman"/>
              </a:rPr>
              <a:t> </a:t>
            </a:r>
            <a:r>
              <a:rPr lang="en-GB" sz="2000" dirty="0">
                <a:solidFill>
                  <a:srgbClr val="C00000"/>
                </a:solidFill>
                <a:cs typeface="Frutiger LT Std 55 Roman"/>
              </a:rPr>
              <a:t>precise electron energy measurement</a:t>
            </a:r>
            <a:endParaRPr lang="en-GB" sz="2000" dirty="0">
              <a:solidFill>
                <a:srgbClr val="C00000"/>
              </a:solidFill>
              <a:latin typeface="+mn-lt"/>
              <a:cs typeface="Frutiger LT Std 55 Roman"/>
            </a:endParaRPr>
          </a:p>
          <a:p>
            <a:pPr marL="637137" lvl="2" indent="-251911" defTabSz="449109" hangingPunct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70000"/>
              <a:buBlip>
                <a:blip r:embed="rId3"/>
              </a:buBlip>
              <a:tabLst>
                <a:tab pos="723648" algn="l"/>
                <a:tab pos="1447300" algn="l"/>
                <a:tab pos="2170951" algn="l"/>
                <a:tab pos="2894601" algn="l"/>
                <a:tab pos="3618250" algn="l"/>
                <a:tab pos="4341901" algn="l"/>
                <a:tab pos="5065552" algn="l"/>
                <a:tab pos="5789202" algn="l"/>
              </a:tabLst>
            </a:pPr>
            <a:r>
              <a:rPr lang="en-GB" dirty="0">
                <a:solidFill>
                  <a:srgbClr val="000000"/>
                </a:solidFill>
                <a:latin typeface="+mn-lt"/>
                <a:cs typeface="Frutiger LT Std 55 Roman"/>
              </a:rPr>
              <a:t>Vacuum vessel &amp; electrodes on </a:t>
            </a:r>
          </a:p>
          <a:p>
            <a:pPr marL="457200" lvl="2" defTabSz="449109" hangingPunct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70000"/>
              <a:tabLst>
                <a:tab pos="266700" algn="l"/>
                <a:tab pos="628650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4125" algn="l"/>
                <a:tab pos="5788025" algn="l"/>
              </a:tabLst>
            </a:pPr>
            <a:r>
              <a:rPr lang="en-GB" b="1" dirty="0">
                <a:solidFill>
                  <a:srgbClr val="000000"/>
                </a:solidFill>
                <a:latin typeface="+mn-lt"/>
                <a:cs typeface="Frutiger LT Std 55 Roman"/>
              </a:rPr>
              <a:t>	variable retarding potential (18.6 kV)</a:t>
            </a:r>
          </a:p>
          <a:p>
            <a:pPr marL="637137" lvl="2" indent="-251911" defTabSz="449109" hangingPunct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70000"/>
              <a:buBlip>
                <a:blip r:embed="rId3"/>
              </a:buBlip>
              <a:tabLst>
                <a:tab pos="723648" algn="l"/>
                <a:tab pos="1447300" algn="l"/>
                <a:tab pos="2170951" algn="l"/>
                <a:tab pos="2894601" algn="l"/>
                <a:tab pos="3618250" algn="l"/>
                <a:tab pos="4341901" algn="l"/>
                <a:tab pos="5065552" algn="l"/>
                <a:tab pos="5789202" algn="l"/>
              </a:tabLst>
            </a:pPr>
            <a:r>
              <a:rPr lang="en-GB" dirty="0" smtClean="0">
                <a:solidFill>
                  <a:srgbClr val="000000"/>
                </a:solidFill>
                <a:latin typeface="+mn-lt"/>
                <a:cs typeface="Frutiger LT Std 55 Roman"/>
              </a:rPr>
              <a:t>Magnetic guiding field: </a:t>
            </a:r>
            <a:r>
              <a:rPr lang="en-GB" b="1" dirty="0" smtClean="0">
                <a:solidFill>
                  <a:srgbClr val="000000"/>
                </a:solidFill>
                <a:latin typeface="+mn-lt"/>
                <a:cs typeface="Frutiger LT Std 55 Roman"/>
              </a:rPr>
              <a:t>0.3 </a:t>
            </a:r>
            <a:r>
              <a:rPr lang="en-GB" b="1" dirty="0" err="1" smtClean="0">
                <a:solidFill>
                  <a:srgbClr val="000000"/>
                </a:solidFill>
                <a:latin typeface="+mn-lt"/>
                <a:cs typeface="Frutiger LT Std 55 Roman"/>
              </a:rPr>
              <a:t>mT</a:t>
            </a:r>
            <a:r>
              <a:rPr lang="en-GB" b="1" dirty="0" smtClean="0">
                <a:solidFill>
                  <a:srgbClr val="000000"/>
                </a:solidFill>
                <a:latin typeface="+mn-lt"/>
                <a:cs typeface="Frutiger LT Std 55 Roman"/>
              </a:rPr>
              <a:t> – 6 T</a:t>
            </a:r>
          </a:p>
          <a:p>
            <a:pPr marL="637137" lvl="2" indent="-251911" defTabSz="449109" hangingPunct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70000"/>
              <a:buBlip>
                <a:blip r:embed="rId3"/>
              </a:buBlip>
              <a:tabLst>
                <a:tab pos="723648" algn="l"/>
                <a:tab pos="1447300" algn="l"/>
                <a:tab pos="2170951" algn="l"/>
                <a:tab pos="2894601" algn="l"/>
                <a:tab pos="3618250" algn="l"/>
                <a:tab pos="4341901" algn="l"/>
                <a:tab pos="5065552" algn="l"/>
                <a:tab pos="5789202" algn="l"/>
              </a:tabLst>
            </a:pPr>
            <a:r>
              <a:rPr lang="en-GB" dirty="0" smtClean="0">
                <a:solidFill>
                  <a:srgbClr val="000000"/>
                </a:solidFill>
                <a:latin typeface="+mn-lt"/>
                <a:cs typeface="Frutiger LT Std 55 Roman"/>
              </a:rPr>
              <a:t>High </a:t>
            </a:r>
            <a:r>
              <a:rPr lang="en-GB" dirty="0">
                <a:solidFill>
                  <a:srgbClr val="000000"/>
                </a:solidFill>
                <a:latin typeface="+mn-lt"/>
                <a:cs typeface="Frutiger LT Std 55 Roman"/>
              </a:rPr>
              <a:t>resolution:  </a:t>
            </a:r>
            <a:r>
              <a:rPr lang="en-GB" b="1" dirty="0">
                <a:solidFill>
                  <a:srgbClr val="000000"/>
                </a:solidFill>
                <a:latin typeface="+mn-lt"/>
                <a:ea typeface="Arial" charset="0"/>
                <a:cs typeface="Frutiger LT Std 55 Roman"/>
              </a:rPr>
              <a:t>Δ</a:t>
            </a:r>
            <a:r>
              <a:rPr lang="en-GB" b="1" dirty="0">
                <a:solidFill>
                  <a:srgbClr val="000000"/>
                </a:solidFill>
                <a:latin typeface="+mn-lt"/>
                <a:cs typeface="Frutiger LT Std 55 Roman"/>
              </a:rPr>
              <a:t>E = 0.93 </a:t>
            </a:r>
            <a:r>
              <a:rPr lang="en-GB" b="1" dirty="0" smtClean="0">
                <a:solidFill>
                  <a:srgbClr val="000000"/>
                </a:solidFill>
                <a:latin typeface="+mn-lt"/>
                <a:cs typeface="Frutiger LT Std 55 Roman"/>
              </a:rPr>
              <a:t>eV @ 18.6 </a:t>
            </a:r>
            <a:r>
              <a:rPr lang="en-GB" b="1" dirty="0" err="1" smtClean="0">
                <a:solidFill>
                  <a:srgbClr val="000000"/>
                </a:solidFill>
                <a:latin typeface="+mn-lt"/>
                <a:cs typeface="Frutiger LT Std 55 Roman"/>
              </a:rPr>
              <a:t>keV</a:t>
            </a:r>
            <a:endParaRPr lang="en-GB" b="1" dirty="0" smtClean="0">
              <a:solidFill>
                <a:srgbClr val="000000"/>
              </a:solidFill>
              <a:latin typeface="+mn-lt"/>
              <a:cs typeface="Frutiger LT Std 55 Roman"/>
            </a:endParaRPr>
          </a:p>
          <a:p>
            <a:pPr marL="179937" lvl="1" indent="-251911" defTabSz="449109" hangingPunct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70000"/>
              <a:buBlip>
                <a:blip r:embed="rId3"/>
              </a:buBlip>
              <a:tabLst>
                <a:tab pos="723648" algn="l"/>
                <a:tab pos="1447300" algn="l"/>
                <a:tab pos="2170951" algn="l"/>
                <a:tab pos="2894601" algn="l"/>
                <a:tab pos="3618250" algn="l"/>
                <a:tab pos="4341901" algn="l"/>
                <a:tab pos="5065552" algn="l"/>
                <a:tab pos="5789202" algn="l"/>
              </a:tabLst>
            </a:pPr>
            <a:r>
              <a:rPr lang="en-GB" sz="2000" b="1" dirty="0">
                <a:solidFill>
                  <a:srgbClr val="4102B2"/>
                </a:solidFill>
                <a:cs typeface="Frutiger LT Std 55 Roman"/>
              </a:rPr>
              <a:t>Stainless steel (~200 to, 316LN)</a:t>
            </a:r>
          </a:p>
          <a:p>
            <a:pPr marL="179937" lvl="1" indent="-251911" defTabSz="449109" hangingPunct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70000"/>
              <a:buBlip>
                <a:blip r:embed="rId3"/>
              </a:buBlip>
              <a:tabLst>
                <a:tab pos="723648" algn="l"/>
                <a:tab pos="1447300" algn="l"/>
                <a:tab pos="2170951" algn="l"/>
                <a:tab pos="2894601" algn="l"/>
                <a:tab pos="3618250" algn="l"/>
                <a:tab pos="4341901" algn="l"/>
                <a:tab pos="5065552" algn="l"/>
                <a:tab pos="5789202" algn="l"/>
              </a:tabLst>
            </a:pPr>
            <a:r>
              <a:rPr lang="en-GB" sz="2000" b="1" dirty="0">
                <a:solidFill>
                  <a:srgbClr val="006805"/>
                </a:solidFill>
                <a:cs typeface="Frutiger LT Std 55 Roman"/>
              </a:rPr>
              <a:t>Dimensions:</a:t>
            </a:r>
          </a:p>
          <a:p>
            <a:pPr marL="637137" lvl="2" indent="-251911" defTabSz="449109" hangingPunct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70000"/>
              <a:buBlip>
                <a:blip r:embed="rId3"/>
              </a:buBlip>
              <a:tabLst>
                <a:tab pos="2170113" algn="l"/>
                <a:tab pos="2894013" algn="l"/>
                <a:tab pos="3617913" algn="l"/>
                <a:tab pos="4341813" algn="l"/>
                <a:tab pos="5064125" algn="l"/>
                <a:tab pos="5788025" algn="l"/>
              </a:tabLst>
            </a:pPr>
            <a:r>
              <a:rPr lang="en-GB" dirty="0">
                <a:solidFill>
                  <a:srgbClr val="000000"/>
                </a:solidFill>
                <a:cs typeface="Frutiger LT Std 55 Roman"/>
              </a:rPr>
              <a:t>diameter: 	10 m</a:t>
            </a:r>
          </a:p>
          <a:p>
            <a:pPr marL="637137" lvl="2" indent="-251911" defTabSz="449109" hangingPunct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70000"/>
              <a:buBlip>
                <a:blip r:embed="rId3"/>
              </a:buBlip>
              <a:tabLst>
                <a:tab pos="2170113" algn="l"/>
                <a:tab pos="2894013" algn="l"/>
                <a:tab pos="3617913" algn="l"/>
                <a:tab pos="4341813" algn="l"/>
                <a:tab pos="5064125" algn="l"/>
                <a:tab pos="5788025" algn="l"/>
              </a:tabLst>
            </a:pPr>
            <a:r>
              <a:rPr lang="en-GB" dirty="0">
                <a:solidFill>
                  <a:srgbClr val="000000"/>
                </a:solidFill>
                <a:cs typeface="Frutiger LT Std 55 Roman"/>
              </a:rPr>
              <a:t>Length: 	23 m</a:t>
            </a:r>
          </a:p>
          <a:p>
            <a:pPr marL="636822" lvl="3" indent="-251911" defTabSz="449109" hangingPunct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70000"/>
              <a:buBlip>
                <a:blip r:embed="rId3"/>
              </a:buBlip>
              <a:tabLst>
                <a:tab pos="2170113" algn="l"/>
                <a:tab pos="2894013" algn="l"/>
                <a:tab pos="3617913" algn="l"/>
                <a:tab pos="4341813" algn="l"/>
                <a:tab pos="5064125" algn="l"/>
                <a:tab pos="5788025" algn="l"/>
              </a:tabLst>
            </a:pPr>
            <a:r>
              <a:rPr lang="en-GB" dirty="0">
                <a:solidFill>
                  <a:srgbClr val="000000"/>
                </a:solidFill>
                <a:cs typeface="Frutiger LT Std 55 Roman"/>
              </a:rPr>
              <a:t>volume: 	1240 m³ </a:t>
            </a:r>
          </a:p>
          <a:p>
            <a:pPr marL="636822" lvl="3" indent="-251911" defTabSz="449109" hangingPunct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70000"/>
              <a:buBlip>
                <a:blip r:embed="rId3"/>
              </a:buBlip>
              <a:tabLst>
                <a:tab pos="2170113" algn="l"/>
                <a:tab pos="2894013" algn="l"/>
                <a:tab pos="3617913" algn="l"/>
                <a:tab pos="4341813" algn="l"/>
                <a:tab pos="5064125" algn="l"/>
                <a:tab pos="5788025" algn="l"/>
              </a:tabLst>
            </a:pPr>
            <a:r>
              <a:rPr lang="en-GB" dirty="0">
                <a:solidFill>
                  <a:srgbClr val="000000"/>
                </a:solidFill>
                <a:cs typeface="Frutiger LT Std 55 Roman"/>
              </a:rPr>
              <a:t>inner surface:	</a:t>
            </a:r>
            <a:r>
              <a:rPr lang="en-GB" dirty="0" smtClean="0">
                <a:solidFill>
                  <a:srgbClr val="000000"/>
                </a:solidFill>
                <a:cs typeface="Frutiger LT Std 55 Roman"/>
              </a:rPr>
              <a:t>1240 </a:t>
            </a:r>
            <a:r>
              <a:rPr lang="en-GB" dirty="0">
                <a:solidFill>
                  <a:srgbClr val="000000"/>
                </a:solidFill>
                <a:cs typeface="Frutiger LT Std 55 Roman"/>
              </a:rPr>
              <a:t>m²  (including wire electrodes</a:t>
            </a:r>
            <a:r>
              <a:rPr lang="en-GB" dirty="0" smtClean="0">
                <a:solidFill>
                  <a:srgbClr val="000000"/>
                </a:solidFill>
                <a:cs typeface="Frutiger LT Std 55 Roman"/>
              </a:rPr>
              <a:t>)</a:t>
            </a:r>
            <a:endParaRPr lang="en-GB" dirty="0">
              <a:solidFill>
                <a:srgbClr val="000000"/>
              </a:solidFill>
              <a:cs typeface="Frutiger LT Std 55 Roman"/>
            </a:endParaRPr>
          </a:p>
        </p:txBody>
      </p:sp>
      <p:sp>
        <p:nvSpPr>
          <p:cNvPr id="1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499992" y="6485634"/>
            <a:ext cx="1872208" cy="111719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dirty="0" smtClean="0"/>
              <a:t>J. Wolf  - The KATRIN Experiment</a:t>
            </a:r>
            <a:endParaRPr lang="en-US" dirty="0"/>
          </a:p>
        </p:txBody>
      </p:sp>
      <p:sp>
        <p:nvSpPr>
          <p:cNvPr id="19" name="Abgerundetes Rechteck 18"/>
          <p:cNvSpPr/>
          <p:nvPr/>
        </p:nvSpPr>
        <p:spPr>
          <a:xfrm>
            <a:off x="2915816" y="6328371"/>
            <a:ext cx="1224136" cy="5474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0979" y="6364193"/>
            <a:ext cx="3072799" cy="4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"/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6503" y="674416"/>
            <a:ext cx="4676400" cy="135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81" t="7210" r="2596" b="732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1" name="Bild 15" descr="KATRIN-Beamline-2011-straight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13"/>
          <a:stretch/>
        </p:blipFill>
        <p:spPr>
          <a:xfrm>
            <a:off x="4392000" y="506114"/>
            <a:ext cx="4608000" cy="1626743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971600" y="1518901"/>
            <a:ext cx="33858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790700" algn="l"/>
              </a:tabLst>
            </a:pPr>
            <a:r>
              <a:rPr lang="de-DE" sz="1000" b="1" i="1" dirty="0" err="1" smtClean="0"/>
              <a:t>windowless</a:t>
            </a:r>
            <a:r>
              <a:rPr lang="de-DE" sz="1000" b="1" i="1" dirty="0" smtClean="0"/>
              <a:t> </a:t>
            </a:r>
            <a:r>
              <a:rPr lang="de-DE" sz="1000" b="1" i="1" dirty="0" err="1" smtClean="0"/>
              <a:t>gaseous</a:t>
            </a:r>
            <a:r>
              <a:rPr lang="de-DE" sz="1000" b="1" i="1" dirty="0" smtClean="0"/>
              <a:t> 	</a:t>
            </a:r>
            <a:r>
              <a:rPr lang="de-DE" sz="1000" b="1" i="1" dirty="0" err="1" smtClean="0"/>
              <a:t>electron</a:t>
            </a:r>
            <a:r>
              <a:rPr lang="de-DE" sz="1000" b="1" i="1" dirty="0" smtClean="0"/>
              <a:t> </a:t>
            </a:r>
            <a:r>
              <a:rPr lang="de-DE" sz="1000" b="1" i="1" dirty="0" err="1" smtClean="0"/>
              <a:t>transport</a:t>
            </a:r>
            <a:r>
              <a:rPr lang="de-DE" sz="1000" b="1" i="1" dirty="0" smtClean="0"/>
              <a:t> </a:t>
            </a:r>
            <a:r>
              <a:rPr lang="de-DE" sz="1000" b="1" i="1" dirty="0" err="1" smtClean="0"/>
              <a:t>and</a:t>
            </a:r>
            <a:r>
              <a:rPr lang="de-DE" sz="1000" b="1" i="1" dirty="0" smtClean="0"/>
              <a:t> </a:t>
            </a:r>
          </a:p>
          <a:p>
            <a:pPr>
              <a:tabLst>
                <a:tab pos="1790700" algn="l"/>
              </a:tabLst>
            </a:pPr>
            <a:r>
              <a:rPr lang="de-DE" sz="1000" b="1" i="1" dirty="0" err="1"/>
              <a:t>tritium</a:t>
            </a:r>
            <a:r>
              <a:rPr lang="de-DE" sz="1000" b="1" i="1" dirty="0"/>
              <a:t> </a:t>
            </a:r>
            <a:r>
              <a:rPr lang="de-DE" sz="1000" b="1" i="1" dirty="0" err="1" smtClean="0"/>
              <a:t>source</a:t>
            </a:r>
            <a:r>
              <a:rPr lang="de-DE" sz="1000" b="1" i="1" dirty="0" smtClean="0"/>
              <a:t> 	</a:t>
            </a:r>
            <a:r>
              <a:rPr lang="de-DE" sz="1000" b="1" i="1" dirty="0" err="1" smtClean="0"/>
              <a:t>pumping</a:t>
            </a:r>
            <a:r>
              <a:rPr lang="de-DE" sz="1000" b="1" i="1" dirty="0" smtClean="0"/>
              <a:t> </a:t>
            </a:r>
            <a:r>
              <a:rPr lang="de-DE" sz="1000" b="1" i="1" dirty="0" err="1" smtClean="0"/>
              <a:t>section</a:t>
            </a:r>
            <a:endParaRPr lang="de-DE" sz="1000" b="1" i="1" dirty="0"/>
          </a:p>
        </p:txBody>
      </p:sp>
      <p:sp>
        <p:nvSpPr>
          <p:cNvPr id="23" name="Textfeld 22"/>
          <p:cNvSpPr txBox="1"/>
          <p:nvPr/>
        </p:nvSpPr>
        <p:spPr>
          <a:xfrm>
            <a:off x="5828666" y="2064560"/>
            <a:ext cx="13356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790700" algn="l"/>
              </a:tabLst>
            </a:pPr>
            <a:r>
              <a:rPr lang="de-DE" sz="1000" b="1" i="1" dirty="0" smtClean="0"/>
              <a:t>Main </a:t>
            </a:r>
            <a:r>
              <a:rPr lang="de-DE" sz="1000" b="1" i="1" dirty="0" err="1" smtClean="0"/>
              <a:t>Spectrometer</a:t>
            </a:r>
            <a:endParaRPr lang="de-DE" sz="1000" b="1" i="1" dirty="0"/>
          </a:p>
        </p:txBody>
      </p:sp>
      <p:sp>
        <p:nvSpPr>
          <p:cNvPr id="24" name="Textfeld 23"/>
          <p:cNvSpPr txBox="1"/>
          <p:nvPr/>
        </p:nvSpPr>
        <p:spPr>
          <a:xfrm>
            <a:off x="8172400" y="1556793"/>
            <a:ext cx="6896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790700" algn="l"/>
              </a:tabLst>
            </a:pPr>
            <a:r>
              <a:rPr lang="de-DE" sz="1000" b="1" i="1" dirty="0" err="1"/>
              <a:t>d</a:t>
            </a:r>
            <a:r>
              <a:rPr lang="de-DE" sz="1000" b="1" i="1" dirty="0" err="1" smtClean="0"/>
              <a:t>etector</a:t>
            </a:r>
            <a:endParaRPr lang="de-DE" sz="1000" b="1" i="1" dirty="0"/>
          </a:p>
        </p:txBody>
      </p:sp>
    </p:spTree>
    <p:extLst>
      <p:ext uri="{BB962C8B-B14F-4D97-AF65-F5344CB8AC3E}">
        <p14:creationId xmlns:p14="http://schemas.microsoft.com/office/powerpoint/2010/main" val="426154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179512" y="92573"/>
            <a:ext cx="7564839" cy="68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13" tIns="37858" rIns="75713" bIns="37858" anchor="ctr"/>
          <a:lstStyle/>
          <a:p>
            <a:pPr defTabSz="1159506"/>
            <a:r>
              <a:rPr lang="de-DE" sz="2800" b="1" dirty="0">
                <a:solidFill>
                  <a:schemeClr val="tx2"/>
                </a:solidFill>
              </a:rPr>
              <a:t>KATRIN Main </a:t>
            </a:r>
            <a:r>
              <a:rPr lang="de-DE" sz="2800" b="1" dirty="0" err="1" smtClean="0">
                <a:solidFill>
                  <a:schemeClr val="tx2"/>
                </a:solidFill>
              </a:rPr>
              <a:t>Spectrometer</a:t>
            </a:r>
            <a:endParaRPr lang="de-DE" sz="2800" b="1" dirty="0">
              <a:solidFill>
                <a:schemeClr val="tx2"/>
              </a:solidFill>
            </a:endParaRPr>
          </a:p>
        </p:txBody>
      </p:sp>
      <p:sp>
        <p:nvSpPr>
          <p:cNvPr id="18" name="Datumsplatzhalter 9"/>
          <p:cNvSpPr>
            <a:spLocks noGrp="1"/>
          </p:cNvSpPr>
          <p:nvPr>
            <p:ph type="dt" sz="half" idx="2"/>
          </p:nvPr>
        </p:nvSpPr>
        <p:spPr>
          <a:xfrm>
            <a:off x="179512" y="6454633"/>
            <a:ext cx="1908096" cy="1787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KIT, 09.03.2017 </a:t>
            </a:r>
            <a:endParaRPr lang="de-DE" dirty="0"/>
          </a:p>
        </p:txBody>
      </p:sp>
      <p:pic>
        <p:nvPicPr>
          <p:cNvPr id="222218" name="Picture 10" descr="C:\Users\bm3299\Pictures\Experiments\Katrin\Main-Spectrometer\FZK-Hauptspektrometer\FZK-PR 2006\transport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52120" y="2924945"/>
            <a:ext cx="3209192" cy="2945750"/>
          </a:xfrm>
          <a:prstGeom prst="roundRect">
            <a:avLst>
              <a:gd name="adj" fmla="val 9877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6357738" y="5888305"/>
            <a:ext cx="1953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i="1" dirty="0" err="1"/>
              <a:t>a</a:t>
            </a:r>
            <a:r>
              <a:rPr lang="de-DE" sz="1200" b="1" i="1" dirty="0" err="1" smtClean="0"/>
              <a:t>rrival</a:t>
            </a:r>
            <a:r>
              <a:rPr lang="de-DE" sz="1200" b="1" i="1" dirty="0" smtClean="0"/>
              <a:t> at KIT: 26.11.2006</a:t>
            </a:r>
            <a:endParaRPr lang="de-DE" sz="1200" b="1" i="1" dirty="0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251520" y="2276872"/>
            <a:ext cx="4896544" cy="403244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lvl="1" defTabSz="449109" hangingPunct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70000"/>
              <a:tabLst>
                <a:tab pos="723648" algn="l"/>
                <a:tab pos="1447300" algn="l"/>
                <a:tab pos="2170951" algn="l"/>
                <a:tab pos="2894601" algn="l"/>
                <a:tab pos="3618250" algn="l"/>
                <a:tab pos="4341901" algn="l"/>
                <a:tab pos="5065552" algn="l"/>
                <a:tab pos="5789202" algn="l"/>
              </a:tabLst>
            </a:pPr>
            <a:r>
              <a:rPr lang="en-GB" sz="2400" b="1" dirty="0" smtClean="0">
                <a:latin typeface="+mn-lt"/>
                <a:cs typeface="Frutiger LT Std 55 Roman"/>
              </a:rPr>
              <a:t>Requirements:</a:t>
            </a:r>
          </a:p>
          <a:p>
            <a:pPr marL="179937" lvl="1" indent="-251911" defTabSz="449109" hangingPunct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70000"/>
              <a:buBlip>
                <a:blip r:embed="rId3"/>
              </a:buBlip>
              <a:tabLst>
                <a:tab pos="723648" algn="l"/>
                <a:tab pos="1447300" algn="l"/>
                <a:tab pos="2170951" algn="l"/>
                <a:tab pos="2894601" algn="l"/>
                <a:tab pos="3618250" algn="l"/>
                <a:tab pos="4341901" algn="l"/>
                <a:tab pos="5065552" algn="l"/>
                <a:tab pos="5789202" algn="l"/>
              </a:tabLst>
            </a:pPr>
            <a:r>
              <a:rPr lang="en-GB" sz="2000" b="1" dirty="0" smtClean="0">
                <a:solidFill>
                  <a:srgbClr val="C00000"/>
                </a:solidFill>
                <a:latin typeface="+mn-lt"/>
                <a:cs typeface="Frutiger LT Std 55 Roman"/>
              </a:rPr>
              <a:t>Low pressure </a:t>
            </a:r>
            <a:r>
              <a:rPr lang="de-DE" sz="2000" b="1" dirty="0" smtClean="0">
                <a:solidFill>
                  <a:srgbClr val="FF0000"/>
                </a:solidFill>
                <a:latin typeface="+mn-lt"/>
              </a:rPr>
              <a:t>(~ </a:t>
            </a:r>
            <a:r>
              <a:rPr lang="de-DE" sz="2000" b="1" dirty="0">
                <a:solidFill>
                  <a:srgbClr val="FF0000"/>
                </a:solidFill>
                <a:latin typeface="+mn-lt"/>
              </a:rPr>
              <a:t>10</a:t>
            </a:r>
            <a:r>
              <a:rPr lang="de-DE" sz="2000" b="1" baseline="30000" dirty="0">
                <a:solidFill>
                  <a:srgbClr val="FF0000"/>
                </a:solidFill>
                <a:latin typeface="+mn-lt"/>
              </a:rPr>
              <a:t>-11</a:t>
            </a:r>
            <a:r>
              <a:rPr lang="de-DE" sz="2000" b="1" dirty="0">
                <a:solidFill>
                  <a:srgbClr val="FF0000"/>
                </a:solidFill>
                <a:latin typeface="+mn-lt"/>
              </a:rPr>
              <a:t> mbar</a:t>
            </a:r>
            <a:r>
              <a:rPr lang="de-DE" sz="2000" b="1" dirty="0" smtClean="0">
                <a:solidFill>
                  <a:srgbClr val="FF0000"/>
                </a:solidFill>
                <a:latin typeface="+mn-lt"/>
              </a:rPr>
              <a:t>)</a:t>
            </a:r>
            <a:endParaRPr lang="en-GB" sz="2000" b="1" dirty="0" smtClean="0">
              <a:solidFill>
                <a:srgbClr val="C00000"/>
              </a:solidFill>
              <a:latin typeface="+mn-lt"/>
              <a:cs typeface="Frutiger LT Std 55 Roman"/>
            </a:endParaRPr>
          </a:p>
          <a:p>
            <a:pPr marL="637137" lvl="2" indent="-251911" defTabSz="449109" hangingPunct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70000"/>
              <a:buBlip>
                <a:blip r:embed="rId3"/>
              </a:buBlip>
              <a:tabLst>
                <a:tab pos="723648" algn="l"/>
                <a:tab pos="1447300" algn="l"/>
                <a:tab pos="2170951" algn="l"/>
                <a:tab pos="2894601" algn="l"/>
                <a:tab pos="3618250" algn="l"/>
                <a:tab pos="4341901" algn="l"/>
                <a:tab pos="5065552" algn="l"/>
                <a:tab pos="5789202" algn="l"/>
              </a:tabLst>
            </a:pPr>
            <a:r>
              <a:rPr lang="en-GB" dirty="0" smtClean="0">
                <a:solidFill>
                  <a:srgbClr val="000000"/>
                </a:solidFill>
                <a:latin typeface="+mn-lt"/>
                <a:cs typeface="Frutiger LT Std 55 Roman"/>
              </a:rPr>
              <a:t>tritium partial pressure &lt;10</a:t>
            </a:r>
            <a:r>
              <a:rPr lang="en-GB" baseline="30000" dirty="0" smtClean="0">
                <a:solidFill>
                  <a:srgbClr val="000000"/>
                </a:solidFill>
                <a:latin typeface="+mn-lt"/>
                <a:cs typeface="Frutiger LT Std 55 Roman"/>
              </a:rPr>
              <a:t>-21</a:t>
            </a:r>
            <a:r>
              <a:rPr lang="en-GB" dirty="0" smtClean="0">
                <a:solidFill>
                  <a:srgbClr val="000000"/>
                </a:solidFill>
                <a:latin typeface="+mn-lt"/>
                <a:cs typeface="Frutiger LT Std 55 Roman"/>
              </a:rPr>
              <a:t> mbar</a:t>
            </a:r>
          </a:p>
          <a:p>
            <a:pPr marL="637137" lvl="2" indent="-251911" defTabSz="449109" hangingPunct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70000"/>
              <a:buBlip>
                <a:blip r:embed="rId3"/>
              </a:buBlip>
              <a:tabLst>
                <a:tab pos="723648" algn="l"/>
                <a:tab pos="1447300" algn="l"/>
                <a:tab pos="2170951" algn="l"/>
                <a:tab pos="2894601" algn="l"/>
                <a:tab pos="3618250" algn="l"/>
                <a:tab pos="4341901" algn="l"/>
                <a:tab pos="5065552" algn="l"/>
                <a:tab pos="5789202" algn="l"/>
              </a:tabLst>
            </a:pPr>
            <a:r>
              <a:rPr lang="en-GB" dirty="0">
                <a:solidFill>
                  <a:srgbClr val="000000"/>
                </a:solidFill>
                <a:latin typeface="+mn-lt"/>
                <a:cs typeface="Frutiger LT Std 55 Roman"/>
              </a:rPr>
              <a:t>f</a:t>
            </a:r>
            <a:r>
              <a:rPr lang="en-GB" dirty="0" smtClean="0">
                <a:solidFill>
                  <a:srgbClr val="000000"/>
                </a:solidFill>
                <a:latin typeface="+mn-lt"/>
                <a:cs typeface="Frutiger LT Std 55 Roman"/>
              </a:rPr>
              <a:t>ew radon decays per day</a:t>
            </a:r>
          </a:p>
          <a:p>
            <a:pPr marL="637137" lvl="2" indent="-251911" defTabSz="449109" hangingPunct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70000"/>
              <a:buBlip>
                <a:blip r:embed="rId3"/>
              </a:buBlip>
              <a:tabLst>
                <a:tab pos="723648" algn="l"/>
                <a:tab pos="1447300" algn="l"/>
                <a:tab pos="2170951" algn="l"/>
                <a:tab pos="2894601" algn="l"/>
                <a:tab pos="3618250" algn="l"/>
                <a:tab pos="4341901" algn="l"/>
                <a:tab pos="5065552" algn="l"/>
                <a:tab pos="5789202" algn="l"/>
              </a:tabLst>
            </a:pPr>
            <a:r>
              <a:rPr lang="en-GB" dirty="0">
                <a:solidFill>
                  <a:srgbClr val="000000"/>
                </a:solidFill>
                <a:latin typeface="+mn-lt"/>
                <a:cs typeface="Frutiger LT Std 55 Roman"/>
              </a:rPr>
              <a:t>o</a:t>
            </a:r>
            <a:r>
              <a:rPr lang="en-GB" dirty="0" smtClean="0">
                <a:solidFill>
                  <a:srgbClr val="000000"/>
                </a:solidFill>
                <a:latin typeface="+mn-lt"/>
                <a:cs typeface="Frutiger LT Std 55 Roman"/>
              </a:rPr>
              <a:t>utgassing rate ~10</a:t>
            </a:r>
            <a:r>
              <a:rPr lang="en-GB" baseline="30000" dirty="0" smtClean="0">
                <a:solidFill>
                  <a:srgbClr val="000000"/>
                </a:solidFill>
                <a:latin typeface="+mn-lt"/>
                <a:cs typeface="Frutiger LT Std 55 Roman"/>
              </a:rPr>
              <a:t>-12</a:t>
            </a:r>
            <a:r>
              <a:rPr lang="en-GB" dirty="0" smtClean="0">
                <a:solidFill>
                  <a:srgbClr val="000000"/>
                </a:solidFill>
                <a:latin typeface="+mn-lt"/>
                <a:cs typeface="Frutiger LT Std 55 Roman"/>
              </a:rPr>
              <a:t> mbar·ℓ/s</a:t>
            </a:r>
            <a:r>
              <a:rPr lang="en-GB" dirty="0" smtClean="0">
                <a:solidFill>
                  <a:srgbClr val="000000"/>
                </a:solidFill>
                <a:cs typeface="Frutiger LT Std 55 Roman"/>
              </a:rPr>
              <a:t>·cm</a:t>
            </a:r>
            <a:r>
              <a:rPr lang="en-GB" baseline="30000" dirty="0" smtClean="0">
                <a:solidFill>
                  <a:srgbClr val="000000"/>
                </a:solidFill>
                <a:cs typeface="Frutiger LT Std 55 Roman"/>
              </a:rPr>
              <a:t>2</a:t>
            </a:r>
          </a:p>
          <a:p>
            <a:pPr marL="637137" lvl="2" indent="-251911" defTabSz="449109" hangingPunct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70000"/>
              <a:buBlip>
                <a:blip r:embed="rId3"/>
              </a:buBlip>
              <a:tabLst>
                <a:tab pos="723648" algn="l"/>
                <a:tab pos="1447300" algn="l"/>
                <a:tab pos="2170951" algn="l"/>
                <a:tab pos="2894601" algn="l"/>
                <a:tab pos="3618250" algn="l"/>
                <a:tab pos="4341901" algn="l"/>
                <a:tab pos="5065552" algn="l"/>
                <a:tab pos="5789202" algn="l"/>
              </a:tabLst>
            </a:pPr>
            <a:r>
              <a:rPr lang="en-GB" dirty="0">
                <a:solidFill>
                  <a:srgbClr val="000000"/>
                </a:solidFill>
                <a:latin typeface="+mn-lt"/>
                <a:cs typeface="Frutiger LT Std 55 Roman"/>
              </a:rPr>
              <a:t>t</a:t>
            </a:r>
            <a:r>
              <a:rPr lang="en-GB" dirty="0" smtClean="0">
                <a:solidFill>
                  <a:srgbClr val="000000"/>
                </a:solidFill>
                <a:latin typeface="+mn-lt"/>
                <a:cs typeface="Frutiger LT Std 55 Roman"/>
              </a:rPr>
              <a:t>otal leak rate &lt; 5</a:t>
            </a:r>
            <a:r>
              <a:rPr lang="en-GB" dirty="0" smtClean="0">
                <a:solidFill>
                  <a:srgbClr val="000000"/>
                </a:solidFill>
                <a:cs typeface="Frutiger LT Std 55 Roman"/>
              </a:rPr>
              <a:t>·10</a:t>
            </a:r>
            <a:r>
              <a:rPr lang="en-GB" baseline="30000" dirty="0" smtClean="0">
                <a:solidFill>
                  <a:srgbClr val="000000"/>
                </a:solidFill>
                <a:cs typeface="Frutiger LT Std 55 Roman"/>
              </a:rPr>
              <a:t>-9</a:t>
            </a:r>
            <a:r>
              <a:rPr lang="en-GB" dirty="0" smtClean="0">
                <a:solidFill>
                  <a:srgbClr val="000000"/>
                </a:solidFill>
                <a:cs typeface="Frutiger LT Std 55 Roman"/>
              </a:rPr>
              <a:t> </a:t>
            </a:r>
            <a:r>
              <a:rPr lang="en-GB" dirty="0">
                <a:solidFill>
                  <a:srgbClr val="000000"/>
                </a:solidFill>
                <a:cs typeface="Frutiger LT Std 55 Roman"/>
              </a:rPr>
              <a:t>mbar·ℓ/s</a:t>
            </a:r>
            <a:endParaRPr lang="en-GB" dirty="0" smtClean="0">
              <a:solidFill>
                <a:srgbClr val="000000"/>
              </a:solidFill>
              <a:latin typeface="+mn-lt"/>
              <a:cs typeface="Frutiger LT Std 55 Roman"/>
            </a:endParaRPr>
          </a:p>
          <a:p>
            <a:pPr marL="179937" lvl="1" indent="-251911" defTabSz="449109" hangingPunct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70000"/>
              <a:buBlip>
                <a:blip r:embed="rId3"/>
              </a:buBlip>
              <a:tabLst>
                <a:tab pos="723648" algn="l"/>
                <a:tab pos="1447300" algn="l"/>
                <a:tab pos="2170951" algn="l"/>
                <a:tab pos="2894601" algn="l"/>
                <a:tab pos="3618250" algn="l"/>
                <a:tab pos="4341901" algn="l"/>
                <a:tab pos="5065552" algn="l"/>
                <a:tab pos="5789202" algn="l"/>
              </a:tabLst>
            </a:pPr>
            <a:r>
              <a:rPr lang="en-GB" sz="2000" b="1" dirty="0" err="1" smtClean="0">
                <a:solidFill>
                  <a:srgbClr val="4102B2"/>
                </a:solidFill>
                <a:cs typeface="Frutiger LT Std 55 Roman"/>
              </a:rPr>
              <a:t>Bakable</a:t>
            </a:r>
            <a:r>
              <a:rPr lang="en-GB" sz="2000" b="1" dirty="0" smtClean="0">
                <a:solidFill>
                  <a:srgbClr val="4102B2"/>
                </a:solidFill>
                <a:cs typeface="Frutiger LT Std 55 Roman"/>
              </a:rPr>
              <a:t> at 350°C (NEG activation)</a:t>
            </a:r>
          </a:p>
          <a:p>
            <a:pPr marL="179937" lvl="1" indent="-251911" defTabSz="449109" hangingPunct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70000"/>
              <a:buBlip>
                <a:blip r:embed="rId3"/>
              </a:buBlip>
              <a:tabLst>
                <a:tab pos="723648" algn="l"/>
                <a:tab pos="1447300" algn="l"/>
                <a:tab pos="2170951" algn="l"/>
                <a:tab pos="2894601" algn="l"/>
                <a:tab pos="3618250" algn="l"/>
                <a:tab pos="4341901" algn="l"/>
                <a:tab pos="5065552" algn="l"/>
                <a:tab pos="5789202" algn="l"/>
              </a:tabLst>
            </a:pPr>
            <a:r>
              <a:rPr lang="en-GB" sz="2000" b="1" dirty="0" smtClean="0">
                <a:solidFill>
                  <a:srgbClr val="4102B2"/>
                </a:solidFill>
                <a:cs typeface="Frutiger LT Std 55 Roman"/>
              </a:rPr>
              <a:t>Stable operation at 20°C</a:t>
            </a:r>
          </a:p>
        </p:txBody>
      </p:sp>
      <p:sp>
        <p:nvSpPr>
          <p:cNvPr id="1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499992" y="6485634"/>
            <a:ext cx="1872208" cy="111719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dirty="0" smtClean="0"/>
              <a:t>J. Wolf  - The KATRIN Experiment</a:t>
            </a:r>
            <a:endParaRPr lang="en-US" dirty="0"/>
          </a:p>
        </p:txBody>
      </p:sp>
      <p:sp>
        <p:nvSpPr>
          <p:cNvPr id="19" name="Abgerundetes Rechteck 18"/>
          <p:cNvSpPr/>
          <p:nvPr/>
        </p:nvSpPr>
        <p:spPr>
          <a:xfrm>
            <a:off x="2915816" y="6328371"/>
            <a:ext cx="1224136" cy="5474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0979" y="6364193"/>
            <a:ext cx="3072799" cy="4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"/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6503" y="674416"/>
            <a:ext cx="4676400" cy="135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81" t="7210" r="2596" b="732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1" name="Bild 15" descr="KATRIN-Beamline-2011-straight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13"/>
          <a:stretch/>
        </p:blipFill>
        <p:spPr>
          <a:xfrm>
            <a:off x="4392000" y="506114"/>
            <a:ext cx="4608000" cy="1626743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971600" y="1518901"/>
            <a:ext cx="33858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790700" algn="l"/>
              </a:tabLst>
            </a:pPr>
            <a:r>
              <a:rPr lang="de-DE" sz="1000" b="1" i="1" dirty="0" err="1" smtClean="0"/>
              <a:t>windowless</a:t>
            </a:r>
            <a:r>
              <a:rPr lang="de-DE" sz="1000" b="1" i="1" dirty="0" smtClean="0"/>
              <a:t> </a:t>
            </a:r>
            <a:r>
              <a:rPr lang="de-DE" sz="1000" b="1" i="1" dirty="0" err="1" smtClean="0"/>
              <a:t>gaseous</a:t>
            </a:r>
            <a:r>
              <a:rPr lang="de-DE" sz="1000" b="1" i="1" dirty="0" smtClean="0"/>
              <a:t> 	</a:t>
            </a:r>
            <a:r>
              <a:rPr lang="de-DE" sz="1000" b="1" i="1" dirty="0" err="1" smtClean="0"/>
              <a:t>electron</a:t>
            </a:r>
            <a:r>
              <a:rPr lang="de-DE" sz="1000" b="1" i="1" dirty="0" smtClean="0"/>
              <a:t> </a:t>
            </a:r>
            <a:r>
              <a:rPr lang="de-DE" sz="1000" b="1" i="1" dirty="0" err="1" smtClean="0"/>
              <a:t>transport</a:t>
            </a:r>
            <a:r>
              <a:rPr lang="de-DE" sz="1000" b="1" i="1" dirty="0" smtClean="0"/>
              <a:t> </a:t>
            </a:r>
            <a:r>
              <a:rPr lang="de-DE" sz="1000" b="1" i="1" dirty="0" err="1" smtClean="0"/>
              <a:t>and</a:t>
            </a:r>
            <a:r>
              <a:rPr lang="de-DE" sz="1000" b="1" i="1" dirty="0" smtClean="0"/>
              <a:t> </a:t>
            </a:r>
          </a:p>
          <a:p>
            <a:pPr>
              <a:tabLst>
                <a:tab pos="1790700" algn="l"/>
              </a:tabLst>
            </a:pPr>
            <a:r>
              <a:rPr lang="de-DE" sz="1000" b="1" i="1" dirty="0" err="1"/>
              <a:t>tritium</a:t>
            </a:r>
            <a:r>
              <a:rPr lang="de-DE" sz="1000" b="1" i="1" dirty="0"/>
              <a:t> </a:t>
            </a:r>
            <a:r>
              <a:rPr lang="de-DE" sz="1000" b="1" i="1" dirty="0" err="1" smtClean="0"/>
              <a:t>source</a:t>
            </a:r>
            <a:r>
              <a:rPr lang="de-DE" sz="1000" b="1" i="1" dirty="0" smtClean="0"/>
              <a:t> 	</a:t>
            </a:r>
            <a:r>
              <a:rPr lang="de-DE" sz="1000" b="1" i="1" dirty="0" err="1" smtClean="0"/>
              <a:t>pumping</a:t>
            </a:r>
            <a:r>
              <a:rPr lang="de-DE" sz="1000" b="1" i="1" dirty="0" smtClean="0"/>
              <a:t> </a:t>
            </a:r>
            <a:r>
              <a:rPr lang="de-DE" sz="1000" b="1" i="1" dirty="0" err="1" smtClean="0"/>
              <a:t>section</a:t>
            </a:r>
            <a:endParaRPr lang="de-DE" sz="1000" b="1" i="1" dirty="0"/>
          </a:p>
        </p:txBody>
      </p:sp>
      <p:sp>
        <p:nvSpPr>
          <p:cNvPr id="23" name="Textfeld 22"/>
          <p:cNvSpPr txBox="1"/>
          <p:nvPr/>
        </p:nvSpPr>
        <p:spPr>
          <a:xfrm>
            <a:off x="5828666" y="2064560"/>
            <a:ext cx="13356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790700" algn="l"/>
              </a:tabLst>
            </a:pPr>
            <a:r>
              <a:rPr lang="de-DE" sz="1000" b="1" i="1" dirty="0" smtClean="0"/>
              <a:t>Main </a:t>
            </a:r>
            <a:r>
              <a:rPr lang="de-DE" sz="1000" b="1" i="1" dirty="0" err="1" smtClean="0"/>
              <a:t>Spectrometer</a:t>
            </a:r>
            <a:endParaRPr lang="de-DE" sz="1000" b="1" i="1" dirty="0"/>
          </a:p>
        </p:txBody>
      </p:sp>
      <p:sp>
        <p:nvSpPr>
          <p:cNvPr id="24" name="Textfeld 23"/>
          <p:cNvSpPr txBox="1"/>
          <p:nvPr/>
        </p:nvSpPr>
        <p:spPr>
          <a:xfrm>
            <a:off x="8172400" y="1556793"/>
            <a:ext cx="6896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790700" algn="l"/>
              </a:tabLst>
            </a:pPr>
            <a:r>
              <a:rPr lang="de-DE" sz="1000" b="1" i="1" dirty="0" err="1"/>
              <a:t>d</a:t>
            </a:r>
            <a:r>
              <a:rPr lang="de-DE" sz="1000" b="1" i="1" dirty="0" err="1" smtClean="0"/>
              <a:t>etector</a:t>
            </a:r>
            <a:endParaRPr lang="de-DE" sz="1000" b="1" i="1" dirty="0"/>
          </a:p>
        </p:txBody>
      </p:sp>
    </p:spTree>
    <p:extLst>
      <p:ext uri="{BB962C8B-B14F-4D97-AF65-F5344CB8AC3E}">
        <p14:creationId xmlns:p14="http://schemas.microsoft.com/office/powerpoint/2010/main" val="261107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179512" y="92573"/>
            <a:ext cx="7564839" cy="68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13" tIns="37858" rIns="75713" bIns="37858" anchor="ctr"/>
          <a:lstStyle/>
          <a:p>
            <a:pPr defTabSz="1159506"/>
            <a:r>
              <a:rPr lang="de-DE" sz="2800" b="1" dirty="0">
                <a:solidFill>
                  <a:schemeClr val="tx2"/>
                </a:solidFill>
              </a:rPr>
              <a:t>KATRIN Main </a:t>
            </a:r>
            <a:r>
              <a:rPr lang="de-DE" sz="2800" b="1" dirty="0" err="1" smtClean="0">
                <a:solidFill>
                  <a:schemeClr val="tx2"/>
                </a:solidFill>
              </a:rPr>
              <a:t>Spectrometer</a:t>
            </a:r>
            <a:endParaRPr lang="de-DE" sz="2800" b="1" dirty="0">
              <a:solidFill>
                <a:schemeClr val="tx2"/>
              </a:solidFill>
            </a:endParaRPr>
          </a:p>
        </p:txBody>
      </p:sp>
      <p:sp>
        <p:nvSpPr>
          <p:cNvPr id="18" name="Datumsplatzhalter 9"/>
          <p:cNvSpPr>
            <a:spLocks noGrp="1"/>
          </p:cNvSpPr>
          <p:nvPr>
            <p:ph type="dt" sz="half" idx="2"/>
          </p:nvPr>
        </p:nvSpPr>
        <p:spPr>
          <a:xfrm>
            <a:off x="179512" y="6454633"/>
            <a:ext cx="1908096" cy="1787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KIT, 09.03.2017 </a:t>
            </a:r>
            <a:endParaRPr lang="de-DE" dirty="0"/>
          </a:p>
        </p:txBody>
      </p:sp>
      <p:pic>
        <p:nvPicPr>
          <p:cNvPr id="222218" name="Picture 10" descr="C:\Users\bm3299\Pictures\Experiments\Katrin\Main-Spectrometer\FZK-Hauptspektrometer\FZK-PR 2006\transport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52120" y="2924945"/>
            <a:ext cx="3209192" cy="2945750"/>
          </a:xfrm>
          <a:prstGeom prst="roundRect">
            <a:avLst>
              <a:gd name="adj" fmla="val 9877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6357738" y="5888305"/>
            <a:ext cx="1953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i="1" dirty="0" err="1"/>
              <a:t>a</a:t>
            </a:r>
            <a:r>
              <a:rPr lang="de-DE" sz="1200" b="1" i="1" dirty="0" err="1" smtClean="0"/>
              <a:t>rrival</a:t>
            </a:r>
            <a:r>
              <a:rPr lang="de-DE" sz="1200" b="1" i="1" dirty="0" smtClean="0"/>
              <a:t> at KIT: 26.11.2006</a:t>
            </a:r>
            <a:endParaRPr lang="de-DE" sz="1200" b="1" i="1" dirty="0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251520" y="2276872"/>
            <a:ext cx="5256584" cy="403244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lvl="1" defTabSz="449109" hangingPunct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70000"/>
              <a:tabLst>
                <a:tab pos="723648" algn="l"/>
                <a:tab pos="1447300" algn="l"/>
                <a:tab pos="2170951" algn="l"/>
                <a:tab pos="2894601" algn="l"/>
                <a:tab pos="3618250" algn="l"/>
                <a:tab pos="4341901" algn="l"/>
                <a:tab pos="5065552" algn="l"/>
                <a:tab pos="5789202" algn="l"/>
              </a:tabLst>
            </a:pPr>
            <a:r>
              <a:rPr lang="en-GB" sz="2400" b="1" dirty="0" smtClean="0">
                <a:latin typeface="+mn-lt"/>
                <a:cs typeface="Frutiger LT Std 55 Roman"/>
              </a:rPr>
              <a:t>Requirements:</a:t>
            </a:r>
          </a:p>
          <a:p>
            <a:pPr marL="179937" lvl="1" indent="-251911" defTabSz="449109" hangingPunct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70000"/>
              <a:buBlip>
                <a:blip r:embed="rId3"/>
              </a:buBlip>
              <a:tabLst>
                <a:tab pos="723648" algn="l"/>
                <a:tab pos="1447300" algn="l"/>
                <a:tab pos="2170951" algn="l"/>
                <a:tab pos="2894601" algn="l"/>
                <a:tab pos="3618250" algn="l"/>
                <a:tab pos="4341901" algn="l"/>
                <a:tab pos="5065552" algn="l"/>
                <a:tab pos="5789202" algn="l"/>
              </a:tabLst>
            </a:pPr>
            <a:r>
              <a:rPr lang="en-GB" sz="2000" b="1" dirty="0" smtClean="0">
                <a:solidFill>
                  <a:srgbClr val="C00000"/>
                </a:solidFill>
                <a:latin typeface="+mn-lt"/>
                <a:cs typeface="Frutiger LT Std 55 Roman"/>
              </a:rPr>
              <a:t>Low pressure </a:t>
            </a:r>
            <a:r>
              <a:rPr lang="de-DE" sz="2000" b="1" dirty="0" smtClean="0">
                <a:solidFill>
                  <a:srgbClr val="FF0000"/>
                </a:solidFill>
                <a:latin typeface="+mn-lt"/>
              </a:rPr>
              <a:t>(~ </a:t>
            </a:r>
            <a:r>
              <a:rPr lang="de-DE" sz="2000" b="1" dirty="0">
                <a:solidFill>
                  <a:srgbClr val="FF0000"/>
                </a:solidFill>
                <a:latin typeface="+mn-lt"/>
              </a:rPr>
              <a:t>10</a:t>
            </a:r>
            <a:r>
              <a:rPr lang="de-DE" sz="2000" b="1" baseline="30000" dirty="0">
                <a:solidFill>
                  <a:srgbClr val="FF0000"/>
                </a:solidFill>
                <a:latin typeface="+mn-lt"/>
              </a:rPr>
              <a:t>-11</a:t>
            </a:r>
            <a:r>
              <a:rPr lang="de-DE" sz="2000" b="1" dirty="0">
                <a:solidFill>
                  <a:srgbClr val="FF0000"/>
                </a:solidFill>
                <a:latin typeface="+mn-lt"/>
              </a:rPr>
              <a:t> mbar</a:t>
            </a:r>
            <a:r>
              <a:rPr lang="de-DE" sz="2000" b="1" dirty="0" smtClean="0">
                <a:solidFill>
                  <a:srgbClr val="FF0000"/>
                </a:solidFill>
                <a:latin typeface="+mn-lt"/>
              </a:rPr>
              <a:t>)</a:t>
            </a:r>
            <a:endParaRPr lang="en-GB" sz="2000" b="1" dirty="0" smtClean="0">
              <a:solidFill>
                <a:srgbClr val="C00000"/>
              </a:solidFill>
              <a:latin typeface="+mn-lt"/>
              <a:cs typeface="Frutiger LT Std 55 Roman"/>
            </a:endParaRPr>
          </a:p>
          <a:p>
            <a:pPr marL="637137" lvl="2" indent="-251911" defTabSz="449109" hangingPunct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70000"/>
              <a:buBlip>
                <a:blip r:embed="rId3"/>
              </a:buBlip>
              <a:tabLst>
                <a:tab pos="723648" algn="l"/>
                <a:tab pos="1447300" algn="l"/>
                <a:tab pos="2170951" algn="l"/>
                <a:tab pos="2894601" algn="l"/>
                <a:tab pos="3618250" algn="l"/>
                <a:tab pos="4341901" algn="l"/>
                <a:tab pos="5065552" algn="l"/>
                <a:tab pos="5789202" algn="l"/>
              </a:tabLst>
            </a:pPr>
            <a:r>
              <a:rPr lang="en-GB" dirty="0" smtClean="0">
                <a:solidFill>
                  <a:srgbClr val="000000"/>
                </a:solidFill>
                <a:latin typeface="+mn-lt"/>
                <a:cs typeface="Frutiger LT Std 55 Roman"/>
              </a:rPr>
              <a:t>tritium partial pressure &lt;10</a:t>
            </a:r>
            <a:r>
              <a:rPr lang="en-GB" baseline="30000" dirty="0" smtClean="0">
                <a:solidFill>
                  <a:srgbClr val="000000"/>
                </a:solidFill>
                <a:latin typeface="+mn-lt"/>
                <a:cs typeface="Frutiger LT Std 55 Roman"/>
              </a:rPr>
              <a:t>-21</a:t>
            </a:r>
            <a:r>
              <a:rPr lang="en-GB" dirty="0" smtClean="0">
                <a:solidFill>
                  <a:srgbClr val="000000"/>
                </a:solidFill>
                <a:latin typeface="+mn-lt"/>
                <a:cs typeface="Frutiger LT Std 55 Roman"/>
              </a:rPr>
              <a:t> mbar</a:t>
            </a:r>
          </a:p>
          <a:p>
            <a:pPr marL="637137" lvl="2" indent="-251911" defTabSz="449109" hangingPunct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70000"/>
              <a:buBlip>
                <a:blip r:embed="rId3"/>
              </a:buBlip>
              <a:tabLst>
                <a:tab pos="723648" algn="l"/>
                <a:tab pos="1447300" algn="l"/>
                <a:tab pos="2170951" algn="l"/>
                <a:tab pos="2894601" algn="l"/>
                <a:tab pos="3618250" algn="l"/>
                <a:tab pos="4341901" algn="l"/>
                <a:tab pos="5065552" algn="l"/>
                <a:tab pos="5789202" algn="l"/>
              </a:tabLst>
            </a:pPr>
            <a:r>
              <a:rPr lang="en-GB" dirty="0">
                <a:solidFill>
                  <a:srgbClr val="000000"/>
                </a:solidFill>
                <a:latin typeface="+mn-lt"/>
                <a:cs typeface="Frutiger LT Std 55 Roman"/>
              </a:rPr>
              <a:t>f</a:t>
            </a:r>
            <a:r>
              <a:rPr lang="en-GB" dirty="0" smtClean="0">
                <a:solidFill>
                  <a:srgbClr val="000000"/>
                </a:solidFill>
                <a:latin typeface="+mn-lt"/>
                <a:cs typeface="Frutiger LT Std 55 Roman"/>
              </a:rPr>
              <a:t>ew radon decays per day</a:t>
            </a:r>
          </a:p>
          <a:p>
            <a:pPr marL="637137" lvl="2" indent="-251911" defTabSz="449109" hangingPunct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70000"/>
              <a:buBlip>
                <a:blip r:embed="rId3"/>
              </a:buBlip>
              <a:tabLst>
                <a:tab pos="723648" algn="l"/>
                <a:tab pos="1447300" algn="l"/>
                <a:tab pos="2170951" algn="l"/>
                <a:tab pos="2894601" algn="l"/>
                <a:tab pos="3618250" algn="l"/>
                <a:tab pos="4341901" algn="l"/>
                <a:tab pos="5065552" algn="l"/>
                <a:tab pos="5789202" algn="l"/>
              </a:tabLst>
            </a:pPr>
            <a:r>
              <a:rPr lang="en-GB" dirty="0">
                <a:solidFill>
                  <a:srgbClr val="000000"/>
                </a:solidFill>
                <a:latin typeface="+mn-lt"/>
                <a:cs typeface="Frutiger LT Std 55 Roman"/>
              </a:rPr>
              <a:t>o</a:t>
            </a:r>
            <a:r>
              <a:rPr lang="en-GB" dirty="0" smtClean="0">
                <a:solidFill>
                  <a:srgbClr val="000000"/>
                </a:solidFill>
                <a:latin typeface="+mn-lt"/>
                <a:cs typeface="Frutiger LT Std 55 Roman"/>
              </a:rPr>
              <a:t>utgassing rate ~10</a:t>
            </a:r>
            <a:r>
              <a:rPr lang="en-GB" baseline="30000" dirty="0" smtClean="0">
                <a:solidFill>
                  <a:srgbClr val="000000"/>
                </a:solidFill>
                <a:latin typeface="+mn-lt"/>
                <a:cs typeface="Frutiger LT Std 55 Roman"/>
              </a:rPr>
              <a:t>-12</a:t>
            </a:r>
            <a:r>
              <a:rPr lang="en-GB" dirty="0" smtClean="0">
                <a:solidFill>
                  <a:srgbClr val="000000"/>
                </a:solidFill>
                <a:latin typeface="+mn-lt"/>
                <a:cs typeface="Frutiger LT Std 55 Roman"/>
              </a:rPr>
              <a:t> mbar·ℓ/s</a:t>
            </a:r>
            <a:r>
              <a:rPr lang="en-GB" dirty="0" smtClean="0">
                <a:solidFill>
                  <a:srgbClr val="000000"/>
                </a:solidFill>
                <a:cs typeface="Frutiger LT Std 55 Roman"/>
              </a:rPr>
              <a:t>·cm</a:t>
            </a:r>
            <a:r>
              <a:rPr lang="en-GB" baseline="30000" dirty="0" smtClean="0">
                <a:solidFill>
                  <a:srgbClr val="000000"/>
                </a:solidFill>
                <a:cs typeface="Frutiger LT Std 55 Roman"/>
              </a:rPr>
              <a:t>2</a:t>
            </a:r>
          </a:p>
          <a:p>
            <a:pPr marL="637137" lvl="2" indent="-251911" defTabSz="449109" hangingPunct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70000"/>
              <a:buBlip>
                <a:blip r:embed="rId3"/>
              </a:buBlip>
              <a:tabLst>
                <a:tab pos="723648" algn="l"/>
                <a:tab pos="1447300" algn="l"/>
                <a:tab pos="2170951" algn="l"/>
                <a:tab pos="2894601" algn="l"/>
                <a:tab pos="3618250" algn="l"/>
                <a:tab pos="4341901" algn="l"/>
                <a:tab pos="5065552" algn="l"/>
                <a:tab pos="5789202" algn="l"/>
              </a:tabLst>
            </a:pPr>
            <a:r>
              <a:rPr lang="en-GB" dirty="0">
                <a:solidFill>
                  <a:srgbClr val="000000"/>
                </a:solidFill>
                <a:latin typeface="+mn-lt"/>
                <a:cs typeface="Frutiger LT Std 55 Roman"/>
              </a:rPr>
              <a:t>t</a:t>
            </a:r>
            <a:r>
              <a:rPr lang="en-GB" dirty="0" smtClean="0">
                <a:solidFill>
                  <a:srgbClr val="000000"/>
                </a:solidFill>
                <a:latin typeface="+mn-lt"/>
                <a:cs typeface="Frutiger LT Std 55 Roman"/>
              </a:rPr>
              <a:t>otal leak rate &lt; 5</a:t>
            </a:r>
            <a:r>
              <a:rPr lang="en-GB" dirty="0" smtClean="0">
                <a:solidFill>
                  <a:srgbClr val="000000"/>
                </a:solidFill>
                <a:cs typeface="Frutiger LT Std 55 Roman"/>
              </a:rPr>
              <a:t>·10</a:t>
            </a:r>
            <a:r>
              <a:rPr lang="en-GB" baseline="30000" dirty="0" smtClean="0">
                <a:solidFill>
                  <a:srgbClr val="000000"/>
                </a:solidFill>
                <a:cs typeface="Frutiger LT Std 55 Roman"/>
              </a:rPr>
              <a:t>-9</a:t>
            </a:r>
            <a:r>
              <a:rPr lang="en-GB" dirty="0" smtClean="0">
                <a:solidFill>
                  <a:srgbClr val="000000"/>
                </a:solidFill>
                <a:cs typeface="Frutiger LT Std 55 Roman"/>
              </a:rPr>
              <a:t> </a:t>
            </a:r>
            <a:r>
              <a:rPr lang="en-GB" dirty="0">
                <a:solidFill>
                  <a:srgbClr val="000000"/>
                </a:solidFill>
                <a:cs typeface="Frutiger LT Std 55 Roman"/>
              </a:rPr>
              <a:t>mbar·ℓ/s</a:t>
            </a:r>
            <a:endParaRPr lang="en-GB" dirty="0" smtClean="0">
              <a:solidFill>
                <a:srgbClr val="000000"/>
              </a:solidFill>
              <a:latin typeface="+mn-lt"/>
              <a:cs typeface="Frutiger LT Std 55 Roman"/>
            </a:endParaRPr>
          </a:p>
          <a:p>
            <a:pPr marL="179937" lvl="1" indent="-251911" defTabSz="449109" hangingPunct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70000"/>
              <a:buBlip>
                <a:blip r:embed="rId3"/>
              </a:buBlip>
              <a:tabLst>
                <a:tab pos="723648" algn="l"/>
                <a:tab pos="1447300" algn="l"/>
                <a:tab pos="2170951" algn="l"/>
                <a:tab pos="2894601" algn="l"/>
                <a:tab pos="3618250" algn="l"/>
                <a:tab pos="4341901" algn="l"/>
                <a:tab pos="5065552" algn="l"/>
                <a:tab pos="5789202" algn="l"/>
              </a:tabLst>
            </a:pPr>
            <a:r>
              <a:rPr lang="en-GB" sz="2000" b="1" dirty="0" err="1" smtClean="0">
                <a:solidFill>
                  <a:srgbClr val="FF0000"/>
                </a:solidFill>
                <a:cs typeface="Frutiger LT Std 55 Roman"/>
              </a:rPr>
              <a:t>Bakable</a:t>
            </a:r>
            <a:r>
              <a:rPr lang="en-GB" sz="2000" b="1" dirty="0" smtClean="0">
                <a:solidFill>
                  <a:srgbClr val="FF0000"/>
                </a:solidFill>
                <a:cs typeface="Frutiger LT Std 55 Roman"/>
              </a:rPr>
              <a:t> at 200°C (NEG </a:t>
            </a:r>
            <a:r>
              <a:rPr lang="en-GB" sz="2000" b="1" dirty="0" smtClean="0">
                <a:solidFill>
                  <a:srgbClr val="FF0000"/>
                </a:solidFill>
                <a:cs typeface="Frutiger LT Std 55 Roman"/>
              </a:rPr>
              <a:t>elec. activated)</a:t>
            </a:r>
            <a:endParaRPr lang="en-GB" sz="2000" b="1" dirty="0" smtClean="0">
              <a:solidFill>
                <a:srgbClr val="FF0000"/>
              </a:solidFill>
              <a:cs typeface="Frutiger LT Std 55 Roman"/>
            </a:endParaRPr>
          </a:p>
          <a:p>
            <a:pPr marL="179937" lvl="1" indent="-251911" defTabSz="449109" hangingPunct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70000"/>
              <a:buBlip>
                <a:blip r:embed="rId3"/>
              </a:buBlip>
              <a:tabLst>
                <a:tab pos="723648" algn="l"/>
                <a:tab pos="1447300" algn="l"/>
                <a:tab pos="2170951" algn="l"/>
                <a:tab pos="2894601" algn="l"/>
                <a:tab pos="3618250" algn="l"/>
                <a:tab pos="4341901" algn="l"/>
                <a:tab pos="5065552" algn="l"/>
                <a:tab pos="5789202" algn="l"/>
              </a:tabLst>
            </a:pPr>
            <a:r>
              <a:rPr lang="en-GB" sz="2000" b="1" dirty="0" smtClean="0">
                <a:solidFill>
                  <a:srgbClr val="4102B2"/>
                </a:solidFill>
                <a:cs typeface="Frutiger LT Std 55 Roman"/>
              </a:rPr>
              <a:t>Stable operation at 20°C </a:t>
            </a:r>
            <a:r>
              <a:rPr lang="en-GB" sz="2000" b="1" dirty="0" smtClean="0">
                <a:cs typeface="Frutiger LT Std 55 Roman"/>
              </a:rPr>
              <a:t>(10°C)</a:t>
            </a:r>
          </a:p>
          <a:p>
            <a:pPr marL="179937" lvl="1" indent="-251911" defTabSz="449109" hangingPunct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70000"/>
              <a:buBlip>
                <a:blip r:embed="rId3"/>
              </a:buBlip>
              <a:tabLst>
                <a:tab pos="723648" algn="l"/>
                <a:tab pos="1447300" algn="l"/>
                <a:tab pos="2170951" algn="l"/>
                <a:tab pos="2894601" algn="l"/>
                <a:tab pos="3618250" algn="l"/>
                <a:tab pos="4341901" algn="l"/>
                <a:tab pos="5065552" algn="l"/>
                <a:tab pos="5789202" algn="l"/>
              </a:tabLst>
            </a:pPr>
            <a:r>
              <a:rPr lang="en-GB" sz="2000" b="1" dirty="0" smtClean="0">
                <a:solidFill>
                  <a:srgbClr val="006805"/>
                </a:solidFill>
                <a:cs typeface="Frutiger LT Std 55 Roman"/>
              </a:rPr>
              <a:t>Vacuum components operated in</a:t>
            </a:r>
          </a:p>
          <a:p>
            <a:pPr marL="637137" lvl="2" indent="-251911" defTabSz="449109" hangingPunct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70000"/>
              <a:buBlip>
                <a:blip r:embed="rId3"/>
              </a:buBlip>
              <a:tabLst>
                <a:tab pos="723648" algn="l"/>
                <a:tab pos="1447300" algn="l"/>
                <a:tab pos="2170951" algn="l"/>
                <a:tab pos="2894601" algn="l"/>
                <a:tab pos="3618250" algn="l"/>
                <a:tab pos="4341901" algn="l"/>
                <a:tab pos="5065552" algn="l"/>
                <a:tab pos="5789202" algn="l"/>
              </a:tabLst>
            </a:pPr>
            <a:r>
              <a:rPr lang="en-GB" dirty="0" smtClean="0">
                <a:cs typeface="Frutiger LT Std 55 Roman"/>
              </a:rPr>
              <a:t>Magnetic field: 0.3 </a:t>
            </a:r>
            <a:r>
              <a:rPr lang="en-GB" dirty="0" err="1" smtClean="0">
                <a:cs typeface="Frutiger LT Std 55 Roman"/>
              </a:rPr>
              <a:t>mT</a:t>
            </a:r>
            <a:r>
              <a:rPr lang="en-GB" dirty="0" smtClean="0">
                <a:cs typeface="Frutiger LT Std 55 Roman"/>
              </a:rPr>
              <a:t> – 6 T</a:t>
            </a:r>
          </a:p>
          <a:p>
            <a:pPr marL="637137" lvl="2" indent="-251911" defTabSz="449109" hangingPunct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70000"/>
              <a:buBlip>
                <a:blip r:embed="rId3"/>
              </a:buBlip>
              <a:tabLst>
                <a:tab pos="723648" algn="l"/>
                <a:tab pos="1447300" algn="l"/>
                <a:tab pos="2170951" algn="l"/>
                <a:tab pos="2894601" algn="l"/>
                <a:tab pos="3618250" algn="l"/>
                <a:tab pos="4341901" algn="l"/>
                <a:tab pos="5065552" algn="l"/>
                <a:tab pos="5789202" algn="l"/>
              </a:tabLst>
            </a:pPr>
            <a:r>
              <a:rPr lang="en-GB" dirty="0" smtClean="0">
                <a:cs typeface="Frutiger LT Std 55 Roman"/>
              </a:rPr>
              <a:t>Electric potential: 18.6 kV</a:t>
            </a:r>
            <a:endParaRPr lang="en-GB" dirty="0">
              <a:cs typeface="Frutiger LT Std 55 Roman"/>
            </a:endParaRPr>
          </a:p>
        </p:txBody>
      </p:sp>
      <p:sp>
        <p:nvSpPr>
          <p:cNvPr id="1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499992" y="6485634"/>
            <a:ext cx="1872208" cy="111719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dirty="0" smtClean="0"/>
              <a:t>J. Wolf  - The KATRIN Experiment</a:t>
            </a:r>
            <a:endParaRPr lang="en-US" dirty="0"/>
          </a:p>
        </p:txBody>
      </p:sp>
      <p:sp>
        <p:nvSpPr>
          <p:cNvPr id="19" name="Abgerundetes Rechteck 18"/>
          <p:cNvSpPr/>
          <p:nvPr/>
        </p:nvSpPr>
        <p:spPr>
          <a:xfrm>
            <a:off x="2915816" y="6328371"/>
            <a:ext cx="1224136" cy="5474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0979" y="6364193"/>
            <a:ext cx="3072799" cy="4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"/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6503" y="674416"/>
            <a:ext cx="4676400" cy="135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81" t="7210" r="2596" b="732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1" name="Bild 15" descr="KATRIN-Beamline-2011-straight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13"/>
          <a:stretch/>
        </p:blipFill>
        <p:spPr>
          <a:xfrm>
            <a:off x="4392000" y="506114"/>
            <a:ext cx="4608000" cy="1626743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971600" y="1518901"/>
            <a:ext cx="33858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790700" algn="l"/>
              </a:tabLst>
            </a:pPr>
            <a:r>
              <a:rPr lang="de-DE" sz="1000" b="1" i="1" dirty="0" err="1" smtClean="0"/>
              <a:t>windowless</a:t>
            </a:r>
            <a:r>
              <a:rPr lang="de-DE" sz="1000" b="1" i="1" dirty="0" smtClean="0"/>
              <a:t> </a:t>
            </a:r>
            <a:r>
              <a:rPr lang="de-DE" sz="1000" b="1" i="1" dirty="0" err="1" smtClean="0"/>
              <a:t>gaseous</a:t>
            </a:r>
            <a:r>
              <a:rPr lang="de-DE" sz="1000" b="1" i="1" dirty="0" smtClean="0"/>
              <a:t> 	</a:t>
            </a:r>
            <a:r>
              <a:rPr lang="de-DE" sz="1000" b="1" i="1" dirty="0" err="1" smtClean="0"/>
              <a:t>electron</a:t>
            </a:r>
            <a:r>
              <a:rPr lang="de-DE" sz="1000" b="1" i="1" dirty="0" smtClean="0"/>
              <a:t> </a:t>
            </a:r>
            <a:r>
              <a:rPr lang="de-DE" sz="1000" b="1" i="1" dirty="0" err="1" smtClean="0"/>
              <a:t>transport</a:t>
            </a:r>
            <a:r>
              <a:rPr lang="de-DE" sz="1000" b="1" i="1" dirty="0" smtClean="0"/>
              <a:t> </a:t>
            </a:r>
            <a:r>
              <a:rPr lang="de-DE" sz="1000" b="1" i="1" dirty="0" err="1" smtClean="0"/>
              <a:t>and</a:t>
            </a:r>
            <a:r>
              <a:rPr lang="de-DE" sz="1000" b="1" i="1" dirty="0" smtClean="0"/>
              <a:t> </a:t>
            </a:r>
          </a:p>
          <a:p>
            <a:pPr>
              <a:tabLst>
                <a:tab pos="1790700" algn="l"/>
              </a:tabLst>
            </a:pPr>
            <a:r>
              <a:rPr lang="de-DE" sz="1000" b="1" i="1" dirty="0" err="1"/>
              <a:t>tritium</a:t>
            </a:r>
            <a:r>
              <a:rPr lang="de-DE" sz="1000" b="1" i="1" dirty="0"/>
              <a:t> </a:t>
            </a:r>
            <a:r>
              <a:rPr lang="de-DE" sz="1000" b="1" i="1" dirty="0" err="1" smtClean="0"/>
              <a:t>source</a:t>
            </a:r>
            <a:r>
              <a:rPr lang="de-DE" sz="1000" b="1" i="1" dirty="0" smtClean="0"/>
              <a:t> 	</a:t>
            </a:r>
            <a:r>
              <a:rPr lang="de-DE" sz="1000" b="1" i="1" dirty="0" err="1" smtClean="0"/>
              <a:t>pumping</a:t>
            </a:r>
            <a:r>
              <a:rPr lang="de-DE" sz="1000" b="1" i="1" dirty="0" smtClean="0"/>
              <a:t> </a:t>
            </a:r>
            <a:r>
              <a:rPr lang="de-DE" sz="1000" b="1" i="1" dirty="0" err="1" smtClean="0"/>
              <a:t>section</a:t>
            </a:r>
            <a:endParaRPr lang="de-DE" sz="1000" b="1" i="1" dirty="0"/>
          </a:p>
        </p:txBody>
      </p:sp>
      <p:sp>
        <p:nvSpPr>
          <p:cNvPr id="23" name="Textfeld 22"/>
          <p:cNvSpPr txBox="1"/>
          <p:nvPr/>
        </p:nvSpPr>
        <p:spPr>
          <a:xfrm>
            <a:off x="5828666" y="2064560"/>
            <a:ext cx="13356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790700" algn="l"/>
              </a:tabLst>
            </a:pPr>
            <a:r>
              <a:rPr lang="de-DE" sz="1000" b="1" i="1" dirty="0" smtClean="0"/>
              <a:t>Main </a:t>
            </a:r>
            <a:r>
              <a:rPr lang="de-DE" sz="1000" b="1" i="1" dirty="0" err="1" smtClean="0"/>
              <a:t>Spectrometer</a:t>
            </a:r>
            <a:endParaRPr lang="de-DE" sz="1000" b="1" i="1" dirty="0"/>
          </a:p>
        </p:txBody>
      </p:sp>
      <p:sp>
        <p:nvSpPr>
          <p:cNvPr id="24" name="Textfeld 23"/>
          <p:cNvSpPr txBox="1"/>
          <p:nvPr/>
        </p:nvSpPr>
        <p:spPr>
          <a:xfrm>
            <a:off x="8172400" y="1556793"/>
            <a:ext cx="6896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790700" algn="l"/>
              </a:tabLst>
            </a:pPr>
            <a:r>
              <a:rPr lang="de-DE" sz="1000" b="1" i="1" dirty="0" err="1"/>
              <a:t>d</a:t>
            </a:r>
            <a:r>
              <a:rPr lang="de-DE" sz="1000" b="1" i="1" dirty="0" err="1" smtClean="0"/>
              <a:t>etector</a:t>
            </a:r>
            <a:endParaRPr lang="de-DE" sz="1000" b="1" i="1" dirty="0"/>
          </a:p>
        </p:txBody>
      </p:sp>
    </p:spTree>
    <p:extLst>
      <p:ext uri="{BB962C8B-B14F-4D97-AF65-F5344CB8AC3E}">
        <p14:creationId xmlns:p14="http://schemas.microsoft.com/office/powerpoint/2010/main" val="62239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7606" y="4509121"/>
            <a:ext cx="8668889" cy="1917369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de-DE" sz="1800" b="1" dirty="0" err="1" smtClean="0"/>
              <a:t>Roughing</a:t>
            </a:r>
            <a:r>
              <a:rPr lang="de-DE" sz="1800" b="1" dirty="0" smtClean="0"/>
              <a:t> pump: 640 m</a:t>
            </a:r>
            <a:r>
              <a:rPr lang="de-DE" sz="1800" b="1" baseline="30000" dirty="0" smtClean="0"/>
              <a:t>3</a:t>
            </a:r>
            <a:r>
              <a:rPr lang="de-DE" sz="1800" b="1" dirty="0" smtClean="0"/>
              <a:t>/h </a:t>
            </a:r>
            <a:r>
              <a:rPr lang="de-DE" sz="1800" b="1" dirty="0" err="1" smtClean="0"/>
              <a:t>screw</a:t>
            </a:r>
            <a:r>
              <a:rPr lang="de-DE" sz="1800" b="1" dirty="0" smtClean="0"/>
              <a:t>-pump</a:t>
            </a:r>
          </a:p>
          <a:p>
            <a:pPr>
              <a:spcBef>
                <a:spcPts val="600"/>
              </a:spcBef>
            </a:pPr>
            <a:r>
              <a:rPr lang="de-DE" sz="1800" b="1" dirty="0" smtClean="0"/>
              <a:t>6 </a:t>
            </a:r>
            <a:r>
              <a:rPr lang="de-DE" sz="1800" b="1" dirty="0"/>
              <a:t>turbo-</a:t>
            </a:r>
            <a:r>
              <a:rPr lang="de-DE" sz="1800" b="1" dirty="0" err="1"/>
              <a:t>molecular</a:t>
            </a:r>
            <a:r>
              <a:rPr lang="de-DE" sz="1800" b="1" dirty="0"/>
              <a:t> </a:t>
            </a:r>
            <a:r>
              <a:rPr lang="de-DE" sz="1800" b="1" dirty="0" err="1"/>
              <a:t>pumps</a:t>
            </a:r>
            <a:r>
              <a:rPr lang="de-DE" sz="1800" b="1" dirty="0"/>
              <a:t> (</a:t>
            </a:r>
            <a:r>
              <a:rPr lang="de-DE" sz="1800" b="1" dirty="0" err="1"/>
              <a:t>Leybold</a:t>
            </a:r>
            <a:r>
              <a:rPr lang="de-DE" sz="1800" b="1" dirty="0"/>
              <a:t> MAG-W 2800): </a:t>
            </a:r>
            <a:r>
              <a:rPr lang="de-DE" sz="1800" b="1" dirty="0" smtClean="0"/>
              <a:t>10 000 </a:t>
            </a:r>
            <a:r>
              <a:rPr lang="de-DE" sz="1800" b="1" dirty="0"/>
              <a:t>ℓ/s (H</a:t>
            </a:r>
            <a:r>
              <a:rPr lang="de-DE" sz="1800" b="1" baseline="-25000" dirty="0"/>
              <a:t>2</a:t>
            </a:r>
            <a:r>
              <a:rPr lang="de-DE" sz="1800" b="1" dirty="0" smtClean="0"/>
              <a:t>)</a:t>
            </a:r>
            <a:endParaRPr lang="de-DE" sz="1800" b="1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pic>
        <p:nvPicPr>
          <p:cNvPr id="224258" name="Picture 2" descr="C:\Users\bm3299\Desktop\MainSpec_2013\mspec_commissioning_2013\img\mainsp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901654"/>
            <a:ext cx="8732790" cy="351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lipse 8"/>
          <p:cNvSpPr/>
          <p:nvPr/>
        </p:nvSpPr>
        <p:spPr>
          <a:xfrm>
            <a:off x="1478762" y="2663240"/>
            <a:ext cx="936104" cy="432048"/>
          </a:xfrm>
          <a:prstGeom prst="ellipse">
            <a:avLst/>
          </a:prstGeom>
          <a:noFill/>
          <a:ln w="762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/>
          <p:cNvSpPr/>
          <p:nvPr/>
        </p:nvSpPr>
        <p:spPr>
          <a:xfrm>
            <a:off x="4671755" y="3365118"/>
            <a:ext cx="630010" cy="346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/>
          <p:cNvSpPr/>
          <p:nvPr/>
        </p:nvSpPr>
        <p:spPr>
          <a:xfrm>
            <a:off x="4737347" y="2663241"/>
            <a:ext cx="936104" cy="779512"/>
          </a:xfrm>
          <a:prstGeom prst="ellipse">
            <a:avLst/>
          </a:prstGeom>
          <a:noFill/>
          <a:ln w="762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/>
          <p:cNvSpPr/>
          <p:nvPr/>
        </p:nvSpPr>
        <p:spPr>
          <a:xfrm>
            <a:off x="135742" y="2781724"/>
            <a:ext cx="691843" cy="432048"/>
          </a:xfrm>
          <a:prstGeom prst="ellipse">
            <a:avLst/>
          </a:prstGeom>
          <a:noFill/>
          <a:ln w="762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179512" y="92573"/>
            <a:ext cx="7564839" cy="68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13" tIns="37858" rIns="75713" bIns="37858" anchor="ctr"/>
          <a:lstStyle/>
          <a:p>
            <a:pPr defTabSz="1159506"/>
            <a:r>
              <a:rPr lang="de-DE" sz="2800" b="1" dirty="0">
                <a:solidFill>
                  <a:schemeClr val="tx2"/>
                </a:solidFill>
              </a:rPr>
              <a:t>KATRIN Main </a:t>
            </a:r>
            <a:r>
              <a:rPr lang="de-DE" sz="2800" b="1" dirty="0" err="1" smtClean="0">
                <a:solidFill>
                  <a:schemeClr val="tx2"/>
                </a:solidFill>
              </a:rPr>
              <a:t>Spectrometer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Vacuum</a:t>
            </a:r>
            <a:endParaRPr lang="de-DE" sz="2800" b="1" dirty="0">
              <a:solidFill>
                <a:schemeClr val="tx2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547666" y="307342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3 TMPs</a:t>
            </a:r>
            <a:endParaRPr lang="de-DE" b="1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07505" y="3095288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3 TMPs</a:t>
            </a:r>
            <a:endParaRPr lang="de-DE" b="1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499992" y="6485634"/>
            <a:ext cx="1872208" cy="111719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dirty="0" smtClean="0"/>
              <a:t>J. Wolf  - The KATRIN Experiment</a:t>
            </a:r>
            <a:endParaRPr lang="en-US" dirty="0"/>
          </a:p>
        </p:txBody>
      </p:sp>
      <p:sp>
        <p:nvSpPr>
          <p:cNvPr id="28" name="Abgerundetes Rechteck 27"/>
          <p:cNvSpPr/>
          <p:nvPr/>
        </p:nvSpPr>
        <p:spPr>
          <a:xfrm>
            <a:off x="2915816" y="6328371"/>
            <a:ext cx="1224136" cy="5474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9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0979" y="6364193"/>
            <a:ext cx="3072799" cy="4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llipse 31"/>
          <p:cNvSpPr/>
          <p:nvPr/>
        </p:nvSpPr>
        <p:spPr>
          <a:xfrm>
            <a:off x="3545136" y="6602114"/>
            <a:ext cx="504056" cy="261278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39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17" grpId="0" animBg="1"/>
      <p:bldP spid="15" grpId="0" animBg="1"/>
      <p:bldP spid="2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7606" y="4509121"/>
            <a:ext cx="8668889" cy="1917369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de-DE" sz="1800" b="1" dirty="0" err="1" smtClean="0"/>
              <a:t>Roughing</a:t>
            </a:r>
            <a:r>
              <a:rPr lang="de-DE" sz="1800" b="1" dirty="0" smtClean="0"/>
              <a:t> pump: 640 m</a:t>
            </a:r>
            <a:r>
              <a:rPr lang="de-DE" sz="1800" b="1" baseline="30000" dirty="0" smtClean="0"/>
              <a:t>3</a:t>
            </a:r>
            <a:r>
              <a:rPr lang="de-DE" sz="1800" b="1" dirty="0" smtClean="0"/>
              <a:t>/h </a:t>
            </a:r>
            <a:r>
              <a:rPr lang="de-DE" sz="1800" b="1" dirty="0" err="1" smtClean="0"/>
              <a:t>screw</a:t>
            </a:r>
            <a:r>
              <a:rPr lang="de-DE" sz="1800" b="1" dirty="0" smtClean="0"/>
              <a:t>-pump</a:t>
            </a:r>
          </a:p>
          <a:p>
            <a:pPr>
              <a:spcBef>
                <a:spcPts val="600"/>
              </a:spcBef>
            </a:pPr>
            <a:r>
              <a:rPr lang="de-DE" sz="1800" b="1" dirty="0" smtClean="0"/>
              <a:t>6 </a:t>
            </a:r>
            <a:r>
              <a:rPr lang="de-DE" sz="1800" b="1" dirty="0"/>
              <a:t>turbo-</a:t>
            </a:r>
            <a:r>
              <a:rPr lang="de-DE" sz="1800" b="1" dirty="0" err="1"/>
              <a:t>molecular</a:t>
            </a:r>
            <a:r>
              <a:rPr lang="de-DE" sz="1800" b="1" dirty="0"/>
              <a:t> </a:t>
            </a:r>
            <a:r>
              <a:rPr lang="de-DE" sz="1800" b="1" dirty="0" err="1"/>
              <a:t>pumps</a:t>
            </a:r>
            <a:r>
              <a:rPr lang="de-DE" sz="1800" b="1" dirty="0"/>
              <a:t> (</a:t>
            </a:r>
            <a:r>
              <a:rPr lang="de-DE" sz="1800" b="1" dirty="0" err="1"/>
              <a:t>Leybold</a:t>
            </a:r>
            <a:r>
              <a:rPr lang="de-DE" sz="1800" b="1" dirty="0"/>
              <a:t> MAG-W 2800): </a:t>
            </a:r>
            <a:r>
              <a:rPr lang="de-DE" sz="1800" b="1" dirty="0" smtClean="0"/>
              <a:t>10 000 </a:t>
            </a:r>
            <a:r>
              <a:rPr lang="de-DE" sz="1800" b="1" dirty="0"/>
              <a:t>ℓ/s (H</a:t>
            </a:r>
            <a:r>
              <a:rPr lang="de-DE" sz="1800" b="1" baseline="-25000" dirty="0"/>
              <a:t>2</a:t>
            </a:r>
            <a:r>
              <a:rPr lang="de-DE" sz="1800" b="1" dirty="0"/>
              <a:t>)</a:t>
            </a:r>
          </a:p>
          <a:p>
            <a:pPr>
              <a:spcBef>
                <a:spcPts val="600"/>
              </a:spcBef>
            </a:pPr>
            <a:r>
              <a:rPr lang="de-DE" sz="1800" b="1" dirty="0" err="1"/>
              <a:t>Fore-vacuum</a:t>
            </a:r>
            <a:r>
              <a:rPr lang="de-DE" sz="1800" b="1" dirty="0"/>
              <a:t>: 300 ℓ/s TMP </a:t>
            </a:r>
            <a:r>
              <a:rPr lang="de-DE" sz="1800" b="1" dirty="0" err="1"/>
              <a:t>and</a:t>
            </a:r>
            <a:r>
              <a:rPr lang="de-DE" sz="1800" b="1" dirty="0"/>
              <a:t> scroll pump (30 m</a:t>
            </a:r>
            <a:r>
              <a:rPr lang="de-DE" sz="1800" b="1" baseline="30000" dirty="0"/>
              <a:t>3</a:t>
            </a:r>
            <a:r>
              <a:rPr lang="de-DE" sz="1800" b="1" dirty="0"/>
              <a:t>/h)</a:t>
            </a:r>
          </a:p>
          <a:p>
            <a:pPr>
              <a:spcBef>
                <a:spcPts val="600"/>
              </a:spcBef>
            </a:pPr>
            <a:endParaRPr lang="de-DE" sz="1800" b="1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pic>
        <p:nvPicPr>
          <p:cNvPr id="224258" name="Picture 2" descr="C:\Users\bm3299\Desktop\MainSpec_2013\mspec_commissioning_2013\img\mainsp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901654"/>
            <a:ext cx="8732790" cy="351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179512" y="92573"/>
            <a:ext cx="7564839" cy="68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13" tIns="37858" rIns="75713" bIns="37858" anchor="ctr"/>
          <a:lstStyle/>
          <a:p>
            <a:pPr defTabSz="1159506"/>
            <a:r>
              <a:rPr lang="de-DE" sz="2800" b="1" dirty="0">
                <a:solidFill>
                  <a:schemeClr val="tx2"/>
                </a:solidFill>
              </a:rPr>
              <a:t>KATRIN Main </a:t>
            </a:r>
            <a:r>
              <a:rPr lang="de-DE" sz="2800" b="1" dirty="0" err="1" smtClean="0">
                <a:solidFill>
                  <a:schemeClr val="tx2"/>
                </a:solidFill>
              </a:rPr>
              <a:t>Spectrometer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Vacuum</a:t>
            </a:r>
            <a:endParaRPr lang="de-DE" sz="2800" b="1" dirty="0">
              <a:solidFill>
                <a:schemeClr val="tx2"/>
              </a:solidFill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1478762" y="2965353"/>
            <a:ext cx="936104" cy="1251034"/>
          </a:xfrm>
          <a:prstGeom prst="ellipse">
            <a:avLst/>
          </a:prstGeom>
          <a:noFill/>
          <a:ln w="762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Ellipse 24"/>
          <p:cNvSpPr/>
          <p:nvPr/>
        </p:nvSpPr>
        <p:spPr>
          <a:xfrm>
            <a:off x="107504" y="3117753"/>
            <a:ext cx="792088" cy="1098634"/>
          </a:xfrm>
          <a:prstGeom prst="ellipse">
            <a:avLst/>
          </a:prstGeom>
          <a:noFill/>
          <a:ln w="762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499992" y="6485634"/>
            <a:ext cx="1872208" cy="111719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dirty="0" smtClean="0"/>
              <a:t>J. Wolf  - The KATRIN Experiment</a:t>
            </a:r>
            <a:endParaRPr lang="en-US" dirty="0"/>
          </a:p>
        </p:txBody>
      </p:sp>
      <p:sp>
        <p:nvSpPr>
          <p:cNvPr id="28" name="Abgerundetes Rechteck 27"/>
          <p:cNvSpPr/>
          <p:nvPr/>
        </p:nvSpPr>
        <p:spPr>
          <a:xfrm>
            <a:off x="2915816" y="6328371"/>
            <a:ext cx="1224136" cy="5474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9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0979" y="6364193"/>
            <a:ext cx="3072799" cy="4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llipse 31"/>
          <p:cNvSpPr/>
          <p:nvPr/>
        </p:nvSpPr>
        <p:spPr>
          <a:xfrm>
            <a:off x="3545136" y="6602114"/>
            <a:ext cx="504056" cy="261278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848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7606" y="4509121"/>
            <a:ext cx="8668889" cy="1917369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de-DE" sz="1800" b="1" dirty="0" err="1" smtClean="0"/>
              <a:t>Roughing</a:t>
            </a:r>
            <a:r>
              <a:rPr lang="de-DE" sz="1800" b="1" dirty="0" smtClean="0"/>
              <a:t> pump: 640 m</a:t>
            </a:r>
            <a:r>
              <a:rPr lang="de-DE" sz="1800" b="1" baseline="30000" dirty="0" smtClean="0"/>
              <a:t>3</a:t>
            </a:r>
            <a:r>
              <a:rPr lang="de-DE" sz="1800" b="1" dirty="0" smtClean="0"/>
              <a:t>/h </a:t>
            </a:r>
            <a:r>
              <a:rPr lang="de-DE" sz="1800" b="1" dirty="0" err="1" smtClean="0"/>
              <a:t>screw</a:t>
            </a:r>
            <a:r>
              <a:rPr lang="de-DE" sz="1800" b="1" dirty="0" smtClean="0"/>
              <a:t>-pump</a:t>
            </a:r>
          </a:p>
          <a:p>
            <a:pPr>
              <a:spcBef>
                <a:spcPts val="600"/>
              </a:spcBef>
            </a:pPr>
            <a:r>
              <a:rPr lang="de-DE" sz="1800" b="1" dirty="0" smtClean="0"/>
              <a:t>6 </a:t>
            </a:r>
            <a:r>
              <a:rPr lang="de-DE" sz="1800" b="1" dirty="0"/>
              <a:t>turbo-</a:t>
            </a:r>
            <a:r>
              <a:rPr lang="de-DE" sz="1800" b="1" dirty="0" err="1"/>
              <a:t>molecular</a:t>
            </a:r>
            <a:r>
              <a:rPr lang="de-DE" sz="1800" b="1" dirty="0"/>
              <a:t> </a:t>
            </a:r>
            <a:r>
              <a:rPr lang="de-DE" sz="1800" b="1" dirty="0" err="1"/>
              <a:t>pumps</a:t>
            </a:r>
            <a:r>
              <a:rPr lang="de-DE" sz="1800" b="1" dirty="0"/>
              <a:t> (</a:t>
            </a:r>
            <a:r>
              <a:rPr lang="de-DE" sz="1800" b="1" dirty="0" err="1"/>
              <a:t>Leybold</a:t>
            </a:r>
            <a:r>
              <a:rPr lang="de-DE" sz="1800" b="1" dirty="0"/>
              <a:t> MAG-W 2800): </a:t>
            </a:r>
            <a:r>
              <a:rPr lang="de-DE" sz="1800" b="1" dirty="0" smtClean="0"/>
              <a:t>10 000 </a:t>
            </a:r>
            <a:r>
              <a:rPr lang="de-DE" sz="1800" b="1" dirty="0"/>
              <a:t>ℓ/s (H</a:t>
            </a:r>
            <a:r>
              <a:rPr lang="de-DE" sz="1800" b="1" baseline="-25000" dirty="0"/>
              <a:t>2</a:t>
            </a:r>
            <a:r>
              <a:rPr lang="de-DE" sz="1800" b="1" dirty="0"/>
              <a:t>)</a:t>
            </a:r>
          </a:p>
          <a:p>
            <a:pPr>
              <a:spcBef>
                <a:spcPts val="600"/>
              </a:spcBef>
            </a:pPr>
            <a:r>
              <a:rPr lang="de-DE" sz="1800" b="1" dirty="0" err="1"/>
              <a:t>Fore-vacuum</a:t>
            </a:r>
            <a:r>
              <a:rPr lang="de-DE" sz="1800" b="1" dirty="0"/>
              <a:t>: 300 ℓ/s TMP </a:t>
            </a:r>
            <a:r>
              <a:rPr lang="de-DE" sz="1800" b="1" dirty="0" err="1"/>
              <a:t>and</a:t>
            </a:r>
            <a:r>
              <a:rPr lang="de-DE" sz="1800" b="1" dirty="0"/>
              <a:t> scroll pump (30 m</a:t>
            </a:r>
            <a:r>
              <a:rPr lang="de-DE" sz="1800" b="1" baseline="30000" dirty="0"/>
              <a:t>3</a:t>
            </a:r>
            <a:r>
              <a:rPr lang="de-DE" sz="1800" b="1" dirty="0"/>
              <a:t>/h)</a:t>
            </a:r>
          </a:p>
          <a:p>
            <a:pPr>
              <a:spcBef>
                <a:spcPts val="600"/>
              </a:spcBef>
            </a:pPr>
            <a:r>
              <a:rPr lang="de-DE" sz="1800" b="1" dirty="0" smtClean="0"/>
              <a:t>3 NEG-pumps (3000 m  SAES St707 </a:t>
            </a:r>
            <a:r>
              <a:rPr lang="de-DE" sz="1800" b="1" dirty="0" err="1" smtClean="0"/>
              <a:t>getter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strips</a:t>
            </a:r>
            <a:r>
              <a:rPr lang="de-DE" sz="1800" b="1" dirty="0" smtClean="0"/>
              <a:t>): ~10</a:t>
            </a:r>
            <a:r>
              <a:rPr lang="de-DE" sz="1800" b="1" baseline="30000" dirty="0" smtClean="0"/>
              <a:t>6</a:t>
            </a:r>
            <a:r>
              <a:rPr lang="de-DE" sz="1800" b="1" dirty="0" smtClean="0"/>
              <a:t> </a:t>
            </a:r>
            <a:r>
              <a:rPr lang="de-DE" sz="1800" b="1" dirty="0"/>
              <a:t>ℓ/s (H</a:t>
            </a:r>
            <a:r>
              <a:rPr lang="de-DE" sz="1800" b="1" baseline="-25000" dirty="0"/>
              <a:t>2</a:t>
            </a:r>
            <a:r>
              <a:rPr lang="de-DE" sz="1800" b="1" dirty="0"/>
              <a:t>) </a:t>
            </a:r>
            <a:endParaRPr lang="de-DE" sz="1800" b="1" dirty="0" smtClean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pic>
        <p:nvPicPr>
          <p:cNvPr id="224258" name="Picture 2" descr="C:\Users\bm3299\Desktop\MainSpec_2013\mspec_commissioning_2013\img\mainsp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901654"/>
            <a:ext cx="8732790" cy="351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Ellipse 17"/>
          <p:cNvSpPr/>
          <p:nvPr/>
        </p:nvSpPr>
        <p:spPr>
          <a:xfrm>
            <a:off x="5701147" y="1140862"/>
            <a:ext cx="2471253" cy="2301890"/>
          </a:xfrm>
          <a:prstGeom prst="ellipse">
            <a:avLst/>
          </a:prstGeom>
          <a:noFill/>
          <a:ln w="762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/>
          <p:cNvSpPr/>
          <p:nvPr/>
        </p:nvSpPr>
        <p:spPr>
          <a:xfrm>
            <a:off x="68990" y="1920374"/>
            <a:ext cx="3566906" cy="1724650"/>
          </a:xfrm>
          <a:prstGeom prst="ellipse">
            <a:avLst/>
          </a:prstGeom>
          <a:noFill/>
          <a:ln w="762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179512" y="92573"/>
            <a:ext cx="7564839" cy="68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13" tIns="37858" rIns="75713" bIns="37858" anchor="ctr"/>
          <a:lstStyle/>
          <a:p>
            <a:pPr defTabSz="1159506"/>
            <a:r>
              <a:rPr lang="de-DE" sz="2800" b="1" dirty="0">
                <a:solidFill>
                  <a:schemeClr val="tx2"/>
                </a:solidFill>
              </a:rPr>
              <a:t>KATRIN Main </a:t>
            </a:r>
            <a:r>
              <a:rPr lang="de-DE" sz="2800" b="1" dirty="0" err="1" smtClean="0">
                <a:solidFill>
                  <a:schemeClr val="tx2"/>
                </a:solidFill>
              </a:rPr>
              <a:t>Spectrometer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Vacuum</a:t>
            </a:r>
            <a:endParaRPr lang="de-DE" sz="2800" b="1" dirty="0">
              <a:solidFill>
                <a:schemeClr val="tx2"/>
              </a:solidFill>
            </a:endParaRPr>
          </a:p>
        </p:txBody>
      </p:sp>
      <p:sp>
        <p:nvSpPr>
          <p:cNvPr id="2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499992" y="6485634"/>
            <a:ext cx="1872208" cy="111719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dirty="0" smtClean="0"/>
              <a:t>J. Wolf  - The KATRIN Experiment</a:t>
            </a:r>
            <a:endParaRPr lang="en-US" dirty="0"/>
          </a:p>
        </p:txBody>
      </p:sp>
      <p:sp>
        <p:nvSpPr>
          <p:cNvPr id="28" name="Abgerundetes Rechteck 27"/>
          <p:cNvSpPr/>
          <p:nvPr/>
        </p:nvSpPr>
        <p:spPr>
          <a:xfrm>
            <a:off x="2915816" y="6328371"/>
            <a:ext cx="1224136" cy="5474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9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0979" y="6364193"/>
            <a:ext cx="3072799" cy="4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llipse 31"/>
          <p:cNvSpPr/>
          <p:nvPr/>
        </p:nvSpPr>
        <p:spPr>
          <a:xfrm>
            <a:off x="3545136" y="6602114"/>
            <a:ext cx="504056" cy="261278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848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7606" y="4509121"/>
            <a:ext cx="8668889" cy="1917369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de-DE" sz="1800" b="1" dirty="0" err="1" smtClean="0"/>
              <a:t>Roughing</a:t>
            </a:r>
            <a:r>
              <a:rPr lang="de-DE" sz="1800" b="1" dirty="0" smtClean="0"/>
              <a:t> pump: 640 m</a:t>
            </a:r>
            <a:r>
              <a:rPr lang="de-DE" sz="1800" b="1" baseline="30000" dirty="0" smtClean="0"/>
              <a:t>3</a:t>
            </a:r>
            <a:r>
              <a:rPr lang="de-DE" sz="1800" b="1" dirty="0" smtClean="0"/>
              <a:t>/h </a:t>
            </a:r>
            <a:r>
              <a:rPr lang="de-DE" sz="1800" b="1" dirty="0" err="1" smtClean="0"/>
              <a:t>screw</a:t>
            </a:r>
            <a:r>
              <a:rPr lang="de-DE" sz="1800" b="1" dirty="0" smtClean="0"/>
              <a:t>-pump</a:t>
            </a:r>
          </a:p>
          <a:p>
            <a:pPr>
              <a:spcBef>
                <a:spcPts val="600"/>
              </a:spcBef>
            </a:pPr>
            <a:r>
              <a:rPr lang="de-DE" sz="1800" b="1" dirty="0" smtClean="0"/>
              <a:t>6 </a:t>
            </a:r>
            <a:r>
              <a:rPr lang="de-DE" sz="1800" b="1" dirty="0"/>
              <a:t>turbo-</a:t>
            </a:r>
            <a:r>
              <a:rPr lang="de-DE" sz="1800" b="1" dirty="0" err="1"/>
              <a:t>molecular</a:t>
            </a:r>
            <a:r>
              <a:rPr lang="de-DE" sz="1800" b="1" dirty="0"/>
              <a:t> </a:t>
            </a:r>
            <a:r>
              <a:rPr lang="de-DE" sz="1800" b="1" dirty="0" err="1"/>
              <a:t>pumps</a:t>
            </a:r>
            <a:r>
              <a:rPr lang="de-DE" sz="1800" b="1" dirty="0"/>
              <a:t> (</a:t>
            </a:r>
            <a:r>
              <a:rPr lang="de-DE" sz="1800" b="1" dirty="0" err="1"/>
              <a:t>Leybold</a:t>
            </a:r>
            <a:r>
              <a:rPr lang="de-DE" sz="1800" b="1" dirty="0"/>
              <a:t> MAG-W 2800): </a:t>
            </a:r>
            <a:r>
              <a:rPr lang="de-DE" sz="1800" b="1" dirty="0" smtClean="0"/>
              <a:t>10 000 </a:t>
            </a:r>
            <a:r>
              <a:rPr lang="de-DE" sz="1800" b="1" dirty="0"/>
              <a:t>ℓ/s (H</a:t>
            </a:r>
            <a:r>
              <a:rPr lang="de-DE" sz="1800" b="1" baseline="-25000" dirty="0"/>
              <a:t>2</a:t>
            </a:r>
            <a:r>
              <a:rPr lang="de-DE" sz="1800" b="1" dirty="0"/>
              <a:t>)</a:t>
            </a:r>
          </a:p>
          <a:p>
            <a:pPr>
              <a:spcBef>
                <a:spcPts val="600"/>
              </a:spcBef>
            </a:pPr>
            <a:r>
              <a:rPr lang="de-DE" sz="1800" b="1" dirty="0" err="1"/>
              <a:t>Fore-vacuum</a:t>
            </a:r>
            <a:r>
              <a:rPr lang="de-DE" sz="1800" b="1" dirty="0"/>
              <a:t>: 300 ℓ/s TMP </a:t>
            </a:r>
            <a:r>
              <a:rPr lang="de-DE" sz="1800" b="1" dirty="0" err="1"/>
              <a:t>and</a:t>
            </a:r>
            <a:r>
              <a:rPr lang="de-DE" sz="1800" b="1" dirty="0"/>
              <a:t> scroll pump (30 m</a:t>
            </a:r>
            <a:r>
              <a:rPr lang="de-DE" sz="1800" b="1" baseline="30000" dirty="0"/>
              <a:t>3</a:t>
            </a:r>
            <a:r>
              <a:rPr lang="de-DE" sz="1800" b="1" dirty="0"/>
              <a:t>/h)</a:t>
            </a:r>
          </a:p>
          <a:p>
            <a:pPr>
              <a:spcBef>
                <a:spcPts val="600"/>
              </a:spcBef>
            </a:pPr>
            <a:r>
              <a:rPr lang="de-DE" sz="1800" b="1" dirty="0" smtClean="0"/>
              <a:t>3 NEG-pumps (3000 m  SAES St707 </a:t>
            </a:r>
            <a:r>
              <a:rPr lang="de-DE" sz="1800" b="1" dirty="0" err="1" smtClean="0"/>
              <a:t>getter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strips</a:t>
            </a:r>
            <a:r>
              <a:rPr lang="de-DE" sz="1800" b="1" dirty="0" smtClean="0"/>
              <a:t>): ~10</a:t>
            </a:r>
            <a:r>
              <a:rPr lang="de-DE" sz="1800" b="1" baseline="30000" dirty="0" smtClean="0"/>
              <a:t>6</a:t>
            </a:r>
            <a:r>
              <a:rPr lang="de-DE" sz="1800" b="1" dirty="0" smtClean="0"/>
              <a:t> </a:t>
            </a:r>
            <a:r>
              <a:rPr lang="de-DE" sz="1800" b="1" dirty="0"/>
              <a:t>ℓ/s (H</a:t>
            </a:r>
            <a:r>
              <a:rPr lang="de-DE" sz="1800" b="1" baseline="-25000" dirty="0"/>
              <a:t>2</a:t>
            </a:r>
            <a:r>
              <a:rPr lang="de-DE" sz="1800" b="1" dirty="0"/>
              <a:t>) </a:t>
            </a:r>
            <a:endParaRPr lang="de-DE" sz="1800" b="1" dirty="0" smtClean="0"/>
          </a:p>
          <a:p>
            <a:pPr>
              <a:spcBef>
                <a:spcPts val="600"/>
              </a:spcBef>
            </a:pPr>
            <a:r>
              <a:rPr lang="de-DE" sz="1800" b="1" dirty="0" smtClean="0"/>
              <a:t>3 </a:t>
            </a:r>
            <a:r>
              <a:rPr lang="de-DE" sz="1800" b="1" dirty="0" err="1" smtClean="0"/>
              <a:t>cryogenic</a:t>
            </a:r>
            <a:r>
              <a:rPr lang="de-DE" sz="1800" b="1" dirty="0" smtClean="0"/>
              <a:t> LN</a:t>
            </a:r>
            <a:r>
              <a:rPr lang="de-DE" sz="1800" b="1" baseline="-25000" dirty="0" smtClean="0"/>
              <a:t>2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baffles</a:t>
            </a:r>
            <a:r>
              <a:rPr lang="de-DE" sz="1800" b="1" dirty="0" smtClean="0"/>
              <a:t> (</a:t>
            </a:r>
            <a:r>
              <a:rPr lang="de-DE" sz="1800" b="1" dirty="0" err="1" smtClean="0"/>
              <a:t>radon</a:t>
            </a:r>
            <a:r>
              <a:rPr lang="de-DE" sz="1800" b="1" dirty="0" smtClean="0"/>
              <a:t>): ~160 </a:t>
            </a:r>
            <a:r>
              <a:rPr lang="de-DE" sz="1800" b="1" dirty="0"/>
              <a:t>000 </a:t>
            </a:r>
            <a:r>
              <a:rPr lang="de-DE" sz="1800" b="1" dirty="0" smtClean="0"/>
              <a:t>ℓ/s (</a:t>
            </a:r>
            <a:r>
              <a:rPr lang="de-DE" sz="1800" b="1" dirty="0" err="1" smtClean="0"/>
              <a:t>Rn</a:t>
            </a:r>
            <a:r>
              <a:rPr lang="de-DE" sz="1800" b="1" dirty="0" smtClean="0"/>
              <a:t>)</a:t>
            </a:r>
            <a:endParaRPr lang="de-DE" sz="1800" b="1" dirty="0"/>
          </a:p>
          <a:p>
            <a:pPr>
              <a:spcBef>
                <a:spcPts val="600"/>
              </a:spcBef>
            </a:pPr>
            <a:endParaRPr lang="de-DE" sz="1800" b="1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pic>
        <p:nvPicPr>
          <p:cNvPr id="224258" name="Picture 2" descr="C:\Users\bm3299\Desktop\MainSpec_2013\mspec_commissioning_2013\img\mainsp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901654"/>
            <a:ext cx="8732790" cy="351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Ellipse 19"/>
          <p:cNvSpPr/>
          <p:nvPr/>
        </p:nvSpPr>
        <p:spPr>
          <a:xfrm>
            <a:off x="68990" y="1920374"/>
            <a:ext cx="3566906" cy="1724650"/>
          </a:xfrm>
          <a:prstGeom prst="ellipse">
            <a:avLst/>
          </a:prstGeom>
          <a:noFill/>
          <a:ln w="762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/>
          <p:cNvSpPr/>
          <p:nvPr/>
        </p:nvSpPr>
        <p:spPr>
          <a:xfrm>
            <a:off x="7761881" y="1355305"/>
            <a:ext cx="1080120" cy="1873004"/>
          </a:xfrm>
          <a:prstGeom prst="ellipse">
            <a:avLst/>
          </a:prstGeom>
          <a:noFill/>
          <a:ln w="762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179512" y="92573"/>
            <a:ext cx="7564839" cy="68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13" tIns="37858" rIns="75713" bIns="37858" anchor="ctr"/>
          <a:lstStyle/>
          <a:p>
            <a:pPr defTabSz="1159506"/>
            <a:r>
              <a:rPr lang="de-DE" sz="2800" b="1" dirty="0">
                <a:solidFill>
                  <a:schemeClr val="tx2"/>
                </a:solidFill>
              </a:rPr>
              <a:t>KATRIN Main </a:t>
            </a:r>
            <a:r>
              <a:rPr lang="de-DE" sz="2800" b="1" dirty="0" err="1" smtClean="0">
                <a:solidFill>
                  <a:schemeClr val="tx2"/>
                </a:solidFill>
              </a:rPr>
              <a:t>Spectrometer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Vacuum</a:t>
            </a:r>
            <a:endParaRPr lang="de-DE" sz="2800" b="1" dirty="0">
              <a:solidFill>
                <a:schemeClr val="tx2"/>
              </a:solidFill>
            </a:endParaRPr>
          </a:p>
        </p:txBody>
      </p:sp>
      <p:cxnSp>
        <p:nvCxnSpPr>
          <p:cNvPr id="12" name="Gerade Verbindung 11"/>
          <p:cNvCxnSpPr/>
          <p:nvPr/>
        </p:nvCxnSpPr>
        <p:spPr>
          <a:xfrm flipV="1">
            <a:off x="6300192" y="5517232"/>
            <a:ext cx="1152128" cy="36004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7600139" y="5513014"/>
            <a:ext cx="1386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250 000 ℓ/s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2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499992" y="6485634"/>
            <a:ext cx="1872208" cy="111719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dirty="0" smtClean="0"/>
              <a:t>J. Wolf  - The KATRIN Experiment</a:t>
            </a:r>
            <a:endParaRPr lang="en-US" dirty="0"/>
          </a:p>
        </p:txBody>
      </p:sp>
      <p:sp>
        <p:nvSpPr>
          <p:cNvPr id="28" name="Abgerundetes Rechteck 27"/>
          <p:cNvSpPr/>
          <p:nvPr/>
        </p:nvSpPr>
        <p:spPr>
          <a:xfrm>
            <a:off x="2915816" y="6328371"/>
            <a:ext cx="1224136" cy="5474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9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0979" y="6364193"/>
            <a:ext cx="3072799" cy="4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Gerade Verbindung 29"/>
          <p:cNvCxnSpPr/>
          <p:nvPr/>
        </p:nvCxnSpPr>
        <p:spPr>
          <a:xfrm flipV="1">
            <a:off x="643793" y="5551736"/>
            <a:ext cx="212670" cy="2884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/>
          <p:cNvSpPr txBox="1"/>
          <p:nvPr/>
        </p:nvSpPr>
        <p:spPr>
          <a:xfrm>
            <a:off x="461237" y="544982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2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32" name="Ellipse 31"/>
          <p:cNvSpPr/>
          <p:nvPr/>
        </p:nvSpPr>
        <p:spPr>
          <a:xfrm>
            <a:off x="3545136" y="6602114"/>
            <a:ext cx="504056" cy="261278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848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2" y="1124745"/>
            <a:ext cx="5544616" cy="1853897"/>
          </a:xfrm>
        </p:spPr>
        <p:txBody>
          <a:bodyPr/>
          <a:lstStyle/>
          <a:p>
            <a:r>
              <a:rPr lang="de-DE" b="1" dirty="0" smtClean="0"/>
              <a:t>248 </a:t>
            </a:r>
            <a:r>
              <a:rPr lang="de-DE" b="1" dirty="0" err="1" smtClean="0"/>
              <a:t>wire</a:t>
            </a:r>
            <a:r>
              <a:rPr lang="de-DE" b="1" dirty="0" smtClean="0"/>
              <a:t> </a:t>
            </a:r>
            <a:r>
              <a:rPr lang="de-DE" b="1" dirty="0" err="1" smtClean="0"/>
              <a:t>electrodes</a:t>
            </a:r>
            <a:r>
              <a:rPr lang="de-DE" b="1" dirty="0" smtClean="0"/>
              <a:t> on </a:t>
            </a:r>
            <a:r>
              <a:rPr lang="de-DE" b="1" dirty="0" err="1" smtClean="0"/>
              <a:t>the</a:t>
            </a:r>
            <a:r>
              <a:rPr lang="de-DE" b="1" dirty="0" smtClean="0"/>
              <a:t> </a:t>
            </a:r>
            <a:r>
              <a:rPr lang="de-DE" b="1" dirty="0" err="1" smtClean="0"/>
              <a:t>inner</a:t>
            </a:r>
            <a:r>
              <a:rPr lang="de-DE" b="1" dirty="0" smtClean="0"/>
              <a:t> </a:t>
            </a:r>
            <a:r>
              <a:rPr lang="de-DE" b="1" dirty="0" err="1" smtClean="0"/>
              <a:t>surface</a:t>
            </a:r>
            <a:r>
              <a:rPr lang="de-DE" b="1" dirty="0" smtClean="0"/>
              <a:t> </a:t>
            </a:r>
          </a:p>
          <a:p>
            <a:pPr lvl="1"/>
            <a:r>
              <a:rPr lang="de-DE" dirty="0" smtClean="0"/>
              <a:t>  23 440 </a:t>
            </a:r>
            <a:r>
              <a:rPr lang="de-DE" dirty="0" err="1" smtClean="0"/>
              <a:t>insulated</a:t>
            </a:r>
            <a:r>
              <a:rPr lang="de-DE" dirty="0" smtClean="0"/>
              <a:t> </a:t>
            </a:r>
            <a:r>
              <a:rPr lang="de-DE" dirty="0" err="1" smtClean="0"/>
              <a:t>wires</a:t>
            </a:r>
            <a:endParaRPr lang="de-DE" dirty="0" smtClean="0"/>
          </a:p>
          <a:p>
            <a:pPr lvl="1"/>
            <a:r>
              <a:rPr lang="de-DE" dirty="0" smtClean="0"/>
              <a:t>120 000 individual </a:t>
            </a:r>
            <a:r>
              <a:rPr lang="de-DE" dirty="0" err="1" smtClean="0"/>
              <a:t>parts</a:t>
            </a:r>
            <a:endParaRPr lang="de-DE" dirty="0" smtClean="0"/>
          </a:p>
          <a:p>
            <a:r>
              <a:rPr lang="de-DE" b="1" dirty="0" err="1" smtClean="0"/>
              <a:t>Installed</a:t>
            </a:r>
            <a:r>
              <a:rPr lang="de-DE" b="1" dirty="0" smtClean="0"/>
              <a:t> </a:t>
            </a:r>
            <a:r>
              <a:rPr lang="de-DE" b="1" dirty="0" err="1" smtClean="0"/>
              <a:t>under</a:t>
            </a:r>
            <a:r>
              <a:rPr lang="de-DE" b="1" dirty="0" smtClean="0"/>
              <a:t> </a:t>
            </a:r>
            <a:r>
              <a:rPr lang="de-DE" b="1" dirty="0" err="1" smtClean="0"/>
              <a:t>cleanroom</a:t>
            </a:r>
            <a:r>
              <a:rPr lang="de-DE" b="1" dirty="0" smtClean="0"/>
              <a:t> </a:t>
            </a:r>
            <a:r>
              <a:rPr lang="de-DE" b="1" dirty="0" err="1" smtClean="0"/>
              <a:t>conditions</a:t>
            </a:r>
            <a:endParaRPr lang="de-DE" b="1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35553" y="188641"/>
            <a:ext cx="7564839" cy="68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28" tIns="37864" rIns="75728" bIns="37864" anchor="ctr"/>
          <a:lstStyle/>
          <a:p>
            <a:pPr defTabSz="1159728"/>
            <a:r>
              <a:rPr lang="de-DE" sz="2800" b="1" dirty="0">
                <a:solidFill>
                  <a:srgbClr val="000000"/>
                </a:solidFill>
              </a:rPr>
              <a:t>2008 – </a:t>
            </a:r>
            <a:r>
              <a:rPr lang="de-DE" sz="2800" b="1" dirty="0" smtClean="0">
                <a:solidFill>
                  <a:srgbClr val="000000"/>
                </a:solidFill>
              </a:rPr>
              <a:t>2012: </a:t>
            </a:r>
            <a:r>
              <a:rPr lang="de-DE" sz="2800" b="1" dirty="0" err="1">
                <a:solidFill>
                  <a:srgbClr val="000000"/>
                </a:solidFill>
              </a:rPr>
              <a:t>Wire</a:t>
            </a:r>
            <a:r>
              <a:rPr lang="de-DE" sz="2800" b="1" dirty="0">
                <a:solidFill>
                  <a:srgbClr val="000000"/>
                </a:solidFill>
              </a:rPr>
              <a:t> </a:t>
            </a:r>
            <a:r>
              <a:rPr lang="de-DE" sz="2800" b="1" dirty="0" err="1">
                <a:solidFill>
                  <a:srgbClr val="000000"/>
                </a:solidFill>
                <a:latin typeface="Arial" charset="0"/>
              </a:rPr>
              <a:t>Electrode</a:t>
            </a:r>
            <a:r>
              <a:rPr lang="de-DE" sz="28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sz="2800" b="1" dirty="0" smtClean="0">
                <a:solidFill>
                  <a:srgbClr val="000000"/>
                </a:solidFill>
                <a:latin typeface="Arial" charset="0"/>
              </a:rPr>
              <a:t>Installation</a:t>
            </a:r>
            <a:endParaRPr lang="de-DE" sz="28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8" name="Bild 6" descr="wwu_logo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9694" y="3052460"/>
            <a:ext cx="1570018" cy="338853"/>
          </a:xfrm>
          <a:prstGeom prst="rect">
            <a:avLst/>
          </a:prstGeom>
        </p:spPr>
      </p:pic>
      <p:pic>
        <p:nvPicPr>
          <p:cNvPr id="224258" name="Picture 2" descr="C:\Users\bm3299\Pictures\Experiments\Katrin\Electrodes\main spectrometer\Electrode-mounting\Gerüst und Tank 2008-05-06\DSC_33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313" y="2930277"/>
            <a:ext cx="4947587" cy="3312368"/>
          </a:xfrm>
          <a:prstGeom prst="roundRect">
            <a:avLst>
              <a:gd name="adj" fmla="val 5740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259" name="Picture 3" descr="C:\Users\bm3299\Pictures\Experiments\Katrin\Electrodes\main spectrometer\Electrode-mounting\mounting-2010-05-12\DSC_590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03283" y="3505195"/>
            <a:ext cx="3368424" cy="2737451"/>
          </a:xfrm>
          <a:prstGeom prst="roundRect">
            <a:avLst>
              <a:gd name="adj" fmla="val 7020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260" name="Picture 4" descr="C:\Users\bm3299\Pictures\Experiments\Katrin\Electrodes\main spectrometer\Electrode-mounting\mounting-2010-05-12\DSC_58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1392" y="1184198"/>
            <a:ext cx="3316639" cy="2220461"/>
          </a:xfrm>
          <a:prstGeom prst="roundRect">
            <a:avLst>
              <a:gd name="adj" fmla="val 7661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499992" y="6485634"/>
            <a:ext cx="1872208" cy="111719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dirty="0" smtClean="0"/>
              <a:t>J. Wolf  - The KATRIN Experiment</a:t>
            </a:r>
            <a:endParaRPr lang="en-US" dirty="0"/>
          </a:p>
        </p:txBody>
      </p:sp>
      <p:sp>
        <p:nvSpPr>
          <p:cNvPr id="12" name="Abgerundetes Rechteck 11"/>
          <p:cNvSpPr/>
          <p:nvPr/>
        </p:nvSpPr>
        <p:spPr>
          <a:xfrm>
            <a:off x="2915816" y="6328371"/>
            <a:ext cx="1224136" cy="5474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0979" y="6364193"/>
            <a:ext cx="3072799" cy="4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69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6" y="4392718"/>
            <a:ext cx="2880320" cy="1916603"/>
          </a:xfrm>
          <a:prstGeom prst="roundRect">
            <a:avLst>
              <a:gd name="adj" fmla="val 9385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539552" y="186781"/>
            <a:ext cx="7272808" cy="68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28" tIns="37864" rIns="75728" bIns="37864" anchor="ctr"/>
          <a:lstStyle/>
          <a:p>
            <a:pPr defTabSz="1159728"/>
            <a:r>
              <a:rPr lang="de-DE" sz="2800" b="1" dirty="0" smtClean="0">
                <a:solidFill>
                  <a:srgbClr val="000000"/>
                </a:solidFill>
              </a:rPr>
              <a:t>2012: </a:t>
            </a:r>
            <a:r>
              <a:rPr lang="de-DE" sz="2800" b="1" dirty="0" err="1" smtClean="0">
                <a:solidFill>
                  <a:srgbClr val="000000"/>
                </a:solidFill>
              </a:rPr>
              <a:t>Preparation</a:t>
            </a:r>
            <a:r>
              <a:rPr lang="de-DE" sz="2800" b="1" dirty="0" smtClean="0">
                <a:solidFill>
                  <a:srgbClr val="000000"/>
                </a:solidFill>
              </a:rPr>
              <a:t> </a:t>
            </a:r>
            <a:r>
              <a:rPr lang="de-DE" sz="2800" b="1" dirty="0" err="1" smtClean="0">
                <a:solidFill>
                  <a:srgbClr val="000000"/>
                </a:solidFill>
              </a:rPr>
              <a:t>of</a:t>
            </a:r>
            <a:r>
              <a:rPr lang="de-DE" sz="2800" b="1" dirty="0" smtClean="0">
                <a:solidFill>
                  <a:srgbClr val="000000"/>
                </a:solidFill>
              </a:rPr>
              <a:t> </a:t>
            </a:r>
            <a:r>
              <a:rPr lang="de-DE" sz="2800" b="1" dirty="0" err="1" smtClean="0">
                <a:solidFill>
                  <a:srgbClr val="000000"/>
                </a:solidFill>
              </a:rPr>
              <a:t>first</a:t>
            </a:r>
            <a:r>
              <a:rPr lang="de-DE" sz="2800" b="1" dirty="0" smtClean="0">
                <a:solidFill>
                  <a:srgbClr val="000000"/>
                </a:solidFill>
              </a:rPr>
              <a:t> </a:t>
            </a:r>
            <a:r>
              <a:rPr lang="de-DE" sz="2800" b="1" dirty="0" err="1" smtClean="0">
                <a:solidFill>
                  <a:srgbClr val="000000"/>
                </a:solidFill>
              </a:rPr>
              <a:t>measurements</a:t>
            </a:r>
            <a:endParaRPr lang="de-DE" sz="2800" b="1" dirty="0">
              <a:solidFill>
                <a:srgbClr val="000000"/>
              </a:solidFill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51521" y="4386808"/>
            <a:ext cx="5256584" cy="187220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23736" indent="-323736">
              <a:spcBef>
                <a:spcPts val="600"/>
              </a:spcBef>
              <a:buSzPct val="75000"/>
              <a:buBlip>
                <a:blip r:embed="rId3"/>
              </a:buBlip>
              <a:tabLst>
                <a:tab pos="609384" algn="l"/>
                <a:tab pos="723648" algn="l"/>
                <a:tab pos="1447300" algn="l"/>
                <a:tab pos="2170951" algn="l"/>
                <a:tab pos="2894601" algn="l"/>
                <a:tab pos="3618250" algn="l"/>
                <a:tab pos="4341901" algn="l"/>
                <a:tab pos="5065552" algn="l"/>
              </a:tabLst>
            </a:pPr>
            <a:r>
              <a:rPr lang="en-US" sz="2000" b="1" dirty="0" smtClean="0">
                <a:latin typeface="Gill Sans"/>
                <a:cs typeface="Gill Sans"/>
              </a:rPr>
              <a:t>Electrode installation completed</a:t>
            </a:r>
          </a:p>
          <a:p>
            <a:pPr marL="323736" indent="-323736">
              <a:spcBef>
                <a:spcPts val="600"/>
              </a:spcBef>
              <a:buSzPct val="75000"/>
              <a:buBlip>
                <a:blip r:embed="rId3"/>
              </a:buBlip>
              <a:tabLst>
                <a:tab pos="609384" algn="l"/>
                <a:tab pos="723648" algn="l"/>
                <a:tab pos="1447300" algn="l"/>
                <a:tab pos="2170951" algn="l"/>
                <a:tab pos="2894601" algn="l"/>
                <a:tab pos="3618250" algn="l"/>
                <a:tab pos="4341901" algn="l"/>
                <a:tab pos="5065552" algn="l"/>
              </a:tabLst>
            </a:pPr>
            <a:r>
              <a:rPr lang="en-US" sz="2000" b="1" dirty="0" smtClean="0">
                <a:latin typeface="Gill Sans"/>
                <a:cs typeface="Gill Sans"/>
              </a:rPr>
              <a:t>Vacuum chamber closed</a:t>
            </a:r>
          </a:p>
          <a:p>
            <a:pPr marL="323736" indent="-323736">
              <a:spcBef>
                <a:spcPts val="600"/>
              </a:spcBef>
              <a:buSzPct val="75000"/>
              <a:buBlip>
                <a:blip r:embed="rId3"/>
              </a:buBlip>
              <a:tabLst>
                <a:tab pos="609384" algn="l"/>
                <a:tab pos="723648" algn="l"/>
                <a:tab pos="1447300" algn="l"/>
                <a:tab pos="2170951" algn="l"/>
                <a:tab pos="2894601" algn="l"/>
                <a:tab pos="3618250" algn="l"/>
                <a:tab pos="4341901" algn="l"/>
                <a:tab pos="5065552" algn="l"/>
              </a:tabLst>
            </a:pPr>
            <a:r>
              <a:rPr lang="en-US" sz="2000" b="1" dirty="0" smtClean="0">
                <a:latin typeface="Gill Sans"/>
                <a:cs typeface="Gill Sans"/>
              </a:rPr>
              <a:t>Successful leak test</a:t>
            </a:r>
          </a:p>
          <a:p>
            <a:pPr marL="323736" indent="-323736">
              <a:spcBef>
                <a:spcPts val="600"/>
              </a:spcBef>
              <a:buSzPct val="75000"/>
              <a:buBlip>
                <a:blip r:embed="rId3"/>
              </a:buBlip>
              <a:tabLst>
                <a:tab pos="609384" algn="l"/>
                <a:tab pos="723648" algn="l"/>
                <a:tab pos="1447300" algn="l"/>
                <a:tab pos="2170951" algn="l"/>
                <a:tab pos="2894601" algn="l"/>
                <a:tab pos="3618250" algn="l"/>
                <a:tab pos="4341901" algn="l"/>
                <a:tab pos="5065552" algn="l"/>
              </a:tabLst>
            </a:pPr>
            <a:r>
              <a:rPr lang="en-US" sz="2000" b="1" dirty="0" smtClean="0">
                <a:latin typeface="Gill Sans"/>
                <a:cs typeface="Gill Sans"/>
              </a:rPr>
              <a:t>first bake-out, NEG </a:t>
            </a:r>
            <a:r>
              <a:rPr lang="en-US" sz="2000" b="1" dirty="0" err="1" smtClean="0">
                <a:latin typeface="Gill Sans"/>
                <a:cs typeface="Gill Sans"/>
              </a:rPr>
              <a:t>activ</a:t>
            </a:r>
            <a:r>
              <a:rPr lang="en-US" sz="2000" b="1" dirty="0" smtClean="0">
                <a:latin typeface="Gill Sans"/>
                <a:cs typeface="Gill Sans"/>
              </a:rPr>
              <a:t>. in Jan. 2013</a:t>
            </a:r>
          </a:p>
          <a:p>
            <a:pPr marL="323736" indent="-323736">
              <a:spcBef>
                <a:spcPts val="600"/>
              </a:spcBef>
              <a:buSzPct val="75000"/>
              <a:buBlip>
                <a:blip r:embed="rId3"/>
              </a:buBlip>
              <a:tabLst>
                <a:tab pos="609384" algn="l"/>
                <a:tab pos="723648" algn="l"/>
                <a:tab pos="1447300" algn="l"/>
                <a:tab pos="2170951" algn="l"/>
                <a:tab pos="2894601" algn="l"/>
                <a:tab pos="3618250" algn="l"/>
                <a:tab pos="4341901" algn="l"/>
                <a:tab pos="5065552" algn="l"/>
              </a:tabLst>
            </a:pPr>
            <a:r>
              <a:rPr lang="en-US" sz="2000" b="1" dirty="0" smtClean="0">
                <a:latin typeface="Gill Sans"/>
                <a:cs typeface="Gill Sans"/>
              </a:rPr>
              <a:t>&gt; 1 year of data from 2013 - 2016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pic>
        <p:nvPicPr>
          <p:cNvPr id="225446" name="Picture 16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5601649" y="1150753"/>
            <a:ext cx="3413312" cy="2880320"/>
          </a:xfrm>
          <a:prstGeom prst="roundRect">
            <a:avLst>
              <a:gd name="adj" fmla="val 5438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258" name="Picture 2" descr="C:\Users\bm3299\Pictures\Experiments\Katrin\Main-Spectrometer\FZK-Hauptspektrometer\2012-05-08 Flanschmontage P1\NIKON D80\DSC_32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1" y="884257"/>
            <a:ext cx="5098365" cy="3413312"/>
          </a:xfrm>
          <a:prstGeom prst="roundRect">
            <a:avLst>
              <a:gd name="adj" fmla="val 4388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499992" y="6485634"/>
            <a:ext cx="1872208" cy="111719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dirty="0" smtClean="0"/>
              <a:t>J. Wolf  - The KATRIN Experiment</a:t>
            </a:r>
            <a:endParaRPr lang="en-US" dirty="0"/>
          </a:p>
        </p:txBody>
      </p:sp>
      <p:sp>
        <p:nvSpPr>
          <p:cNvPr id="13" name="Abgerundetes Rechteck 12"/>
          <p:cNvSpPr/>
          <p:nvPr/>
        </p:nvSpPr>
        <p:spPr>
          <a:xfrm>
            <a:off x="2915816" y="6328371"/>
            <a:ext cx="1224136" cy="5474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0979" y="6364193"/>
            <a:ext cx="3072799" cy="4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13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081148" y="2910976"/>
            <a:ext cx="4854973" cy="2875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44419" y="4092735"/>
            <a:ext cx="1759467" cy="445347"/>
          </a:xfrm>
          <a:prstGeom prst="rect">
            <a:avLst/>
          </a:prstGeom>
          <a:noFill/>
          <a:ln/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545"/>
          <a:stretch>
            <a:fillRect/>
          </a:stretch>
        </p:blipFill>
        <p:spPr bwMode="auto">
          <a:xfrm>
            <a:off x="1403732" y="4552256"/>
            <a:ext cx="1728108" cy="1253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el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6259723"/>
              </p:ext>
            </p:extLst>
          </p:nvPr>
        </p:nvGraphicFramePr>
        <p:xfrm>
          <a:off x="1371645" y="3013333"/>
          <a:ext cx="1905013" cy="9689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4623"/>
                <a:gridCol w="1320390"/>
              </a:tblGrid>
              <a:tr h="322971">
                <a:tc gridSpan="2">
                  <a:txBody>
                    <a:bodyPr/>
                    <a:lstStyle/>
                    <a:p>
                      <a:pPr algn="ctr"/>
                      <a:r>
                        <a:rPr lang="de-DE" sz="1700" baseline="30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r>
                        <a:rPr lang="de-DE" sz="17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H:</a:t>
                      </a:r>
                      <a:r>
                        <a:rPr lang="de-DE" sz="17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de-DE" sz="17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super-</a:t>
                      </a:r>
                      <a:r>
                        <a:rPr lang="de-DE" sz="17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allowed</a:t>
                      </a:r>
                      <a:r>
                        <a:rPr lang="de-DE" sz="17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endParaRPr lang="de-DE" sz="17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29091" marR="29091" marT="30857" marB="30857"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322971">
                <a:tc>
                  <a:txBody>
                    <a:bodyPr/>
                    <a:lstStyle/>
                    <a:p>
                      <a:pPr algn="ctr"/>
                      <a:r>
                        <a:rPr lang="de-DE" sz="1700" dirty="0" smtClean="0"/>
                        <a:t>E</a:t>
                      </a:r>
                      <a:r>
                        <a:rPr lang="de-DE" sz="1700" b="1" baseline="-25000" dirty="0" smtClean="0"/>
                        <a:t>0</a:t>
                      </a:r>
                      <a:endParaRPr lang="de-DE" sz="1700" b="1" baseline="-25000" dirty="0"/>
                    </a:p>
                  </a:txBody>
                  <a:tcPr marL="29091" marR="29091" marT="30857" marB="308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700" b="1" dirty="0" smtClean="0"/>
                        <a:t>18.6</a:t>
                      </a:r>
                      <a:r>
                        <a:rPr lang="de-DE" sz="1700" b="1" baseline="0" dirty="0" smtClean="0"/>
                        <a:t> keV</a:t>
                      </a:r>
                      <a:endParaRPr lang="de-DE" sz="1700" b="1" dirty="0"/>
                    </a:p>
                  </a:txBody>
                  <a:tcPr marL="29091" marR="29091" marT="30857" marB="30857"/>
                </a:tc>
              </a:tr>
              <a:tr h="322971">
                <a:tc>
                  <a:txBody>
                    <a:bodyPr/>
                    <a:lstStyle/>
                    <a:p>
                      <a:pPr algn="ctr"/>
                      <a:r>
                        <a:rPr lang="de-DE" sz="1700" dirty="0" smtClean="0"/>
                        <a:t>t</a:t>
                      </a:r>
                      <a:r>
                        <a:rPr lang="de-DE" sz="1700" b="1" baseline="-25000" dirty="0" smtClean="0"/>
                        <a:t>1/2</a:t>
                      </a:r>
                      <a:endParaRPr lang="de-DE" sz="1700" b="1" dirty="0"/>
                    </a:p>
                  </a:txBody>
                  <a:tcPr marL="29091" marR="29091" marT="30857" marB="308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700" b="1" dirty="0" smtClean="0">
                          <a:solidFill>
                            <a:srgbClr val="C00000"/>
                          </a:solidFill>
                        </a:rPr>
                        <a:t>12.3 y</a:t>
                      </a:r>
                      <a:endParaRPr lang="de-DE" sz="1700" b="1" dirty="0">
                        <a:solidFill>
                          <a:srgbClr val="C00000"/>
                        </a:solidFill>
                      </a:endParaRPr>
                    </a:p>
                  </a:txBody>
                  <a:tcPr marL="29091" marR="29091" marT="30857" marB="30857"/>
                </a:tc>
              </a:tr>
            </a:tbl>
          </a:graphicData>
        </a:graphic>
      </p:graphicFrame>
      <p:cxnSp>
        <p:nvCxnSpPr>
          <p:cNvPr id="16" name="Gerade Verbindung 15"/>
          <p:cNvCxnSpPr/>
          <p:nvPr/>
        </p:nvCxnSpPr>
        <p:spPr bwMode="auto">
          <a:xfrm rot="16200000" flipH="1">
            <a:off x="4003426" y="1635429"/>
            <a:ext cx="1137150" cy="0"/>
          </a:xfrm>
          <a:prstGeom prst="line">
            <a:avLst/>
          </a:prstGeom>
          <a:noFill/>
          <a:ln w="28575" cap="flat" cmpd="sng" algn="ctr">
            <a:solidFill>
              <a:srgbClr val="FFC000"/>
            </a:solidFill>
            <a:prstDash val="sys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1" name="Textfeld 20"/>
          <p:cNvSpPr txBox="1"/>
          <p:nvPr/>
        </p:nvSpPr>
        <p:spPr>
          <a:xfrm>
            <a:off x="407620" y="2442458"/>
            <a:ext cx="4092373" cy="32270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5749" tIns="37874" rIns="75749" bIns="37874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 &amp; Transport Section (STS)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4706856" y="2442458"/>
            <a:ext cx="3897592" cy="32270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75749" tIns="37874" rIns="75749" bIns="37874" rtlCol="0">
            <a:spAutoFit/>
          </a:bodyPr>
          <a:lstStyle/>
          <a:p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Spectrometer</a:t>
            </a:r>
            <a:r>
              <a:rPr lang="de-DE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</a:t>
            </a:r>
            <a:r>
              <a:rPr lang="de-DE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Detector</a:t>
            </a:r>
            <a:r>
              <a:rPr lang="de-DE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(SDS)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60794" y="3305559"/>
            <a:ext cx="1161267" cy="692041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pPr algn="ctr"/>
            <a:r>
              <a:rPr lang="de-DE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ideal </a:t>
            </a:r>
          </a:p>
          <a:p>
            <a:pPr algn="ctr"/>
            <a:r>
              <a:rPr lang="de-DE" sz="2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ymbol" panose="05050102010706020507" pitchFamily="18" charset="2"/>
              </a:rPr>
              <a:t>b</a:t>
            </a:r>
            <a:r>
              <a:rPr lang="de-DE" sz="2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-emitter</a:t>
            </a:r>
            <a:endParaRPr lang="de-DE" sz="2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6470086" y="2899067"/>
            <a:ext cx="2377946" cy="32270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75749" tIns="37874" rIns="75749" bIns="37874" rtlCol="0">
            <a:spAutoFit/>
          </a:bodyPr>
          <a:lstStyle/>
          <a:p>
            <a:r>
              <a:rPr lang="de-DE" sz="1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most</a:t>
            </a:r>
            <a:r>
              <a:rPr lang="de-DE" sz="1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sensitive </a:t>
            </a:r>
            <a:r>
              <a:rPr lang="de-DE" sz="1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method</a:t>
            </a:r>
            <a:endParaRPr lang="de-DE" sz="1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323528" y="6061043"/>
            <a:ext cx="8529196" cy="23037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75749" tIns="37874" rIns="75749" bIns="37874">
            <a:spAutoFit/>
          </a:bodyPr>
          <a:lstStyle/>
          <a:p>
            <a:pPr algn="ctr"/>
            <a:r>
              <a:rPr lang="de-DE" sz="1000" i="1" dirty="0">
                <a:solidFill>
                  <a:srgbClr val="A00078"/>
                </a:solidFill>
              </a:rPr>
              <a:t>G. Drexlin, V. Hannen, S. Mertens, C. Weinheimer, </a:t>
            </a:r>
            <a:r>
              <a:rPr lang="de-DE" sz="1000" i="1" dirty="0" err="1"/>
              <a:t>Current</a:t>
            </a:r>
            <a:r>
              <a:rPr lang="de-DE" sz="1000" i="1" dirty="0"/>
              <a:t> </a:t>
            </a:r>
            <a:r>
              <a:rPr lang="de-DE" sz="1000" i="1" dirty="0" err="1"/>
              <a:t>Direct</a:t>
            </a:r>
            <a:r>
              <a:rPr lang="de-DE" sz="1000" i="1" dirty="0"/>
              <a:t> Neutrino </a:t>
            </a:r>
            <a:r>
              <a:rPr lang="de-DE" sz="1000" i="1" dirty="0" err="1"/>
              <a:t>Mass</a:t>
            </a:r>
            <a:r>
              <a:rPr lang="de-DE" sz="1000" i="1" dirty="0"/>
              <a:t> Experiments (Review</a:t>
            </a:r>
            <a:r>
              <a:rPr lang="de-DE" sz="1000" i="1" dirty="0" smtClean="0"/>
              <a:t>), Adv. </a:t>
            </a:r>
            <a:r>
              <a:rPr lang="de-DE" sz="1000" i="1" dirty="0"/>
              <a:t>In High </a:t>
            </a:r>
            <a:r>
              <a:rPr lang="de-DE" sz="1000" i="1" dirty="0" err="1"/>
              <a:t>Energy</a:t>
            </a:r>
            <a:r>
              <a:rPr lang="de-DE" sz="1000" i="1" dirty="0"/>
              <a:t> </a:t>
            </a:r>
            <a:r>
              <a:rPr lang="de-DE" sz="1000" i="1" dirty="0" smtClean="0"/>
              <a:t>Phys. </a:t>
            </a:r>
            <a:r>
              <a:rPr lang="de-DE" sz="1000" i="1" dirty="0"/>
              <a:t>(2013) 293986</a:t>
            </a:r>
          </a:p>
        </p:txBody>
      </p:sp>
      <p:grpSp>
        <p:nvGrpSpPr>
          <p:cNvPr id="20" name="Gruppieren 19"/>
          <p:cNvGrpSpPr/>
          <p:nvPr/>
        </p:nvGrpSpPr>
        <p:grpSpPr>
          <a:xfrm rot="21309873">
            <a:off x="7642097" y="3516965"/>
            <a:ext cx="1559065" cy="1151538"/>
            <a:chOff x="8737713" y="4387930"/>
            <a:chExt cx="1604475" cy="1047412"/>
          </a:xfrm>
        </p:grpSpPr>
        <p:sp>
          <p:nvSpPr>
            <p:cNvPr id="23" name="Zylinder 22"/>
            <p:cNvSpPr/>
            <p:nvPr/>
          </p:nvSpPr>
          <p:spPr>
            <a:xfrm rot="13694808">
              <a:off x="9193500" y="4551836"/>
              <a:ext cx="427719" cy="1339293"/>
            </a:xfrm>
            <a:prstGeom prst="can">
              <a:avLst/>
            </a:prstGeom>
            <a:solidFill>
              <a:srgbClr val="FFC000">
                <a:alpha val="31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4" name="Picture 2" descr="C:\Users\drexlin\AppData\Local\Microsoft\Windows\Temporary Internet Files\Content.IE5\EE6VLXLZ\MC900307864[1].wm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624397" flipH="1">
              <a:off x="9576251" y="4387930"/>
              <a:ext cx="765937" cy="7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35497" y="180629"/>
            <a:ext cx="7992391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0" tIns="45700" rIns="91400" bIns="45700" anchor="ctr"/>
          <a:lstStyle/>
          <a:p>
            <a:pPr defTabSz="1399694"/>
            <a:r>
              <a:rPr lang="de-DE" sz="2800" b="1" dirty="0" smtClean="0">
                <a:solidFill>
                  <a:schemeClr val="tx2"/>
                </a:solidFill>
              </a:rPr>
              <a:t>The </a:t>
            </a:r>
            <a:r>
              <a:rPr lang="de-DE" sz="2800" b="1" dirty="0" err="1" smtClean="0">
                <a:solidFill>
                  <a:srgbClr val="FF0000"/>
                </a:solidFill>
              </a:rPr>
              <a:t>KA</a:t>
            </a:r>
            <a:r>
              <a:rPr lang="de-DE" sz="2800" b="1" dirty="0" err="1" smtClean="0">
                <a:solidFill>
                  <a:schemeClr val="tx2"/>
                </a:solidFill>
              </a:rPr>
              <a:t>rlsruhe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rgbClr val="FF0000"/>
                </a:solidFill>
              </a:rPr>
              <a:t>TRI</a:t>
            </a:r>
            <a:r>
              <a:rPr lang="de-DE" sz="2800" b="1" dirty="0" err="1" smtClean="0">
                <a:solidFill>
                  <a:schemeClr val="tx2"/>
                </a:solidFill>
              </a:rPr>
              <a:t>tium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smtClean="0">
                <a:solidFill>
                  <a:srgbClr val="FF0000"/>
                </a:solidFill>
              </a:rPr>
              <a:t>N</a:t>
            </a:r>
            <a:r>
              <a:rPr lang="de-DE" sz="2800" b="1" dirty="0" smtClean="0">
                <a:solidFill>
                  <a:schemeClr val="tx2"/>
                </a:solidFill>
              </a:rPr>
              <a:t>eutrino Experiment</a:t>
            </a:r>
          </a:p>
        </p:txBody>
      </p:sp>
      <p:cxnSp>
        <p:nvCxnSpPr>
          <p:cNvPr id="32" name="Gerade Verbindung mit Pfeil 31"/>
          <p:cNvCxnSpPr/>
          <p:nvPr/>
        </p:nvCxnSpPr>
        <p:spPr>
          <a:xfrm>
            <a:off x="323529" y="2276872"/>
            <a:ext cx="8492303" cy="0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>
            <a:off x="4181894" y="2132857"/>
            <a:ext cx="59343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b="1" i="1" dirty="0" smtClean="0"/>
              <a:t>70 m</a:t>
            </a:r>
            <a:endParaRPr lang="de-DE" sz="1400" b="1" i="1" dirty="0"/>
          </a:p>
        </p:txBody>
      </p:sp>
      <p:pic>
        <p:nvPicPr>
          <p:cNvPr id="30" name="Picture 1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605" y="980729"/>
            <a:ext cx="8455025" cy="135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81" t="7210" r="2596" b="732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5" name="Fußzeilenplatzhalter 7"/>
          <p:cNvSpPr txBox="1">
            <a:spLocks/>
          </p:cNvSpPr>
          <p:nvPr/>
        </p:nvSpPr>
        <p:spPr bwMode="auto">
          <a:xfrm>
            <a:off x="4499992" y="6485634"/>
            <a:ext cx="1872208" cy="111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dirty="0" smtClean="0"/>
              <a:t>J. Wolf  - The KATRIN Experiment</a:t>
            </a:r>
            <a:endParaRPr lang="en-US" dirty="0"/>
          </a:p>
        </p:txBody>
      </p:sp>
      <p:pic>
        <p:nvPicPr>
          <p:cNvPr id="26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0979" y="6364193"/>
            <a:ext cx="3072799" cy="4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66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3652" y="977506"/>
            <a:ext cx="8356600" cy="5112097"/>
          </a:xfrm>
        </p:spPr>
        <p:txBody>
          <a:bodyPr/>
          <a:lstStyle/>
          <a:p>
            <a:r>
              <a:rPr lang="de-DE" b="1" dirty="0" err="1" smtClean="0"/>
              <a:t>Indicator</a:t>
            </a:r>
            <a:r>
              <a:rPr lang="de-DE" b="1" dirty="0" smtClean="0"/>
              <a:t> </a:t>
            </a:r>
            <a:r>
              <a:rPr lang="de-DE" b="1" dirty="0" err="1" smtClean="0"/>
              <a:t>for</a:t>
            </a:r>
            <a:r>
              <a:rPr lang="de-DE" b="1" dirty="0" smtClean="0"/>
              <a:t> NEG </a:t>
            </a:r>
            <a:r>
              <a:rPr lang="de-DE" b="1" dirty="0" err="1" smtClean="0"/>
              <a:t>activation</a:t>
            </a:r>
            <a:r>
              <a:rPr lang="de-DE" b="1" dirty="0" smtClean="0"/>
              <a:t>:</a:t>
            </a:r>
            <a:r>
              <a:rPr lang="de-DE" dirty="0" smtClean="0"/>
              <a:t> </a:t>
            </a:r>
          </a:p>
          <a:p>
            <a:pPr lvl="1"/>
            <a:r>
              <a:rPr lang="de-DE" dirty="0" err="1" smtClean="0"/>
              <a:t>pressure</a:t>
            </a:r>
            <a:r>
              <a:rPr lang="de-DE" dirty="0" smtClean="0"/>
              <a:t> </a:t>
            </a:r>
            <a:r>
              <a:rPr lang="de-DE" dirty="0" err="1" smtClean="0"/>
              <a:t>ratio</a:t>
            </a:r>
            <a:r>
              <a:rPr lang="de-DE" dirty="0" smtClean="0"/>
              <a:t> </a:t>
            </a:r>
            <a:r>
              <a:rPr lang="de-DE" dirty="0" err="1" smtClean="0"/>
              <a:t>between</a:t>
            </a:r>
            <a:r>
              <a:rPr lang="de-DE" dirty="0" smtClean="0"/>
              <a:t> </a:t>
            </a:r>
            <a:r>
              <a:rPr lang="de-DE" dirty="0" err="1" smtClean="0"/>
              <a:t>vessel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pump </a:t>
            </a:r>
            <a:r>
              <a:rPr lang="de-DE" dirty="0" err="1" smtClean="0"/>
              <a:t>port</a:t>
            </a:r>
            <a:endParaRPr lang="de-DE" dirty="0" smtClean="0"/>
          </a:p>
          <a:p>
            <a:pPr lvl="1"/>
            <a:r>
              <a:rPr lang="de-DE" dirty="0">
                <a:sym typeface="Wingdings" panose="05000000000000000000" pitchFamily="2" charset="2"/>
              </a:rPr>
              <a:t>a</a:t>
            </a:r>
            <a:r>
              <a:rPr lang="de-DE" dirty="0" smtClean="0">
                <a:sym typeface="Wingdings" panose="05000000000000000000" pitchFamily="2" charset="2"/>
              </a:rPr>
              <a:t>fter </a:t>
            </a:r>
            <a:r>
              <a:rPr lang="de-DE" dirty="0" err="1" smtClean="0">
                <a:sym typeface="Wingdings" panose="05000000000000000000" pitchFamily="2" charset="2"/>
              </a:rPr>
              <a:t>baking</a:t>
            </a:r>
            <a:r>
              <a:rPr lang="de-DE" dirty="0" smtClean="0">
                <a:sym typeface="Wingdings" panose="05000000000000000000" pitchFamily="2" charset="2"/>
              </a:rPr>
              <a:t>: p</a:t>
            </a:r>
            <a:r>
              <a:rPr lang="de-DE" baseline="-25000" dirty="0" smtClean="0">
                <a:sym typeface="Wingdings" panose="05000000000000000000" pitchFamily="2" charset="2"/>
              </a:rPr>
              <a:t>P3</a:t>
            </a:r>
            <a:r>
              <a:rPr lang="de-DE" dirty="0" smtClean="0">
                <a:sym typeface="Wingdings" panose="05000000000000000000" pitchFamily="2" charset="2"/>
              </a:rPr>
              <a:t>/p</a:t>
            </a:r>
            <a:r>
              <a:rPr lang="de-DE" baseline="-25000" dirty="0" smtClean="0">
                <a:sym typeface="Wingdings" panose="05000000000000000000" pitchFamily="2" charset="2"/>
              </a:rPr>
              <a:t>F9</a:t>
            </a:r>
            <a:r>
              <a:rPr lang="de-DE" dirty="0" smtClean="0">
                <a:sym typeface="Wingdings" panose="05000000000000000000" pitchFamily="2" charset="2"/>
              </a:rPr>
              <a:t> = 0.41  S</a:t>
            </a:r>
            <a:r>
              <a:rPr lang="de-DE" baseline="-25000" dirty="0" smtClean="0">
                <a:sym typeface="Wingdings" panose="05000000000000000000" pitchFamily="2" charset="2"/>
              </a:rPr>
              <a:t>NEG</a:t>
            </a:r>
            <a:r>
              <a:rPr lang="de-DE" dirty="0" smtClean="0">
                <a:sym typeface="Wingdings" panose="05000000000000000000" pitchFamily="2" charset="2"/>
              </a:rPr>
              <a:t> ≈ 290 m</a:t>
            </a:r>
            <a:r>
              <a:rPr lang="de-DE" baseline="30000" dirty="0" smtClean="0">
                <a:sym typeface="Wingdings" panose="05000000000000000000" pitchFamily="2" charset="2"/>
              </a:rPr>
              <a:t>3</a:t>
            </a:r>
            <a:r>
              <a:rPr lang="de-DE" dirty="0" smtClean="0">
                <a:sym typeface="Wingdings" panose="05000000000000000000" pitchFamily="2" charset="2"/>
              </a:rPr>
              <a:t>/s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23528" y="188641"/>
            <a:ext cx="7564839" cy="68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28" tIns="37864" rIns="75728" bIns="37864" anchor="ctr"/>
          <a:lstStyle/>
          <a:p>
            <a:pPr defTabSz="1159728"/>
            <a:r>
              <a:rPr lang="de-DE" sz="2800" b="1" dirty="0" smtClean="0">
                <a:solidFill>
                  <a:srgbClr val="000000"/>
                </a:solidFill>
                <a:latin typeface="Arial" charset="0"/>
              </a:rPr>
              <a:t>NEG </a:t>
            </a:r>
            <a:r>
              <a:rPr lang="de-DE" sz="2800" b="1" dirty="0" err="1" smtClean="0">
                <a:solidFill>
                  <a:srgbClr val="000000"/>
                </a:solidFill>
                <a:latin typeface="Arial" charset="0"/>
              </a:rPr>
              <a:t>activation</a:t>
            </a:r>
            <a:endParaRPr lang="de-DE" sz="2800" b="1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6363574" y="709949"/>
            <a:ext cx="2596978" cy="1639019"/>
            <a:chOff x="6159261" y="1414732"/>
            <a:chExt cx="2596978" cy="1639019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491" b="-1"/>
            <a:stretch/>
          </p:blipFill>
          <p:spPr bwMode="auto">
            <a:xfrm>
              <a:off x="6516216" y="1484784"/>
              <a:ext cx="2240023" cy="1522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" name="Freihandform 1"/>
            <p:cNvSpPr/>
            <p:nvPr/>
          </p:nvSpPr>
          <p:spPr>
            <a:xfrm>
              <a:off x="6159261" y="1414732"/>
              <a:ext cx="586596" cy="1639019"/>
            </a:xfrm>
            <a:custGeom>
              <a:avLst/>
              <a:gdLst>
                <a:gd name="connsiteX0" fmla="*/ 362309 w 586596"/>
                <a:gd name="connsiteY0" fmla="*/ 43132 h 1639019"/>
                <a:gd name="connsiteX1" fmla="*/ 362309 w 586596"/>
                <a:gd name="connsiteY1" fmla="*/ 43132 h 1639019"/>
                <a:gd name="connsiteX2" fmla="*/ 439947 w 586596"/>
                <a:gd name="connsiteY2" fmla="*/ 60385 h 1639019"/>
                <a:gd name="connsiteX3" fmla="*/ 517585 w 586596"/>
                <a:gd name="connsiteY3" fmla="*/ 69011 h 1639019"/>
                <a:gd name="connsiteX4" fmla="*/ 586596 w 586596"/>
                <a:gd name="connsiteY4" fmla="*/ 86264 h 1639019"/>
                <a:gd name="connsiteX5" fmla="*/ 552090 w 586596"/>
                <a:gd name="connsiteY5" fmla="*/ 163902 h 1639019"/>
                <a:gd name="connsiteX6" fmla="*/ 534838 w 586596"/>
                <a:gd name="connsiteY6" fmla="*/ 215660 h 1639019"/>
                <a:gd name="connsiteX7" fmla="*/ 491705 w 586596"/>
                <a:gd name="connsiteY7" fmla="*/ 293298 h 1639019"/>
                <a:gd name="connsiteX8" fmla="*/ 500332 w 586596"/>
                <a:gd name="connsiteY8" fmla="*/ 345057 h 1639019"/>
                <a:gd name="connsiteX9" fmla="*/ 534838 w 586596"/>
                <a:gd name="connsiteY9" fmla="*/ 370936 h 1639019"/>
                <a:gd name="connsiteX10" fmla="*/ 586596 w 586596"/>
                <a:gd name="connsiteY10" fmla="*/ 396815 h 1639019"/>
                <a:gd name="connsiteX11" fmla="*/ 577970 w 586596"/>
                <a:gd name="connsiteY11" fmla="*/ 422694 h 1639019"/>
                <a:gd name="connsiteX12" fmla="*/ 508958 w 586596"/>
                <a:gd name="connsiteY12" fmla="*/ 457200 h 1639019"/>
                <a:gd name="connsiteX13" fmla="*/ 483079 w 586596"/>
                <a:gd name="connsiteY13" fmla="*/ 474453 h 1639019"/>
                <a:gd name="connsiteX14" fmla="*/ 474453 w 586596"/>
                <a:gd name="connsiteY14" fmla="*/ 500332 h 1639019"/>
                <a:gd name="connsiteX15" fmla="*/ 457200 w 586596"/>
                <a:gd name="connsiteY15" fmla="*/ 526211 h 1639019"/>
                <a:gd name="connsiteX16" fmla="*/ 439947 w 586596"/>
                <a:gd name="connsiteY16" fmla="*/ 560717 h 1639019"/>
                <a:gd name="connsiteX17" fmla="*/ 483079 w 586596"/>
                <a:gd name="connsiteY17" fmla="*/ 655608 h 1639019"/>
                <a:gd name="connsiteX18" fmla="*/ 500332 w 586596"/>
                <a:gd name="connsiteY18" fmla="*/ 681487 h 1639019"/>
                <a:gd name="connsiteX19" fmla="*/ 491705 w 586596"/>
                <a:gd name="connsiteY19" fmla="*/ 733245 h 1639019"/>
                <a:gd name="connsiteX20" fmla="*/ 526211 w 586596"/>
                <a:gd name="connsiteY20" fmla="*/ 819510 h 1639019"/>
                <a:gd name="connsiteX21" fmla="*/ 552090 w 586596"/>
                <a:gd name="connsiteY21" fmla="*/ 836762 h 1639019"/>
                <a:gd name="connsiteX22" fmla="*/ 491705 w 586596"/>
                <a:gd name="connsiteY22" fmla="*/ 879894 h 1639019"/>
                <a:gd name="connsiteX23" fmla="*/ 491705 w 586596"/>
                <a:gd name="connsiteY23" fmla="*/ 1000664 h 1639019"/>
                <a:gd name="connsiteX24" fmla="*/ 526211 w 586596"/>
                <a:gd name="connsiteY24" fmla="*/ 1052423 h 1639019"/>
                <a:gd name="connsiteX25" fmla="*/ 517585 w 586596"/>
                <a:gd name="connsiteY25" fmla="*/ 1078302 h 1639019"/>
                <a:gd name="connsiteX26" fmla="*/ 500332 w 586596"/>
                <a:gd name="connsiteY26" fmla="*/ 1104181 h 1639019"/>
                <a:gd name="connsiteX27" fmla="*/ 483079 w 586596"/>
                <a:gd name="connsiteY27" fmla="*/ 1173193 h 1639019"/>
                <a:gd name="connsiteX28" fmla="*/ 500332 w 586596"/>
                <a:gd name="connsiteY28" fmla="*/ 1276710 h 1639019"/>
                <a:gd name="connsiteX29" fmla="*/ 517585 w 586596"/>
                <a:gd name="connsiteY29" fmla="*/ 1302589 h 1639019"/>
                <a:gd name="connsiteX30" fmla="*/ 526211 w 586596"/>
                <a:gd name="connsiteY30" fmla="*/ 1500996 h 1639019"/>
                <a:gd name="connsiteX31" fmla="*/ 543464 w 586596"/>
                <a:gd name="connsiteY31" fmla="*/ 1526876 h 1639019"/>
                <a:gd name="connsiteX32" fmla="*/ 508958 w 586596"/>
                <a:gd name="connsiteY32" fmla="*/ 1578634 h 1639019"/>
                <a:gd name="connsiteX33" fmla="*/ 491705 w 586596"/>
                <a:gd name="connsiteY33" fmla="*/ 1604513 h 1639019"/>
                <a:gd name="connsiteX34" fmla="*/ 483079 w 586596"/>
                <a:gd name="connsiteY34" fmla="*/ 1630393 h 1639019"/>
                <a:gd name="connsiteX35" fmla="*/ 457200 w 586596"/>
                <a:gd name="connsiteY35" fmla="*/ 1639019 h 1639019"/>
                <a:gd name="connsiteX36" fmla="*/ 258792 w 586596"/>
                <a:gd name="connsiteY36" fmla="*/ 1630393 h 1639019"/>
                <a:gd name="connsiteX37" fmla="*/ 232913 w 586596"/>
                <a:gd name="connsiteY37" fmla="*/ 1613140 h 1639019"/>
                <a:gd name="connsiteX38" fmla="*/ 129396 w 586596"/>
                <a:gd name="connsiteY38" fmla="*/ 1595887 h 1639019"/>
                <a:gd name="connsiteX39" fmla="*/ 103517 w 586596"/>
                <a:gd name="connsiteY39" fmla="*/ 1578634 h 1639019"/>
                <a:gd name="connsiteX40" fmla="*/ 69011 w 586596"/>
                <a:gd name="connsiteY40" fmla="*/ 1561381 h 1639019"/>
                <a:gd name="connsiteX41" fmla="*/ 34505 w 586596"/>
                <a:gd name="connsiteY41" fmla="*/ 1535502 h 1639019"/>
                <a:gd name="connsiteX42" fmla="*/ 17253 w 586596"/>
                <a:gd name="connsiteY42" fmla="*/ 1509623 h 1639019"/>
                <a:gd name="connsiteX43" fmla="*/ 0 w 586596"/>
                <a:gd name="connsiteY43" fmla="*/ 1457864 h 1639019"/>
                <a:gd name="connsiteX44" fmla="*/ 17253 w 586596"/>
                <a:gd name="connsiteY44" fmla="*/ 690113 h 1639019"/>
                <a:gd name="connsiteX45" fmla="*/ 25879 w 586596"/>
                <a:gd name="connsiteY45" fmla="*/ 483079 h 1639019"/>
                <a:gd name="connsiteX46" fmla="*/ 34505 w 586596"/>
                <a:gd name="connsiteY46" fmla="*/ 448574 h 1639019"/>
                <a:gd name="connsiteX47" fmla="*/ 43132 w 586596"/>
                <a:gd name="connsiteY47" fmla="*/ 379562 h 1639019"/>
                <a:gd name="connsiteX48" fmla="*/ 60385 w 586596"/>
                <a:gd name="connsiteY48" fmla="*/ 310551 h 1639019"/>
                <a:gd name="connsiteX49" fmla="*/ 69011 w 586596"/>
                <a:gd name="connsiteY49" fmla="*/ 232913 h 1639019"/>
                <a:gd name="connsiteX50" fmla="*/ 77638 w 586596"/>
                <a:gd name="connsiteY50" fmla="*/ 207034 h 1639019"/>
                <a:gd name="connsiteX51" fmla="*/ 86264 w 586596"/>
                <a:gd name="connsiteY51" fmla="*/ 172528 h 1639019"/>
                <a:gd name="connsiteX52" fmla="*/ 112143 w 586596"/>
                <a:gd name="connsiteY52" fmla="*/ 69011 h 1639019"/>
                <a:gd name="connsiteX53" fmla="*/ 129396 w 586596"/>
                <a:gd name="connsiteY53" fmla="*/ 43132 h 1639019"/>
                <a:gd name="connsiteX54" fmla="*/ 138022 w 586596"/>
                <a:gd name="connsiteY54" fmla="*/ 17253 h 1639019"/>
                <a:gd name="connsiteX55" fmla="*/ 189781 w 586596"/>
                <a:gd name="connsiteY55" fmla="*/ 0 h 1639019"/>
                <a:gd name="connsiteX56" fmla="*/ 276045 w 586596"/>
                <a:gd name="connsiteY56" fmla="*/ 34506 h 1639019"/>
                <a:gd name="connsiteX57" fmla="*/ 310551 w 586596"/>
                <a:gd name="connsiteY57" fmla="*/ 60385 h 1639019"/>
                <a:gd name="connsiteX58" fmla="*/ 388188 w 586596"/>
                <a:gd name="connsiteY58" fmla="*/ 103517 h 1639019"/>
                <a:gd name="connsiteX59" fmla="*/ 362309 w 586596"/>
                <a:gd name="connsiteY59" fmla="*/ 43132 h 163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586596" h="1639019">
                  <a:moveTo>
                    <a:pt x="362309" y="43132"/>
                  </a:moveTo>
                  <a:lnTo>
                    <a:pt x="362309" y="43132"/>
                  </a:lnTo>
                  <a:cubicBezTo>
                    <a:pt x="388188" y="48883"/>
                    <a:pt x="413797" y="56027"/>
                    <a:pt x="439947" y="60385"/>
                  </a:cubicBezTo>
                  <a:cubicBezTo>
                    <a:pt x="465631" y="64666"/>
                    <a:pt x="491808" y="65329"/>
                    <a:pt x="517585" y="69011"/>
                  </a:cubicBezTo>
                  <a:cubicBezTo>
                    <a:pt x="554014" y="74215"/>
                    <a:pt x="556494" y="76230"/>
                    <a:pt x="586596" y="86264"/>
                  </a:cubicBezTo>
                  <a:cubicBezTo>
                    <a:pt x="567292" y="182787"/>
                    <a:pt x="594473" y="79136"/>
                    <a:pt x="552090" y="163902"/>
                  </a:cubicBezTo>
                  <a:cubicBezTo>
                    <a:pt x="543957" y="180168"/>
                    <a:pt x="544926" y="200528"/>
                    <a:pt x="534838" y="215660"/>
                  </a:cubicBezTo>
                  <a:cubicBezTo>
                    <a:pt x="495288" y="274985"/>
                    <a:pt x="506890" y="247748"/>
                    <a:pt x="491705" y="293298"/>
                  </a:cubicBezTo>
                  <a:cubicBezTo>
                    <a:pt x="494581" y="310551"/>
                    <a:pt x="491837" y="329767"/>
                    <a:pt x="500332" y="345057"/>
                  </a:cubicBezTo>
                  <a:cubicBezTo>
                    <a:pt x="507314" y="357625"/>
                    <a:pt x="523139" y="362579"/>
                    <a:pt x="534838" y="370936"/>
                  </a:cubicBezTo>
                  <a:cubicBezTo>
                    <a:pt x="564104" y="391840"/>
                    <a:pt x="554547" y="386132"/>
                    <a:pt x="586596" y="396815"/>
                  </a:cubicBezTo>
                  <a:cubicBezTo>
                    <a:pt x="583721" y="405441"/>
                    <a:pt x="585148" y="417111"/>
                    <a:pt x="577970" y="422694"/>
                  </a:cubicBezTo>
                  <a:cubicBezTo>
                    <a:pt x="557668" y="438484"/>
                    <a:pt x="530358" y="442933"/>
                    <a:pt x="508958" y="457200"/>
                  </a:cubicBezTo>
                  <a:lnTo>
                    <a:pt x="483079" y="474453"/>
                  </a:lnTo>
                  <a:cubicBezTo>
                    <a:pt x="480204" y="483079"/>
                    <a:pt x="478519" y="492199"/>
                    <a:pt x="474453" y="500332"/>
                  </a:cubicBezTo>
                  <a:cubicBezTo>
                    <a:pt x="469816" y="509605"/>
                    <a:pt x="462344" y="517209"/>
                    <a:pt x="457200" y="526211"/>
                  </a:cubicBezTo>
                  <a:cubicBezTo>
                    <a:pt x="450820" y="537376"/>
                    <a:pt x="445698" y="549215"/>
                    <a:pt x="439947" y="560717"/>
                  </a:cubicBezTo>
                  <a:cubicBezTo>
                    <a:pt x="452639" y="624181"/>
                    <a:pt x="440440" y="591650"/>
                    <a:pt x="483079" y="655608"/>
                  </a:cubicBezTo>
                  <a:lnTo>
                    <a:pt x="500332" y="681487"/>
                  </a:lnTo>
                  <a:cubicBezTo>
                    <a:pt x="497456" y="698740"/>
                    <a:pt x="490364" y="715806"/>
                    <a:pt x="491705" y="733245"/>
                  </a:cubicBezTo>
                  <a:cubicBezTo>
                    <a:pt x="493464" y="756115"/>
                    <a:pt x="506431" y="799730"/>
                    <a:pt x="526211" y="819510"/>
                  </a:cubicBezTo>
                  <a:cubicBezTo>
                    <a:pt x="533542" y="826841"/>
                    <a:pt x="543464" y="831011"/>
                    <a:pt x="552090" y="836762"/>
                  </a:cubicBezTo>
                  <a:cubicBezTo>
                    <a:pt x="491706" y="856891"/>
                    <a:pt x="506083" y="836762"/>
                    <a:pt x="491705" y="879894"/>
                  </a:cubicBezTo>
                  <a:cubicBezTo>
                    <a:pt x="485475" y="923504"/>
                    <a:pt x="474932" y="957054"/>
                    <a:pt x="491705" y="1000664"/>
                  </a:cubicBezTo>
                  <a:cubicBezTo>
                    <a:pt x="499149" y="1020017"/>
                    <a:pt x="526211" y="1052423"/>
                    <a:pt x="526211" y="1052423"/>
                  </a:cubicBezTo>
                  <a:cubicBezTo>
                    <a:pt x="523336" y="1061049"/>
                    <a:pt x="521651" y="1070169"/>
                    <a:pt x="517585" y="1078302"/>
                  </a:cubicBezTo>
                  <a:cubicBezTo>
                    <a:pt x="512948" y="1087575"/>
                    <a:pt x="503875" y="1094438"/>
                    <a:pt x="500332" y="1104181"/>
                  </a:cubicBezTo>
                  <a:cubicBezTo>
                    <a:pt x="492229" y="1126465"/>
                    <a:pt x="483079" y="1173193"/>
                    <a:pt x="483079" y="1173193"/>
                  </a:cubicBezTo>
                  <a:cubicBezTo>
                    <a:pt x="485813" y="1197798"/>
                    <a:pt x="485879" y="1247805"/>
                    <a:pt x="500332" y="1276710"/>
                  </a:cubicBezTo>
                  <a:cubicBezTo>
                    <a:pt x="504969" y="1285983"/>
                    <a:pt x="511834" y="1293963"/>
                    <a:pt x="517585" y="1302589"/>
                  </a:cubicBezTo>
                  <a:cubicBezTo>
                    <a:pt x="520460" y="1368725"/>
                    <a:pt x="518623" y="1435234"/>
                    <a:pt x="526211" y="1500996"/>
                  </a:cubicBezTo>
                  <a:cubicBezTo>
                    <a:pt x="527399" y="1511296"/>
                    <a:pt x="545713" y="1516755"/>
                    <a:pt x="543464" y="1526876"/>
                  </a:cubicBezTo>
                  <a:cubicBezTo>
                    <a:pt x="538966" y="1547117"/>
                    <a:pt x="520460" y="1561381"/>
                    <a:pt x="508958" y="1578634"/>
                  </a:cubicBezTo>
                  <a:lnTo>
                    <a:pt x="491705" y="1604513"/>
                  </a:lnTo>
                  <a:cubicBezTo>
                    <a:pt x="488830" y="1613140"/>
                    <a:pt x="489509" y="1623963"/>
                    <a:pt x="483079" y="1630393"/>
                  </a:cubicBezTo>
                  <a:cubicBezTo>
                    <a:pt x="476649" y="1636823"/>
                    <a:pt x="466293" y="1639019"/>
                    <a:pt x="457200" y="1639019"/>
                  </a:cubicBezTo>
                  <a:cubicBezTo>
                    <a:pt x="391002" y="1639019"/>
                    <a:pt x="324928" y="1633268"/>
                    <a:pt x="258792" y="1630393"/>
                  </a:cubicBezTo>
                  <a:cubicBezTo>
                    <a:pt x="250166" y="1624642"/>
                    <a:pt x="242186" y="1617777"/>
                    <a:pt x="232913" y="1613140"/>
                  </a:cubicBezTo>
                  <a:cubicBezTo>
                    <a:pt x="204007" y="1598687"/>
                    <a:pt x="154002" y="1598621"/>
                    <a:pt x="129396" y="1595887"/>
                  </a:cubicBezTo>
                  <a:cubicBezTo>
                    <a:pt x="120770" y="1590136"/>
                    <a:pt x="112519" y="1583778"/>
                    <a:pt x="103517" y="1578634"/>
                  </a:cubicBezTo>
                  <a:cubicBezTo>
                    <a:pt x="92352" y="1572254"/>
                    <a:pt x="79916" y="1568197"/>
                    <a:pt x="69011" y="1561381"/>
                  </a:cubicBezTo>
                  <a:cubicBezTo>
                    <a:pt x="56819" y="1553761"/>
                    <a:pt x="46007" y="1544128"/>
                    <a:pt x="34505" y="1535502"/>
                  </a:cubicBezTo>
                  <a:cubicBezTo>
                    <a:pt x="28754" y="1526876"/>
                    <a:pt x="21464" y="1519097"/>
                    <a:pt x="17253" y="1509623"/>
                  </a:cubicBezTo>
                  <a:cubicBezTo>
                    <a:pt x="9867" y="1493004"/>
                    <a:pt x="0" y="1457864"/>
                    <a:pt x="0" y="1457864"/>
                  </a:cubicBezTo>
                  <a:cubicBezTo>
                    <a:pt x="2679" y="1331946"/>
                    <a:pt x="13019" y="829826"/>
                    <a:pt x="17253" y="690113"/>
                  </a:cubicBezTo>
                  <a:cubicBezTo>
                    <a:pt x="19345" y="621073"/>
                    <a:pt x="20958" y="551975"/>
                    <a:pt x="25879" y="483079"/>
                  </a:cubicBezTo>
                  <a:cubicBezTo>
                    <a:pt x="26724" y="471253"/>
                    <a:pt x="32556" y="460268"/>
                    <a:pt x="34505" y="448574"/>
                  </a:cubicBezTo>
                  <a:cubicBezTo>
                    <a:pt x="38316" y="425706"/>
                    <a:pt x="39607" y="402475"/>
                    <a:pt x="43132" y="379562"/>
                  </a:cubicBezTo>
                  <a:cubicBezTo>
                    <a:pt x="49081" y="340893"/>
                    <a:pt x="49887" y="342042"/>
                    <a:pt x="60385" y="310551"/>
                  </a:cubicBezTo>
                  <a:cubicBezTo>
                    <a:pt x="63260" y="284672"/>
                    <a:pt x="64730" y="258597"/>
                    <a:pt x="69011" y="232913"/>
                  </a:cubicBezTo>
                  <a:cubicBezTo>
                    <a:pt x="70506" y="223944"/>
                    <a:pt x="75140" y="215777"/>
                    <a:pt x="77638" y="207034"/>
                  </a:cubicBezTo>
                  <a:cubicBezTo>
                    <a:pt x="80895" y="195634"/>
                    <a:pt x="83939" y="184154"/>
                    <a:pt x="86264" y="172528"/>
                  </a:cubicBezTo>
                  <a:cubicBezTo>
                    <a:pt x="91808" y="144808"/>
                    <a:pt x="95673" y="93716"/>
                    <a:pt x="112143" y="69011"/>
                  </a:cubicBezTo>
                  <a:lnTo>
                    <a:pt x="129396" y="43132"/>
                  </a:lnTo>
                  <a:cubicBezTo>
                    <a:pt x="132271" y="34506"/>
                    <a:pt x="130623" y="22538"/>
                    <a:pt x="138022" y="17253"/>
                  </a:cubicBezTo>
                  <a:cubicBezTo>
                    <a:pt x="152821" y="6682"/>
                    <a:pt x="189781" y="0"/>
                    <a:pt x="189781" y="0"/>
                  </a:cubicBezTo>
                  <a:cubicBezTo>
                    <a:pt x="222967" y="11062"/>
                    <a:pt x="247032" y="16373"/>
                    <a:pt x="276045" y="34506"/>
                  </a:cubicBezTo>
                  <a:cubicBezTo>
                    <a:pt x="288237" y="42126"/>
                    <a:pt x="297983" y="53403"/>
                    <a:pt x="310551" y="60385"/>
                  </a:cubicBezTo>
                  <a:cubicBezTo>
                    <a:pt x="412212" y="116863"/>
                    <a:pt x="299347" y="36886"/>
                    <a:pt x="388188" y="103517"/>
                  </a:cubicBezTo>
                  <a:cubicBezTo>
                    <a:pt x="397724" y="74910"/>
                    <a:pt x="366622" y="53196"/>
                    <a:pt x="362309" y="431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9" name="Ellipse 8"/>
          <p:cNvSpPr/>
          <p:nvPr/>
        </p:nvSpPr>
        <p:spPr>
          <a:xfrm>
            <a:off x="7547504" y="980728"/>
            <a:ext cx="296936" cy="296936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/>
          <p:cNvSpPr/>
          <p:nvPr/>
        </p:nvSpPr>
        <p:spPr>
          <a:xfrm>
            <a:off x="8172400" y="1700808"/>
            <a:ext cx="296936" cy="296936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2833" y="2066755"/>
            <a:ext cx="6363383" cy="413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372201" y="2276873"/>
            <a:ext cx="2251794" cy="1478326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7812756" y="779653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F9</a:t>
            </a:r>
            <a:endParaRPr lang="de-DE" sz="1600" dirty="0"/>
          </a:p>
        </p:txBody>
      </p:sp>
      <p:sp>
        <p:nvSpPr>
          <p:cNvPr id="15" name="Textfeld 14"/>
          <p:cNvSpPr txBox="1"/>
          <p:nvPr/>
        </p:nvSpPr>
        <p:spPr>
          <a:xfrm>
            <a:off x="8478042" y="1706054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P3</a:t>
            </a:r>
            <a:endParaRPr lang="de-DE" sz="1600" dirty="0"/>
          </a:p>
        </p:txBody>
      </p:sp>
      <p:sp>
        <p:nvSpPr>
          <p:cNvPr id="16" name="Textfeld 15"/>
          <p:cNvSpPr txBox="1"/>
          <p:nvPr/>
        </p:nvSpPr>
        <p:spPr>
          <a:xfrm>
            <a:off x="2555777" y="4417368"/>
            <a:ext cx="1947969" cy="30777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rtlCol="0">
            <a:spAutoFit/>
          </a:bodyPr>
          <a:lstStyle/>
          <a:p>
            <a:r>
              <a:rPr lang="de-DE" sz="1400" b="1" dirty="0" err="1" smtClean="0"/>
              <a:t>MolFlow</a:t>
            </a:r>
            <a:r>
              <a:rPr lang="de-DE" sz="1400" b="1" dirty="0" smtClean="0"/>
              <a:t>+ </a:t>
            </a:r>
            <a:r>
              <a:rPr lang="de-DE" sz="1400" b="1" dirty="0" err="1" smtClean="0"/>
              <a:t>simulation</a:t>
            </a:r>
            <a:endParaRPr lang="de-DE" sz="1400" b="1" dirty="0"/>
          </a:p>
        </p:txBody>
      </p:sp>
      <p:sp>
        <p:nvSpPr>
          <p:cNvPr id="17" name="Textfeld 16"/>
          <p:cNvSpPr txBox="1"/>
          <p:nvPr/>
        </p:nvSpPr>
        <p:spPr>
          <a:xfrm>
            <a:off x="3491881" y="3933057"/>
            <a:ext cx="5420896" cy="195438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tabLst>
                <a:tab pos="3225800" algn="l"/>
              </a:tabLst>
            </a:pPr>
            <a:r>
              <a:rPr lang="de-DE" sz="1600" dirty="0" err="1" smtClean="0"/>
              <a:t>Expected</a:t>
            </a:r>
            <a:r>
              <a:rPr lang="de-DE" sz="1600" dirty="0" smtClean="0"/>
              <a:t> outgassing rate: 	10</a:t>
            </a:r>
            <a:r>
              <a:rPr lang="de-DE" sz="1600" baseline="30000" dirty="0" smtClean="0"/>
              <a:t>-12</a:t>
            </a:r>
            <a:r>
              <a:rPr lang="de-DE" sz="1600" dirty="0" smtClean="0"/>
              <a:t> mbar·ℓ/s·cm</a:t>
            </a:r>
            <a:r>
              <a:rPr lang="de-DE" sz="1600" baseline="30000" dirty="0" smtClean="0"/>
              <a:t>2</a:t>
            </a:r>
          </a:p>
          <a:p>
            <a:pPr>
              <a:spcAft>
                <a:spcPts val="600"/>
              </a:spcAft>
              <a:tabLst>
                <a:tab pos="3225800" algn="l"/>
              </a:tabLst>
            </a:pPr>
            <a:r>
              <a:rPr lang="de-DE" sz="1600" dirty="0" err="1"/>
              <a:t>Actual</a:t>
            </a:r>
            <a:r>
              <a:rPr lang="de-DE" sz="1600" dirty="0"/>
              <a:t> H</a:t>
            </a:r>
            <a:r>
              <a:rPr lang="de-DE" sz="1600" baseline="-25000" dirty="0"/>
              <a:t>2</a:t>
            </a:r>
            <a:r>
              <a:rPr lang="de-DE" sz="1600" dirty="0"/>
              <a:t> outgassing rate</a:t>
            </a:r>
            <a:r>
              <a:rPr lang="de-DE" sz="1600" dirty="0" smtClean="0"/>
              <a:t>:    ~1.4 – 2.5·10</a:t>
            </a:r>
            <a:r>
              <a:rPr lang="de-DE" sz="1600" baseline="30000" dirty="0" smtClean="0"/>
              <a:t>-12</a:t>
            </a:r>
            <a:r>
              <a:rPr lang="de-DE" sz="1600" dirty="0" smtClean="0"/>
              <a:t> </a:t>
            </a:r>
            <a:r>
              <a:rPr lang="de-DE" sz="1600" dirty="0"/>
              <a:t>mbar·ℓ/s·cm</a:t>
            </a:r>
            <a:r>
              <a:rPr lang="de-DE" sz="1600" baseline="30000" dirty="0"/>
              <a:t>2</a:t>
            </a:r>
            <a:endParaRPr lang="de-DE" sz="1600" dirty="0"/>
          </a:p>
          <a:p>
            <a:pPr>
              <a:spcAft>
                <a:spcPts val="600"/>
              </a:spcAft>
              <a:tabLst>
                <a:tab pos="3225800" algn="l"/>
              </a:tabLst>
            </a:pPr>
            <a:r>
              <a:rPr lang="de-DE" sz="1600" dirty="0" smtClean="0"/>
              <a:t>Surface (</a:t>
            </a:r>
            <a:r>
              <a:rPr lang="de-DE" sz="1600" dirty="0" err="1" smtClean="0"/>
              <a:t>vessel</a:t>
            </a:r>
            <a:r>
              <a:rPr lang="de-DE" sz="1600" dirty="0" smtClean="0"/>
              <a:t> &amp; </a:t>
            </a:r>
            <a:r>
              <a:rPr lang="de-DE" sz="1600" dirty="0" err="1" smtClean="0"/>
              <a:t>electrodes</a:t>
            </a:r>
            <a:r>
              <a:rPr lang="de-DE" sz="1600" dirty="0" smtClean="0"/>
              <a:t>):	1240 m</a:t>
            </a:r>
            <a:r>
              <a:rPr lang="de-DE" sz="1600" baseline="30000" dirty="0" smtClean="0"/>
              <a:t>2</a:t>
            </a:r>
            <a:endParaRPr lang="de-DE" sz="1600" dirty="0" smtClean="0"/>
          </a:p>
          <a:p>
            <a:pPr>
              <a:spcAft>
                <a:spcPts val="600"/>
              </a:spcAft>
              <a:tabLst>
                <a:tab pos="3225800" algn="l"/>
              </a:tabLst>
            </a:pPr>
            <a:r>
              <a:rPr lang="de-DE" sz="1600" dirty="0" err="1" smtClean="0"/>
              <a:t>Effective</a:t>
            </a:r>
            <a:r>
              <a:rPr lang="de-DE" sz="1600" dirty="0" smtClean="0"/>
              <a:t> </a:t>
            </a:r>
            <a:r>
              <a:rPr lang="de-DE" sz="1600" dirty="0" err="1" smtClean="0"/>
              <a:t>pumping</a:t>
            </a:r>
            <a:r>
              <a:rPr lang="de-DE" sz="1600" dirty="0" smtClean="0"/>
              <a:t> </a:t>
            </a:r>
            <a:r>
              <a:rPr lang="de-DE" sz="1600" dirty="0" err="1" smtClean="0"/>
              <a:t>speed</a:t>
            </a:r>
            <a:r>
              <a:rPr lang="de-DE" sz="1600" dirty="0" smtClean="0"/>
              <a:t>:	~290 m</a:t>
            </a:r>
            <a:r>
              <a:rPr lang="de-DE" sz="1600" baseline="30000" dirty="0" smtClean="0"/>
              <a:t>3</a:t>
            </a:r>
            <a:r>
              <a:rPr lang="de-DE" sz="1600" dirty="0" smtClean="0"/>
              <a:t>/s</a:t>
            </a:r>
          </a:p>
          <a:p>
            <a:pPr>
              <a:spcAft>
                <a:spcPts val="600"/>
              </a:spcAft>
              <a:tabLst>
                <a:tab pos="3225800" algn="l"/>
              </a:tabLst>
            </a:pPr>
            <a:r>
              <a:rPr lang="de-DE" sz="1600" b="1" dirty="0" err="1" smtClean="0">
                <a:solidFill>
                  <a:srgbClr val="005404"/>
                </a:solidFill>
              </a:rPr>
              <a:t>Expected</a:t>
            </a:r>
            <a:r>
              <a:rPr lang="de-DE" sz="1600" b="1" dirty="0" smtClean="0">
                <a:solidFill>
                  <a:srgbClr val="005404"/>
                </a:solidFill>
              </a:rPr>
              <a:t> </a:t>
            </a:r>
            <a:r>
              <a:rPr lang="de-DE" sz="1600" b="1" dirty="0" err="1" smtClean="0">
                <a:solidFill>
                  <a:srgbClr val="005404"/>
                </a:solidFill>
              </a:rPr>
              <a:t>pressure</a:t>
            </a:r>
            <a:r>
              <a:rPr lang="de-DE" sz="1600" b="1" dirty="0" smtClean="0">
                <a:solidFill>
                  <a:srgbClr val="005404"/>
                </a:solidFill>
              </a:rPr>
              <a:t> in </a:t>
            </a:r>
            <a:r>
              <a:rPr lang="de-DE" sz="1600" b="1" dirty="0" err="1" smtClean="0">
                <a:solidFill>
                  <a:srgbClr val="005404"/>
                </a:solidFill>
              </a:rPr>
              <a:t>vessel</a:t>
            </a:r>
            <a:r>
              <a:rPr lang="de-DE" sz="1600" b="1" dirty="0" smtClean="0">
                <a:solidFill>
                  <a:srgbClr val="005404"/>
                </a:solidFill>
              </a:rPr>
              <a:t>:	3.3·10</a:t>
            </a:r>
            <a:r>
              <a:rPr lang="de-DE" sz="1600" b="1" baseline="30000" dirty="0" smtClean="0">
                <a:solidFill>
                  <a:srgbClr val="005404"/>
                </a:solidFill>
              </a:rPr>
              <a:t>-11</a:t>
            </a:r>
            <a:r>
              <a:rPr lang="de-DE" sz="1600" b="1" dirty="0" smtClean="0">
                <a:solidFill>
                  <a:srgbClr val="005404"/>
                </a:solidFill>
              </a:rPr>
              <a:t> mbar</a:t>
            </a:r>
          </a:p>
          <a:p>
            <a:pPr>
              <a:spcAft>
                <a:spcPts val="600"/>
              </a:spcAft>
              <a:tabLst>
                <a:tab pos="3225800" algn="l"/>
              </a:tabLst>
            </a:pPr>
            <a:r>
              <a:rPr lang="de-DE" sz="1600" b="1" dirty="0" err="1">
                <a:solidFill>
                  <a:srgbClr val="C00000"/>
                </a:solidFill>
              </a:rPr>
              <a:t>Actual</a:t>
            </a:r>
            <a:r>
              <a:rPr lang="de-DE" sz="1600" b="1" dirty="0">
                <a:solidFill>
                  <a:srgbClr val="C00000"/>
                </a:solidFill>
              </a:rPr>
              <a:t> </a:t>
            </a:r>
            <a:r>
              <a:rPr lang="de-DE" sz="1600" b="1" dirty="0" err="1" smtClean="0">
                <a:solidFill>
                  <a:srgbClr val="C00000"/>
                </a:solidFill>
              </a:rPr>
              <a:t>pressure</a:t>
            </a:r>
            <a:r>
              <a:rPr lang="de-DE" sz="1600" b="1" dirty="0" smtClean="0">
                <a:solidFill>
                  <a:srgbClr val="C00000"/>
                </a:solidFill>
              </a:rPr>
              <a:t> </a:t>
            </a:r>
            <a:r>
              <a:rPr lang="de-DE" sz="1600" b="1" dirty="0">
                <a:solidFill>
                  <a:srgbClr val="C00000"/>
                </a:solidFill>
              </a:rPr>
              <a:t>in </a:t>
            </a:r>
            <a:r>
              <a:rPr lang="de-DE" sz="1600" b="1" dirty="0" err="1">
                <a:solidFill>
                  <a:srgbClr val="C00000"/>
                </a:solidFill>
              </a:rPr>
              <a:t>vessel</a:t>
            </a:r>
            <a:r>
              <a:rPr lang="de-DE" sz="1600" b="1" dirty="0">
                <a:solidFill>
                  <a:srgbClr val="C00000"/>
                </a:solidFill>
              </a:rPr>
              <a:t>:	</a:t>
            </a:r>
            <a:r>
              <a:rPr lang="de-DE" sz="1600" b="1" dirty="0" smtClean="0">
                <a:solidFill>
                  <a:srgbClr val="C00000"/>
                </a:solidFill>
              </a:rPr>
              <a:t>~1.3·10</a:t>
            </a:r>
            <a:r>
              <a:rPr lang="de-DE" sz="1600" b="1" baseline="30000" dirty="0" smtClean="0">
                <a:solidFill>
                  <a:srgbClr val="C00000"/>
                </a:solidFill>
              </a:rPr>
              <a:t>-10</a:t>
            </a:r>
            <a:r>
              <a:rPr lang="de-DE" sz="1600" b="1" dirty="0" smtClean="0">
                <a:solidFill>
                  <a:srgbClr val="C00000"/>
                </a:solidFill>
              </a:rPr>
              <a:t> </a:t>
            </a:r>
            <a:r>
              <a:rPr lang="de-DE" sz="1600" b="1" dirty="0">
                <a:solidFill>
                  <a:srgbClr val="C00000"/>
                </a:solidFill>
              </a:rPr>
              <a:t>mbar</a:t>
            </a:r>
            <a:r>
              <a:rPr lang="de-DE" sz="1600" b="1" dirty="0"/>
              <a:t> </a:t>
            </a:r>
          </a:p>
        </p:txBody>
      </p:sp>
      <p:sp>
        <p:nvSpPr>
          <p:cNvPr id="1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499992" y="6485634"/>
            <a:ext cx="1872208" cy="111719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dirty="0" smtClean="0"/>
              <a:t>J. Wolf  - The KATRIN Experiment</a:t>
            </a:r>
            <a:endParaRPr lang="en-US" dirty="0"/>
          </a:p>
        </p:txBody>
      </p:sp>
      <p:sp>
        <p:nvSpPr>
          <p:cNvPr id="19" name="Abgerundetes Rechteck 18"/>
          <p:cNvSpPr/>
          <p:nvPr/>
        </p:nvSpPr>
        <p:spPr>
          <a:xfrm>
            <a:off x="2915816" y="6328371"/>
            <a:ext cx="1224136" cy="5474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0979" y="6364193"/>
            <a:ext cx="3072799" cy="4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feld 20"/>
          <p:cNvSpPr txBox="1"/>
          <p:nvPr/>
        </p:nvSpPr>
        <p:spPr>
          <a:xfrm>
            <a:off x="6438707" y="6058318"/>
            <a:ext cx="2521845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fr-FR" sz="1000" dirty="0" smtClean="0"/>
              <a:t>M. Arenz et al., JINST 11 (2017)  P04011</a:t>
            </a:r>
            <a:endParaRPr lang="de-DE" sz="1000" i="1" dirty="0"/>
          </a:p>
        </p:txBody>
      </p:sp>
    </p:spTree>
    <p:extLst>
      <p:ext uri="{BB962C8B-B14F-4D97-AF65-F5344CB8AC3E}">
        <p14:creationId xmlns:p14="http://schemas.microsoft.com/office/powerpoint/2010/main" val="186602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2" descr="C:\Users\bm3299\Desktop\Vortrag\KIT_Vacuum2017\Bilder\absolute neutrino mass - MPIK workshop 2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2955716"/>
            <a:ext cx="4333900" cy="314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359596" y="1026408"/>
            <a:ext cx="8388868" cy="1682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00"/>
              </a:lnSpc>
            </a:pPr>
            <a:r>
              <a:rPr lang="de-DE" dirty="0">
                <a:solidFill>
                  <a:schemeClr val="accent1"/>
                </a:solidFill>
                <a:sym typeface="Wingdings"/>
              </a:rPr>
              <a:t> </a:t>
            </a:r>
            <a:r>
              <a:rPr lang="de-DE" b="1" dirty="0" err="1">
                <a:sym typeface="Wingdings"/>
              </a:rPr>
              <a:t>m</a:t>
            </a:r>
            <a:r>
              <a:rPr lang="de-DE" b="1" dirty="0" err="1" smtClean="0">
                <a:sym typeface="Wingdings"/>
              </a:rPr>
              <a:t>ain</a:t>
            </a:r>
            <a:r>
              <a:rPr lang="de-DE" b="1" dirty="0" smtClean="0">
                <a:sym typeface="Wingdings"/>
              </a:rPr>
              <a:t> </a:t>
            </a:r>
            <a:r>
              <a:rPr lang="de-DE" b="1" dirty="0" err="1" smtClean="0">
                <a:sym typeface="Wingdings"/>
              </a:rPr>
              <a:t>spectrometer</a:t>
            </a:r>
            <a:r>
              <a:rPr lang="de-DE" b="1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works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as</a:t>
            </a:r>
            <a:r>
              <a:rPr lang="de-DE" dirty="0" smtClean="0">
                <a:sym typeface="Wingdings"/>
              </a:rPr>
              <a:t> high-resolution MAC-E </a:t>
            </a:r>
            <a:r>
              <a:rPr lang="de-DE" dirty="0" err="1" smtClean="0">
                <a:sym typeface="Wingdings"/>
              </a:rPr>
              <a:t>filter</a:t>
            </a:r>
            <a:r>
              <a:rPr lang="de-DE" dirty="0" smtClean="0">
                <a:sym typeface="Wingdings"/>
              </a:rPr>
              <a:t>:</a:t>
            </a:r>
            <a:endParaRPr lang="de-DE" dirty="0">
              <a:sym typeface="Wingdings"/>
            </a:endParaRPr>
          </a:p>
          <a:p>
            <a:pPr>
              <a:lnSpc>
                <a:spcPts val="3100"/>
              </a:lnSpc>
            </a:pPr>
            <a:r>
              <a:rPr lang="de-DE" dirty="0">
                <a:sym typeface="Wingdings"/>
              </a:rPr>
              <a:t>    </a:t>
            </a:r>
            <a:r>
              <a:rPr lang="de-DE" dirty="0" smtClean="0">
                <a:sym typeface="Wingdings"/>
              </a:rPr>
              <a:t>- </a:t>
            </a:r>
            <a:r>
              <a:rPr lang="de-DE" b="1" dirty="0" smtClean="0">
                <a:solidFill>
                  <a:schemeClr val="accent5">
                    <a:lumMod val="50000"/>
                  </a:schemeClr>
                </a:solidFill>
                <a:sym typeface="Wingdings"/>
              </a:rPr>
              <a:t>sharp </a:t>
            </a:r>
            <a:r>
              <a:rPr lang="de-DE" b="1" dirty="0" err="1" smtClean="0">
                <a:solidFill>
                  <a:schemeClr val="accent5">
                    <a:lumMod val="50000"/>
                  </a:schemeClr>
                </a:solidFill>
                <a:sym typeface="Wingdings"/>
              </a:rPr>
              <a:t>transmission</a:t>
            </a:r>
            <a:r>
              <a:rPr lang="de-DE" b="1" dirty="0" smtClean="0">
                <a:solidFill>
                  <a:schemeClr val="accent5">
                    <a:lumMod val="50000"/>
                  </a:schemeClr>
                </a:solidFill>
                <a:sym typeface="Wingdings"/>
              </a:rPr>
              <a:t> </a:t>
            </a:r>
            <a:r>
              <a:rPr lang="de-DE" b="1" dirty="0" err="1" smtClean="0">
                <a:solidFill>
                  <a:schemeClr val="accent5">
                    <a:lumMod val="50000"/>
                  </a:schemeClr>
                </a:solidFill>
                <a:sym typeface="Wingdings"/>
              </a:rPr>
              <a:t>function</a:t>
            </a:r>
            <a:r>
              <a:rPr lang="de-DE" b="1" dirty="0" smtClean="0">
                <a:solidFill>
                  <a:schemeClr val="accent5">
                    <a:lumMod val="50000"/>
                  </a:schemeClr>
                </a:solidFill>
                <a:sym typeface="Wingdings"/>
              </a:rPr>
              <a:t> </a:t>
            </a:r>
            <a:r>
              <a:rPr lang="de-DE" dirty="0" smtClean="0">
                <a:sym typeface="Wingdings"/>
              </a:rPr>
              <a:t>for 18.6 keV e- </a:t>
            </a:r>
            <a:r>
              <a:rPr lang="de-DE" dirty="0" err="1" smtClean="0">
                <a:sym typeface="Wingdings"/>
              </a:rPr>
              <a:t>from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egun</a:t>
            </a:r>
            <a:endParaRPr lang="de-DE" dirty="0" smtClean="0">
              <a:sym typeface="Wingdings"/>
            </a:endParaRPr>
          </a:p>
          <a:p>
            <a:pPr>
              <a:lnSpc>
                <a:spcPts val="3100"/>
              </a:lnSpc>
            </a:pPr>
            <a:r>
              <a:rPr lang="de-DE" dirty="0" smtClean="0">
                <a:sym typeface="Wingdings"/>
              </a:rPr>
              <a:t>    - </a:t>
            </a:r>
            <a:r>
              <a:rPr lang="de-DE" dirty="0" err="1" smtClean="0">
                <a:sym typeface="Wingdings"/>
              </a:rPr>
              <a:t>width</a:t>
            </a:r>
            <a:r>
              <a:rPr lang="de-DE" dirty="0" smtClean="0">
                <a:sym typeface="Wingdings"/>
              </a:rPr>
              <a:t> limited by </a:t>
            </a:r>
            <a:r>
              <a:rPr lang="de-DE" dirty="0" err="1" smtClean="0">
                <a:sym typeface="Wingdings"/>
              </a:rPr>
              <a:t>egun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emission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spectrum</a:t>
            </a:r>
            <a:endParaRPr lang="de-DE" dirty="0" smtClean="0">
              <a:sym typeface="Wingdings"/>
            </a:endParaRPr>
          </a:p>
          <a:p>
            <a:pPr>
              <a:lnSpc>
                <a:spcPts val="3100"/>
              </a:lnSpc>
            </a:pPr>
            <a:r>
              <a:rPr lang="de-DE" dirty="0">
                <a:sym typeface="Wingdings"/>
              </a:rPr>
              <a:t> </a:t>
            </a:r>
            <a:r>
              <a:rPr lang="de-DE" dirty="0" smtClean="0">
                <a:sym typeface="Wingdings"/>
              </a:rPr>
              <a:t>   - </a:t>
            </a:r>
            <a:r>
              <a:rPr lang="de-DE" b="1" dirty="0" smtClean="0">
                <a:solidFill>
                  <a:schemeClr val="accent5">
                    <a:lumMod val="50000"/>
                  </a:schemeClr>
                </a:solidFill>
                <a:sym typeface="Wingdings"/>
              </a:rPr>
              <a:t>HV </a:t>
            </a:r>
            <a:r>
              <a:rPr lang="de-DE" b="1" dirty="0" err="1" smtClean="0">
                <a:solidFill>
                  <a:schemeClr val="accent5">
                    <a:lumMod val="50000"/>
                  </a:schemeClr>
                </a:solidFill>
                <a:sym typeface="Wingdings"/>
              </a:rPr>
              <a:t>stability</a:t>
            </a:r>
            <a:r>
              <a:rPr lang="de-DE" b="1" dirty="0" smtClean="0">
                <a:solidFill>
                  <a:schemeClr val="accent5">
                    <a:lumMod val="50000"/>
                  </a:schemeClr>
                </a:solidFill>
                <a:sym typeface="Wingdings"/>
              </a:rPr>
              <a:t> on ppm-</a:t>
            </a:r>
            <a:r>
              <a:rPr lang="de-DE" b="1" dirty="0" err="1" smtClean="0">
                <a:solidFill>
                  <a:schemeClr val="accent5">
                    <a:lumMod val="50000"/>
                  </a:schemeClr>
                </a:solidFill>
                <a:sym typeface="Wingdings"/>
              </a:rPr>
              <a:t>scale</a:t>
            </a:r>
            <a:endParaRPr lang="de-DE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4" name="Bild 2" descr="E-gun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5399240"/>
            <a:ext cx="1296744" cy="967185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1519188" y="5916655"/>
            <a:ext cx="3563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e-</a:t>
            </a:r>
            <a:r>
              <a:rPr lang="de-DE" dirty="0" err="1" smtClean="0"/>
              <a:t>gun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small</a:t>
            </a:r>
            <a:r>
              <a:rPr lang="de-DE" dirty="0" smtClean="0"/>
              <a:t> angular</a:t>
            </a:r>
            <a:r>
              <a:rPr lang="de-DE" dirty="0"/>
              <a:t> </a:t>
            </a:r>
            <a:r>
              <a:rPr lang="de-DE" dirty="0" err="1" smtClean="0"/>
              <a:t>spread</a:t>
            </a:r>
            <a:endParaRPr lang="de-DE" dirty="0" smtClean="0"/>
          </a:p>
        </p:txBody>
      </p:sp>
      <p:pic>
        <p:nvPicPr>
          <p:cNvPr id="16" name="Inhaltsplatzhalter 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48" r="9564" b="3653"/>
          <a:stretch/>
        </p:blipFill>
        <p:spPr>
          <a:xfrm>
            <a:off x="157828" y="2955716"/>
            <a:ext cx="4536002" cy="2845587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1907704" y="4026550"/>
            <a:ext cx="1441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t</a:t>
            </a:r>
            <a:r>
              <a:rPr lang="de-DE" sz="1600" dirty="0" err="1" smtClean="0"/>
              <a:t>ransmitted</a:t>
            </a:r>
            <a:r>
              <a:rPr lang="de-DE" sz="1600" dirty="0" smtClean="0"/>
              <a:t> e</a:t>
            </a:r>
            <a:r>
              <a:rPr lang="de-DE" sz="1600" baseline="30000" dirty="0" smtClean="0"/>
              <a:t>-</a:t>
            </a:r>
          </a:p>
        </p:txBody>
      </p:sp>
      <p:sp>
        <p:nvSpPr>
          <p:cNvPr id="19" name="Rechteckige Legende 18"/>
          <p:cNvSpPr/>
          <p:nvPr/>
        </p:nvSpPr>
        <p:spPr>
          <a:xfrm>
            <a:off x="191387" y="5385091"/>
            <a:ext cx="1296744" cy="967185"/>
          </a:xfrm>
          <a:prstGeom prst="wedgeRectCallout">
            <a:avLst>
              <a:gd name="adj1" fmla="val -30856"/>
              <a:gd name="adj2" fmla="val -150818"/>
            </a:avLst>
          </a:prstGeom>
          <a:noFill/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/>
          <p:cNvSpPr txBox="1"/>
          <p:nvPr/>
        </p:nvSpPr>
        <p:spPr>
          <a:xfrm>
            <a:off x="2051720" y="4746630"/>
            <a:ext cx="1212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reflected</a:t>
            </a:r>
            <a:r>
              <a:rPr lang="de-DE" sz="1600" dirty="0" smtClean="0"/>
              <a:t> e</a:t>
            </a:r>
            <a:r>
              <a:rPr lang="de-DE" sz="1600" baseline="30000" dirty="0" smtClean="0"/>
              <a:t>-</a:t>
            </a: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7888" y="4415639"/>
            <a:ext cx="794964" cy="794964"/>
          </a:xfrm>
          <a:prstGeom prst="rect">
            <a:avLst/>
          </a:prstGeom>
        </p:spPr>
      </p:pic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247521" y="152272"/>
            <a:ext cx="7564839" cy="68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40" tIns="37869" rIns="75740" bIns="37869" anchor="ctr"/>
          <a:lstStyle/>
          <a:p>
            <a:pPr defTabSz="1159905"/>
            <a:r>
              <a:rPr lang="de-DE" sz="2800" b="1" dirty="0" smtClean="0">
                <a:solidFill>
                  <a:schemeClr val="tx2"/>
                </a:solidFill>
              </a:rPr>
              <a:t>KATRIN - MAC-E </a:t>
            </a:r>
            <a:r>
              <a:rPr lang="de-DE" sz="2800" b="1" dirty="0" err="1" smtClean="0">
                <a:solidFill>
                  <a:schemeClr val="tx2"/>
                </a:solidFill>
              </a:rPr>
              <a:t>filter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characteristics</a:t>
            </a:r>
            <a:endParaRPr lang="de-DE" sz="2800" b="1" dirty="0">
              <a:solidFill>
                <a:schemeClr val="tx2"/>
              </a:solidFill>
            </a:endParaRPr>
          </a:p>
        </p:txBody>
      </p:sp>
      <p:sp>
        <p:nvSpPr>
          <p:cNvPr id="17" name="Abgerundetes Rechteck 16"/>
          <p:cNvSpPr/>
          <p:nvPr/>
        </p:nvSpPr>
        <p:spPr>
          <a:xfrm>
            <a:off x="2915816" y="6328371"/>
            <a:ext cx="1224136" cy="5474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0979" y="6364193"/>
            <a:ext cx="3072799" cy="4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499992" y="6485634"/>
            <a:ext cx="1872208" cy="111719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dirty="0" smtClean="0"/>
              <a:t>J. Wolf  - The KATRIN Experiment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5519452" y="3164776"/>
            <a:ext cx="9925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 smtClean="0"/>
              <a:t>different</a:t>
            </a:r>
          </a:p>
          <a:p>
            <a:pPr algn="ctr"/>
            <a:r>
              <a:rPr lang="de-DE" sz="1600" dirty="0" err="1" smtClean="0"/>
              <a:t>emission</a:t>
            </a:r>
            <a:endParaRPr lang="de-DE" sz="1600" dirty="0" smtClean="0"/>
          </a:p>
          <a:p>
            <a:pPr algn="ctr"/>
            <a:r>
              <a:rPr lang="de-DE" sz="1600" dirty="0" err="1" smtClean="0"/>
              <a:t>angles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85094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174545" y="92573"/>
            <a:ext cx="7564839" cy="68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31" tIns="37865" rIns="75731" bIns="37865" anchor="ctr"/>
          <a:lstStyle/>
          <a:p>
            <a:pPr defTabSz="1159772"/>
            <a:r>
              <a:rPr lang="de-DE" sz="2800" b="1" dirty="0" smtClean="0">
                <a:solidFill>
                  <a:schemeClr val="tx2"/>
                </a:solidFill>
              </a:rPr>
              <a:t>Radon </a:t>
            </a:r>
            <a:r>
              <a:rPr lang="de-DE" sz="2800" b="1" dirty="0" err="1">
                <a:solidFill>
                  <a:schemeClr val="tx2"/>
                </a:solidFill>
              </a:rPr>
              <a:t>as</a:t>
            </a:r>
            <a:r>
              <a:rPr lang="de-DE" sz="2800" b="1" dirty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background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source</a:t>
            </a:r>
            <a:r>
              <a:rPr lang="de-DE" sz="2800" b="1" dirty="0" smtClean="0">
                <a:solidFill>
                  <a:schemeClr val="tx2"/>
                </a:solidFill>
              </a:rPr>
              <a:t> (</a:t>
            </a:r>
            <a:r>
              <a:rPr lang="de-DE" sz="2800" b="1" dirty="0" err="1" smtClean="0">
                <a:solidFill>
                  <a:schemeClr val="tx2"/>
                </a:solidFill>
              </a:rPr>
              <a:t>problem</a:t>
            </a:r>
            <a:r>
              <a:rPr lang="de-DE" sz="2800" b="1" dirty="0" smtClean="0">
                <a:solidFill>
                  <a:schemeClr val="tx2"/>
                </a:solidFill>
              </a:rPr>
              <a:t>)</a:t>
            </a:r>
            <a:endParaRPr lang="de-DE" sz="2800" b="1" dirty="0">
              <a:solidFill>
                <a:schemeClr val="tx2"/>
              </a:solidFill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113012" y="1534748"/>
            <a:ext cx="5827140" cy="2542325"/>
            <a:chOff x="193570" y="1478821"/>
            <a:chExt cx="5827140" cy="2542325"/>
          </a:xfrm>
        </p:grpSpPr>
        <p:pic>
          <p:nvPicPr>
            <p:cNvPr id="45" name="Bild 2" descr="BackgroundRadonSimulation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3570" y="1478821"/>
              <a:ext cx="5827140" cy="2542325"/>
            </a:xfrm>
            <a:prstGeom prst="rect">
              <a:avLst/>
            </a:prstGeom>
          </p:spPr>
        </p:pic>
        <p:pic>
          <p:nvPicPr>
            <p:cNvPr id="34" name="Picture 134" descr="radon decay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303" y="2516681"/>
              <a:ext cx="905824" cy="596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Rechteck 35"/>
          <p:cNvSpPr/>
          <p:nvPr/>
        </p:nvSpPr>
        <p:spPr>
          <a:xfrm>
            <a:off x="5868888" y="5830313"/>
            <a:ext cx="3023592" cy="4355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75740" tIns="37869" rIns="75740" bIns="37869">
            <a:spAutoFit/>
          </a:bodyPr>
          <a:lstStyle/>
          <a:p>
            <a:pPr>
              <a:spcAft>
                <a:spcPts val="300"/>
              </a:spcAft>
            </a:pPr>
            <a:r>
              <a:rPr lang="de-DE" sz="1000" i="1" dirty="0">
                <a:solidFill>
                  <a:schemeClr val="tx1"/>
                </a:solidFill>
              </a:rPr>
              <a:t>F.M. </a:t>
            </a:r>
            <a:r>
              <a:rPr lang="de-DE" sz="1000" i="1" dirty="0" err="1">
                <a:solidFill>
                  <a:schemeClr val="tx1"/>
                </a:solidFill>
              </a:rPr>
              <a:t>Fränkle</a:t>
            </a:r>
            <a:r>
              <a:rPr lang="de-DE" sz="1000" i="1" dirty="0">
                <a:solidFill>
                  <a:schemeClr val="tx1"/>
                </a:solidFill>
              </a:rPr>
              <a:t> et al</a:t>
            </a:r>
            <a:r>
              <a:rPr lang="de-DE" sz="1000" i="1" dirty="0" smtClean="0">
                <a:solidFill>
                  <a:schemeClr val="tx1"/>
                </a:solidFill>
              </a:rPr>
              <a:t>., Astropart</a:t>
            </a:r>
            <a:r>
              <a:rPr lang="de-DE" sz="1000" i="1" dirty="0">
                <a:solidFill>
                  <a:schemeClr val="tx1"/>
                </a:solidFill>
              </a:rPr>
              <a:t>. Phys. 35 (2011) 128</a:t>
            </a:r>
          </a:p>
          <a:p>
            <a:pPr>
              <a:lnSpc>
                <a:spcPts val="1325"/>
              </a:lnSpc>
              <a:spcAft>
                <a:spcPts val="300"/>
              </a:spcAft>
            </a:pPr>
            <a:r>
              <a:rPr lang="de-DE" sz="1000" i="1" dirty="0" smtClean="0">
                <a:solidFill>
                  <a:schemeClr val="tx1"/>
                </a:solidFill>
              </a:rPr>
              <a:t>S</a:t>
            </a:r>
            <a:r>
              <a:rPr lang="de-DE" sz="1000" i="1" dirty="0">
                <a:solidFill>
                  <a:schemeClr val="tx1"/>
                </a:solidFill>
              </a:rPr>
              <a:t>. Mertens et al</a:t>
            </a:r>
            <a:r>
              <a:rPr lang="de-DE" sz="1000" i="1" dirty="0" smtClean="0">
                <a:solidFill>
                  <a:schemeClr val="tx1"/>
                </a:solidFill>
              </a:rPr>
              <a:t>., Astropart</a:t>
            </a:r>
            <a:r>
              <a:rPr lang="de-DE" sz="1000" i="1" dirty="0">
                <a:solidFill>
                  <a:schemeClr val="tx1"/>
                </a:solidFill>
              </a:rPr>
              <a:t>. Phys. 41 (2013) 52</a:t>
            </a:r>
          </a:p>
        </p:txBody>
      </p:sp>
      <p:pic>
        <p:nvPicPr>
          <p:cNvPr id="42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89"/>
          <a:stretch>
            <a:fillRect/>
          </a:stretch>
        </p:blipFill>
        <p:spPr bwMode="auto">
          <a:xfrm>
            <a:off x="6084168" y="1383762"/>
            <a:ext cx="2821818" cy="1923269"/>
          </a:xfrm>
          <a:prstGeom prst="roundRect">
            <a:avLst>
              <a:gd name="adj" fmla="val 9042"/>
            </a:avLst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Datumsplatzhalter 9"/>
          <p:cNvSpPr>
            <a:spLocks noGrp="1"/>
          </p:cNvSpPr>
          <p:nvPr>
            <p:ph type="dt" sz="half" idx="2"/>
          </p:nvPr>
        </p:nvSpPr>
        <p:spPr>
          <a:xfrm>
            <a:off x="179512" y="6454633"/>
            <a:ext cx="1908096" cy="1787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KIT, 09.03.2017 </a:t>
            </a:r>
            <a:endParaRPr lang="de-DE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4585830" y="3396942"/>
            <a:ext cx="4320157" cy="2367192"/>
            <a:chOff x="-1290460" y="3245176"/>
            <a:chExt cx="4320157" cy="2367192"/>
          </a:xfrm>
        </p:grpSpPr>
        <p:pic>
          <p:nvPicPr>
            <p:cNvPr id="38" name="Picture 2" descr="C:\Public Reach Out\Photos2\Hauptspektrometer\Baffle und Getter Pumpe\DSC_0766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879" y="3245176"/>
              <a:ext cx="2821818" cy="2003673"/>
            </a:xfrm>
            <a:prstGeom prst="roundRect">
              <a:avLst>
                <a:gd name="adj" fmla="val 7195"/>
              </a:avLst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9" name="Gruppieren 18"/>
            <p:cNvGrpSpPr>
              <a:grpSpLocks noChangeAspect="1"/>
            </p:cNvGrpSpPr>
            <p:nvPr/>
          </p:nvGrpSpPr>
          <p:grpSpPr>
            <a:xfrm>
              <a:off x="-1290460" y="4408933"/>
              <a:ext cx="1662731" cy="1203435"/>
              <a:chOff x="7236818" y="12368461"/>
              <a:chExt cx="6478503" cy="4420557"/>
            </a:xfrm>
          </p:grpSpPr>
          <p:pic>
            <p:nvPicPr>
              <p:cNvPr id="40" name="Picture 20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236818" y="12368461"/>
                <a:ext cx="6478503" cy="4307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41" name="Rechteckige Legende 40"/>
              <p:cNvSpPr/>
              <p:nvPr/>
            </p:nvSpPr>
            <p:spPr bwMode="auto">
              <a:xfrm>
                <a:off x="7236818" y="12481352"/>
                <a:ext cx="6478503" cy="4307666"/>
              </a:xfrm>
              <a:prstGeom prst="wedgeRectCallout">
                <a:avLst>
                  <a:gd name="adj1" fmla="val 120902"/>
                  <a:gd name="adj2" fmla="val -106891"/>
                </a:avLst>
              </a:prstGeom>
              <a:noFill/>
              <a:ln w="381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3459591"/>
                <a:endParaRPr lang="de-DE" sz="3300">
                  <a:latin typeface="Arial" charset="0"/>
                </a:endParaRPr>
              </a:p>
            </p:txBody>
          </p:sp>
        </p:grpSp>
        <p:sp>
          <p:nvSpPr>
            <p:cNvPr id="2" name="Textfeld 1"/>
            <p:cNvSpPr txBox="1"/>
            <p:nvPr/>
          </p:nvSpPr>
          <p:spPr>
            <a:xfrm>
              <a:off x="-234941" y="5255972"/>
              <a:ext cx="5741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 smtClean="0">
                  <a:solidFill>
                    <a:schemeClr val="bg1"/>
                  </a:solidFill>
                  <a:effectLst>
                    <a:glow rad="101600">
                      <a:schemeClr val="tx1">
                        <a:alpha val="80000"/>
                      </a:schemeClr>
                    </a:glow>
                  </a:effectLst>
                </a:rPr>
                <a:t>NEG</a:t>
              </a:r>
              <a:endParaRPr lang="de-DE" sz="1400" b="1" dirty="0">
                <a:solidFill>
                  <a:schemeClr val="bg1"/>
                </a:solidFill>
                <a:effectLst>
                  <a:glow rad="101600">
                    <a:schemeClr val="tx1">
                      <a:alpha val="80000"/>
                    </a:schemeClr>
                  </a:glow>
                </a:effectLst>
              </a:endParaRPr>
            </a:p>
          </p:txBody>
        </p: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169987" y="764708"/>
            <a:ext cx="8831684" cy="74332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75740" tIns="37869" rIns="75740" bIns="37869">
            <a:spAutoFit/>
          </a:bodyPr>
          <a:lstStyle/>
          <a:p>
            <a:pPr marL="285750" indent="-285750">
              <a:lnSpc>
                <a:spcPts val="2568"/>
              </a:lnSpc>
              <a:buClr>
                <a:schemeClr val="accent1">
                  <a:lumMod val="75000"/>
                </a:schemeClr>
              </a:buClr>
              <a:buFont typeface="Wingdings"/>
              <a:buChar char="n"/>
            </a:pPr>
            <a:r>
              <a:rPr lang="de-DE" b="1" baseline="30000" dirty="0" smtClean="0">
                <a:latin typeface="+mn-lt"/>
                <a:cs typeface="Frutiger LT Std 55 Roman"/>
              </a:rPr>
              <a:t>219</a:t>
            </a:r>
            <a:r>
              <a:rPr lang="de-DE" b="1" dirty="0" smtClean="0">
                <a:latin typeface="+mn-lt"/>
                <a:cs typeface="Frutiger LT Std 55 Roman"/>
              </a:rPr>
              <a:t>Rn </a:t>
            </a:r>
            <a:r>
              <a:rPr lang="de-DE" b="1" dirty="0" err="1">
                <a:latin typeface="+mn-lt"/>
                <a:cs typeface="Frutiger LT Std 55 Roman"/>
              </a:rPr>
              <a:t>emanation</a:t>
            </a:r>
            <a:r>
              <a:rPr lang="de-DE" b="1" dirty="0">
                <a:latin typeface="+mn-lt"/>
                <a:cs typeface="Frutiger LT Std 55 Roman"/>
              </a:rPr>
              <a:t> </a:t>
            </a:r>
            <a:r>
              <a:rPr lang="de-DE" b="1" dirty="0" err="1">
                <a:latin typeface="+mn-lt"/>
                <a:cs typeface="Frutiger LT Std 55 Roman"/>
              </a:rPr>
              <a:t>from</a:t>
            </a:r>
            <a:r>
              <a:rPr lang="de-DE" b="1" dirty="0">
                <a:latin typeface="+mn-lt"/>
                <a:cs typeface="Frutiger LT Std 55 Roman"/>
              </a:rPr>
              <a:t> St707 NEG </a:t>
            </a:r>
            <a:r>
              <a:rPr lang="de-DE" b="1" dirty="0" err="1">
                <a:latin typeface="+mn-lt"/>
                <a:cs typeface="Frutiger LT Std 55 Roman"/>
              </a:rPr>
              <a:t>getter</a:t>
            </a:r>
            <a:r>
              <a:rPr lang="de-DE" b="1" dirty="0">
                <a:latin typeface="+mn-lt"/>
                <a:cs typeface="Frutiger LT Std 55 Roman"/>
              </a:rPr>
              <a:t> </a:t>
            </a:r>
            <a:r>
              <a:rPr lang="de-DE" b="1" dirty="0" err="1">
                <a:latin typeface="+mn-lt"/>
                <a:cs typeface="Frutiger LT Std 55 Roman"/>
              </a:rPr>
              <a:t>strips</a:t>
            </a:r>
            <a:r>
              <a:rPr lang="de-DE" b="1" dirty="0">
                <a:latin typeface="+mn-lt"/>
                <a:cs typeface="Frutiger LT Std 55 Roman"/>
              </a:rPr>
              <a:t> </a:t>
            </a:r>
            <a:r>
              <a:rPr lang="de-DE" b="1" dirty="0" smtClean="0">
                <a:latin typeface="+mn-lt"/>
                <a:cs typeface="Frutiger LT Std 55 Roman"/>
              </a:rPr>
              <a:t>(</a:t>
            </a:r>
            <a:r>
              <a:rPr lang="de-DE" b="1" dirty="0">
                <a:latin typeface="+mn-lt"/>
                <a:cs typeface="Frutiger LT Std 55 Roman"/>
              </a:rPr>
              <a:t>2</a:t>
            </a:r>
            <a:r>
              <a:rPr lang="de-DE" b="1" dirty="0" smtClean="0">
                <a:latin typeface="+mn-lt"/>
                <a:cs typeface="Frutiger LT Std 55 Roman"/>
              </a:rPr>
              <a:t>000 m</a:t>
            </a:r>
            <a:r>
              <a:rPr lang="de-DE" b="1" dirty="0">
                <a:latin typeface="+mn-lt"/>
                <a:cs typeface="Frutiger LT Std 55 Roman"/>
              </a:rPr>
              <a:t>) in pump </a:t>
            </a:r>
            <a:r>
              <a:rPr lang="de-DE" b="1" dirty="0" err="1" smtClean="0">
                <a:latin typeface="+mn-lt"/>
                <a:cs typeface="Frutiger LT Std 55 Roman"/>
              </a:rPr>
              <a:t>ports</a:t>
            </a:r>
            <a:endParaRPr lang="de-DE" b="1" dirty="0" smtClean="0">
              <a:latin typeface="+mn-lt"/>
              <a:cs typeface="Frutiger LT Std 55 Roman"/>
            </a:endParaRPr>
          </a:p>
          <a:p>
            <a:pPr marL="285750" indent="-285750">
              <a:lnSpc>
                <a:spcPts val="2568"/>
              </a:lnSpc>
              <a:buClr>
                <a:schemeClr val="accent1">
                  <a:lumMod val="75000"/>
                </a:schemeClr>
              </a:buClr>
              <a:buFont typeface="Wingdings"/>
              <a:buChar char="n"/>
            </a:pPr>
            <a:r>
              <a:rPr lang="de-DE" b="1" baseline="30000" dirty="0" smtClean="0">
                <a:latin typeface="+mn-lt"/>
                <a:cs typeface="Frutiger LT Std 55 Roman"/>
              </a:rPr>
              <a:t>220</a:t>
            </a:r>
            <a:r>
              <a:rPr lang="de-DE" b="1" dirty="0" smtClean="0">
                <a:latin typeface="+mn-lt"/>
                <a:cs typeface="Frutiger LT Std 55 Roman"/>
              </a:rPr>
              <a:t>Rn </a:t>
            </a:r>
            <a:r>
              <a:rPr lang="de-DE" b="1" dirty="0" err="1" smtClean="0">
                <a:latin typeface="+mn-lt"/>
                <a:cs typeface="Frutiger LT Std 55 Roman"/>
              </a:rPr>
              <a:t>emanation</a:t>
            </a:r>
            <a:r>
              <a:rPr lang="de-DE" b="1" dirty="0" smtClean="0">
                <a:latin typeface="+mn-lt"/>
                <a:cs typeface="Frutiger LT Std 55 Roman"/>
              </a:rPr>
              <a:t> </a:t>
            </a:r>
            <a:r>
              <a:rPr lang="de-DE" b="1" dirty="0" err="1" smtClean="0">
                <a:latin typeface="+mn-lt"/>
                <a:cs typeface="Frutiger LT Std 55 Roman"/>
              </a:rPr>
              <a:t>from</a:t>
            </a:r>
            <a:r>
              <a:rPr lang="de-DE" b="1" dirty="0" smtClean="0">
                <a:latin typeface="+mn-lt"/>
                <a:cs typeface="Frutiger LT Std 55 Roman"/>
              </a:rPr>
              <a:t> </a:t>
            </a:r>
            <a:r>
              <a:rPr lang="de-DE" b="1" dirty="0" err="1" smtClean="0">
                <a:latin typeface="+mn-lt"/>
                <a:cs typeface="Frutiger LT Std 55 Roman"/>
              </a:rPr>
              <a:t>stainless</a:t>
            </a:r>
            <a:r>
              <a:rPr lang="de-DE" b="1" dirty="0" smtClean="0">
                <a:latin typeface="+mn-lt"/>
                <a:cs typeface="Frutiger LT Std 55 Roman"/>
              </a:rPr>
              <a:t> </a:t>
            </a:r>
            <a:r>
              <a:rPr lang="de-DE" b="1" dirty="0" err="1" smtClean="0">
                <a:latin typeface="+mn-lt"/>
                <a:cs typeface="Frutiger LT Std 55 Roman"/>
              </a:rPr>
              <a:t>steel</a:t>
            </a:r>
            <a:r>
              <a:rPr lang="de-DE" b="1" dirty="0" smtClean="0">
                <a:latin typeface="+mn-lt"/>
                <a:cs typeface="Frutiger LT Std 55 Roman"/>
              </a:rPr>
              <a:t> </a:t>
            </a:r>
            <a:r>
              <a:rPr lang="de-DE" b="1" dirty="0" err="1" smtClean="0">
                <a:latin typeface="+mn-lt"/>
                <a:cs typeface="Frutiger LT Std 55 Roman"/>
              </a:rPr>
              <a:t>walls</a:t>
            </a:r>
            <a:r>
              <a:rPr lang="de-DE" b="1" dirty="0" smtClean="0">
                <a:latin typeface="+mn-lt"/>
                <a:cs typeface="Frutiger LT Std 55 Roman"/>
              </a:rPr>
              <a:t>/</a:t>
            </a:r>
            <a:r>
              <a:rPr lang="de-DE" b="1" dirty="0" err="1" smtClean="0">
                <a:latin typeface="+mn-lt"/>
                <a:cs typeface="Frutiger LT Std 55 Roman"/>
              </a:rPr>
              <a:t>weldings</a:t>
            </a:r>
            <a:endParaRPr lang="de-DE" b="1" dirty="0">
              <a:latin typeface="+mn-lt"/>
              <a:cs typeface="Frutiger LT Std 55 Roman"/>
            </a:endParaRPr>
          </a:p>
        </p:txBody>
      </p:sp>
      <p:grpSp>
        <p:nvGrpSpPr>
          <p:cNvPr id="35" name="Gruppieren 34"/>
          <p:cNvGrpSpPr/>
          <p:nvPr/>
        </p:nvGrpSpPr>
        <p:grpSpPr>
          <a:xfrm>
            <a:off x="661958" y="4012085"/>
            <a:ext cx="2685907" cy="2373519"/>
            <a:chOff x="3641644" y="1696244"/>
            <a:chExt cx="3323810" cy="2769106"/>
          </a:xfrm>
        </p:grpSpPr>
        <p:grpSp>
          <p:nvGrpSpPr>
            <p:cNvPr id="22" name="Gruppieren 21"/>
            <p:cNvGrpSpPr/>
            <p:nvPr/>
          </p:nvGrpSpPr>
          <p:grpSpPr>
            <a:xfrm>
              <a:off x="3641644" y="1696244"/>
              <a:ext cx="3323810" cy="2769106"/>
              <a:chOff x="4505740" y="4948643"/>
              <a:chExt cx="3323810" cy="2769106"/>
            </a:xfrm>
          </p:grpSpPr>
          <p:grpSp>
            <p:nvGrpSpPr>
              <p:cNvPr id="23" name="Gruppieren 22"/>
              <p:cNvGrpSpPr>
                <a:grpSpLocks noChangeAspect="1"/>
              </p:cNvGrpSpPr>
              <p:nvPr/>
            </p:nvGrpSpPr>
            <p:grpSpPr>
              <a:xfrm>
                <a:off x="4505740" y="4948643"/>
                <a:ext cx="2951999" cy="2330295"/>
                <a:chOff x="4649738" y="5005679"/>
                <a:chExt cx="2843638" cy="2191237"/>
              </a:xfrm>
            </p:grpSpPr>
            <p:pic>
              <p:nvPicPr>
                <p:cNvPr id="2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4649738" y="5005679"/>
                  <a:ext cx="2843638" cy="21912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0" name="Freihandform 29"/>
                <p:cNvSpPr/>
                <p:nvPr/>
              </p:nvSpPr>
              <p:spPr>
                <a:xfrm>
                  <a:off x="5969471" y="6705600"/>
                  <a:ext cx="898054" cy="314325"/>
                </a:xfrm>
                <a:custGeom>
                  <a:avLst/>
                  <a:gdLst>
                    <a:gd name="connsiteX0" fmla="*/ 698029 w 898054"/>
                    <a:gd name="connsiteY0" fmla="*/ 0 h 314325"/>
                    <a:gd name="connsiteX1" fmla="*/ 698029 w 898054"/>
                    <a:gd name="connsiteY1" fmla="*/ 0 h 314325"/>
                    <a:gd name="connsiteX2" fmla="*/ 612304 w 898054"/>
                    <a:gd name="connsiteY2" fmla="*/ 9525 h 314325"/>
                    <a:gd name="connsiteX3" fmla="*/ 583729 w 898054"/>
                    <a:gd name="connsiteY3" fmla="*/ 19050 h 314325"/>
                    <a:gd name="connsiteX4" fmla="*/ 440854 w 898054"/>
                    <a:gd name="connsiteY4" fmla="*/ 28575 h 314325"/>
                    <a:gd name="connsiteX5" fmla="*/ 383704 w 898054"/>
                    <a:gd name="connsiteY5" fmla="*/ 47625 h 314325"/>
                    <a:gd name="connsiteX6" fmla="*/ 164629 w 898054"/>
                    <a:gd name="connsiteY6" fmla="*/ 66675 h 314325"/>
                    <a:gd name="connsiteX7" fmla="*/ 78904 w 898054"/>
                    <a:gd name="connsiteY7" fmla="*/ 85725 h 314325"/>
                    <a:gd name="connsiteX8" fmla="*/ 21754 w 898054"/>
                    <a:gd name="connsiteY8" fmla="*/ 104775 h 314325"/>
                    <a:gd name="connsiteX9" fmla="*/ 2704 w 898054"/>
                    <a:gd name="connsiteY9" fmla="*/ 133350 h 314325"/>
                    <a:gd name="connsiteX10" fmla="*/ 12229 w 898054"/>
                    <a:gd name="connsiteY10" fmla="*/ 247650 h 314325"/>
                    <a:gd name="connsiteX11" fmla="*/ 69379 w 898054"/>
                    <a:gd name="connsiteY11" fmla="*/ 266700 h 314325"/>
                    <a:gd name="connsiteX12" fmla="*/ 97954 w 898054"/>
                    <a:gd name="connsiteY12" fmla="*/ 276225 h 314325"/>
                    <a:gd name="connsiteX13" fmla="*/ 345604 w 898054"/>
                    <a:gd name="connsiteY13" fmla="*/ 285750 h 314325"/>
                    <a:gd name="connsiteX14" fmla="*/ 526579 w 898054"/>
                    <a:gd name="connsiteY14" fmla="*/ 314325 h 314325"/>
                    <a:gd name="connsiteX15" fmla="*/ 631354 w 898054"/>
                    <a:gd name="connsiteY15" fmla="*/ 304800 h 314325"/>
                    <a:gd name="connsiteX16" fmla="*/ 717079 w 898054"/>
                    <a:gd name="connsiteY16" fmla="*/ 266700 h 314325"/>
                    <a:gd name="connsiteX17" fmla="*/ 774229 w 898054"/>
                    <a:gd name="connsiteY17" fmla="*/ 247650 h 314325"/>
                    <a:gd name="connsiteX18" fmla="*/ 831379 w 898054"/>
                    <a:gd name="connsiteY18" fmla="*/ 228600 h 314325"/>
                    <a:gd name="connsiteX19" fmla="*/ 859954 w 898054"/>
                    <a:gd name="connsiteY19" fmla="*/ 219075 h 314325"/>
                    <a:gd name="connsiteX20" fmla="*/ 888529 w 898054"/>
                    <a:gd name="connsiteY20" fmla="*/ 123825 h 314325"/>
                    <a:gd name="connsiteX21" fmla="*/ 879004 w 898054"/>
                    <a:gd name="connsiteY21" fmla="*/ 95250 h 314325"/>
                    <a:gd name="connsiteX22" fmla="*/ 821854 w 898054"/>
                    <a:gd name="connsiteY22" fmla="*/ 76200 h 314325"/>
                    <a:gd name="connsiteX23" fmla="*/ 764704 w 898054"/>
                    <a:gd name="connsiteY23" fmla="*/ 38100 h 314325"/>
                    <a:gd name="connsiteX24" fmla="*/ 707554 w 898054"/>
                    <a:gd name="connsiteY24" fmla="*/ 19050 h 314325"/>
                    <a:gd name="connsiteX25" fmla="*/ 698029 w 898054"/>
                    <a:gd name="connsiteY25" fmla="*/ 0 h 314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98054" h="314325">
                      <a:moveTo>
                        <a:pt x="698029" y="0"/>
                      </a:moveTo>
                      <a:lnTo>
                        <a:pt x="698029" y="0"/>
                      </a:lnTo>
                      <a:cubicBezTo>
                        <a:pt x="669454" y="3175"/>
                        <a:pt x="640664" y="4798"/>
                        <a:pt x="612304" y="9525"/>
                      </a:cubicBezTo>
                      <a:cubicBezTo>
                        <a:pt x="602400" y="11176"/>
                        <a:pt x="593708" y="17941"/>
                        <a:pt x="583729" y="19050"/>
                      </a:cubicBezTo>
                      <a:cubicBezTo>
                        <a:pt x="536290" y="24321"/>
                        <a:pt x="488479" y="25400"/>
                        <a:pt x="440854" y="28575"/>
                      </a:cubicBezTo>
                      <a:lnTo>
                        <a:pt x="383704" y="47625"/>
                      </a:lnTo>
                      <a:cubicBezTo>
                        <a:pt x="294812" y="77256"/>
                        <a:pt x="365157" y="56649"/>
                        <a:pt x="164629" y="66675"/>
                      </a:cubicBezTo>
                      <a:cubicBezTo>
                        <a:pt x="82873" y="93927"/>
                        <a:pt x="213011" y="52198"/>
                        <a:pt x="78904" y="85725"/>
                      </a:cubicBezTo>
                      <a:cubicBezTo>
                        <a:pt x="59423" y="90595"/>
                        <a:pt x="21754" y="104775"/>
                        <a:pt x="21754" y="104775"/>
                      </a:cubicBezTo>
                      <a:cubicBezTo>
                        <a:pt x="15404" y="114300"/>
                        <a:pt x="3465" y="121928"/>
                        <a:pt x="2704" y="133350"/>
                      </a:cubicBezTo>
                      <a:cubicBezTo>
                        <a:pt x="161" y="171497"/>
                        <a:pt x="-4869" y="213454"/>
                        <a:pt x="12229" y="247650"/>
                      </a:cubicBezTo>
                      <a:cubicBezTo>
                        <a:pt x="21209" y="265611"/>
                        <a:pt x="50329" y="260350"/>
                        <a:pt x="69379" y="266700"/>
                      </a:cubicBezTo>
                      <a:cubicBezTo>
                        <a:pt x="78904" y="269875"/>
                        <a:pt x="87921" y="275839"/>
                        <a:pt x="97954" y="276225"/>
                      </a:cubicBezTo>
                      <a:lnTo>
                        <a:pt x="345604" y="285750"/>
                      </a:lnTo>
                      <a:cubicBezTo>
                        <a:pt x="494981" y="307090"/>
                        <a:pt x="434925" y="295994"/>
                        <a:pt x="526579" y="314325"/>
                      </a:cubicBezTo>
                      <a:cubicBezTo>
                        <a:pt x="561504" y="311150"/>
                        <a:pt x="596819" y="310894"/>
                        <a:pt x="631354" y="304800"/>
                      </a:cubicBezTo>
                      <a:cubicBezTo>
                        <a:pt x="725423" y="288200"/>
                        <a:pt x="656940" y="293428"/>
                        <a:pt x="717079" y="266700"/>
                      </a:cubicBezTo>
                      <a:cubicBezTo>
                        <a:pt x="735429" y="258545"/>
                        <a:pt x="755179" y="254000"/>
                        <a:pt x="774229" y="247650"/>
                      </a:cubicBezTo>
                      <a:lnTo>
                        <a:pt x="831379" y="228600"/>
                      </a:lnTo>
                      <a:lnTo>
                        <a:pt x="859954" y="219075"/>
                      </a:lnTo>
                      <a:cubicBezTo>
                        <a:pt x="902678" y="154988"/>
                        <a:pt x="905115" y="181875"/>
                        <a:pt x="888529" y="123825"/>
                      </a:cubicBezTo>
                      <a:cubicBezTo>
                        <a:pt x="885771" y="114171"/>
                        <a:pt x="887174" y="101086"/>
                        <a:pt x="879004" y="95250"/>
                      </a:cubicBezTo>
                      <a:cubicBezTo>
                        <a:pt x="862664" y="83578"/>
                        <a:pt x="838562" y="87339"/>
                        <a:pt x="821854" y="76200"/>
                      </a:cubicBezTo>
                      <a:cubicBezTo>
                        <a:pt x="802804" y="63500"/>
                        <a:pt x="786424" y="45340"/>
                        <a:pt x="764704" y="38100"/>
                      </a:cubicBezTo>
                      <a:lnTo>
                        <a:pt x="707554" y="19050"/>
                      </a:lnTo>
                      <a:lnTo>
                        <a:pt x="698029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1" name="Textfeld 30"/>
                <p:cNvSpPr txBox="1"/>
                <p:nvPr/>
              </p:nvSpPr>
              <p:spPr>
                <a:xfrm>
                  <a:off x="5899151" y="6736641"/>
                  <a:ext cx="961564" cy="4389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1160"/>
                    </a:lnSpc>
                  </a:pPr>
                  <a:r>
                    <a:rPr lang="de-DE" sz="1200" dirty="0" err="1"/>
                    <a:t>Auger</a:t>
                  </a:r>
                  <a:endParaRPr lang="de-DE" sz="1200" dirty="0"/>
                </a:p>
                <a:p>
                  <a:pPr>
                    <a:lnSpc>
                      <a:spcPts val="1160"/>
                    </a:lnSpc>
                  </a:pPr>
                  <a:r>
                    <a:rPr lang="de-DE" sz="1200" dirty="0" err="1"/>
                    <a:t>electrons</a:t>
                  </a:r>
                  <a:endParaRPr lang="de-DE" sz="1200" dirty="0"/>
                </a:p>
              </p:txBody>
            </p:sp>
          </p:grpSp>
          <p:sp>
            <p:nvSpPr>
              <p:cNvPr id="24" name="Freihandform 23"/>
              <p:cNvSpPr/>
              <p:nvPr/>
            </p:nvSpPr>
            <p:spPr>
              <a:xfrm>
                <a:off x="6696075" y="5638800"/>
                <a:ext cx="1133475" cy="333375"/>
              </a:xfrm>
              <a:custGeom>
                <a:avLst/>
                <a:gdLst>
                  <a:gd name="connsiteX0" fmla="*/ 1009650 w 1133475"/>
                  <a:gd name="connsiteY0" fmla="*/ 28575 h 333375"/>
                  <a:gd name="connsiteX1" fmla="*/ 1009650 w 1133475"/>
                  <a:gd name="connsiteY1" fmla="*/ 28575 h 333375"/>
                  <a:gd name="connsiteX2" fmla="*/ 828675 w 1133475"/>
                  <a:gd name="connsiteY2" fmla="*/ 19050 h 333375"/>
                  <a:gd name="connsiteX3" fmla="*/ 800100 w 1133475"/>
                  <a:gd name="connsiteY3" fmla="*/ 9525 h 333375"/>
                  <a:gd name="connsiteX4" fmla="*/ 685800 w 1133475"/>
                  <a:gd name="connsiteY4" fmla="*/ 0 h 333375"/>
                  <a:gd name="connsiteX5" fmla="*/ 342900 w 1133475"/>
                  <a:gd name="connsiteY5" fmla="*/ 9525 h 333375"/>
                  <a:gd name="connsiteX6" fmla="*/ 295275 w 1133475"/>
                  <a:gd name="connsiteY6" fmla="*/ 19050 h 333375"/>
                  <a:gd name="connsiteX7" fmla="*/ 238125 w 1133475"/>
                  <a:gd name="connsiteY7" fmla="*/ 28575 h 333375"/>
                  <a:gd name="connsiteX8" fmla="*/ 133350 w 1133475"/>
                  <a:gd name="connsiteY8" fmla="*/ 38100 h 333375"/>
                  <a:gd name="connsiteX9" fmla="*/ 76200 w 1133475"/>
                  <a:gd name="connsiteY9" fmla="*/ 57150 h 333375"/>
                  <a:gd name="connsiteX10" fmla="*/ 47625 w 1133475"/>
                  <a:gd name="connsiteY10" fmla="*/ 66675 h 333375"/>
                  <a:gd name="connsiteX11" fmla="*/ 0 w 1133475"/>
                  <a:gd name="connsiteY11" fmla="*/ 152400 h 333375"/>
                  <a:gd name="connsiteX12" fmla="*/ 9525 w 1133475"/>
                  <a:gd name="connsiteY12" fmla="*/ 209550 h 333375"/>
                  <a:gd name="connsiteX13" fmla="*/ 66675 w 1133475"/>
                  <a:gd name="connsiteY13" fmla="*/ 247650 h 333375"/>
                  <a:gd name="connsiteX14" fmla="*/ 133350 w 1133475"/>
                  <a:gd name="connsiteY14" fmla="*/ 266700 h 333375"/>
                  <a:gd name="connsiteX15" fmla="*/ 333375 w 1133475"/>
                  <a:gd name="connsiteY15" fmla="*/ 276225 h 333375"/>
                  <a:gd name="connsiteX16" fmla="*/ 409575 w 1133475"/>
                  <a:gd name="connsiteY16" fmla="*/ 285750 h 333375"/>
                  <a:gd name="connsiteX17" fmla="*/ 476250 w 1133475"/>
                  <a:gd name="connsiteY17" fmla="*/ 304800 h 333375"/>
                  <a:gd name="connsiteX18" fmla="*/ 523875 w 1133475"/>
                  <a:gd name="connsiteY18" fmla="*/ 314325 h 333375"/>
                  <a:gd name="connsiteX19" fmla="*/ 590550 w 1133475"/>
                  <a:gd name="connsiteY19" fmla="*/ 333375 h 333375"/>
                  <a:gd name="connsiteX20" fmla="*/ 1000125 w 1133475"/>
                  <a:gd name="connsiteY20" fmla="*/ 323850 h 333375"/>
                  <a:gd name="connsiteX21" fmla="*/ 1057275 w 1133475"/>
                  <a:gd name="connsiteY21" fmla="*/ 304800 h 333375"/>
                  <a:gd name="connsiteX22" fmla="*/ 1085850 w 1133475"/>
                  <a:gd name="connsiteY22" fmla="*/ 285750 h 333375"/>
                  <a:gd name="connsiteX23" fmla="*/ 1123950 w 1133475"/>
                  <a:gd name="connsiteY23" fmla="*/ 238125 h 333375"/>
                  <a:gd name="connsiteX24" fmla="*/ 1133475 w 1133475"/>
                  <a:gd name="connsiteY24" fmla="*/ 209550 h 333375"/>
                  <a:gd name="connsiteX25" fmla="*/ 1114425 w 1133475"/>
                  <a:gd name="connsiteY25" fmla="*/ 114300 h 333375"/>
                  <a:gd name="connsiteX26" fmla="*/ 1095375 w 1133475"/>
                  <a:gd name="connsiteY26" fmla="*/ 85725 h 333375"/>
                  <a:gd name="connsiteX27" fmla="*/ 1066800 w 1133475"/>
                  <a:gd name="connsiteY27" fmla="*/ 76200 h 333375"/>
                  <a:gd name="connsiteX28" fmla="*/ 1047750 w 1133475"/>
                  <a:gd name="connsiteY28" fmla="*/ 47625 h 333375"/>
                  <a:gd name="connsiteX29" fmla="*/ 1009650 w 1133475"/>
                  <a:gd name="connsiteY29" fmla="*/ 28575 h 333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133475" h="333375">
                    <a:moveTo>
                      <a:pt x="1009650" y="28575"/>
                    </a:moveTo>
                    <a:lnTo>
                      <a:pt x="1009650" y="28575"/>
                    </a:lnTo>
                    <a:cubicBezTo>
                      <a:pt x="949325" y="25400"/>
                      <a:pt x="888835" y="24519"/>
                      <a:pt x="828675" y="19050"/>
                    </a:cubicBezTo>
                    <a:cubicBezTo>
                      <a:pt x="818676" y="18141"/>
                      <a:pt x="810052" y="10852"/>
                      <a:pt x="800100" y="9525"/>
                    </a:cubicBezTo>
                    <a:cubicBezTo>
                      <a:pt x="762203" y="4472"/>
                      <a:pt x="723900" y="3175"/>
                      <a:pt x="685800" y="0"/>
                    </a:cubicBezTo>
                    <a:cubicBezTo>
                      <a:pt x="571500" y="3175"/>
                      <a:pt x="457108" y="3954"/>
                      <a:pt x="342900" y="9525"/>
                    </a:cubicBezTo>
                    <a:cubicBezTo>
                      <a:pt x="326730" y="10314"/>
                      <a:pt x="311203" y="16154"/>
                      <a:pt x="295275" y="19050"/>
                    </a:cubicBezTo>
                    <a:cubicBezTo>
                      <a:pt x="276274" y="22505"/>
                      <a:pt x="257305" y="26318"/>
                      <a:pt x="238125" y="28575"/>
                    </a:cubicBezTo>
                    <a:cubicBezTo>
                      <a:pt x="203296" y="32673"/>
                      <a:pt x="168275" y="34925"/>
                      <a:pt x="133350" y="38100"/>
                    </a:cubicBezTo>
                    <a:lnTo>
                      <a:pt x="76200" y="57150"/>
                    </a:lnTo>
                    <a:lnTo>
                      <a:pt x="47625" y="66675"/>
                    </a:lnTo>
                    <a:cubicBezTo>
                      <a:pt x="3956" y="132179"/>
                      <a:pt x="16765" y="102105"/>
                      <a:pt x="0" y="152400"/>
                    </a:cubicBezTo>
                    <a:cubicBezTo>
                      <a:pt x="3175" y="171450"/>
                      <a:pt x="-1550" y="193728"/>
                      <a:pt x="9525" y="209550"/>
                    </a:cubicBezTo>
                    <a:cubicBezTo>
                      <a:pt x="22655" y="228307"/>
                      <a:pt x="44955" y="240410"/>
                      <a:pt x="66675" y="247650"/>
                    </a:cubicBezTo>
                    <a:cubicBezTo>
                      <a:pt x="83047" y="253107"/>
                      <a:pt x="117613" y="265441"/>
                      <a:pt x="133350" y="266700"/>
                    </a:cubicBezTo>
                    <a:cubicBezTo>
                      <a:pt x="199888" y="272023"/>
                      <a:pt x="266700" y="273050"/>
                      <a:pt x="333375" y="276225"/>
                    </a:cubicBezTo>
                    <a:cubicBezTo>
                      <a:pt x="358775" y="279400"/>
                      <a:pt x="384326" y="281542"/>
                      <a:pt x="409575" y="285750"/>
                    </a:cubicBezTo>
                    <a:cubicBezTo>
                      <a:pt x="463025" y="294658"/>
                      <a:pt x="430954" y="293476"/>
                      <a:pt x="476250" y="304800"/>
                    </a:cubicBezTo>
                    <a:cubicBezTo>
                      <a:pt x="491956" y="308727"/>
                      <a:pt x="508071" y="310813"/>
                      <a:pt x="523875" y="314325"/>
                    </a:cubicBezTo>
                    <a:cubicBezTo>
                      <a:pt x="559755" y="322298"/>
                      <a:pt x="558729" y="322768"/>
                      <a:pt x="590550" y="333375"/>
                    </a:cubicBezTo>
                    <a:cubicBezTo>
                      <a:pt x="727075" y="330200"/>
                      <a:pt x="863818" y="332195"/>
                      <a:pt x="1000125" y="323850"/>
                    </a:cubicBezTo>
                    <a:cubicBezTo>
                      <a:pt x="1020168" y="322623"/>
                      <a:pt x="1040567" y="315939"/>
                      <a:pt x="1057275" y="304800"/>
                    </a:cubicBezTo>
                    <a:lnTo>
                      <a:pt x="1085850" y="285750"/>
                    </a:lnTo>
                    <a:cubicBezTo>
                      <a:pt x="1109791" y="213926"/>
                      <a:pt x="1074711" y="299673"/>
                      <a:pt x="1123950" y="238125"/>
                    </a:cubicBezTo>
                    <a:cubicBezTo>
                      <a:pt x="1130222" y="230285"/>
                      <a:pt x="1130300" y="219075"/>
                      <a:pt x="1133475" y="209550"/>
                    </a:cubicBezTo>
                    <a:cubicBezTo>
                      <a:pt x="1129965" y="184979"/>
                      <a:pt x="1127725" y="140899"/>
                      <a:pt x="1114425" y="114300"/>
                    </a:cubicBezTo>
                    <a:cubicBezTo>
                      <a:pt x="1109305" y="104061"/>
                      <a:pt x="1104314" y="92876"/>
                      <a:pt x="1095375" y="85725"/>
                    </a:cubicBezTo>
                    <a:cubicBezTo>
                      <a:pt x="1087535" y="79453"/>
                      <a:pt x="1076325" y="79375"/>
                      <a:pt x="1066800" y="76200"/>
                    </a:cubicBezTo>
                    <a:cubicBezTo>
                      <a:pt x="1060450" y="66675"/>
                      <a:pt x="1056689" y="54776"/>
                      <a:pt x="1047750" y="47625"/>
                    </a:cubicBezTo>
                    <a:cubicBezTo>
                      <a:pt x="1033334" y="36092"/>
                      <a:pt x="1016000" y="31750"/>
                      <a:pt x="1009650" y="2857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" name="Textfeld 24"/>
              <p:cNvSpPr txBox="1"/>
              <p:nvPr/>
            </p:nvSpPr>
            <p:spPr>
              <a:xfrm>
                <a:off x="6691239" y="5781343"/>
                <a:ext cx="1006696" cy="4667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160"/>
                  </a:lnSpc>
                </a:pPr>
                <a:r>
                  <a:rPr lang="de-DE" sz="1200" dirty="0"/>
                  <a:t>shake-off</a:t>
                </a:r>
              </a:p>
              <a:p>
                <a:pPr>
                  <a:lnSpc>
                    <a:spcPts val="1160"/>
                  </a:lnSpc>
                </a:pPr>
                <a:r>
                  <a:rPr lang="de-DE" sz="1200" dirty="0" err="1"/>
                  <a:t>electrons</a:t>
                </a:r>
                <a:endParaRPr lang="de-DE" sz="1200" dirty="0"/>
              </a:p>
            </p:txBody>
          </p:sp>
          <p:sp>
            <p:nvSpPr>
              <p:cNvPr id="26" name="Rechteck 25"/>
              <p:cNvSpPr/>
              <p:nvPr/>
            </p:nvSpPr>
            <p:spPr>
              <a:xfrm>
                <a:off x="6264000" y="6232748"/>
                <a:ext cx="1110533" cy="1924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7" name="Textfeld 26"/>
              <p:cNvSpPr txBox="1"/>
              <p:nvPr/>
            </p:nvSpPr>
            <p:spPr>
              <a:xfrm>
                <a:off x="6233914" y="6232748"/>
                <a:ext cx="1145001" cy="4667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160"/>
                  </a:lnSpc>
                </a:pPr>
                <a:r>
                  <a:rPr lang="de-DE" sz="1200" dirty="0" err="1"/>
                  <a:t>conversion</a:t>
                </a:r>
                <a:endParaRPr lang="de-DE" sz="1200" dirty="0"/>
              </a:p>
              <a:p>
                <a:pPr>
                  <a:lnSpc>
                    <a:spcPts val="1160"/>
                  </a:lnSpc>
                </a:pPr>
                <a:r>
                  <a:rPr lang="de-DE" sz="1200" dirty="0" err="1"/>
                  <a:t>electrons</a:t>
                </a:r>
                <a:endParaRPr lang="de-DE" sz="1200" dirty="0"/>
              </a:p>
            </p:txBody>
          </p:sp>
          <p:sp>
            <p:nvSpPr>
              <p:cNvPr id="28" name="Textfeld 27"/>
              <p:cNvSpPr txBox="1"/>
              <p:nvPr/>
            </p:nvSpPr>
            <p:spPr>
              <a:xfrm>
                <a:off x="5207430" y="7250954"/>
                <a:ext cx="2622120" cy="466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ts val="1160"/>
                  </a:lnSpc>
                </a:pPr>
                <a:r>
                  <a:rPr lang="de-DE" sz="1200" dirty="0" err="1"/>
                  <a:t>shell</a:t>
                </a:r>
                <a:r>
                  <a:rPr lang="de-DE" sz="1200" dirty="0"/>
                  <a:t> </a:t>
                </a:r>
                <a:r>
                  <a:rPr lang="de-DE" sz="1200" dirty="0" err="1"/>
                  <a:t>reorganisation</a:t>
                </a:r>
                <a:r>
                  <a:rPr lang="de-DE" sz="1200" dirty="0"/>
                  <a:t> </a:t>
                </a:r>
                <a:r>
                  <a:rPr lang="de-DE" sz="1200" dirty="0" err="1"/>
                  <a:t>electrons</a:t>
                </a:r>
                <a:endParaRPr lang="de-DE" sz="1200" dirty="0"/>
              </a:p>
            </p:txBody>
          </p:sp>
        </p:grpSp>
        <p:sp>
          <p:nvSpPr>
            <p:cNvPr id="32" name="Freihandform 31"/>
            <p:cNvSpPr/>
            <p:nvPr/>
          </p:nvSpPr>
          <p:spPr>
            <a:xfrm>
              <a:off x="5981700" y="3780343"/>
              <a:ext cx="648378" cy="239207"/>
            </a:xfrm>
            <a:custGeom>
              <a:avLst/>
              <a:gdLst>
                <a:gd name="connsiteX0" fmla="*/ 504825 w 648378"/>
                <a:gd name="connsiteY0" fmla="*/ 1082 h 239207"/>
                <a:gd name="connsiteX1" fmla="*/ 504825 w 648378"/>
                <a:gd name="connsiteY1" fmla="*/ 1082 h 239207"/>
                <a:gd name="connsiteX2" fmla="*/ 361950 w 648378"/>
                <a:gd name="connsiteY2" fmla="*/ 20132 h 239207"/>
                <a:gd name="connsiteX3" fmla="*/ 304800 w 648378"/>
                <a:gd name="connsiteY3" fmla="*/ 48707 h 239207"/>
                <a:gd name="connsiteX4" fmla="*/ 285750 w 648378"/>
                <a:gd name="connsiteY4" fmla="*/ 77282 h 239207"/>
                <a:gd name="connsiteX5" fmla="*/ 209550 w 648378"/>
                <a:gd name="connsiteY5" fmla="*/ 86807 h 239207"/>
                <a:gd name="connsiteX6" fmla="*/ 0 w 648378"/>
                <a:gd name="connsiteY6" fmla="*/ 96332 h 239207"/>
                <a:gd name="connsiteX7" fmla="*/ 38100 w 648378"/>
                <a:gd name="connsiteY7" fmla="*/ 229682 h 239207"/>
                <a:gd name="connsiteX8" fmla="*/ 66675 w 648378"/>
                <a:gd name="connsiteY8" fmla="*/ 239207 h 239207"/>
                <a:gd name="connsiteX9" fmla="*/ 457200 w 648378"/>
                <a:gd name="connsiteY9" fmla="*/ 229682 h 239207"/>
                <a:gd name="connsiteX10" fmla="*/ 542925 w 648378"/>
                <a:gd name="connsiteY10" fmla="*/ 191582 h 239207"/>
                <a:gd name="connsiteX11" fmla="*/ 628650 w 648378"/>
                <a:gd name="connsiteY11" fmla="*/ 172532 h 239207"/>
                <a:gd name="connsiteX12" fmla="*/ 647700 w 648378"/>
                <a:gd name="connsiteY12" fmla="*/ 143957 h 239207"/>
                <a:gd name="connsiteX13" fmla="*/ 638175 w 648378"/>
                <a:gd name="connsiteY13" fmla="*/ 39182 h 239207"/>
                <a:gd name="connsiteX14" fmla="*/ 619125 w 648378"/>
                <a:gd name="connsiteY14" fmla="*/ 10607 h 239207"/>
                <a:gd name="connsiteX15" fmla="*/ 590550 w 648378"/>
                <a:gd name="connsiteY15" fmla="*/ 1082 h 239207"/>
                <a:gd name="connsiteX16" fmla="*/ 504825 w 648378"/>
                <a:gd name="connsiteY16" fmla="*/ 1082 h 239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8378" h="239207">
                  <a:moveTo>
                    <a:pt x="504825" y="1082"/>
                  </a:moveTo>
                  <a:lnTo>
                    <a:pt x="504825" y="1082"/>
                  </a:lnTo>
                  <a:cubicBezTo>
                    <a:pt x="489190" y="2503"/>
                    <a:pt x="395931" y="5569"/>
                    <a:pt x="361950" y="20132"/>
                  </a:cubicBezTo>
                  <a:cubicBezTo>
                    <a:pt x="232699" y="75525"/>
                    <a:pt x="425207" y="8571"/>
                    <a:pt x="304800" y="48707"/>
                  </a:cubicBezTo>
                  <a:cubicBezTo>
                    <a:pt x="298450" y="58232"/>
                    <a:pt x="296379" y="73030"/>
                    <a:pt x="285750" y="77282"/>
                  </a:cubicBezTo>
                  <a:cubicBezTo>
                    <a:pt x="261983" y="86789"/>
                    <a:pt x="235091" y="85104"/>
                    <a:pt x="209550" y="86807"/>
                  </a:cubicBezTo>
                  <a:cubicBezTo>
                    <a:pt x="139783" y="91458"/>
                    <a:pt x="69850" y="93157"/>
                    <a:pt x="0" y="96332"/>
                  </a:cubicBezTo>
                  <a:cubicBezTo>
                    <a:pt x="6262" y="165217"/>
                    <a:pt x="-13551" y="195248"/>
                    <a:pt x="38100" y="229682"/>
                  </a:cubicBezTo>
                  <a:cubicBezTo>
                    <a:pt x="46454" y="235251"/>
                    <a:pt x="57150" y="236032"/>
                    <a:pt x="66675" y="239207"/>
                  </a:cubicBezTo>
                  <a:cubicBezTo>
                    <a:pt x="196850" y="236032"/>
                    <a:pt x="327251" y="237977"/>
                    <a:pt x="457200" y="229682"/>
                  </a:cubicBezTo>
                  <a:cubicBezTo>
                    <a:pt x="513540" y="226086"/>
                    <a:pt x="504295" y="210897"/>
                    <a:pt x="542925" y="191582"/>
                  </a:cubicBezTo>
                  <a:cubicBezTo>
                    <a:pt x="566373" y="179858"/>
                    <a:pt x="606700" y="176190"/>
                    <a:pt x="628650" y="172532"/>
                  </a:cubicBezTo>
                  <a:cubicBezTo>
                    <a:pt x="635000" y="163007"/>
                    <a:pt x="646884" y="155376"/>
                    <a:pt x="647700" y="143957"/>
                  </a:cubicBezTo>
                  <a:cubicBezTo>
                    <a:pt x="650199" y="108977"/>
                    <a:pt x="645523" y="73473"/>
                    <a:pt x="638175" y="39182"/>
                  </a:cubicBezTo>
                  <a:cubicBezTo>
                    <a:pt x="635776" y="27988"/>
                    <a:pt x="628064" y="17758"/>
                    <a:pt x="619125" y="10607"/>
                  </a:cubicBezTo>
                  <a:cubicBezTo>
                    <a:pt x="611285" y="4335"/>
                    <a:pt x="600561" y="1852"/>
                    <a:pt x="590550" y="1082"/>
                  </a:cubicBezTo>
                  <a:cubicBezTo>
                    <a:pt x="558894" y="-1353"/>
                    <a:pt x="519112" y="1082"/>
                    <a:pt x="504825" y="1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Freihandform 32"/>
            <p:cNvSpPr/>
            <p:nvPr/>
          </p:nvSpPr>
          <p:spPr>
            <a:xfrm>
              <a:off x="6381398" y="3856881"/>
              <a:ext cx="238477" cy="231900"/>
            </a:xfrm>
            <a:custGeom>
              <a:avLst/>
              <a:gdLst>
                <a:gd name="connsiteX0" fmla="*/ 143227 w 238477"/>
                <a:gd name="connsiteY0" fmla="*/ 19794 h 231900"/>
                <a:gd name="connsiteX1" fmla="*/ 143227 w 238477"/>
                <a:gd name="connsiteY1" fmla="*/ 19794 h 231900"/>
                <a:gd name="connsiteX2" fmla="*/ 67027 w 238477"/>
                <a:gd name="connsiteY2" fmla="*/ 48369 h 231900"/>
                <a:gd name="connsiteX3" fmla="*/ 38452 w 238477"/>
                <a:gd name="connsiteY3" fmla="*/ 76944 h 231900"/>
                <a:gd name="connsiteX4" fmla="*/ 9877 w 238477"/>
                <a:gd name="connsiteY4" fmla="*/ 95994 h 231900"/>
                <a:gd name="connsiteX5" fmla="*/ 352 w 238477"/>
                <a:gd name="connsiteY5" fmla="*/ 124569 h 231900"/>
                <a:gd name="connsiteX6" fmla="*/ 114652 w 238477"/>
                <a:gd name="connsiteY6" fmla="*/ 219819 h 231900"/>
                <a:gd name="connsiteX7" fmla="*/ 143227 w 238477"/>
                <a:gd name="connsiteY7" fmla="*/ 210294 h 231900"/>
                <a:gd name="connsiteX8" fmla="*/ 209902 w 238477"/>
                <a:gd name="connsiteY8" fmla="*/ 134094 h 231900"/>
                <a:gd name="connsiteX9" fmla="*/ 238477 w 238477"/>
                <a:gd name="connsiteY9" fmla="*/ 76944 h 231900"/>
                <a:gd name="connsiteX10" fmla="*/ 228952 w 238477"/>
                <a:gd name="connsiteY10" fmla="*/ 29319 h 231900"/>
                <a:gd name="connsiteX11" fmla="*/ 209902 w 238477"/>
                <a:gd name="connsiteY11" fmla="*/ 744 h 231900"/>
                <a:gd name="connsiteX12" fmla="*/ 143227 w 238477"/>
                <a:gd name="connsiteY12" fmla="*/ 19794 h 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8477" h="231900">
                  <a:moveTo>
                    <a:pt x="143227" y="19794"/>
                  </a:moveTo>
                  <a:lnTo>
                    <a:pt x="143227" y="19794"/>
                  </a:lnTo>
                  <a:cubicBezTo>
                    <a:pt x="117827" y="29319"/>
                    <a:pt x="90842" y="35379"/>
                    <a:pt x="67027" y="48369"/>
                  </a:cubicBezTo>
                  <a:cubicBezTo>
                    <a:pt x="55201" y="54819"/>
                    <a:pt x="48800" y="68320"/>
                    <a:pt x="38452" y="76944"/>
                  </a:cubicBezTo>
                  <a:cubicBezTo>
                    <a:pt x="29658" y="84273"/>
                    <a:pt x="19402" y="89644"/>
                    <a:pt x="9877" y="95994"/>
                  </a:cubicBezTo>
                  <a:cubicBezTo>
                    <a:pt x="6702" y="105519"/>
                    <a:pt x="352" y="114529"/>
                    <a:pt x="352" y="124569"/>
                  </a:cubicBezTo>
                  <a:cubicBezTo>
                    <a:pt x="352" y="265424"/>
                    <a:pt x="-12348" y="231364"/>
                    <a:pt x="114652" y="219819"/>
                  </a:cubicBezTo>
                  <a:cubicBezTo>
                    <a:pt x="124177" y="216644"/>
                    <a:pt x="136127" y="217394"/>
                    <a:pt x="143227" y="210294"/>
                  </a:cubicBezTo>
                  <a:cubicBezTo>
                    <a:pt x="254352" y="99169"/>
                    <a:pt x="128939" y="188069"/>
                    <a:pt x="209902" y="134094"/>
                  </a:cubicBezTo>
                  <a:cubicBezTo>
                    <a:pt x="219534" y="119647"/>
                    <a:pt x="238477" y="96662"/>
                    <a:pt x="238477" y="76944"/>
                  </a:cubicBezTo>
                  <a:cubicBezTo>
                    <a:pt x="238477" y="60755"/>
                    <a:pt x="234636" y="44478"/>
                    <a:pt x="228952" y="29319"/>
                  </a:cubicBezTo>
                  <a:cubicBezTo>
                    <a:pt x="224932" y="18600"/>
                    <a:pt x="219718" y="6634"/>
                    <a:pt x="209902" y="744"/>
                  </a:cubicBezTo>
                  <a:cubicBezTo>
                    <a:pt x="201734" y="-4157"/>
                    <a:pt x="154340" y="16619"/>
                    <a:pt x="143227" y="1979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499992" y="6485634"/>
            <a:ext cx="1872208" cy="111719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dirty="0" smtClean="0"/>
              <a:t>J. Wolf  - The KATRIN Experiment</a:t>
            </a:r>
            <a:endParaRPr lang="en-US" dirty="0"/>
          </a:p>
        </p:txBody>
      </p:sp>
      <p:sp>
        <p:nvSpPr>
          <p:cNvPr id="46" name="Abgerundetes Rechteck 45"/>
          <p:cNvSpPr/>
          <p:nvPr/>
        </p:nvSpPr>
        <p:spPr>
          <a:xfrm>
            <a:off x="2915816" y="6328371"/>
            <a:ext cx="1224136" cy="5474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7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0979" y="6364193"/>
            <a:ext cx="3072799" cy="4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28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131" descr="U:\Eigene Dateien\Daten\Katrin\Meeting\Collaboration Meetings\21 KIT 10. bis 14.9.2011\Spektrometer\Baffle\P10207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154" y="3685448"/>
            <a:ext cx="3115930" cy="2479857"/>
          </a:xfrm>
          <a:prstGeom prst="roundRect">
            <a:avLst>
              <a:gd name="adj" fmla="val 6927"/>
            </a:avLst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32" descr="U:\Eigene Dateien\Daten\Katrin\Meeting\Collaboration Meetings\21 KIT 10. bis 14.9.2011\Spektrometer\Baffle\P102067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154" y="1268761"/>
            <a:ext cx="3094984" cy="2314286"/>
          </a:xfrm>
          <a:prstGeom prst="roundRect">
            <a:avLst>
              <a:gd name="adj" fmla="val 5857"/>
            </a:avLst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 Box 14"/>
          <p:cNvSpPr txBox="1">
            <a:spLocks noChangeArrowheads="1"/>
          </p:cNvSpPr>
          <p:nvPr/>
        </p:nvSpPr>
        <p:spPr bwMode="auto">
          <a:xfrm>
            <a:off x="167154" y="764704"/>
            <a:ext cx="8735437" cy="40990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75740" tIns="37869" rIns="75740" bIns="37869">
            <a:spAutoFit/>
          </a:bodyPr>
          <a:lstStyle/>
          <a:p>
            <a:pPr>
              <a:lnSpc>
                <a:spcPts val="2568"/>
              </a:lnSpc>
            </a:pPr>
            <a:r>
              <a:rPr lang="de-DE" b="1" dirty="0">
                <a:solidFill>
                  <a:schemeClr val="accent1"/>
                </a:solidFill>
                <a:latin typeface="+mn-lt"/>
                <a:cs typeface="Frutiger LT Std 55 Roman"/>
                <a:sym typeface="Wingdings"/>
              </a:rPr>
              <a:t> </a:t>
            </a:r>
            <a:r>
              <a:rPr lang="de-DE" b="1" dirty="0">
                <a:latin typeface="+mn-lt"/>
                <a:cs typeface="Frutiger LT Std 55 Roman"/>
                <a:sym typeface="Wingdings"/>
              </a:rPr>
              <a:t>p</a:t>
            </a:r>
            <a:r>
              <a:rPr lang="de-DE" b="1" dirty="0">
                <a:latin typeface="+mn-lt"/>
                <a:cs typeface="Frutiger LT Std 55 Roman"/>
              </a:rPr>
              <a:t>assive </a:t>
            </a:r>
            <a:r>
              <a:rPr lang="de-DE" b="1" dirty="0" err="1">
                <a:latin typeface="+mn-lt"/>
                <a:cs typeface="Frutiger LT Std 55 Roman"/>
              </a:rPr>
              <a:t>background</a:t>
            </a:r>
            <a:r>
              <a:rPr lang="de-DE" b="1" dirty="0">
                <a:latin typeface="+mn-lt"/>
                <a:cs typeface="Frutiger LT Std 55 Roman"/>
              </a:rPr>
              <a:t> </a:t>
            </a:r>
            <a:r>
              <a:rPr lang="de-DE" b="1" dirty="0" err="1">
                <a:latin typeface="+mn-lt"/>
                <a:cs typeface="Frutiger LT Std 55 Roman"/>
              </a:rPr>
              <a:t>reduction</a:t>
            </a:r>
            <a:r>
              <a:rPr lang="de-DE" b="1" dirty="0">
                <a:latin typeface="+mn-lt"/>
                <a:cs typeface="Frutiger LT Std 55 Roman"/>
              </a:rPr>
              <a:t>: </a:t>
            </a:r>
            <a:r>
              <a:rPr lang="de-DE" b="1" dirty="0">
                <a:solidFill>
                  <a:schemeClr val="accent1"/>
                </a:solidFill>
                <a:latin typeface="+mn-lt"/>
                <a:cs typeface="Frutiger LT Std 55 Roman"/>
              </a:rPr>
              <a:t>LN2-cooled </a:t>
            </a:r>
            <a:r>
              <a:rPr lang="de-DE" b="1" dirty="0" err="1">
                <a:solidFill>
                  <a:schemeClr val="accent1"/>
                </a:solidFill>
                <a:latin typeface="+mn-lt"/>
                <a:cs typeface="Frutiger LT Std 55 Roman"/>
              </a:rPr>
              <a:t>baffles</a:t>
            </a:r>
            <a:r>
              <a:rPr lang="de-DE" b="1" dirty="0">
                <a:solidFill>
                  <a:schemeClr val="accent1"/>
                </a:solidFill>
                <a:latin typeface="+mn-lt"/>
                <a:cs typeface="Frutiger LT Std 55 Roman"/>
              </a:rPr>
              <a:t> </a:t>
            </a:r>
            <a:r>
              <a:rPr lang="de-DE" b="1" dirty="0" err="1">
                <a:latin typeface="+mn-lt"/>
                <a:cs typeface="Frutiger LT Std 55 Roman"/>
              </a:rPr>
              <a:t>to</a:t>
            </a:r>
            <a:r>
              <a:rPr lang="de-DE" b="1" dirty="0">
                <a:latin typeface="+mn-lt"/>
                <a:cs typeface="Frutiger LT Std 55 Roman"/>
              </a:rPr>
              <a:t> </a:t>
            </a:r>
            <a:r>
              <a:rPr lang="de-DE" b="1" dirty="0" err="1" smtClean="0">
                <a:latin typeface="+mn-lt"/>
                <a:cs typeface="Frutiger LT Std 55 Roman"/>
              </a:rPr>
              <a:t>cryo-sorb</a:t>
            </a:r>
            <a:r>
              <a:rPr lang="de-DE" b="1" dirty="0">
                <a:cs typeface="Frutiger LT Std 55 Roman"/>
              </a:rPr>
              <a:t> </a:t>
            </a:r>
            <a:r>
              <a:rPr lang="de-DE" b="1" baseline="30000" dirty="0" smtClean="0">
                <a:cs typeface="Frutiger LT Std 55 Roman"/>
              </a:rPr>
              <a:t>219</a:t>
            </a:r>
            <a:r>
              <a:rPr lang="de-DE" b="1" dirty="0" smtClean="0">
                <a:cs typeface="Frutiger LT Std 55 Roman"/>
              </a:rPr>
              <a:t>Rn, </a:t>
            </a:r>
            <a:r>
              <a:rPr lang="de-DE" b="1" baseline="30000" dirty="0" smtClean="0">
                <a:cs typeface="Frutiger LT Std 55 Roman"/>
              </a:rPr>
              <a:t>220</a:t>
            </a:r>
            <a:r>
              <a:rPr lang="de-DE" b="1" dirty="0" smtClean="0">
                <a:cs typeface="Frutiger LT Std 55 Roman"/>
              </a:rPr>
              <a:t>Rn</a:t>
            </a:r>
            <a:r>
              <a:rPr lang="de-DE" b="1" dirty="0" smtClean="0">
                <a:latin typeface="+mn-lt"/>
                <a:cs typeface="Frutiger LT Std 55 Roman"/>
              </a:rPr>
              <a:t> </a:t>
            </a:r>
            <a:endParaRPr lang="de-DE" b="1" baseline="30000" dirty="0">
              <a:latin typeface="+mn-lt"/>
              <a:cs typeface="Frutiger LT Std 55 Roman"/>
            </a:endParaRPr>
          </a:p>
        </p:txBody>
      </p:sp>
      <p:sp>
        <p:nvSpPr>
          <p:cNvPr id="34" name="Rectangle 7"/>
          <p:cNvSpPr>
            <a:spLocks noChangeArrowheads="1"/>
          </p:cNvSpPr>
          <p:nvPr/>
        </p:nvSpPr>
        <p:spPr bwMode="auto">
          <a:xfrm>
            <a:off x="174545" y="92573"/>
            <a:ext cx="7564839" cy="68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31" tIns="37865" rIns="75731" bIns="37865" anchor="ctr"/>
          <a:lstStyle/>
          <a:p>
            <a:pPr defTabSz="1159772"/>
            <a:r>
              <a:rPr lang="de-DE" sz="2800" b="1" dirty="0" smtClean="0">
                <a:solidFill>
                  <a:schemeClr val="tx2"/>
                </a:solidFill>
              </a:rPr>
              <a:t>Radon </a:t>
            </a:r>
            <a:r>
              <a:rPr lang="de-DE" sz="2800" b="1" dirty="0" err="1">
                <a:solidFill>
                  <a:schemeClr val="tx2"/>
                </a:solidFill>
              </a:rPr>
              <a:t>as</a:t>
            </a:r>
            <a:r>
              <a:rPr lang="de-DE" sz="2800" b="1" dirty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background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>
                <a:solidFill>
                  <a:schemeClr val="tx2"/>
                </a:solidFill>
              </a:rPr>
              <a:t>s</a:t>
            </a:r>
            <a:r>
              <a:rPr lang="de-DE" sz="2800" b="1" dirty="0" err="1" smtClean="0">
                <a:solidFill>
                  <a:schemeClr val="tx2"/>
                </a:solidFill>
              </a:rPr>
              <a:t>ource</a:t>
            </a:r>
            <a:r>
              <a:rPr lang="de-DE" sz="2800" b="1" dirty="0" smtClean="0">
                <a:solidFill>
                  <a:schemeClr val="tx2"/>
                </a:solidFill>
              </a:rPr>
              <a:t> (</a:t>
            </a:r>
            <a:r>
              <a:rPr lang="de-DE" sz="2800" b="1" dirty="0" err="1" smtClean="0">
                <a:solidFill>
                  <a:schemeClr val="tx2"/>
                </a:solidFill>
              </a:rPr>
              <a:t>solution</a:t>
            </a:r>
            <a:r>
              <a:rPr lang="de-DE" sz="2800" b="1" dirty="0" smtClean="0">
                <a:solidFill>
                  <a:schemeClr val="tx2"/>
                </a:solidFill>
              </a:rPr>
              <a:t>)</a:t>
            </a:r>
            <a:endParaRPr lang="de-DE" sz="2800" b="1" dirty="0">
              <a:solidFill>
                <a:schemeClr val="tx2"/>
              </a:solidFill>
            </a:endParaRPr>
          </a:p>
        </p:txBody>
      </p:sp>
      <p:sp>
        <p:nvSpPr>
          <p:cNvPr id="46" name="Datumsplatzhalter 9"/>
          <p:cNvSpPr>
            <a:spLocks noGrp="1"/>
          </p:cNvSpPr>
          <p:nvPr>
            <p:ph type="dt" sz="half" idx="2"/>
          </p:nvPr>
        </p:nvSpPr>
        <p:spPr>
          <a:xfrm>
            <a:off x="179512" y="6454633"/>
            <a:ext cx="1908096" cy="1787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KIT, 09.03.2017 </a:t>
            </a:r>
            <a:endParaRPr lang="de-DE" dirty="0"/>
          </a:p>
        </p:txBody>
      </p:sp>
      <p:sp>
        <p:nvSpPr>
          <p:cNvPr id="33" name="Text Box 14"/>
          <p:cNvSpPr txBox="1">
            <a:spLocks noChangeArrowheads="1"/>
          </p:cNvSpPr>
          <p:nvPr/>
        </p:nvSpPr>
        <p:spPr bwMode="auto">
          <a:xfrm>
            <a:off x="3456322" y="4631824"/>
            <a:ext cx="5364151" cy="8920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75740" tIns="37869" rIns="75740" bIns="37869">
            <a:spAutoFit/>
          </a:bodyPr>
          <a:lstStyle/>
          <a:p>
            <a:pPr marL="285750" indent="-285750">
              <a:spcAft>
                <a:spcPts val="300"/>
              </a:spcAft>
              <a:buClr>
                <a:schemeClr val="accent1">
                  <a:lumMod val="75000"/>
                </a:schemeClr>
              </a:buClr>
              <a:buFont typeface="Wingdings"/>
              <a:buChar char="n"/>
            </a:pPr>
            <a:r>
              <a:rPr lang="de-DE" sz="1600" b="1" dirty="0" err="1" smtClean="0">
                <a:latin typeface="+mn-lt"/>
                <a:cs typeface="Frutiger LT Std 55 Roman"/>
                <a:sym typeface="Wingdings"/>
              </a:rPr>
              <a:t>Reduction</a:t>
            </a:r>
            <a:r>
              <a:rPr lang="de-DE" sz="1600" b="1" dirty="0" smtClean="0">
                <a:latin typeface="+mn-lt"/>
                <a:cs typeface="Frutiger LT Std 55 Roman"/>
                <a:sym typeface="Wingdings"/>
              </a:rPr>
              <a:t> </a:t>
            </a:r>
            <a:r>
              <a:rPr lang="de-DE" sz="1600" b="1" dirty="0" err="1" smtClean="0">
                <a:latin typeface="+mn-lt"/>
                <a:cs typeface="Frutiger LT Std 55 Roman"/>
                <a:sym typeface="Wingdings"/>
              </a:rPr>
              <a:t>of</a:t>
            </a:r>
            <a:r>
              <a:rPr lang="de-DE" sz="1600" b="1" dirty="0" smtClean="0">
                <a:latin typeface="+mn-lt"/>
                <a:cs typeface="Frutiger LT Std 55 Roman"/>
                <a:sym typeface="Wingdings"/>
              </a:rPr>
              <a:t> </a:t>
            </a:r>
            <a:r>
              <a:rPr lang="de-DE" sz="1600" b="1" dirty="0" err="1" smtClean="0">
                <a:latin typeface="+mn-lt"/>
                <a:cs typeface="Frutiger LT Std 55 Roman"/>
                <a:sym typeface="Wingdings"/>
              </a:rPr>
              <a:t>effective</a:t>
            </a:r>
            <a:r>
              <a:rPr lang="de-DE" sz="1600" b="1" dirty="0" smtClean="0">
                <a:latin typeface="+mn-lt"/>
                <a:cs typeface="Frutiger LT Std 55 Roman"/>
                <a:sym typeface="Wingdings"/>
              </a:rPr>
              <a:t> NEG </a:t>
            </a:r>
            <a:r>
              <a:rPr lang="de-DE" sz="1600" b="1" dirty="0" err="1" smtClean="0">
                <a:latin typeface="+mn-lt"/>
                <a:cs typeface="Frutiger LT Std 55 Roman"/>
                <a:sym typeface="Wingdings"/>
              </a:rPr>
              <a:t>pumping</a:t>
            </a:r>
            <a:r>
              <a:rPr lang="de-DE" sz="1600" b="1" dirty="0" smtClean="0">
                <a:latin typeface="+mn-lt"/>
                <a:cs typeface="Frutiger LT Std 55 Roman"/>
                <a:sym typeface="Wingdings"/>
              </a:rPr>
              <a:t> </a:t>
            </a:r>
            <a:r>
              <a:rPr lang="de-DE" sz="1600" b="1" dirty="0" err="1" smtClean="0">
                <a:latin typeface="+mn-lt"/>
                <a:cs typeface="Frutiger LT Std 55 Roman"/>
                <a:sym typeface="Wingdings"/>
              </a:rPr>
              <a:t>speed</a:t>
            </a:r>
            <a:r>
              <a:rPr lang="de-DE" sz="1600" b="1" dirty="0" smtClean="0">
                <a:latin typeface="+mn-lt"/>
                <a:cs typeface="Frutiger LT Std 55 Roman"/>
                <a:sym typeface="Wingdings"/>
              </a:rPr>
              <a:t>: 38%</a:t>
            </a:r>
          </a:p>
          <a:p>
            <a:pPr marL="285750" indent="-285750">
              <a:spcAft>
                <a:spcPts val="300"/>
              </a:spcAft>
              <a:buClr>
                <a:schemeClr val="accent1">
                  <a:lumMod val="75000"/>
                </a:schemeClr>
              </a:buClr>
              <a:buFont typeface="Wingdings"/>
              <a:buChar char="n"/>
            </a:pPr>
            <a:r>
              <a:rPr lang="de-DE" sz="1600" b="1" dirty="0" err="1">
                <a:solidFill>
                  <a:srgbClr val="4102B2"/>
                </a:solidFill>
                <a:cs typeface="Frutiger LT Std 55 Roman"/>
                <a:sym typeface="Wingdings"/>
              </a:rPr>
              <a:t>Reduction</a:t>
            </a:r>
            <a:r>
              <a:rPr lang="de-DE" sz="1600" b="1" dirty="0">
                <a:solidFill>
                  <a:srgbClr val="4102B2"/>
                </a:solidFill>
                <a:cs typeface="Frutiger LT Std 55 Roman"/>
                <a:sym typeface="Wingdings"/>
              </a:rPr>
              <a:t> </a:t>
            </a:r>
            <a:r>
              <a:rPr lang="de-DE" sz="1600" b="1" dirty="0" err="1">
                <a:solidFill>
                  <a:srgbClr val="4102B2"/>
                </a:solidFill>
                <a:cs typeface="Frutiger LT Std 55 Roman"/>
                <a:sym typeface="Wingdings"/>
              </a:rPr>
              <a:t>of</a:t>
            </a:r>
            <a:r>
              <a:rPr lang="de-DE" sz="1600" b="1" dirty="0">
                <a:solidFill>
                  <a:srgbClr val="4102B2"/>
                </a:solidFill>
                <a:cs typeface="Frutiger LT Std 55 Roman"/>
                <a:sym typeface="Wingdings"/>
              </a:rPr>
              <a:t> </a:t>
            </a:r>
            <a:r>
              <a:rPr lang="de-DE" sz="1600" b="1" baseline="30000" dirty="0">
                <a:solidFill>
                  <a:srgbClr val="4102B2"/>
                </a:solidFill>
                <a:cs typeface="Frutiger LT Std 55 Roman"/>
                <a:sym typeface="Wingdings"/>
              </a:rPr>
              <a:t>219</a:t>
            </a:r>
            <a:r>
              <a:rPr lang="de-DE" sz="1600" b="1" dirty="0">
                <a:solidFill>
                  <a:srgbClr val="4102B2"/>
                </a:solidFill>
                <a:cs typeface="Frutiger LT Std 55 Roman"/>
                <a:sym typeface="Wingdings"/>
              </a:rPr>
              <a:t>Rn </a:t>
            </a:r>
            <a:r>
              <a:rPr lang="de-DE" sz="1600" b="1" dirty="0" err="1">
                <a:solidFill>
                  <a:srgbClr val="4102B2"/>
                </a:solidFill>
                <a:cs typeface="Frutiger LT Std 55 Roman"/>
                <a:sym typeface="Wingdings"/>
              </a:rPr>
              <a:t>flow</a:t>
            </a:r>
            <a:r>
              <a:rPr lang="de-DE" sz="1600" b="1" dirty="0">
                <a:solidFill>
                  <a:srgbClr val="4102B2"/>
                </a:solidFill>
                <a:cs typeface="Frutiger LT Std 55 Roman"/>
                <a:sym typeface="Wingdings"/>
              </a:rPr>
              <a:t> </a:t>
            </a:r>
            <a:r>
              <a:rPr lang="de-DE" sz="1600" b="1" dirty="0" err="1">
                <a:solidFill>
                  <a:srgbClr val="4102B2"/>
                </a:solidFill>
                <a:cs typeface="Frutiger LT Std 55 Roman"/>
                <a:sym typeface="Wingdings"/>
              </a:rPr>
              <a:t>into</a:t>
            </a:r>
            <a:r>
              <a:rPr lang="de-DE" sz="1600" b="1" dirty="0">
                <a:solidFill>
                  <a:srgbClr val="4102B2"/>
                </a:solidFill>
                <a:cs typeface="Frutiger LT Std 55 Roman"/>
                <a:sym typeface="Wingdings"/>
              </a:rPr>
              <a:t> </a:t>
            </a:r>
            <a:r>
              <a:rPr lang="de-DE" sz="1600" b="1" dirty="0" err="1">
                <a:solidFill>
                  <a:srgbClr val="4102B2"/>
                </a:solidFill>
                <a:cs typeface="Frutiger LT Std 55 Roman"/>
                <a:sym typeface="Wingdings"/>
              </a:rPr>
              <a:t>main</a:t>
            </a:r>
            <a:r>
              <a:rPr lang="de-DE" sz="1600" b="1" dirty="0">
                <a:solidFill>
                  <a:srgbClr val="4102B2"/>
                </a:solidFill>
                <a:cs typeface="Frutiger LT Std 55 Roman"/>
                <a:sym typeface="Wingdings"/>
              </a:rPr>
              <a:t> vol. :   ~ </a:t>
            </a:r>
            <a:r>
              <a:rPr lang="de-DE" sz="1600" b="1" dirty="0" smtClean="0">
                <a:solidFill>
                  <a:srgbClr val="4102B2"/>
                </a:solidFill>
                <a:cs typeface="Frutiger LT Std 55 Roman"/>
                <a:sym typeface="Wingdings"/>
              </a:rPr>
              <a:t>0.6%</a:t>
            </a:r>
            <a:endParaRPr lang="de-DE" sz="1600" b="1" dirty="0">
              <a:solidFill>
                <a:srgbClr val="4102B2"/>
              </a:solidFill>
              <a:cs typeface="Frutiger LT Std 55 Roman"/>
              <a:sym typeface="Wingdings"/>
            </a:endParaRPr>
          </a:p>
          <a:p>
            <a:pPr marL="285750" indent="-285750">
              <a:spcAft>
                <a:spcPts val="300"/>
              </a:spcAft>
              <a:buClr>
                <a:schemeClr val="accent1">
                  <a:lumMod val="75000"/>
                </a:schemeClr>
              </a:buClr>
              <a:buFont typeface="Wingdings"/>
              <a:buChar char="n"/>
            </a:pPr>
            <a:r>
              <a:rPr lang="de-DE" sz="1600" b="1" dirty="0" err="1">
                <a:solidFill>
                  <a:srgbClr val="4102B2"/>
                </a:solidFill>
                <a:cs typeface="Frutiger LT Std 55 Roman"/>
                <a:sym typeface="Wingdings"/>
              </a:rPr>
              <a:t>Reduction</a:t>
            </a:r>
            <a:r>
              <a:rPr lang="de-DE" sz="1600" b="1" dirty="0">
                <a:solidFill>
                  <a:srgbClr val="4102B2"/>
                </a:solidFill>
                <a:cs typeface="Frutiger LT Std 55 Roman"/>
                <a:sym typeface="Wingdings"/>
              </a:rPr>
              <a:t> </a:t>
            </a:r>
            <a:r>
              <a:rPr lang="de-DE" sz="1600" b="1" dirty="0" err="1">
                <a:solidFill>
                  <a:srgbClr val="4102B2"/>
                </a:solidFill>
                <a:cs typeface="Frutiger LT Std 55 Roman"/>
                <a:sym typeface="Wingdings"/>
              </a:rPr>
              <a:t>of</a:t>
            </a:r>
            <a:r>
              <a:rPr lang="de-DE" sz="1600" b="1" dirty="0">
                <a:solidFill>
                  <a:srgbClr val="4102B2"/>
                </a:solidFill>
                <a:cs typeface="Frutiger LT Std 55 Roman"/>
                <a:sym typeface="Wingdings"/>
              </a:rPr>
              <a:t> </a:t>
            </a:r>
            <a:r>
              <a:rPr lang="de-DE" sz="1600" b="1" baseline="30000" dirty="0" smtClean="0">
                <a:solidFill>
                  <a:srgbClr val="4102B2"/>
                </a:solidFill>
                <a:cs typeface="Frutiger LT Std 55 Roman"/>
                <a:sym typeface="Wingdings"/>
              </a:rPr>
              <a:t>220</a:t>
            </a:r>
            <a:r>
              <a:rPr lang="de-DE" sz="1600" b="1" dirty="0" smtClean="0">
                <a:solidFill>
                  <a:srgbClr val="4102B2"/>
                </a:solidFill>
                <a:cs typeface="Frutiger LT Std 55 Roman"/>
                <a:sym typeface="Wingdings"/>
              </a:rPr>
              <a:t>Rn </a:t>
            </a:r>
            <a:r>
              <a:rPr lang="de-DE" sz="1600" b="1" dirty="0" err="1">
                <a:solidFill>
                  <a:srgbClr val="4102B2"/>
                </a:solidFill>
                <a:cs typeface="Frutiger LT Std 55 Roman"/>
                <a:sym typeface="Wingdings"/>
              </a:rPr>
              <a:t>flow</a:t>
            </a:r>
            <a:r>
              <a:rPr lang="de-DE" sz="1600" b="1" dirty="0">
                <a:solidFill>
                  <a:srgbClr val="4102B2"/>
                </a:solidFill>
                <a:cs typeface="Frutiger LT Std 55 Roman"/>
                <a:sym typeface="Wingdings"/>
              </a:rPr>
              <a:t> </a:t>
            </a:r>
            <a:r>
              <a:rPr lang="de-DE" sz="1600" b="1" dirty="0" err="1">
                <a:solidFill>
                  <a:srgbClr val="4102B2"/>
                </a:solidFill>
                <a:cs typeface="Frutiger LT Std 55 Roman"/>
                <a:sym typeface="Wingdings"/>
              </a:rPr>
              <a:t>into</a:t>
            </a:r>
            <a:r>
              <a:rPr lang="de-DE" sz="1600" b="1" dirty="0">
                <a:solidFill>
                  <a:srgbClr val="4102B2"/>
                </a:solidFill>
                <a:cs typeface="Frutiger LT Std 55 Roman"/>
                <a:sym typeface="Wingdings"/>
              </a:rPr>
              <a:t> </a:t>
            </a:r>
            <a:r>
              <a:rPr lang="de-DE" sz="1600" b="1" dirty="0" err="1">
                <a:solidFill>
                  <a:srgbClr val="4102B2"/>
                </a:solidFill>
                <a:cs typeface="Frutiger LT Std 55 Roman"/>
                <a:sym typeface="Wingdings"/>
              </a:rPr>
              <a:t>main</a:t>
            </a:r>
            <a:r>
              <a:rPr lang="de-DE" sz="1600" b="1" dirty="0">
                <a:solidFill>
                  <a:srgbClr val="4102B2"/>
                </a:solidFill>
                <a:cs typeface="Frutiger LT Std 55 Roman"/>
                <a:sym typeface="Wingdings"/>
              </a:rPr>
              <a:t> vol. :   ~ </a:t>
            </a:r>
            <a:r>
              <a:rPr lang="de-DE" sz="1600" b="1" dirty="0" smtClean="0">
                <a:solidFill>
                  <a:srgbClr val="4102B2"/>
                </a:solidFill>
                <a:cs typeface="Frutiger LT Std 55 Roman"/>
                <a:sym typeface="Wingdings"/>
              </a:rPr>
              <a:t>6%</a:t>
            </a:r>
            <a:endParaRPr lang="de-DE" sz="1600" b="1" dirty="0">
              <a:solidFill>
                <a:srgbClr val="4102B2"/>
              </a:solidFill>
              <a:cs typeface="Frutiger LT Std 55 Roman"/>
              <a:sym typeface="Wingdings"/>
            </a:endParaRPr>
          </a:p>
        </p:txBody>
      </p:sp>
      <p:sp>
        <p:nvSpPr>
          <p:cNvPr id="11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499992" y="6485634"/>
            <a:ext cx="1872208" cy="111719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dirty="0" smtClean="0"/>
              <a:t>J. Wolf  - The KATRIN Experiment</a:t>
            </a:r>
            <a:endParaRPr lang="en-US" dirty="0"/>
          </a:p>
        </p:txBody>
      </p:sp>
      <p:sp>
        <p:nvSpPr>
          <p:cNvPr id="12" name="Abgerundetes Rechteck 11"/>
          <p:cNvSpPr/>
          <p:nvPr/>
        </p:nvSpPr>
        <p:spPr>
          <a:xfrm>
            <a:off x="2915816" y="6328371"/>
            <a:ext cx="1224136" cy="5474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0979" y="6364193"/>
            <a:ext cx="3072799" cy="4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886028" y="6082150"/>
            <a:ext cx="2818400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fr-FR" sz="1000" dirty="0" smtClean="0"/>
              <a:t>G. Drexlin et al., Vacuum 138 (2017), 165–172</a:t>
            </a:r>
            <a:endParaRPr lang="de-DE" sz="1000" i="1" dirty="0"/>
          </a:p>
        </p:txBody>
      </p:sp>
      <p:sp>
        <p:nvSpPr>
          <p:cNvPr id="3" name="Ellipse 2"/>
          <p:cNvSpPr/>
          <p:nvPr/>
        </p:nvSpPr>
        <p:spPr>
          <a:xfrm>
            <a:off x="3545136" y="6602114"/>
            <a:ext cx="504056" cy="261278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88156" y="1206254"/>
            <a:ext cx="5327469" cy="341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Gerade Verbindung 14"/>
          <p:cNvCxnSpPr/>
          <p:nvPr/>
        </p:nvCxnSpPr>
        <p:spPr>
          <a:xfrm>
            <a:off x="6838752" y="1306264"/>
            <a:ext cx="0" cy="2914824"/>
          </a:xfrm>
          <a:prstGeom prst="line">
            <a:avLst/>
          </a:prstGeom>
          <a:ln w="28575">
            <a:solidFill>
              <a:srgbClr val="026E0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6444209" y="3583047"/>
            <a:ext cx="1947969" cy="30777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rtlCol="0">
            <a:spAutoFit/>
          </a:bodyPr>
          <a:lstStyle/>
          <a:p>
            <a:r>
              <a:rPr lang="de-DE" sz="1400" b="1" dirty="0" err="1" smtClean="0"/>
              <a:t>MolFlow</a:t>
            </a:r>
            <a:r>
              <a:rPr lang="de-DE" sz="1400" b="1" dirty="0" smtClean="0"/>
              <a:t>+ </a:t>
            </a:r>
            <a:r>
              <a:rPr lang="de-DE" sz="1400" b="1" dirty="0" err="1" smtClean="0"/>
              <a:t>simulation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379441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131" descr="U:\Eigene Dateien\Daten\Katrin\Meeting\Collaboration Meetings\21 KIT 10. bis 14.9.2011\Spektrometer\Baffle\P10207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154" y="3685448"/>
            <a:ext cx="3115930" cy="2479857"/>
          </a:xfrm>
          <a:prstGeom prst="roundRect">
            <a:avLst>
              <a:gd name="adj" fmla="val 6927"/>
            </a:avLst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32" descr="U:\Eigene Dateien\Daten\Katrin\Meeting\Collaboration Meetings\21 KIT 10. bis 14.9.2011\Spektrometer\Baffle\P102067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154" y="1268761"/>
            <a:ext cx="3094984" cy="2314286"/>
          </a:xfrm>
          <a:prstGeom prst="roundRect">
            <a:avLst>
              <a:gd name="adj" fmla="val 5857"/>
            </a:avLst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 Box 14"/>
          <p:cNvSpPr txBox="1">
            <a:spLocks noChangeArrowheads="1"/>
          </p:cNvSpPr>
          <p:nvPr/>
        </p:nvSpPr>
        <p:spPr bwMode="auto">
          <a:xfrm>
            <a:off x="167154" y="764704"/>
            <a:ext cx="8735437" cy="40990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75740" tIns="37869" rIns="75740" bIns="37869">
            <a:spAutoFit/>
          </a:bodyPr>
          <a:lstStyle/>
          <a:p>
            <a:pPr>
              <a:lnSpc>
                <a:spcPts val="2568"/>
              </a:lnSpc>
            </a:pPr>
            <a:r>
              <a:rPr lang="de-DE" b="1" dirty="0">
                <a:solidFill>
                  <a:schemeClr val="accent1"/>
                </a:solidFill>
                <a:latin typeface="+mn-lt"/>
                <a:cs typeface="Frutiger LT Std 55 Roman"/>
                <a:sym typeface="Wingdings"/>
              </a:rPr>
              <a:t> </a:t>
            </a:r>
            <a:r>
              <a:rPr lang="de-DE" b="1" dirty="0">
                <a:latin typeface="+mn-lt"/>
                <a:cs typeface="Frutiger LT Std 55 Roman"/>
                <a:sym typeface="Wingdings"/>
              </a:rPr>
              <a:t>p</a:t>
            </a:r>
            <a:r>
              <a:rPr lang="de-DE" b="1" dirty="0">
                <a:latin typeface="+mn-lt"/>
                <a:cs typeface="Frutiger LT Std 55 Roman"/>
              </a:rPr>
              <a:t>assive </a:t>
            </a:r>
            <a:r>
              <a:rPr lang="de-DE" b="1" dirty="0" err="1">
                <a:latin typeface="+mn-lt"/>
                <a:cs typeface="Frutiger LT Std 55 Roman"/>
              </a:rPr>
              <a:t>background</a:t>
            </a:r>
            <a:r>
              <a:rPr lang="de-DE" b="1" dirty="0">
                <a:latin typeface="+mn-lt"/>
                <a:cs typeface="Frutiger LT Std 55 Roman"/>
              </a:rPr>
              <a:t> </a:t>
            </a:r>
            <a:r>
              <a:rPr lang="de-DE" b="1" dirty="0" err="1">
                <a:latin typeface="+mn-lt"/>
                <a:cs typeface="Frutiger LT Std 55 Roman"/>
              </a:rPr>
              <a:t>reduction</a:t>
            </a:r>
            <a:r>
              <a:rPr lang="de-DE" b="1" dirty="0">
                <a:latin typeface="+mn-lt"/>
                <a:cs typeface="Frutiger LT Std 55 Roman"/>
              </a:rPr>
              <a:t>: </a:t>
            </a:r>
            <a:r>
              <a:rPr lang="de-DE" b="1" dirty="0">
                <a:solidFill>
                  <a:schemeClr val="accent1"/>
                </a:solidFill>
                <a:latin typeface="+mn-lt"/>
                <a:cs typeface="Frutiger LT Std 55 Roman"/>
              </a:rPr>
              <a:t>LN2-cooled </a:t>
            </a:r>
            <a:r>
              <a:rPr lang="de-DE" b="1" dirty="0" err="1">
                <a:solidFill>
                  <a:schemeClr val="accent1"/>
                </a:solidFill>
                <a:latin typeface="+mn-lt"/>
                <a:cs typeface="Frutiger LT Std 55 Roman"/>
              </a:rPr>
              <a:t>baffles</a:t>
            </a:r>
            <a:r>
              <a:rPr lang="de-DE" b="1" dirty="0">
                <a:solidFill>
                  <a:schemeClr val="accent1"/>
                </a:solidFill>
                <a:latin typeface="+mn-lt"/>
                <a:cs typeface="Frutiger LT Std 55 Roman"/>
              </a:rPr>
              <a:t> </a:t>
            </a:r>
            <a:r>
              <a:rPr lang="de-DE" b="1" dirty="0" err="1">
                <a:latin typeface="+mn-lt"/>
                <a:cs typeface="Frutiger LT Std 55 Roman"/>
              </a:rPr>
              <a:t>to</a:t>
            </a:r>
            <a:r>
              <a:rPr lang="de-DE" b="1" dirty="0">
                <a:latin typeface="+mn-lt"/>
                <a:cs typeface="Frutiger LT Std 55 Roman"/>
              </a:rPr>
              <a:t> </a:t>
            </a:r>
            <a:r>
              <a:rPr lang="de-DE" b="1" dirty="0" err="1" smtClean="0">
                <a:latin typeface="+mn-lt"/>
                <a:cs typeface="Frutiger LT Std 55 Roman"/>
              </a:rPr>
              <a:t>cryo-sorb</a:t>
            </a:r>
            <a:r>
              <a:rPr lang="de-DE" b="1" dirty="0">
                <a:cs typeface="Frutiger LT Std 55 Roman"/>
              </a:rPr>
              <a:t> </a:t>
            </a:r>
            <a:r>
              <a:rPr lang="de-DE" b="1" baseline="30000" dirty="0" smtClean="0">
                <a:cs typeface="Frutiger LT Std 55 Roman"/>
              </a:rPr>
              <a:t>219</a:t>
            </a:r>
            <a:r>
              <a:rPr lang="de-DE" b="1" dirty="0" smtClean="0">
                <a:cs typeface="Frutiger LT Std 55 Roman"/>
              </a:rPr>
              <a:t>Rn, </a:t>
            </a:r>
            <a:r>
              <a:rPr lang="de-DE" b="1" baseline="30000" dirty="0" smtClean="0">
                <a:cs typeface="Frutiger LT Std 55 Roman"/>
              </a:rPr>
              <a:t>220</a:t>
            </a:r>
            <a:r>
              <a:rPr lang="de-DE" b="1" dirty="0" smtClean="0">
                <a:cs typeface="Frutiger LT Std 55 Roman"/>
              </a:rPr>
              <a:t>Rn</a:t>
            </a:r>
            <a:r>
              <a:rPr lang="de-DE" b="1" dirty="0" smtClean="0">
                <a:latin typeface="+mn-lt"/>
                <a:cs typeface="Frutiger LT Std 55 Roman"/>
              </a:rPr>
              <a:t> </a:t>
            </a:r>
            <a:endParaRPr lang="de-DE" b="1" baseline="30000" dirty="0">
              <a:latin typeface="+mn-lt"/>
              <a:cs typeface="Frutiger LT Std 55 Roman"/>
            </a:endParaRPr>
          </a:p>
        </p:txBody>
      </p:sp>
      <p:sp>
        <p:nvSpPr>
          <p:cNvPr id="34" name="Rectangle 7"/>
          <p:cNvSpPr>
            <a:spLocks noChangeArrowheads="1"/>
          </p:cNvSpPr>
          <p:nvPr/>
        </p:nvSpPr>
        <p:spPr bwMode="auto">
          <a:xfrm>
            <a:off x="174545" y="92573"/>
            <a:ext cx="7564839" cy="68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31" tIns="37865" rIns="75731" bIns="37865" anchor="ctr"/>
          <a:lstStyle/>
          <a:p>
            <a:pPr defTabSz="1159772"/>
            <a:r>
              <a:rPr lang="de-DE" sz="2800" b="1" dirty="0" smtClean="0">
                <a:solidFill>
                  <a:schemeClr val="tx2"/>
                </a:solidFill>
              </a:rPr>
              <a:t>Radon </a:t>
            </a:r>
            <a:r>
              <a:rPr lang="de-DE" sz="2800" b="1" dirty="0" err="1">
                <a:solidFill>
                  <a:schemeClr val="tx2"/>
                </a:solidFill>
              </a:rPr>
              <a:t>as</a:t>
            </a:r>
            <a:r>
              <a:rPr lang="de-DE" sz="2800" b="1" dirty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background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>
                <a:solidFill>
                  <a:schemeClr val="tx2"/>
                </a:solidFill>
              </a:rPr>
              <a:t>s</a:t>
            </a:r>
            <a:r>
              <a:rPr lang="de-DE" sz="2800" b="1" dirty="0" err="1" smtClean="0">
                <a:solidFill>
                  <a:schemeClr val="tx2"/>
                </a:solidFill>
              </a:rPr>
              <a:t>ource</a:t>
            </a:r>
            <a:r>
              <a:rPr lang="de-DE" sz="2800" b="1" dirty="0" smtClean="0">
                <a:solidFill>
                  <a:schemeClr val="tx2"/>
                </a:solidFill>
              </a:rPr>
              <a:t> (</a:t>
            </a:r>
            <a:r>
              <a:rPr lang="de-DE" sz="2800" b="1" dirty="0" err="1" smtClean="0">
                <a:solidFill>
                  <a:schemeClr val="tx2"/>
                </a:solidFill>
              </a:rPr>
              <a:t>solution</a:t>
            </a:r>
            <a:r>
              <a:rPr lang="de-DE" sz="2800" b="1" dirty="0" smtClean="0">
                <a:solidFill>
                  <a:schemeClr val="tx2"/>
                </a:solidFill>
              </a:rPr>
              <a:t>)</a:t>
            </a:r>
            <a:endParaRPr lang="de-DE" sz="2800" b="1" dirty="0">
              <a:solidFill>
                <a:schemeClr val="tx2"/>
              </a:solidFill>
            </a:endParaRPr>
          </a:p>
        </p:txBody>
      </p:sp>
      <p:sp>
        <p:nvSpPr>
          <p:cNvPr id="46" name="Datumsplatzhalter 9"/>
          <p:cNvSpPr>
            <a:spLocks noGrp="1"/>
          </p:cNvSpPr>
          <p:nvPr>
            <p:ph type="dt" sz="half" idx="2"/>
          </p:nvPr>
        </p:nvSpPr>
        <p:spPr>
          <a:xfrm>
            <a:off x="179512" y="6454633"/>
            <a:ext cx="1908096" cy="1787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KIT, 09.03.2017 </a:t>
            </a:r>
            <a:endParaRPr lang="de-DE" dirty="0"/>
          </a:p>
        </p:txBody>
      </p:sp>
      <p:sp>
        <p:nvSpPr>
          <p:cNvPr id="33" name="Text Box 14"/>
          <p:cNvSpPr txBox="1">
            <a:spLocks noChangeArrowheads="1"/>
          </p:cNvSpPr>
          <p:nvPr/>
        </p:nvSpPr>
        <p:spPr bwMode="auto">
          <a:xfrm>
            <a:off x="3456322" y="4631824"/>
            <a:ext cx="5364151" cy="146147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75740" tIns="37869" rIns="75740" bIns="37869">
            <a:spAutoFit/>
          </a:bodyPr>
          <a:lstStyle/>
          <a:p>
            <a:pPr marL="285750" indent="-285750">
              <a:spcAft>
                <a:spcPts val="300"/>
              </a:spcAft>
              <a:buClr>
                <a:schemeClr val="accent1">
                  <a:lumMod val="75000"/>
                </a:schemeClr>
              </a:buClr>
              <a:buFont typeface="Wingdings"/>
              <a:buChar char="n"/>
            </a:pPr>
            <a:r>
              <a:rPr lang="de-DE" sz="1600" b="1" dirty="0" err="1" smtClean="0">
                <a:latin typeface="+mn-lt"/>
                <a:cs typeface="Frutiger LT Std 55 Roman"/>
                <a:sym typeface="Wingdings"/>
              </a:rPr>
              <a:t>Reduction</a:t>
            </a:r>
            <a:r>
              <a:rPr lang="de-DE" sz="1600" b="1" dirty="0" smtClean="0">
                <a:latin typeface="+mn-lt"/>
                <a:cs typeface="Frutiger LT Std 55 Roman"/>
                <a:sym typeface="Wingdings"/>
              </a:rPr>
              <a:t> </a:t>
            </a:r>
            <a:r>
              <a:rPr lang="de-DE" sz="1600" b="1" dirty="0" err="1" smtClean="0">
                <a:latin typeface="+mn-lt"/>
                <a:cs typeface="Frutiger LT Std 55 Roman"/>
                <a:sym typeface="Wingdings"/>
              </a:rPr>
              <a:t>of</a:t>
            </a:r>
            <a:r>
              <a:rPr lang="de-DE" sz="1600" b="1" dirty="0" smtClean="0">
                <a:latin typeface="+mn-lt"/>
                <a:cs typeface="Frutiger LT Std 55 Roman"/>
                <a:sym typeface="Wingdings"/>
              </a:rPr>
              <a:t> </a:t>
            </a:r>
            <a:r>
              <a:rPr lang="de-DE" sz="1600" b="1" dirty="0" err="1" smtClean="0">
                <a:latin typeface="+mn-lt"/>
                <a:cs typeface="Frutiger LT Std 55 Roman"/>
                <a:sym typeface="Wingdings"/>
              </a:rPr>
              <a:t>effective</a:t>
            </a:r>
            <a:r>
              <a:rPr lang="de-DE" sz="1600" b="1" dirty="0" smtClean="0">
                <a:latin typeface="+mn-lt"/>
                <a:cs typeface="Frutiger LT Std 55 Roman"/>
                <a:sym typeface="Wingdings"/>
              </a:rPr>
              <a:t> NEG </a:t>
            </a:r>
            <a:r>
              <a:rPr lang="de-DE" sz="1600" b="1" dirty="0" err="1" smtClean="0">
                <a:latin typeface="+mn-lt"/>
                <a:cs typeface="Frutiger LT Std 55 Roman"/>
                <a:sym typeface="Wingdings"/>
              </a:rPr>
              <a:t>pumping</a:t>
            </a:r>
            <a:r>
              <a:rPr lang="de-DE" sz="1600" b="1" dirty="0" smtClean="0">
                <a:latin typeface="+mn-lt"/>
                <a:cs typeface="Frutiger LT Std 55 Roman"/>
                <a:sym typeface="Wingdings"/>
              </a:rPr>
              <a:t> </a:t>
            </a:r>
            <a:r>
              <a:rPr lang="de-DE" sz="1600" b="1" dirty="0" err="1" smtClean="0">
                <a:latin typeface="+mn-lt"/>
                <a:cs typeface="Frutiger LT Std 55 Roman"/>
                <a:sym typeface="Wingdings"/>
              </a:rPr>
              <a:t>speed</a:t>
            </a:r>
            <a:r>
              <a:rPr lang="de-DE" sz="1600" b="1" dirty="0" smtClean="0">
                <a:latin typeface="+mn-lt"/>
                <a:cs typeface="Frutiger LT Std 55 Roman"/>
                <a:sym typeface="Wingdings"/>
              </a:rPr>
              <a:t>: 38%</a:t>
            </a:r>
          </a:p>
          <a:p>
            <a:pPr marL="285750" indent="-285750">
              <a:spcAft>
                <a:spcPts val="300"/>
              </a:spcAft>
              <a:buClr>
                <a:schemeClr val="accent1">
                  <a:lumMod val="75000"/>
                </a:schemeClr>
              </a:buClr>
              <a:buFont typeface="Wingdings"/>
              <a:buChar char="n"/>
            </a:pPr>
            <a:r>
              <a:rPr lang="de-DE" sz="1600" b="1" dirty="0" err="1">
                <a:solidFill>
                  <a:srgbClr val="4102B2"/>
                </a:solidFill>
                <a:cs typeface="Frutiger LT Std 55 Roman"/>
                <a:sym typeface="Wingdings"/>
              </a:rPr>
              <a:t>Reduction</a:t>
            </a:r>
            <a:r>
              <a:rPr lang="de-DE" sz="1600" b="1" dirty="0">
                <a:solidFill>
                  <a:srgbClr val="4102B2"/>
                </a:solidFill>
                <a:cs typeface="Frutiger LT Std 55 Roman"/>
                <a:sym typeface="Wingdings"/>
              </a:rPr>
              <a:t> </a:t>
            </a:r>
            <a:r>
              <a:rPr lang="de-DE" sz="1600" b="1" dirty="0" err="1">
                <a:solidFill>
                  <a:srgbClr val="4102B2"/>
                </a:solidFill>
                <a:cs typeface="Frutiger LT Std 55 Roman"/>
                <a:sym typeface="Wingdings"/>
              </a:rPr>
              <a:t>of</a:t>
            </a:r>
            <a:r>
              <a:rPr lang="de-DE" sz="1600" b="1" dirty="0">
                <a:solidFill>
                  <a:srgbClr val="4102B2"/>
                </a:solidFill>
                <a:cs typeface="Frutiger LT Std 55 Roman"/>
                <a:sym typeface="Wingdings"/>
              </a:rPr>
              <a:t> </a:t>
            </a:r>
            <a:r>
              <a:rPr lang="de-DE" sz="1600" b="1" baseline="30000" dirty="0">
                <a:solidFill>
                  <a:srgbClr val="4102B2"/>
                </a:solidFill>
                <a:cs typeface="Frutiger LT Std 55 Roman"/>
                <a:sym typeface="Wingdings"/>
              </a:rPr>
              <a:t>219</a:t>
            </a:r>
            <a:r>
              <a:rPr lang="de-DE" sz="1600" b="1" dirty="0">
                <a:solidFill>
                  <a:srgbClr val="4102B2"/>
                </a:solidFill>
                <a:cs typeface="Frutiger LT Std 55 Roman"/>
                <a:sym typeface="Wingdings"/>
              </a:rPr>
              <a:t>Rn </a:t>
            </a:r>
            <a:r>
              <a:rPr lang="de-DE" sz="1600" b="1" dirty="0" err="1">
                <a:solidFill>
                  <a:srgbClr val="4102B2"/>
                </a:solidFill>
                <a:cs typeface="Frutiger LT Std 55 Roman"/>
                <a:sym typeface="Wingdings"/>
              </a:rPr>
              <a:t>flow</a:t>
            </a:r>
            <a:r>
              <a:rPr lang="de-DE" sz="1600" b="1" dirty="0">
                <a:solidFill>
                  <a:srgbClr val="4102B2"/>
                </a:solidFill>
                <a:cs typeface="Frutiger LT Std 55 Roman"/>
                <a:sym typeface="Wingdings"/>
              </a:rPr>
              <a:t> </a:t>
            </a:r>
            <a:r>
              <a:rPr lang="de-DE" sz="1600" b="1" dirty="0" err="1">
                <a:solidFill>
                  <a:srgbClr val="4102B2"/>
                </a:solidFill>
                <a:cs typeface="Frutiger LT Std 55 Roman"/>
                <a:sym typeface="Wingdings"/>
              </a:rPr>
              <a:t>into</a:t>
            </a:r>
            <a:r>
              <a:rPr lang="de-DE" sz="1600" b="1" dirty="0">
                <a:solidFill>
                  <a:srgbClr val="4102B2"/>
                </a:solidFill>
                <a:cs typeface="Frutiger LT Std 55 Roman"/>
                <a:sym typeface="Wingdings"/>
              </a:rPr>
              <a:t> </a:t>
            </a:r>
            <a:r>
              <a:rPr lang="de-DE" sz="1600" b="1" dirty="0" err="1">
                <a:solidFill>
                  <a:srgbClr val="4102B2"/>
                </a:solidFill>
                <a:cs typeface="Frutiger LT Std 55 Roman"/>
                <a:sym typeface="Wingdings"/>
              </a:rPr>
              <a:t>main</a:t>
            </a:r>
            <a:r>
              <a:rPr lang="de-DE" sz="1600" b="1" dirty="0">
                <a:solidFill>
                  <a:srgbClr val="4102B2"/>
                </a:solidFill>
                <a:cs typeface="Frutiger LT Std 55 Roman"/>
                <a:sym typeface="Wingdings"/>
              </a:rPr>
              <a:t> vol. :   ~ </a:t>
            </a:r>
            <a:r>
              <a:rPr lang="de-DE" sz="1600" b="1" dirty="0" smtClean="0">
                <a:solidFill>
                  <a:srgbClr val="4102B2"/>
                </a:solidFill>
                <a:cs typeface="Frutiger LT Std 55 Roman"/>
                <a:sym typeface="Wingdings"/>
              </a:rPr>
              <a:t>0.6%</a:t>
            </a:r>
            <a:endParaRPr lang="de-DE" sz="1600" b="1" dirty="0">
              <a:solidFill>
                <a:srgbClr val="4102B2"/>
              </a:solidFill>
              <a:cs typeface="Frutiger LT Std 55 Roman"/>
              <a:sym typeface="Wingdings"/>
            </a:endParaRPr>
          </a:p>
          <a:p>
            <a:pPr marL="285750" indent="-285750">
              <a:spcAft>
                <a:spcPts val="300"/>
              </a:spcAft>
              <a:buClr>
                <a:schemeClr val="accent1">
                  <a:lumMod val="75000"/>
                </a:schemeClr>
              </a:buClr>
              <a:buFont typeface="Wingdings"/>
              <a:buChar char="n"/>
            </a:pPr>
            <a:r>
              <a:rPr lang="de-DE" sz="1600" b="1" dirty="0" err="1">
                <a:solidFill>
                  <a:srgbClr val="4102B2"/>
                </a:solidFill>
                <a:cs typeface="Frutiger LT Std 55 Roman"/>
                <a:sym typeface="Wingdings"/>
              </a:rPr>
              <a:t>Reduction</a:t>
            </a:r>
            <a:r>
              <a:rPr lang="de-DE" sz="1600" b="1" dirty="0">
                <a:solidFill>
                  <a:srgbClr val="4102B2"/>
                </a:solidFill>
                <a:cs typeface="Frutiger LT Std 55 Roman"/>
                <a:sym typeface="Wingdings"/>
              </a:rPr>
              <a:t> </a:t>
            </a:r>
            <a:r>
              <a:rPr lang="de-DE" sz="1600" b="1" dirty="0" err="1">
                <a:solidFill>
                  <a:srgbClr val="4102B2"/>
                </a:solidFill>
                <a:cs typeface="Frutiger LT Std 55 Roman"/>
                <a:sym typeface="Wingdings"/>
              </a:rPr>
              <a:t>of</a:t>
            </a:r>
            <a:r>
              <a:rPr lang="de-DE" sz="1600" b="1" dirty="0">
                <a:solidFill>
                  <a:srgbClr val="4102B2"/>
                </a:solidFill>
                <a:cs typeface="Frutiger LT Std 55 Roman"/>
                <a:sym typeface="Wingdings"/>
              </a:rPr>
              <a:t> </a:t>
            </a:r>
            <a:r>
              <a:rPr lang="de-DE" sz="1600" b="1" baseline="30000" dirty="0" smtClean="0">
                <a:solidFill>
                  <a:srgbClr val="4102B2"/>
                </a:solidFill>
                <a:cs typeface="Frutiger LT Std 55 Roman"/>
                <a:sym typeface="Wingdings"/>
              </a:rPr>
              <a:t>220</a:t>
            </a:r>
            <a:r>
              <a:rPr lang="de-DE" sz="1600" b="1" dirty="0" smtClean="0">
                <a:solidFill>
                  <a:srgbClr val="4102B2"/>
                </a:solidFill>
                <a:cs typeface="Frutiger LT Std 55 Roman"/>
                <a:sym typeface="Wingdings"/>
              </a:rPr>
              <a:t>Rn </a:t>
            </a:r>
            <a:r>
              <a:rPr lang="de-DE" sz="1600" b="1" dirty="0" err="1">
                <a:solidFill>
                  <a:srgbClr val="4102B2"/>
                </a:solidFill>
                <a:cs typeface="Frutiger LT Std 55 Roman"/>
                <a:sym typeface="Wingdings"/>
              </a:rPr>
              <a:t>flow</a:t>
            </a:r>
            <a:r>
              <a:rPr lang="de-DE" sz="1600" b="1" dirty="0">
                <a:solidFill>
                  <a:srgbClr val="4102B2"/>
                </a:solidFill>
                <a:cs typeface="Frutiger LT Std 55 Roman"/>
                <a:sym typeface="Wingdings"/>
              </a:rPr>
              <a:t> </a:t>
            </a:r>
            <a:r>
              <a:rPr lang="de-DE" sz="1600" b="1" dirty="0" err="1">
                <a:solidFill>
                  <a:srgbClr val="4102B2"/>
                </a:solidFill>
                <a:cs typeface="Frutiger LT Std 55 Roman"/>
                <a:sym typeface="Wingdings"/>
              </a:rPr>
              <a:t>into</a:t>
            </a:r>
            <a:r>
              <a:rPr lang="de-DE" sz="1600" b="1" dirty="0">
                <a:solidFill>
                  <a:srgbClr val="4102B2"/>
                </a:solidFill>
                <a:cs typeface="Frutiger LT Std 55 Roman"/>
                <a:sym typeface="Wingdings"/>
              </a:rPr>
              <a:t> </a:t>
            </a:r>
            <a:r>
              <a:rPr lang="de-DE" sz="1600" b="1" dirty="0" err="1">
                <a:solidFill>
                  <a:srgbClr val="4102B2"/>
                </a:solidFill>
                <a:cs typeface="Frutiger LT Std 55 Roman"/>
                <a:sym typeface="Wingdings"/>
              </a:rPr>
              <a:t>main</a:t>
            </a:r>
            <a:r>
              <a:rPr lang="de-DE" sz="1600" b="1" dirty="0">
                <a:solidFill>
                  <a:srgbClr val="4102B2"/>
                </a:solidFill>
                <a:cs typeface="Frutiger LT Std 55 Roman"/>
                <a:sym typeface="Wingdings"/>
              </a:rPr>
              <a:t> vol. :   ~ </a:t>
            </a:r>
            <a:r>
              <a:rPr lang="de-DE" sz="1600" b="1" dirty="0" smtClean="0">
                <a:solidFill>
                  <a:srgbClr val="4102B2"/>
                </a:solidFill>
                <a:cs typeface="Frutiger LT Std 55 Roman"/>
                <a:sym typeface="Wingdings"/>
              </a:rPr>
              <a:t>6%</a:t>
            </a:r>
            <a:endParaRPr lang="de-DE" sz="1600" b="1" dirty="0">
              <a:solidFill>
                <a:srgbClr val="4102B2"/>
              </a:solidFill>
              <a:cs typeface="Frutiger LT Std 55 Roman"/>
              <a:sym typeface="Wingdings"/>
            </a:endParaRPr>
          </a:p>
          <a:p>
            <a:pPr marL="285750" indent="-285750">
              <a:spcAft>
                <a:spcPts val="300"/>
              </a:spcAft>
              <a:buClr>
                <a:schemeClr val="accent1">
                  <a:lumMod val="75000"/>
                </a:schemeClr>
              </a:buClr>
              <a:buFont typeface="Wingdings"/>
              <a:buChar char="n"/>
            </a:pPr>
            <a:r>
              <a:rPr lang="de-DE" sz="1600" b="1" dirty="0" err="1" smtClean="0">
                <a:solidFill>
                  <a:srgbClr val="C00000"/>
                </a:solidFill>
                <a:cs typeface="Frutiger LT Std 55 Roman"/>
                <a:sym typeface="Wingdings"/>
              </a:rPr>
              <a:t>Pumping</a:t>
            </a:r>
            <a:r>
              <a:rPr lang="de-DE" sz="1600" b="1" dirty="0" smtClean="0">
                <a:solidFill>
                  <a:srgbClr val="C00000"/>
                </a:solidFill>
                <a:cs typeface="Frutiger LT Std 55 Roman"/>
                <a:sym typeface="Wingdings"/>
              </a:rPr>
              <a:t> </a:t>
            </a:r>
            <a:r>
              <a:rPr lang="de-DE" sz="1600" b="1" dirty="0" err="1">
                <a:solidFill>
                  <a:srgbClr val="C00000"/>
                </a:solidFill>
                <a:cs typeface="Frutiger LT Std 55 Roman"/>
                <a:sym typeface="Wingdings"/>
              </a:rPr>
              <a:t>speed</a:t>
            </a:r>
            <a:r>
              <a:rPr lang="de-DE" sz="1600" b="1" dirty="0">
                <a:solidFill>
                  <a:srgbClr val="C00000"/>
                </a:solidFill>
                <a:cs typeface="Frutiger LT Std 55 Roman"/>
                <a:sym typeface="Wingdings"/>
              </a:rPr>
              <a:t> </a:t>
            </a:r>
            <a:r>
              <a:rPr lang="de-DE" sz="1600" b="1" dirty="0" err="1">
                <a:solidFill>
                  <a:srgbClr val="C00000"/>
                </a:solidFill>
                <a:cs typeface="Frutiger LT Std 55 Roman"/>
                <a:sym typeface="Wingdings"/>
              </a:rPr>
              <a:t>for</a:t>
            </a:r>
            <a:r>
              <a:rPr lang="de-DE" sz="1600" b="1" dirty="0">
                <a:solidFill>
                  <a:srgbClr val="C00000"/>
                </a:solidFill>
                <a:cs typeface="Frutiger LT Std 55 Roman"/>
                <a:sym typeface="Wingdings"/>
              </a:rPr>
              <a:t> </a:t>
            </a:r>
            <a:r>
              <a:rPr lang="de-DE" sz="1600" b="1" baseline="30000" dirty="0" smtClean="0">
                <a:solidFill>
                  <a:srgbClr val="C00000"/>
                </a:solidFill>
                <a:cs typeface="Frutiger LT Std 55 Roman"/>
                <a:sym typeface="Wingdings"/>
              </a:rPr>
              <a:t>219</a:t>
            </a:r>
            <a:r>
              <a:rPr lang="de-DE" sz="1600" b="1" dirty="0" smtClean="0">
                <a:solidFill>
                  <a:srgbClr val="C00000"/>
                </a:solidFill>
                <a:cs typeface="Frutiger LT Std 55 Roman"/>
                <a:sym typeface="Wingdings"/>
              </a:rPr>
              <a:t>Rn </a:t>
            </a:r>
            <a:r>
              <a:rPr lang="de-DE" sz="1600" b="1" dirty="0" err="1">
                <a:solidFill>
                  <a:srgbClr val="C00000"/>
                </a:solidFill>
                <a:cs typeface="Frutiger LT Std 55 Roman"/>
                <a:sym typeface="Wingdings"/>
              </a:rPr>
              <a:t>from</a:t>
            </a:r>
            <a:r>
              <a:rPr lang="de-DE" sz="1600" b="1" dirty="0">
                <a:solidFill>
                  <a:srgbClr val="C00000"/>
                </a:solidFill>
                <a:cs typeface="Frutiger LT Std 55 Roman"/>
                <a:sym typeface="Wingdings"/>
              </a:rPr>
              <a:t> </a:t>
            </a:r>
            <a:r>
              <a:rPr lang="de-DE" sz="1600" b="1" dirty="0" err="1">
                <a:solidFill>
                  <a:srgbClr val="C00000"/>
                </a:solidFill>
                <a:cs typeface="Frutiger LT Std 55 Roman"/>
                <a:sym typeface="Wingdings"/>
              </a:rPr>
              <a:t>walls</a:t>
            </a:r>
            <a:r>
              <a:rPr lang="de-DE" sz="1600" b="1" dirty="0">
                <a:solidFill>
                  <a:srgbClr val="C00000"/>
                </a:solidFill>
                <a:cs typeface="Frutiger LT Std 55 Roman"/>
                <a:sym typeface="Wingdings"/>
              </a:rPr>
              <a:t>:   </a:t>
            </a:r>
            <a:r>
              <a:rPr lang="de-DE" sz="1600" b="1" dirty="0" smtClean="0">
                <a:solidFill>
                  <a:srgbClr val="C00000"/>
                </a:solidFill>
                <a:cs typeface="Frutiger LT Std 55 Roman"/>
                <a:sym typeface="Wingdings"/>
              </a:rPr>
              <a:t>160 </a:t>
            </a:r>
            <a:r>
              <a:rPr lang="de-DE" sz="1600" b="1" dirty="0">
                <a:solidFill>
                  <a:srgbClr val="C00000"/>
                </a:solidFill>
                <a:cs typeface="Frutiger LT Std 55 Roman"/>
                <a:sym typeface="Wingdings"/>
              </a:rPr>
              <a:t>000 </a:t>
            </a:r>
            <a:r>
              <a:rPr lang="de-DE" sz="1600" b="1" dirty="0" smtClean="0">
                <a:solidFill>
                  <a:srgbClr val="C00000"/>
                </a:solidFill>
              </a:rPr>
              <a:t>ℓ/s</a:t>
            </a:r>
            <a:endParaRPr lang="de-DE" sz="1600" b="1" dirty="0">
              <a:solidFill>
                <a:srgbClr val="C00000"/>
              </a:solidFill>
              <a:sym typeface="Wingdings"/>
            </a:endParaRPr>
          </a:p>
          <a:p>
            <a:pPr marL="285750" indent="-285750">
              <a:spcAft>
                <a:spcPts val="300"/>
              </a:spcAft>
              <a:buClr>
                <a:schemeClr val="accent1">
                  <a:lumMod val="75000"/>
                </a:schemeClr>
              </a:buClr>
              <a:buFont typeface="Wingdings"/>
              <a:buChar char="n"/>
            </a:pPr>
            <a:r>
              <a:rPr lang="de-DE" sz="1600" b="1" dirty="0" err="1" smtClean="0">
                <a:solidFill>
                  <a:srgbClr val="C00000"/>
                </a:solidFill>
                <a:cs typeface="Frutiger LT Std 55 Roman"/>
                <a:sym typeface="Wingdings"/>
              </a:rPr>
              <a:t>Pumping</a:t>
            </a:r>
            <a:r>
              <a:rPr lang="de-DE" sz="1600" b="1" dirty="0" smtClean="0">
                <a:solidFill>
                  <a:srgbClr val="C00000"/>
                </a:solidFill>
                <a:cs typeface="Frutiger LT Std 55 Roman"/>
                <a:sym typeface="Wingdings"/>
              </a:rPr>
              <a:t> </a:t>
            </a:r>
            <a:r>
              <a:rPr lang="de-DE" sz="1600" b="1" dirty="0" err="1">
                <a:solidFill>
                  <a:srgbClr val="C00000"/>
                </a:solidFill>
                <a:cs typeface="Frutiger LT Std 55 Roman"/>
                <a:sym typeface="Wingdings"/>
              </a:rPr>
              <a:t>speed</a:t>
            </a:r>
            <a:r>
              <a:rPr lang="de-DE" sz="1600" b="1" dirty="0">
                <a:solidFill>
                  <a:srgbClr val="C00000"/>
                </a:solidFill>
                <a:cs typeface="Frutiger LT Std 55 Roman"/>
                <a:sym typeface="Wingdings"/>
              </a:rPr>
              <a:t> </a:t>
            </a:r>
            <a:r>
              <a:rPr lang="de-DE" sz="1600" b="1" dirty="0" err="1">
                <a:solidFill>
                  <a:srgbClr val="C00000"/>
                </a:solidFill>
                <a:cs typeface="Frutiger LT Std 55 Roman"/>
                <a:sym typeface="Wingdings"/>
              </a:rPr>
              <a:t>for</a:t>
            </a:r>
            <a:r>
              <a:rPr lang="de-DE" sz="1600" b="1" dirty="0">
                <a:solidFill>
                  <a:srgbClr val="C00000"/>
                </a:solidFill>
                <a:cs typeface="Frutiger LT Std 55 Roman"/>
                <a:sym typeface="Wingdings"/>
              </a:rPr>
              <a:t> </a:t>
            </a:r>
            <a:r>
              <a:rPr lang="de-DE" sz="1600" b="1" baseline="30000" dirty="0">
                <a:solidFill>
                  <a:srgbClr val="C00000"/>
                </a:solidFill>
                <a:cs typeface="Frutiger LT Std 55 Roman"/>
                <a:sym typeface="Wingdings"/>
              </a:rPr>
              <a:t>220</a:t>
            </a:r>
            <a:r>
              <a:rPr lang="de-DE" sz="1600" b="1" dirty="0">
                <a:solidFill>
                  <a:srgbClr val="C00000"/>
                </a:solidFill>
                <a:cs typeface="Frutiger LT Std 55 Roman"/>
                <a:sym typeface="Wingdings"/>
              </a:rPr>
              <a:t>Rn </a:t>
            </a:r>
            <a:r>
              <a:rPr lang="de-DE" sz="1600" b="1" dirty="0" err="1">
                <a:solidFill>
                  <a:srgbClr val="C00000"/>
                </a:solidFill>
                <a:cs typeface="Frutiger LT Std 55 Roman"/>
                <a:sym typeface="Wingdings"/>
              </a:rPr>
              <a:t>from</a:t>
            </a:r>
            <a:r>
              <a:rPr lang="de-DE" sz="1600" b="1" dirty="0">
                <a:solidFill>
                  <a:srgbClr val="C00000"/>
                </a:solidFill>
                <a:cs typeface="Frutiger LT Std 55 Roman"/>
                <a:sym typeface="Wingdings"/>
              </a:rPr>
              <a:t> </a:t>
            </a:r>
            <a:r>
              <a:rPr lang="de-DE" sz="1600" b="1" dirty="0" err="1">
                <a:solidFill>
                  <a:srgbClr val="C00000"/>
                </a:solidFill>
                <a:cs typeface="Frutiger LT Std 55 Roman"/>
                <a:sym typeface="Wingdings"/>
              </a:rPr>
              <a:t>walls</a:t>
            </a:r>
            <a:r>
              <a:rPr lang="de-DE" sz="1600" b="1" dirty="0">
                <a:solidFill>
                  <a:srgbClr val="C00000"/>
                </a:solidFill>
                <a:cs typeface="Frutiger LT Std 55 Roman"/>
                <a:sym typeface="Wingdings"/>
              </a:rPr>
              <a:t>:   </a:t>
            </a:r>
            <a:r>
              <a:rPr lang="de-DE" sz="1600" b="1" dirty="0" smtClean="0">
                <a:solidFill>
                  <a:srgbClr val="C00000"/>
                </a:solidFill>
                <a:cs typeface="Frutiger LT Std 55 Roman"/>
                <a:sym typeface="Wingdings"/>
              </a:rPr>
              <a:t>  75 </a:t>
            </a:r>
            <a:r>
              <a:rPr lang="de-DE" sz="1600" b="1" dirty="0">
                <a:solidFill>
                  <a:srgbClr val="C00000"/>
                </a:solidFill>
                <a:cs typeface="Frutiger LT Std 55 Roman"/>
                <a:sym typeface="Wingdings"/>
              </a:rPr>
              <a:t>000 </a:t>
            </a:r>
            <a:r>
              <a:rPr lang="de-DE" sz="1600" b="1" dirty="0">
                <a:solidFill>
                  <a:srgbClr val="C00000"/>
                </a:solidFill>
              </a:rPr>
              <a:t>ℓ/s</a:t>
            </a:r>
            <a:r>
              <a:rPr lang="de-DE" sz="1600" b="1" dirty="0">
                <a:solidFill>
                  <a:srgbClr val="C00000"/>
                </a:solidFill>
                <a:cs typeface="Frutiger LT Std 55 Roman"/>
                <a:sym typeface="Wingdings"/>
              </a:rPr>
              <a:t> </a:t>
            </a:r>
            <a:endParaRPr lang="de-DE" sz="1600" b="1" dirty="0">
              <a:solidFill>
                <a:srgbClr val="C00000"/>
              </a:solidFill>
              <a:cs typeface="Frutiger LT Std 55 Roman"/>
            </a:endParaRPr>
          </a:p>
        </p:txBody>
      </p:sp>
      <p:sp>
        <p:nvSpPr>
          <p:cNvPr id="11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499992" y="6485634"/>
            <a:ext cx="1872208" cy="111719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dirty="0" smtClean="0"/>
              <a:t>J. Wolf  - The KATRIN Experiment</a:t>
            </a:r>
            <a:endParaRPr lang="en-US" dirty="0"/>
          </a:p>
        </p:txBody>
      </p:sp>
      <p:sp>
        <p:nvSpPr>
          <p:cNvPr id="12" name="Abgerundetes Rechteck 11"/>
          <p:cNvSpPr/>
          <p:nvPr/>
        </p:nvSpPr>
        <p:spPr>
          <a:xfrm>
            <a:off x="2915816" y="6328371"/>
            <a:ext cx="1224136" cy="5474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0979" y="6364193"/>
            <a:ext cx="3072799" cy="4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886028" y="6082150"/>
            <a:ext cx="2818400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fr-FR" sz="1000" dirty="0" smtClean="0"/>
              <a:t>G. Drexlin et al., Vacuum 138 (2017), 165–172</a:t>
            </a:r>
            <a:endParaRPr lang="de-DE" sz="1000" i="1" dirty="0"/>
          </a:p>
        </p:txBody>
      </p:sp>
      <p:sp>
        <p:nvSpPr>
          <p:cNvPr id="3" name="Ellipse 2"/>
          <p:cNvSpPr/>
          <p:nvPr/>
        </p:nvSpPr>
        <p:spPr>
          <a:xfrm>
            <a:off x="3545136" y="6602114"/>
            <a:ext cx="504056" cy="261278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14"/>
          <p:cNvCxnSpPr/>
          <p:nvPr/>
        </p:nvCxnSpPr>
        <p:spPr>
          <a:xfrm>
            <a:off x="6838752" y="1306264"/>
            <a:ext cx="0" cy="2914824"/>
          </a:xfrm>
          <a:prstGeom prst="line">
            <a:avLst/>
          </a:prstGeom>
          <a:ln w="28575">
            <a:solidFill>
              <a:srgbClr val="026E0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pieren 5"/>
          <p:cNvGrpSpPr/>
          <p:nvPr/>
        </p:nvGrpSpPr>
        <p:grpSpPr>
          <a:xfrm>
            <a:off x="3548760" y="1196753"/>
            <a:ext cx="5271712" cy="3395340"/>
            <a:chOff x="3542040" y="1257796"/>
            <a:chExt cx="5271712" cy="3395340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542040" y="1257796"/>
              <a:ext cx="5271712" cy="3395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0" name="Gerade Verbindung 19"/>
            <p:cNvCxnSpPr/>
            <p:nvPr/>
          </p:nvCxnSpPr>
          <p:spPr>
            <a:xfrm>
              <a:off x="6740866" y="1419520"/>
              <a:ext cx="0" cy="2792942"/>
            </a:xfrm>
            <a:prstGeom prst="line">
              <a:avLst/>
            </a:prstGeom>
            <a:ln w="28575">
              <a:solidFill>
                <a:srgbClr val="026E0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Ellipse 20"/>
            <p:cNvSpPr/>
            <p:nvPr/>
          </p:nvSpPr>
          <p:spPr>
            <a:xfrm>
              <a:off x="6672174" y="1683556"/>
              <a:ext cx="146229" cy="164291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Ellipse 21"/>
            <p:cNvSpPr/>
            <p:nvPr/>
          </p:nvSpPr>
          <p:spPr>
            <a:xfrm>
              <a:off x="6667751" y="2956055"/>
              <a:ext cx="146229" cy="164291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3" name="Textfeld 22"/>
          <p:cNvSpPr txBox="1"/>
          <p:nvPr/>
        </p:nvSpPr>
        <p:spPr>
          <a:xfrm>
            <a:off x="6444209" y="3583047"/>
            <a:ext cx="1947969" cy="30777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rtlCol="0">
            <a:spAutoFit/>
          </a:bodyPr>
          <a:lstStyle/>
          <a:p>
            <a:r>
              <a:rPr lang="de-DE" sz="1400" b="1" dirty="0" err="1" smtClean="0"/>
              <a:t>MolFlow</a:t>
            </a:r>
            <a:r>
              <a:rPr lang="de-DE" sz="1400" b="1" dirty="0" smtClean="0"/>
              <a:t>+ </a:t>
            </a:r>
            <a:r>
              <a:rPr lang="de-DE" sz="1400" b="1" dirty="0" err="1" smtClean="0"/>
              <a:t>simulation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220352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smtClean="0"/>
              <a:t>J. Wolf  - The KATRIN Experiment</a:t>
            </a:r>
            <a:endParaRPr lang="en-US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390525" y="333376"/>
            <a:ext cx="6911975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2800" kern="0" dirty="0" err="1" smtClean="0"/>
              <a:t>Remaining</a:t>
            </a:r>
            <a:r>
              <a:rPr lang="de-DE" sz="2800" kern="0" dirty="0" smtClean="0"/>
              <a:t> </a:t>
            </a:r>
            <a:r>
              <a:rPr lang="de-DE" sz="2800" kern="0" dirty="0" err="1" smtClean="0"/>
              <a:t>background</a:t>
            </a:r>
            <a:r>
              <a:rPr lang="de-DE" sz="2800" kern="0" dirty="0" smtClean="0"/>
              <a:t> </a:t>
            </a:r>
            <a:r>
              <a:rPr lang="de-DE" sz="2800" kern="0" dirty="0" smtClean="0"/>
              <a:t>(0.5 </a:t>
            </a:r>
            <a:r>
              <a:rPr lang="de-DE" sz="2800" kern="0" dirty="0" err="1" smtClean="0"/>
              <a:t>cps</a:t>
            </a:r>
            <a:r>
              <a:rPr lang="de-DE" sz="2800" kern="0" dirty="0" smtClean="0"/>
              <a:t>) ?</a:t>
            </a:r>
            <a:endParaRPr lang="de-DE" sz="2800" kern="0" dirty="0"/>
          </a:p>
        </p:txBody>
      </p:sp>
      <p:sp>
        <p:nvSpPr>
          <p:cNvPr id="6" name="Textfeld 5"/>
          <p:cNvSpPr txBox="1"/>
          <p:nvPr/>
        </p:nvSpPr>
        <p:spPr>
          <a:xfrm>
            <a:off x="467544" y="3791246"/>
            <a:ext cx="67078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de-DE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</a:t>
            </a:r>
            <a:r>
              <a:rPr lang="de-DE" b="1" dirty="0" smtClean="0">
                <a:sym typeface="Wingdings" panose="05000000000000000000" pitchFamily="2" charset="2"/>
              </a:rPr>
              <a:t> </a:t>
            </a:r>
            <a:r>
              <a:rPr lang="de-DE" sz="2000" b="1" dirty="0" smtClean="0">
                <a:sym typeface="Wingdings"/>
              </a:rPr>
              <a:t>H* </a:t>
            </a:r>
            <a:r>
              <a:rPr lang="de-DE" sz="2000" b="1" dirty="0" err="1" smtClean="0">
                <a:sym typeface="Wingdings"/>
              </a:rPr>
              <a:t>Rydberg</a:t>
            </a:r>
            <a:r>
              <a:rPr lang="de-DE" sz="2000" b="1" dirty="0" smtClean="0">
                <a:sym typeface="Wingdings"/>
              </a:rPr>
              <a:t> </a:t>
            </a:r>
            <a:r>
              <a:rPr lang="de-DE" sz="2000" b="1" dirty="0" err="1" smtClean="0">
                <a:sym typeface="Wingdings"/>
              </a:rPr>
              <a:t>atoms</a:t>
            </a:r>
            <a:r>
              <a:rPr lang="de-DE" sz="2000" b="1" dirty="0" smtClean="0">
                <a:sym typeface="Wingdings"/>
              </a:rPr>
              <a:t>: </a:t>
            </a:r>
          </a:p>
          <a:p>
            <a:pPr>
              <a:lnSpc>
                <a:spcPts val="2400"/>
              </a:lnSpc>
            </a:pPr>
            <a:r>
              <a:rPr lang="de-DE" dirty="0" smtClean="0">
                <a:sym typeface="Wingdings"/>
              </a:rPr>
              <a:t>    - </a:t>
            </a:r>
            <a:r>
              <a:rPr lang="de-DE" dirty="0" err="1" smtClean="0">
                <a:sym typeface="Wingdings"/>
              </a:rPr>
              <a:t>desorbed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from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walls</a:t>
            </a:r>
            <a:r>
              <a:rPr lang="de-DE" dirty="0" smtClean="0">
                <a:sym typeface="Wingdings"/>
              </a:rPr>
              <a:t> due </a:t>
            </a:r>
            <a:r>
              <a:rPr lang="de-DE" dirty="0" err="1" smtClean="0">
                <a:sym typeface="Wingdings"/>
              </a:rPr>
              <a:t>to</a:t>
            </a:r>
            <a:r>
              <a:rPr lang="de-DE" dirty="0" smtClean="0">
                <a:sym typeface="Wingdings"/>
              </a:rPr>
              <a:t> </a:t>
            </a:r>
            <a:r>
              <a:rPr lang="de-DE" b="1" baseline="30000" dirty="0" smtClean="0">
                <a:solidFill>
                  <a:srgbClr val="A00078"/>
                </a:solidFill>
                <a:sym typeface="Wingdings"/>
              </a:rPr>
              <a:t>206</a:t>
            </a:r>
            <a:r>
              <a:rPr lang="de-DE" dirty="0" smtClean="0">
                <a:solidFill>
                  <a:srgbClr val="A00078"/>
                </a:solidFill>
                <a:sym typeface="Wingdings"/>
              </a:rPr>
              <a:t>Pb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recoil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ions</a:t>
            </a:r>
            <a:endParaRPr lang="de-DE" dirty="0" smtClean="0">
              <a:sym typeface="Wingdings"/>
            </a:endParaRPr>
          </a:p>
          <a:p>
            <a:pPr>
              <a:lnSpc>
                <a:spcPts val="2400"/>
              </a:lnSpc>
            </a:pPr>
            <a:r>
              <a:rPr lang="de-DE" dirty="0">
                <a:sym typeface="Wingdings"/>
              </a:rPr>
              <a:t> </a:t>
            </a:r>
            <a:r>
              <a:rPr lang="de-DE" dirty="0" smtClean="0">
                <a:sym typeface="Wingdings"/>
              </a:rPr>
              <a:t>   - non-</a:t>
            </a:r>
            <a:r>
              <a:rPr lang="de-DE" dirty="0" err="1" smtClean="0">
                <a:sym typeface="Wingdings"/>
              </a:rPr>
              <a:t>trapped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electrons</a:t>
            </a:r>
            <a:r>
              <a:rPr lang="de-DE" dirty="0" smtClean="0">
                <a:sym typeface="Wingdings"/>
              </a:rPr>
              <a:t> on meV-</a:t>
            </a:r>
            <a:r>
              <a:rPr lang="de-DE" dirty="0" err="1" smtClean="0">
                <a:sym typeface="Wingdings"/>
              </a:rPr>
              <a:t>scale</a:t>
            </a:r>
            <a:endParaRPr lang="de-DE" dirty="0" smtClean="0">
              <a:sym typeface="Wingdings"/>
            </a:endParaRPr>
          </a:p>
          <a:p>
            <a:pPr>
              <a:lnSpc>
                <a:spcPts val="2400"/>
              </a:lnSpc>
            </a:pPr>
            <a:r>
              <a:rPr lang="de-DE" dirty="0">
                <a:sym typeface="Wingdings"/>
              </a:rPr>
              <a:t> </a:t>
            </a:r>
            <a:r>
              <a:rPr lang="de-DE" dirty="0" smtClean="0">
                <a:sym typeface="Wingdings"/>
              </a:rPr>
              <a:t>   </a:t>
            </a:r>
            <a:r>
              <a:rPr lang="de-DE" b="1" dirty="0" smtClean="0">
                <a:solidFill>
                  <a:srgbClr val="C00000"/>
                </a:solidFill>
                <a:sym typeface="Wingdings"/>
              </a:rPr>
              <a:t>- </a:t>
            </a:r>
            <a:r>
              <a:rPr lang="de-DE" b="1" dirty="0" err="1" smtClean="0">
                <a:solidFill>
                  <a:srgbClr val="C00000"/>
                </a:solidFill>
                <a:sym typeface="Wingdings"/>
              </a:rPr>
              <a:t>bg</a:t>
            </a:r>
            <a:r>
              <a:rPr lang="de-DE" b="1" dirty="0" smtClean="0">
                <a:solidFill>
                  <a:srgbClr val="C00000"/>
                </a:solidFill>
                <a:sym typeface="Wingdings"/>
              </a:rPr>
              <a:t>-rate: ~0.5 </a:t>
            </a:r>
            <a:r>
              <a:rPr lang="de-DE" b="1" dirty="0" err="1" smtClean="0">
                <a:solidFill>
                  <a:srgbClr val="C00000"/>
                </a:solidFill>
                <a:sym typeface="Wingdings"/>
              </a:rPr>
              <a:t>cps</a:t>
            </a:r>
            <a:endParaRPr lang="de-DE" b="1" dirty="0" smtClean="0">
              <a:solidFill>
                <a:srgbClr val="C00000"/>
              </a:solidFill>
              <a:sym typeface="Wingdings"/>
            </a:endParaRPr>
          </a:p>
          <a:p>
            <a:pPr>
              <a:lnSpc>
                <a:spcPts val="2400"/>
              </a:lnSpc>
            </a:pPr>
            <a:r>
              <a:rPr lang="de-DE" dirty="0">
                <a:sym typeface="Wingdings"/>
              </a:rPr>
              <a:t> </a:t>
            </a:r>
            <a:r>
              <a:rPr lang="de-DE" dirty="0" smtClean="0">
                <a:sym typeface="Wingdings"/>
              </a:rPr>
              <a:t>   - </a:t>
            </a:r>
            <a:r>
              <a:rPr lang="de-DE" b="1" dirty="0" err="1" smtClean="0">
                <a:solidFill>
                  <a:schemeClr val="accent1"/>
                </a:solidFill>
                <a:sym typeface="Wingdings"/>
              </a:rPr>
              <a:t>countermeasures</a:t>
            </a:r>
            <a:r>
              <a:rPr lang="de-DE" dirty="0" smtClean="0">
                <a:sym typeface="Wingdings"/>
              </a:rPr>
              <a:t> (</a:t>
            </a:r>
            <a:r>
              <a:rPr lang="de-DE" dirty="0" err="1" smtClean="0">
                <a:sym typeface="Wingdings"/>
              </a:rPr>
              <a:t>work</a:t>
            </a:r>
            <a:r>
              <a:rPr lang="de-DE" dirty="0" smtClean="0">
                <a:sym typeface="Wingdings"/>
              </a:rPr>
              <a:t> in </a:t>
            </a:r>
            <a:r>
              <a:rPr lang="de-DE" dirty="0" err="1" smtClean="0">
                <a:sym typeface="Wingdings"/>
              </a:rPr>
              <a:t>progress</a:t>
            </a:r>
            <a:r>
              <a:rPr lang="de-DE" dirty="0" smtClean="0">
                <a:sym typeface="Wingdings"/>
              </a:rPr>
              <a:t>):</a:t>
            </a:r>
          </a:p>
          <a:p>
            <a:pPr>
              <a:lnSpc>
                <a:spcPts val="2400"/>
              </a:lnSpc>
            </a:pPr>
            <a:r>
              <a:rPr lang="de-DE" dirty="0">
                <a:sym typeface="Wingdings"/>
              </a:rPr>
              <a:t> </a:t>
            </a:r>
            <a:r>
              <a:rPr lang="de-DE" dirty="0" smtClean="0">
                <a:sym typeface="Wingdings"/>
              </a:rPr>
              <a:t>       </a:t>
            </a:r>
            <a:r>
              <a:rPr lang="de-DE" sz="1600" dirty="0" err="1" smtClean="0">
                <a:sym typeface="Wingdings"/>
              </a:rPr>
              <a:t>reduce</a:t>
            </a:r>
            <a:r>
              <a:rPr lang="de-DE" sz="1600" dirty="0" smtClean="0">
                <a:sym typeface="Wingdings"/>
              </a:rPr>
              <a:t> H-atom </a:t>
            </a:r>
            <a:r>
              <a:rPr lang="de-DE" sz="1600" dirty="0" err="1" smtClean="0">
                <a:sym typeface="Wingdings"/>
              </a:rPr>
              <a:t>surface</a:t>
            </a:r>
            <a:r>
              <a:rPr lang="de-DE" sz="1600" dirty="0" smtClean="0">
                <a:sym typeface="Wingdings"/>
              </a:rPr>
              <a:t> </a:t>
            </a:r>
            <a:r>
              <a:rPr lang="de-DE" sz="1600" dirty="0" err="1" smtClean="0">
                <a:sym typeface="Wingdings"/>
              </a:rPr>
              <a:t>coverage</a:t>
            </a:r>
            <a:r>
              <a:rPr lang="de-DE" sz="1600" dirty="0" smtClean="0">
                <a:sym typeface="Wingdings"/>
              </a:rPr>
              <a:t>: </a:t>
            </a:r>
          </a:p>
          <a:p>
            <a:pPr>
              <a:lnSpc>
                <a:spcPts val="2400"/>
              </a:lnSpc>
            </a:pPr>
            <a:r>
              <a:rPr lang="de-DE" sz="1600" dirty="0">
                <a:sym typeface="Wingdings"/>
              </a:rPr>
              <a:t> </a:t>
            </a:r>
            <a:r>
              <a:rPr lang="de-DE" sz="1600" dirty="0" smtClean="0">
                <a:sym typeface="Wingdings"/>
              </a:rPr>
              <a:t>        - </a:t>
            </a:r>
            <a:r>
              <a:rPr lang="de-DE" sz="1600" dirty="0" err="1" smtClean="0">
                <a:sym typeface="Wingdings"/>
              </a:rPr>
              <a:t>extended</a:t>
            </a:r>
            <a:r>
              <a:rPr lang="de-DE" sz="1600" dirty="0" smtClean="0">
                <a:sym typeface="Wingdings"/>
              </a:rPr>
              <a:t> bake-out </a:t>
            </a:r>
            <a:r>
              <a:rPr lang="de-DE" sz="1600" dirty="0" err="1" smtClean="0">
                <a:sym typeface="Wingdings"/>
              </a:rPr>
              <a:t>phase</a:t>
            </a:r>
            <a:endParaRPr lang="de-DE" sz="1600" dirty="0" smtClean="0">
              <a:sym typeface="Wingdings"/>
            </a:endParaRPr>
          </a:p>
          <a:p>
            <a:pPr>
              <a:lnSpc>
                <a:spcPts val="2400"/>
              </a:lnSpc>
            </a:pPr>
            <a:r>
              <a:rPr lang="de-DE" sz="1600" dirty="0">
                <a:sym typeface="Wingdings"/>
              </a:rPr>
              <a:t> </a:t>
            </a:r>
            <a:r>
              <a:rPr lang="de-DE" sz="1600" dirty="0" smtClean="0">
                <a:sym typeface="Wingdings"/>
              </a:rPr>
              <a:t>        - strong UV </a:t>
            </a:r>
            <a:r>
              <a:rPr lang="de-DE" sz="1600" dirty="0" err="1" smtClean="0">
                <a:sym typeface="Wingdings"/>
              </a:rPr>
              <a:t>illumination</a:t>
            </a:r>
            <a:r>
              <a:rPr lang="de-DE" sz="1600" dirty="0" smtClean="0">
                <a:sym typeface="Wingdings"/>
              </a:rPr>
              <a:t> </a:t>
            </a:r>
            <a:r>
              <a:rPr lang="de-DE" sz="1600" dirty="0" err="1" smtClean="0">
                <a:sym typeface="Wingdings"/>
              </a:rPr>
              <a:t>source</a:t>
            </a:r>
            <a:r>
              <a:rPr lang="de-DE" sz="1600" dirty="0" smtClean="0">
                <a:sym typeface="Wingdings"/>
              </a:rPr>
              <a:t>  </a:t>
            </a:r>
          </a:p>
        </p:txBody>
      </p:sp>
      <p:pic>
        <p:nvPicPr>
          <p:cNvPr id="9" name="87B79A44-1A15-4D13-B72B-F5829FA55E9F" descr="69182DFE-6AF2-458A-B7B7-C7EA71A55F0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5432632" y="4797152"/>
            <a:ext cx="2376264" cy="1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uppieren 19"/>
          <p:cNvGrpSpPr/>
          <p:nvPr/>
        </p:nvGrpSpPr>
        <p:grpSpPr>
          <a:xfrm>
            <a:off x="404419" y="692696"/>
            <a:ext cx="7551957" cy="3432045"/>
            <a:chOff x="404419" y="692696"/>
            <a:chExt cx="7551957" cy="3432045"/>
          </a:xfrm>
        </p:grpSpPr>
        <p:pic>
          <p:nvPicPr>
            <p:cNvPr id="7" name="Inhaltsplatzhalter 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404419" y="692696"/>
              <a:ext cx="6754297" cy="3432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5732" y="1494636"/>
              <a:ext cx="1803164" cy="1781306"/>
            </a:xfrm>
            <a:prstGeom prst="rect">
              <a:avLst/>
            </a:prstGeom>
            <a:scene3d>
              <a:camera prst="orthographicFront">
                <a:rot lat="0" lon="2400000" rev="0"/>
              </a:camera>
              <a:lightRig rig="threePt" dir="t"/>
            </a:scene3d>
          </p:spPr>
        </p:pic>
        <p:cxnSp>
          <p:nvCxnSpPr>
            <p:cNvPr id="10" name="Gerader Verbinder 6"/>
            <p:cNvCxnSpPr/>
            <p:nvPr/>
          </p:nvCxnSpPr>
          <p:spPr>
            <a:xfrm flipH="1">
              <a:off x="1472895" y="1556792"/>
              <a:ext cx="628498" cy="1534336"/>
            </a:xfrm>
            <a:prstGeom prst="line">
              <a:avLst/>
            </a:prstGeom>
            <a:ln w="28575">
              <a:solidFill>
                <a:srgbClr val="FFFF0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Grafik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32863" y="2241869"/>
              <a:ext cx="172080" cy="159599"/>
            </a:xfrm>
            <a:prstGeom prst="rect">
              <a:avLst/>
            </a:prstGeom>
          </p:spPr>
        </p:pic>
        <p:sp>
          <p:nvSpPr>
            <p:cNvPr id="12" name="Textfeld 11"/>
            <p:cNvSpPr txBox="1"/>
            <p:nvPr/>
          </p:nvSpPr>
          <p:spPr>
            <a:xfrm>
              <a:off x="6117411" y="3284431"/>
              <a:ext cx="183896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 err="1"/>
                <a:t>i</a:t>
              </a:r>
              <a:r>
                <a:rPr lang="de-DE" dirty="0" err="1" smtClean="0"/>
                <a:t>sotropic</a:t>
              </a:r>
              <a:r>
                <a:rPr lang="de-DE" dirty="0" smtClean="0"/>
                <a:t> </a:t>
              </a:r>
              <a:r>
                <a:rPr lang="de-DE" dirty="0" err="1" smtClean="0"/>
                <a:t>bg</a:t>
              </a:r>
              <a:r>
                <a:rPr lang="de-DE" dirty="0" smtClean="0"/>
                <a:t> for</a:t>
              </a:r>
            </a:p>
            <a:p>
              <a:pPr algn="ctr"/>
              <a:r>
                <a:rPr lang="de-DE" dirty="0" err="1" smtClean="0"/>
                <a:t>longer</a:t>
              </a:r>
              <a:r>
                <a:rPr lang="de-DE" dirty="0" smtClean="0"/>
                <a:t> </a:t>
              </a:r>
              <a:r>
                <a:rPr lang="de-DE" dirty="0" err="1" smtClean="0"/>
                <a:t>exposure</a:t>
              </a:r>
              <a:endParaRPr lang="de-DE" dirty="0" smtClean="0"/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3039678" y="1863557"/>
              <a:ext cx="11833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&lt; 100 meV</a:t>
              </a:r>
            </a:p>
          </p:txBody>
        </p:sp>
        <p:cxnSp>
          <p:nvCxnSpPr>
            <p:cNvPr id="14" name="Gerader Verbinder 27"/>
            <p:cNvCxnSpPr/>
            <p:nvPr/>
          </p:nvCxnSpPr>
          <p:spPr>
            <a:xfrm>
              <a:off x="2112235" y="1556792"/>
              <a:ext cx="2365859" cy="1845589"/>
            </a:xfrm>
            <a:prstGeom prst="line">
              <a:avLst/>
            </a:prstGeom>
            <a:ln w="28575">
              <a:solidFill>
                <a:srgbClr val="FFC000"/>
              </a:solidFill>
              <a:prstDash val="dash"/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Grafik 14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756482">
              <a:off x="2400455" y="1822877"/>
              <a:ext cx="607715" cy="501606"/>
            </a:xfrm>
            <a:prstGeom prst="rect">
              <a:avLst/>
            </a:prstGeom>
          </p:spPr>
        </p:pic>
        <p:pic>
          <p:nvPicPr>
            <p:cNvPr id="16" name="Grafik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802"/>
            <a:stretch/>
          </p:blipFill>
          <p:spPr>
            <a:xfrm rot="20730917">
              <a:off x="2624978" y="1354548"/>
              <a:ext cx="756000" cy="576064"/>
            </a:xfrm>
            <a:prstGeom prst="rect">
              <a:avLst/>
            </a:prstGeom>
          </p:spPr>
        </p:pic>
        <p:sp>
          <p:nvSpPr>
            <p:cNvPr id="17" name="Textfeld 16"/>
            <p:cNvSpPr txBox="1"/>
            <p:nvPr/>
          </p:nvSpPr>
          <p:spPr>
            <a:xfrm>
              <a:off x="2497395" y="2241868"/>
              <a:ext cx="482824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100" dirty="0" smtClean="0"/>
                <a:t>H*</a:t>
              </a:r>
            </a:p>
          </p:txBody>
        </p:sp>
      </p:grpSp>
      <p:sp>
        <p:nvSpPr>
          <p:cNvPr id="18" name="Abgerundetes Rechteck 17"/>
          <p:cNvSpPr/>
          <p:nvPr/>
        </p:nvSpPr>
        <p:spPr>
          <a:xfrm>
            <a:off x="2915816" y="6328371"/>
            <a:ext cx="1224136" cy="5474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0979" y="6364193"/>
            <a:ext cx="3072799" cy="4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feld 20"/>
          <p:cNvSpPr txBox="1"/>
          <p:nvPr/>
        </p:nvSpPr>
        <p:spPr>
          <a:xfrm>
            <a:off x="179512" y="2996952"/>
            <a:ext cx="1401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aseline="30000" dirty="0" smtClean="0"/>
              <a:t>210</a:t>
            </a:r>
            <a:r>
              <a:rPr lang="de-DE" dirty="0" smtClean="0"/>
              <a:t>Pb </a:t>
            </a:r>
            <a:r>
              <a:rPr lang="de-DE" dirty="0" err="1" smtClean="0"/>
              <a:t>decay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3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baseline="30000" dirty="0" smtClean="0"/>
              <a:t>238</a:t>
            </a:r>
            <a:r>
              <a:rPr lang="de-DE" dirty="0" smtClean="0"/>
              <a:t>U </a:t>
            </a:r>
            <a:r>
              <a:rPr lang="de-DE" dirty="0" err="1" smtClean="0"/>
              <a:t>decay</a:t>
            </a:r>
            <a:r>
              <a:rPr lang="de-DE" dirty="0" smtClean="0"/>
              <a:t> </a:t>
            </a:r>
            <a:r>
              <a:rPr lang="de-DE" dirty="0" err="1" smtClean="0"/>
              <a:t>chain</a:t>
            </a:r>
            <a:r>
              <a:rPr lang="de-DE" dirty="0" smtClean="0"/>
              <a:t> (</a:t>
            </a:r>
            <a:r>
              <a:rPr lang="de-DE" baseline="30000" dirty="0" smtClean="0"/>
              <a:t>222</a:t>
            </a:r>
            <a:r>
              <a:rPr lang="de-DE" dirty="0" smtClean="0"/>
              <a:t>Rn, </a:t>
            </a:r>
            <a:r>
              <a:rPr lang="de-DE" baseline="30000" dirty="0" smtClean="0"/>
              <a:t>210</a:t>
            </a:r>
            <a:r>
              <a:rPr lang="de-DE" dirty="0" smtClean="0"/>
              <a:t>Pb, </a:t>
            </a:r>
            <a:r>
              <a:rPr lang="de-DE" baseline="30000" dirty="0" smtClean="0"/>
              <a:t>206</a:t>
            </a:r>
            <a:r>
              <a:rPr lang="de-DE" dirty="0" smtClean="0"/>
              <a:t>Pb)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smtClean="0"/>
              <a:t>J. Wolf  - The KATRIN Experiment</a:t>
            </a:r>
            <a:endParaRPr lang="en-US" dirty="0"/>
          </a:p>
        </p:txBody>
      </p:sp>
      <p:pic>
        <p:nvPicPr>
          <p:cNvPr id="233474" name="Picture 2" descr="C:\Users\bm3299\Desktop\Z-2016\Katrin\Projekt\material\Radioaktivität\Quellen\Radon\Decay_chain_Uranium_series_WIK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3905295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bm3299\Desktop\Z-2016\Katrin\Projekt\material\Radioaktivität\Quellen\Radon\Decay_chain_Uranium_series_WIKI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4008" y="1310270"/>
            <a:ext cx="4176464" cy="4597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6876256" y="6026804"/>
            <a:ext cx="21482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 smtClean="0">
                <a:solidFill>
                  <a:schemeClr val="bg2">
                    <a:lumMod val="75000"/>
                  </a:schemeClr>
                </a:solidFill>
                <a:hlinkClick r:id="rId4"/>
              </a:rPr>
              <a:t>www.wikipedia.com</a:t>
            </a:r>
            <a:r>
              <a:rPr lang="de-DE" sz="1200" i="1" dirty="0" smtClean="0">
                <a:solidFill>
                  <a:schemeClr val="bg2">
                    <a:lumMod val="75000"/>
                  </a:schemeClr>
                </a:solidFill>
              </a:rPr>
              <a:t> (</a:t>
            </a:r>
            <a:r>
              <a:rPr lang="de-DE" sz="1200" i="1" dirty="0" err="1" smtClean="0">
                <a:solidFill>
                  <a:schemeClr val="bg2">
                    <a:lumMod val="75000"/>
                  </a:schemeClr>
                </a:solidFill>
              </a:rPr>
              <a:t>Tosaka</a:t>
            </a:r>
            <a:r>
              <a:rPr lang="de-DE" sz="1200" i="1" dirty="0" smtClean="0">
                <a:solidFill>
                  <a:schemeClr val="bg2">
                    <a:lumMod val="75000"/>
                  </a:schemeClr>
                </a:solidFill>
              </a:rPr>
              <a:t>)</a:t>
            </a:r>
            <a:endParaRPr lang="de-DE" sz="1200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Ellipse 6"/>
          <p:cNvSpPr/>
          <p:nvPr/>
        </p:nvSpPr>
        <p:spPr>
          <a:xfrm rot="19549104">
            <a:off x="5810792" y="2803412"/>
            <a:ext cx="3372352" cy="2370747"/>
          </a:xfrm>
          <a:prstGeom prst="ellipse">
            <a:avLst/>
          </a:prstGeom>
          <a:noFill/>
          <a:ln w="762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9" name="Gerade Verbindung 8"/>
          <p:cNvCxnSpPr/>
          <p:nvPr/>
        </p:nvCxnSpPr>
        <p:spPr>
          <a:xfrm flipV="1">
            <a:off x="1763688" y="1310270"/>
            <a:ext cx="3024336" cy="2046722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 flipV="1">
            <a:off x="2699792" y="5805264"/>
            <a:ext cx="3672408" cy="330565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510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/>
              <a:t>KATRIN </a:t>
            </a:r>
            <a:r>
              <a:rPr lang="de-DE" sz="2800" dirty="0" err="1" smtClean="0"/>
              <a:t>milestone</a:t>
            </a:r>
            <a:r>
              <a:rPr lang="de-DE" sz="2800" dirty="0" smtClean="0"/>
              <a:t> 2016 – </a:t>
            </a:r>
            <a:r>
              <a:rPr lang="de-DE" sz="2800" dirty="0" err="1" smtClean="0"/>
              <a:t>first</a:t>
            </a:r>
            <a:r>
              <a:rPr lang="de-DE" sz="2800" dirty="0" smtClean="0"/>
              <a:t> light</a:t>
            </a:r>
            <a:endParaRPr lang="de-DE" sz="28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smtClean="0"/>
              <a:t>J. Wolf  - The KATRIN Experiment</a:t>
            </a:r>
            <a:endParaRPr lang="en-US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4319806" y="1052736"/>
            <a:ext cx="4694243" cy="4171518"/>
            <a:chOff x="6005174" y="1048172"/>
            <a:chExt cx="5346394" cy="4751049"/>
          </a:xfrm>
        </p:grpSpPr>
        <p:grpSp>
          <p:nvGrpSpPr>
            <p:cNvPr id="6" name="Gruppieren 5"/>
            <p:cNvGrpSpPr>
              <a:grpSpLocks noChangeAspect="1"/>
            </p:cNvGrpSpPr>
            <p:nvPr/>
          </p:nvGrpSpPr>
          <p:grpSpPr>
            <a:xfrm>
              <a:off x="6005174" y="1048172"/>
              <a:ext cx="5346394" cy="4751048"/>
              <a:chOff x="6005174" y="1035393"/>
              <a:chExt cx="4775457" cy="4243687"/>
            </a:xfrm>
          </p:grpSpPr>
          <p:pic>
            <p:nvPicPr>
              <p:cNvPr id="8" name="Grafik 7"/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005174" y="1035393"/>
                <a:ext cx="4775457" cy="4117234"/>
              </a:xfrm>
              <a:prstGeom prst="rect">
                <a:avLst/>
              </a:prstGeom>
            </p:spPr>
          </p:pic>
          <p:sp>
            <p:nvSpPr>
              <p:cNvPr id="9" name="Rechteck 8"/>
              <p:cNvSpPr/>
              <p:nvPr/>
            </p:nvSpPr>
            <p:spPr>
              <a:xfrm>
                <a:off x="8572571" y="1822696"/>
                <a:ext cx="2208060" cy="34563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7" name="Freihandform 6"/>
            <p:cNvSpPr/>
            <p:nvPr/>
          </p:nvSpPr>
          <p:spPr>
            <a:xfrm>
              <a:off x="6160168" y="3473977"/>
              <a:ext cx="3164306" cy="2325244"/>
            </a:xfrm>
            <a:custGeom>
              <a:avLst/>
              <a:gdLst>
                <a:gd name="connsiteX0" fmla="*/ 2923674 w 3164306"/>
                <a:gd name="connsiteY0" fmla="*/ 3149 h 2325244"/>
                <a:gd name="connsiteX1" fmla="*/ 2923674 w 3164306"/>
                <a:gd name="connsiteY1" fmla="*/ 3149 h 2325244"/>
                <a:gd name="connsiteX2" fmla="*/ 2851485 w 3164306"/>
                <a:gd name="connsiteY2" fmla="*/ 147528 h 2325244"/>
                <a:gd name="connsiteX3" fmla="*/ 2767264 w 3164306"/>
                <a:gd name="connsiteY3" fmla="*/ 267844 h 2325244"/>
                <a:gd name="connsiteX4" fmla="*/ 2755232 w 3164306"/>
                <a:gd name="connsiteY4" fmla="*/ 303939 h 2325244"/>
                <a:gd name="connsiteX5" fmla="*/ 2658979 w 3164306"/>
                <a:gd name="connsiteY5" fmla="*/ 412223 h 2325244"/>
                <a:gd name="connsiteX6" fmla="*/ 2622885 w 3164306"/>
                <a:gd name="connsiteY6" fmla="*/ 460349 h 2325244"/>
                <a:gd name="connsiteX7" fmla="*/ 2598821 w 3164306"/>
                <a:gd name="connsiteY7" fmla="*/ 496444 h 2325244"/>
                <a:gd name="connsiteX8" fmla="*/ 2562727 w 3164306"/>
                <a:gd name="connsiteY8" fmla="*/ 532539 h 2325244"/>
                <a:gd name="connsiteX9" fmla="*/ 2514600 w 3164306"/>
                <a:gd name="connsiteY9" fmla="*/ 592697 h 2325244"/>
                <a:gd name="connsiteX10" fmla="*/ 2478506 w 3164306"/>
                <a:gd name="connsiteY10" fmla="*/ 628791 h 2325244"/>
                <a:gd name="connsiteX11" fmla="*/ 2394285 w 3164306"/>
                <a:gd name="connsiteY11" fmla="*/ 713012 h 2325244"/>
                <a:gd name="connsiteX12" fmla="*/ 2334127 w 3164306"/>
                <a:gd name="connsiteY12" fmla="*/ 773170 h 2325244"/>
                <a:gd name="connsiteX13" fmla="*/ 2310064 w 3164306"/>
                <a:gd name="connsiteY13" fmla="*/ 797234 h 2325244"/>
                <a:gd name="connsiteX14" fmla="*/ 2273969 w 3164306"/>
                <a:gd name="connsiteY14" fmla="*/ 869423 h 2325244"/>
                <a:gd name="connsiteX15" fmla="*/ 2249906 w 3164306"/>
                <a:gd name="connsiteY15" fmla="*/ 941612 h 2325244"/>
                <a:gd name="connsiteX16" fmla="*/ 2201779 w 3164306"/>
                <a:gd name="connsiteY16" fmla="*/ 1001770 h 2325244"/>
                <a:gd name="connsiteX17" fmla="*/ 2177716 w 3164306"/>
                <a:gd name="connsiteY17" fmla="*/ 1025834 h 2325244"/>
                <a:gd name="connsiteX18" fmla="*/ 2153653 w 3164306"/>
                <a:gd name="connsiteY18" fmla="*/ 1061928 h 2325244"/>
                <a:gd name="connsiteX19" fmla="*/ 2117558 w 3164306"/>
                <a:gd name="connsiteY19" fmla="*/ 1085991 h 2325244"/>
                <a:gd name="connsiteX20" fmla="*/ 2057400 w 3164306"/>
                <a:gd name="connsiteY20" fmla="*/ 1146149 h 2325244"/>
                <a:gd name="connsiteX21" fmla="*/ 1997243 w 3164306"/>
                <a:gd name="connsiteY21" fmla="*/ 1206307 h 2325244"/>
                <a:gd name="connsiteX22" fmla="*/ 1876927 w 3164306"/>
                <a:gd name="connsiteY22" fmla="*/ 1242402 h 2325244"/>
                <a:gd name="connsiteX23" fmla="*/ 1804737 w 3164306"/>
                <a:gd name="connsiteY23" fmla="*/ 1266465 h 2325244"/>
                <a:gd name="connsiteX24" fmla="*/ 1191127 w 3164306"/>
                <a:gd name="connsiteY24" fmla="*/ 1290528 h 2325244"/>
                <a:gd name="connsiteX25" fmla="*/ 902369 w 3164306"/>
                <a:gd name="connsiteY25" fmla="*/ 1302560 h 2325244"/>
                <a:gd name="connsiteX26" fmla="*/ 589548 w 3164306"/>
                <a:gd name="connsiteY26" fmla="*/ 1326623 h 2325244"/>
                <a:gd name="connsiteX27" fmla="*/ 481264 w 3164306"/>
                <a:gd name="connsiteY27" fmla="*/ 1350686 h 2325244"/>
                <a:gd name="connsiteX28" fmla="*/ 409074 w 3164306"/>
                <a:gd name="connsiteY28" fmla="*/ 1362718 h 2325244"/>
                <a:gd name="connsiteX29" fmla="*/ 372979 w 3164306"/>
                <a:gd name="connsiteY29" fmla="*/ 1386781 h 2325244"/>
                <a:gd name="connsiteX30" fmla="*/ 336885 w 3164306"/>
                <a:gd name="connsiteY30" fmla="*/ 1398812 h 2325244"/>
                <a:gd name="connsiteX31" fmla="*/ 312821 w 3164306"/>
                <a:gd name="connsiteY31" fmla="*/ 1422876 h 2325244"/>
                <a:gd name="connsiteX32" fmla="*/ 240632 w 3164306"/>
                <a:gd name="connsiteY32" fmla="*/ 1446939 h 2325244"/>
                <a:gd name="connsiteX33" fmla="*/ 108285 w 3164306"/>
                <a:gd name="connsiteY33" fmla="*/ 1507097 h 2325244"/>
                <a:gd name="connsiteX34" fmla="*/ 24064 w 3164306"/>
                <a:gd name="connsiteY34" fmla="*/ 1603349 h 2325244"/>
                <a:gd name="connsiteX35" fmla="*/ 0 w 3164306"/>
                <a:gd name="connsiteY35" fmla="*/ 1675539 h 2325244"/>
                <a:gd name="connsiteX36" fmla="*/ 12032 w 3164306"/>
                <a:gd name="connsiteY36" fmla="*/ 1783823 h 2325244"/>
                <a:gd name="connsiteX37" fmla="*/ 24064 w 3164306"/>
                <a:gd name="connsiteY37" fmla="*/ 1819918 h 2325244"/>
                <a:gd name="connsiteX38" fmla="*/ 60158 w 3164306"/>
                <a:gd name="connsiteY38" fmla="*/ 2108676 h 2325244"/>
                <a:gd name="connsiteX39" fmla="*/ 96253 w 3164306"/>
                <a:gd name="connsiteY39" fmla="*/ 2168834 h 2325244"/>
                <a:gd name="connsiteX40" fmla="*/ 108285 w 3164306"/>
                <a:gd name="connsiteY40" fmla="*/ 2204928 h 2325244"/>
                <a:gd name="connsiteX41" fmla="*/ 180474 w 3164306"/>
                <a:gd name="connsiteY41" fmla="*/ 2277118 h 2325244"/>
                <a:gd name="connsiteX42" fmla="*/ 264695 w 3164306"/>
                <a:gd name="connsiteY42" fmla="*/ 2289149 h 2325244"/>
                <a:gd name="connsiteX43" fmla="*/ 312821 w 3164306"/>
                <a:gd name="connsiteY43" fmla="*/ 2301181 h 2325244"/>
                <a:gd name="connsiteX44" fmla="*/ 421106 w 3164306"/>
                <a:gd name="connsiteY44" fmla="*/ 2313212 h 2325244"/>
                <a:gd name="connsiteX45" fmla="*/ 505327 w 3164306"/>
                <a:gd name="connsiteY45" fmla="*/ 2325244 h 2325244"/>
                <a:gd name="connsiteX46" fmla="*/ 1540043 w 3164306"/>
                <a:gd name="connsiteY46" fmla="*/ 2313212 h 2325244"/>
                <a:gd name="connsiteX47" fmla="*/ 1624264 w 3164306"/>
                <a:gd name="connsiteY47" fmla="*/ 2301181 h 2325244"/>
                <a:gd name="connsiteX48" fmla="*/ 2695074 w 3164306"/>
                <a:gd name="connsiteY48" fmla="*/ 2325244 h 2325244"/>
                <a:gd name="connsiteX49" fmla="*/ 2863516 w 3164306"/>
                <a:gd name="connsiteY49" fmla="*/ 2313212 h 2325244"/>
                <a:gd name="connsiteX50" fmla="*/ 2899611 w 3164306"/>
                <a:gd name="connsiteY50" fmla="*/ 2301181 h 2325244"/>
                <a:gd name="connsiteX51" fmla="*/ 2947737 w 3164306"/>
                <a:gd name="connsiteY51" fmla="*/ 2253055 h 2325244"/>
                <a:gd name="connsiteX52" fmla="*/ 2959769 w 3164306"/>
                <a:gd name="connsiteY52" fmla="*/ 2216960 h 2325244"/>
                <a:gd name="connsiteX53" fmla="*/ 2983832 w 3164306"/>
                <a:gd name="connsiteY53" fmla="*/ 2180865 h 2325244"/>
                <a:gd name="connsiteX54" fmla="*/ 2995864 w 3164306"/>
                <a:gd name="connsiteY54" fmla="*/ 2132739 h 2325244"/>
                <a:gd name="connsiteX55" fmla="*/ 3007895 w 3164306"/>
                <a:gd name="connsiteY55" fmla="*/ 2096644 h 2325244"/>
                <a:gd name="connsiteX56" fmla="*/ 3031958 w 3164306"/>
                <a:gd name="connsiteY56" fmla="*/ 1952265 h 2325244"/>
                <a:gd name="connsiteX57" fmla="*/ 3043990 w 3164306"/>
                <a:gd name="connsiteY57" fmla="*/ 1916170 h 2325244"/>
                <a:gd name="connsiteX58" fmla="*/ 3068053 w 3164306"/>
                <a:gd name="connsiteY58" fmla="*/ 1627412 h 2325244"/>
                <a:gd name="connsiteX59" fmla="*/ 3080085 w 3164306"/>
                <a:gd name="connsiteY59" fmla="*/ 1531160 h 2325244"/>
                <a:gd name="connsiteX60" fmla="*/ 3104148 w 3164306"/>
                <a:gd name="connsiteY60" fmla="*/ 1338655 h 2325244"/>
                <a:gd name="connsiteX61" fmla="*/ 3140243 w 3164306"/>
                <a:gd name="connsiteY61" fmla="*/ 1206307 h 2325244"/>
                <a:gd name="connsiteX62" fmla="*/ 3152274 w 3164306"/>
                <a:gd name="connsiteY62" fmla="*/ 1134118 h 2325244"/>
                <a:gd name="connsiteX63" fmla="*/ 3164306 w 3164306"/>
                <a:gd name="connsiteY63" fmla="*/ 1085991 h 2325244"/>
                <a:gd name="connsiteX64" fmla="*/ 3152274 w 3164306"/>
                <a:gd name="connsiteY64" fmla="*/ 700981 h 2325244"/>
                <a:gd name="connsiteX65" fmla="*/ 3140243 w 3164306"/>
                <a:gd name="connsiteY65" fmla="*/ 640823 h 2325244"/>
                <a:gd name="connsiteX66" fmla="*/ 3128211 w 3164306"/>
                <a:gd name="connsiteY66" fmla="*/ 556602 h 2325244"/>
                <a:gd name="connsiteX67" fmla="*/ 3116179 w 3164306"/>
                <a:gd name="connsiteY67" fmla="*/ 508476 h 2325244"/>
                <a:gd name="connsiteX68" fmla="*/ 3104148 w 3164306"/>
                <a:gd name="connsiteY68" fmla="*/ 436286 h 2325244"/>
                <a:gd name="connsiteX69" fmla="*/ 3080085 w 3164306"/>
                <a:gd name="connsiteY69" fmla="*/ 352065 h 2325244"/>
                <a:gd name="connsiteX70" fmla="*/ 3056021 w 3164306"/>
                <a:gd name="connsiteY70" fmla="*/ 207686 h 2325244"/>
                <a:gd name="connsiteX71" fmla="*/ 3007895 w 3164306"/>
                <a:gd name="connsiteY71" fmla="*/ 99402 h 2325244"/>
                <a:gd name="connsiteX72" fmla="*/ 2947737 w 3164306"/>
                <a:gd name="connsiteY72" fmla="*/ 3149 h 2325244"/>
                <a:gd name="connsiteX73" fmla="*/ 2923674 w 3164306"/>
                <a:gd name="connsiteY73" fmla="*/ 3149 h 232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3164306" h="2325244">
                  <a:moveTo>
                    <a:pt x="2923674" y="3149"/>
                  </a:moveTo>
                  <a:lnTo>
                    <a:pt x="2923674" y="3149"/>
                  </a:lnTo>
                  <a:cubicBezTo>
                    <a:pt x="2899611" y="51275"/>
                    <a:pt x="2883769" y="104482"/>
                    <a:pt x="2851485" y="147528"/>
                  </a:cubicBezTo>
                  <a:cubicBezTo>
                    <a:pt x="2835012" y="169491"/>
                    <a:pt x="2773189" y="250070"/>
                    <a:pt x="2767264" y="267844"/>
                  </a:cubicBezTo>
                  <a:cubicBezTo>
                    <a:pt x="2763253" y="279876"/>
                    <a:pt x="2761524" y="292928"/>
                    <a:pt x="2755232" y="303939"/>
                  </a:cubicBezTo>
                  <a:cubicBezTo>
                    <a:pt x="2713178" y="377532"/>
                    <a:pt x="2717679" y="333955"/>
                    <a:pt x="2658979" y="412223"/>
                  </a:cubicBezTo>
                  <a:cubicBezTo>
                    <a:pt x="2646948" y="428265"/>
                    <a:pt x="2634540" y="444032"/>
                    <a:pt x="2622885" y="460349"/>
                  </a:cubicBezTo>
                  <a:cubicBezTo>
                    <a:pt x="2614480" y="472116"/>
                    <a:pt x="2608078" y="485335"/>
                    <a:pt x="2598821" y="496444"/>
                  </a:cubicBezTo>
                  <a:cubicBezTo>
                    <a:pt x="2587928" y="509515"/>
                    <a:pt x="2573932" y="519734"/>
                    <a:pt x="2562727" y="532539"/>
                  </a:cubicBezTo>
                  <a:cubicBezTo>
                    <a:pt x="2545817" y="551865"/>
                    <a:pt x="2531511" y="573371"/>
                    <a:pt x="2514600" y="592697"/>
                  </a:cubicBezTo>
                  <a:cubicBezTo>
                    <a:pt x="2503396" y="605502"/>
                    <a:pt x="2488952" y="615360"/>
                    <a:pt x="2478506" y="628791"/>
                  </a:cubicBezTo>
                  <a:cubicBezTo>
                    <a:pt x="2410933" y="715670"/>
                    <a:pt x="2463258" y="690022"/>
                    <a:pt x="2394285" y="713012"/>
                  </a:cubicBezTo>
                  <a:lnTo>
                    <a:pt x="2334127" y="773170"/>
                  </a:lnTo>
                  <a:lnTo>
                    <a:pt x="2310064" y="797234"/>
                  </a:lnTo>
                  <a:cubicBezTo>
                    <a:pt x="2266179" y="928882"/>
                    <a:pt x="2336171" y="729467"/>
                    <a:pt x="2273969" y="869423"/>
                  </a:cubicBezTo>
                  <a:cubicBezTo>
                    <a:pt x="2263667" y="892602"/>
                    <a:pt x="2267841" y="923676"/>
                    <a:pt x="2249906" y="941612"/>
                  </a:cubicBezTo>
                  <a:cubicBezTo>
                    <a:pt x="2191805" y="999715"/>
                    <a:pt x="2262491" y="925881"/>
                    <a:pt x="2201779" y="1001770"/>
                  </a:cubicBezTo>
                  <a:cubicBezTo>
                    <a:pt x="2194693" y="1010628"/>
                    <a:pt x="2184802" y="1016976"/>
                    <a:pt x="2177716" y="1025834"/>
                  </a:cubicBezTo>
                  <a:cubicBezTo>
                    <a:pt x="2168683" y="1037125"/>
                    <a:pt x="2163878" y="1051703"/>
                    <a:pt x="2153653" y="1061928"/>
                  </a:cubicBezTo>
                  <a:cubicBezTo>
                    <a:pt x="2143428" y="1072153"/>
                    <a:pt x="2128440" y="1076469"/>
                    <a:pt x="2117558" y="1085991"/>
                  </a:cubicBezTo>
                  <a:cubicBezTo>
                    <a:pt x="2096216" y="1104665"/>
                    <a:pt x="2073130" y="1122553"/>
                    <a:pt x="2057400" y="1146149"/>
                  </a:cubicBezTo>
                  <a:cubicBezTo>
                    <a:pt x="2035448" y="1179077"/>
                    <a:pt x="2035237" y="1189421"/>
                    <a:pt x="1997243" y="1206307"/>
                  </a:cubicBezTo>
                  <a:cubicBezTo>
                    <a:pt x="1938353" y="1232480"/>
                    <a:pt x="1930764" y="1226251"/>
                    <a:pt x="1876927" y="1242402"/>
                  </a:cubicBezTo>
                  <a:cubicBezTo>
                    <a:pt x="1852632" y="1249691"/>
                    <a:pt x="1829947" y="1263664"/>
                    <a:pt x="1804737" y="1266465"/>
                  </a:cubicBezTo>
                  <a:cubicBezTo>
                    <a:pt x="1519612" y="1298147"/>
                    <a:pt x="1776288" y="1272796"/>
                    <a:pt x="1191127" y="1290528"/>
                  </a:cubicBezTo>
                  <a:cubicBezTo>
                    <a:pt x="1094835" y="1293446"/>
                    <a:pt x="998622" y="1298549"/>
                    <a:pt x="902369" y="1302560"/>
                  </a:cubicBezTo>
                  <a:cubicBezTo>
                    <a:pt x="743760" y="1334280"/>
                    <a:pt x="927668" y="1300613"/>
                    <a:pt x="589548" y="1326623"/>
                  </a:cubicBezTo>
                  <a:cubicBezTo>
                    <a:pt x="555411" y="1329249"/>
                    <a:pt x="515077" y="1343923"/>
                    <a:pt x="481264" y="1350686"/>
                  </a:cubicBezTo>
                  <a:cubicBezTo>
                    <a:pt x="457342" y="1355470"/>
                    <a:pt x="433137" y="1358707"/>
                    <a:pt x="409074" y="1362718"/>
                  </a:cubicBezTo>
                  <a:cubicBezTo>
                    <a:pt x="397042" y="1370739"/>
                    <a:pt x="385913" y="1380314"/>
                    <a:pt x="372979" y="1386781"/>
                  </a:cubicBezTo>
                  <a:cubicBezTo>
                    <a:pt x="361636" y="1392453"/>
                    <a:pt x="347760" y="1392287"/>
                    <a:pt x="336885" y="1398812"/>
                  </a:cubicBezTo>
                  <a:cubicBezTo>
                    <a:pt x="327158" y="1404648"/>
                    <a:pt x="322967" y="1417803"/>
                    <a:pt x="312821" y="1422876"/>
                  </a:cubicBezTo>
                  <a:cubicBezTo>
                    <a:pt x="290134" y="1434220"/>
                    <a:pt x="263319" y="1435596"/>
                    <a:pt x="240632" y="1446939"/>
                  </a:cubicBezTo>
                  <a:cubicBezTo>
                    <a:pt x="133036" y="1500737"/>
                    <a:pt x="178409" y="1483721"/>
                    <a:pt x="108285" y="1507097"/>
                  </a:cubicBezTo>
                  <a:cubicBezTo>
                    <a:pt x="84729" y="1530653"/>
                    <a:pt x="39981" y="1567536"/>
                    <a:pt x="24064" y="1603349"/>
                  </a:cubicBezTo>
                  <a:cubicBezTo>
                    <a:pt x="13762" y="1626528"/>
                    <a:pt x="0" y="1675539"/>
                    <a:pt x="0" y="1675539"/>
                  </a:cubicBezTo>
                  <a:cubicBezTo>
                    <a:pt x="4011" y="1711634"/>
                    <a:pt x="6061" y="1748000"/>
                    <a:pt x="12032" y="1783823"/>
                  </a:cubicBezTo>
                  <a:cubicBezTo>
                    <a:pt x="14117" y="1796333"/>
                    <a:pt x="23053" y="1807276"/>
                    <a:pt x="24064" y="1819918"/>
                  </a:cubicBezTo>
                  <a:cubicBezTo>
                    <a:pt x="46975" y="2106310"/>
                    <a:pt x="-27688" y="2020826"/>
                    <a:pt x="60158" y="2108676"/>
                  </a:cubicBezTo>
                  <a:cubicBezTo>
                    <a:pt x="94242" y="2210923"/>
                    <a:pt x="46707" y="2086257"/>
                    <a:pt x="96253" y="2168834"/>
                  </a:cubicBezTo>
                  <a:cubicBezTo>
                    <a:pt x="102778" y="2179709"/>
                    <a:pt x="102613" y="2193585"/>
                    <a:pt x="108285" y="2204928"/>
                  </a:cubicBezTo>
                  <a:cubicBezTo>
                    <a:pt x="122556" y="2233471"/>
                    <a:pt x="149783" y="2265958"/>
                    <a:pt x="180474" y="2277118"/>
                  </a:cubicBezTo>
                  <a:cubicBezTo>
                    <a:pt x="207125" y="2286809"/>
                    <a:pt x="236794" y="2284076"/>
                    <a:pt x="264695" y="2289149"/>
                  </a:cubicBezTo>
                  <a:cubicBezTo>
                    <a:pt x="280964" y="2292107"/>
                    <a:pt x="296478" y="2298667"/>
                    <a:pt x="312821" y="2301181"/>
                  </a:cubicBezTo>
                  <a:cubicBezTo>
                    <a:pt x="348716" y="2306703"/>
                    <a:pt x="385069" y="2308707"/>
                    <a:pt x="421106" y="2313212"/>
                  </a:cubicBezTo>
                  <a:cubicBezTo>
                    <a:pt x="449246" y="2316729"/>
                    <a:pt x="477253" y="2321233"/>
                    <a:pt x="505327" y="2325244"/>
                  </a:cubicBezTo>
                  <a:lnTo>
                    <a:pt x="1540043" y="2313212"/>
                  </a:lnTo>
                  <a:cubicBezTo>
                    <a:pt x="1568395" y="2312602"/>
                    <a:pt x="1595905" y="2301181"/>
                    <a:pt x="1624264" y="2301181"/>
                  </a:cubicBezTo>
                  <a:cubicBezTo>
                    <a:pt x="1955403" y="2301181"/>
                    <a:pt x="2353514" y="2314893"/>
                    <a:pt x="2695074" y="2325244"/>
                  </a:cubicBezTo>
                  <a:cubicBezTo>
                    <a:pt x="2751221" y="2321233"/>
                    <a:pt x="2807611" y="2319789"/>
                    <a:pt x="2863516" y="2313212"/>
                  </a:cubicBezTo>
                  <a:cubicBezTo>
                    <a:pt x="2876112" y="2311730"/>
                    <a:pt x="2889291" y="2308552"/>
                    <a:pt x="2899611" y="2301181"/>
                  </a:cubicBezTo>
                  <a:cubicBezTo>
                    <a:pt x="2918072" y="2287995"/>
                    <a:pt x="2931695" y="2269097"/>
                    <a:pt x="2947737" y="2253055"/>
                  </a:cubicBezTo>
                  <a:cubicBezTo>
                    <a:pt x="2951748" y="2241023"/>
                    <a:pt x="2954097" y="2228304"/>
                    <a:pt x="2959769" y="2216960"/>
                  </a:cubicBezTo>
                  <a:cubicBezTo>
                    <a:pt x="2966236" y="2204026"/>
                    <a:pt x="2978136" y="2194156"/>
                    <a:pt x="2983832" y="2180865"/>
                  </a:cubicBezTo>
                  <a:cubicBezTo>
                    <a:pt x="2990346" y="2165666"/>
                    <a:pt x="2991321" y="2148639"/>
                    <a:pt x="2995864" y="2132739"/>
                  </a:cubicBezTo>
                  <a:cubicBezTo>
                    <a:pt x="2999348" y="2120545"/>
                    <a:pt x="3003885" y="2108676"/>
                    <a:pt x="3007895" y="2096644"/>
                  </a:cubicBezTo>
                  <a:cubicBezTo>
                    <a:pt x="3014685" y="2049119"/>
                    <a:pt x="3020232" y="1999171"/>
                    <a:pt x="3031958" y="1952265"/>
                  </a:cubicBezTo>
                  <a:cubicBezTo>
                    <a:pt x="3035034" y="1939961"/>
                    <a:pt x="3039979" y="1928202"/>
                    <a:pt x="3043990" y="1916170"/>
                  </a:cubicBezTo>
                  <a:cubicBezTo>
                    <a:pt x="3071133" y="1753306"/>
                    <a:pt x="3045106" y="1925710"/>
                    <a:pt x="3068053" y="1627412"/>
                  </a:cubicBezTo>
                  <a:cubicBezTo>
                    <a:pt x="3070533" y="1595174"/>
                    <a:pt x="3076307" y="1563272"/>
                    <a:pt x="3080085" y="1531160"/>
                  </a:cubicBezTo>
                  <a:cubicBezTo>
                    <a:pt x="3084854" y="1490628"/>
                    <a:pt x="3095096" y="1383913"/>
                    <a:pt x="3104148" y="1338655"/>
                  </a:cubicBezTo>
                  <a:cubicBezTo>
                    <a:pt x="3117719" y="1270801"/>
                    <a:pt x="3122956" y="1258167"/>
                    <a:pt x="3140243" y="1206307"/>
                  </a:cubicBezTo>
                  <a:cubicBezTo>
                    <a:pt x="3144253" y="1182244"/>
                    <a:pt x="3147490" y="1158039"/>
                    <a:pt x="3152274" y="1134118"/>
                  </a:cubicBezTo>
                  <a:cubicBezTo>
                    <a:pt x="3155517" y="1117903"/>
                    <a:pt x="3164306" y="1102527"/>
                    <a:pt x="3164306" y="1085991"/>
                  </a:cubicBezTo>
                  <a:cubicBezTo>
                    <a:pt x="3164306" y="957592"/>
                    <a:pt x="3159204" y="829193"/>
                    <a:pt x="3152274" y="700981"/>
                  </a:cubicBezTo>
                  <a:cubicBezTo>
                    <a:pt x="3151170" y="680561"/>
                    <a:pt x="3143605" y="660995"/>
                    <a:pt x="3140243" y="640823"/>
                  </a:cubicBezTo>
                  <a:cubicBezTo>
                    <a:pt x="3135581" y="612850"/>
                    <a:pt x="3133284" y="584503"/>
                    <a:pt x="3128211" y="556602"/>
                  </a:cubicBezTo>
                  <a:cubicBezTo>
                    <a:pt x="3125253" y="540333"/>
                    <a:pt x="3119422" y="524691"/>
                    <a:pt x="3116179" y="508476"/>
                  </a:cubicBezTo>
                  <a:cubicBezTo>
                    <a:pt x="3111395" y="484555"/>
                    <a:pt x="3108932" y="460207"/>
                    <a:pt x="3104148" y="436286"/>
                  </a:cubicBezTo>
                  <a:cubicBezTo>
                    <a:pt x="3081650" y="323795"/>
                    <a:pt x="3103013" y="443776"/>
                    <a:pt x="3080085" y="352065"/>
                  </a:cubicBezTo>
                  <a:cubicBezTo>
                    <a:pt x="3029164" y="148377"/>
                    <a:pt x="3117162" y="472628"/>
                    <a:pt x="3056021" y="207686"/>
                  </a:cubicBezTo>
                  <a:cubicBezTo>
                    <a:pt x="3040861" y="141992"/>
                    <a:pt x="3038345" y="145078"/>
                    <a:pt x="3007895" y="99402"/>
                  </a:cubicBezTo>
                  <a:cubicBezTo>
                    <a:pt x="2973178" y="-4749"/>
                    <a:pt x="3008404" y="51682"/>
                    <a:pt x="2947737" y="3149"/>
                  </a:cubicBezTo>
                  <a:cubicBezTo>
                    <a:pt x="2938879" y="-3937"/>
                    <a:pt x="2927684" y="3149"/>
                    <a:pt x="2923674" y="314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4004" y="1081360"/>
            <a:ext cx="824743" cy="34833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155432"/>
            <a:ext cx="4211780" cy="3281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71" y="2431650"/>
            <a:ext cx="8933377" cy="3875509"/>
          </a:xfrm>
          <a:prstGeom prst="rect">
            <a:avLst/>
          </a:prstGeom>
        </p:spPr>
      </p:pic>
      <p:sp>
        <p:nvSpPr>
          <p:cNvPr id="13" name="Pfeil nach rechts 12"/>
          <p:cNvSpPr/>
          <p:nvPr/>
        </p:nvSpPr>
        <p:spPr>
          <a:xfrm rot="20520000" flipV="1">
            <a:off x="704793" y="4519518"/>
            <a:ext cx="7801410" cy="192272"/>
          </a:xfrm>
          <a:prstGeom prst="rightArrow">
            <a:avLst/>
          </a:prstGeom>
          <a:solidFill>
            <a:srgbClr val="C00000">
              <a:alpha val="56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Picture 2" descr="http://fotoweb.pkm.kit.edu/fotoweb/cache/5000/Fotodatenbank/02_Veranstaltung/20161014-CN-01-060.t5803bb95.m1200.x95413f5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48264" y="4653136"/>
            <a:ext cx="2007560" cy="158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hteckige Legende 14"/>
          <p:cNvSpPr/>
          <p:nvPr/>
        </p:nvSpPr>
        <p:spPr>
          <a:xfrm>
            <a:off x="6948264" y="4653136"/>
            <a:ext cx="2007560" cy="1589318"/>
          </a:xfrm>
          <a:prstGeom prst="wedgeRectCallout">
            <a:avLst>
              <a:gd name="adj1" fmla="val 18357"/>
              <a:gd name="adj2" fmla="val -122935"/>
            </a:avLst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0979" y="6364193"/>
            <a:ext cx="3072799" cy="4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20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89473" y="1184300"/>
            <a:ext cx="6754070" cy="2287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342900" indent="-342900">
              <a:lnSpc>
                <a:spcPts val="3050"/>
              </a:lnSpc>
              <a:spcAft>
                <a:spcPts val="438"/>
              </a:spcAft>
              <a:buClrTx/>
              <a:buSzPct val="85000"/>
              <a:buBlip>
                <a:blip r:embed="rId2"/>
              </a:buBlip>
            </a:pPr>
            <a:r>
              <a:rPr lang="de-DE" sz="2000" b="1" dirty="0" smtClean="0"/>
              <a:t>final </a:t>
            </a:r>
            <a:r>
              <a:rPr lang="de-DE" sz="2000" b="1" dirty="0" err="1" smtClean="0"/>
              <a:t>commissioning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tests</a:t>
            </a:r>
            <a:r>
              <a:rPr lang="de-DE" sz="2000" b="1" dirty="0"/>
              <a:t>				</a:t>
            </a:r>
            <a:r>
              <a:rPr lang="de-DE" sz="2000" b="1" dirty="0" smtClean="0"/>
              <a:t>	</a:t>
            </a:r>
            <a:r>
              <a:rPr lang="de-DE" sz="2000" b="1" dirty="0" smtClean="0"/>
              <a:t>2017</a:t>
            </a:r>
            <a:endParaRPr lang="de-DE" sz="2000" b="1" dirty="0"/>
          </a:p>
          <a:p>
            <a:pPr marL="342900" indent="-342900">
              <a:lnSpc>
                <a:spcPts val="3050"/>
              </a:lnSpc>
              <a:spcAft>
                <a:spcPts val="438"/>
              </a:spcAft>
              <a:buClrTx/>
              <a:buSzPct val="85000"/>
              <a:buBlip>
                <a:blip r:embed="rId2"/>
              </a:buBlip>
            </a:pPr>
            <a:r>
              <a:rPr lang="de-DE" sz="2000" b="1" dirty="0" err="1" smtClean="0"/>
              <a:t>spectrometer</a:t>
            </a:r>
            <a:r>
              <a:rPr lang="de-DE" sz="2000" b="1" dirty="0" smtClean="0"/>
              <a:t> bake-out </a:t>
            </a:r>
            <a:r>
              <a:rPr lang="de-DE" sz="2000" b="1" dirty="0"/>
              <a:t>	</a:t>
            </a:r>
            <a:r>
              <a:rPr lang="de-DE" sz="2000" b="1" dirty="0" smtClean="0"/>
              <a:t>					</a:t>
            </a:r>
            <a:r>
              <a:rPr lang="de-DE" sz="2000" b="1" dirty="0" smtClean="0"/>
              <a:t>2017</a:t>
            </a:r>
            <a:endParaRPr lang="de-DE" sz="2000" b="1" dirty="0"/>
          </a:p>
          <a:p>
            <a:pPr marL="342900" indent="-342900">
              <a:lnSpc>
                <a:spcPts val="3050"/>
              </a:lnSpc>
              <a:spcAft>
                <a:spcPts val="438"/>
              </a:spcAft>
              <a:buClrTx/>
              <a:buSzPct val="85000"/>
              <a:buBlip>
                <a:blip r:embed="rId2"/>
              </a:buBlip>
            </a:pPr>
            <a:r>
              <a:rPr lang="de-DE" sz="2000" b="1" dirty="0" err="1" smtClean="0"/>
              <a:t>more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engineering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runs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with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deuterium</a:t>
            </a:r>
            <a:r>
              <a:rPr lang="de-DE" sz="2000" b="1" dirty="0" smtClean="0"/>
              <a:t> </a:t>
            </a:r>
            <a:r>
              <a:rPr lang="de-DE" sz="2000" b="1" dirty="0"/>
              <a:t>	</a:t>
            </a:r>
            <a:r>
              <a:rPr lang="de-DE" sz="2000" b="1" dirty="0" smtClean="0"/>
              <a:t>2017/18</a:t>
            </a:r>
            <a:endParaRPr lang="de-DE" sz="2000" b="1" dirty="0"/>
          </a:p>
          <a:p>
            <a:pPr marL="342900" indent="-342900">
              <a:lnSpc>
                <a:spcPts val="3050"/>
              </a:lnSpc>
              <a:spcAft>
                <a:spcPts val="438"/>
              </a:spcAft>
              <a:buClrTx/>
              <a:buSzPct val="85000"/>
              <a:buBlip>
                <a:blip r:embed="rId2"/>
              </a:buBlip>
            </a:pPr>
            <a:r>
              <a:rPr lang="de-DE" sz="2000" b="1" dirty="0" err="1" smtClean="0">
                <a:solidFill>
                  <a:srgbClr val="00589C"/>
                </a:solidFill>
              </a:rPr>
              <a:t>first</a:t>
            </a:r>
            <a:r>
              <a:rPr lang="de-DE" sz="2000" b="1" dirty="0" smtClean="0">
                <a:solidFill>
                  <a:srgbClr val="00589C"/>
                </a:solidFill>
              </a:rPr>
              <a:t> </a:t>
            </a:r>
            <a:r>
              <a:rPr lang="de-DE" sz="2000" b="1" dirty="0" err="1">
                <a:solidFill>
                  <a:srgbClr val="00589C"/>
                </a:solidFill>
              </a:rPr>
              <a:t>tritium</a:t>
            </a:r>
            <a:r>
              <a:rPr lang="de-DE" sz="2000" b="1" dirty="0">
                <a:solidFill>
                  <a:srgbClr val="00589C"/>
                </a:solidFill>
              </a:rPr>
              <a:t> </a:t>
            </a:r>
            <a:r>
              <a:rPr lang="de-DE" sz="2000" b="1" dirty="0" err="1" smtClean="0">
                <a:solidFill>
                  <a:srgbClr val="00589C"/>
                </a:solidFill>
              </a:rPr>
              <a:t>data</a:t>
            </a:r>
            <a:r>
              <a:rPr lang="de-DE" sz="2000" b="1" dirty="0">
                <a:solidFill>
                  <a:srgbClr val="00589C"/>
                </a:solidFill>
              </a:rPr>
              <a:t>		</a:t>
            </a:r>
            <a:r>
              <a:rPr lang="de-DE" sz="2000" b="1" dirty="0" smtClean="0">
                <a:solidFill>
                  <a:srgbClr val="00589C"/>
                </a:solidFill>
              </a:rPr>
              <a:t>   2018</a:t>
            </a:r>
            <a:endParaRPr lang="de-DE" sz="2000" b="1" dirty="0" smtClean="0">
              <a:solidFill>
                <a:srgbClr val="00589C"/>
              </a:solidFill>
            </a:endParaRPr>
          </a:p>
          <a:p>
            <a:pPr marL="342900" indent="-342900">
              <a:lnSpc>
                <a:spcPts val="3050"/>
              </a:lnSpc>
              <a:spcAft>
                <a:spcPts val="438"/>
              </a:spcAft>
              <a:buClrTx/>
              <a:buSzPct val="85000"/>
              <a:buBlip>
                <a:blip r:embed="rId2"/>
              </a:buBlip>
            </a:pPr>
            <a:r>
              <a:rPr lang="de-DE" sz="2000" b="1" dirty="0" err="1" smtClean="0">
                <a:solidFill>
                  <a:srgbClr val="00589C"/>
                </a:solidFill>
              </a:rPr>
              <a:t>operation</a:t>
            </a:r>
            <a:r>
              <a:rPr lang="de-DE" sz="2000" b="1" dirty="0" smtClean="0">
                <a:solidFill>
                  <a:srgbClr val="00589C"/>
                </a:solidFill>
              </a:rPr>
              <a:t>:	</a:t>
            </a:r>
            <a:r>
              <a:rPr lang="de-DE" sz="2000" b="1" dirty="0" smtClean="0">
                <a:solidFill>
                  <a:srgbClr val="00589C"/>
                </a:solidFill>
              </a:rPr>
              <a:t>		~ </a:t>
            </a:r>
            <a:r>
              <a:rPr lang="de-DE" sz="2000" b="1" dirty="0" smtClean="0">
                <a:solidFill>
                  <a:srgbClr val="00589C"/>
                </a:solidFill>
              </a:rPr>
              <a:t>5 </a:t>
            </a:r>
            <a:r>
              <a:rPr lang="de-DE" sz="2000" b="1" dirty="0" err="1" smtClean="0">
                <a:solidFill>
                  <a:srgbClr val="00589C"/>
                </a:solidFill>
              </a:rPr>
              <a:t>years</a:t>
            </a:r>
            <a:endParaRPr lang="de-DE" sz="2000" b="1" dirty="0">
              <a:solidFill>
                <a:srgbClr val="00589C"/>
              </a:solidFill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499992" y="6485634"/>
            <a:ext cx="1872208" cy="111719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dirty="0" smtClean="0"/>
              <a:t>J. Wolf  - The KATRIN Experiment</a:t>
            </a:r>
            <a:endParaRPr lang="en-US" dirty="0"/>
          </a:p>
        </p:txBody>
      </p:sp>
      <p:pic>
        <p:nvPicPr>
          <p:cNvPr id="11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0979" y="6364193"/>
            <a:ext cx="3072799" cy="4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71" y="2431650"/>
            <a:ext cx="8933377" cy="3875509"/>
          </a:xfrm>
          <a:prstGeom prst="rect">
            <a:avLst/>
          </a:prstGeom>
        </p:spPr>
      </p:pic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390525" y="333376"/>
            <a:ext cx="6911975" cy="561975"/>
          </a:xfrm>
        </p:spPr>
        <p:txBody>
          <a:bodyPr/>
          <a:lstStyle/>
          <a:p>
            <a:r>
              <a:rPr lang="de-DE" sz="2800" dirty="0" smtClean="0"/>
              <a:t>KATRIN – </a:t>
            </a:r>
            <a:r>
              <a:rPr lang="de-DE" sz="2800" dirty="0" err="1" smtClean="0"/>
              <a:t>next</a:t>
            </a:r>
            <a:r>
              <a:rPr lang="de-DE" sz="2800" dirty="0" smtClean="0"/>
              <a:t> </a:t>
            </a:r>
            <a:r>
              <a:rPr lang="de-DE" sz="2800" dirty="0" err="1" smtClean="0"/>
              <a:t>steps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29757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2421881" y="6463969"/>
            <a:ext cx="3950320" cy="152102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smtClean="0"/>
              <a:t>J. Wolf  - The KATRIN Experiment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pic>
        <p:nvPicPr>
          <p:cNvPr id="227330" name="Picture 2" descr="C:\Users\bm3299\Pictures\Experiments\Katrin\Meetings\2010-03-10-Collab-meeting\20100310-CN-01-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4595" y="0"/>
            <a:ext cx="9449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/>
          <p:cNvSpPr/>
          <p:nvPr/>
        </p:nvSpPr>
        <p:spPr>
          <a:xfrm>
            <a:off x="-90315" y="1314818"/>
            <a:ext cx="9483799" cy="17543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de-DE" sz="5000" b="1" cap="none" spc="0" dirty="0" err="1" smtClean="0">
                <a:ln w="11430"/>
                <a:solidFill>
                  <a:srgbClr val="FFC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Thank</a:t>
            </a:r>
            <a:r>
              <a:rPr lang="de-DE" sz="5000" b="1" cap="none" spc="0" dirty="0" smtClean="0">
                <a:ln w="11430"/>
                <a:solidFill>
                  <a:srgbClr val="FFC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de-DE" sz="5000" b="1" cap="none" spc="0" dirty="0" err="1" smtClean="0">
                <a:ln w="11430"/>
                <a:solidFill>
                  <a:srgbClr val="FFC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you</a:t>
            </a:r>
            <a:r>
              <a:rPr lang="de-DE" sz="5000" b="1" cap="none" spc="0" dirty="0" smtClean="0">
                <a:ln w="11430"/>
                <a:solidFill>
                  <a:srgbClr val="FFC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de-DE" sz="5000" b="1" cap="none" spc="0" dirty="0" err="1" smtClean="0">
                <a:ln w="11430"/>
                <a:solidFill>
                  <a:srgbClr val="FFC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for</a:t>
            </a:r>
            <a:r>
              <a:rPr lang="de-DE" sz="5000" b="1" cap="none" spc="0" dirty="0" smtClean="0">
                <a:ln w="11430"/>
                <a:solidFill>
                  <a:srgbClr val="FFC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de-DE" sz="5000" b="1" cap="none" spc="0" dirty="0" err="1" smtClean="0">
                <a:ln w="11430"/>
                <a:solidFill>
                  <a:srgbClr val="FFC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your</a:t>
            </a:r>
            <a:r>
              <a:rPr lang="de-DE" sz="5000" b="1" cap="none" spc="0" dirty="0" smtClean="0">
                <a:ln w="11430"/>
                <a:solidFill>
                  <a:srgbClr val="FFC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de-DE" sz="5000" b="1" cap="none" spc="0" dirty="0" err="1" smtClean="0">
                <a:ln w="11430"/>
                <a:solidFill>
                  <a:srgbClr val="FFC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attention</a:t>
            </a:r>
            <a:endParaRPr lang="de-DE" sz="5000" b="1" cap="none" spc="0" dirty="0" smtClean="0">
              <a:ln w="11430"/>
              <a:solidFill>
                <a:srgbClr val="FFC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de-DE" sz="5000" b="1" cap="none" spc="0" dirty="0">
              <a:ln w="11430"/>
              <a:solidFill>
                <a:srgbClr val="FFC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624866" y="6516052"/>
            <a:ext cx="1619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i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Supported</a:t>
            </a:r>
            <a:r>
              <a:rPr lang="de-DE" sz="1600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de-DE" sz="1600" b="1" i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by</a:t>
            </a:r>
            <a:r>
              <a:rPr lang="de-DE" sz="1600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   </a:t>
            </a:r>
            <a:endParaRPr lang="de-DE" sz="1600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8207767" y="6309320"/>
            <a:ext cx="1116761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4259" name="Picture 3" descr="Z:\Eigene Dateien\katrin\grafik\logo\logo_support\BMBF_Gef_Logo_eng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063"/>
          <a:stretch/>
        </p:blipFill>
        <p:spPr bwMode="auto">
          <a:xfrm>
            <a:off x="8232551" y="6332484"/>
            <a:ext cx="875953" cy="50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48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15041" y="1824801"/>
            <a:ext cx="1440" cy="548698"/>
          </a:xfrm>
          <a:prstGeom prst="rect">
            <a:avLst/>
          </a:prstGeom>
          <a:noFill/>
          <a:ln w="18360">
            <a:noFill/>
            <a:round/>
            <a:headEnd type="triangle" w="med" len="med"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>
              <a:lnSpc>
                <a:spcPct val="93000"/>
              </a:lnSpc>
            </a:pPr>
            <a:endParaRPr lang="en-GB" dirty="0">
              <a:solidFill>
                <a:srgbClr val="000000"/>
              </a:solidFill>
              <a:latin typeface="+mn-lt"/>
            </a:endParaRPr>
          </a:p>
          <a:p>
            <a:pPr>
              <a:lnSpc>
                <a:spcPct val="93000"/>
              </a:lnSpc>
            </a:pPr>
            <a:endParaRPr lang="en-GB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51520" y="5210151"/>
            <a:ext cx="8784976" cy="1224135"/>
          </a:xfrm>
          <a:prstGeom prst="rect">
            <a:avLst/>
          </a:prstGeom>
          <a:noFill/>
          <a:ln w="18360">
            <a:noFill/>
            <a:round/>
            <a:headEnd type="triangle" w="med" len="med"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440494" lvl="1" indent="-244718">
              <a:lnSpc>
                <a:spcPct val="110000"/>
              </a:lnSpc>
              <a:spcBef>
                <a:spcPts val="600"/>
              </a:spcBef>
              <a:buSzPct val="85000"/>
              <a:buBlip>
                <a:blip r:embed="rId2"/>
              </a:buBlip>
              <a:tabLst>
                <a:tab pos="656425" algn="l"/>
                <a:tab pos="1312845" algn="l"/>
                <a:tab pos="1969268" algn="l"/>
                <a:tab pos="2625692" algn="l"/>
                <a:tab pos="3282114" algn="l"/>
              </a:tabLst>
            </a:pPr>
            <a:r>
              <a:rPr lang="en-GB" b="1" dirty="0">
                <a:latin typeface="+mn-lt"/>
                <a:cs typeface="Frutiger LT Std 65 Bold"/>
              </a:rPr>
              <a:t>collimation:</a:t>
            </a:r>
            <a:r>
              <a:rPr lang="en-GB" b="1" dirty="0">
                <a:solidFill>
                  <a:srgbClr val="008080"/>
                </a:solidFill>
                <a:latin typeface="+mn-lt"/>
                <a:cs typeface="Frutiger LT Std 65 Bold"/>
              </a:rPr>
              <a:t> </a:t>
            </a:r>
            <a:r>
              <a:rPr lang="en-GB" dirty="0">
                <a:solidFill>
                  <a:srgbClr val="008080"/>
                </a:solidFill>
                <a:latin typeface="+mn-lt"/>
                <a:cs typeface="Frutiger LT Std 65 Bold"/>
              </a:rPr>
              <a:t>	</a:t>
            </a:r>
            <a:r>
              <a:rPr lang="en-GB" dirty="0" smtClean="0">
                <a:solidFill>
                  <a:srgbClr val="008080"/>
                </a:solidFill>
                <a:latin typeface="+mn-lt"/>
                <a:cs typeface="Frutiger LT Std 65 Bold"/>
              </a:rPr>
              <a:t>	</a:t>
            </a:r>
            <a:r>
              <a:rPr lang="en-GB" b="1" dirty="0" smtClean="0">
                <a:solidFill>
                  <a:srgbClr val="008080"/>
                </a:solidFill>
                <a:latin typeface="+mn-lt"/>
                <a:ea typeface="Lucida Sans Unicode" charset="0"/>
                <a:cs typeface="Frutiger LT Std 55 Roman"/>
              </a:rPr>
              <a:t>μ</a:t>
            </a:r>
            <a:r>
              <a:rPr lang="en-GB" b="1" dirty="0" smtClean="0">
                <a:solidFill>
                  <a:srgbClr val="008080"/>
                </a:solidFill>
                <a:latin typeface="+mn-lt"/>
                <a:cs typeface="Frutiger LT Std 55 Roman"/>
              </a:rPr>
              <a:t> </a:t>
            </a:r>
            <a:r>
              <a:rPr lang="en-GB" b="1" dirty="0">
                <a:solidFill>
                  <a:srgbClr val="008080"/>
                </a:solidFill>
                <a:latin typeface="+mn-lt"/>
                <a:cs typeface="Frutiger LT Std 55 Roman"/>
              </a:rPr>
              <a:t>= E</a:t>
            </a:r>
            <a:r>
              <a:rPr lang="en-GB" b="1" baseline="-25000" dirty="0">
                <a:solidFill>
                  <a:srgbClr val="008080"/>
                </a:solidFill>
                <a:latin typeface="+mn-lt"/>
                <a:cs typeface="Frutiger LT Std 55 Roman"/>
              </a:rPr>
              <a:t>⊥</a:t>
            </a:r>
            <a:r>
              <a:rPr lang="en-GB" b="1" dirty="0">
                <a:solidFill>
                  <a:srgbClr val="008080"/>
                </a:solidFill>
                <a:latin typeface="+mn-lt"/>
                <a:cs typeface="Frutiger LT Std 55 Roman"/>
              </a:rPr>
              <a:t> / B = </a:t>
            </a:r>
            <a:r>
              <a:rPr lang="en-GB" b="1" i="1" dirty="0" err="1" smtClean="0">
                <a:solidFill>
                  <a:srgbClr val="008080"/>
                </a:solidFill>
                <a:latin typeface="+mn-lt"/>
                <a:cs typeface="Frutiger LT Std 55 Roman"/>
              </a:rPr>
              <a:t>const</a:t>
            </a:r>
            <a:r>
              <a:rPr lang="en-GB" dirty="0" smtClean="0">
                <a:solidFill>
                  <a:srgbClr val="008080"/>
                </a:solidFill>
                <a:latin typeface="+mn-lt"/>
                <a:cs typeface="Frutiger LT Std 55 Roman"/>
              </a:rPr>
              <a:t>, </a:t>
            </a:r>
            <a:r>
              <a:rPr lang="en-GB" dirty="0" smtClean="0">
                <a:solidFill>
                  <a:srgbClr val="008080"/>
                </a:solidFill>
                <a:latin typeface="+mn-lt"/>
                <a:cs typeface="Frutiger LT Std 55 Roman"/>
                <a:sym typeface="Wingdings" panose="05000000000000000000" pitchFamily="2" charset="2"/>
              </a:rPr>
              <a:t></a:t>
            </a:r>
            <a:r>
              <a:rPr lang="en-GB" dirty="0" smtClean="0">
                <a:solidFill>
                  <a:srgbClr val="008080"/>
                </a:solidFill>
                <a:latin typeface="+mn-lt"/>
                <a:cs typeface="Frutiger LT Std 55 Roman"/>
              </a:rPr>
              <a:t>  </a:t>
            </a:r>
            <a:r>
              <a:rPr lang="en-GB" b="1" dirty="0" smtClean="0">
                <a:solidFill>
                  <a:srgbClr val="008080"/>
                </a:solidFill>
                <a:latin typeface="+mn-lt"/>
                <a:cs typeface="Frutiger LT Std 55 Roman"/>
              </a:rPr>
              <a:t>E</a:t>
            </a:r>
            <a:r>
              <a:rPr lang="en-GB" b="1" baseline="-25000" dirty="0">
                <a:solidFill>
                  <a:srgbClr val="008080"/>
                </a:solidFill>
                <a:latin typeface="+mn-lt"/>
                <a:cs typeface="Frutiger LT Std 55 Roman"/>
              </a:rPr>
              <a:t>⊥ </a:t>
            </a:r>
            <a:r>
              <a:rPr lang="en-GB" b="1" dirty="0">
                <a:solidFill>
                  <a:srgbClr val="008080"/>
                </a:solidFill>
                <a:latin typeface="+mn-lt"/>
                <a:ea typeface="Arial" charset="0"/>
                <a:cs typeface="Frutiger LT Std 55 Roman"/>
              </a:rPr>
              <a:t>→ </a:t>
            </a:r>
            <a:r>
              <a:rPr lang="en-GB" b="1" dirty="0">
                <a:solidFill>
                  <a:srgbClr val="008080"/>
                </a:solidFill>
                <a:latin typeface="+mn-lt"/>
                <a:cs typeface="Frutiger LT Std 55 Roman"/>
              </a:rPr>
              <a:t>E</a:t>
            </a:r>
            <a:r>
              <a:rPr lang="en-GB" b="1" baseline="-30000" dirty="0">
                <a:solidFill>
                  <a:srgbClr val="008080"/>
                </a:solidFill>
                <a:latin typeface="+mn-lt"/>
                <a:cs typeface="Frutiger LT Std 55 Roman"/>
              </a:rPr>
              <a:t>||</a:t>
            </a:r>
            <a:r>
              <a:rPr lang="en-GB" dirty="0">
                <a:solidFill>
                  <a:srgbClr val="008080"/>
                </a:solidFill>
                <a:latin typeface="+mn-lt"/>
                <a:cs typeface="Frutiger LT Std 55 Roman"/>
              </a:rPr>
              <a:t> </a:t>
            </a:r>
            <a:r>
              <a:rPr lang="en-GB" dirty="0" smtClean="0">
                <a:solidFill>
                  <a:srgbClr val="008080"/>
                </a:solidFill>
                <a:latin typeface="+mn-lt"/>
                <a:cs typeface="Frutiger LT Std 55 Roman"/>
              </a:rPr>
              <a:t>  for  </a:t>
            </a:r>
            <a:r>
              <a:rPr lang="en-GB" b="1" dirty="0" smtClean="0">
                <a:solidFill>
                  <a:srgbClr val="008080"/>
                </a:solidFill>
                <a:latin typeface="+mn-lt"/>
                <a:cs typeface="Frutiger LT Std 55 Roman"/>
              </a:rPr>
              <a:t>B = 6 T </a:t>
            </a:r>
            <a:r>
              <a:rPr lang="en-GB" b="1" dirty="0">
                <a:solidFill>
                  <a:srgbClr val="008080"/>
                </a:solidFill>
                <a:ea typeface="Arial" charset="0"/>
                <a:cs typeface="Frutiger LT Std 55 Roman"/>
              </a:rPr>
              <a:t>→ </a:t>
            </a:r>
            <a:r>
              <a:rPr lang="en-GB" b="1" dirty="0" smtClean="0">
                <a:solidFill>
                  <a:srgbClr val="008080"/>
                </a:solidFill>
                <a:latin typeface="+mn-lt"/>
                <a:cs typeface="Frutiger LT Std 55 Roman"/>
              </a:rPr>
              <a:t>3mT</a:t>
            </a:r>
            <a:endParaRPr lang="en-GB" b="1" i="1" dirty="0">
              <a:solidFill>
                <a:srgbClr val="008080"/>
              </a:solidFill>
              <a:latin typeface="+mn-lt"/>
              <a:cs typeface="Frutiger LT Std 55 Roman"/>
            </a:endParaRPr>
          </a:p>
          <a:p>
            <a:pPr marL="440494" lvl="1" indent="-244718">
              <a:lnSpc>
                <a:spcPct val="110000"/>
              </a:lnSpc>
              <a:spcBef>
                <a:spcPts val="600"/>
              </a:spcBef>
              <a:buSzPct val="85000"/>
              <a:buBlip>
                <a:blip r:embed="rId2"/>
              </a:buBlip>
              <a:tabLst>
                <a:tab pos="655638" algn="l"/>
                <a:tab pos="1311275" algn="l"/>
                <a:tab pos="1971675" algn="l"/>
                <a:tab pos="2624138" algn="l"/>
                <a:tab pos="3281363" algn="l"/>
              </a:tabLst>
            </a:pPr>
            <a:r>
              <a:rPr lang="en-GB" b="1" dirty="0">
                <a:latin typeface="+mn-lt"/>
                <a:cs typeface="Frutiger LT Std 65 Bold"/>
              </a:rPr>
              <a:t>energy analysis:</a:t>
            </a:r>
            <a:r>
              <a:rPr lang="en-GB" dirty="0">
                <a:solidFill>
                  <a:srgbClr val="008080"/>
                </a:solidFill>
                <a:latin typeface="+mn-lt"/>
                <a:cs typeface="Frutiger LT Std 65 Bold"/>
              </a:rPr>
              <a:t>	</a:t>
            </a:r>
            <a:r>
              <a:rPr lang="en-GB" dirty="0" smtClean="0">
                <a:solidFill>
                  <a:srgbClr val="008080"/>
                </a:solidFill>
                <a:latin typeface="+mn-lt"/>
                <a:cs typeface="Frutiger LT Std 55 Roman"/>
              </a:rPr>
              <a:t>transmission condition: </a:t>
            </a:r>
            <a:r>
              <a:rPr lang="en-GB" b="1" dirty="0" smtClean="0">
                <a:solidFill>
                  <a:srgbClr val="008080"/>
                </a:solidFill>
                <a:latin typeface="+mn-lt"/>
                <a:cs typeface="Frutiger LT Std 55 Roman"/>
              </a:rPr>
              <a:t>E</a:t>
            </a:r>
            <a:r>
              <a:rPr lang="en-GB" b="1" baseline="-30000" dirty="0">
                <a:solidFill>
                  <a:srgbClr val="008080"/>
                </a:solidFill>
                <a:latin typeface="+mn-lt"/>
                <a:cs typeface="Frutiger LT Std 55 Roman"/>
              </a:rPr>
              <a:t>|| </a:t>
            </a:r>
            <a:r>
              <a:rPr lang="en-GB" b="1" dirty="0">
                <a:solidFill>
                  <a:srgbClr val="008080"/>
                </a:solidFill>
                <a:latin typeface="+mn-lt"/>
                <a:cs typeface="Frutiger LT Std 55 Roman"/>
              </a:rPr>
              <a:t>&gt; </a:t>
            </a:r>
            <a:r>
              <a:rPr lang="en-GB" b="1" dirty="0" err="1" smtClean="0">
                <a:solidFill>
                  <a:srgbClr val="008080"/>
                </a:solidFill>
                <a:latin typeface="+mn-lt"/>
                <a:cs typeface="Frutiger LT Std 55 Roman"/>
              </a:rPr>
              <a:t>eU</a:t>
            </a:r>
            <a:r>
              <a:rPr lang="en-GB" b="1" baseline="-25000" dirty="0" err="1" smtClean="0">
                <a:solidFill>
                  <a:srgbClr val="008080"/>
                </a:solidFill>
                <a:latin typeface="+mn-lt"/>
                <a:cs typeface="Frutiger LT Std 55 Roman"/>
              </a:rPr>
              <a:t>max</a:t>
            </a:r>
            <a:r>
              <a:rPr lang="en-GB" dirty="0" smtClean="0">
                <a:solidFill>
                  <a:srgbClr val="008080"/>
                </a:solidFill>
                <a:latin typeface="+mn-lt"/>
                <a:cs typeface="Frutiger LT Std 55 Roman"/>
              </a:rPr>
              <a:t> </a:t>
            </a:r>
            <a:r>
              <a:rPr lang="en-GB" dirty="0">
                <a:solidFill>
                  <a:srgbClr val="008080"/>
                </a:solidFill>
                <a:latin typeface="+mn-lt"/>
                <a:cs typeface="Frutiger LT Std 55 Roman"/>
              </a:rPr>
              <a:t>(retarding potential</a:t>
            </a:r>
            <a:r>
              <a:rPr lang="en-GB" dirty="0" smtClean="0">
                <a:solidFill>
                  <a:srgbClr val="008080"/>
                </a:solidFill>
                <a:latin typeface="+mn-lt"/>
                <a:cs typeface="Frutiger LT Std 55 Roman"/>
              </a:rPr>
              <a:t>)</a:t>
            </a:r>
            <a:endParaRPr lang="en-GB" dirty="0">
              <a:solidFill>
                <a:srgbClr val="008080"/>
              </a:solidFill>
              <a:latin typeface="+mn-lt"/>
              <a:cs typeface="Frutiger LT Std 55 Roman"/>
            </a:endParaRPr>
          </a:p>
          <a:p>
            <a:pPr marL="440494" lvl="1" indent="-244718">
              <a:lnSpc>
                <a:spcPct val="110000"/>
              </a:lnSpc>
              <a:spcBef>
                <a:spcPts val="600"/>
              </a:spcBef>
              <a:buSzPct val="85000"/>
              <a:buBlip>
                <a:blip r:embed="rId2"/>
              </a:buBlip>
              <a:tabLst>
                <a:tab pos="656425" algn="l"/>
                <a:tab pos="1312845" algn="l"/>
                <a:tab pos="1969268" algn="l"/>
                <a:tab pos="2625692" algn="l"/>
                <a:tab pos="3282114" algn="l"/>
              </a:tabLst>
            </a:pPr>
            <a:r>
              <a:rPr lang="en-GB" b="1" dirty="0" smtClean="0">
                <a:latin typeface="+mn-lt"/>
                <a:cs typeface="Frutiger LT Std 65 Bold"/>
              </a:rPr>
              <a:t>energy resolution:</a:t>
            </a:r>
            <a:r>
              <a:rPr lang="en-GB" dirty="0" smtClean="0">
                <a:solidFill>
                  <a:srgbClr val="008080"/>
                </a:solidFill>
                <a:latin typeface="+mn-lt"/>
                <a:cs typeface="Frutiger LT Std 55 Roman"/>
              </a:rPr>
              <a:t>	</a:t>
            </a:r>
            <a:r>
              <a:rPr lang="en-GB" b="1" dirty="0" smtClean="0">
                <a:solidFill>
                  <a:srgbClr val="008080"/>
                </a:solidFill>
                <a:latin typeface="+mn-lt"/>
                <a:ea typeface="Lucida Sans Unicode" charset="0"/>
                <a:cs typeface="Frutiger LT Std 55 Roman"/>
              </a:rPr>
              <a:t>Δ</a:t>
            </a:r>
            <a:r>
              <a:rPr lang="en-GB" b="1" dirty="0" smtClean="0">
                <a:solidFill>
                  <a:srgbClr val="008080"/>
                </a:solidFill>
                <a:latin typeface="+mn-lt"/>
                <a:cs typeface="Frutiger LT Std 55 Roman"/>
              </a:rPr>
              <a:t>E = E ∙ </a:t>
            </a:r>
            <a:r>
              <a:rPr lang="en-GB" b="1" dirty="0" err="1" smtClean="0">
                <a:solidFill>
                  <a:srgbClr val="008080"/>
                </a:solidFill>
                <a:latin typeface="+mn-lt"/>
                <a:cs typeface="Frutiger LT Std 55 Roman"/>
              </a:rPr>
              <a:t>B</a:t>
            </a:r>
            <a:r>
              <a:rPr lang="en-GB" b="1" baseline="-33000" dirty="0" err="1" smtClean="0">
                <a:solidFill>
                  <a:srgbClr val="008080"/>
                </a:solidFill>
                <a:latin typeface="+mn-lt"/>
                <a:cs typeface="Frutiger LT Std 55 Roman"/>
              </a:rPr>
              <a:t>min</a:t>
            </a:r>
            <a:r>
              <a:rPr lang="en-GB" b="1" dirty="0" smtClean="0">
                <a:solidFill>
                  <a:srgbClr val="008080"/>
                </a:solidFill>
                <a:latin typeface="+mn-lt"/>
                <a:cs typeface="Frutiger LT Std 55 Roman"/>
              </a:rPr>
              <a:t> / </a:t>
            </a:r>
            <a:r>
              <a:rPr lang="en-GB" b="1" dirty="0" err="1" smtClean="0">
                <a:solidFill>
                  <a:srgbClr val="008080"/>
                </a:solidFill>
                <a:latin typeface="+mn-lt"/>
                <a:cs typeface="Frutiger LT Std 55 Roman"/>
              </a:rPr>
              <a:t>B</a:t>
            </a:r>
            <a:r>
              <a:rPr lang="en-GB" b="1" baseline="-33000" dirty="0" err="1" smtClean="0">
                <a:solidFill>
                  <a:srgbClr val="008080"/>
                </a:solidFill>
                <a:latin typeface="+mn-lt"/>
                <a:cs typeface="Frutiger LT Std 55 Roman"/>
              </a:rPr>
              <a:t>max</a:t>
            </a:r>
            <a:r>
              <a:rPr lang="en-GB" b="1" dirty="0" smtClean="0">
                <a:solidFill>
                  <a:srgbClr val="008080"/>
                </a:solidFill>
                <a:latin typeface="+mn-lt"/>
                <a:cs typeface="Frutiger LT Std 55 Roman"/>
              </a:rPr>
              <a:t> = </a:t>
            </a:r>
            <a:r>
              <a:rPr lang="en-GB" dirty="0" smtClean="0">
                <a:solidFill>
                  <a:srgbClr val="008080"/>
                </a:solidFill>
                <a:latin typeface="+mn-lt"/>
                <a:cs typeface="Frutiger LT Std 55 Roman"/>
              </a:rPr>
              <a:t>18.6 </a:t>
            </a:r>
            <a:r>
              <a:rPr lang="en-GB" dirty="0" err="1" smtClean="0">
                <a:solidFill>
                  <a:srgbClr val="008080"/>
                </a:solidFill>
                <a:latin typeface="+mn-lt"/>
                <a:cs typeface="Frutiger LT Std 55 Roman"/>
              </a:rPr>
              <a:t>keV</a:t>
            </a:r>
            <a:r>
              <a:rPr lang="en-GB" dirty="0" smtClean="0">
                <a:solidFill>
                  <a:srgbClr val="008080"/>
                </a:solidFill>
                <a:latin typeface="+mn-lt"/>
                <a:cs typeface="Frutiger LT Std 55 Roman"/>
              </a:rPr>
              <a:t> ∙ 0.3 </a:t>
            </a:r>
            <a:r>
              <a:rPr lang="en-GB" dirty="0" err="1" smtClean="0">
                <a:solidFill>
                  <a:srgbClr val="008080"/>
                </a:solidFill>
                <a:latin typeface="+mn-lt"/>
                <a:cs typeface="Frutiger LT Std 55 Roman"/>
              </a:rPr>
              <a:t>mT</a:t>
            </a:r>
            <a:r>
              <a:rPr lang="en-GB" dirty="0" smtClean="0">
                <a:solidFill>
                  <a:srgbClr val="008080"/>
                </a:solidFill>
                <a:latin typeface="+mn-lt"/>
                <a:cs typeface="Frutiger LT Std 55 Roman"/>
              </a:rPr>
              <a:t> / 6 T </a:t>
            </a:r>
            <a:r>
              <a:rPr lang="en-GB" b="1" dirty="0" smtClean="0">
                <a:solidFill>
                  <a:srgbClr val="008080"/>
                </a:solidFill>
                <a:latin typeface="+mn-lt"/>
                <a:cs typeface="Frutiger LT Std 55 Roman"/>
              </a:rPr>
              <a:t>= 0.93 eV</a:t>
            </a:r>
            <a:endParaRPr lang="en-GB" b="1" dirty="0">
              <a:solidFill>
                <a:srgbClr val="008080"/>
              </a:solidFill>
              <a:latin typeface="+mn-lt"/>
              <a:cs typeface="Frutiger LT Std 55 Roman"/>
            </a:endParaRP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3" y="900001"/>
            <a:ext cx="8065025" cy="4297689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>
                <a:latin typeface="+mn-lt"/>
              </a:rPr>
              <a:t>KIT, 09.03.2017 </a:t>
            </a:r>
            <a:endParaRPr lang="de-DE" dirty="0">
              <a:latin typeface="+mn-lt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644008" y="340223"/>
            <a:ext cx="3240360" cy="461981"/>
          </a:xfrm>
          <a:prstGeom prst="rect">
            <a:avLst/>
          </a:prstGeom>
          <a:noFill/>
          <a:ln w="18360">
            <a:noFill/>
            <a:round/>
            <a:headEnd type="triangle" w="med" len="med"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>
              <a:lnSpc>
                <a:spcPct val="101000"/>
              </a:lnSpc>
              <a:tabLst>
                <a:tab pos="656425" algn="l"/>
                <a:tab pos="1312845" algn="l"/>
                <a:tab pos="1969268" algn="l"/>
                <a:tab pos="2625692" algn="l"/>
                <a:tab pos="3282114" algn="l"/>
                <a:tab pos="3938539" algn="l"/>
                <a:tab pos="4594962" algn="l"/>
                <a:tab pos="5251384" algn="l"/>
                <a:tab pos="5907804" algn="l"/>
                <a:tab pos="6564230" algn="l"/>
              </a:tabLst>
            </a:pPr>
            <a:r>
              <a:rPr lang="en-GB" sz="1600" b="1" i="1" dirty="0">
                <a:solidFill>
                  <a:srgbClr val="B80047"/>
                </a:solidFill>
                <a:latin typeface="+mn-lt"/>
                <a:cs typeface="Frutiger LT Std 55 Roman"/>
              </a:rPr>
              <a:t>M</a:t>
            </a:r>
            <a:r>
              <a:rPr lang="en-GB" sz="1600" i="1" dirty="0">
                <a:solidFill>
                  <a:srgbClr val="333366"/>
                </a:solidFill>
                <a:latin typeface="+mn-lt"/>
                <a:cs typeface="Frutiger LT Std 55 Roman"/>
              </a:rPr>
              <a:t>agnetic</a:t>
            </a:r>
            <a:r>
              <a:rPr lang="en-GB" sz="1600" i="1" dirty="0">
                <a:solidFill>
                  <a:srgbClr val="000000"/>
                </a:solidFill>
                <a:latin typeface="+mn-lt"/>
                <a:cs typeface="Frutiger LT Std 55 Roman"/>
              </a:rPr>
              <a:t> </a:t>
            </a:r>
            <a:r>
              <a:rPr lang="en-GB" sz="1600" b="1" i="1" dirty="0">
                <a:solidFill>
                  <a:srgbClr val="B80047"/>
                </a:solidFill>
                <a:latin typeface="+mn-lt"/>
                <a:cs typeface="Frutiger LT Std 55 Roman"/>
              </a:rPr>
              <a:t>A</a:t>
            </a:r>
            <a:r>
              <a:rPr lang="en-GB" sz="1600" i="1" dirty="0">
                <a:solidFill>
                  <a:srgbClr val="333366"/>
                </a:solidFill>
                <a:latin typeface="+mn-lt"/>
                <a:cs typeface="Frutiger LT Std 55 Roman"/>
              </a:rPr>
              <a:t>diabatic </a:t>
            </a:r>
            <a:r>
              <a:rPr lang="en-GB" sz="1600" b="1" i="1" dirty="0">
                <a:solidFill>
                  <a:srgbClr val="B80047"/>
                </a:solidFill>
                <a:latin typeface="+mn-lt"/>
                <a:cs typeface="Frutiger LT Std 55 Roman"/>
              </a:rPr>
              <a:t>C</a:t>
            </a:r>
            <a:r>
              <a:rPr lang="en-GB" sz="1600" i="1" dirty="0">
                <a:solidFill>
                  <a:srgbClr val="333366"/>
                </a:solidFill>
                <a:latin typeface="+mn-lt"/>
                <a:cs typeface="Frutiger LT Std 55 Roman"/>
              </a:rPr>
              <a:t>ollimation</a:t>
            </a:r>
          </a:p>
          <a:p>
            <a:pPr>
              <a:lnSpc>
                <a:spcPct val="101000"/>
              </a:lnSpc>
              <a:tabLst>
                <a:tab pos="656425" algn="l"/>
                <a:tab pos="1312845" algn="l"/>
                <a:tab pos="1969268" algn="l"/>
                <a:tab pos="2625692" algn="l"/>
                <a:tab pos="3282114" algn="l"/>
                <a:tab pos="3938539" algn="l"/>
                <a:tab pos="4594962" algn="l"/>
                <a:tab pos="5251384" algn="l"/>
                <a:tab pos="5907804" algn="l"/>
                <a:tab pos="6564230" algn="l"/>
              </a:tabLst>
            </a:pPr>
            <a:r>
              <a:rPr lang="en-GB" sz="1600" i="1" dirty="0">
                <a:solidFill>
                  <a:srgbClr val="333366"/>
                </a:solidFill>
                <a:latin typeface="+mn-lt"/>
                <a:cs typeface="Frutiger LT Std 55 Roman"/>
              </a:rPr>
              <a:t>with </a:t>
            </a:r>
            <a:r>
              <a:rPr lang="en-GB" sz="1600" b="1" i="1" dirty="0">
                <a:solidFill>
                  <a:srgbClr val="B80047"/>
                </a:solidFill>
                <a:latin typeface="+mn-lt"/>
                <a:cs typeface="Frutiger LT Std 55 Roman"/>
              </a:rPr>
              <a:t>E</a:t>
            </a:r>
            <a:r>
              <a:rPr lang="en-GB" sz="1600" i="1" dirty="0">
                <a:solidFill>
                  <a:srgbClr val="333366"/>
                </a:solidFill>
                <a:latin typeface="+mn-lt"/>
                <a:cs typeface="Frutiger LT Std 55 Roman"/>
              </a:rPr>
              <a:t>lectrostatic Filter</a:t>
            </a: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49742" y="162977"/>
            <a:ext cx="460801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0" tIns="45700" rIns="91400" bIns="45700" anchor="ctr"/>
          <a:lstStyle/>
          <a:p>
            <a:pPr defTabSz="1399694"/>
            <a:r>
              <a:rPr lang="de-DE" sz="4000" b="1" dirty="0">
                <a:solidFill>
                  <a:schemeClr val="tx2"/>
                </a:solidFill>
                <a:latin typeface="+mn-lt"/>
              </a:rPr>
              <a:t>The MAC-E </a:t>
            </a:r>
            <a:r>
              <a:rPr lang="de-DE" sz="4000" b="1" dirty="0" smtClean="0">
                <a:solidFill>
                  <a:schemeClr val="tx2"/>
                </a:solidFill>
                <a:latin typeface="+mn-lt"/>
              </a:rPr>
              <a:t>Filter</a:t>
            </a:r>
            <a:endParaRPr lang="de-DE" sz="40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79512" y="908720"/>
            <a:ext cx="1944216" cy="21602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lnSpc>
                <a:spcPct val="101000"/>
              </a:lnSpc>
              <a:spcAft>
                <a:spcPts val="1270"/>
              </a:spcAft>
              <a:tabLst>
                <a:tab pos="656425" algn="l"/>
                <a:tab pos="1312845" algn="l"/>
                <a:tab pos="1969268" algn="l"/>
                <a:tab pos="2625692" algn="l"/>
                <a:tab pos="3282114" algn="l"/>
                <a:tab pos="3938539" algn="l"/>
                <a:tab pos="4594962" algn="l"/>
                <a:tab pos="5251384" algn="l"/>
                <a:tab pos="5907804" algn="l"/>
                <a:tab pos="6564230" algn="l"/>
                <a:tab pos="7220654" algn="l"/>
              </a:tabLst>
            </a:pPr>
            <a:r>
              <a:rPr lang="en-GB" sz="1000" i="1" dirty="0">
                <a:solidFill>
                  <a:srgbClr val="000000"/>
                </a:solidFill>
                <a:latin typeface="+mn-lt"/>
                <a:cs typeface="Frutiger LT Std 45 Light"/>
              </a:rPr>
              <a:t>A. Picard et al</a:t>
            </a:r>
            <a:r>
              <a:rPr lang="en-GB" sz="1050" i="1" dirty="0">
                <a:solidFill>
                  <a:srgbClr val="000000"/>
                </a:solidFill>
                <a:latin typeface="+mn-lt"/>
                <a:cs typeface="Frutiger LT Std 45 Light"/>
              </a:rPr>
              <a:t>.,</a:t>
            </a:r>
            <a:r>
              <a:rPr lang="en-GB" sz="1000" i="1" dirty="0">
                <a:solidFill>
                  <a:srgbClr val="000000"/>
                </a:solidFill>
                <a:latin typeface="+mn-lt"/>
                <a:cs typeface="Frutiger LT Std 45 Light"/>
              </a:rPr>
              <a:t> NIM B 63 (1992)‏</a:t>
            </a:r>
          </a:p>
        </p:txBody>
      </p:sp>
      <p:pic>
        <p:nvPicPr>
          <p:cNvPr id="230402" name="Picture 2" descr="C:\Users\bm3299\Desktop\Vortrag\KIT_Vacuum2017\Bilder\mace_principle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001" y="900001"/>
            <a:ext cx="8065025" cy="429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/>
          <p:cNvSpPr/>
          <p:nvPr/>
        </p:nvSpPr>
        <p:spPr>
          <a:xfrm>
            <a:off x="933501" y="2699395"/>
            <a:ext cx="107504" cy="107504"/>
          </a:xfrm>
          <a:prstGeom prst="ellipse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/>
          <p:cNvSpPr/>
          <p:nvPr/>
        </p:nvSpPr>
        <p:spPr>
          <a:xfrm>
            <a:off x="933501" y="2699395"/>
            <a:ext cx="107504" cy="107504"/>
          </a:xfrm>
          <a:prstGeom prst="ellipse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499992" y="6485634"/>
            <a:ext cx="1872208" cy="111719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dirty="0" smtClean="0"/>
              <a:t>J. Wolf  - The KATRIN Experiment</a:t>
            </a:r>
            <a:endParaRPr lang="en-US" dirty="0"/>
          </a:p>
        </p:txBody>
      </p:sp>
      <p:sp>
        <p:nvSpPr>
          <p:cNvPr id="9" name="Abgerundetes Rechteck 8"/>
          <p:cNvSpPr/>
          <p:nvPr/>
        </p:nvSpPr>
        <p:spPr>
          <a:xfrm>
            <a:off x="2915816" y="6328371"/>
            <a:ext cx="1224136" cy="5474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0979" y="6364193"/>
            <a:ext cx="3072799" cy="4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24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-2.22222E-6 L 0.04583 -0.01667 L 0.1302 -0.06805 L 0.19687 -0.09861 L 0.26145 -0.10972 L 0.32187 -0.11111 L 0.37187 -0.11389 L 0.44478 -0.10972 L 0.5177 -0.10278 L 0.57708 -0.07222 L 0.63853 -0.03889 L 0.69374 -0.0125 L 0.73228 0.00278 L 0.77603 -2.22222E-6 " pathEditMode="relative" ptsTypes="AAAAAAAAAAAA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7 -0.00139 L 0.04931 0.01389 L 0.09878 0.05278 L 0.14219 0.08889 L 0.19983 0.11944 L 0.24115 0.12916 L 0.27049 0.13194 L 0.2684 0.12361 L 0.26024 0.125 L 0.20382 0.11389 L 0.14531 0.08889 L 0.1099 0.05694 L 0.05642 0.01528 L 0.02622 0.00278 L 1.38778E-17 2.22222E-6 " pathEditMode="relative" rAng="0" ptsTypes="AAAAAAAAAAA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17" y="666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0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9593" y="2276873"/>
            <a:ext cx="6911975" cy="1066031"/>
          </a:xfrm>
        </p:spPr>
        <p:txBody>
          <a:bodyPr/>
          <a:lstStyle/>
          <a:p>
            <a:pPr algn="ctr"/>
            <a:r>
              <a:rPr lang="de-DE" sz="7200" dirty="0" smtClean="0"/>
              <a:t>Backup </a:t>
            </a:r>
            <a:r>
              <a:rPr lang="de-DE" sz="7200" dirty="0" err="1" smtClean="0"/>
              <a:t>slides</a:t>
            </a:r>
            <a:endParaRPr lang="de-DE" sz="720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421881" y="6463969"/>
            <a:ext cx="3950320" cy="152102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smtClean="0"/>
              <a:t>J. Wolf  - The KATRIN Experiment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913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5" name="Gerade Verbindung mit Pfeil 104"/>
          <p:cNvCxnSpPr/>
          <p:nvPr/>
        </p:nvCxnSpPr>
        <p:spPr>
          <a:xfrm>
            <a:off x="179514" y="4163001"/>
            <a:ext cx="8558767" cy="1882061"/>
          </a:xfrm>
          <a:prstGeom prst="straightConnector1">
            <a:avLst/>
          </a:prstGeom>
          <a:ln w="76200" cmpd="sng">
            <a:solidFill>
              <a:schemeClr val="accent1">
                <a:alpha val="5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Rectangle 9"/>
          <p:cNvSpPr>
            <a:spLocks noChangeArrowheads="1"/>
          </p:cNvSpPr>
          <p:nvPr/>
        </p:nvSpPr>
        <p:spPr bwMode="auto">
          <a:xfrm>
            <a:off x="180010" y="108001"/>
            <a:ext cx="936307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0" tIns="45700" rIns="91400" bIns="45700" anchor="ctr"/>
          <a:lstStyle/>
          <a:p>
            <a:pPr defTabSz="1399694"/>
            <a:r>
              <a:rPr lang="de-DE" sz="2800" b="1" dirty="0">
                <a:solidFill>
                  <a:schemeClr val="tx2"/>
                </a:solidFill>
              </a:rPr>
              <a:t>The KATRIN Setup - </a:t>
            </a:r>
            <a:r>
              <a:rPr lang="de-DE" sz="2800" b="1" dirty="0" err="1">
                <a:solidFill>
                  <a:schemeClr val="tx2"/>
                </a:solidFill>
              </a:rPr>
              <a:t>Overview</a:t>
            </a:r>
            <a:endParaRPr lang="de-DE" sz="2800" b="1" dirty="0">
              <a:solidFill>
                <a:schemeClr val="tx2"/>
              </a:solidFill>
            </a:endParaRPr>
          </a:p>
        </p:txBody>
      </p:sp>
      <p:pic>
        <p:nvPicPr>
          <p:cNvPr id="103" name="Bild 102" descr="KATRIN_Übersicht 20130306_klein.jpg"/>
          <p:cNvPicPr/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3501009"/>
            <a:ext cx="8677472" cy="2728338"/>
          </a:xfrm>
          <a:prstGeom prst="rect">
            <a:avLst/>
          </a:prstGeom>
        </p:spPr>
      </p:pic>
      <p:sp>
        <p:nvSpPr>
          <p:cNvPr id="106" name="Line 58"/>
          <p:cNvSpPr>
            <a:spLocks noChangeShapeType="1"/>
          </p:cNvSpPr>
          <p:nvPr/>
        </p:nvSpPr>
        <p:spPr bwMode="auto">
          <a:xfrm flipV="1">
            <a:off x="1656556" y="3227985"/>
            <a:ext cx="0" cy="466725"/>
          </a:xfrm>
          <a:prstGeom prst="line">
            <a:avLst/>
          </a:prstGeom>
          <a:noFill/>
          <a:ln w="12700">
            <a:noFill/>
            <a:round/>
            <a:headEnd type="none" w="sm" len="sm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" name="Line 62"/>
          <p:cNvSpPr>
            <a:spLocks noChangeShapeType="1"/>
          </p:cNvSpPr>
          <p:nvPr/>
        </p:nvSpPr>
        <p:spPr bwMode="auto">
          <a:xfrm flipH="1" flipV="1">
            <a:off x="2052638" y="1443038"/>
            <a:ext cx="719162" cy="2706042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" name="Line 79"/>
          <p:cNvSpPr>
            <a:spLocks noChangeShapeType="1"/>
          </p:cNvSpPr>
          <p:nvPr/>
        </p:nvSpPr>
        <p:spPr bwMode="auto">
          <a:xfrm flipH="1" flipV="1">
            <a:off x="227011" y="1443039"/>
            <a:ext cx="96516" cy="2129978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" name="Text Box 100"/>
          <p:cNvSpPr txBox="1">
            <a:spLocks noChangeArrowheads="1"/>
          </p:cNvSpPr>
          <p:nvPr/>
        </p:nvSpPr>
        <p:spPr bwMode="auto">
          <a:xfrm>
            <a:off x="223838" y="1066800"/>
            <a:ext cx="1816100" cy="339418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de-DE" sz="1600" b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Tritium </a:t>
            </a:r>
            <a:r>
              <a:rPr lang="de-DE" sz="1600" b="1" dirty="0" err="1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source</a:t>
            </a:r>
            <a:endParaRPr lang="de-DE" sz="1600" b="1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1" name="Line 43"/>
          <p:cNvSpPr>
            <a:spLocks noChangeShapeType="1"/>
          </p:cNvSpPr>
          <p:nvPr/>
        </p:nvSpPr>
        <p:spPr bwMode="auto">
          <a:xfrm flipH="1" flipV="1">
            <a:off x="4097339" y="1443039"/>
            <a:ext cx="402654" cy="3066082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" name="Text Box 44"/>
          <p:cNvSpPr txBox="1">
            <a:spLocks noChangeArrowheads="1"/>
          </p:cNvSpPr>
          <p:nvPr/>
        </p:nvSpPr>
        <p:spPr bwMode="auto">
          <a:xfrm>
            <a:off x="2039938" y="1066801"/>
            <a:ext cx="2057400" cy="360000"/>
          </a:xfrm>
          <a:prstGeom prst="rect">
            <a:avLst/>
          </a:prstGeom>
          <a:gradFill>
            <a:gsLst>
              <a:gs pos="0">
                <a:srgbClr val="800000"/>
              </a:gs>
              <a:gs pos="80000">
                <a:srgbClr val="FF0000"/>
              </a:gs>
              <a:gs pos="100000">
                <a:srgbClr val="FF0000"/>
              </a:gs>
            </a:gsLst>
          </a:gradFill>
          <a:ln>
            <a:solidFill>
              <a:srgbClr val="A01E28"/>
            </a:solidFill>
            <a:headEnd type="none" w="sm" len="sm"/>
            <a:tailEnd type="none" w="sm" len="sm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de-DE" sz="1600" b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Transport </a:t>
            </a:r>
            <a:r>
              <a:rPr lang="de-DE" sz="1600" b="1" dirty="0" err="1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section</a:t>
            </a:r>
            <a:endParaRPr lang="de-DE" sz="1600" dirty="0"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113" name="Group 101"/>
          <p:cNvGrpSpPr>
            <a:grpSpLocks/>
          </p:cNvGrpSpPr>
          <p:nvPr/>
        </p:nvGrpSpPr>
        <p:grpSpPr bwMode="auto">
          <a:xfrm>
            <a:off x="3059793" y="2564902"/>
            <a:ext cx="849389" cy="636588"/>
            <a:chOff x="1465" y="1800"/>
            <a:chExt cx="580" cy="401"/>
          </a:xfrm>
        </p:grpSpPr>
        <p:sp>
          <p:nvSpPr>
            <p:cNvPr id="114" name="Oval 102"/>
            <p:cNvSpPr>
              <a:spLocks noChangeArrowheads="1"/>
            </p:cNvSpPr>
            <p:nvPr/>
          </p:nvSpPr>
          <p:spPr bwMode="auto">
            <a:xfrm>
              <a:off x="1516" y="1900"/>
              <a:ext cx="90" cy="90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FF330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Text Box 103"/>
            <p:cNvSpPr txBox="1">
              <a:spLocks noChangeArrowheads="1"/>
            </p:cNvSpPr>
            <p:nvPr/>
          </p:nvSpPr>
          <p:spPr bwMode="auto">
            <a:xfrm>
              <a:off x="1465" y="2027"/>
              <a:ext cx="580" cy="17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sz="1200" b="1" dirty="0">
                  <a:solidFill>
                    <a:srgbClr val="FF3300"/>
                  </a:solidFill>
                </a:rPr>
                <a:t>10</a:t>
              </a:r>
              <a:r>
                <a:rPr lang="de-DE" sz="1600" b="1" baseline="30000" dirty="0">
                  <a:solidFill>
                    <a:srgbClr val="FF3300"/>
                  </a:solidFill>
                </a:rPr>
                <a:t>10</a:t>
              </a:r>
              <a:r>
                <a:rPr lang="de-DE" sz="1200" b="1" dirty="0">
                  <a:solidFill>
                    <a:srgbClr val="FF3300"/>
                  </a:solidFill>
                </a:rPr>
                <a:t> e</a:t>
              </a:r>
              <a:r>
                <a:rPr lang="de-DE" sz="1600" b="1" baseline="30000" dirty="0">
                  <a:solidFill>
                    <a:srgbClr val="FF3300"/>
                  </a:solidFill>
                </a:rPr>
                <a:t>-</a:t>
              </a:r>
              <a:r>
                <a:rPr lang="de-DE" sz="1200" b="1" dirty="0">
                  <a:solidFill>
                    <a:srgbClr val="FF3300"/>
                  </a:solidFill>
                </a:rPr>
                <a:t> /s</a:t>
              </a:r>
            </a:p>
          </p:txBody>
        </p:sp>
        <p:sp>
          <p:nvSpPr>
            <p:cNvPr id="116" name="Line 104"/>
            <p:cNvSpPr>
              <a:spLocks noChangeShapeType="1"/>
            </p:cNvSpPr>
            <p:nvPr/>
          </p:nvSpPr>
          <p:spPr bwMode="auto">
            <a:xfrm>
              <a:off x="1656" y="1939"/>
              <a:ext cx="227" cy="0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Text Box 105"/>
            <p:cNvSpPr txBox="1">
              <a:spLocks noChangeArrowheads="1"/>
            </p:cNvSpPr>
            <p:nvPr/>
          </p:nvSpPr>
          <p:spPr bwMode="auto">
            <a:xfrm>
              <a:off x="1556" y="1800"/>
              <a:ext cx="215" cy="17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sz="1200" b="1" dirty="0"/>
                <a:t>e</a:t>
              </a:r>
              <a:r>
                <a:rPr lang="de-DE" sz="1600" b="1" baseline="30000" dirty="0"/>
                <a:t>-</a:t>
              </a:r>
            </a:p>
          </p:txBody>
        </p:sp>
      </p:grpSp>
      <p:grpSp>
        <p:nvGrpSpPr>
          <p:cNvPr id="118" name="Gruppierung 93"/>
          <p:cNvGrpSpPr/>
          <p:nvPr/>
        </p:nvGrpSpPr>
        <p:grpSpPr>
          <a:xfrm>
            <a:off x="3556130" y="3438525"/>
            <a:ext cx="731664" cy="581799"/>
            <a:chOff x="2667000" y="3481388"/>
            <a:chExt cx="731664" cy="581799"/>
          </a:xfrm>
        </p:grpSpPr>
        <p:sp>
          <p:nvSpPr>
            <p:cNvPr id="119" name="Text Box 98"/>
            <p:cNvSpPr txBox="1">
              <a:spLocks noChangeArrowheads="1"/>
            </p:cNvSpPr>
            <p:nvPr/>
          </p:nvSpPr>
          <p:spPr bwMode="auto">
            <a:xfrm>
              <a:off x="2951106" y="3786188"/>
              <a:ext cx="447558" cy="27699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sz="1400" b="1" baseline="30000"/>
                <a:t>3</a:t>
              </a:r>
              <a:r>
                <a:rPr lang="de-DE" sz="1200" b="1"/>
                <a:t>He</a:t>
              </a:r>
            </a:p>
          </p:txBody>
        </p:sp>
        <p:sp>
          <p:nvSpPr>
            <p:cNvPr id="120" name="Line 99"/>
            <p:cNvSpPr>
              <a:spLocks noChangeShapeType="1"/>
            </p:cNvSpPr>
            <p:nvPr/>
          </p:nvSpPr>
          <p:spPr bwMode="auto">
            <a:xfrm>
              <a:off x="2667000" y="3481388"/>
              <a:ext cx="5858" cy="4651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1" name="Group 107"/>
            <p:cNvGrpSpPr>
              <a:grpSpLocks/>
            </p:cNvGrpSpPr>
            <p:nvPr/>
          </p:nvGrpSpPr>
          <p:grpSpPr bwMode="auto">
            <a:xfrm>
              <a:off x="2731434" y="3579813"/>
              <a:ext cx="369044" cy="423863"/>
              <a:chOff x="606" y="1396"/>
              <a:chExt cx="252" cy="267"/>
            </a:xfrm>
          </p:grpSpPr>
          <p:sp>
            <p:nvSpPr>
              <p:cNvPr id="122" name="Oval 108"/>
              <p:cNvSpPr>
                <a:spLocks noChangeArrowheads="1"/>
              </p:cNvSpPr>
              <p:nvPr/>
            </p:nvSpPr>
            <p:spPr bwMode="auto">
              <a:xfrm>
                <a:off x="720" y="1422"/>
                <a:ext cx="138" cy="153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Oval 109"/>
              <p:cNvSpPr>
                <a:spLocks noChangeArrowheads="1"/>
              </p:cNvSpPr>
              <p:nvPr/>
            </p:nvSpPr>
            <p:spPr bwMode="auto">
              <a:xfrm>
                <a:off x="674" y="1510"/>
                <a:ext cx="138" cy="153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Oval 110"/>
              <p:cNvSpPr>
                <a:spLocks noChangeArrowheads="1"/>
              </p:cNvSpPr>
              <p:nvPr/>
            </p:nvSpPr>
            <p:spPr bwMode="auto">
              <a:xfrm>
                <a:off x="696" y="1396"/>
                <a:ext cx="136" cy="136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46275"/>
                      <a:invGamma/>
                    </a:schemeClr>
                  </a:gs>
                </a:gsLst>
                <a:lin ang="2700000" scaled="1"/>
              </a:gradFill>
              <a:ln w="12700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Oval 111"/>
              <p:cNvSpPr>
                <a:spLocks noChangeArrowheads="1"/>
              </p:cNvSpPr>
              <p:nvPr/>
            </p:nvSpPr>
            <p:spPr bwMode="auto">
              <a:xfrm>
                <a:off x="606" y="1396"/>
                <a:ext cx="136" cy="136"/>
              </a:xfrm>
              <a:prstGeom prst="ellipse">
                <a:avLst/>
              </a:prstGeom>
              <a:gradFill rotWithShape="1">
                <a:gsLst>
                  <a:gs pos="0">
                    <a:srgbClr val="33CC33"/>
                  </a:gs>
                  <a:gs pos="100000">
                    <a:srgbClr val="33CC33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 w="12700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Oval 112"/>
              <p:cNvSpPr>
                <a:spLocks noChangeArrowheads="1"/>
              </p:cNvSpPr>
              <p:nvPr/>
            </p:nvSpPr>
            <p:spPr bwMode="auto">
              <a:xfrm>
                <a:off x="651" y="1487"/>
                <a:ext cx="136" cy="136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46275"/>
                      <a:invGamma/>
                    </a:schemeClr>
                  </a:gs>
                </a:gsLst>
                <a:lin ang="2700000" scaled="1"/>
              </a:gradFill>
              <a:ln w="12700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27" name="Line 43"/>
          <p:cNvSpPr>
            <a:spLocks noChangeShapeType="1"/>
          </p:cNvSpPr>
          <p:nvPr/>
        </p:nvSpPr>
        <p:spPr bwMode="auto">
          <a:xfrm flipV="1">
            <a:off x="5076056" y="1400173"/>
            <a:ext cx="1019944" cy="332497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" name="Text Box 34"/>
          <p:cNvSpPr txBox="1">
            <a:spLocks noChangeArrowheads="1"/>
          </p:cNvSpPr>
          <p:nvPr/>
        </p:nvSpPr>
        <p:spPr bwMode="auto">
          <a:xfrm>
            <a:off x="4095750" y="1066800"/>
            <a:ext cx="2017713" cy="339418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de-DE" sz="1600" b="1" dirty="0" err="1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Pre</a:t>
            </a:r>
            <a:r>
              <a:rPr lang="de-DE" sz="1600" b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spectrometer</a:t>
            </a:r>
            <a:endParaRPr lang="de-DE" sz="1600" b="1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129" name="Group 41"/>
          <p:cNvGrpSpPr>
            <a:grpSpLocks/>
          </p:cNvGrpSpPr>
          <p:nvPr/>
        </p:nvGrpSpPr>
        <p:grpSpPr bwMode="auto">
          <a:xfrm>
            <a:off x="4355976" y="2452689"/>
            <a:ext cx="1274746" cy="977901"/>
            <a:chOff x="2863" y="1544"/>
            <a:chExt cx="870" cy="616"/>
          </a:xfrm>
        </p:grpSpPr>
        <p:sp>
          <p:nvSpPr>
            <p:cNvPr id="130" name="Freeform 47"/>
            <p:cNvSpPr>
              <a:spLocks/>
            </p:cNvSpPr>
            <p:nvPr/>
          </p:nvSpPr>
          <p:spPr bwMode="auto">
            <a:xfrm>
              <a:off x="2864" y="1750"/>
              <a:ext cx="503" cy="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392" y="1"/>
                </a:cxn>
              </a:cxnLst>
              <a:rect l="0" t="0" r="r" b="b"/>
              <a:pathLst>
                <a:path w="1392" h="1">
                  <a:moveTo>
                    <a:pt x="0" y="1"/>
                  </a:moveTo>
                  <a:cubicBezTo>
                    <a:pt x="585" y="0"/>
                    <a:pt x="1170" y="0"/>
                    <a:pt x="1392" y="1"/>
                  </a:cubicBezTo>
                </a:path>
              </a:pathLst>
            </a:custGeom>
            <a:noFill/>
            <a:ln w="38100" cap="flat" cmpd="sng">
              <a:solidFill>
                <a:srgbClr val="C0C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48"/>
            <p:cNvSpPr>
              <a:spLocks/>
            </p:cNvSpPr>
            <p:nvPr/>
          </p:nvSpPr>
          <p:spPr bwMode="auto">
            <a:xfrm>
              <a:off x="2865" y="1655"/>
              <a:ext cx="503" cy="76"/>
            </a:xfrm>
            <a:custGeom>
              <a:avLst/>
              <a:gdLst/>
              <a:ahLst/>
              <a:cxnLst>
                <a:cxn ang="0">
                  <a:pos x="0" y="151"/>
                </a:cxn>
                <a:cxn ang="0">
                  <a:pos x="702" y="1"/>
                </a:cxn>
                <a:cxn ang="0">
                  <a:pos x="1392" y="157"/>
                </a:cxn>
              </a:cxnLst>
              <a:rect l="0" t="0" r="r" b="b"/>
              <a:pathLst>
                <a:path w="1392" h="157">
                  <a:moveTo>
                    <a:pt x="0" y="151"/>
                  </a:moveTo>
                  <a:cubicBezTo>
                    <a:pt x="235" y="75"/>
                    <a:pt x="470" y="0"/>
                    <a:pt x="702" y="1"/>
                  </a:cubicBezTo>
                  <a:cubicBezTo>
                    <a:pt x="934" y="2"/>
                    <a:pt x="1163" y="79"/>
                    <a:pt x="1392" y="157"/>
                  </a:cubicBezTo>
                </a:path>
              </a:pathLst>
            </a:custGeom>
            <a:noFill/>
            <a:ln w="38100" cap="flat" cmpd="sng">
              <a:solidFill>
                <a:srgbClr val="C0C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49"/>
            <p:cNvSpPr>
              <a:spLocks/>
            </p:cNvSpPr>
            <p:nvPr/>
          </p:nvSpPr>
          <p:spPr bwMode="auto">
            <a:xfrm flipV="1">
              <a:off x="2864" y="1773"/>
              <a:ext cx="503" cy="75"/>
            </a:xfrm>
            <a:custGeom>
              <a:avLst/>
              <a:gdLst/>
              <a:ahLst/>
              <a:cxnLst>
                <a:cxn ang="0">
                  <a:pos x="0" y="151"/>
                </a:cxn>
                <a:cxn ang="0">
                  <a:pos x="702" y="1"/>
                </a:cxn>
                <a:cxn ang="0">
                  <a:pos x="1392" y="157"/>
                </a:cxn>
              </a:cxnLst>
              <a:rect l="0" t="0" r="r" b="b"/>
              <a:pathLst>
                <a:path w="1392" h="157">
                  <a:moveTo>
                    <a:pt x="0" y="151"/>
                  </a:moveTo>
                  <a:cubicBezTo>
                    <a:pt x="235" y="75"/>
                    <a:pt x="470" y="0"/>
                    <a:pt x="702" y="1"/>
                  </a:cubicBezTo>
                  <a:cubicBezTo>
                    <a:pt x="934" y="2"/>
                    <a:pt x="1163" y="79"/>
                    <a:pt x="1392" y="157"/>
                  </a:cubicBezTo>
                </a:path>
              </a:pathLst>
            </a:custGeom>
            <a:noFill/>
            <a:ln w="38100" cap="flat" cmpd="sng">
              <a:solidFill>
                <a:srgbClr val="C0C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50"/>
            <p:cNvSpPr>
              <a:spLocks/>
            </p:cNvSpPr>
            <p:nvPr/>
          </p:nvSpPr>
          <p:spPr bwMode="auto">
            <a:xfrm>
              <a:off x="2864" y="1584"/>
              <a:ext cx="505" cy="128"/>
            </a:xfrm>
            <a:custGeom>
              <a:avLst/>
              <a:gdLst/>
              <a:ahLst/>
              <a:cxnLst>
                <a:cxn ang="0">
                  <a:pos x="0" y="220"/>
                </a:cxn>
                <a:cxn ang="0">
                  <a:pos x="687" y="1"/>
                </a:cxn>
                <a:cxn ang="0">
                  <a:pos x="1398" y="223"/>
                </a:cxn>
              </a:cxnLst>
              <a:rect l="0" t="0" r="r" b="b"/>
              <a:pathLst>
                <a:path w="1398" h="223">
                  <a:moveTo>
                    <a:pt x="0" y="220"/>
                  </a:moveTo>
                  <a:cubicBezTo>
                    <a:pt x="227" y="110"/>
                    <a:pt x="454" y="0"/>
                    <a:pt x="687" y="1"/>
                  </a:cubicBezTo>
                  <a:cubicBezTo>
                    <a:pt x="920" y="2"/>
                    <a:pt x="1159" y="112"/>
                    <a:pt x="1398" y="223"/>
                  </a:cubicBezTo>
                </a:path>
              </a:pathLst>
            </a:custGeom>
            <a:noFill/>
            <a:ln w="38100" cap="flat" cmpd="sng">
              <a:solidFill>
                <a:srgbClr val="C0C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51"/>
            <p:cNvSpPr>
              <a:spLocks/>
            </p:cNvSpPr>
            <p:nvPr/>
          </p:nvSpPr>
          <p:spPr bwMode="auto">
            <a:xfrm flipV="1">
              <a:off x="2863" y="1793"/>
              <a:ext cx="505" cy="131"/>
            </a:xfrm>
            <a:custGeom>
              <a:avLst/>
              <a:gdLst/>
              <a:ahLst/>
              <a:cxnLst>
                <a:cxn ang="0">
                  <a:pos x="0" y="220"/>
                </a:cxn>
                <a:cxn ang="0">
                  <a:pos x="687" y="1"/>
                </a:cxn>
                <a:cxn ang="0">
                  <a:pos x="1398" y="223"/>
                </a:cxn>
              </a:cxnLst>
              <a:rect l="0" t="0" r="r" b="b"/>
              <a:pathLst>
                <a:path w="1398" h="223">
                  <a:moveTo>
                    <a:pt x="0" y="220"/>
                  </a:moveTo>
                  <a:cubicBezTo>
                    <a:pt x="227" y="110"/>
                    <a:pt x="454" y="0"/>
                    <a:pt x="687" y="1"/>
                  </a:cubicBezTo>
                  <a:cubicBezTo>
                    <a:pt x="920" y="2"/>
                    <a:pt x="1159" y="112"/>
                    <a:pt x="1398" y="223"/>
                  </a:cubicBezTo>
                </a:path>
              </a:pathLst>
            </a:custGeom>
            <a:noFill/>
            <a:ln w="38100" cap="flat" cmpd="sng">
              <a:solidFill>
                <a:srgbClr val="C0C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35" name="Group 52"/>
            <p:cNvGrpSpPr>
              <a:grpSpLocks/>
            </p:cNvGrpSpPr>
            <p:nvPr/>
          </p:nvGrpSpPr>
          <p:grpSpPr bwMode="auto">
            <a:xfrm>
              <a:off x="2961" y="1599"/>
              <a:ext cx="772" cy="561"/>
              <a:chOff x="2907" y="1457"/>
              <a:chExt cx="772" cy="561"/>
            </a:xfrm>
          </p:grpSpPr>
          <p:sp>
            <p:nvSpPr>
              <p:cNvPr id="138" name="Text Box 53"/>
              <p:cNvSpPr txBox="1">
                <a:spLocks noChangeArrowheads="1"/>
              </p:cNvSpPr>
              <p:nvPr/>
            </p:nvSpPr>
            <p:spPr bwMode="auto">
              <a:xfrm>
                <a:off x="2907" y="1844"/>
                <a:ext cx="529" cy="174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de-DE" sz="1200" b="1" dirty="0">
                    <a:solidFill>
                      <a:srgbClr val="FF3300"/>
                    </a:solidFill>
                  </a:rPr>
                  <a:t>10</a:t>
                </a:r>
                <a:r>
                  <a:rPr lang="de-DE" sz="1600" b="1" baseline="30000" dirty="0">
                    <a:solidFill>
                      <a:srgbClr val="FF3300"/>
                    </a:solidFill>
                  </a:rPr>
                  <a:t>3</a:t>
                </a:r>
                <a:r>
                  <a:rPr lang="de-DE" sz="1200" b="1" dirty="0">
                    <a:solidFill>
                      <a:srgbClr val="FF3300"/>
                    </a:solidFill>
                  </a:rPr>
                  <a:t> e</a:t>
                </a:r>
                <a:r>
                  <a:rPr lang="de-DE" sz="1600" b="1" baseline="30000" dirty="0">
                    <a:solidFill>
                      <a:srgbClr val="FF3300"/>
                    </a:solidFill>
                  </a:rPr>
                  <a:t>-</a:t>
                </a:r>
                <a:r>
                  <a:rPr lang="de-DE" sz="1200" b="1" dirty="0">
                    <a:solidFill>
                      <a:srgbClr val="FF3300"/>
                    </a:solidFill>
                  </a:rPr>
                  <a:t> /s</a:t>
                </a:r>
              </a:p>
            </p:txBody>
          </p:sp>
          <p:sp>
            <p:nvSpPr>
              <p:cNvPr id="139" name="Line 54"/>
              <p:cNvSpPr>
                <a:spLocks noChangeShapeType="1"/>
              </p:cNvSpPr>
              <p:nvPr/>
            </p:nvSpPr>
            <p:spPr bwMode="auto">
              <a:xfrm>
                <a:off x="3452" y="1613"/>
                <a:ext cx="227" cy="0"/>
              </a:xfrm>
              <a:prstGeom prst="line">
                <a:avLst/>
              </a:prstGeom>
              <a:noFill/>
              <a:ln w="12700">
                <a:solidFill>
                  <a:srgbClr val="FF3300"/>
                </a:solidFill>
                <a:round/>
                <a:headEnd type="none" w="sm" len="sm"/>
                <a:tailEnd type="triangl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Oval 55"/>
              <p:cNvSpPr>
                <a:spLocks noChangeArrowheads="1"/>
              </p:cNvSpPr>
              <p:nvPr/>
            </p:nvSpPr>
            <p:spPr bwMode="auto">
              <a:xfrm>
                <a:off x="3336" y="1559"/>
                <a:ext cx="90" cy="90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 w="12700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" name="Text Box 56"/>
              <p:cNvSpPr txBox="1">
                <a:spLocks noChangeArrowheads="1"/>
              </p:cNvSpPr>
              <p:nvPr/>
            </p:nvSpPr>
            <p:spPr bwMode="auto">
              <a:xfrm>
                <a:off x="3369" y="1457"/>
                <a:ext cx="215" cy="174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de-DE" sz="1200" b="1" dirty="0"/>
                  <a:t>e</a:t>
                </a:r>
                <a:r>
                  <a:rPr lang="de-DE" sz="1600" b="1" baseline="30000" dirty="0"/>
                  <a:t>-</a:t>
                </a:r>
              </a:p>
            </p:txBody>
          </p:sp>
        </p:grpSp>
        <p:sp>
          <p:nvSpPr>
            <p:cNvPr id="136" name="Oval 57"/>
            <p:cNvSpPr>
              <a:spLocks noChangeArrowheads="1"/>
            </p:cNvSpPr>
            <p:nvPr/>
          </p:nvSpPr>
          <p:spPr bwMode="auto">
            <a:xfrm>
              <a:off x="2988" y="1544"/>
              <a:ext cx="90" cy="90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FF330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Oval 58"/>
            <p:cNvSpPr>
              <a:spLocks noChangeArrowheads="1"/>
            </p:cNvSpPr>
            <p:nvPr/>
          </p:nvSpPr>
          <p:spPr bwMode="auto">
            <a:xfrm>
              <a:off x="2929" y="1704"/>
              <a:ext cx="90" cy="90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FF330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2" name="Oval 102"/>
          <p:cNvSpPr>
            <a:spLocks noChangeArrowheads="1"/>
          </p:cNvSpPr>
          <p:nvPr/>
        </p:nvSpPr>
        <p:spPr bwMode="auto">
          <a:xfrm>
            <a:off x="2597757" y="2542535"/>
            <a:ext cx="131802" cy="142875"/>
          </a:xfrm>
          <a:prstGeom prst="ellipse">
            <a:avLst/>
          </a:prstGeom>
          <a:gradFill rotWithShape="1">
            <a:gsLst>
              <a:gs pos="0">
                <a:srgbClr val="FF3300"/>
              </a:gs>
              <a:gs pos="100000">
                <a:srgbClr val="FF3300">
                  <a:gamma/>
                  <a:shade val="46275"/>
                  <a:invGamma/>
                </a:srgbClr>
              </a:gs>
            </a:gsLst>
            <a:lin ang="2700000" scaled="1"/>
          </a:gra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" name="Line 104"/>
          <p:cNvSpPr>
            <a:spLocks noChangeShapeType="1"/>
          </p:cNvSpPr>
          <p:nvPr/>
        </p:nvSpPr>
        <p:spPr bwMode="auto">
          <a:xfrm>
            <a:off x="2800209" y="2573294"/>
            <a:ext cx="332433" cy="0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 type="none" w="sm" len="sm"/>
            <a:tailEnd type="triangl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4" name="Text Box 105"/>
          <p:cNvSpPr txBox="1">
            <a:spLocks noChangeArrowheads="1"/>
          </p:cNvSpPr>
          <p:nvPr/>
        </p:nvSpPr>
        <p:spPr bwMode="auto">
          <a:xfrm>
            <a:off x="2646059" y="2368931"/>
            <a:ext cx="314510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1200" b="1" dirty="0"/>
              <a:t>e</a:t>
            </a:r>
            <a:r>
              <a:rPr lang="de-DE" sz="1600" b="1" baseline="30000" dirty="0"/>
              <a:t>-</a:t>
            </a:r>
          </a:p>
        </p:txBody>
      </p:sp>
      <p:sp>
        <p:nvSpPr>
          <p:cNvPr id="145" name="Oval 102"/>
          <p:cNvSpPr>
            <a:spLocks noChangeArrowheads="1"/>
          </p:cNvSpPr>
          <p:nvPr/>
        </p:nvSpPr>
        <p:spPr bwMode="auto">
          <a:xfrm>
            <a:off x="3504584" y="2423543"/>
            <a:ext cx="131802" cy="142875"/>
          </a:xfrm>
          <a:prstGeom prst="ellipse">
            <a:avLst/>
          </a:prstGeom>
          <a:gradFill rotWithShape="1">
            <a:gsLst>
              <a:gs pos="0">
                <a:srgbClr val="FF3300"/>
              </a:gs>
              <a:gs pos="100000">
                <a:srgbClr val="FF3300">
                  <a:gamma/>
                  <a:shade val="46275"/>
                  <a:invGamma/>
                </a:srgbClr>
              </a:gs>
            </a:gsLst>
            <a:lin ang="2700000" scaled="1"/>
          </a:gra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" name="Line 104"/>
          <p:cNvSpPr>
            <a:spLocks noChangeShapeType="1"/>
          </p:cNvSpPr>
          <p:nvPr/>
        </p:nvSpPr>
        <p:spPr bwMode="auto">
          <a:xfrm>
            <a:off x="3707038" y="2454302"/>
            <a:ext cx="332433" cy="0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 type="none" w="sm" len="sm"/>
            <a:tailEnd type="triangl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7" name="Text Box 105"/>
          <p:cNvSpPr txBox="1">
            <a:spLocks noChangeArrowheads="1"/>
          </p:cNvSpPr>
          <p:nvPr/>
        </p:nvSpPr>
        <p:spPr bwMode="auto">
          <a:xfrm>
            <a:off x="3552887" y="2249939"/>
            <a:ext cx="314510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1200" b="1" dirty="0"/>
              <a:t>e</a:t>
            </a:r>
            <a:r>
              <a:rPr lang="de-DE" sz="1600" b="1" baseline="30000" dirty="0"/>
              <a:t>-</a:t>
            </a:r>
          </a:p>
        </p:txBody>
      </p:sp>
      <p:sp>
        <p:nvSpPr>
          <p:cNvPr id="148" name="Line 43"/>
          <p:cNvSpPr>
            <a:spLocks noChangeShapeType="1"/>
          </p:cNvSpPr>
          <p:nvPr/>
        </p:nvSpPr>
        <p:spPr bwMode="auto">
          <a:xfrm flipH="1" flipV="1">
            <a:off x="7772400" y="1400174"/>
            <a:ext cx="327992" cy="3901034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9" name="Text Box 11"/>
          <p:cNvSpPr txBox="1">
            <a:spLocks noChangeArrowheads="1"/>
          </p:cNvSpPr>
          <p:nvPr/>
        </p:nvSpPr>
        <p:spPr bwMode="auto">
          <a:xfrm>
            <a:off x="6113464" y="1066800"/>
            <a:ext cx="1677987" cy="339418"/>
          </a:xfrm>
          <a:prstGeom prst="rect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8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</a:gradFill>
          <a:ln>
            <a:solidFill>
              <a:schemeClr val="bg1">
                <a:lumMod val="50000"/>
              </a:schemeClr>
            </a:solidFill>
            <a:headEnd type="none" w="sm" len="sm"/>
            <a:tailEnd type="none" w="sm" len="sm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de-DE" sz="1600" b="1" dirty="0" err="1" smtClean="0">
                <a:solidFill>
                  <a:schemeClr val="bg1"/>
                </a:solidFill>
                <a:ea typeface="ＭＳ Ｐゴシック" pitchFamily="1" charset="-128"/>
              </a:rPr>
              <a:t>Spectrometer</a:t>
            </a:r>
            <a:endParaRPr lang="de-DE" sz="1600" b="1" dirty="0">
              <a:solidFill>
                <a:schemeClr val="bg1"/>
              </a:solidFill>
              <a:ea typeface="ＭＳ Ｐゴシック" pitchFamily="1" charset="-128"/>
            </a:endParaRPr>
          </a:p>
        </p:txBody>
      </p:sp>
      <p:grpSp>
        <p:nvGrpSpPr>
          <p:cNvPr id="150" name="Group 60"/>
          <p:cNvGrpSpPr>
            <a:grpSpLocks/>
          </p:cNvGrpSpPr>
          <p:nvPr/>
        </p:nvGrpSpPr>
        <p:grpSpPr bwMode="auto">
          <a:xfrm>
            <a:off x="5770851" y="2303877"/>
            <a:ext cx="2960163" cy="990600"/>
            <a:chOff x="3941" y="1457"/>
            <a:chExt cx="2021" cy="624"/>
          </a:xfrm>
        </p:grpSpPr>
        <p:grpSp>
          <p:nvGrpSpPr>
            <p:cNvPr id="151" name="Group 62"/>
            <p:cNvGrpSpPr>
              <a:grpSpLocks/>
            </p:cNvGrpSpPr>
            <p:nvPr/>
          </p:nvGrpSpPr>
          <p:grpSpPr bwMode="auto">
            <a:xfrm>
              <a:off x="5505" y="1603"/>
              <a:ext cx="457" cy="342"/>
              <a:chOff x="5463" y="1447"/>
              <a:chExt cx="457" cy="342"/>
            </a:xfrm>
          </p:grpSpPr>
          <p:sp>
            <p:nvSpPr>
              <p:cNvPr id="161" name="Text Box 63"/>
              <p:cNvSpPr txBox="1">
                <a:spLocks noChangeArrowheads="1"/>
              </p:cNvSpPr>
              <p:nvPr/>
            </p:nvSpPr>
            <p:spPr bwMode="auto">
              <a:xfrm>
                <a:off x="5501" y="1615"/>
                <a:ext cx="419" cy="174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de-DE" sz="1200" b="1">
                    <a:solidFill>
                      <a:srgbClr val="FF3300"/>
                    </a:solidFill>
                  </a:rPr>
                  <a:t>1 e</a:t>
                </a:r>
                <a:r>
                  <a:rPr lang="de-DE" sz="1600" b="1" baseline="30000">
                    <a:solidFill>
                      <a:srgbClr val="FF3300"/>
                    </a:solidFill>
                  </a:rPr>
                  <a:t>-</a:t>
                </a:r>
                <a:r>
                  <a:rPr lang="de-DE" sz="1200" b="1">
                    <a:solidFill>
                      <a:srgbClr val="FF3300"/>
                    </a:solidFill>
                  </a:rPr>
                  <a:t> /s</a:t>
                </a:r>
              </a:p>
            </p:txBody>
          </p:sp>
          <p:sp>
            <p:nvSpPr>
              <p:cNvPr id="162" name="Line 64"/>
              <p:cNvSpPr>
                <a:spLocks noChangeShapeType="1"/>
              </p:cNvSpPr>
              <p:nvPr/>
            </p:nvSpPr>
            <p:spPr bwMode="auto">
              <a:xfrm>
                <a:off x="5583" y="1609"/>
                <a:ext cx="227" cy="0"/>
              </a:xfrm>
              <a:prstGeom prst="line">
                <a:avLst/>
              </a:prstGeom>
              <a:noFill/>
              <a:ln w="12700">
                <a:solidFill>
                  <a:srgbClr val="FF3300"/>
                </a:solidFill>
                <a:round/>
                <a:headEnd type="none" w="sm" len="sm"/>
                <a:tailEnd type="triangl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Oval 65"/>
              <p:cNvSpPr>
                <a:spLocks noChangeArrowheads="1"/>
              </p:cNvSpPr>
              <p:nvPr/>
            </p:nvSpPr>
            <p:spPr bwMode="auto">
              <a:xfrm>
                <a:off x="5463" y="1568"/>
                <a:ext cx="90" cy="90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 w="12700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Text Box 66"/>
              <p:cNvSpPr txBox="1">
                <a:spLocks noChangeArrowheads="1"/>
              </p:cNvSpPr>
              <p:nvPr/>
            </p:nvSpPr>
            <p:spPr bwMode="auto">
              <a:xfrm>
                <a:off x="5488" y="1447"/>
                <a:ext cx="215" cy="174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de-DE" sz="1200" b="1"/>
                  <a:t>e</a:t>
                </a:r>
                <a:r>
                  <a:rPr lang="de-DE" sz="1600" b="1" baseline="30000"/>
                  <a:t>-</a:t>
                </a:r>
              </a:p>
            </p:txBody>
          </p:sp>
        </p:grpSp>
        <p:grpSp>
          <p:nvGrpSpPr>
            <p:cNvPr id="152" name="Group 67"/>
            <p:cNvGrpSpPr>
              <a:grpSpLocks/>
            </p:cNvGrpSpPr>
            <p:nvPr/>
          </p:nvGrpSpPr>
          <p:grpSpPr bwMode="auto">
            <a:xfrm>
              <a:off x="3941" y="1457"/>
              <a:ext cx="1400" cy="624"/>
              <a:chOff x="3941" y="1457"/>
              <a:chExt cx="1400" cy="624"/>
            </a:xfrm>
          </p:grpSpPr>
          <p:sp>
            <p:nvSpPr>
              <p:cNvPr id="153" name="Freeform 70"/>
              <p:cNvSpPr>
                <a:spLocks/>
              </p:cNvSpPr>
              <p:nvPr/>
            </p:nvSpPr>
            <p:spPr bwMode="auto">
              <a:xfrm>
                <a:off x="3943" y="1770"/>
                <a:ext cx="1392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392" y="1"/>
                  </a:cxn>
                </a:cxnLst>
                <a:rect l="0" t="0" r="r" b="b"/>
                <a:pathLst>
                  <a:path w="1392" h="1">
                    <a:moveTo>
                      <a:pt x="0" y="1"/>
                    </a:moveTo>
                    <a:cubicBezTo>
                      <a:pt x="585" y="0"/>
                      <a:pt x="1170" y="0"/>
                      <a:pt x="1392" y="1"/>
                    </a:cubicBezTo>
                  </a:path>
                </a:pathLst>
              </a:custGeom>
              <a:noFill/>
              <a:ln w="38100" cap="flat" cmpd="sng">
                <a:solidFill>
                  <a:srgbClr val="C0C0C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" name="Freeform 71"/>
              <p:cNvSpPr>
                <a:spLocks/>
              </p:cNvSpPr>
              <p:nvPr/>
            </p:nvSpPr>
            <p:spPr bwMode="auto">
              <a:xfrm>
                <a:off x="3946" y="1572"/>
                <a:ext cx="1392" cy="157"/>
              </a:xfrm>
              <a:custGeom>
                <a:avLst/>
                <a:gdLst/>
                <a:ahLst/>
                <a:cxnLst>
                  <a:cxn ang="0">
                    <a:pos x="0" y="151"/>
                  </a:cxn>
                  <a:cxn ang="0">
                    <a:pos x="702" y="1"/>
                  </a:cxn>
                  <a:cxn ang="0">
                    <a:pos x="1392" y="157"/>
                  </a:cxn>
                </a:cxnLst>
                <a:rect l="0" t="0" r="r" b="b"/>
                <a:pathLst>
                  <a:path w="1392" h="157">
                    <a:moveTo>
                      <a:pt x="0" y="151"/>
                    </a:moveTo>
                    <a:cubicBezTo>
                      <a:pt x="235" y="75"/>
                      <a:pt x="470" y="0"/>
                      <a:pt x="702" y="1"/>
                    </a:cubicBezTo>
                    <a:cubicBezTo>
                      <a:pt x="934" y="2"/>
                      <a:pt x="1163" y="79"/>
                      <a:pt x="1392" y="157"/>
                    </a:cubicBezTo>
                  </a:path>
                </a:pathLst>
              </a:custGeom>
              <a:noFill/>
              <a:ln w="38100" cap="flat" cmpd="sng">
                <a:solidFill>
                  <a:srgbClr val="C0C0C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" name="Freeform 72"/>
              <p:cNvSpPr>
                <a:spLocks/>
              </p:cNvSpPr>
              <p:nvPr/>
            </p:nvSpPr>
            <p:spPr bwMode="auto">
              <a:xfrm flipV="1">
                <a:off x="3944" y="1816"/>
                <a:ext cx="1392" cy="157"/>
              </a:xfrm>
              <a:custGeom>
                <a:avLst/>
                <a:gdLst/>
                <a:ahLst/>
                <a:cxnLst>
                  <a:cxn ang="0">
                    <a:pos x="0" y="151"/>
                  </a:cxn>
                  <a:cxn ang="0">
                    <a:pos x="702" y="1"/>
                  </a:cxn>
                  <a:cxn ang="0">
                    <a:pos x="1392" y="157"/>
                  </a:cxn>
                </a:cxnLst>
                <a:rect l="0" t="0" r="r" b="b"/>
                <a:pathLst>
                  <a:path w="1392" h="157">
                    <a:moveTo>
                      <a:pt x="0" y="151"/>
                    </a:moveTo>
                    <a:cubicBezTo>
                      <a:pt x="235" y="75"/>
                      <a:pt x="470" y="0"/>
                      <a:pt x="702" y="1"/>
                    </a:cubicBezTo>
                    <a:cubicBezTo>
                      <a:pt x="934" y="2"/>
                      <a:pt x="1163" y="79"/>
                      <a:pt x="1392" y="157"/>
                    </a:cubicBezTo>
                  </a:path>
                </a:pathLst>
              </a:custGeom>
              <a:noFill/>
              <a:ln w="38100" cap="flat" cmpd="sng">
                <a:solidFill>
                  <a:srgbClr val="C0C0C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" name="Freeform 73"/>
              <p:cNvSpPr>
                <a:spLocks/>
              </p:cNvSpPr>
              <p:nvPr/>
            </p:nvSpPr>
            <p:spPr bwMode="auto">
              <a:xfrm>
                <a:off x="3943" y="1467"/>
                <a:ext cx="1398" cy="223"/>
              </a:xfrm>
              <a:custGeom>
                <a:avLst/>
                <a:gdLst/>
                <a:ahLst/>
                <a:cxnLst>
                  <a:cxn ang="0">
                    <a:pos x="0" y="220"/>
                  </a:cxn>
                  <a:cxn ang="0">
                    <a:pos x="687" y="1"/>
                  </a:cxn>
                  <a:cxn ang="0">
                    <a:pos x="1398" y="223"/>
                  </a:cxn>
                </a:cxnLst>
                <a:rect l="0" t="0" r="r" b="b"/>
                <a:pathLst>
                  <a:path w="1398" h="223">
                    <a:moveTo>
                      <a:pt x="0" y="220"/>
                    </a:moveTo>
                    <a:cubicBezTo>
                      <a:pt x="227" y="110"/>
                      <a:pt x="454" y="0"/>
                      <a:pt x="687" y="1"/>
                    </a:cubicBezTo>
                    <a:cubicBezTo>
                      <a:pt x="920" y="2"/>
                      <a:pt x="1159" y="112"/>
                      <a:pt x="1398" y="223"/>
                    </a:cubicBezTo>
                  </a:path>
                </a:pathLst>
              </a:custGeom>
              <a:noFill/>
              <a:ln w="38100" cap="flat" cmpd="sng">
                <a:solidFill>
                  <a:srgbClr val="C0C0C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" name="Freeform 74"/>
              <p:cNvSpPr>
                <a:spLocks/>
              </p:cNvSpPr>
              <p:nvPr/>
            </p:nvSpPr>
            <p:spPr bwMode="auto">
              <a:xfrm flipV="1">
                <a:off x="3941" y="1858"/>
                <a:ext cx="1398" cy="223"/>
              </a:xfrm>
              <a:custGeom>
                <a:avLst/>
                <a:gdLst/>
                <a:ahLst/>
                <a:cxnLst>
                  <a:cxn ang="0">
                    <a:pos x="0" y="220"/>
                  </a:cxn>
                  <a:cxn ang="0">
                    <a:pos x="687" y="1"/>
                  </a:cxn>
                  <a:cxn ang="0">
                    <a:pos x="1398" y="223"/>
                  </a:cxn>
                </a:cxnLst>
                <a:rect l="0" t="0" r="r" b="b"/>
                <a:pathLst>
                  <a:path w="1398" h="223">
                    <a:moveTo>
                      <a:pt x="0" y="220"/>
                    </a:moveTo>
                    <a:cubicBezTo>
                      <a:pt x="227" y="110"/>
                      <a:pt x="454" y="0"/>
                      <a:pt x="687" y="1"/>
                    </a:cubicBezTo>
                    <a:cubicBezTo>
                      <a:pt x="920" y="2"/>
                      <a:pt x="1159" y="112"/>
                      <a:pt x="1398" y="223"/>
                    </a:cubicBezTo>
                  </a:path>
                </a:pathLst>
              </a:custGeom>
              <a:noFill/>
              <a:ln w="38100" cap="flat" cmpd="sng">
                <a:solidFill>
                  <a:srgbClr val="C0C0C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Oval 75"/>
              <p:cNvSpPr>
                <a:spLocks noChangeArrowheads="1"/>
              </p:cNvSpPr>
              <p:nvPr/>
            </p:nvSpPr>
            <p:spPr bwMode="auto">
              <a:xfrm>
                <a:off x="4169" y="1730"/>
                <a:ext cx="90" cy="90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 w="12700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Oval 76"/>
              <p:cNvSpPr>
                <a:spLocks noChangeArrowheads="1"/>
              </p:cNvSpPr>
              <p:nvPr/>
            </p:nvSpPr>
            <p:spPr bwMode="auto">
              <a:xfrm>
                <a:off x="4248" y="1587"/>
                <a:ext cx="90" cy="90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 w="12700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Oval 77"/>
              <p:cNvSpPr>
                <a:spLocks noChangeArrowheads="1"/>
              </p:cNvSpPr>
              <p:nvPr/>
            </p:nvSpPr>
            <p:spPr bwMode="auto">
              <a:xfrm>
                <a:off x="4361" y="1457"/>
                <a:ext cx="90" cy="90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 w="12700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65" name="Oval 82" descr="Kugeln"/>
          <p:cNvSpPr>
            <a:spLocks noChangeArrowheads="1"/>
          </p:cNvSpPr>
          <p:nvPr/>
        </p:nvSpPr>
        <p:spPr bwMode="auto">
          <a:xfrm>
            <a:off x="8748465" y="2276872"/>
            <a:ext cx="124030" cy="940563"/>
          </a:xfrm>
          <a:prstGeom prst="ellipse">
            <a:avLst/>
          </a:prstGeom>
          <a:pattFill prst="sphere">
            <a:fgClr>
              <a:schemeClr val="accent1"/>
            </a:fgClr>
            <a:bgClr>
              <a:schemeClr val="bg1"/>
            </a:bgClr>
          </a:patt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" name="Text Box 17"/>
          <p:cNvSpPr txBox="1">
            <a:spLocks noChangeArrowheads="1"/>
          </p:cNvSpPr>
          <p:nvPr/>
        </p:nvSpPr>
        <p:spPr bwMode="auto">
          <a:xfrm>
            <a:off x="7785101" y="1066801"/>
            <a:ext cx="1204913" cy="3600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de-DE" sz="1600" b="1" dirty="0" err="1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Detector</a:t>
            </a:r>
            <a:endParaRPr lang="de-DE" sz="1600" b="1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7" name="Text Box 53"/>
          <p:cNvSpPr txBox="1">
            <a:spLocks noChangeArrowheads="1"/>
          </p:cNvSpPr>
          <p:nvPr/>
        </p:nvSpPr>
        <p:spPr bwMode="auto">
          <a:xfrm rot="21579519">
            <a:off x="6234894" y="1935286"/>
            <a:ext cx="1103187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1200" b="1" dirty="0" smtClean="0">
                <a:solidFill>
                  <a:srgbClr val="FF3300"/>
                </a:solidFill>
              </a:rPr>
              <a:t>ΔE = 0.93 eV</a:t>
            </a:r>
            <a:endParaRPr lang="de-DE" sz="1200" b="1" dirty="0">
              <a:solidFill>
                <a:srgbClr val="FF3300"/>
              </a:solidFill>
            </a:endParaRPr>
          </a:p>
        </p:txBody>
      </p:sp>
      <p:sp>
        <p:nvSpPr>
          <p:cNvPr id="168" name="Oval 24"/>
          <p:cNvSpPr>
            <a:spLocks noChangeArrowheads="1"/>
          </p:cNvSpPr>
          <p:nvPr/>
        </p:nvSpPr>
        <p:spPr bwMode="auto">
          <a:xfrm>
            <a:off x="3062407" y="3429000"/>
            <a:ext cx="199246" cy="215900"/>
          </a:xfrm>
          <a:prstGeom prst="ellipse">
            <a:avLst/>
          </a:prstGeom>
          <a:gradFill rotWithShape="1">
            <a:gsLst>
              <a:gs pos="0">
                <a:srgbClr val="33CC33"/>
              </a:gs>
              <a:gs pos="100000">
                <a:srgbClr val="33CC33">
                  <a:gamma/>
                  <a:shade val="46275"/>
                  <a:invGamma/>
                </a:srgbClr>
              </a:gs>
            </a:gsLst>
            <a:lin ang="2700000" scaled="1"/>
          </a:gra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" name="Oval 25"/>
          <p:cNvSpPr>
            <a:spLocks noChangeArrowheads="1"/>
          </p:cNvSpPr>
          <p:nvPr/>
        </p:nvSpPr>
        <p:spPr bwMode="auto">
          <a:xfrm>
            <a:off x="2930553" y="3429000"/>
            <a:ext cx="199246" cy="215900"/>
          </a:xfrm>
          <a:prstGeom prst="ellipse">
            <a:avLst/>
          </a:prstGeom>
          <a:gradFill rotWithShape="1">
            <a:gsLst>
              <a:gs pos="0">
                <a:srgbClr val="33CC33"/>
              </a:gs>
              <a:gs pos="100000">
                <a:srgbClr val="33CC33">
                  <a:gamma/>
                  <a:shade val="46275"/>
                  <a:invGamma/>
                </a:srgbClr>
              </a:gs>
            </a:gsLst>
            <a:lin ang="2700000" scaled="1"/>
          </a:gra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0" name="Oval 26"/>
          <p:cNvSpPr>
            <a:spLocks noChangeArrowheads="1"/>
          </p:cNvSpPr>
          <p:nvPr/>
        </p:nvSpPr>
        <p:spPr bwMode="auto">
          <a:xfrm>
            <a:off x="2996480" y="3573463"/>
            <a:ext cx="199246" cy="215900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2700000" scaled="1"/>
          </a:gra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1" name="Text Box 27"/>
          <p:cNvSpPr txBox="1">
            <a:spLocks noChangeArrowheads="1"/>
          </p:cNvSpPr>
          <p:nvPr/>
        </p:nvSpPr>
        <p:spPr bwMode="auto">
          <a:xfrm>
            <a:off x="3198657" y="3455988"/>
            <a:ext cx="362600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1400" b="1" baseline="30000" dirty="0"/>
              <a:t>3</a:t>
            </a:r>
            <a:r>
              <a:rPr lang="de-DE" sz="1200" b="1" dirty="0"/>
              <a:t>H</a:t>
            </a:r>
          </a:p>
        </p:txBody>
      </p:sp>
      <p:sp>
        <p:nvSpPr>
          <p:cNvPr id="172" name="Text Box 53"/>
          <p:cNvSpPr txBox="1">
            <a:spLocks noChangeArrowheads="1"/>
          </p:cNvSpPr>
          <p:nvPr/>
        </p:nvSpPr>
        <p:spPr bwMode="auto">
          <a:xfrm>
            <a:off x="4403920" y="1916833"/>
            <a:ext cx="1077539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1200" b="1" dirty="0" smtClean="0">
                <a:solidFill>
                  <a:srgbClr val="FF3300"/>
                </a:solidFill>
              </a:rPr>
              <a:t>E &gt; 18.3 </a:t>
            </a:r>
            <a:r>
              <a:rPr lang="de-DE" sz="1200" b="1" dirty="0" err="1" smtClean="0">
                <a:solidFill>
                  <a:srgbClr val="FF3300"/>
                </a:solidFill>
              </a:rPr>
              <a:t>keV</a:t>
            </a:r>
            <a:endParaRPr lang="de-DE" sz="1200" b="1" dirty="0">
              <a:solidFill>
                <a:srgbClr val="FF3300"/>
              </a:solidFill>
            </a:endParaRPr>
          </a:p>
        </p:txBody>
      </p:sp>
      <p:sp>
        <p:nvSpPr>
          <p:cNvPr id="173" name="Textfeld 172"/>
          <p:cNvSpPr txBox="1"/>
          <p:nvPr/>
        </p:nvSpPr>
        <p:spPr>
          <a:xfrm rot="749493">
            <a:off x="3214767" y="4991970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  <a:alpha val="65000"/>
                  </a:schemeClr>
                </a:solidFill>
                <a:latin typeface="Gill Sans"/>
                <a:cs typeface="Gill Sans"/>
              </a:rPr>
              <a:t>≈ 70 m</a:t>
            </a:r>
            <a:endParaRPr lang="en-US" dirty="0">
              <a:solidFill>
                <a:schemeClr val="accent1">
                  <a:lumMod val="75000"/>
                  <a:alpha val="65000"/>
                </a:schemeClr>
              </a:solidFill>
              <a:latin typeface="Gill Sans"/>
              <a:cs typeface="Gill Sans"/>
            </a:endParaRPr>
          </a:p>
        </p:txBody>
      </p:sp>
      <p:grpSp>
        <p:nvGrpSpPr>
          <p:cNvPr id="174" name="Gruppierung 173"/>
          <p:cNvGrpSpPr/>
          <p:nvPr/>
        </p:nvGrpSpPr>
        <p:grpSpPr>
          <a:xfrm>
            <a:off x="323528" y="1916832"/>
            <a:ext cx="2155431" cy="1789043"/>
            <a:chOff x="323528" y="1916832"/>
            <a:chExt cx="2155431" cy="1789043"/>
          </a:xfrm>
        </p:grpSpPr>
        <p:grpSp>
          <p:nvGrpSpPr>
            <p:cNvPr id="175" name="Gruppierung 174"/>
            <p:cNvGrpSpPr/>
            <p:nvPr/>
          </p:nvGrpSpPr>
          <p:grpSpPr>
            <a:xfrm>
              <a:off x="323528" y="1916832"/>
              <a:ext cx="2155431" cy="1789043"/>
              <a:chOff x="323528" y="1700808"/>
              <a:chExt cx="2155431" cy="1789043"/>
            </a:xfrm>
          </p:grpSpPr>
          <p:sp>
            <p:nvSpPr>
              <p:cNvPr id="177" name="Text Box 53"/>
              <p:cNvSpPr txBox="1">
                <a:spLocks noChangeArrowheads="1"/>
              </p:cNvSpPr>
              <p:nvPr/>
            </p:nvSpPr>
            <p:spPr bwMode="auto">
              <a:xfrm>
                <a:off x="1401420" y="2719953"/>
                <a:ext cx="1077539" cy="276999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de-DE" sz="1200" b="1" dirty="0" smtClean="0">
                    <a:solidFill>
                      <a:srgbClr val="FF3300"/>
                    </a:solidFill>
                  </a:rPr>
                  <a:t>E = 18.6 </a:t>
                </a:r>
                <a:r>
                  <a:rPr lang="de-DE" sz="1200" b="1" dirty="0" err="1" smtClean="0">
                    <a:solidFill>
                      <a:srgbClr val="FF3300"/>
                    </a:solidFill>
                  </a:rPr>
                  <a:t>keV</a:t>
                </a:r>
                <a:endParaRPr lang="de-DE" sz="1200" b="1" dirty="0">
                  <a:solidFill>
                    <a:srgbClr val="FF3300"/>
                  </a:solidFill>
                </a:endParaRPr>
              </a:p>
            </p:txBody>
          </p:sp>
          <p:grpSp>
            <p:nvGrpSpPr>
              <p:cNvPr id="178" name="Group 6"/>
              <p:cNvGrpSpPr>
                <a:grpSpLocks/>
              </p:cNvGrpSpPr>
              <p:nvPr/>
            </p:nvGrpSpPr>
            <p:grpSpPr bwMode="auto">
              <a:xfrm>
                <a:off x="1259632" y="2996952"/>
                <a:ext cx="369192" cy="401638"/>
                <a:chOff x="606" y="1410"/>
                <a:chExt cx="252" cy="253"/>
              </a:xfrm>
            </p:grpSpPr>
            <p:sp>
              <p:nvSpPr>
                <p:cNvPr id="200" name="Oval 7"/>
                <p:cNvSpPr>
                  <a:spLocks noChangeArrowheads="1"/>
                </p:cNvSpPr>
                <p:nvPr/>
              </p:nvSpPr>
              <p:spPr bwMode="auto">
                <a:xfrm>
                  <a:off x="720" y="1422"/>
                  <a:ext cx="138" cy="153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tx1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Oval 8"/>
                <p:cNvSpPr>
                  <a:spLocks noChangeArrowheads="1"/>
                </p:cNvSpPr>
                <p:nvPr/>
              </p:nvSpPr>
              <p:spPr bwMode="auto">
                <a:xfrm>
                  <a:off x="674" y="1510"/>
                  <a:ext cx="138" cy="153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tx1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Oval 9"/>
                <p:cNvSpPr>
                  <a:spLocks noChangeArrowheads="1"/>
                </p:cNvSpPr>
                <p:nvPr/>
              </p:nvSpPr>
              <p:spPr bwMode="auto">
                <a:xfrm>
                  <a:off x="696" y="1410"/>
                  <a:ext cx="136" cy="136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Oval 10"/>
                <p:cNvSpPr>
                  <a:spLocks noChangeArrowheads="1"/>
                </p:cNvSpPr>
                <p:nvPr/>
              </p:nvSpPr>
              <p:spPr bwMode="auto">
                <a:xfrm>
                  <a:off x="606" y="1410"/>
                  <a:ext cx="136" cy="1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CC33"/>
                    </a:gs>
                    <a:gs pos="100000">
                      <a:srgbClr val="33CC33">
                        <a:gamma/>
                        <a:shade val="46275"/>
                        <a:invGamma/>
                      </a:srgbClr>
                    </a:gs>
                  </a:gsLst>
                  <a:lin ang="2700000" scaled="1"/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4" name="Oval 11"/>
                <p:cNvSpPr>
                  <a:spLocks noChangeArrowheads="1"/>
                </p:cNvSpPr>
                <p:nvPr/>
              </p:nvSpPr>
              <p:spPr bwMode="auto">
                <a:xfrm>
                  <a:off x="651" y="1501"/>
                  <a:ext cx="136" cy="136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79" name="Group 13"/>
              <p:cNvGrpSpPr>
                <a:grpSpLocks/>
              </p:cNvGrpSpPr>
              <p:nvPr/>
            </p:nvGrpSpPr>
            <p:grpSpPr bwMode="auto">
              <a:xfrm>
                <a:off x="1346131" y="2080227"/>
                <a:ext cx="842403" cy="646114"/>
                <a:chOff x="1412" y="1774"/>
                <a:chExt cx="575" cy="407"/>
              </a:xfrm>
            </p:grpSpPr>
            <p:sp>
              <p:nvSpPr>
                <p:cNvPr id="197" name="Oval 14"/>
                <p:cNvSpPr>
                  <a:spLocks noChangeArrowheads="1"/>
                </p:cNvSpPr>
                <p:nvPr/>
              </p:nvSpPr>
              <p:spPr bwMode="auto">
                <a:xfrm rot="20841357">
                  <a:off x="1516" y="1900"/>
                  <a:ext cx="90" cy="9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46275"/>
                        <a:invGamma/>
                      </a:srgbClr>
                    </a:gs>
                  </a:gsLst>
                  <a:lin ang="2700000" scaled="1"/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1412" y="2007"/>
                  <a:ext cx="575" cy="174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de-DE" sz="1200" b="1" dirty="0" smtClean="0">
                      <a:solidFill>
                        <a:srgbClr val="FF3300"/>
                      </a:solidFill>
                    </a:rPr>
                    <a:t>10</a:t>
                  </a:r>
                  <a:r>
                    <a:rPr lang="de-DE" sz="1600" b="1" baseline="30000" dirty="0" smtClean="0">
                      <a:solidFill>
                        <a:srgbClr val="FF3300"/>
                      </a:solidFill>
                    </a:rPr>
                    <a:t>11</a:t>
                  </a:r>
                  <a:r>
                    <a:rPr lang="de-DE" sz="1200" b="1" dirty="0" smtClean="0">
                      <a:solidFill>
                        <a:srgbClr val="FF3300"/>
                      </a:solidFill>
                    </a:rPr>
                    <a:t> </a:t>
                  </a:r>
                  <a:r>
                    <a:rPr lang="de-DE" sz="1200" b="1" dirty="0">
                      <a:solidFill>
                        <a:srgbClr val="FF3300"/>
                      </a:solidFill>
                    </a:rPr>
                    <a:t>e</a:t>
                  </a:r>
                  <a:r>
                    <a:rPr lang="de-DE" sz="1600" b="1" baseline="30000" dirty="0">
                      <a:solidFill>
                        <a:srgbClr val="FF3300"/>
                      </a:solidFill>
                    </a:rPr>
                    <a:t>-</a:t>
                  </a:r>
                  <a:r>
                    <a:rPr lang="de-DE" sz="1200" b="1" dirty="0">
                      <a:solidFill>
                        <a:srgbClr val="FF3300"/>
                      </a:solidFill>
                    </a:rPr>
                    <a:t> /s</a:t>
                  </a:r>
                </a:p>
              </p:txBody>
            </p:sp>
            <p:sp>
              <p:nvSpPr>
                <p:cNvPr id="199" name="Text Box 17"/>
                <p:cNvSpPr txBox="1">
                  <a:spLocks noChangeArrowheads="1"/>
                </p:cNvSpPr>
                <p:nvPr/>
              </p:nvSpPr>
              <p:spPr bwMode="auto">
                <a:xfrm rot="21047424">
                  <a:off x="1561" y="1774"/>
                  <a:ext cx="215" cy="174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de-DE" sz="1200" b="1" dirty="0"/>
                    <a:t>e</a:t>
                  </a:r>
                  <a:r>
                    <a:rPr lang="de-DE" sz="1600" b="1" baseline="30000" dirty="0"/>
                    <a:t>-</a:t>
                  </a:r>
                </a:p>
              </p:txBody>
            </p:sp>
          </p:grpSp>
          <p:grpSp>
            <p:nvGrpSpPr>
              <p:cNvPr id="180" name="Group 21"/>
              <p:cNvGrpSpPr>
                <a:grpSpLocks/>
              </p:cNvGrpSpPr>
              <p:nvPr/>
            </p:nvGrpSpPr>
            <p:grpSpPr bwMode="auto">
              <a:xfrm>
                <a:off x="323528" y="1780183"/>
                <a:ext cx="369192" cy="423863"/>
                <a:chOff x="606" y="1396"/>
                <a:chExt cx="252" cy="267"/>
              </a:xfrm>
            </p:grpSpPr>
            <p:sp>
              <p:nvSpPr>
                <p:cNvPr id="192" name="Oval 22"/>
                <p:cNvSpPr>
                  <a:spLocks noChangeArrowheads="1"/>
                </p:cNvSpPr>
                <p:nvPr/>
              </p:nvSpPr>
              <p:spPr bwMode="auto">
                <a:xfrm>
                  <a:off x="720" y="1422"/>
                  <a:ext cx="138" cy="153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tx1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Oval 23"/>
                <p:cNvSpPr>
                  <a:spLocks noChangeArrowheads="1"/>
                </p:cNvSpPr>
                <p:nvPr/>
              </p:nvSpPr>
              <p:spPr bwMode="auto">
                <a:xfrm>
                  <a:off x="674" y="1510"/>
                  <a:ext cx="138" cy="153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tx1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Oval 24"/>
                <p:cNvSpPr>
                  <a:spLocks noChangeArrowheads="1"/>
                </p:cNvSpPr>
                <p:nvPr/>
              </p:nvSpPr>
              <p:spPr bwMode="auto">
                <a:xfrm>
                  <a:off x="696" y="1396"/>
                  <a:ext cx="136" cy="1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CC33"/>
                    </a:gs>
                    <a:gs pos="100000">
                      <a:srgbClr val="33CC33">
                        <a:gamma/>
                        <a:shade val="46275"/>
                        <a:invGamma/>
                      </a:srgbClr>
                    </a:gs>
                  </a:gsLst>
                  <a:lin ang="2700000" scaled="1"/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Oval 25"/>
                <p:cNvSpPr>
                  <a:spLocks noChangeArrowheads="1"/>
                </p:cNvSpPr>
                <p:nvPr/>
              </p:nvSpPr>
              <p:spPr bwMode="auto">
                <a:xfrm>
                  <a:off x="606" y="1396"/>
                  <a:ext cx="136" cy="1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CC33"/>
                    </a:gs>
                    <a:gs pos="100000">
                      <a:srgbClr val="33CC33">
                        <a:gamma/>
                        <a:shade val="46275"/>
                        <a:invGamma/>
                      </a:srgbClr>
                    </a:gs>
                  </a:gsLst>
                  <a:lin ang="2700000" scaled="1"/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6" name="Oval 26"/>
                <p:cNvSpPr>
                  <a:spLocks noChangeArrowheads="1"/>
                </p:cNvSpPr>
                <p:nvPr/>
              </p:nvSpPr>
              <p:spPr bwMode="auto">
                <a:xfrm>
                  <a:off x="651" y="1487"/>
                  <a:ext cx="136" cy="136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81" name="Text Box 27"/>
              <p:cNvSpPr txBox="1">
                <a:spLocks noChangeArrowheads="1"/>
              </p:cNvSpPr>
              <p:nvPr/>
            </p:nvSpPr>
            <p:spPr bwMode="auto">
              <a:xfrm>
                <a:off x="591632" y="1807171"/>
                <a:ext cx="362600" cy="276999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de-DE" sz="1400" b="1" baseline="30000" dirty="0"/>
                  <a:t>3</a:t>
                </a:r>
                <a:r>
                  <a:rPr lang="de-DE" sz="1200" b="1" dirty="0"/>
                  <a:t>H</a:t>
                </a:r>
              </a:p>
            </p:txBody>
          </p:sp>
          <p:sp>
            <p:nvSpPr>
              <p:cNvPr id="182" name="AutoShape 28"/>
              <p:cNvSpPr>
                <a:spLocks noChangeArrowheads="1"/>
              </p:cNvSpPr>
              <p:nvPr/>
            </p:nvSpPr>
            <p:spPr bwMode="auto">
              <a:xfrm>
                <a:off x="518380" y="2121496"/>
                <a:ext cx="531813" cy="431800"/>
              </a:xfrm>
              <a:prstGeom prst="irregularSeal2">
                <a:avLst/>
              </a:prstGeom>
              <a:gradFill rotWithShape="1">
                <a:gsLst>
                  <a:gs pos="0">
                    <a:srgbClr val="FFFF99"/>
                  </a:gs>
                  <a:gs pos="100000">
                    <a:srgbClr val="C0C0C0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Text Box 29"/>
              <p:cNvSpPr txBox="1">
                <a:spLocks noChangeArrowheads="1"/>
              </p:cNvSpPr>
              <p:nvPr/>
            </p:nvSpPr>
            <p:spPr bwMode="auto">
              <a:xfrm>
                <a:off x="323528" y="2191346"/>
                <a:ext cx="849913" cy="307777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l-GR" sz="1400" b="1" dirty="0" smtClean="0">
                    <a:latin typeface="Lucida Grande" charset="0"/>
                    <a:ea typeface="Arial" charset="0"/>
                    <a:cs typeface="Arial" charset="0"/>
                  </a:rPr>
                  <a:t>β</a:t>
                </a:r>
                <a:r>
                  <a:rPr lang="de-DE" sz="1400" b="1" dirty="0" smtClean="0">
                    <a:ea typeface="Arial" charset="0"/>
                    <a:cs typeface="Arial" charset="0"/>
                  </a:rPr>
                  <a:t> </a:t>
                </a:r>
                <a:r>
                  <a:rPr lang="de-DE" sz="1400" b="1" dirty="0" err="1" smtClean="0">
                    <a:ea typeface="Arial" charset="0"/>
                    <a:cs typeface="Arial" charset="0"/>
                  </a:rPr>
                  <a:t>decay</a:t>
                </a:r>
                <a:endParaRPr lang="el-GR" sz="1400" b="1" dirty="0">
                  <a:ea typeface="Arial" charset="0"/>
                  <a:cs typeface="Arial" charset="0"/>
                </a:endParaRPr>
              </a:p>
            </p:txBody>
          </p:sp>
          <p:sp>
            <p:nvSpPr>
              <p:cNvPr id="184" name="Line 30"/>
              <p:cNvSpPr>
                <a:spLocks noChangeShapeType="1"/>
              </p:cNvSpPr>
              <p:nvPr/>
            </p:nvSpPr>
            <p:spPr bwMode="auto">
              <a:xfrm flipV="1">
                <a:off x="1111724" y="2010371"/>
                <a:ext cx="401423" cy="2428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Line 31"/>
              <p:cNvSpPr>
                <a:spLocks noChangeShapeType="1"/>
              </p:cNvSpPr>
              <p:nvPr/>
            </p:nvSpPr>
            <p:spPr bwMode="auto">
              <a:xfrm>
                <a:off x="1089749" y="2364383"/>
                <a:ext cx="39556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Line 32"/>
              <p:cNvSpPr>
                <a:spLocks noChangeShapeType="1"/>
              </p:cNvSpPr>
              <p:nvPr/>
            </p:nvSpPr>
            <p:spPr bwMode="auto">
              <a:xfrm>
                <a:off x="1108794" y="2496146"/>
                <a:ext cx="293010" cy="4460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7" name="Group 33"/>
              <p:cNvGrpSpPr>
                <a:grpSpLocks/>
              </p:cNvGrpSpPr>
              <p:nvPr/>
            </p:nvGrpSpPr>
            <p:grpSpPr bwMode="auto">
              <a:xfrm>
                <a:off x="1595191" y="1700808"/>
                <a:ext cx="334031" cy="258763"/>
                <a:chOff x="712" y="2450"/>
                <a:chExt cx="228" cy="163"/>
              </a:xfrm>
            </p:grpSpPr>
            <p:sp>
              <p:nvSpPr>
                <p:cNvPr id="189" name="Oval 34"/>
                <p:cNvSpPr>
                  <a:spLocks noChangeArrowheads="1"/>
                </p:cNvSpPr>
                <p:nvPr/>
              </p:nvSpPr>
              <p:spPr bwMode="auto">
                <a:xfrm>
                  <a:off x="850" y="2494"/>
                  <a:ext cx="90" cy="9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46275"/>
                        <a:invGamma/>
                      </a:srgbClr>
                    </a:gs>
                  </a:gsLst>
                  <a:lin ang="2700000" scaled="1"/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aphicFrame>
              <p:nvGraphicFramePr>
                <p:cNvPr id="190" name="Object 35"/>
                <p:cNvGraphicFramePr>
                  <a:graphicFrameLocks noChangeAspect="1"/>
                </p:cNvGraphicFramePr>
                <p:nvPr/>
              </p:nvGraphicFramePr>
              <p:xfrm>
                <a:off x="712" y="2450"/>
                <a:ext cx="129" cy="16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7403" name="Formel" r:id="rId4" imgW="139700" imgH="177800" progId="Equation.3">
                        <p:embed/>
                      </p:oleObj>
                    </mc:Choice>
                    <mc:Fallback>
                      <p:oleObj name="Formel" r:id="rId4" imgW="139700" imgH="1778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12" y="2450"/>
                              <a:ext cx="129" cy="163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91" name="Line 36"/>
                <p:cNvSpPr>
                  <a:spLocks noChangeShapeType="1"/>
                </p:cNvSpPr>
                <p:nvPr/>
              </p:nvSpPr>
              <p:spPr bwMode="auto">
                <a:xfrm>
                  <a:off x="726" y="2481"/>
                  <a:ext cx="6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88" name="Text Box 39"/>
              <p:cNvSpPr txBox="1">
                <a:spLocks noChangeArrowheads="1"/>
              </p:cNvSpPr>
              <p:nvPr/>
            </p:nvSpPr>
            <p:spPr bwMode="auto">
              <a:xfrm>
                <a:off x="1473530" y="3212852"/>
                <a:ext cx="447558" cy="276999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de-DE" sz="1400" b="1" baseline="30000"/>
                  <a:t>3</a:t>
                </a:r>
                <a:r>
                  <a:rPr lang="de-DE" sz="1200" b="1"/>
                  <a:t>He</a:t>
                </a:r>
              </a:p>
            </p:txBody>
          </p:sp>
        </p:grpSp>
        <p:sp>
          <p:nvSpPr>
            <p:cNvPr id="176" name="Line 104"/>
            <p:cNvSpPr>
              <a:spLocks noChangeShapeType="1"/>
            </p:cNvSpPr>
            <p:nvPr/>
          </p:nvSpPr>
          <p:spPr bwMode="auto">
            <a:xfrm>
              <a:off x="1691680" y="2564904"/>
              <a:ext cx="332433" cy="0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421881" y="6463969"/>
            <a:ext cx="3950320" cy="152102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smtClean="0"/>
              <a:t>J. Wolf  - The KATRIN Experiment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74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Abgerundetes Rechteck 146"/>
          <p:cNvSpPr/>
          <p:nvPr/>
        </p:nvSpPr>
        <p:spPr>
          <a:xfrm>
            <a:off x="5132934" y="836713"/>
            <a:ext cx="3039466" cy="1666453"/>
          </a:xfrm>
          <a:prstGeom prst="roundRect">
            <a:avLst>
              <a:gd name="adj" fmla="val 32299"/>
            </a:avLst>
          </a:prstGeom>
          <a:solidFill>
            <a:srgbClr val="00B0F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Abgerundetes Rechteck 8"/>
          <p:cNvSpPr/>
          <p:nvPr/>
        </p:nvSpPr>
        <p:spPr>
          <a:xfrm>
            <a:off x="899592" y="1196752"/>
            <a:ext cx="2144558" cy="936104"/>
          </a:xfrm>
          <a:prstGeom prst="roundRect">
            <a:avLst>
              <a:gd name="adj" fmla="val 32299"/>
            </a:avLst>
          </a:prstGeom>
          <a:solidFill>
            <a:srgbClr val="00B0F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0" name="Gruppieren 9"/>
          <p:cNvGrpSpPr/>
          <p:nvPr/>
        </p:nvGrpSpPr>
        <p:grpSpPr>
          <a:xfrm>
            <a:off x="987281" y="826442"/>
            <a:ext cx="7399142" cy="1666453"/>
            <a:chOff x="987281" y="826442"/>
            <a:chExt cx="7399142" cy="1666453"/>
          </a:xfrm>
        </p:grpSpPr>
        <p:sp>
          <p:nvSpPr>
            <p:cNvPr id="144" name="Abgerundetes Rechteck 143"/>
            <p:cNvSpPr/>
            <p:nvPr/>
          </p:nvSpPr>
          <p:spPr>
            <a:xfrm>
              <a:off x="987281" y="1196752"/>
              <a:ext cx="7399142" cy="936104"/>
            </a:xfrm>
            <a:prstGeom prst="roundRect">
              <a:avLst>
                <a:gd name="adj" fmla="val 32299"/>
              </a:avLst>
            </a:prstGeom>
            <a:solidFill>
              <a:srgbClr val="00B0F0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5" name="Abgerundetes Rechteck 144"/>
            <p:cNvSpPr/>
            <p:nvPr/>
          </p:nvSpPr>
          <p:spPr>
            <a:xfrm>
              <a:off x="5083897" y="826442"/>
              <a:ext cx="3039466" cy="1666453"/>
            </a:xfrm>
            <a:prstGeom prst="roundRect">
              <a:avLst>
                <a:gd name="adj" fmla="val 32299"/>
              </a:avLst>
            </a:prstGeom>
            <a:solidFill>
              <a:srgbClr val="00B0F0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41" name="Rechteck 140"/>
          <p:cNvSpPr/>
          <p:nvPr/>
        </p:nvSpPr>
        <p:spPr>
          <a:xfrm>
            <a:off x="6660232" y="4869160"/>
            <a:ext cx="72008" cy="1224136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Rechteck 139"/>
          <p:cNvSpPr/>
          <p:nvPr/>
        </p:nvSpPr>
        <p:spPr>
          <a:xfrm>
            <a:off x="2195737" y="4869160"/>
            <a:ext cx="72008" cy="1224136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644008" y="340223"/>
            <a:ext cx="3240360" cy="461981"/>
          </a:xfrm>
          <a:prstGeom prst="rect">
            <a:avLst/>
          </a:prstGeom>
          <a:noFill/>
          <a:ln w="18360">
            <a:noFill/>
            <a:round/>
            <a:headEnd type="triangle" w="med" len="med"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>
              <a:lnSpc>
                <a:spcPct val="101000"/>
              </a:lnSpc>
              <a:tabLst>
                <a:tab pos="656425" algn="l"/>
                <a:tab pos="1312845" algn="l"/>
                <a:tab pos="1969268" algn="l"/>
                <a:tab pos="2625692" algn="l"/>
                <a:tab pos="3282114" algn="l"/>
                <a:tab pos="3938539" algn="l"/>
                <a:tab pos="4594962" algn="l"/>
                <a:tab pos="5251384" algn="l"/>
                <a:tab pos="5907804" algn="l"/>
                <a:tab pos="6564230" algn="l"/>
              </a:tabLst>
            </a:pPr>
            <a:r>
              <a:rPr lang="en-GB" sz="1600" b="1" i="1" dirty="0">
                <a:solidFill>
                  <a:srgbClr val="B80047"/>
                </a:solidFill>
                <a:latin typeface="+mn-lt"/>
                <a:cs typeface="Frutiger LT Std 55 Roman"/>
              </a:rPr>
              <a:t>M</a:t>
            </a:r>
            <a:r>
              <a:rPr lang="en-GB" sz="1600" i="1" dirty="0">
                <a:solidFill>
                  <a:srgbClr val="333366"/>
                </a:solidFill>
                <a:latin typeface="+mn-lt"/>
                <a:cs typeface="Frutiger LT Std 55 Roman"/>
              </a:rPr>
              <a:t>agnetic</a:t>
            </a:r>
            <a:r>
              <a:rPr lang="en-GB" sz="1600" i="1" dirty="0">
                <a:solidFill>
                  <a:srgbClr val="000000"/>
                </a:solidFill>
                <a:latin typeface="+mn-lt"/>
                <a:cs typeface="Frutiger LT Std 55 Roman"/>
              </a:rPr>
              <a:t> </a:t>
            </a:r>
            <a:r>
              <a:rPr lang="en-GB" sz="1600" b="1" i="1" dirty="0">
                <a:solidFill>
                  <a:srgbClr val="B80047"/>
                </a:solidFill>
                <a:latin typeface="+mn-lt"/>
                <a:cs typeface="Frutiger LT Std 55 Roman"/>
              </a:rPr>
              <a:t>A</a:t>
            </a:r>
            <a:r>
              <a:rPr lang="en-GB" sz="1600" i="1" dirty="0">
                <a:solidFill>
                  <a:srgbClr val="333366"/>
                </a:solidFill>
                <a:latin typeface="+mn-lt"/>
                <a:cs typeface="Frutiger LT Std 55 Roman"/>
              </a:rPr>
              <a:t>diabatic </a:t>
            </a:r>
            <a:r>
              <a:rPr lang="en-GB" sz="1600" b="1" i="1" dirty="0">
                <a:solidFill>
                  <a:srgbClr val="B80047"/>
                </a:solidFill>
                <a:latin typeface="+mn-lt"/>
                <a:cs typeface="Frutiger LT Std 55 Roman"/>
              </a:rPr>
              <a:t>C</a:t>
            </a:r>
            <a:r>
              <a:rPr lang="en-GB" sz="1600" i="1" dirty="0">
                <a:solidFill>
                  <a:srgbClr val="333366"/>
                </a:solidFill>
                <a:latin typeface="+mn-lt"/>
                <a:cs typeface="Frutiger LT Std 55 Roman"/>
              </a:rPr>
              <a:t>ollimation</a:t>
            </a:r>
          </a:p>
          <a:p>
            <a:pPr>
              <a:lnSpc>
                <a:spcPct val="101000"/>
              </a:lnSpc>
              <a:tabLst>
                <a:tab pos="656425" algn="l"/>
                <a:tab pos="1312845" algn="l"/>
                <a:tab pos="1969268" algn="l"/>
                <a:tab pos="2625692" algn="l"/>
                <a:tab pos="3282114" algn="l"/>
                <a:tab pos="3938539" algn="l"/>
                <a:tab pos="4594962" algn="l"/>
                <a:tab pos="5251384" algn="l"/>
                <a:tab pos="5907804" algn="l"/>
                <a:tab pos="6564230" algn="l"/>
              </a:tabLst>
            </a:pPr>
            <a:r>
              <a:rPr lang="en-GB" sz="1600" i="1" dirty="0">
                <a:solidFill>
                  <a:srgbClr val="333366"/>
                </a:solidFill>
                <a:latin typeface="+mn-lt"/>
                <a:cs typeface="Frutiger LT Std 55 Roman"/>
              </a:rPr>
              <a:t>with </a:t>
            </a:r>
            <a:r>
              <a:rPr lang="en-GB" sz="1600" b="1" i="1" dirty="0">
                <a:solidFill>
                  <a:srgbClr val="B80047"/>
                </a:solidFill>
                <a:latin typeface="+mn-lt"/>
                <a:cs typeface="Frutiger LT Std 55 Roman"/>
              </a:rPr>
              <a:t>E</a:t>
            </a:r>
            <a:r>
              <a:rPr lang="en-GB" sz="1600" i="1" dirty="0">
                <a:solidFill>
                  <a:srgbClr val="333366"/>
                </a:solidFill>
                <a:latin typeface="+mn-lt"/>
                <a:cs typeface="Frutiger LT Std 55 Roman"/>
              </a:rPr>
              <a:t>lectrostatic Filter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149742" y="162977"/>
            <a:ext cx="460801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0" tIns="45700" rIns="91400" bIns="45700" anchor="ctr"/>
          <a:lstStyle/>
          <a:p>
            <a:pPr defTabSz="1399694"/>
            <a:r>
              <a:rPr lang="de-DE" sz="4000" b="1" dirty="0">
                <a:solidFill>
                  <a:schemeClr val="tx2"/>
                </a:solidFill>
                <a:latin typeface="+mn-lt"/>
              </a:rPr>
              <a:t>The MAC-E </a:t>
            </a:r>
            <a:r>
              <a:rPr lang="de-DE" sz="4000" b="1" dirty="0" smtClean="0">
                <a:solidFill>
                  <a:schemeClr val="tx2"/>
                </a:solidFill>
                <a:latin typeface="+mn-lt"/>
              </a:rPr>
              <a:t>Filter</a:t>
            </a:r>
            <a:endParaRPr lang="de-DE" sz="40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51521" y="836713"/>
            <a:ext cx="2160240" cy="25490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lnSpc>
                <a:spcPct val="101000"/>
              </a:lnSpc>
              <a:spcAft>
                <a:spcPts val="1270"/>
              </a:spcAft>
              <a:tabLst>
                <a:tab pos="656425" algn="l"/>
                <a:tab pos="1312845" algn="l"/>
                <a:tab pos="1969268" algn="l"/>
                <a:tab pos="2625692" algn="l"/>
                <a:tab pos="3282114" algn="l"/>
                <a:tab pos="3938539" algn="l"/>
                <a:tab pos="4594962" algn="l"/>
                <a:tab pos="5251384" algn="l"/>
                <a:tab pos="5907804" algn="l"/>
                <a:tab pos="6564230" algn="l"/>
                <a:tab pos="7220654" algn="l"/>
              </a:tabLst>
            </a:pPr>
            <a:r>
              <a:rPr lang="en-GB" sz="1100" i="1" dirty="0">
                <a:solidFill>
                  <a:srgbClr val="000000"/>
                </a:solidFill>
                <a:latin typeface="+mn-lt"/>
                <a:cs typeface="Frutiger LT Std 45 Light"/>
              </a:rPr>
              <a:t>A. Picard et al</a:t>
            </a:r>
            <a:r>
              <a:rPr lang="en-GB" sz="1200" i="1" dirty="0">
                <a:solidFill>
                  <a:srgbClr val="000000"/>
                </a:solidFill>
                <a:latin typeface="+mn-lt"/>
                <a:cs typeface="Frutiger LT Std 45 Light"/>
              </a:rPr>
              <a:t>.,</a:t>
            </a:r>
            <a:r>
              <a:rPr lang="en-GB" sz="1100" i="1" dirty="0">
                <a:solidFill>
                  <a:srgbClr val="000000"/>
                </a:solidFill>
                <a:latin typeface="+mn-lt"/>
                <a:cs typeface="Frutiger LT Std 45 Light"/>
              </a:rPr>
              <a:t> NIM B 63 (1992)‏</a:t>
            </a:r>
          </a:p>
        </p:txBody>
      </p:sp>
      <p:sp>
        <p:nvSpPr>
          <p:cNvPr id="2" name="Rechteck 1"/>
          <p:cNvSpPr/>
          <p:nvPr/>
        </p:nvSpPr>
        <p:spPr>
          <a:xfrm>
            <a:off x="107505" y="5661248"/>
            <a:ext cx="18069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err="1" smtClean="0">
                <a:solidFill>
                  <a:srgbClr val="008080"/>
                </a:solidFill>
                <a:latin typeface="+mn-lt"/>
                <a:cs typeface="Frutiger LT Std 65 Bold"/>
              </a:rPr>
              <a:t>isotropically</a:t>
            </a:r>
            <a:r>
              <a:rPr lang="en-GB" sz="1400" dirty="0" smtClean="0">
                <a:solidFill>
                  <a:srgbClr val="008080"/>
                </a:solidFill>
                <a:latin typeface="+mn-lt"/>
                <a:cs typeface="Frutiger LT Std 65 Bold"/>
              </a:rPr>
              <a:t> emitted </a:t>
            </a:r>
          </a:p>
          <a:p>
            <a:r>
              <a:rPr lang="en-GB" sz="1400" dirty="0">
                <a:solidFill>
                  <a:srgbClr val="008080"/>
                </a:solidFill>
                <a:latin typeface="+mn-lt"/>
                <a:cs typeface="Frutiger LT Std 65 Bold"/>
              </a:rPr>
              <a:t>t</a:t>
            </a:r>
            <a:r>
              <a:rPr lang="en-GB" sz="1400" dirty="0" smtClean="0">
                <a:solidFill>
                  <a:srgbClr val="008080"/>
                </a:solidFill>
                <a:latin typeface="+mn-lt"/>
                <a:cs typeface="Frutiger LT Std 65 Bold"/>
              </a:rPr>
              <a:t>ritium </a:t>
            </a:r>
            <a:r>
              <a:rPr lang="en-GB" sz="1400" dirty="0" smtClean="0">
                <a:solidFill>
                  <a:srgbClr val="008080"/>
                </a:solidFill>
                <a:latin typeface="Symbol" panose="05050102010706020507" pitchFamily="18" charset="2"/>
                <a:cs typeface="Frutiger LT Std 65 Bold"/>
              </a:rPr>
              <a:t>b</a:t>
            </a:r>
            <a:r>
              <a:rPr lang="en-GB" sz="1400" dirty="0" smtClean="0">
                <a:solidFill>
                  <a:srgbClr val="008080"/>
                </a:solidFill>
                <a:latin typeface="+mn-lt"/>
                <a:cs typeface="Frutiger LT Std 65 Bold"/>
              </a:rPr>
              <a:t>-electrons </a:t>
            </a:r>
            <a:endParaRPr lang="en-GB" dirty="0">
              <a:latin typeface="+mn-lt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2339753" y="5661248"/>
            <a:ext cx="2026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solidFill>
                  <a:srgbClr val="008080"/>
                </a:solidFill>
                <a:latin typeface="+mn-lt"/>
                <a:cs typeface="Frutiger LT Std 65 Bold"/>
              </a:rPr>
              <a:t>adiabatically collimated</a:t>
            </a:r>
          </a:p>
          <a:p>
            <a:r>
              <a:rPr lang="en-GB" sz="1400" dirty="0">
                <a:solidFill>
                  <a:srgbClr val="008080"/>
                </a:solidFill>
                <a:latin typeface="+mn-lt"/>
              </a:rPr>
              <a:t>b</a:t>
            </a:r>
            <a:r>
              <a:rPr lang="en-GB" sz="1400" dirty="0" smtClean="0">
                <a:solidFill>
                  <a:srgbClr val="008080"/>
                </a:solidFill>
                <a:latin typeface="+mn-lt"/>
              </a:rPr>
              <a:t>y magnetic field</a:t>
            </a:r>
            <a:endParaRPr lang="en-GB" dirty="0">
              <a:latin typeface="+mn-lt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4583056" y="5661248"/>
            <a:ext cx="17171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rgbClr val="008080"/>
                </a:solidFill>
                <a:latin typeface="+mn-lt"/>
                <a:cs typeface="Frutiger LT Std 65 Bold"/>
              </a:rPr>
              <a:t>e</a:t>
            </a:r>
            <a:r>
              <a:rPr lang="en-GB" sz="1400" dirty="0" smtClean="0">
                <a:solidFill>
                  <a:srgbClr val="008080"/>
                </a:solidFill>
                <a:latin typeface="+mn-lt"/>
                <a:cs typeface="Frutiger LT Std 65 Bold"/>
              </a:rPr>
              <a:t>lectrons filtered </a:t>
            </a:r>
          </a:p>
          <a:p>
            <a:r>
              <a:rPr lang="en-GB" sz="1400" dirty="0" smtClean="0">
                <a:solidFill>
                  <a:srgbClr val="008080"/>
                </a:solidFill>
                <a:latin typeface="+mn-lt"/>
                <a:cs typeface="Frutiger LT Std 65 Bold"/>
              </a:rPr>
              <a:t>by electric potential</a:t>
            </a:r>
            <a:endParaRPr lang="en-GB" dirty="0">
              <a:latin typeface="+mn-lt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6876257" y="5661248"/>
            <a:ext cx="18549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rgbClr val="008080"/>
                </a:solidFill>
                <a:latin typeface="+mn-lt"/>
                <a:cs typeface="Frutiger LT Std 65 Bold"/>
              </a:rPr>
              <a:t>r</a:t>
            </a:r>
            <a:r>
              <a:rPr lang="en-GB" sz="1400" dirty="0" smtClean="0">
                <a:solidFill>
                  <a:srgbClr val="008080"/>
                </a:solidFill>
                <a:latin typeface="+mn-lt"/>
                <a:cs typeface="Frutiger LT Std 65 Bold"/>
              </a:rPr>
              <a:t>emaining electrons</a:t>
            </a:r>
          </a:p>
          <a:p>
            <a:r>
              <a:rPr lang="en-GB" sz="1400" dirty="0" smtClean="0">
                <a:solidFill>
                  <a:srgbClr val="008080"/>
                </a:solidFill>
                <a:latin typeface="+mn-lt"/>
                <a:cs typeface="Frutiger LT Std 65 Bold"/>
              </a:rPr>
              <a:t>counted after filtering</a:t>
            </a:r>
            <a:endParaRPr lang="en-GB" dirty="0">
              <a:latin typeface="+mn-lt"/>
            </a:endParaRPr>
          </a:p>
        </p:txBody>
      </p:sp>
      <p:sp>
        <p:nvSpPr>
          <p:cNvPr id="4" name="Diagonal liegende Ecken des Rechtecks abrunden 3"/>
          <p:cNvSpPr/>
          <p:nvPr/>
        </p:nvSpPr>
        <p:spPr>
          <a:xfrm>
            <a:off x="179512" y="2852937"/>
            <a:ext cx="2088232" cy="2808312"/>
          </a:xfrm>
          <a:prstGeom prst="round2DiagRect">
            <a:avLst>
              <a:gd name="adj1" fmla="val 0"/>
              <a:gd name="adj2" fmla="val 14561"/>
            </a:avLst>
          </a:prstGeom>
          <a:solidFill>
            <a:schemeClr val="bg1"/>
          </a:solidFill>
          <a:ln w="127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hteck 22"/>
          <p:cNvSpPr/>
          <p:nvPr/>
        </p:nvSpPr>
        <p:spPr>
          <a:xfrm>
            <a:off x="4427984" y="4869160"/>
            <a:ext cx="72008" cy="1224136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hteck 24"/>
          <p:cNvSpPr/>
          <p:nvPr/>
        </p:nvSpPr>
        <p:spPr>
          <a:xfrm>
            <a:off x="8892481" y="4869160"/>
            <a:ext cx="72008" cy="1224136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Diagonal liegende Ecken des Rechtecks abrunden 17"/>
          <p:cNvSpPr/>
          <p:nvPr/>
        </p:nvSpPr>
        <p:spPr>
          <a:xfrm>
            <a:off x="2411760" y="2852937"/>
            <a:ext cx="2088232" cy="2808312"/>
          </a:xfrm>
          <a:prstGeom prst="round2DiagRect">
            <a:avLst>
              <a:gd name="adj1" fmla="val 0"/>
              <a:gd name="adj2" fmla="val 14561"/>
            </a:avLst>
          </a:prstGeom>
          <a:solidFill>
            <a:srgbClr val="FFFFFF"/>
          </a:solidFill>
          <a:ln w="1270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Diagonal liegende Ecken des Rechtecks abrunden 18"/>
          <p:cNvSpPr/>
          <p:nvPr/>
        </p:nvSpPr>
        <p:spPr>
          <a:xfrm>
            <a:off x="4644008" y="2852937"/>
            <a:ext cx="2088232" cy="2808312"/>
          </a:xfrm>
          <a:prstGeom prst="round2DiagRect">
            <a:avLst>
              <a:gd name="adj1" fmla="val 0"/>
              <a:gd name="adj2" fmla="val 14561"/>
            </a:avLst>
          </a:prstGeom>
          <a:solidFill>
            <a:srgbClr val="FFFFFF"/>
          </a:solidFill>
          <a:ln w="1270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Diagonal liegende Ecken des Rechtecks abrunden 19"/>
          <p:cNvSpPr/>
          <p:nvPr/>
        </p:nvSpPr>
        <p:spPr>
          <a:xfrm>
            <a:off x="6876256" y="2852937"/>
            <a:ext cx="2088232" cy="2808312"/>
          </a:xfrm>
          <a:prstGeom prst="round2DiagRect">
            <a:avLst>
              <a:gd name="adj1" fmla="val 0"/>
              <a:gd name="adj2" fmla="val 14561"/>
            </a:avLst>
          </a:prstGeom>
          <a:solidFill>
            <a:srgbClr val="FFFFFF"/>
          </a:solidFill>
          <a:ln w="1270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" name="Freihandform 151"/>
          <p:cNvSpPr/>
          <p:nvPr/>
        </p:nvSpPr>
        <p:spPr>
          <a:xfrm>
            <a:off x="4652575" y="3607298"/>
            <a:ext cx="2074193" cy="1486951"/>
          </a:xfrm>
          <a:custGeom>
            <a:avLst/>
            <a:gdLst>
              <a:gd name="connsiteX0" fmla="*/ 0 w 2074193"/>
              <a:gd name="connsiteY0" fmla="*/ 1486951 h 1486951"/>
              <a:gd name="connsiteX1" fmla="*/ 427603 w 2074193"/>
              <a:gd name="connsiteY1" fmla="*/ 1218917 h 1486951"/>
              <a:gd name="connsiteX2" fmla="*/ 1001995 w 2074193"/>
              <a:gd name="connsiteY2" fmla="*/ 0 h 1486951"/>
              <a:gd name="connsiteX3" fmla="*/ 1697648 w 2074193"/>
              <a:gd name="connsiteY3" fmla="*/ 1212535 h 1486951"/>
              <a:gd name="connsiteX4" fmla="*/ 2074193 w 2074193"/>
              <a:gd name="connsiteY4" fmla="*/ 1455042 h 148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4193" h="1486951">
                <a:moveTo>
                  <a:pt x="0" y="1486951"/>
                </a:moveTo>
                <a:cubicBezTo>
                  <a:pt x="130302" y="1476846"/>
                  <a:pt x="260604" y="1466742"/>
                  <a:pt x="427603" y="1218917"/>
                </a:cubicBezTo>
                <a:cubicBezTo>
                  <a:pt x="594602" y="971092"/>
                  <a:pt x="790321" y="1064"/>
                  <a:pt x="1001995" y="0"/>
                </a:cubicBezTo>
                <a:cubicBezTo>
                  <a:pt x="1213669" y="-1064"/>
                  <a:pt x="1518948" y="970028"/>
                  <a:pt x="1697648" y="1212535"/>
                </a:cubicBezTo>
                <a:cubicBezTo>
                  <a:pt x="1876348" y="1455042"/>
                  <a:pt x="1975270" y="1455042"/>
                  <a:pt x="2074193" y="1455042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8" name="Oval 82" descr="Kugeln"/>
          <p:cNvSpPr>
            <a:spLocks noChangeArrowheads="1"/>
          </p:cNvSpPr>
          <p:nvPr/>
        </p:nvSpPr>
        <p:spPr bwMode="auto">
          <a:xfrm>
            <a:off x="8567054" y="2996953"/>
            <a:ext cx="161424" cy="1224136"/>
          </a:xfrm>
          <a:prstGeom prst="ellipse">
            <a:avLst/>
          </a:prstGeom>
          <a:pattFill prst="sphere">
            <a:fgClr>
              <a:schemeClr val="accent1"/>
            </a:fgClr>
            <a:bgClr>
              <a:schemeClr val="bg1"/>
            </a:bgClr>
          </a:patt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n-lt"/>
            </a:endParaRPr>
          </a:p>
        </p:txBody>
      </p:sp>
      <p:pic>
        <p:nvPicPr>
          <p:cNvPr id="356" name="Bild 355" descr="IMG_254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5" y="4365104"/>
            <a:ext cx="1301543" cy="1128682"/>
          </a:xfrm>
          <a:prstGeom prst="round2DiagRect">
            <a:avLst>
              <a:gd name="adj1" fmla="val 0"/>
              <a:gd name="adj2" fmla="val 13571"/>
            </a:avLst>
          </a:prstGeom>
          <a:ln w="12700" cap="sq" cmpd="sng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" name="Gerade Verbindung mit Pfeil 6"/>
          <p:cNvCxnSpPr>
            <a:endCxn id="152" idx="2"/>
          </p:cNvCxnSpPr>
          <p:nvPr/>
        </p:nvCxnSpPr>
        <p:spPr>
          <a:xfrm flipV="1">
            <a:off x="5652120" y="3607298"/>
            <a:ext cx="2449" cy="154989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hteck 2"/>
          <p:cNvSpPr/>
          <p:nvPr/>
        </p:nvSpPr>
        <p:spPr>
          <a:xfrm>
            <a:off x="5400893" y="4343937"/>
            <a:ext cx="48122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008080"/>
                </a:solidFill>
                <a:latin typeface="+mn-lt"/>
                <a:cs typeface="Frutiger LT Std 55 Roman"/>
              </a:rPr>
              <a:t>eU</a:t>
            </a:r>
            <a:r>
              <a:rPr lang="en-GB" sz="1400" b="1" baseline="-25000" dirty="0">
                <a:solidFill>
                  <a:srgbClr val="008080"/>
                </a:solidFill>
                <a:latin typeface="+mn-lt"/>
                <a:cs typeface="Frutiger LT Std 55 Roman"/>
              </a:rPr>
              <a:t>0</a:t>
            </a:r>
            <a:endParaRPr lang="en-GB" sz="1400" dirty="0">
              <a:latin typeface="+mn-lt"/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>
                <a:latin typeface="+mn-lt"/>
              </a:rPr>
              <a:t>KIT, 09.03.2017 </a:t>
            </a:r>
            <a:endParaRPr lang="de-DE" dirty="0">
              <a:latin typeface="+mn-lt"/>
            </a:endParaRPr>
          </a:p>
        </p:txBody>
      </p:sp>
      <p:sp>
        <p:nvSpPr>
          <p:cNvPr id="148" name="Abgerundetes Rechteck 147"/>
          <p:cNvSpPr/>
          <p:nvPr/>
        </p:nvSpPr>
        <p:spPr>
          <a:xfrm>
            <a:off x="7757342" y="1341711"/>
            <a:ext cx="1111475" cy="656455"/>
          </a:xfrm>
          <a:prstGeom prst="roundRect">
            <a:avLst>
              <a:gd name="adj" fmla="val 32299"/>
            </a:avLst>
          </a:prstGeom>
          <a:solidFill>
            <a:srgbClr val="00B0F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1" name="Gruppieren 20"/>
          <p:cNvGrpSpPr/>
          <p:nvPr/>
        </p:nvGrpSpPr>
        <p:grpSpPr>
          <a:xfrm>
            <a:off x="399605" y="980729"/>
            <a:ext cx="8455025" cy="1355725"/>
            <a:chOff x="399604" y="980728"/>
            <a:chExt cx="8455025" cy="1355725"/>
          </a:xfrm>
        </p:grpSpPr>
        <p:sp>
          <p:nvSpPr>
            <p:cNvPr id="17" name="Abgerundetes Rechteck 16"/>
            <p:cNvSpPr/>
            <p:nvPr/>
          </p:nvSpPr>
          <p:spPr>
            <a:xfrm>
              <a:off x="5411713" y="1206277"/>
              <a:ext cx="1907411" cy="4228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1" name="Abgerundetes Rechteck 150"/>
            <p:cNvSpPr/>
            <p:nvPr/>
          </p:nvSpPr>
          <p:spPr>
            <a:xfrm>
              <a:off x="6330373" y="1886962"/>
              <a:ext cx="1592095" cy="292775"/>
            </a:xfrm>
            <a:prstGeom prst="roundRect">
              <a:avLst>
                <a:gd name="adj" fmla="val 239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42" name="Picture 1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604" y="980728"/>
              <a:ext cx="8455025" cy="1355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681" t="7210" r="2596" b="7324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pic>
        <p:nvPicPr>
          <p:cNvPr id="228354" name="Picture 2" descr="C:\Users\bm3299\Desktop\Grenoble2014\Pfeile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337" y="2975644"/>
            <a:ext cx="1000125" cy="254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355" name="Picture 3" descr="C:\Users\bm3299\Desktop\Grenoble2014\Pfeile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975644"/>
            <a:ext cx="1835150" cy="254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356" name="Picture 4" descr="C:\Users\bm3299\Desktop\Grenoble2014\Pfeile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5" y="2975644"/>
            <a:ext cx="1616075" cy="254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357" name="Picture 5" descr="C:\Users\bm3299\Desktop\Grenoble2014\Pfeile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0144" y="2975644"/>
            <a:ext cx="1931988" cy="254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499992" y="6485634"/>
            <a:ext cx="1872208" cy="111719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dirty="0" smtClean="0"/>
              <a:t>J. Wolf  - The KATRIN Experiment</a:t>
            </a:r>
            <a:endParaRPr lang="en-US" dirty="0"/>
          </a:p>
        </p:txBody>
      </p:sp>
      <p:sp>
        <p:nvSpPr>
          <p:cNvPr id="40" name="Abgerundetes Rechteck 39"/>
          <p:cNvSpPr/>
          <p:nvPr/>
        </p:nvSpPr>
        <p:spPr>
          <a:xfrm>
            <a:off x="2915816" y="6328371"/>
            <a:ext cx="1224136" cy="5474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9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0979" y="6364193"/>
            <a:ext cx="3072799" cy="4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73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8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8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8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28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 animBg="1"/>
      <p:bldP spid="9" grpId="0" animBg="1"/>
      <p:bldP spid="141" grpId="0" animBg="1"/>
      <p:bldP spid="140" grpId="0" animBg="1"/>
      <p:bldP spid="2" grpId="0"/>
      <p:bldP spid="13" grpId="0"/>
      <p:bldP spid="14" grpId="0"/>
      <p:bldP spid="15" grpId="0"/>
      <p:bldP spid="4" grpId="0" animBg="1"/>
      <p:bldP spid="23" grpId="0" animBg="1"/>
      <p:bldP spid="25" grpId="0" animBg="1"/>
      <p:bldP spid="18" grpId="0" animBg="1"/>
      <p:bldP spid="19" grpId="0" animBg="1"/>
      <p:bldP spid="20" grpId="0" animBg="1"/>
      <p:bldP spid="152" grpId="0" animBg="1"/>
      <p:bldP spid="348" grpId="0" animBg="1"/>
      <p:bldP spid="3" grpId="0" animBg="1"/>
      <p:bldP spid="14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220" y="2852937"/>
            <a:ext cx="7912100" cy="168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539" t="36714" r="19855" b="3770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Line 21"/>
          <p:cNvSpPr>
            <a:spLocks noChangeShapeType="1"/>
          </p:cNvSpPr>
          <p:nvPr/>
        </p:nvSpPr>
        <p:spPr bwMode="auto">
          <a:xfrm>
            <a:off x="1472308" y="3880048"/>
            <a:ext cx="298996" cy="1395413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495996" y="4384874"/>
            <a:ext cx="811213" cy="874713"/>
            <a:chOff x="354" y="2884"/>
            <a:chExt cx="511" cy="551"/>
          </a:xfrm>
        </p:grpSpPr>
        <p:grpSp>
          <p:nvGrpSpPr>
            <p:cNvPr id="7" name="Group 3"/>
            <p:cNvGrpSpPr>
              <a:grpSpLocks/>
            </p:cNvGrpSpPr>
            <p:nvPr/>
          </p:nvGrpSpPr>
          <p:grpSpPr bwMode="auto">
            <a:xfrm>
              <a:off x="354" y="2924"/>
              <a:ext cx="511" cy="511"/>
              <a:chOff x="354" y="2924"/>
              <a:chExt cx="511" cy="511"/>
            </a:xfrm>
          </p:grpSpPr>
          <p:sp>
            <p:nvSpPr>
              <p:cNvPr id="11" name="Oval 4"/>
              <p:cNvSpPr>
                <a:spLocks noChangeArrowheads="1"/>
              </p:cNvSpPr>
              <p:nvPr/>
            </p:nvSpPr>
            <p:spPr bwMode="auto">
              <a:xfrm>
                <a:off x="354" y="2924"/>
                <a:ext cx="511" cy="511"/>
              </a:xfrm>
              <a:prstGeom prst="ellipse">
                <a:avLst/>
              </a:prstGeom>
              <a:gradFill rotWithShape="0">
                <a:gsLst>
                  <a:gs pos="0">
                    <a:srgbClr val="AFDFE3"/>
                  </a:gs>
                  <a:gs pos="100000">
                    <a:srgbClr val="85A8AB"/>
                  </a:gs>
                </a:gsLst>
                <a:lin ang="5400000" scaled="1"/>
              </a:gradFill>
              <a:ln>
                <a:noFill/>
              </a:ln>
              <a:effectLst>
                <a:outerShdw blurRad="63500" dist="23040" dir="5400000" algn="ctr" rotWithShape="0">
                  <a:srgbClr val="808080">
                    <a:alpha val="35036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" name="Rectangle 5"/>
              <p:cNvSpPr>
                <a:spLocks noChangeArrowheads="1"/>
              </p:cNvSpPr>
              <p:nvPr/>
            </p:nvSpPr>
            <p:spPr bwMode="auto">
              <a:xfrm>
                <a:off x="430" y="3000"/>
                <a:ext cx="359" cy="1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354" y="2884"/>
              <a:ext cx="511" cy="551"/>
              <a:chOff x="354" y="2884"/>
              <a:chExt cx="511" cy="551"/>
            </a:xfrm>
          </p:grpSpPr>
          <p:sp>
            <p:nvSpPr>
              <p:cNvPr id="9" name="Freeform 7"/>
              <p:cNvSpPr>
                <a:spLocks noChangeArrowheads="1"/>
              </p:cNvSpPr>
              <p:nvPr/>
            </p:nvSpPr>
            <p:spPr bwMode="auto">
              <a:xfrm>
                <a:off x="354" y="3181"/>
                <a:ext cx="511" cy="254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*/ 1 0 51712"/>
                  <a:gd name="G4" fmla="+- 123 0 0"/>
                  <a:gd name="G5" fmla="+- 1 0 0"/>
                  <a:gd name="G6" fmla="*/ 1 17549 45696"/>
                  <a:gd name="G7" fmla="*/ 1 52459 25856"/>
                  <a:gd name="G8" fmla="*/ G7 1 180"/>
                  <a:gd name="G9" fmla="*/ G6 1 G8"/>
                  <a:gd name="G10" fmla="+- 1 0 0"/>
                  <a:gd name="G11" fmla="+- 1 0 0"/>
                  <a:gd name="G12" fmla="+- 8 0 0"/>
                  <a:gd name="G13" fmla="+- 7563 0 0"/>
                  <a:gd name="G14" fmla="+- 1 0 0"/>
                  <a:gd name="T0" fmla="*/ 21544 w 21545"/>
                  <a:gd name="T1" fmla="*/ 0 h 21491"/>
                  <a:gd name="T2" fmla="*/ 10873 w 21545"/>
                  <a:gd name="T3" fmla="*/ 21490 h 21491"/>
                  <a:gd name="T4" fmla="*/ 1 w 21545"/>
                  <a:gd name="T5" fmla="*/ 398 h 21491"/>
                  <a:gd name="T6" fmla="*/ 0 w 21545"/>
                  <a:gd name="T7" fmla="*/ 29 h 21491"/>
                  <a:gd name="T8" fmla="*/ 21544 w 21545"/>
                  <a:gd name="T9" fmla="*/ 0 h 21491"/>
                  <a:gd name="T10" fmla="*/ 21544 w 21545"/>
                  <a:gd name="T11" fmla="*/ 0 h 21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545" h="21491">
                    <a:moveTo>
                      <a:pt x="21544" y="0"/>
                    </a:moveTo>
                    <a:cubicBezTo>
                      <a:pt x="21600" y="11759"/>
                      <a:pt x="16822" y="21380"/>
                      <a:pt x="10873" y="21490"/>
                    </a:cubicBezTo>
                    <a:cubicBezTo>
                      <a:pt x="4924" y="21600"/>
                      <a:pt x="56" y="12157"/>
                      <a:pt x="1" y="398"/>
                    </a:cubicBezTo>
                    <a:cubicBezTo>
                      <a:pt x="0" y="275"/>
                      <a:pt x="0" y="152"/>
                      <a:pt x="0" y="29"/>
                    </a:cubicBezTo>
                    <a:lnTo>
                      <a:pt x="21544" y="0"/>
                    </a:lnTo>
                    <a:close/>
                    <a:moveTo>
                      <a:pt x="21544" y="0"/>
                    </a:moveTo>
                  </a:path>
                </a:pathLst>
              </a:custGeom>
              <a:gradFill rotWithShape="0">
                <a:gsLst>
                  <a:gs pos="0">
                    <a:srgbClr val="1B1B95"/>
                  </a:gs>
                  <a:gs pos="100000">
                    <a:srgbClr val="16166F"/>
                  </a:gs>
                </a:gsLst>
                <a:lin ang="5400000" scaled="1"/>
              </a:gradFill>
              <a:ln>
                <a:noFill/>
              </a:ln>
              <a:effectLst>
                <a:outerShdw blurRad="63500" dist="23040" dir="5400000" algn="ctr" rotWithShape="0">
                  <a:srgbClr val="808080">
                    <a:alpha val="35036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430" y="2884"/>
                <a:ext cx="359" cy="4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60" tIns="38160" rIns="38160" bIns="38160" anchor="b"/>
              <a:lstStyle/>
              <a:p>
                <a:pPr algn="ctr">
                  <a:buClrTx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100">
                  <a:solidFill>
                    <a:srgbClr val="FFFFFF"/>
                  </a:solidFill>
                  <a:ea typeface="Heiti SC Light" charset="0"/>
                  <a:cs typeface="Heiti SC Light" charset="0"/>
                </a:endParaRPr>
              </a:p>
              <a:p>
                <a:pPr algn="ctr">
                  <a:buClrTx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100">
                  <a:solidFill>
                    <a:srgbClr val="FFFFFF"/>
                  </a:solidFill>
                  <a:ea typeface="Heiti SC Light" charset="0"/>
                  <a:cs typeface="Heiti SC Light" charset="0"/>
                </a:endParaRPr>
              </a:p>
              <a:p>
                <a:pPr algn="ctr">
                  <a:buClrTx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100">
                  <a:solidFill>
                    <a:srgbClr val="FFFFFF"/>
                  </a:solidFill>
                  <a:ea typeface="Heiti SC Light" charset="0"/>
                  <a:cs typeface="Heiti SC Light" charset="0"/>
                </a:endParaRPr>
              </a:p>
            </p:txBody>
          </p:sp>
        </p:grpSp>
      </p:grp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552709" y="4440436"/>
            <a:ext cx="683498" cy="43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de-DE" sz="1100" b="1"/>
              <a:t>column</a:t>
            </a:r>
          </a:p>
          <a:p>
            <a:pPr algn="ctr">
              <a:buClrTx/>
              <a:buFontTx/>
              <a:buNone/>
            </a:pPr>
            <a:r>
              <a:rPr lang="de-DE" sz="1100" b="1"/>
              <a:t>density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532640" y="4827786"/>
            <a:ext cx="729986" cy="43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de-DE" sz="1100" b="1" dirty="0" err="1">
                <a:solidFill>
                  <a:srgbClr val="FFFFFF"/>
                </a:solidFill>
              </a:rPr>
              <a:t>electron</a:t>
            </a:r>
            <a:endParaRPr lang="de-DE" sz="1100" b="1" dirty="0">
              <a:solidFill>
                <a:srgbClr val="FFFFFF"/>
              </a:solidFill>
            </a:endParaRPr>
          </a:p>
          <a:p>
            <a:pPr algn="ctr">
              <a:buClrTx/>
              <a:buFontTx/>
              <a:buNone/>
            </a:pPr>
            <a:r>
              <a:rPr lang="de-DE" sz="1100" b="1" dirty="0" err="1">
                <a:solidFill>
                  <a:srgbClr val="FFFFFF"/>
                </a:solidFill>
              </a:rPr>
              <a:t>gun</a:t>
            </a:r>
            <a:endParaRPr lang="de-DE" sz="1100" b="1" dirty="0">
              <a:solidFill>
                <a:srgbClr val="FFFFFF"/>
              </a:solidFill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896045" y="3880049"/>
            <a:ext cx="1588" cy="569913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17" name="Group 12"/>
          <p:cNvGrpSpPr>
            <a:grpSpLocks/>
          </p:cNvGrpSpPr>
          <p:nvPr/>
        </p:nvGrpSpPr>
        <p:grpSpPr bwMode="auto">
          <a:xfrm>
            <a:off x="1351658" y="5170730"/>
            <a:ext cx="811212" cy="877887"/>
            <a:chOff x="893" y="3283"/>
            <a:chExt cx="511" cy="553"/>
          </a:xfrm>
        </p:grpSpPr>
        <p:grpSp>
          <p:nvGrpSpPr>
            <p:cNvPr id="18" name="Group 13"/>
            <p:cNvGrpSpPr>
              <a:grpSpLocks/>
            </p:cNvGrpSpPr>
            <p:nvPr/>
          </p:nvGrpSpPr>
          <p:grpSpPr bwMode="auto">
            <a:xfrm>
              <a:off x="893" y="3324"/>
              <a:ext cx="511" cy="512"/>
              <a:chOff x="893" y="3324"/>
              <a:chExt cx="511" cy="512"/>
            </a:xfrm>
          </p:grpSpPr>
          <p:sp>
            <p:nvSpPr>
              <p:cNvPr id="22" name="Oval 14"/>
              <p:cNvSpPr>
                <a:spLocks noChangeArrowheads="1"/>
              </p:cNvSpPr>
              <p:nvPr/>
            </p:nvSpPr>
            <p:spPr bwMode="auto">
              <a:xfrm>
                <a:off x="893" y="3324"/>
                <a:ext cx="511" cy="512"/>
              </a:xfrm>
              <a:prstGeom prst="ellipse">
                <a:avLst/>
              </a:prstGeom>
              <a:gradFill rotWithShape="0">
                <a:gsLst>
                  <a:gs pos="0">
                    <a:srgbClr val="AFDFE3"/>
                  </a:gs>
                  <a:gs pos="100000">
                    <a:srgbClr val="85A8AB"/>
                  </a:gs>
                </a:gsLst>
                <a:lin ang="5400000" scaled="1"/>
              </a:gradFill>
              <a:ln>
                <a:noFill/>
              </a:ln>
              <a:effectLst>
                <a:outerShdw blurRad="63500" dist="23040" dir="5400000" algn="ctr" rotWithShape="0">
                  <a:srgbClr val="808080">
                    <a:alpha val="35036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" name="Rectangle 15"/>
              <p:cNvSpPr>
                <a:spLocks noChangeArrowheads="1"/>
              </p:cNvSpPr>
              <p:nvPr/>
            </p:nvSpPr>
            <p:spPr bwMode="auto">
              <a:xfrm>
                <a:off x="969" y="3399"/>
                <a:ext cx="359" cy="1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9" name="Group 16"/>
            <p:cNvGrpSpPr>
              <a:grpSpLocks/>
            </p:cNvGrpSpPr>
            <p:nvPr/>
          </p:nvGrpSpPr>
          <p:grpSpPr bwMode="auto">
            <a:xfrm>
              <a:off x="893" y="3283"/>
              <a:ext cx="511" cy="553"/>
              <a:chOff x="893" y="3283"/>
              <a:chExt cx="511" cy="553"/>
            </a:xfrm>
          </p:grpSpPr>
          <p:sp>
            <p:nvSpPr>
              <p:cNvPr id="20" name="Freeform 17"/>
              <p:cNvSpPr>
                <a:spLocks noChangeArrowheads="1"/>
              </p:cNvSpPr>
              <p:nvPr/>
            </p:nvSpPr>
            <p:spPr bwMode="auto">
              <a:xfrm>
                <a:off x="893" y="3580"/>
                <a:ext cx="511" cy="256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*/ 1 0 51712"/>
                  <a:gd name="G4" fmla="+- 123 0 0"/>
                  <a:gd name="G5" fmla="+- 1 0 0"/>
                  <a:gd name="G6" fmla="*/ 1 17549 45696"/>
                  <a:gd name="G7" fmla="*/ 1 52459 25856"/>
                  <a:gd name="G8" fmla="*/ G7 1 180"/>
                  <a:gd name="G9" fmla="*/ G6 1 G8"/>
                  <a:gd name="G10" fmla="+- 1 0 0"/>
                  <a:gd name="G11" fmla="+- 1 0 0"/>
                  <a:gd name="G12" fmla="+- 8 0 0"/>
                  <a:gd name="G13" fmla="+- 7563 0 0"/>
                  <a:gd name="G14" fmla="+- 1 0 0"/>
                  <a:gd name="T0" fmla="*/ 21544 w 21545"/>
                  <a:gd name="T1" fmla="*/ 0 h 21491"/>
                  <a:gd name="T2" fmla="*/ 10873 w 21545"/>
                  <a:gd name="T3" fmla="*/ 21490 h 21491"/>
                  <a:gd name="T4" fmla="*/ 1 w 21545"/>
                  <a:gd name="T5" fmla="*/ 398 h 21491"/>
                  <a:gd name="T6" fmla="*/ 0 w 21545"/>
                  <a:gd name="T7" fmla="*/ 29 h 21491"/>
                  <a:gd name="T8" fmla="*/ 21544 w 21545"/>
                  <a:gd name="T9" fmla="*/ 0 h 21491"/>
                  <a:gd name="T10" fmla="*/ 21544 w 21545"/>
                  <a:gd name="T11" fmla="*/ 0 h 21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545" h="21491">
                    <a:moveTo>
                      <a:pt x="21544" y="0"/>
                    </a:moveTo>
                    <a:cubicBezTo>
                      <a:pt x="21600" y="11759"/>
                      <a:pt x="16822" y="21380"/>
                      <a:pt x="10873" y="21490"/>
                    </a:cubicBezTo>
                    <a:cubicBezTo>
                      <a:pt x="4924" y="21600"/>
                      <a:pt x="56" y="12157"/>
                      <a:pt x="1" y="398"/>
                    </a:cubicBezTo>
                    <a:cubicBezTo>
                      <a:pt x="0" y="275"/>
                      <a:pt x="0" y="152"/>
                      <a:pt x="0" y="29"/>
                    </a:cubicBezTo>
                    <a:lnTo>
                      <a:pt x="21544" y="0"/>
                    </a:lnTo>
                    <a:close/>
                    <a:moveTo>
                      <a:pt x="21544" y="0"/>
                    </a:moveTo>
                  </a:path>
                </a:pathLst>
              </a:custGeom>
              <a:gradFill rotWithShape="0">
                <a:gsLst>
                  <a:gs pos="0">
                    <a:srgbClr val="1B1B95"/>
                  </a:gs>
                  <a:gs pos="100000">
                    <a:srgbClr val="16166F"/>
                  </a:gs>
                </a:gsLst>
                <a:lin ang="5400000" scaled="1"/>
              </a:gradFill>
              <a:ln>
                <a:noFill/>
              </a:ln>
              <a:effectLst>
                <a:outerShdw blurRad="63500" dist="23040" dir="5400000" algn="ctr" rotWithShape="0">
                  <a:srgbClr val="808080">
                    <a:alpha val="35036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1" name="Rectangle 18"/>
              <p:cNvSpPr>
                <a:spLocks noChangeArrowheads="1"/>
              </p:cNvSpPr>
              <p:nvPr/>
            </p:nvSpPr>
            <p:spPr bwMode="auto">
              <a:xfrm>
                <a:off x="968" y="3283"/>
                <a:ext cx="359" cy="4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60" tIns="38160" rIns="38160" bIns="38160" anchor="b"/>
              <a:lstStyle/>
              <a:p>
                <a:pPr algn="ctr">
                  <a:buClrTx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100">
                  <a:solidFill>
                    <a:srgbClr val="FFFFFF"/>
                  </a:solidFill>
                  <a:ea typeface="Heiti SC Light" charset="0"/>
                  <a:cs typeface="Heiti SC Light" charset="0"/>
                </a:endParaRPr>
              </a:p>
              <a:p>
                <a:pPr algn="ctr">
                  <a:buClrTx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100">
                  <a:solidFill>
                    <a:srgbClr val="FFFFFF"/>
                  </a:solidFill>
                  <a:ea typeface="Heiti SC Light" charset="0"/>
                  <a:cs typeface="Heiti SC Light" charset="0"/>
                </a:endParaRPr>
              </a:p>
              <a:p>
                <a:pPr algn="ctr">
                  <a:buClrTx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100">
                  <a:solidFill>
                    <a:srgbClr val="FFFFFF"/>
                  </a:solidFill>
                  <a:ea typeface="Heiti SC Light" charset="0"/>
                  <a:cs typeface="Heiti SC Light" charset="0"/>
                </a:endParaRPr>
              </a:p>
            </p:txBody>
          </p:sp>
        </p:grpSp>
      </p:grp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1418448" y="5342594"/>
            <a:ext cx="665865" cy="26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sz="1100" b="1" dirty="0" err="1"/>
              <a:t>activity</a:t>
            </a:r>
            <a:endParaRPr lang="de-DE" sz="1100" b="1" dirty="0"/>
          </a:p>
        </p:txBody>
      </p:sp>
      <p:sp>
        <p:nvSpPr>
          <p:cNvPr id="25" name="Text Box 20"/>
          <p:cNvSpPr txBox="1">
            <a:spLocks noChangeArrowheads="1"/>
          </p:cNvSpPr>
          <p:nvPr/>
        </p:nvSpPr>
        <p:spPr bwMode="auto">
          <a:xfrm>
            <a:off x="1378833" y="5578946"/>
            <a:ext cx="738000" cy="43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de-DE" sz="1100" b="1" dirty="0">
                <a:solidFill>
                  <a:srgbClr val="FFFFFF"/>
                </a:solidFill>
              </a:rPr>
              <a:t>X-</a:t>
            </a:r>
            <a:r>
              <a:rPr lang="de-DE" sz="1100" b="1" dirty="0" err="1">
                <a:solidFill>
                  <a:srgbClr val="FFFFFF"/>
                </a:solidFill>
              </a:rPr>
              <a:t>ray</a:t>
            </a:r>
            <a:endParaRPr lang="de-DE" sz="1100" b="1" dirty="0">
              <a:solidFill>
                <a:srgbClr val="FFFFFF"/>
              </a:solidFill>
            </a:endParaRPr>
          </a:p>
          <a:p>
            <a:pPr algn="ctr">
              <a:buClrTx/>
              <a:buFontTx/>
              <a:buNone/>
            </a:pPr>
            <a:r>
              <a:rPr lang="de-DE" sz="1100" b="1" dirty="0" err="1">
                <a:solidFill>
                  <a:srgbClr val="FFFFFF"/>
                </a:solidFill>
              </a:rPr>
              <a:t>detector</a:t>
            </a:r>
            <a:endParaRPr lang="de-DE" sz="1100" b="1" dirty="0">
              <a:solidFill>
                <a:srgbClr val="FFFFFF"/>
              </a:solidFill>
            </a:endParaRPr>
          </a:p>
        </p:txBody>
      </p:sp>
      <p:grpSp>
        <p:nvGrpSpPr>
          <p:cNvPr id="26" name="Group 22"/>
          <p:cNvGrpSpPr>
            <a:grpSpLocks/>
          </p:cNvGrpSpPr>
          <p:nvPr/>
        </p:nvGrpSpPr>
        <p:grpSpPr bwMode="auto">
          <a:xfrm>
            <a:off x="2951858" y="5142112"/>
            <a:ext cx="811212" cy="874712"/>
            <a:chOff x="1901" y="3361"/>
            <a:chExt cx="511" cy="551"/>
          </a:xfrm>
        </p:grpSpPr>
        <p:grpSp>
          <p:nvGrpSpPr>
            <p:cNvPr id="27" name="Group 23"/>
            <p:cNvGrpSpPr>
              <a:grpSpLocks/>
            </p:cNvGrpSpPr>
            <p:nvPr/>
          </p:nvGrpSpPr>
          <p:grpSpPr bwMode="auto">
            <a:xfrm>
              <a:off x="1901" y="3401"/>
              <a:ext cx="511" cy="511"/>
              <a:chOff x="1901" y="3401"/>
              <a:chExt cx="511" cy="511"/>
            </a:xfrm>
          </p:grpSpPr>
          <p:sp>
            <p:nvSpPr>
              <p:cNvPr id="31" name="Oval 24"/>
              <p:cNvSpPr>
                <a:spLocks noChangeArrowheads="1"/>
              </p:cNvSpPr>
              <p:nvPr/>
            </p:nvSpPr>
            <p:spPr bwMode="auto">
              <a:xfrm>
                <a:off x="1901" y="3401"/>
                <a:ext cx="511" cy="511"/>
              </a:xfrm>
              <a:prstGeom prst="ellipse">
                <a:avLst/>
              </a:prstGeom>
              <a:gradFill rotWithShape="0">
                <a:gsLst>
                  <a:gs pos="0">
                    <a:srgbClr val="AFDFE3"/>
                  </a:gs>
                  <a:gs pos="100000">
                    <a:srgbClr val="85A8AB"/>
                  </a:gs>
                </a:gsLst>
                <a:lin ang="5400000" scaled="1"/>
              </a:gradFill>
              <a:ln>
                <a:noFill/>
              </a:ln>
              <a:effectLst>
                <a:outerShdw blurRad="63500" dist="23040" dir="5400000" algn="ctr" rotWithShape="0">
                  <a:srgbClr val="808080">
                    <a:alpha val="35036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2" name="Rectangle 25"/>
              <p:cNvSpPr>
                <a:spLocks noChangeArrowheads="1"/>
              </p:cNvSpPr>
              <p:nvPr/>
            </p:nvSpPr>
            <p:spPr bwMode="auto">
              <a:xfrm>
                <a:off x="1977" y="3476"/>
                <a:ext cx="359" cy="1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8" name="Group 26"/>
            <p:cNvGrpSpPr>
              <a:grpSpLocks/>
            </p:cNvGrpSpPr>
            <p:nvPr/>
          </p:nvGrpSpPr>
          <p:grpSpPr bwMode="auto">
            <a:xfrm>
              <a:off x="1901" y="3361"/>
              <a:ext cx="511" cy="551"/>
              <a:chOff x="1901" y="3361"/>
              <a:chExt cx="511" cy="551"/>
            </a:xfrm>
          </p:grpSpPr>
          <p:sp>
            <p:nvSpPr>
              <p:cNvPr id="29" name="Freeform 27"/>
              <p:cNvSpPr>
                <a:spLocks noChangeArrowheads="1"/>
              </p:cNvSpPr>
              <p:nvPr/>
            </p:nvSpPr>
            <p:spPr bwMode="auto">
              <a:xfrm>
                <a:off x="1901" y="3658"/>
                <a:ext cx="511" cy="255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*/ 1 0 51712"/>
                  <a:gd name="G4" fmla="+- 123 0 0"/>
                  <a:gd name="G5" fmla="+- 1 0 0"/>
                  <a:gd name="G6" fmla="*/ 1 17549 45696"/>
                  <a:gd name="G7" fmla="*/ 1 52459 25856"/>
                  <a:gd name="G8" fmla="*/ G7 1 180"/>
                  <a:gd name="G9" fmla="*/ G6 1 G8"/>
                  <a:gd name="G10" fmla="+- 1 0 0"/>
                  <a:gd name="G11" fmla="+- 1 0 0"/>
                  <a:gd name="G12" fmla="+- 8 0 0"/>
                  <a:gd name="G13" fmla="+- 7563 0 0"/>
                  <a:gd name="G14" fmla="+- 1 0 0"/>
                  <a:gd name="T0" fmla="*/ 21544 w 21545"/>
                  <a:gd name="T1" fmla="*/ 0 h 21491"/>
                  <a:gd name="T2" fmla="*/ 10873 w 21545"/>
                  <a:gd name="T3" fmla="*/ 21490 h 21491"/>
                  <a:gd name="T4" fmla="*/ 1 w 21545"/>
                  <a:gd name="T5" fmla="*/ 398 h 21491"/>
                  <a:gd name="T6" fmla="*/ 0 w 21545"/>
                  <a:gd name="T7" fmla="*/ 29 h 21491"/>
                  <a:gd name="T8" fmla="*/ 21544 w 21545"/>
                  <a:gd name="T9" fmla="*/ 0 h 21491"/>
                  <a:gd name="T10" fmla="*/ 21544 w 21545"/>
                  <a:gd name="T11" fmla="*/ 0 h 21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545" h="21491">
                    <a:moveTo>
                      <a:pt x="21544" y="0"/>
                    </a:moveTo>
                    <a:cubicBezTo>
                      <a:pt x="21600" y="11759"/>
                      <a:pt x="16822" y="21380"/>
                      <a:pt x="10873" y="21490"/>
                    </a:cubicBezTo>
                    <a:cubicBezTo>
                      <a:pt x="4924" y="21600"/>
                      <a:pt x="56" y="12157"/>
                      <a:pt x="1" y="398"/>
                    </a:cubicBezTo>
                    <a:cubicBezTo>
                      <a:pt x="0" y="275"/>
                      <a:pt x="0" y="152"/>
                      <a:pt x="0" y="29"/>
                    </a:cubicBezTo>
                    <a:lnTo>
                      <a:pt x="21544" y="0"/>
                    </a:lnTo>
                    <a:close/>
                    <a:moveTo>
                      <a:pt x="21544" y="0"/>
                    </a:moveTo>
                  </a:path>
                </a:pathLst>
              </a:custGeom>
              <a:gradFill rotWithShape="0">
                <a:gsLst>
                  <a:gs pos="0">
                    <a:srgbClr val="1B1B95"/>
                  </a:gs>
                  <a:gs pos="100000">
                    <a:srgbClr val="16166F"/>
                  </a:gs>
                </a:gsLst>
                <a:lin ang="5400000" scaled="1"/>
              </a:gradFill>
              <a:ln>
                <a:noFill/>
              </a:ln>
              <a:effectLst>
                <a:outerShdw blurRad="63500" dist="23040" dir="5400000" algn="ctr" rotWithShape="0">
                  <a:srgbClr val="808080">
                    <a:alpha val="35036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1977" y="3361"/>
                <a:ext cx="359" cy="4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60" tIns="38160" rIns="38160" bIns="38160" anchor="b"/>
              <a:lstStyle/>
              <a:p>
                <a:pPr algn="ctr">
                  <a:buClrTx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100">
                  <a:solidFill>
                    <a:srgbClr val="FFFFFF"/>
                  </a:solidFill>
                  <a:ea typeface="Heiti SC Light" charset="0"/>
                  <a:cs typeface="Heiti SC Light" charset="0"/>
                </a:endParaRPr>
              </a:p>
              <a:p>
                <a:pPr algn="ctr">
                  <a:buClrTx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100">
                  <a:solidFill>
                    <a:srgbClr val="FFFFFF"/>
                  </a:solidFill>
                  <a:ea typeface="Heiti SC Light" charset="0"/>
                  <a:cs typeface="Heiti SC Light" charset="0"/>
                </a:endParaRPr>
              </a:p>
              <a:p>
                <a:pPr algn="ctr">
                  <a:buClrTx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100">
                  <a:solidFill>
                    <a:srgbClr val="FFFFFF"/>
                  </a:solidFill>
                  <a:ea typeface="Heiti SC Light" charset="0"/>
                  <a:cs typeface="Heiti SC Light" charset="0"/>
                </a:endParaRPr>
              </a:p>
            </p:txBody>
          </p:sp>
        </p:grpSp>
      </p:grpSp>
      <p:sp>
        <p:nvSpPr>
          <p:cNvPr id="33" name="Text Box 29"/>
          <p:cNvSpPr txBox="1">
            <a:spLocks noChangeArrowheads="1"/>
          </p:cNvSpPr>
          <p:nvPr/>
        </p:nvSpPr>
        <p:spPr bwMode="auto">
          <a:xfrm>
            <a:off x="3005718" y="5207197"/>
            <a:ext cx="721970" cy="43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de-DE" sz="1100" b="1" dirty="0" err="1"/>
              <a:t>isotopic</a:t>
            </a:r>
            <a:endParaRPr lang="de-DE" sz="1100" b="1" dirty="0"/>
          </a:p>
          <a:p>
            <a:pPr algn="ctr">
              <a:buClrTx/>
              <a:buFontTx/>
              <a:buNone/>
            </a:pPr>
            <a:r>
              <a:rPr lang="de-DE" sz="1100" b="1" dirty="0" err="1"/>
              <a:t>content</a:t>
            </a:r>
            <a:endParaRPr lang="de-DE" sz="1100" b="1" dirty="0"/>
          </a:p>
        </p:txBody>
      </p:sp>
      <p:sp>
        <p:nvSpPr>
          <p:cNvPr id="34" name="Text Box 30"/>
          <p:cNvSpPr txBox="1">
            <a:spLocks noChangeArrowheads="1"/>
          </p:cNvSpPr>
          <p:nvPr/>
        </p:nvSpPr>
        <p:spPr bwMode="auto">
          <a:xfrm>
            <a:off x="3014276" y="5559895"/>
            <a:ext cx="653041" cy="43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de-DE" sz="1100" b="1" dirty="0">
                <a:solidFill>
                  <a:srgbClr val="FFFFFF"/>
                </a:solidFill>
              </a:rPr>
              <a:t>Raman</a:t>
            </a:r>
          </a:p>
          <a:p>
            <a:pPr algn="ctr">
              <a:buClrTx/>
              <a:buFontTx/>
              <a:buNone/>
            </a:pPr>
            <a:r>
              <a:rPr lang="de-DE" sz="1100" b="1" dirty="0" err="1">
                <a:solidFill>
                  <a:srgbClr val="FFFFFF"/>
                </a:solidFill>
              </a:rPr>
              <a:t>spectr</a:t>
            </a:r>
            <a:r>
              <a:rPr lang="de-DE" sz="1100" b="1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35" name="Line 31"/>
          <p:cNvSpPr>
            <a:spLocks noChangeShapeType="1"/>
          </p:cNvSpPr>
          <p:nvPr/>
        </p:nvSpPr>
        <p:spPr bwMode="auto">
          <a:xfrm>
            <a:off x="3353495" y="3538737"/>
            <a:ext cx="1588" cy="16668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36" name="Group 32"/>
          <p:cNvGrpSpPr>
            <a:grpSpLocks/>
          </p:cNvGrpSpPr>
          <p:nvPr/>
        </p:nvGrpSpPr>
        <p:grpSpPr bwMode="auto">
          <a:xfrm>
            <a:off x="2183508" y="4384874"/>
            <a:ext cx="811212" cy="874713"/>
            <a:chOff x="1417" y="2884"/>
            <a:chExt cx="511" cy="551"/>
          </a:xfrm>
        </p:grpSpPr>
        <p:grpSp>
          <p:nvGrpSpPr>
            <p:cNvPr id="37" name="Group 33"/>
            <p:cNvGrpSpPr>
              <a:grpSpLocks/>
            </p:cNvGrpSpPr>
            <p:nvPr/>
          </p:nvGrpSpPr>
          <p:grpSpPr bwMode="auto">
            <a:xfrm>
              <a:off x="1417" y="2924"/>
              <a:ext cx="511" cy="511"/>
              <a:chOff x="1417" y="2924"/>
              <a:chExt cx="511" cy="511"/>
            </a:xfrm>
          </p:grpSpPr>
          <p:sp>
            <p:nvSpPr>
              <p:cNvPr id="41" name="Oval 34"/>
              <p:cNvSpPr>
                <a:spLocks noChangeArrowheads="1"/>
              </p:cNvSpPr>
              <p:nvPr/>
            </p:nvSpPr>
            <p:spPr bwMode="auto">
              <a:xfrm>
                <a:off x="1417" y="2924"/>
                <a:ext cx="511" cy="511"/>
              </a:xfrm>
              <a:prstGeom prst="ellipse">
                <a:avLst/>
              </a:prstGeom>
              <a:gradFill rotWithShape="0">
                <a:gsLst>
                  <a:gs pos="0">
                    <a:srgbClr val="AFDFE3"/>
                  </a:gs>
                  <a:gs pos="100000">
                    <a:srgbClr val="85A8AB"/>
                  </a:gs>
                </a:gsLst>
                <a:lin ang="5400000" scaled="1"/>
              </a:gradFill>
              <a:ln>
                <a:noFill/>
              </a:ln>
              <a:effectLst>
                <a:outerShdw blurRad="63500" dist="23040" dir="5400000" algn="ctr" rotWithShape="0">
                  <a:srgbClr val="808080">
                    <a:alpha val="35036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2" name="Rectangle 35"/>
              <p:cNvSpPr>
                <a:spLocks noChangeArrowheads="1"/>
              </p:cNvSpPr>
              <p:nvPr/>
            </p:nvSpPr>
            <p:spPr bwMode="auto">
              <a:xfrm>
                <a:off x="1492" y="3000"/>
                <a:ext cx="359" cy="1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38" name="Group 36"/>
            <p:cNvGrpSpPr>
              <a:grpSpLocks/>
            </p:cNvGrpSpPr>
            <p:nvPr/>
          </p:nvGrpSpPr>
          <p:grpSpPr bwMode="auto">
            <a:xfrm>
              <a:off x="1417" y="2884"/>
              <a:ext cx="511" cy="551"/>
              <a:chOff x="1417" y="2884"/>
              <a:chExt cx="511" cy="551"/>
            </a:xfrm>
          </p:grpSpPr>
          <p:sp>
            <p:nvSpPr>
              <p:cNvPr id="39" name="Freeform 37"/>
              <p:cNvSpPr>
                <a:spLocks noChangeArrowheads="1"/>
              </p:cNvSpPr>
              <p:nvPr/>
            </p:nvSpPr>
            <p:spPr bwMode="auto">
              <a:xfrm>
                <a:off x="1417" y="3181"/>
                <a:ext cx="511" cy="254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*/ 1 0 51712"/>
                  <a:gd name="G4" fmla="+- 123 0 0"/>
                  <a:gd name="G5" fmla="+- 1 0 0"/>
                  <a:gd name="G6" fmla="*/ 1 17549 45696"/>
                  <a:gd name="G7" fmla="*/ 1 52459 25856"/>
                  <a:gd name="G8" fmla="*/ G7 1 180"/>
                  <a:gd name="G9" fmla="*/ G6 1 G8"/>
                  <a:gd name="G10" fmla="+- 1 0 0"/>
                  <a:gd name="G11" fmla="+- 1 0 0"/>
                  <a:gd name="G12" fmla="+- 8 0 0"/>
                  <a:gd name="G13" fmla="+- 7563 0 0"/>
                  <a:gd name="G14" fmla="+- 1 0 0"/>
                  <a:gd name="T0" fmla="*/ 21544 w 21545"/>
                  <a:gd name="T1" fmla="*/ 0 h 21491"/>
                  <a:gd name="T2" fmla="*/ 10873 w 21545"/>
                  <a:gd name="T3" fmla="*/ 21490 h 21491"/>
                  <a:gd name="T4" fmla="*/ 1 w 21545"/>
                  <a:gd name="T5" fmla="*/ 398 h 21491"/>
                  <a:gd name="T6" fmla="*/ 0 w 21545"/>
                  <a:gd name="T7" fmla="*/ 29 h 21491"/>
                  <a:gd name="T8" fmla="*/ 21544 w 21545"/>
                  <a:gd name="T9" fmla="*/ 0 h 21491"/>
                  <a:gd name="T10" fmla="*/ 21544 w 21545"/>
                  <a:gd name="T11" fmla="*/ 0 h 21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545" h="21491">
                    <a:moveTo>
                      <a:pt x="21544" y="0"/>
                    </a:moveTo>
                    <a:cubicBezTo>
                      <a:pt x="21600" y="11759"/>
                      <a:pt x="16822" y="21380"/>
                      <a:pt x="10873" y="21490"/>
                    </a:cubicBezTo>
                    <a:cubicBezTo>
                      <a:pt x="4924" y="21600"/>
                      <a:pt x="56" y="12157"/>
                      <a:pt x="1" y="398"/>
                    </a:cubicBezTo>
                    <a:cubicBezTo>
                      <a:pt x="0" y="275"/>
                      <a:pt x="0" y="152"/>
                      <a:pt x="0" y="29"/>
                    </a:cubicBezTo>
                    <a:lnTo>
                      <a:pt x="21544" y="0"/>
                    </a:lnTo>
                    <a:close/>
                    <a:moveTo>
                      <a:pt x="21544" y="0"/>
                    </a:moveTo>
                  </a:path>
                </a:pathLst>
              </a:custGeom>
              <a:gradFill rotWithShape="0">
                <a:gsLst>
                  <a:gs pos="0">
                    <a:srgbClr val="1B1B95"/>
                  </a:gs>
                  <a:gs pos="100000">
                    <a:srgbClr val="16166F"/>
                  </a:gs>
                </a:gsLst>
                <a:lin ang="5400000" scaled="1"/>
              </a:gradFill>
              <a:ln>
                <a:noFill/>
              </a:ln>
              <a:effectLst>
                <a:outerShdw blurRad="63500" dist="23040" dir="5400000" algn="ctr" rotWithShape="0">
                  <a:srgbClr val="808080">
                    <a:alpha val="35036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0" name="Rectangle 38"/>
              <p:cNvSpPr>
                <a:spLocks noChangeArrowheads="1"/>
              </p:cNvSpPr>
              <p:nvPr/>
            </p:nvSpPr>
            <p:spPr bwMode="auto">
              <a:xfrm>
                <a:off x="1492" y="2884"/>
                <a:ext cx="359" cy="4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60" tIns="38160" rIns="38160" bIns="38160" anchor="b"/>
              <a:lstStyle/>
              <a:p>
                <a:pPr algn="ctr">
                  <a:buClrTx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100">
                  <a:solidFill>
                    <a:srgbClr val="FFFFFF"/>
                  </a:solidFill>
                  <a:ea typeface="Heiti SC Light" charset="0"/>
                  <a:cs typeface="Heiti SC Light" charset="0"/>
                </a:endParaRPr>
              </a:p>
              <a:p>
                <a:pPr algn="ctr">
                  <a:buClrTx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100">
                  <a:solidFill>
                    <a:srgbClr val="FFFFFF"/>
                  </a:solidFill>
                  <a:ea typeface="Heiti SC Light" charset="0"/>
                  <a:cs typeface="Heiti SC Light" charset="0"/>
                </a:endParaRPr>
              </a:p>
              <a:p>
                <a:pPr algn="ctr">
                  <a:buClrTx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100">
                  <a:solidFill>
                    <a:srgbClr val="FFFFFF"/>
                  </a:solidFill>
                  <a:ea typeface="Heiti SC Light" charset="0"/>
                  <a:cs typeface="Heiti SC Light" charset="0"/>
                </a:endParaRPr>
              </a:p>
            </p:txBody>
          </p:sp>
        </p:grpSp>
      </p:grpSp>
      <p:sp>
        <p:nvSpPr>
          <p:cNvPr id="43" name="Text Box 39"/>
          <p:cNvSpPr txBox="1">
            <a:spLocks noChangeArrowheads="1"/>
          </p:cNvSpPr>
          <p:nvPr/>
        </p:nvSpPr>
        <p:spPr bwMode="auto">
          <a:xfrm>
            <a:off x="2204131" y="4440436"/>
            <a:ext cx="760442" cy="43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de-DE" sz="1100" b="1"/>
              <a:t>gas</a:t>
            </a:r>
          </a:p>
          <a:p>
            <a:pPr algn="ctr">
              <a:buClrTx/>
              <a:buFontTx/>
              <a:buNone/>
            </a:pPr>
            <a:r>
              <a:rPr lang="de-DE" sz="1100" b="1"/>
              <a:t>injection</a:t>
            </a:r>
          </a:p>
        </p:txBody>
      </p:sp>
      <p:sp>
        <p:nvSpPr>
          <p:cNvPr id="44" name="Text Box 40"/>
          <p:cNvSpPr txBox="1">
            <a:spLocks noChangeArrowheads="1"/>
          </p:cNvSpPr>
          <p:nvPr/>
        </p:nvSpPr>
        <p:spPr bwMode="auto">
          <a:xfrm>
            <a:off x="2196902" y="4827786"/>
            <a:ext cx="778075" cy="43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de-DE" sz="1100" b="1" dirty="0" err="1">
                <a:solidFill>
                  <a:srgbClr val="FFFFFF"/>
                </a:solidFill>
              </a:rPr>
              <a:t>pressure</a:t>
            </a:r>
            <a:endParaRPr lang="de-DE" sz="1100" b="1" dirty="0">
              <a:solidFill>
                <a:srgbClr val="FFFFFF"/>
              </a:solidFill>
            </a:endParaRPr>
          </a:p>
          <a:p>
            <a:pPr algn="ctr">
              <a:buClrTx/>
              <a:buFontTx/>
              <a:buNone/>
            </a:pPr>
            <a:r>
              <a:rPr lang="de-DE" sz="1100" b="1" dirty="0">
                <a:solidFill>
                  <a:srgbClr val="FFFFFF"/>
                </a:solidFill>
              </a:rPr>
              <a:t>stabil.</a:t>
            </a:r>
          </a:p>
        </p:txBody>
      </p:sp>
      <p:sp>
        <p:nvSpPr>
          <p:cNvPr id="45" name="Line 41"/>
          <p:cNvSpPr>
            <a:spLocks noChangeShapeType="1"/>
          </p:cNvSpPr>
          <p:nvPr/>
        </p:nvSpPr>
        <p:spPr bwMode="auto">
          <a:xfrm>
            <a:off x="2585146" y="3880049"/>
            <a:ext cx="3175" cy="569913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46" name="Group 42"/>
          <p:cNvGrpSpPr>
            <a:grpSpLocks/>
          </p:cNvGrpSpPr>
          <p:nvPr/>
        </p:nvGrpSpPr>
        <p:grpSpPr bwMode="auto">
          <a:xfrm>
            <a:off x="3863083" y="4384874"/>
            <a:ext cx="811212" cy="874713"/>
            <a:chOff x="2475" y="2884"/>
            <a:chExt cx="511" cy="551"/>
          </a:xfrm>
        </p:grpSpPr>
        <p:grpSp>
          <p:nvGrpSpPr>
            <p:cNvPr id="47" name="Group 43"/>
            <p:cNvGrpSpPr>
              <a:grpSpLocks/>
            </p:cNvGrpSpPr>
            <p:nvPr/>
          </p:nvGrpSpPr>
          <p:grpSpPr bwMode="auto">
            <a:xfrm>
              <a:off x="2475" y="2924"/>
              <a:ext cx="511" cy="511"/>
              <a:chOff x="2475" y="2924"/>
              <a:chExt cx="511" cy="511"/>
            </a:xfrm>
          </p:grpSpPr>
          <p:sp>
            <p:nvSpPr>
              <p:cNvPr id="51" name="Oval 44"/>
              <p:cNvSpPr>
                <a:spLocks noChangeArrowheads="1"/>
              </p:cNvSpPr>
              <p:nvPr/>
            </p:nvSpPr>
            <p:spPr bwMode="auto">
              <a:xfrm>
                <a:off x="2475" y="2924"/>
                <a:ext cx="511" cy="511"/>
              </a:xfrm>
              <a:prstGeom prst="ellipse">
                <a:avLst/>
              </a:prstGeom>
              <a:gradFill rotWithShape="0">
                <a:gsLst>
                  <a:gs pos="0">
                    <a:srgbClr val="AFDFE3"/>
                  </a:gs>
                  <a:gs pos="100000">
                    <a:srgbClr val="85A8AB"/>
                  </a:gs>
                </a:gsLst>
                <a:lin ang="5400000" scaled="1"/>
              </a:gradFill>
              <a:ln>
                <a:noFill/>
              </a:ln>
              <a:effectLst>
                <a:outerShdw blurRad="63500" dist="23040" dir="5400000" algn="ctr" rotWithShape="0">
                  <a:srgbClr val="808080">
                    <a:alpha val="35036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2" name="Rectangle 45"/>
              <p:cNvSpPr>
                <a:spLocks noChangeArrowheads="1"/>
              </p:cNvSpPr>
              <p:nvPr/>
            </p:nvSpPr>
            <p:spPr bwMode="auto">
              <a:xfrm>
                <a:off x="2550" y="3000"/>
                <a:ext cx="359" cy="1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8" name="Group 46"/>
            <p:cNvGrpSpPr>
              <a:grpSpLocks/>
            </p:cNvGrpSpPr>
            <p:nvPr/>
          </p:nvGrpSpPr>
          <p:grpSpPr bwMode="auto">
            <a:xfrm>
              <a:off x="2475" y="2884"/>
              <a:ext cx="511" cy="551"/>
              <a:chOff x="2475" y="2884"/>
              <a:chExt cx="511" cy="551"/>
            </a:xfrm>
          </p:grpSpPr>
          <p:sp>
            <p:nvSpPr>
              <p:cNvPr id="49" name="Freeform 47"/>
              <p:cNvSpPr>
                <a:spLocks noChangeArrowheads="1"/>
              </p:cNvSpPr>
              <p:nvPr/>
            </p:nvSpPr>
            <p:spPr bwMode="auto">
              <a:xfrm>
                <a:off x="2475" y="3181"/>
                <a:ext cx="511" cy="254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*/ 1 0 51712"/>
                  <a:gd name="G4" fmla="+- 123 0 0"/>
                  <a:gd name="G5" fmla="+- 1 0 0"/>
                  <a:gd name="G6" fmla="*/ 1 17549 45696"/>
                  <a:gd name="G7" fmla="*/ 1 52459 25856"/>
                  <a:gd name="G8" fmla="*/ G7 1 180"/>
                  <a:gd name="G9" fmla="*/ G6 1 G8"/>
                  <a:gd name="G10" fmla="+- 1 0 0"/>
                  <a:gd name="G11" fmla="+- 1 0 0"/>
                  <a:gd name="G12" fmla="+- 8 0 0"/>
                  <a:gd name="G13" fmla="+- 7563 0 0"/>
                  <a:gd name="G14" fmla="+- 1 0 0"/>
                  <a:gd name="T0" fmla="*/ 21544 w 21545"/>
                  <a:gd name="T1" fmla="*/ 0 h 21491"/>
                  <a:gd name="T2" fmla="*/ 10873 w 21545"/>
                  <a:gd name="T3" fmla="*/ 21490 h 21491"/>
                  <a:gd name="T4" fmla="*/ 1 w 21545"/>
                  <a:gd name="T5" fmla="*/ 398 h 21491"/>
                  <a:gd name="T6" fmla="*/ 0 w 21545"/>
                  <a:gd name="T7" fmla="*/ 29 h 21491"/>
                  <a:gd name="T8" fmla="*/ 21544 w 21545"/>
                  <a:gd name="T9" fmla="*/ 0 h 21491"/>
                  <a:gd name="T10" fmla="*/ 21544 w 21545"/>
                  <a:gd name="T11" fmla="*/ 0 h 21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545" h="21491">
                    <a:moveTo>
                      <a:pt x="21544" y="0"/>
                    </a:moveTo>
                    <a:cubicBezTo>
                      <a:pt x="21600" y="11759"/>
                      <a:pt x="16822" y="21380"/>
                      <a:pt x="10873" y="21490"/>
                    </a:cubicBezTo>
                    <a:cubicBezTo>
                      <a:pt x="4924" y="21600"/>
                      <a:pt x="56" y="12157"/>
                      <a:pt x="1" y="398"/>
                    </a:cubicBezTo>
                    <a:cubicBezTo>
                      <a:pt x="0" y="275"/>
                      <a:pt x="0" y="152"/>
                      <a:pt x="0" y="29"/>
                    </a:cubicBezTo>
                    <a:lnTo>
                      <a:pt x="21544" y="0"/>
                    </a:lnTo>
                    <a:close/>
                    <a:moveTo>
                      <a:pt x="21544" y="0"/>
                    </a:moveTo>
                  </a:path>
                </a:pathLst>
              </a:custGeom>
              <a:gradFill rotWithShape="0">
                <a:gsLst>
                  <a:gs pos="0">
                    <a:srgbClr val="1B1B95"/>
                  </a:gs>
                  <a:gs pos="100000">
                    <a:srgbClr val="16166F"/>
                  </a:gs>
                </a:gsLst>
                <a:lin ang="5400000" scaled="1"/>
              </a:gradFill>
              <a:ln>
                <a:noFill/>
              </a:ln>
              <a:effectLst>
                <a:outerShdw blurRad="63500" dist="23040" dir="5400000" algn="ctr" rotWithShape="0">
                  <a:srgbClr val="808080">
                    <a:alpha val="35036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0" name="Rectangle 48"/>
              <p:cNvSpPr>
                <a:spLocks noChangeArrowheads="1"/>
              </p:cNvSpPr>
              <p:nvPr/>
            </p:nvSpPr>
            <p:spPr bwMode="auto">
              <a:xfrm>
                <a:off x="2550" y="2884"/>
                <a:ext cx="359" cy="4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60" tIns="38160" rIns="38160" bIns="38160" anchor="b"/>
              <a:lstStyle/>
              <a:p>
                <a:pPr algn="ctr">
                  <a:buClrTx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100">
                  <a:solidFill>
                    <a:srgbClr val="FFFFFF"/>
                  </a:solidFill>
                  <a:ea typeface="Heiti SC Light" charset="0"/>
                  <a:cs typeface="Heiti SC Light" charset="0"/>
                </a:endParaRPr>
              </a:p>
              <a:p>
                <a:pPr algn="ctr">
                  <a:buClrTx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100">
                  <a:solidFill>
                    <a:srgbClr val="FFFFFF"/>
                  </a:solidFill>
                  <a:ea typeface="Heiti SC Light" charset="0"/>
                  <a:cs typeface="Heiti SC Light" charset="0"/>
                </a:endParaRPr>
              </a:p>
              <a:p>
                <a:pPr algn="ctr">
                  <a:buClrTx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100">
                  <a:solidFill>
                    <a:srgbClr val="FFFFFF"/>
                  </a:solidFill>
                  <a:ea typeface="Heiti SC Light" charset="0"/>
                  <a:cs typeface="Heiti SC Light" charset="0"/>
                </a:endParaRPr>
              </a:p>
            </p:txBody>
          </p:sp>
        </p:grpSp>
      </p:grpSp>
      <p:sp>
        <p:nvSpPr>
          <p:cNvPr id="53" name="Text Box 49"/>
          <p:cNvSpPr txBox="1">
            <a:spLocks noChangeArrowheads="1"/>
          </p:cNvSpPr>
          <p:nvPr/>
        </p:nvSpPr>
        <p:spPr bwMode="auto">
          <a:xfrm>
            <a:off x="3957483" y="4440436"/>
            <a:ext cx="604952" cy="43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de-DE" sz="1100" b="1"/>
              <a:t>beam</a:t>
            </a:r>
          </a:p>
          <a:p>
            <a:pPr algn="ctr">
              <a:buClrTx/>
              <a:buFontTx/>
              <a:buNone/>
            </a:pPr>
            <a:r>
              <a:rPr lang="de-DE" sz="1100" b="1"/>
              <a:t>tube T</a:t>
            </a:r>
          </a:p>
        </p:txBody>
      </p:sp>
      <p:sp>
        <p:nvSpPr>
          <p:cNvPr id="54" name="Text Box 50"/>
          <p:cNvSpPr txBox="1">
            <a:spLocks noChangeArrowheads="1"/>
          </p:cNvSpPr>
          <p:nvPr/>
        </p:nvSpPr>
        <p:spPr bwMode="auto">
          <a:xfrm>
            <a:off x="3906149" y="4827786"/>
            <a:ext cx="715558" cy="43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de-DE" sz="1100" b="1" dirty="0">
                <a:solidFill>
                  <a:srgbClr val="FFFFFF"/>
                </a:solidFill>
              </a:rPr>
              <a:t>2-phase</a:t>
            </a:r>
          </a:p>
          <a:p>
            <a:pPr algn="ctr">
              <a:buClrTx/>
              <a:buFontTx/>
              <a:buNone/>
            </a:pPr>
            <a:r>
              <a:rPr lang="de-DE" sz="1100" b="1" dirty="0" err="1">
                <a:solidFill>
                  <a:srgbClr val="FFFFFF"/>
                </a:solidFill>
              </a:rPr>
              <a:t>neon</a:t>
            </a:r>
            <a:endParaRPr lang="de-DE" sz="1100" b="1" dirty="0">
              <a:solidFill>
                <a:srgbClr val="FFFFFF"/>
              </a:solidFill>
            </a:endParaRPr>
          </a:p>
        </p:txBody>
      </p:sp>
      <p:sp>
        <p:nvSpPr>
          <p:cNvPr id="55" name="Line 51"/>
          <p:cNvSpPr>
            <a:spLocks noChangeShapeType="1"/>
          </p:cNvSpPr>
          <p:nvPr/>
        </p:nvSpPr>
        <p:spPr bwMode="auto">
          <a:xfrm>
            <a:off x="4261546" y="3880049"/>
            <a:ext cx="3175" cy="569913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56" name="Group 52"/>
          <p:cNvGrpSpPr>
            <a:grpSpLocks/>
          </p:cNvGrpSpPr>
          <p:nvPr/>
        </p:nvGrpSpPr>
        <p:grpSpPr bwMode="auto">
          <a:xfrm>
            <a:off x="7450833" y="5157192"/>
            <a:ext cx="811212" cy="877888"/>
            <a:chOff x="4735" y="2868"/>
            <a:chExt cx="511" cy="553"/>
          </a:xfrm>
        </p:grpSpPr>
        <p:grpSp>
          <p:nvGrpSpPr>
            <p:cNvPr id="57" name="Group 53"/>
            <p:cNvGrpSpPr>
              <a:grpSpLocks/>
            </p:cNvGrpSpPr>
            <p:nvPr/>
          </p:nvGrpSpPr>
          <p:grpSpPr bwMode="auto">
            <a:xfrm>
              <a:off x="4735" y="2909"/>
              <a:ext cx="511" cy="512"/>
              <a:chOff x="4735" y="2909"/>
              <a:chExt cx="511" cy="512"/>
            </a:xfrm>
          </p:grpSpPr>
          <p:sp>
            <p:nvSpPr>
              <p:cNvPr id="61" name="Oval 54"/>
              <p:cNvSpPr>
                <a:spLocks noChangeArrowheads="1"/>
              </p:cNvSpPr>
              <p:nvPr/>
            </p:nvSpPr>
            <p:spPr bwMode="auto">
              <a:xfrm>
                <a:off x="4735" y="2909"/>
                <a:ext cx="511" cy="512"/>
              </a:xfrm>
              <a:prstGeom prst="ellipse">
                <a:avLst/>
              </a:prstGeom>
              <a:gradFill rotWithShape="0">
                <a:gsLst>
                  <a:gs pos="0">
                    <a:srgbClr val="AFDFE3"/>
                  </a:gs>
                  <a:gs pos="100000">
                    <a:srgbClr val="85A8AB"/>
                  </a:gs>
                </a:gsLst>
                <a:lin ang="5400000" scaled="1"/>
              </a:gradFill>
              <a:ln>
                <a:noFill/>
              </a:ln>
              <a:effectLst>
                <a:outerShdw blurRad="63500" dist="23040" dir="5400000" algn="ctr" rotWithShape="0">
                  <a:srgbClr val="808080">
                    <a:alpha val="35036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62" name="Rectangle 55"/>
              <p:cNvSpPr>
                <a:spLocks noChangeArrowheads="1"/>
              </p:cNvSpPr>
              <p:nvPr/>
            </p:nvSpPr>
            <p:spPr bwMode="auto">
              <a:xfrm>
                <a:off x="4811" y="2984"/>
                <a:ext cx="359" cy="1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58" name="Group 56"/>
            <p:cNvGrpSpPr>
              <a:grpSpLocks/>
            </p:cNvGrpSpPr>
            <p:nvPr/>
          </p:nvGrpSpPr>
          <p:grpSpPr bwMode="auto">
            <a:xfrm>
              <a:off x="4735" y="2868"/>
              <a:ext cx="511" cy="553"/>
              <a:chOff x="4735" y="2868"/>
              <a:chExt cx="511" cy="553"/>
            </a:xfrm>
          </p:grpSpPr>
          <p:sp>
            <p:nvSpPr>
              <p:cNvPr id="59" name="Freeform 57"/>
              <p:cNvSpPr>
                <a:spLocks noChangeArrowheads="1"/>
              </p:cNvSpPr>
              <p:nvPr/>
            </p:nvSpPr>
            <p:spPr bwMode="auto">
              <a:xfrm>
                <a:off x="4735" y="3166"/>
                <a:ext cx="511" cy="256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*/ 1 0 51712"/>
                  <a:gd name="G4" fmla="+- 123 0 0"/>
                  <a:gd name="G5" fmla="+- 1 0 0"/>
                  <a:gd name="G6" fmla="*/ 1 17549 45696"/>
                  <a:gd name="G7" fmla="*/ 1 52459 25856"/>
                  <a:gd name="G8" fmla="*/ G7 1 180"/>
                  <a:gd name="G9" fmla="*/ G6 1 G8"/>
                  <a:gd name="G10" fmla="+- 1 0 0"/>
                  <a:gd name="G11" fmla="+- 1 0 0"/>
                  <a:gd name="G12" fmla="+- 8 0 0"/>
                  <a:gd name="G13" fmla="+- 7563 0 0"/>
                  <a:gd name="G14" fmla="+- 1 0 0"/>
                  <a:gd name="T0" fmla="*/ 21544 w 21545"/>
                  <a:gd name="T1" fmla="*/ 0 h 21491"/>
                  <a:gd name="T2" fmla="*/ 10873 w 21545"/>
                  <a:gd name="T3" fmla="*/ 21490 h 21491"/>
                  <a:gd name="T4" fmla="*/ 1 w 21545"/>
                  <a:gd name="T5" fmla="*/ 398 h 21491"/>
                  <a:gd name="T6" fmla="*/ 0 w 21545"/>
                  <a:gd name="T7" fmla="*/ 29 h 21491"/>
                  <a:gd name="T8" fmla="*/ 21544 w 21545"/>
                  <a:gd name="T9" fmla="*/ 0 h 21491"/>
                  <a:gd name="T10" fmla="*/ 21544 w 21545"/>
                  <a:gd name="T11" fmla="*/ 0 h 21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545" h="21491">
                    <a:moveTo>
                      <a:pt x="21544" y="0"/>
                    </a:moveTo>
                    <a:cubicBezTo>
                      <a:pt x="21600" y="11759"/>
                      <a:pt x="16822" y="21380"/>
                      <a:pt x="10873" y="21490"/>
                    </a:cubicBezTo>
                    <a:cubicBezTo>
                      <a:pt x="4924" y="21600"/>
                      <a:pt x="56" y="12157"/>
                      <a:pt x="1" y="398"/>
                    </a:cubicBezTo>
                    <a:cubicBezTo>
                      <a:pt x="0" y="275"/>
                      <a:pt x="0" y="152"/>
                      <a:pt x="0" y="29"/>
                    </a:cubicBezTo>
                    <a:lnTo>
                      <a:pt x="21544" y="0"/>
                    </a:lnTo>
                    <a:close/>
                    <a:moveTo>
                      <a:pt x="21544" y="0"/>
                    </a:moveTo>
                  </a:path>
                </a:pathLst>
              </a:custGeom>
              <a:gradFill rotWithShape="0">
                <a:gsLst>
                  <a:gs pos="0">
                    <a:srgbClr val="1B1B95"/>
                  </a:gs>
                  <a:gs pos="100000">
                    <a:srgbClr val="16166F"/>
                  </a:gs>
                </a:gsLst>
                <a:lin ang="5400000" scaled="1"/>
              </a:gradFill>
              <a:ln>
                <a:noFill/>
              </a:ln>
              <a:effectLst>
                <a:outerShdw blurRad="63500" dist="23040" dir="5400000" algn="ctr" rotWithShape="0">
                  <a:srgbClr val="808080">
                    <a:alpha val="35036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60" name="Rectangle 58"/>
              <p:cNvSpPr>
                <a:spLocks noChangeArrowheads="1"/>
              </p:cNvSpPr>
              <p:nvPr/>
            </p:nvSpPr>
            <p:spPr bwMode="auto">
              <a:xfrm>
                <a:off x="4811" y="2868"/>
                <a:ext cx="359" cy="4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60" tIns="38160" rIns="38160" bIns="38160" anchor="b"/>
              <a:lstStyle/>
              <a:p>
                <a:pPr algn="ctr">
                  <a:buClrTx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100">
                  <a:solidFill>
                    <a:srgbClr val="FFFFFF"/>
                  </a:solidFill>
                  <a:ea typeface="Heiti SC Light" charset="0"/>
                  <a:cs typeface="Heiti SC Light" charset="0"/>
                </a:endParaRPr>
              </a:p>
              <a:p>
                <a:pPr algn="ctr">
                  <a:buClrTx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100">
                  <a:solidFill>
                    <a:srgbClr val="FFFFFF"/>
                  </a:solidFill>
                  <a:ea typeface="Heiti SC Light" charset="0"/>
                  <a:cs typeface="Heiti SC Light" charset="0"/>
                </a:endParaRPr>
              </a:p>
              <a:p>
                <a:pPr algn="ctr">
                  <a:buClrTx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100">
                  <a:solidFill>
                    <a:srgbClr val="FFFFFF"/>
                  </a:solidFill>
                  <a:ea typeface="Heiti SC Light" charset="0"/>
                  <a:cs typeface="Heiti SC Light" charset="0"/>
                </a:endParaRPr>
              </a:p>
            </p:txBody>
          </p:sp>
        </p:grpSp>
      </p:grpSp>
      <p:sp>
        <p:nvSpPr>
          <p:cNvPr id="63" name="Text Box 59"/>
          <p:cNvSpPr txBox="1">
            <a:spLocks noChangeArrowheads="1"/>
          </p:cNvSpPr>
          <p:nvPr/>
        </p:nvSpPr>
        <p:spPr bwMode="auto">
          <a:xfrm>
            <a:off x="7576453" y="5214342"/>
            <a:ext cx="550449" cy="43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de-DE" sz="1100" b="1"/>
              <a:t>beam</a:t>
            </a:r>
          </a:p>
          <a:p>
            <a:pPr algn="ctr">
              <a:buClrTx/>
              <a:buFontTx/>
              <a:buNone/>
            </a:pPr>
            <a:r>
              <a:rPr lang="de-DE" sz="1100" b="1"/>
              <a:t>size</a:t>
            </a:r>
          </a:p>
        </p:txBody>
      </p:sp>
      <p:sp>
        <p:nvSpPr>
          <p:cNvPr id="64" name="Text Box 60"/>
          <p:cNvSpPr txBox="1">
            <a:spLocks noChangeArrowheads="1"/>
          </p:cNvSpPr>
          <p:nvPr/>
        </p:nvSpPr>
        <p:spPr bwMode="auto">
          <a:xfrm>
            <a:off x="7557217" y="5608042"/>
            <a:ext cx="588921" cy="43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de-DE" sz="1100" b="1" dirty="0">
                <a:solidFill>
                  <a:srgbClr val="FFFFFF"/>
                </a:solidFill>
              </a:rPr>
              <a:t>Si PIN</a:t>
            </a:r>
          </a:p>
          <a:p>
            <a:pPr algn="ctr">
              <a:buClrTx/>
              <a:buFontTx/>
              <a:buNone/>
            </a:pPr>
            <a:r>
              <a:rPr lang="de-DE" sz="1100" b="1" dirty="0" err="1">
                <a:solidFill>
                  <a:srgbClr val="FFFFFF"/>
                </a:solidFill>
              </a:rPr>
              <a:t>det</a:t>
            </a:r>
            <a:r>
              <a:rPr lang="de-DE" sz="1100" b="1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65" name="Line 61"/>
          <p:cNvSpPr>
            <a:spLocks noChangeShapeType="1"/>
          </p:cNvSpPr>
          <p:nvPr/>
        </p:nvSpPr>
        <p:spPr bwMode="auto">
          <a:xfrm>
            <a:off x="7850884" y="3857823"/>
            <a:ext cx="0" cy="1381993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66" name="Group 62"/>
          <p:cNvGrpSpPr>
            <a:grpSpLocks/>
          </p:cNvGrpSpPr>
          <p:nvPr/>
        </p:nvGrpSpPr>
        <p:grpSpPr bwMode="auto">
          <a:xfrm>
            <a:off x="6185818" y="4365104"/>
            <a:ext cx="811212" cy="874712"/>
            <a:chOff x="3381" y="3361"/>
            <a:chExt cx="511" cy="551"/>
          </a:xfrm>
        </p:grpSpPr>
        <p:grpSp>
          <p:nvGrpSpPr>
            <p:cNvPr id="67" name="Group 63"/>
            <p:cNvGrpSpPr>
              <a:grpSpLocks/>
            </p:cNvGrpSpPr>
            <p:nvPr/>
          </p:nvGrpSpPr>
          <p:grpSpPr bwMode="auto">
            <a:xfrm>
              <a:off x="3381" y="3401"/>
              <a:ext cx="511" cy="511"/>
              <a:chOff x="3381" y="3401"/>
              <a:chExt cx="511" cy="511"/>
            </a:xfrm>
          </p:grpSpPr>
          <p:sp>
            <p:nvSpPr>
              <p:cNvPr id="71" name="Oval 64"/>
              <p:cNvSpPr>
                <a:spLocks noChangeArrowheads="1"/>
              </p:cNvSpPr>
              <p:nvPr/>
            </p:nvSpPr>
            <p:spPr bwMode="auto">
              <a:xfrm>
                <a:off x="3381" y="3401"/>
                <a:ext cx="511" cy="511"/>
              </a:xfrm>
              <a:prstGeom prst="ellipse">
                <a:avLst/>
              </a:prstGeom>
              <a:gradFill rotWithShape="0">
                <a:gsLst>
                  <a:gs pos="0">
                    <a:srgbClr val="AFDFE3"/>
                  </a:gs>
                  <a:gs pos="100000">
                    <a:srgbClr val="85A8AB"/>
                  </a:gs>
                </a:gsLst>
                <a:lin ang="5400000" scaled="1"/>
              </a:gradFill>
              <a:ln>
                <a:noFill/>
              </a:ln>
              <a:effectLst>
                <a:outerShdw blurRad="63500" dist="23040" dir="5400000" algn="ctr" rotWithShape="0">
                  <a:srgbClr val="808080">
                    <a:alpha val="35036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2" name="Rectangle 65"/>
              <p:cNvSpPr>
                <a:spLocks noChangeArrowheads="1"/>
              </p:cNvSpPr>
              <p:nvPr/>
            </p:nvSpPr>
            <p:spPr bwMode="auto">
              <a:xfrm>
                <a:off x="3456" y="3476"/>
                <a:ext cx="359" cy="1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68" name="Group 66"/>
            <p:cNvGrpSpPr>
              <a:grpSpLocks/>
            </p:cNvGrpSpPr>
            <p:nvPr/>
          </p:nvGrpSpPr>
          <p:grpSpPr bwMode="auto">
            <a:xfrm>
              <a:off x="3381" y="3361"/>
              <a:ext cx="511" cy="551"/>
              <a:chOff x="3381" y="3361"/>
              <a:chExt cx="511" cy="551"/>
            </a:xfrm>
          </p:grpSpPr>
          <p:sp>
            <p:nvSpPr>
              <p:cNvPr id="69" name="Freeform 67"/>
              <p:cNvSpPr>
                <a:spLocks noChangeArrowheads="1"/>
              </p:cNvSpPr>
              <p:nvPr/>
            </p:nvSpPr>
            <p:spPr bwMode="auto">
              <a:xfrm>
                <a:off x="3381" y="3658"/>
                <a:ext cx="511" cy="255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*/ 1 0 51712"/>
                  <a:gd name="G4" fmla="+- 123 0 0"/>
                  <a:gd name="G5" fmla="+- 1 0 0"/>
                  <a:gd name="G6" fmla="*/ 1 17549 45696"/>
                  <a:gd name="G7" fmla="*/ 1 52459 25856"/>
                  <a:gd name="G8" fmla="*/ G7 1 180"/>
                  <a:gd name="G9" fmla="*/ G6 1 G8"/>
                  <a:gd name="G10" fmla="+- 1 0 0"/>
                  <a:gd name="G11" fmla="+- 1 0 0"/>
                  <a:gd name="G12" fmla="+- 8 0 0"/>
                  <a:gd name="G13" fmla="+- 7563 0 0"/>
                  <a:gd name="G14" fmla="+- 1 0 0"/>
                  <a:gd name="T0" fmla="*/ 21544 w 21545"/>
                  <a:gd name="T1" fmla="*/ 0 h 21491"/>
                  <a:gd name="T2" fmla="*/ 10873 w 21545"/>
                  <a:gd name="T3" fmla="*/ 21490 h 21491"/>
                  <a:gd name="T4" fmla="*/ 1 w 21545"/>
                  <a:gd name="T5" fmla="*/ 398 h 21491"/>
                  <a:gd name="T6" fmla="*/ 0 w 21545"/>
                  <a:gd name="T7" fmla="*/ 29 h 21491"/>
                  <a:gd name="T8" fmla="*/ 21544 w 21545"/>
                  <a:gd name="T9" fmla="*/ 0 h 21491"/>
                  <a:gd name="T10" fmla="*/ 21544 w 21545"/>
                  <a:gd name="T11" fmla="*/ 0 h 21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545" h="21491">
                    <a:moveTo>
                      <a:pt x="21544" y="0"/>
                    </a:moveTo>
                    <a:cubicBezTo>
                      <a:pt x="21600" y="11759"/>
                      <a:pt x="16822" y="21380"/>
                      <a:pt x="10873" y="21490"/>
                    </a:cubicBezTo>
                    <a:cubicBezTo>
                      <a:pt x="4924" y="21600"/>
                      <a:pt x="56" y="12157"/>
                      <a:pt x="1" y="398"/>
                    </a:cubicBezTo>
                    <a:cubicBezTo>
                      <a:pt x="0" y="275"/>
                      <a:pt x="0" y="152"/>
                      <a:pt x="0" y="29"/>
                    </a:cubicBezTo>
                    <a:lnTo>
                      <a:pt x="21544" y="0"/>
                    </a:lnTo>
                    <a:close/>
                    <a:moveTo>
                      <a:pt x="21544" y="0"/>
                    </a:moveTo>
                  </a:path>
                </a:pathLst>
              </a:custGeom>
              <a:gradFill rotWithShape="0">
                <a:gsLst>
                  <a:gs pos="0">
                    <a:srgbClr val="1B1B95"/>
                  </a:gs>
                  <a:gs pos="100000">
                    <a:srgbClr val="16166F"/>
                  </a:gs>
                </a:gsLst>
                <a:lin ang="5400000" scaled="1"/>
              </a:gradFill>
              <a:ln>
                <a:noFill/>
              </a:ln>
              <a:effectLst>
                <a:outerShdw blurRad="63500" dist="23040" dir="5400000" algn="ctr" rotWithShape="0">
                  <a:srgbClr val="808080">
                    <a:alpha val="35036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0" name="Rectangle 68"/>
              <p:cNvSpPr>
                <a:spLocks noChangeArrowheads="1"/>
              </p:cNvSpPr>
              <p:nvPr/>
            </p:nvSpPr>
            <p:spPr bwMode="auto">
              <a:xfrm>
                <a:off x="3456" y="3361"/>
                <a:ext cx="359" cy="4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60" tIns="38160" rIns="38160" bIns="38160" anchor="b"/>
              <a:lstStyle/>
              <a:p>
                <a:pPr algn="ctr">
                  <a:buClrTx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100">
                  <a:solidFill>
                    <a:srgbClr val="FFFFFF"/>
                  </a:solidFill>
                  <a:ea typeface="Heiti SC Light" charset="0"/>
                  <a:cs typeface="Heiti SC Light" charset="0"/>
                </a:endParaRPr>
              </a:p>
              <a:p>
                <a:pPr algn="ctr">
                  <a:buClrTx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100">
                  <a:solidFill>
                    <a:srgbClr val="FFFFFF"/>
                  </a:solidFill>
                  <a:ea typeface="Heiti SC Light" charset="0"/>
                  <a:cs typeface="Heiti SC Light" charset="0"/>
                </a:endParaRPr>
              </a:p>
              <a:p>
                <a:pPr algn="ctr">
                  <a:buClrTx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100">
                  <a:solidFill>
                    <a:srgbClr val="FFFFFF"/>
                  </a:solidFill>
                  <a:ea typeface="Heiti SC Light" charset="0"/>
                  <a:cs typeface="Heiti SC Light" charset="0"/>
                </a:endParaRPr>
              </a:p>
            </p:txBody>
          </p:sp>
        </p:grpSp>
      </p:grpSp>
      <p:sp>
        <p:nvSpPr>
          <p:cNvPr id="73" name="Text Box 69"/>
          <p:cNvSpPr txBox="1">
            <a:spLocks noChangeArrowheads="1"/>
          </p:cNvSpPr>
          <p:nvPr/>
        </p:nvSpPr>
        <p:spPr bwMode="auto">
          <a:xfrm>
            <a:off x="6197478" y="4393679"/>
            <a:ext cx="808532" cy="43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de-DE" sz="1100" b="1"/>
              <a:t>ion</a:t>
            </a:r>
          </a:p>
          <a:p>
            <a:pPr algn="ctr">
              <a:buClrTx/>
              <a:buFontTx/>
              <a:buNone/>
            </a:pPr>
            <a:r>
              <a:rPr lang="de-DE" sz="1100" b="1"/>
              <a:t>diagnost.</a:t>
            </a:r>
          </a:p>
        </p:txBody>
      </p:sp>
      <p:sp>
        <p:nvSpPr>
          <p:cNvPr id="74" name="Text Box 70"/>
          <p:cNvSpPr txBox="1">
            <a:spLocks noChangeArrowheads="1"/>
          </p:cNvSpPr>
          <p:nvPr/>
        </p:nvSpPr>
        <p:spPr bwMode="auto">
          <a:xfrm>
            <a:off x="6156176" y="4869160"/>
            <a:ext cx="841368" cy="26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de-DE" sz="1100" b="1" dirty="0" smtClean="0">
                <a:solidFill>
                  <a:srgbClr val="FFFFFF"/>
                </a:solidFill>
              </a:rPr>
              <a:t>FT-ICR</a:t>
            </a:r>
            <a:endParaRPr lang="de-DE" sz="1100" b="1" dirty="0">
              <a:solidFill>
                <a:srgbClr val="FFFFFF"/>
              </a:solidFill>
            </a:endParaRPr>
          </a:p>
        </p:txBody>
      </p:sp>
      <p:sp>
        <p:nvSpPr>
          <p:cNvPr id="75" name="Line 71"/>
          <p:cNvSpPr>
            <a:spLocks noChangeShapeType="1"/>
          </p:cNvSpPr>
          <p:nvPr/>
        </p:nvSpPr>
        <p:spPr bwMode="auto">
          <a:xfrm>
            <a:off x="6589044" y="3813373"/>
            <a:ext cx="12699" cy="615231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6" name="Text Box 72"/>
          <p:cNvSpPr txBox="1">
            <a:spLocks noChangeArrowheads="1"/>
          </p:cNvSpPr>
          <p:nvPr/>
        </p:nvSpPr>
        <p:spPr bwMode="auto">
          <a:xfrm>
            <a:off x="179513" y="836712"/>
            <a:ext cx="3802633" cy="57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3138"/>
              </a:lnSpc>
              <a:buClrTx/>
              <a:buFontTx/>
              <a:buNone/>
            </a:pPr>
            <a:r>
              <a:rPr lang="de-DE" b="1" dirty="0">
                <a:solidFill>
                  <a:srgbClr val="00589C"/>
                </a:solidFill>
              </a:rPr>
              <a:t>Source </a:t>
            </a:r>
            <a:r>
              <a:rPr lang="de-DE" b="1" dirty="0" err="1">
                <a:solidFill>
                  <a:srgbClr val="00589C"/>
                </a:solidFill>
              </a:rPr>
              <a:t>systematics</a:t>
            </a:r>
            <a:endParaRPr lang="de-DE" b="1" dirty="0">
              <a:solidFill>
                <a:srgbClr val="00589C"/>
              </a:solidFill>
            </a:endParaRPr>
          </a:p>
        </p:txBody>
      </p:sp>
      <p:sp>
        <p:nvSpPr>
          <p:cNvPr id="77" name="Text Box 73"/>
          <p:cNvSpPr txBox="1">
            <a:spLocks noChangeArrowheads="1"/>
          </p:cNvSpPr>
          <p:nvPr/>
        </p:nvSpPr>
        <p:spPr bwMode="auto">
          <a:xfrm>
            <a:off x="179513" y="1357920"/>
            <a:ext cx="7025491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sz="1800" b="1" dirty="0" smtClean="0"/>
              <a:t>Challenge</a:t>
            </a:r>
            <a:r>
              <a:rPr lang="de-DE" sz="1800" b="1" dirty="0"/>
              <a:t>						</a:t>
            </a:r>
            <a:r>
              <a:rPr lang="de-DE" sz="1800" b="1" dirty="0" smtClean="0"/>
              <a:t>Technological </a:t>
            </a:r>
            <a:r>
              <a:rPr lang="de-DE" sz="1800" b="1" dirty="0" err="1"/>
              <a:t>development</a:t>
            </a:r>
            <a:r>
              <a:rPr lang="de-DE" sz="1800" b="1" dirty="0"/>
              <a:t>  </a:t>
            </a:r>
          </a:p>
        </p:txBody>
      </p:sp>
      <p:sp>
        <p:nvSpPr>
          <p:cNvPr id="78" name="Text Box 74"/>
          <p:cNvSpPr txBox="1">
            <a:spLocks noChangeArrowheads="1"/>
          </p:cNvSpPr>
          <p:nvPr/>
        </p:nvSpPr>
        <p:spPr bwMode="auto">
          <a:xfrm>
            <a:off x="179513" y="1731726"/>
            <a:ext cx="7776864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sz="1600" dirty="0" err="1"/>
              <a:t>reduce</a:t>
            </a:r>
            <a:r>
              <a:rPr lang="de-DE" sz="1600" dirty="0"/>
              <a:t> </a:t>
            </a:r>
            <a:r>
              <a:rPr lang="de-DE" sz="1600" dirty="0" err="1"/>
              <a:t>source</a:t>
            </a:r>
            <a:r>
              <a:rPr lang="de-DE" sz="1600" dirty="0"/>
              <a:t> </a:t>
            </a:r>
            <a:r>
              <a:rPr lang="de-DE" sz="1600" dirty="0" err="1"/>
              <a:t>systematics</a:t>
            </a:r>
            <a:r>
              <a:rPr lang="de-DE" sz="1600" dirty="0"/>
              <a:t>		</a:t>
            </a:r>
            <a:r>
              <a:rPr lang="de-DE" sz="1600" dirty="0" smtClean="0"/>
              <a:t>	</a:t>
            </a:r>
            <a:r>
              <a:rPr lang="de-DE" sz="1600" dirty="0" err="1" smtClean="0"/>
              <a:t>monitoring</a:t>
            </a:r>
            <a:r>
              <a:rPr lang="de-DE" sz="1600" dirty="0" smtClean="0"/>
              <a:t> </a:t>
            </a:r>
            <a:r>
              <a:rPr lang="de-DE" sz="1600" dirty="0"/>
              <a:t>&amp; </a:t>
            </a:r>
            <a:r>
              <a:rPr lang="de-DE" sz="1600" dirty="0" err="1"/>
              <a:t>control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all relevant</a:t>
            </a:r>
            <a:br>
              <a:rPr lang="de-DE" sz="1600" dirty="0"/>
            </a:br>
            <a:r>
              <a:rPr lang="de-DE" sz="1600" dirty="0" err="1"/>
              <a:t>by</a:t>
            </a:r>
            <a:r>
              <a:rPr lang="de-DE" sz="1600" dirty="0"/>
              <a:t> </a:t>
            </a:r>
            <a:r>
              <a:rPr lang="de-DE" sz="1600" b="1" dirty="0"/>
              <a:t>&gt; </a:t>
            </a:r>
            <a:r>
              <a:rPr lang="de-DE" sz="1600" b="1" dirty="0" err="1"/>
              <a:t>factor</a:t>
            </a:r>
            <a:r>
              <a:rPr lang="de-DE" sz="1600" b="1" dirty="0"/>
              <a:t> 10 </a:t>
            </a:r>
            <a:r>
              <a:rPr lang="de-DE" sz="1600" dirty="0" err="1"/>
              <a:t>compared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		</a:t>
            </a:r>
            <a:r>
              <a:rPr lang="de-DE" sz="1600" dirty="0" smtClean="0"/>
              <a:t>	</a:t>
            </a:r>
            <a:r>
              <a:rPr lang="de-DE" sz="1600" dirty="0" err="1" smtClean="0"/>
              <a:t>parameters</a:t>
            </a:r>
            <a:r>
              <a:rPr lang="de-DE" sz="1600" dirty="0" smtClean="0"/>
              <a:t>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unprecedented</a:t>
            </a:r>
            <a:r>
              <a:rPr lang="de-DE" sz="1600" dirty="0"/>
              <a:t/>
            </a:r>
            <a:br>
              <a:rPr lang="de-DE" sz="1600" dirty="0"/>
            </a:br>
            <a:r>
              <a:rPr lang="de-DE" sz="1600" dirty="0" err="1"/>
              <a:t>previous</a:t>
            </a:r>
            <a:r>
              <a:rPr lang="de-DE" sz="1600" dirty="0"/>
              <a:t> </a:t>
            </a:r>
            <a:r>
              <a:rPr lang="de-DE" sz="1600" dirty="0" err="1"/>
              <a:t>experiments</a:t>
            </a:r>
            <a:r>
              <a:rPr lang="de-DE" sz="1600" dirty="0"/>
              <a:t>				</a:t>
            </a:r>
            <a:r>
              <a:rPr lang="de-DE" sz="1600" dirty="0" err="1"/>
              <a:t>precision</a:t>
            </a:r>
            <a:r>
              <a:rPr lang="de-DE" sz="1600" dirty="0"/>
              <a:t> &amp; </a:t>
            </a:r>
            <a:r>
              <a:rPr lang="de-DE" sz="1600" dirty="0" err="1"/>
              <a:t>accuracy</a:t>
            </a:r>
            <a:r>
              <a:rPr lang="de-DE" sz="1600" dirty="0"/>
              <a:t> 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sp>
        <p:nvSpPr>
          <p:cNvPr id="79" name="Rectangle 9"/>
          <p:cNvSpPr>
            <a:spLocks noChangeArrowheads="1"/>
          </p:cNvSpPr>
          <p:nvPr/>
        </p:nvSpPr>
        <p:spPr bwMode="auto">
          <a:xfrm>
            <a:off x="181000" y="108001"/>
            <a:ext cx="734332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0" tIns="45700" rIns="91400" bIns="45700" anchor="ctr"/>
          <a:lstStyle/>
          <a:p>
            <a:pPr defTabSz="1399694"/>
            <a:r>
              <a:rPr lang="de-DE" sz="2800" b="1" dirty="0" smtClean="0">
                <a:solidFill>
                  <a:schemeClr val="tx2"/>
                </a:solidFill>
              </a:rPr>
              <a:t>Source </a:t>
            </a:r>
            <a:r>
              <a:rPr lang="de-DE" sz="2800" b="1" dirty="0" err="1" smtClean="0">
                <a:solidFill>
                  <a:schemeClr val="tx2"/>
                </a:solidFill>
              </a:rPr>
              <a:t>and</a:t>
            </a:r>
            <a:r>
              <a:rPr lang="de-DE" sz="2800" b="1" dirty="0" smtClean="0">
                <a:solidFill>
                  <a:schemeClr val="tx2"/>
                </a:solidFill>
              </a:rPr>
              <a:t> Transport </a:t>
            </a:r>
            <a:r>
              <a:rPr lang="de-DE" sz="2800" b="1" dirty="0" err="1" smtClean="0">
                <a:solidFill>
                  <a:schemeClr val="tx2"/>
                </a:solidFill>
              </a:rPr>
              <a:t>Section</a:t>
            </a:r>
            <a:endParaRPr lang="de-DE" sz="2800" b="1" dirty="0">
              <a:solidFill>
                <a:schemeClr val="tx2"/>
              </a:solidFill>
            </a:endParaRPr>
          </a:p>
        </p:txBody>
      </p:sp>
      <p:sp>
        <p:nvSpPr>
          <p:cNvPr id="80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499992" y="6485634"/>
            <a:ext cx="1872208" cy="111719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dirty="0" smtClean="0"/>
              <a:t>J. Wolf  - The KATRIN Experiment</a:t>
            </a:r>
            <a:endParaRPr lang="en-US" dirty="0"/>
          </a:p>
        </p:txBody>
      </p:sp>
      <p:sp>
        <p:nvSpPr>
          <p:cNvPr id="81" name="Abgerundetes Rechteck 80"/>
          <p:cNvSpPr/>
          <p:nvPr/>
        </p:nvSpPr>
        <p:spPr>
          <a:xfrm>
            <a:off x="1115616" y="6328371"/>
            <a:ext cx="1611761" cy="5474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2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0979" y="6364193"/>
            <a:ext cx="3072799" cy="4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3" name="Group 62"/>
          <p:cNvGrpSpPr>
            <a:grpSpLocks/>
          </p:cNvGrpSpPr>
          <p:nvPr/>
        </p:nvGrpSpPr>
        <p:grpSpPr bwMode="auto">
          <a:xfrm>
            <a:off x="4997128" y="5161161"/>
            <a:ext cx="811212" cy="874712"/>
            <a:chOff x="3381" y="3361"/>
            <a:chExt cx="511" cy="551"/>
          </a:xfrm>
        </p:grpSpPr>
        <p:grpSp>
          <p:nvGrpSpPr>
            <p:cNvPr id="84" name="Group 63"/>
            <p:cNvGrpSpPr>
              <a:grpSpLocks/>
            </p:cNvGrpSpPr>
            <p:nvPr/>
          </p:nvGrpSpPr>
          <p:grpSpPr bwMode="auto">
            <a:xfrm>
              <a:off x="3381" y="3401"/>
              <a:ext cx="511" cy="511"/>
              <a:chOff x="3381" y="3401"/>
              <a:chExt cx="511" cy="511"/>
            </a:xfrm>
          </p:grpSpPr>
          <p:sp>
            <p:nvSpPr>
              <p:cNvPr id="88" name="Oval 64"/>
              <p:cNvSpPr>
                <a:spLocks noChangeArrowheads="1"/>
              </p:cNvSpPr>
              <p:nvPr/>
            </p:nvSpPr>
            <p:spPr bwMode="auto">
              <a:xfrm>
                <a:off x="3381" y="3401"/>
                <a:ext cx="511" cy="511"/>
              </a:xfrm>
              <a:prstGeom prst="ellipse">
                <a:avLst/>
              </a:prstGeom>
              <a:gradFill rotWithShape="0">
                <a:gsLst>
                  <a:gs pos="0">
                    <a:srgbClr val="AFDFE3"/>
                  </a:gs>
                  <a:gs pos="100000">
                    <a:srgbClr val="85A8AB"/>
                  </a:gs>
                </a:gsLst>
                <a:lin ang="5400000" scaled="1"/>
              </a:gradFill>
              <a:ln>
                <a:noFill/>
              </a:ln>
              <a:effectLst>
                <a:outerShdw blurRad="63500" dist="23040" dir="5400000" algn="ctr" rotWithShape="0">
                  <a:srgbClr val="808080">
                    <a:alpha val="35036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9" name="Rectangle 65"/>
              <p:cNvSpPr>
                <a:spLocks noChangeArrowheads="1"/>
              </p:cNvSpPr>
              <p:nvPr/>
            </p:nvSpPr>
            <p:spPr bwMode="auto">
              <a:xfrm>
                <a:off x="3456" y="3476"/>
                <a:ext cx="359" cy="1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85" name="Group 66"/>
            <p:cNvGrpSpPr>
              <a:grpSpLocks/>
            </p:cNvGrpSpPr>
            <p:nvPr/>
          </p:nvGrpSpPr>
          <p:grpSpPr bwMode="auto">
            <a:xfrm>
              <a:off x="3381" y="3361"/>
              <a:ext cx="511" cy="551"/>
              <a:chOff x="3381" y="3361"/>
              <a:chExt cx="511" cy="551"/>
            </a:xfrm>
          </p:grpSpPr>
          <p:sp>
            <p:nvSpPr>
              <p:cNvPr id="86" name="Freeform 67"/>
              <p:cNvSpPr>
                <a:spLocks noChangeArrowheads="1"/>
              </p:cNvSpPr>
              <p:nvPr/>
            </p:nvSpPr>
            <p:spPr bwMode="auto">
              <a:xfrm>
                <a:off x="3381" y="3658"/>
                <a:ext cx="511" cy="255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*/ 1 0 51712"/>
                  <a:gd name="G4" fmla="+- 123 0 0"/>
                  <a:gd name="G5" fmla="+- 1 0 0"/>
                  <a:gd name="G6" fmla="*/ 1 17549 45696"/>
                  <a:gd name="G7" fmla="*/ 1 52459 25856"/>
                  <a:gd name="G8" fmla="*/ G7 1 180"/>
                  <a:gd name="G9" fmla="*/ G6 1 G8"/>
                  <a:gd name="G10" fmla="+- 1 0 0"/>
                  <a:gd name="G11" fmla="+- 1 0 0"/>
                  <a:gd name="G12" fmla="+- 8 0 0"/>
                  <a:gd name="G13" fmla="+- 7563 0 0"/>
                  <a:gd name="G14" fmla="+- 1 0 0"/>
                  <a:gd name="T0" fmla="*/ 21544 w 21545"/>
                  <a:gd name="T1" fmla="*/ 0 h 21491"/>
                  <a:gd name="T2" fmla="*/ 10873 w 21545"/>
                  <a:gd name="T3" fmla="*/ 21490 h 21491"/>
                  <a:gd name="T4" fmla="*/ 1 w 21545"/>
                  <a:gd name="T5" fmla="*/ 398 h 21491"/>
                  <a:gd name="T6" fmla="*/ 0 w 21545"/>
                  <a:gd name="T7" fmla="*/ 29 h 21491"/>
                  <a:gd name="T8" fmla="*/ 21544 w 21545"/>
                  <a:gd name="T9" fmla="*/ 0 h 21491"/>
                  <a:gd name="T10" fmla="*/ 21544 w 21545"/>
                  <a:gd name="T11" fmla="*/ 0 h 21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545" h="21491">
                    <a:moveTo>
                      <a:pt x="21544" y="0"/>
                    </a:moveTo>
                    <a:cubicBezTo>
                      <a:pt x="21600" y="11759"/>
                      <a:pt x="16822" y="21380"/>
                      <a:pt x="10873" y="21490"/>
                    </a:cubicBezTo>
                    <a:cubicBezTo>
                      <a:pt x="4924" y="21600"/>
                      <a:pt x="56" y="12157"/>
                      <a:pt x="1" y="398"/>
                    </a:cubicBezTo>
                    <a:cubicBezTo>
                      <a:pt x="0" y="275"/>
                      <a:pt x="0" y="152"/>
                      <a:pt x="0" y="29"/>
                    </a:cubicBezTo>
                    <a:lnTo>
                      <a:pt x="21544" y="0"/>
                    </a:lnTo>
                    <a:close/>
                    <a:moveTo>
                      <a:pt x="21544" y="0"/>
                    </a:moveTo>
                  </a:path>
                </a:pathLst>
              </a:custGeom>
              <a:gradFill rotWithShape="0">
                <a:gsLst>
                  <a:gs pos="0">
                    <a:srgbClr val="1B1B95"/>
                  </a:gs>
                  <a:gs pos="100000">
                    <a:srgbClr val="16166F"/>
                  </a:gs>
                </a:gsLst>
                <a:lin ang="5400000" scaled="1"/>
              </a:gradFill>
              <a:ln>
                <a:noFill/>
              </a:ln>
              <a:effectLst>
                <a:outerShdw blurRad="63500" dist="23040" dir="5400000" algn="ctr" rotWithShape="0">
                  <a:srgbClr val="808080">
                    <a:alpha val="35036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7" name="Rectangle 68"/>
              <p:cNvSpPr>
                <a:spLocks noChangeArrowheads="1"/>
              </p:cNvSpPr>
              <p:nvPr/>
            </p:nvSpPr>
            <p:spPr bwMode="auto">
              <a:xfrm>
                <a:off x="3456" y="3361"/>
                <a:ext cx="359" cy="4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60" tIns="38160" rIns="38160" bIns="38160" anchor="b"/>
              <a:lstStyle/>
              <a:p>
                <a:pPr algn="ctr">
                  <a:buClrTx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100">
                  <a:solidFill>
                    <a:srgbClr val="FFFFFF"/>
                  </a:solidFill>
                  <a:ea typeface="Heiti SC Light" charset="0"/>
                  <a:cs typeface="Heiti SC Light" charset="0"/>
                </a:endParaRPr>
              </a:p>
              <a:p>
                <a:pPr algn="ctr">
                  <a:buClrTx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100">
                  <a:solidFill>
                    <a:srgbClr val="FFFFFF"/>
                  </a:solidFill>
                  <a:ea typeface="Heiti SC Light" charset="0"/>
                  <a:cs typeface="Heiti SC Light" charset="0"/>
                </a:endParaRPr>
              </a:p>
              <a:p>
                <a:pPr algn="ctr">
                  <a:buClrTx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US" sz="1100">
                  <a:solidFill>
                    <a:srgbClr val="FFFFFF"/>
                  </a:solidFill>
                  <a:ea typeface="Heiti SC Light" charset="0"/>
                  <a:cs typeface="Heiti SC Light" charset="0"/>
                </a:endParaRPr>
              </a:p>
            </p:txBody>
          </p:sp>
        </p:grpSp>
      </p:grpSp>
      <p:sp>
        <p:nvSpPr>
          <p:cNvPr id="90" name="Text Box 69"/>
          <p:cNvSpPr txBox="1">
            <a:spLocks noChangeArrowheads="1"/>
          </p:cNvSpPr>
          <p:nvPr/>
        </p:nvSpPr>
        <p:spPr bwMode="auto">
          <a:xfrm>
            <a:off x="5052068" y="5189736"/>
            <a:ext cx="721970" cy="43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de-DE" sz="1100" b="1" dirty="0" err="1"/>
              <a:t>ion</a:t>
            </a:r>
            <a:endParaRPr lang="de-DE" sz="1100" b="1" dirty="0"/>
          </a:p>
          <a:p>
            <a:pPr algn="ctr">
              <a:buClrTx/>
              <a:buFontTx/>
              <a:buNone/>
            </a:pPr>
            <a:r>
              <a:rPr lang="de-DE" sz="1100" b="1" dirty="0" err="1" smtClean="0"/>
              <a:t>removal</a:t>
            </a:r>
            <a:endParaRPr lang="de-DE" sz="1100" b="1" dirty="0"/>
          </a:p>
        </p:txBody>
      </p:sp>
      <p:sp>
        <p:nvSpPr>
          <p:cNvPr id="91" name="Text Box 70"/>
          <p:cNvSpPr txBox="1">
            <a:spLocks noChangeArrowheads="1"/>
          </p:cNvSpPr>
          <p:nvPr/>
        </p:nvSpPr>
        <p:spPr bwMode="auto">
          <a:xfrm>
            <a:off x="5089187" y="5578946"/>
            <a:ext cx="596936" cy="43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de-DE" sz="1100" b="1" dirty="0" err="1" smtClean="0">
                <a:solidFill>
                  <a:srgbClr val="FFFFFF"/>
                </a:solidFill>
              </a:rPr>
              <a:t>dipole</a:t>
            </a:r>
            <a:endParaRPr lang="de-DE" sz="1100" b="1" dirty="0" smtClean="0">
              <a:solidFill>
                <a:srgbClr val="FFFFFF"/>
              </a:solidFill>
            </a:endParaRPr>
          </a:p>
          <a:p>
            <a:pPr algn="ctr">
              <a:buClrTx/>
              <a:buFontTx/>
              <a:buNone/>
            </a:pPr>
            <a:r>
              <a:rPr lang="de-DE" sz="1100" b="1" dirty="0" err="1" smtClean="0">
                <a:solidFill>
                  <a:srgbClr val="FFFFFF"/>
                </a:solidFill>
              </a:rPr>
              <a:t>electr</a:t>
            </a:r>
            <a:r>
              <a:rPr lang="de-DE" sz="1100" b="1" dirty="0" smtClean="0">
                <a:solidFill>
                  <a:srgbClr val="FFFFFF"/>
                </a:solidFill>
              </a:rPr>
              <a:t>.</a:t>
            </a:r>
            <a:endParaRPr lang="de-DE" sz="1100" b="1" dirty="0">
              <a:solidFill>
                <a:srgbClr val="FFFFFF"/>
              </a:solidFill>
            </a:endParaRPr>
          </a:p>
        </p:txBody>
      </p:sp>
      <p:sp>
        <p:nvSpPr>
          <p:cNvPr id="92" name="Line 71"/>
          <p:cNvSpPr>
            <a:spLocks noChangeShapeType="1"/>
          </p:cNvSpPr>
          <p:nvPr/>
        </p:nvSpPr>
        <p:spPr bwMode="auto">
          <a:xfrm>
            <a:off x="5400354" y="3832424"/>
            <a:ext cx="1587" cy="139223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" name="Textfeld 2"/>
          <p:cNvSpPr txBox="1"/>
          <p:nvPr/>
        </p:nvSpPr>
        <p:spPr>
          <a:xfrm>
            <a:off x="399244" y="2636912"/>
            <a:ext cx="856524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990600" algn="l"/>
                <a:tab pos="1885950" algn="l"/>
                <a:tab pos="2600325" algn="l"/>
                <a:tab pos="4038600" algn="l"/>
                <a:tab pos="5200650" algn="l"/>
                <a:tab pos="7172325" algn="l"/>
              </a:tabLst>
            </a:pPr>
            <a:r>
              <a:rPr lang="de-DE" sz="1400" b="1" dirty="0" smtClean="0">
                <a:solidFill>
                  <a:srgbClr val="4102B2"/>
                </a:solidFill>
              </a:rPr>
              <a:t>CMS            	DPS1-R                   WGTS                 DPS1-F           DPS2-F                          	CPS</a:t>
            </a:r>
          </a:p>
          <a:p>
            <a:pPr>
              <a:tabLst>
                <a:tab pos="990600" algn="l"/>
                <a:tab pos="1885950" algn="l"/>
                <a:tab pos="2600325" algn="l"/>
                <a:tab pos="4038600" algn="l"/>
                <a:tab pos="5200650" algn="l"/>
                <a:tab pos="7172325" algn="l"/>
              </a:tabLst>
            </a:pPr>
            <a:r>
              <a:rPr lang="de-DE" sz="1200" b="1" dirty="0" err="1" smtClean="0">
                <a:solidFill>
                  <a:srgbClr val="4102B2"/>
                </a:solidFill>
              </a:rPr>
              <a:t>calibration</a:t>
            </a:r>
            <a:r>
              <a:rPr lang="de-DE" sz="1200" b="1" dirty="0" smtClean="0">
                <a:solidFill>
                  <a:srgbClr val="4102B2"/>
                </a:solidFill>
              </a:rPr>
              <a:t>,    	differential 	</a:t>
            </a:r>
            <a:r>
              <a:rPr lang="de-DE" sz="1200" b="1" dirty="0" err="1" smtClean="0">
                <a:solidFill>
                  <a:srgbClr val="4102B2"/>
                </a:solidFill>
              </a:rPr>
              <a:t>windowless</a:t>
            </a:r>
            <a:r>
              <a:rPr lang="de-DE" sz="1200" b="1" dirty="0" smtClean="0">
                <a:solidFill>
                  <a:srgbClr val="4102B2"/>
                </a:solidFill>
              </a:rPr>
              <a:t> </a:t>
            </a:r>
            <a:r>
              <a:rPr lang="de-DE" sz="1200" b="1" dirty="0" err="1" smtClean="0">
                <a:solidFill>
                  <a:srgbClr val="4102B2"/>
                </a:solidFill>
              </a:rPr>
              <a:t>gaseous</a:t>
            </a:r>
            <a:r>
              <a:rPr lang="de-DE" sz="1200" b="1" dirty="0" smtClean="0">
                <a:solidFill>
                  <a:srgbClr val="4102B2"/>
                </a:solidFill>
              </a:rPr>
              <a:t> </a:t>
            </a:r>
            <a:r>
              <a:rPr lang="de-DE" sz="1200" b="1" dirty="0" err="1" smtClean="0">
                <a:solidFill>
                  <a:srgbClr val="4102B2"/>
                </a:solidFill>
              </a:rPr>
              <a:t>tritium</a:t>
            </a:r>
            <a:r>
              <a:rPr lang="de-DE" sz="1200" b="1" dirty="0" smtClean="0">
                <a:solidFill>
                  <a:srgbClr val="4102B2"/>
                </a:solidFill>
              </a:rPr>
              <a:t>	    differential </a:t>
            </a:r>
            <a:r>
              <a:rPr lang="de-DE" sz="1200" b="1" dirty="0" err="1" smtClean="0">
                <a:solidFill>
                  <a:srgbClr val="4102B2"/>
                </a:solidFill>
              </a:rPr>
              <a:t>pumping</a:t>
            </a:r>
            <a:r>
              <a:rPr lang="de-DE" sz="1200" b="1" dirty="0" smtClean="0">
                <a:solidFill>
                  <a:srgbClr val="4102B2"/>
                </a:solidFill>
              </a:rPr>
              <a:t>	</a:t>
            </a:r>
            <a:r>
              <a:rPr lang="de-DE" sz="1200" b="1" dirty="0" err="1" smtClean="0">
                <a:solidFill>
                  <a:srgbClr val="4102B2"/>
                </a:solidFill>
              </a:rPr>
              <a:t>cryogenic</a:t>
            </a:r>
            <a:endParaRPr lang="de-DE" sz="1200" b="1" dirty="0" smtClean="0">
              <a:solidFill>
                <a:srgbClr val="4102B2"/>
              </a:solidFill>
            </a:endParaRPr>
          </a:p>
          <a:p>
            <a:pPr>
              <a:tabLst>
                <a:tab pos="990600" algn="l"/>
                <a:tab pos="1885950" algn="l"/>
                <a:tab pos="2600325" algn="l"/>
                <a:tab pos="4038600" algn="l"/>
                <a:tab pos="5200650" algn="l"/>
                <a:tab pos="7172325" algn="l"/>
              </a:tabLst>
            </a:pPr>
            <a:r>
              <a:rPr lang="de-DE" sz="1200" b="1" dirty="0" err="1" smtClean="0">
                <a:solidFill>
                  <a:srgbClr val="4102B2"/>
                </a:solidFill>
              </a:rPr>
              <a:t>monitoring</a:t>
            </a:r>
            <a:r>
              <a:rPr lang="de-DE" sz="1200" b="1" dirty="0" smtClean="0">
                <a:solidFill>
                  <a:srgbClr val="4102B2"/>
                </a:solidFill>
              </a:rPr>
              <a:t>     </a:t>
            </a:r>
            <a:r>
              <a:rPr lang="de-DE" sz="1200" b="1" dirty="0" err="1" smtClean="0">
                <a:solidFill>
                  <a:srgbClr val="4102B2"/>
                </a:solidFill>
              </a:rPr>
              <a:t>pumping</a:t>
            </a:r>
            <a:r>
              <a:rPr lang="de-DE" sz="1200" b="1" dirty="0" smtClean="0">
                <a:solidFill>
                  <a:srgbClr val="4102B2"/>
                </a:solidFill>
              </a:rPr>
              <a:t>	</a:t>
            </a:r>
            <a:r>
              <a:rPr lang="de-DE" sz="1200" b="1" dirty="0" err="1" smtClean="0">
                <a:solidFill>
                  <a:srgbClr val="4102B2"/>
                </a:solidFill>
              </a:rPr>
              <a:t>source</a:t>
            </a:r>
            <a:r>
              <a:rPr lang="de-DE" sz="1200" b="1" dirty="0" smtClean="0">
                <a:solidFill>
                  <a:srgbClr val="4102B2"/>
                </a:solidFill>
              </a:rPr>
              <a:t>				</a:t>
            </a:r>
            <a:r>
              <a:rPr lang="de-DE" sz="1200" b="1" dirty="0" err="1" smtClean="0">
                <a:solidFill>
                  <a:srgbClr val="4102B2"/>
                </a:solidFill>
              </a:rPr>
              <a:t>pumping</a:t>
            </a:r>
            <a:endParaRPr lang="de-DE" sz="1100" b="1" dirty="0">
              <a:solidFill>
                <a:srgbClr val="4102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19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/>
          <p:cNvSpPr txBox="1">
            <a:spLocks/>
          </p:cNvSpPr>
          <p:nvPr/>
        </p:nvSpPr>
        <p:spPr>
          <a:xfrm>
            <a:off x="174545" y="92571"/>
            <a:ext cx="7564839" cy="685800"/>
          </a:xfrm>
          <a:prstGeom prst="rect">
            <a:avLst/>
          </a:prstGeom>
        </p:spPr>
        <p:txBody>
          <a:bodyPr lIns="75749" tIns="37874" rIns="75749" bIns="37874" anchor="ctr" anchorCtr="0"/>
          <a:lstStyle/>
          <a:p>
            <a:pPr defTabSz="1159905" eaLnBrk="0" hangingPunct="0">
              <a:defRPr/>
            </a:pPr>
            <a:r>
              <a:rPr lang="de-DE" sz="28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DPS </a:t>
            </a:r>
            <a:r>
              <a:rPr lang="de-DE" sz="28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2-F – </a:t>
            </a:r>
            <a:r>
              <a:rPr lang="de-DE" sz="28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differential </a:t>
            </a:r>
            <a:r>
              <a:rPr lang="de-DE" sz="2800" b="1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pumping</a:t>
            </a:r>
            <a:r>
              <a:rPr lang="de-DE" sz="28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2800" b="1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section</a:t>
            </a:r>
            <a:endParaRPr lang="de-DE" sz="2800" b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Pfeil nach rechts 19"/>
          <p:cNvSpPr/>
          <p:nvPr/>
        </p:nvSpPr>
        <p:spPr>
          <a:xfrm>
            <a:off x="3990118" y="3269550"/>
            <a:ext cx="581883" cy="369162"/>
          </a:xfrm>
          <a:prstGeom prst="rightArrow">
            <a:avLst/>
          </a:prstGeom>
          <a:noFill/>
          <a:ln w="2857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5749" tIns="37874" rIns="75749" bIns="37874" rtlCol="0" anchor="ctr"/>
          <a:lstStyle/>
          <a:p>
            <a:pPr algn="ctr"/>
            <a:endParaRPr lang="de-DE"/>
          </a:p>
        </p:txBody>
      </p:sp>
      <p:pic>
        <p:nvPicPr>
          <p:cNvPr id="14" name="Picture 2" descr="C:\DPS - new\Design - 3D CAD views\WGTS+DPS+CP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4545" y="2419333"/>
            <a:ext cx="8412446" cy="384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1187624" y="5970692"/>
            <a:ext cx="3665862" cy="353487"/>
          </a:xfrm>
          <a:prstGeom prst="rect">
            <a:avLst/>
          </a:prstGeom>
          <a:noFill/>
        </p:spPr>
        <p:txBody>
          <a:bodyPr wrap="square" lIns="75749" tIns="37874" rIns="75749" bIns="37874" rtlCol="0">
            <a:spAutoFit/>
          </a:bodyPr>
          <a:lstStyle/>
          <a:p>
            <a:r>
              <a:rPr lang="de-DE" dirty="0" err="1" smtClean="0"/>
              <a:t>subsections</a:t>
            </a:r>
            <a:r>
              <a:rPr lang="de-DE" dirty="0" smtClean="0"/>
              <a:t> </a:t>
            </a:r>
            <a:r>
              <a:rPr lang="de-DE" dirty="0" err="1"/>
              <a:t>tilted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20</a:t>
            </a:r>
            <a:r>
              <a:rPr lang="de-DE" b="1" dirty="0"/>
              <a:t>°</a:t>
            </a:r>
            <a:endParaRPr lang="de-DE" dirty="0"/>
          </a:p>
        </p:txBody>
      </p:sp>
      <p:sp>
        <p:nvSpPr>
          <p:cNvPr id="22" name="Textfeld 21"/>
          <p:cNvSpPr txBox="1"/>
          <p:nvPr/>
        </p:nvSpPr>
        <p:spPr>
          <a:xfrm>
            <a:off x="2099346" y="3201167"/>
            <a:ext cx="585788" cy="322709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r>
              <a:rPr lang="de-DE" sz="16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TMP</a:t>
            </a:r>
          </a:p>
        </p:txBody>
      </p:sp>
      <p:sp>
        <p:nvSpPr>
          <p:cNvPr id="23" name="Textfeld 22"/>
          <p:cNvSpPr txBox="1"/>
          <p:nvPr/>
        </p:nvSpPr>
        <p:spPr>
          <a:xfrm rot="309351">
            <a:off x="8039956" y="4903555"/>
            <a:ext cx="756448" cy="342951"/>
          </a:xfrm>
          <a:prstGeom prst="rect">
            <a:avLst/>
          </a:prstGeom>
          <a:noFill/>
        </p:spPr>
        <p:txBody>
          <a:bodyPr wrap="square" lIns="75749" tIns="37874" rIns="75749" bIns="37874" rtlCol="0">
            <a:spAutoFit/>
          </a:bodyPr>
          <a:lstStyle/>
          <a:p>
            <a:r>
              <a:rPr lang="de-DE" sz="1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CPS</a:t>
            </a:r>
          </a:p>
        </p:txBody>
      </p:sp>
      <p:sp>
        <p:nvSpPr>
          <p:cNvPr id="24" name="Textfeld 23"/>
          <p:cNvSpPr txBox="1"/>
          <p:nvPr/>
        </p:nvSpPr>
        <p:spPr>
          <a:xfrm rot="364360">
            <a:off x="137178" y="4076116"/>
            <a:ext cx="842276" cy="3429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75749" tIns="37874" rIns="75749" bIns="37874" rtlCol="0">
            <a:spAutoFit/>
          </a:bodyPr>
          <a:lstStyle/>
          <a:p>
            <a:r>
              <a:rPr lang="de-DE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WGTS</a:t>
            </a:r>
          </a:p>
        </p:txBody>
      </p:sp>
      <p:pic>
        <p:nvPicPr>
          <p:cNvPr id="13" name="Picture 2" descr="C:\Users\drexlin\AppData\Local\Microsoft\Windows\Temporary Internet Files\Content.Outlook\4L1KZ0XM\00_WGTS+DPS+CPS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1401" y="713270"/>
            <a:ext cx="5671696" cy="120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eschweifte Klammer rechts 15"/>
          <p:cNvSpPr/>
          <p:nvPr/>
        </p:nvSpPr>
        <p:spPr>
          <a:xfrm rot="5400000">
            <a:off x="4114966" y="1316954"/>
            <a:ext cx="128098" cy="107605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5749" tIns="37874" rIns="75749" bIns="37874" rtlCol="0" anchor="ctr"/>
          <a:lstStyle/>
          <a:p>
            <a:pPr algn="ctr"/>
            <a:endParaRPr lang="de-DE"/>
          </a:p>
        </p:txBody>
      </p:sp>
      <p:sp>
        <p:nvSpPr>
          <p:cNvPr id="19" name="Textfeld 24"/>
          <p:cNvSpPr txBox="1">
            <a:spLocks noChangeArrowheads="1"/>
          </p:cNvSpPr>
          <p:nvPr/>
        </p:nvSpPr>
        <p:spPr bwMode="auto">
          <a:xfrm>
            <a:off x="121784" y="2009415"/>
            <a:ext cx="8465209" cy="39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5749" tIns="37874" rIns="75749" bIns="37874">
            <a:spAutoFit/>
          </a:bodyPr>
          <a:lstStyle/>
          <a:p>
            <a:pPr eaLnBrk="0" hangingPunct="0"/>
            <a:r>
              <a:rPr lang="de-DE" sz="2000" dirty="0">
                <a:solidFill>
                  <a:schemeClr val="accent1"/>
                </a:solidFill>
                <a:sym typeface="Wingdings"/>
              </a:rPr>
              <a:t></a:t>
            </a:r>
            <a:r>
              <a:rPr lang="de-DE" sz="2000" dirty="0">
                <a:sym typeface="Wingdings"/>
              </a:rPr>
              <a:t> </a:t>
            </a:r>
            <a:r>
              <a:rPr lang="de-DE" sz="2000" b="1" dirty="0">
                <a:solidFill>
                  <a:schemeClr val="accent1"/>
                </a:solidFill>
                <a:sym typeface="Wingdings"/>
              </a:rPr>
              <a:t>DPS: </a:t>
            </a:r>
            <a:r>
              <a:rPr lang="de-DE" sz="2000" dirty="0" err="1"/>
              <a:t>active</a:t>
            </a:r>
            <a:r>
              <a:rPr lang="de-DE" sz="2000" dirty="0"/>
              <a:t> differential </a:t>
            </a:r>
            <a:r>
              <a:rPr lang="de-DE" sz="2000" dirty="0" err="1"/>
              <a:t>pumping</a:t>
            </a:r>
            <a:r>
              <a:rPr lang="de-DE" sz="2000" dirty="0"/>
              <a:t> </a:t>
            </a:r>
            <a:r>
              <a:rPr lang="de-DE" sz="2000" dirty="0" err="1"/>
              <a:t>by</a:t>
            </a:r>
            <a:r>
              <a:rPr lang="de-DE" sz="2000" dirty="0"/>
              <a:t> 4 </a:t>
            </a:r>
            <a:r>
              <a:rPr lang="de-DE" sz="2000" dirty="0" err="1"/>
              <a:t>main</a:t>
            </a:r>
            <a:r>
              <a:rPr lang="de-DE" sz="2000" dirty="0"/>
              <a:t> TMPs  - </a:t>
            </a:r>
            <a:r>
              <a:rPr lang="de-DE" sz="2000" dirty="0" err="1"/>
              <a:t>retention</a:t>
            </a:r>
            <a:r>
              <a:rPr lang="de-DE" sz="2000" dirty="0"/>
              <a:t> </a:t>
            </a:r>
            <a:r>
              <a:rPr lang="de-DE" sz="2000" dirty="0" err="1"/>
              <a:t>factor</a:t>
            </a:r>
            <a:r>
              <a:rPr lang="de-DE" sz="2000" dirty="0"/>
              <a:t> 10</a:t>
            </a:r>
            <a:r>
              <a:rPr lang="de-DE" sz="2000" b="1" baseline="30000" dirty="0"/>
              <a:t>5</a:t>
            </a:r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2213" y="648100"/>
            <a:ext cx="1013605" cy="136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sp>
        <p:nvSpPr>
          <p:cNvPr id="1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421881" y="6463969"/>
            <a:ext cx="3950320" cy="152102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smtClean="0"/>
              <a:t>J. Wolf  - The KATRIN Experiment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6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KATRIN\CPS\CPS gesamt - Viertelschnit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873741" y="1925820"/>
            <a:ext cx="5004192" cy="4404075"/>
          </a:xfrm>
          <a:prstGeom prst="rect">
            <a:avLst/>
          </a:prstGeom>
          <a:noFill/>
        </p:spPr>
      </p:pic>
      <p:sp>
        <p:nvSpPr>
          <p:cNvPr id="24" name="Textfeld 23"/>
          <p:cNvSpPr txBox="1"/>
          <p:nvPr/>
        </p:nvSpPr>
        <p:spPr>
          <a:xfrm rot="20785809">
            <a:off x="5612824" y="5095068"/>
            <a:ext cx="627466" cy="353487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r>
              <a:rPr lang="de-DE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CPS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7187" y="4663424"/>
            <a:ext cx="1044107" cy="1093559"/>
          </a:xfrm>
          <a:prstGeom prst="rect">
            <a:avLst/>
          </a:prstGeom>
        </p:spPr>
      </p:pic>
      <p:pic>
        <p:nvPicPr>
          <p:cNvPr id="36" name="Grafik 35" descr="Bild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5908" y="1207040"/>
            <a:ext cx="2017657" cy="1295381"/>
          </a:xfrm>
          <a:prstGeom prst="rect">
            <a:avLst/>
          </a:prstGeom>
        </p:spPr>
      </p:pic>
      <p:pic>
        <p:nvPicPr>
          <p:cNvPr id="37" name="Picture 2" descr="C:\Users\drexlin\AppData\Local\Microsoft\Windows\Temporary Internet Files\Content.Outlook\4L1KZ0XM\00_WGTS+DPS+CPS_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1401" y="713270"/>
            <a:ext cx="5671696" cy="120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Geschweifte Klammer rechts 37"/>
          <p:cNvSpPr/>
          <p:nvPr/>
        </p:nvSpPr>
        <p:spPr>
          <a:xfrm rot="5400000">
            <a:off x="5104167" y="1316954"/>
            <a:ext cx="128098" cy="107605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5749" tIns="37874" rIns="75749" bIns="37874" rtlCol="0" anchor="ctr"/>
          <a:lstStyle/>
          <a:p>
            <a:pPr algn="ctr"/>
            <a:endParaRPr lang="de-DE"/>
          </a:p>
        </p:txBody>
      </p:sp>
      <p:sp>
        <p:nvSpPr>
          <p:cNvPr id="39" name="Textfeld 24"/>
          <p:cNvSpPr txBox="1">
            <a:spLocks noChangeArrowheads="1"/>
          </p:cNvSpPr>
          <p:nvPr/>
        </p:nvSpPr>
        <p:spPr bwMode="auto">
          <a:xfrm>
            <a:off x="179513" y="2009415"/>
            <a:ext cx="3010057" cy="35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5749" tIns="37874" rIns="75749" bIns="37874">
            <a:spAutoFit/>
          </a:bodyPr>
          <a:lstStyle/>
          <a:p>
            <a:pPr eaLnBrk="0" hangingPunct="0"/>
            <a:r>
              <a:rPr lang="de-DE" dirty="0">
                <a:solidFill>
                  <a:schemeClr val="accent1"/>
                </a:solidFill>
                <a:sym typeface="Wingdings"/>
              </a:rPr>
              <a:t></a:t>
            </a:r>
            <a:r>
              <a:rPr lang="de-DE" dirty="0">
                <a:sym typeface="Wingdings"/>
              </a:rPr>
              <a:t> </a:t>
            </a:r>
            <a:r>
              <a:rPr lang="de-DE" b="1" dirty="0">
                <a:solidFill>
                  <a:schemeClr val="accent1"/>
                </a:solidFill>
                <a:sym typeface="Wingdings"/>
              </a:rPr>
              <a:t>CPS: </a:t>
            </a:r>
            <a:r>
              <a:rPr lang="de-DE" dirty="0">
                <a:sym typeface="Wingdings"/>
              </a:rPr>
              <a:t>passive </a:t>
            </a:r>
            <a:r>
              <a:rPr lang="de-DE" dirty="0" err="1">
                <a:sym typeface="Wingdings"/>
              </a:rPr>
              <a:t>cryotrap</a:t>
            </a:r>
            <a:r>
              <a:rPr lang="de-DE" dirty="0">
                <a:sym typeface="Wingdings"/>
              </a:rPr>
              <a:t> </a:t>
            </a:r>
            <a:endParaRPr lang="de-DE" b="1" baseline="30000" dirty="0"/>
          </a:p>
        </p:txBody>
      </p:sp>
      <p:sp>
        <p:nvSpPr>
          <p:cNvPr id="43" name="Titel 1"/>
          <p:cNvSpPr txBox="1">
            <a:spLocks/>
          </p:cNvSpPr>
          <p:nvPr/>
        </p:nvSpPr>
        <p:spPr>
          <a:xfrm>
            <a:off x="174545" y="92571"/>
            <a:ext cx="7564839" cy="685800"/>
          </a:xfrm>
          <a:prstGeom prst="rect">
            <a:avLst/>
          </a:prstGeom>
        </p:spPr>
        <p:txBody>
          <a:bodyPr lIns="75749" tIns="37874" rIns="75749" bIns="37874" anchor="ctr" anchorCtr="0"/>
          <a:lstStyle/>
          <a:p>
            <a:pPr defTabSz="1159905" eaLnBrk="0" hangingPunct="0">
              <a:defRPr/>
            </a:pPr>
            <a:r>
              <a:rPr lang="de-DE" sz="28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CPS – </a:t>
            </a:r>
            <a:r>
              <a:rPr lang="de-DE" sz="2800" b="1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cryogenic</a:t>
            </a:r>
            <a:r>
              <a:rPr lang="de-DE" sz="28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2800" b="1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pumping</a:t>
            </a:r>
            <a:r>
              <a:rPr lang="de-DE" sz="28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2800" b="1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section</a:t>
            </a:r>
            <a:endParaRPr lang="de-DE" sz="2800" b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266067" y="3753162"/>
            <a:ext cx="3495952" cy="817681"/>
            <a:chOff x="329258" y="4378687"/>
            <a:chExt cx="4326240" cy="953961"/>
          </a:xfrm>
        </p:grpSpPr>
        <p:sp>
          <p:nvSpPr>
            <p:cNvPr id="33" name="Textfeld 32"/>
            <p:cNvSpPr txBox="1"/>
            <p:nvPr/>
          </p:nvSpPr>
          <p:spPr>
            <a:xfrm>
              <a:off x="329258" y="4396544"/>
              <a:ext cx="4293163" cy="43088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de-DE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adiabatic</a:t>
              </a:r>
              <a:r>
                <a:rPr lang="de-DE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guiding</a:t>
              </a:r>
              <a:r>
                <a:rPr lang="de-DE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of electrons </a:t>
              </a:r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329258" y="4870983"/>
              <a:ext cx="380199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- 7 </a:t>
              </a:r>
              <a:r>
                <a:rPr lang="de-DE" dirty="0" err="1"/>
                <a:t>s.c</a:t>
              </a:r>
              <a:r>
                <a:rPr lang="de-DE" dirty="0"/>
                <a:t>. </a:t>
              </a:r>
              <a:r>
                <a:rPr lang="de-DE" dirty="0" err="1"/>
                <a:t>solenoids</a:t>
              </a:r>
              <a:r>
                <a:rPr lang="de-DE" dirty="0"/>
                <a:t> (B = 5.6 T)</a:t>
              </a:r>
            </a:p>
          </p:txBody>
        </p:sp>
        <p:sp>
          <p:nvSpPr>
            <p:cNvPr id="5" name="Freihandform 4"/>
            <p:cNvSpPr/>
            <p:nvPr/>
          </p:nvSpPr>
          <p:spPr>
            <a:xfrm>
              <a:off x="4575068" y="4378687"/>
              <a:ext cx="80430" cy="65335"/>
            </a:xfrm>
            <a:custGeom>
              <a:avLst/>
              <a:gdLst>
                <a:gd name="connsiteX0" fmla="*/ 79780 w 80430"/>
                <a:gd name="connsiteY0" fmla="*/ 30685 h 65335"/>
                <a:gd name="connsiteX1" fmla="*/ 79780 w 80430"/>
                <a:gd name="connsiteY1" fmla="*/ 30685 h 65335"/>
                <a:gd name="connsiteX2" fmla="*/ 46027 w 80430"/>
                <a:gd name="connsiteY2" fmla="*/ 9206 h 65335"/>
                <a:gd name="connsiteX3" fmla="*/ 27617 w 80430"/>
                <a:gd name="connsiteY3" fmla="*/ 0 h 65335"/>
                <a:gd name="connsiteX4" fmla="*/ 12274 w 80430"/>
                <a:gd name="connsiteY4" fmla="*/ 3069 h 65335"/>
                <a:gd name="connsiteX5" fmla="*/ 0 w 80430"/>
                <a:gd name="connsiteY5" fmla="*/ 21479 h 65335"/>
                <a:gd name="connsiteX6" fmla="*/ 9206 w 80430"/>
                <a:gd name="connsiteY6" fmla="*/ 24548 h 65335"/>
                <a:gd name="connsiteX7" fmla="*/ 24548 w 80430"/>
                <a:gd name="connsiteY7" fmla="*/ 36822 h 65335"/>
                <a:gd name="connsiteX8" fmla="*/ 27617 w 80430"/>
                <a:gd name="connsiteY8" fmla="*/ 46027 h 65335"/>
                <a:gd name="connsiteX9" fmla="*/ 36822 w 80430"/>
                <a:gd name="connsiteY9" fmla="*/ 49096 h 65335"/>
                <a:gd name="connsiteX10" fmla="*/ 46027 w 80430"/>
                <a:gd name="connsiteY10" fmla="*/ 55232 h 65335"/>
                <a:gd name="connsiteX11" fmla="*/ 49096 w 80430"/>
                <a:gd name="connsiteY11" fmla="*/ 64438 h 65335"/>
                <a:gd name="connsiteX12" fmla="*/ 79780 w 80430"/>
                <a:gd name="connsiteY12" fmla="*/ 52164 h 65335"/>
                <a:gd name="connsiteX13" fmla="*/ 79780 w 80430"/>
                <a:gd name="connsiteY13" fmla="*/ 30685 h 65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0430" h="65335">
                  <a:moveTo>
                    <a:pt x="79780" y="30685"/>
                  </a:moveTo>
                  <a:lnTo>
                    <a:pt x="79780" y="30685"/>
                  </a:lnTo>
                  <a:lnTo>
                    <a:pt x="46027" y="9206"/>
                  </a:lnTo>
                  <a:cubicBezTo>
                    <a:pt x="33214" y="969"/>
                    <a:pt x="41124" y="4503"/>
                    <a:pt x="27617" y="0"/>
                  </a:cubicBezTo>
                  <a:cubicBezTo>
                    <a:pt x="22503" y="1023"/>
                    <a:pt x="16391" y="-133"/>
                    <a:pt x="12274" y="3069"/>
                  </a:cubicBezTo>
                  <a:cubicBezTo>
                    <a:pt x="6452" y="7597"/>
                    <a:pt x="0" y="21479"/>
                    <a:pt x="0" y="21479"/>
                  </a:cubicBezTo>
                  <a:cubicBezTo>
                    <a:pt x="3069" y="22502"/>
                    <a:pt x="6680" y="22527"/>
                    <a:pt x="9206" y="24548"/>
                  </a:cubicBezTo>
                  <a:cubicBezTo>
                    <a:pt x="29036" y="40411"/>
                    <a:pt x="1409" y="29107"/>
                    <a:pt x="24548" y="36822"/>
                  </a:cubicBezTo>
                  <a:cubicBezTo>
                    <a:pt x="25571" y="39890"/>
                    <a:pt x="25330" y="43740"/>
                    <a:pt x="27617" y="46027"/>
                  </a:cubicBezTo>
                  <a:cubicBezTo>
                    <a:pt x="29904" y="48314"/>
                    <a:pt x="33929" y="47650"/>
                    <a:pt x="36822" y="49096"/>
                  </a:cubicBezTo>
                  <a:cubicBezTo>
                    <a:pt x="40120" y="50745"/>
                    <a:pt x="42959" y="53187"/>
                    <a:pt x="46027" y="55232"/>
                  </a:cubicBezTo>
                  <a:cubicBezTo>
                    <a:pt x="47050" y="58301"/>
                    <a:pt x="45938" y="63736"/>
                    <a:pt x="49096" y="64438"/>
                  </a:cubicBezTo>
                  <a:cubicBezTo>
                    <a:pt x="58848" y="66605"/>
                    <a:pt x="77322" y="65684"/>
                    <a:pt x="79780" y="52164"/>
                  </a:cubicBezTo>
                  <a:cubicBezTo>
                    <a:pt x="81244" y="44113"/>
                    <a:pt x="79780" y="35799"/>
                    <a:pt x="79780" y="3068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sp>
          <p:nvSpPr>
            <p:cNvPr id="41" name="Diagonal liegende Ecken des Rechtecks abrunden 40"/>
            <p:cNvSpPr/>
            <p:nvPr/>
          </p:nvSpPr>
          <p:spPr bwMode="auto">
            <a:xfrm flipH="1">
              <a:off x="329258" y="4396544"/>
              <a:ext cx="4293163" cy="936104"/>
            </a:xfrm>
            <a:prstGeom prst="round2DiagRect">
              <a:avLst>
                <a:gd name="adj1" fmla="val 6838"/>
                <a:gd name="adj2" fmla="val 0"/>
              </a:avLst>
            </a:prstGeom>
            <a:noFill/>
            <a:ln w="28575">
              <a:solidFill>
                <a:schemeClr val="accent1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ts val="5882"/>
                </a:lnSpc>
              </a:pPr>
              <a:endParaRPr lang="de-DE" sz="1600" dirty="0"/>
            </a:p>
          </p:txBody>
        </p:sp>
      </p:grpSp>
      <p:grpSp>
        <p:nvGrpSpPr>
          <p:cNvPr id="9" name="Gruppieren 8"/>
          <p:cNvGrpSpPr/>
          <p:nvPr/>
        </p:nvGrpSpPr>
        <p:grpSpPr>
          <a:xfrm>
            <a:off x="266067" y="2474928"/>
            <a:ext cx="3510304" cy="1219485"/>
            <a:chOff x="329258" y="2887417"/>
            <a:chExt cx="4344001" cy="1422734"/>
          </a:xfrm>
        </p:grpSpPr>
        <p:sp>
          <p:nvSpPr>
            <p:cNvPr id="16" name="Textfeld 15"/>
            <p:cNvSpPr txBox="1"/>
            <p:nvPr/>
          </p:nvSpPr>
          <p:spPr>
            <a:xfrm>
              <a:off x="329258" y="3424438"/>
              <a:ext cx="3973860" cy="8857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568"/>
                </a:lnSpc>
              </a:pPr>
              <a:r>
                <a:rPr lang="de-DE" dirty="0"/>
                <a:t>- 3 K beam </a:t>
              </a:r>
              <a:r>
                <a:rPr lang="de-DE" dirty="0" err="1"/>
                <a:t>tubes</a:t>
              </a:r>
              <a:r>
                <a:rPr lang="de-DE" dirty="0"/>
                <a:t> with Ar </a:t>
              </a:r>
              <a:r>
                <a:rPr lang="de-DE" dirty="0" err="1"/>
                <a:t>frost</a:t>
              </a:r>
              <a:endParaRPr lang="de-DE" dirty="0"/>
            </a:p>
            <a:p>
              <a:pPr>
                <a:lnSpc>
                  <a:spcPts val="2568"/>
                </a:lnSpc>
              </a:pPr>
              <a:r>
                <a:rPr lang="de-DE" dirty="0"/>
                <a:t>- </a:t>
              </a:r>
              <a:r>
                <a:rPr lang="de-DE" dirty="0" err="1"/>
                <a:t>tritium</a:t>
              </a:r>
              <a:r>
                <a:rPr lang="de-DE" dirty="0"/>
                <a:t> </a:t>
              </a:r>
              <a:r>
                <a:rPr lang="de-DE" dirty="0" err="1"/>
                <a:t>retention</a:t>
              </a:r>
              <a:r>
                <a:rPr lang="de-DE" dirty="0"/>
                <a:t> </a:t>
              </a:r>
              <a:r>
                <a:rPr lang="de-DE" dirty="0" err="1"/>
                <a:t>factor</a:t>
              </a:r>
              <a:r>
                <a:rPr lang="de-DE" dirty="0"/>
                <a:t> &gt; 10</a:t>
              </a:r>
              <a:r>
                <a:rPr lang="de-DE" b="1" baseline="30000" dirty="0"/>
                <a:t>7</a:t>
              </a: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329258" y="2920381"/>
              <a:ext cx="4293163" cy="43088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de-DE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cryogenic</a:t>
              </a:r>
              <a:r>
                <a:rPr lang="de-DE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pumping</a:t>
              </a:r>
              <a:endParaRPr 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Freihandform 6"/>
            <p:cNvSpPr/>
            <p:nvPr/>
          </p:nvSpPr>
          <p:spPr>
            <a:xfrm>
              <a:off x="4544038" y="2887417"/>
              <a:ext cx="129221" cy="125807"/>
            </a:xfrm>
            <a:custGeom>
              <a:avLst/>
              <a:gdLst>
                <a:gd name="connsiteX0" fmla="*/ 129221 w 129221"/>
                <a:gd name="connsiteY0" fmla="*/ 18411 h 125807"/>
                <a:gd name="connsiteX1" fmla="*/ 129221 w 129221"/>
                <a:gd name="connsiteY1" fmla="*/ 18411 h 125807"/>
                <a:gd name="connsiteX2" fmla="*/ 83194 w 129221"/>
                <a:gd name="connsiteY2" fmla="*/ 6137 h 125807"/>
                <a:gd name="connsiteX3" fmla="*/ 70920 w 129221"/>
                <a:gd name="connsiteY3" fmla="*/ 3069 h 125807"/>
                <a:gd name="connsiteX4" fmla="*/ 61715 w 129221"/>
                <a:gd name="connsiteY4" fmla="*/ 0 h 125807"/>
                <a:gd name="connsiteX5" fmla="*/ 15688 w 129221"/>
                <a:gd name="connsiteY5" fmla="*/ 6137 h 125807"/>
                <a:gd name="connsiteX6" fmla="*/ 6483 w 129221"/>
                <a:gd name="connsiteY6" fmla="*/ 12274 h 125807"/>
                <a:gd name="connsiteX7" fmla="*/ 346 w 129221"/>
                <a:gd name="connsiteY7" fmla="*/ 21480 h 125807"/>
                <a:gd name="connsiteX8" fmla="*/ 18757 w 129221"/>
                <a:gd name="connsiteY8" fmla="*/ 33753 h 125807"/>
                <a:gd name="connsiteX9" fmla="*/ 27962 w 129221"/>
                <a:gd name="connsiteY9" fmla="*/ 39890 h 125807"/>
                <a:gd name="connsiteX10" fmla="*/ 43304 w 129221"/>
                <a:gd name="connsiteY10" fmla="*/ 55233 h 125807"/>
                <a:gd name="connsiteX11" fmla="*/ 49441 w 129221"/>
                <a:gd name="connsiteY11" fmla="*/ 64438 h 125807"/>
                <a:gd name="connsiteX12" fmla="*/ 58647 w 129221"/>
                <a:gd name="connsiteY12" fmla="*/ 73643 h 125807"/>
                <a:gd name="connsiteX13" fmla="*/ 64783 w 129221"/>
                <a:gd name="connsiteY13" fmla="*/ 92054 h 125807"/>
                <a:gd name="connsiteX14" fmla="*/ 80126 w 129221"/>
                <a:gd name="connsiteY14" fmla="*/ 119670 h 125807"/>
                <a:gd name="connsiteX15" fmla="*/ 89331 w 129221"/>
                <a:gd name="connsiteY15" fmla="*/ 125807 h 125807"/>
                <a:gd name="connsiteX16" fmla="*/ 101605 w 129221"/>
                <a:gd name="connsiteY16" fmla="*/ 122739 h 125807"/>
                <a:gd name="connsiteX17" fmla="*/ 104673 w 129221"/>
                <a:gd name="connsiteY17" fmla="*/ 113533 h 125807"/>
                <a:gd name="connsiteX18" fmla="*/ 110810 w 129221"/>
                <a:gd name="connsiteY18" fmla="*/ 104328 h 125807"/>
                <a:gd name="connsiteX19" fmla="*/ 116947 w 129221"/>
                <a:gd name="connsiteY19" fmla="*/ 49096 h 125807"/>
                <a:gd name="connsiteX20" fmla="*/ 120016 w 129221"/>
                <a:gd name="connsiteY20" fmla="*/ 36822 h 125807"/>
                <a:gd name="connsiteX21" fmla="*/ 123084 w 129221"/>
                <a:gd name="connsiteY21" fmla="*/ 27617 h 125807"/>
                <a:gd name="connsiteX22" fmla="*/ 129221 w 129221"/>
                <a:gd name="connsiteY22" fmla="*/ 18411 h 12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9221" h="125807">
                  <a:moveTo>
                    <a:pt x="129221" y="18411"/>
                  </a:moveTo>
                  <a:lnTo>
                    <a:pt x="129221" y="18411"/>
                  </a:lnTo>
                  <a:cubicBezTo>
                    <a:pt x="95290" y="10871"/>
                    <a:pt x="110551" y="15256"/>
                    <a:pt x="83194" y="6137"/>
                  </a:cubicBezTo>
                  <a:cubicBezTo>
                    <a:pt x="79193" y="4803"/>
                    <a:pt x="74975" y="4228"/>
                    <a:pt x="70920" y="3069"/>
                  </a:cubicBezTo>
                  <a:cubicBezTo>
                    <a:pt x="67810" y="2180"/>
                    <a:pt x="64783" y="1023"/>
                    <a:pt x="61715" y="0"/>
                  </a:cubicBezTo>
                  <a:cubicBezTo>
                    <a:pt x="53500" y="685"/>
                    <a:pt x="28219" y="-128"/>
                    <a:pt x="15688" y="6137"/>
                  </a:cubicBezTo>
                  <a:cubicBezTo>
                    <a:pt x="12390" y="7786"/>
                    <a:pt x="9551" y="10228"/>
                    <a:pt x="6483" y="12274"/>
                  </a:cubicBezTo>
                  <a:cubicBezTo>
                    <a:pt x="4437" y="15343"/>
                    <a:pt x="-1484" y="18278"/>
                    <a:pt x="346" y="21480"/>
                  </a:cubicBezTo>
                  <a:cubicBezTo>
                    <a:pt x="4005" y="27884"/>
                    <a:pt x="12620" y="29662"/>
                    <a:pt x="18757" y="33753"/>
                  </a:cubicBezTo>
                  <a:lnTo>
                    <a:pt x="27962" y="39890"/>
                  </a:lnTo>
                  <a:cubicBezTo>
                    <a:pt x="44325" y="64436"/>
                    <a:pt x="22850" y="34779"/>
                    <a:pt x="43304" y="55233"/>
                  </a:cubicBezTo>
                  <a:cubicBezTo>
                    <a:pt x="45912" y="57841"/>
                    <a:pt x="47080" y="61605"/>
                    <a:pt x="49441" y="64438"/>
                  </a:cubicBezTo>
                  <a:cubicBezTo>
                    <a:pt x="52219" y="67772"/>
                    <a:pt x="55578" y="70575"/>
                    <a:pt x="58647" y="73643"/>
                  </a:cubicBezTo>
                  <a:lnTo>
                    <a:pt x="64783" y="92054"/>
                  </a:lnTo>
                  <a:cubicBezTo>
                    <a:pt x="67980" y="101646"/>
                    <a:pt x="71084" y="113642"/>
                    <a:pt x="80126" y="119670"/>
                  </a:cubicBezTo>
                  <a:lnTo>
                    <a:pt x="89331" y="125807"/>
                  </a:lnTo>
                  <a:cubicBezTo>
                    <a:pt x="93422" y="124784"/>
                    <a:pt x="98312" y="125374"/>
                    <a:pt x="101605" y="122739"/>
                  </a:cubicBezTo>
                  <a:cubicBezTo>
                    <a:pt x="104131" y="120718"/>
                    <a:pt x="103227" y="116426"/>
                    <a:pt x="104673" y="113533"/>
                  </a:cubicBezTo>
                  <a:cubicBezTo>
                    <a:pt x="106322" y="110235"/>
                    <a:pt x="108764" y="107396"/>
                    <a:pt x="110810" y="104328"/>
                  </a:cubicBezTo>
                  <a:cubicBezTo>
                    <a:pt x="111990" y="92528"/>
                    <a:pt x="114778" y="62112"/>
                    <a:pt x="116947" y="49096"/>
                  </a:cubicBezTo>
                  <a:cubicBezTo>
                    <a:pt x="117640" y="44936"/>
                    <a:pt x="118857" y="40877"/>
                    <a:pt x="120016" y="36822"/>
                  </a:cubicBezTo>
                  <a:cubicBezTo>
                    <a:pt x="120905" y="33712"/>
                    <a:pt x="122552" y="30807"/>
                    <a:pt x="123084" y="27617"/>
                  </a:cubicBezTo>
                  <a:cubicBezTo>
                    <a:pt x="123588" y="24590"/>
                    <a:pt x="128198" y="19945"/>
                    <a:pt x="129221" y="184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sp>
          <p:nvSpPr>
            <p:cNvPr id="40" name="Diagonal liegende Ecken des Rechtecks abrunden 39"/>
            <p:cNvSpPr/>
            <p:nvPr/>
          </p:nvSpPr>
          <p:spPr bwMode="auto">
            <a:xfrm flipH="1">
              <a:off x="330756" y="2920380"/>
              <a:ext cx="4291665" cy="1368152"/>
            </a:xfrm>
            <a:prstGeom prst="round2DiagRect">
              <a:avLst>
                <a:gd name="adj1" fmla="val 6838"/>
                <a:gd name="adj2" fmla="val 0"/>
              </a:avLst>
            </a:prstGeom>
            <a:noFill/>
            <a:ln w="28575">
              <a:solidFill>
                <a:schemeClr val="accent1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ts val="5882"/>
                </a:lnSpc>
              </a:pPr>
              <a:endParaRPr lang="de-DE" sz="1600" dirty="0"/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266067" y="4639506"/>
            <a:ext cx="3510304" cy="1574910"/>
            <a:chOff x="329258" y="5412757"/>
            <a:chExt cx="4344001" cy="1837395"/>
          </a:xfrm>
        </p:grpSpPr>
        <p:sp>
          <p:nvSpPr>
            <p:cNvPr id="28" name="Textfeld 27"/>
            <p:cNvSpPr txBox="1"/>
            <p:nvPr/>
          </p:nvSpPr>
          <p:spPr>
            <a:xfrm>
              <a:off x="329258" y="5440660"/>
              <a:ext cx="4293163" cy="43088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Port </a:t>
              </a:r>
              <a:r>
                <a:rPr lang="de-DE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instrumentation</a:t>
              </a:r>
              <a:endParaRPr 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329258" y="5944716"/>
              <a:ext cx="4037259" cy="12747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568"/>
                </a:lnSpc>
                <a:buFontTx/>
                <a:buChar char="-"/>
              </a:pPr>
              <a:r>
                <a:rPr lang="de-DE" dirty="0"/>
                <a:t> </a:t>
              </a:r>
              <a:r>
                <a:rPr lang="de-DE" dirty="0" err="1"/>
                <a:t>vertical</a:t>
              </a:r>
              <a:r>
                <a:rPr lang="de-DE" dirty="0"/>
                <a:t> </a:t>
              </a:r>
              <a:r>
                <a:rPr lang="de-DE" dirty="0" err="1"/>
                <a:t>access</a:t>
              </a:r>
              <a:r>
                <a:rPr lang="de-DE" dirty="0"/>
                <a:t> </a:t>
              </a:r>
              <a:r>
                <a:rPr lang="de-DE" dirty="0" err="1"/>
                <a:t>port</a:t>
              </a:r>
              <a:r>
                <a:rPr lang="de-DE" dirty="0"/>
                <a:t> </a:t>
              </a:r>
              <a:r>
                <a:rPr lang="de-DE" dirty="0" err="1"/>
                <a:t>for</a:t>
              </a:r>
              <a:r>
                <a:rPr lang="de-DE" dirty="0"/>
                <a:t> </a:t>
              </a:r>
            </a:p>
            <a:p>
              <a:pPr>
                <a:lnSpc>
                  <a:spcPts val="2568"/>
                </a:lnSpc>
              </a:pPr>
              <a:r>
                <a:rPr lang="de-DE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</a:t>
              </a:r>
              <a:r>
                <a:rPr lang="de-DE" dirty="0" err="1"/>
                <a:t>condensed</a:t>
              </a:r>
              <a:r>
                <a:rPr lang="de-DE" dirty="0"/>
                <a:t> </a:t>
              </a:r>
              <a:r>
                <a:rPr lang="de-DE" b="1" baseline="30000" dirty="0"/>
                <a:t>83m</a:t>
              </a:r>
              <a:r>
                <a:rPr lang="de-DE" dirty="0"/>
                <a:t>Kr </a:t>
              </a:r>
              <a:r>
                <a:rPr lang="de-DE" dirty="0" err="1"/>
                <a:t>source</a:t>
              </a:r>
              <a:endParaRPr lang="de-DE" dirty="0"/>
            </a:p>
            <a:p>
              <a:pPr>
                <a:lnSpc>
                  <a:spcPts val="2568"/>
                </a:lnSpc>
                <a:buFontTx/>
                <a:buChar char="-"/>
              </a:pPr>
              <a:r>
                <a:rPr lang="de-DE" dirty="0"/>
                <a:t> horizontal </a:t>
              </a:r>
              <a:r>
                <a:rPr lang="de-DE" dirty="0" err="1"/>
                <a:t>port</a:t>
              </a:r>
              <a:r>
                <a:rPr lang="de-DE" dirty="0"/>
                <a:t> for </a:t>
              </a:r>
              <a:r>
                <a:rPr lang="de-DE" dirty="0" err="1"/>
                <a:t>monitoring</a:t>
              </a:r>
              <a:endParaRPr lang="de-DE" dirty="0"/>
            </a:p>
          </p:txBody>
        </p:sp>
        <p:sp>
          <p:nvSpPr>
            <p:cNvPr id="8" name="Freihandform 7"/>
            <p:cNvSpPr/>
            <p:nvPr/>
          </p:nvSpPr>
          <p:spPr>
            <a:xfrm>
              <a:off x="4507562" y="5412757"/>
              <a:ext cx="165697" cy="147286"/>
            </a:xfrm>
            <a:custGeom>
              <a:avLst/>
              <a:gdLst>
                <a:gd name="connsiteX0" fmla="*/ 138081 w 165697"/>
                <a:gd name="connsiteY0" fmla="*/ 9205 h 147286"/>
                <a:gd name="connsiteX1" fmla="*/ 138081 w 165697"/>
                <a:gd name="connsiteY1" fmla="*/ 9205 h 147286"/>
                <a:gd name="connsiteX2" fmla="*/ 88986 w 165697"/>
                <a:gd name="connsiteY2" fmla="*/ 6137 h 147286"/>
                <a:gd name="connsiteX3" fmla="*/ 79780 w 165697"/>
                <a:gd name="connsiteY3" fmla="*/ 0 h 147286"/>
                <a:gd name="connsiteX4" fmla="*/ 27617 w 165697"/>
                <a:gd name="connsiteY4" fmla="*/ 3069 h 147286"/>
                <a:gd name="connsiteX5" fmla="*/ 6137 w 165697"/>
                <a:gd name="connsiteY5" fmla="*/ 9205 h 147286"/>
                <a:gd name="connsiteX6" fmla="*/ 0 w 165697"/>
                <a:gd name="connsiteY6" fmla="*/ 18411 h 147286"/>
                <a:gd name="connsiteX7" fmla="*/ 18411 w 165697"/>
                <a:gd name="connsiteY7" fmla="*/ 30685 h 147286"/>
                <a:gd name="connsiteX8" fmla="*/ 27617 w 165697"/>
                <a:gd name="connsiteY8" fmla="*/ 36822 h 147286"/>
                <a:gd name="connsiteX9" fmla="*/ 46027 w 165697"/>
                <a:gd name="connsiteY9" fmla="*/ 42958 h 147286"/>
                <a:gd name="connsiteX10" fmla="*/ 55233 w 165697"/>
                <a:gd name="connsiteY10" fmla="*/ 46027 h 147286"/>
                <a:gd name="connsiteX11" fmla="*/ 64438 w 165697"/>
                <a:gd name="connsiteY11" fmla="*/ 49095 h 147286"/>
                <a:gd name="connsiteX12" fmla="*/ 70575 w 165697"/>
                <a:gd name="connsiteY12" fmla="*/ 58301 h 147286"/>
                <a:gd name="connsiteX13" fmla="*/ 79780 w 165697"/>
                <a:gd name="connsiteY13" fmla="*/ 61369 h 147286"/>
                <a:gd name="connsiteX14" fmla="*/ 82849 w 165697"/>
                <a:gd name="connsiteY14" fmla="*/ 70575 h 147286"/>
                <a:gd name="connsiteX15" fmla="*/ 88986 w 165697"/>
                <a:gd name="connsiteY15" fmla="*/ 79780 h 147286"/>
                <a:gd name="connsiteX16" fmla="*/ 101259 w 165697"/>
                <a:gd name="connsiteY16" fmla="*/ 95122 h 147286"/>
                <a:gd name="connsiteX17" fmla="*/ 104328 w 165697"/>
                <a:gd name="connsiteY17" fmla="*/ 104328 h 147286"/>
                <a:gd name="connsiteX18" fmla="*/ 110465 w 165697"/>
                <a:gd name="connsiteY18" fmla="*/ 113533 h 147286"/>
                <a:gd name="connsiteX19" fmla="*/ 125807 w 165697"/>
                <a:gd name="connsiteY19" fmla="*/ 141149 h 147286"/>
                <a:gd name="connsiteX20" fmla="*/ 135012 w 165697"/>
                <a:gd name="connsiteY20" fmla="*/ 147286 h 147286"/>
                <a:gd name="connsiteX21" fmla="*/ 144218 w 165697"/>
                <a:gd name="connsiteY21" fmla="*/ 141149 h 147286"/>
                <a:gd name="connsiteX22" fmla="*/ 150355 w 165697"/>
                <a:gd name="connsiteY22" fmla="*/ 122738 h 147286"/>
                <a:gd name="connsiteX23" fmla="*/ 156492 w 165697"/>
                <a:gd name="connsiteY23" fmla="*/ 101259 h 147286"/>
                <a:gd name="connsiteX24" fmla="*/ 159560 w 165697"/>
                <a:gd name="connsiteY24" fmla="*/ 70575 h 147286"/>
                <a:gd name="connsiteX25" fmla="*/ 162629 w 165697"/>
                <a:gd name="connsiteY25" fmla="*/ 61369 h 147286"/>
                <a:gd name="connsiteX26" fmla="*/ 165697 w 165697"/>
                <a:gd name="connsiteY26" fmla="*/ 42958 h 147286"/>
                <a:gd name="connsiteX27" fmla="*/ 162629 w 165697"/>
                <a:gd name="connsiteY27" fmla="*/ 9205 h 147286"/>
                <a:gd name="connsiteX28" fmla="*/ 153423 w 165697"/>
                <a:gd name="connsiteY28" fmla="*/ 6137 h 147286"/>
                <a:gd name="connsiteX29" fmla="*/ 138081 w 165697"/>
                <a:gd name="connsiteY29" fmla="*/ 9205 h 147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65697" h="147286">
                  <a:moveTo>
                    <a:pt x="138081" y="9205"/>
                  </a:moveTo>
                  <a:lnTo>
                    <a:pt x="138081" y="9205"/>
                  </a:lnTo>
                  <a:cubicBezTo>
                    <a:pt x="121716" y="8182"/>
                    <a:pt x="105182" y="8694"/>
                    <a:pt x="88986" y="6137"/>
                  </a:cubicBezTo>
                  <a:cubicBezTo>
                    <a:pt x="85343" y="5562"/>
                    <a:pt x="83463" y="184"/>
                    <a:pt x="79780" y="0"/>
                  </a:cubicBezTo>
                  <a:lnTo>
                    <a:pt x="27617" y="3069"/>
                  </a:lnTo>
                  <a:cubicBezTo>
                    <a:pt x="26816" y="3269"/>
                    <a:pt x="8137" y="7605"/>
                    <a:pt x="6137" y="9205"/>
                  </a:cubicBezTo>
                  <a:cubicBezTo>
                    <a:pt x="3257" y="11509"/>
                    <a:pt x="2046" y="15342"/>
                    <a:pt x="0" y="18411"/>
                  </a:cubicBezTo>
                  <a:lnTo>
                    <a:pt x="18411" y="30685"/>
                  </a:lnTo>
                  <a:cubicBezTo>
                    <a:pt x="21480" y="32731"/>
                    <a:pt x="24118" y="35656"/>
                    <a:pt x="27617" y="36822"/>
                  </a:cubicBezTo>
                  <a:lnTo>
                    <a:pt x="46027" y="42958"/>
                  </a:lnTo>
                  <a:lnTo>
                    <a:pt x="55233" y="46027"/>
                  </a:lnTo>
                  <a:lnTo>
                    <a:pt x="64438" y="49095"/>
                  </a:lnTo>
                  <a:cubicBezTo>
                    <a:pt x="66484" y="52164"/>
                    <a:pt x="67695" y="55997"/>
                    <a:pt x="70575" y="58301"/>
                  </a:cubicBezTo>
                  <a:cubicBezTo>
                    <a:pt x="73101" y="60321"/>
                    <a:pt x="77493" y="59082"/>
                    <a:pt x="79780" y="61369"/>
                  </a:cubicBezTo>
                  <a:cubicBezTo>
                    <a:pt x="82067" y="63656"/>
                    <a:pt x="81402" y="67682"/>
                    <a:pt x="82849" y="70575"/>
                  </a:cubicBezTo>
                  <a:cubicBezTo>
                    <a:pt x="84498" y="73873"/>
                    <a:pt x="86940" y="76712"/>
                    <a:pt x="88986" y="79780"/>
                  </a:cubicBezTo>
                  <a:cubicBezTo>
                    <a:pt x="96697" y="102916"/>
                    <a:pt x="85398" y="75295"/>
                    <a:pt x="101259" y="95122"/>
                  </a:cubicBezTo>
                  <a:cubicBezTo>
                    <a:pt x="103280" y="97648"/>
                    <a:pt x="102881" y="101435"/>
                    <a:pt x="104328" y="104328"/>
                  </a:cubicBezTo>
                  <a:cubicBezTo>
                    <a:pt x="105977" y="107626"/>
                    <a:pt x="108419" y="110465"/>
                    <a:pt x="110465" y="113533"/>
                  </a:cubicBezTo>
                  <a:cubicBezTo>
                    <a:pt x="113662" y="123126"/>
                    <a:pt x="116762" y="135119"/>
                    <a:pt x="125807" y="141149"/>
                  </a:cubicBezTo>
                  <a:lnTo>
                    <a:pt x="135012" y="147286"/>
                  </a:lnTo>
                  <a:cubicBezTo>
                    <a:pt x="138081" y="145240"/>
                    <a:pt x="142263" y="144276"/>
                    <a:pt x="144218" y="141149"/>
                  </a:cubicBezTo>
                  <a:cubicBezTo>
                    <a:pt x="147647" y="135663"/>
                    <a:pt x="148786" y="129014"/>
                    <a:pt x="150355" y="122738"/>
                  </a:cubicBezTo>
                  <a:cubicBezTo>
                    <a:pt x="154207" y="107326"/>
                    <a:pt x="152089" y="114465"/>
                    <a:pt x="156492" y="101259"/>
                  </a:cubicBezTo>
                  <a:cubicBezTo>
                    <a:pt x="157515" y="91031"/>
                    <a:pt x="157997" y="80734"/>
                    <a:pt x="159560" y="70575"/>
                  </a:cubicBezTo>
                  <a:cubicBezTo>
                    <a:pt x="160052" y="67378"/>
                    <a:pt x="161927" y="64527"/>
                    <a:pt x="162629" y="61369"/>
                  </a:cubicBezTo>
                  <a:cubicBezTo>
                    <a:pt x="163979" y="55296"/>
                    <a:pt x="164674" y="49095"/>
                    <a:pt x="165697" y="42958"/>
                  </a:cubicBezTo>
                  <a:cubicBezTo>
                    <a:pt x="164674" y="31707"/>
                    <a:pt x="166202" y="19923"/>
                    <a:pt x="162629" y="9205"/>
                  </a:cubicBezTo>
                  <a:cubicBezTo>
                    <a:pt x="161606" y="6136"/>
                    <a:pt x="156638" y="6494"/>
                    <a:pt x="153423" y="6137"/>
                  </a:cubicBezTo>
                  <a:cubicBezTo>
                    <a:pt x="147324" y="5459"/>
                    <a:pt x="140638" y="8694"/>
                    <a:pt x="138081" y="920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sp>
          <p:nvSpPr>
            <p:cNvPr id="42" name="Diagonal liegende Ecken des Rechtecks abrunden 41"/>
            <p:cNvSpPr/>
            <p:nvPr/>
          </p:nvSpPr>
          <p:spPr bwMode="auto">
            <a:xfrm flipH="1">
              <a:off x="329258" y="5440660"/>
              <a:ext cx="4293163" cy="1809492"/>
            </a:xfrm>
            <a:prstGeom prst="round2DiagRect">
              <a:avLst>
                <a:gd name="adj1" fmla="val 6838"/>
                <a:gd name="adj2" fmla="val 0"/>
              </a:avLst>
            </a:prstGeom>
            <a:noFill/>
            <a:ln w="28575">
              <a:solidFill>
                <a:schemeClr val="accent1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ts val="5882"/>
                </a:lnSpc>
              </a:pPr>
              <a:endParaRPr lang="de-DE" sz="1600" dirty="0"/>
            </a:p>
          </p:txBody>
        </p:sp>
      </p:grp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sp>
        <p:nvSpPr>
          <p:cNvPr id="30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421881" y="6463969"/>
            <a:ext cx="3950320" cy="152102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smtClean="0"/>
              <a:t>J. Wolf  - The KATRIN Experiment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41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 descr="U:\Eigene Dateien\Talks\Katrin\Vakuum\AVS59-2012\Wolf\Bilder\MAG_M1_run_17-1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552" y="705604"/>
            <a:ext cx="8065504" cy="5675725"/>
          </a:xfrm>
          <a:prstGeom prst="rect">
            <a:avLst/>
          </a:prstGeom>
          <a:noFill/>
        </p:spPr>
      </p:pic>
      <p:cxnSp>
        <p:nvCxnSpPr>
          <p:cNvPr id="28" name="Gerade Verbindung 27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0525" y="251496"/>
            <a:ext cx="6911975" cy="464442"/>
          </a:xfrm>
        </p:spPr>
        <p:txBody>
          <a:bodyPr/>
          <a:lstStyle/>
          <a:p>
            <a:r>
              <a:rPr lang="de-DE" sz="2800" dirty="0" smtClean="0"/>
              <a:t>Model 1: fit </a:t>
            </a:r>
            <a:r>
              <a:rPr lang="de-DE" sz="2800" dirty="0" err="1" smtClean="0"/>
              <a:t>of</a:t>
            </a:r>
            <a:r>
              <a:rPr lang="de-DE" sz="2800" dirty="0" smtClean="0"/>
              <a:t> </a:t>
            </a:r>
            <a:r>
              <a:rPr lang="de-DE" sz="2800" dirty="0" err="1" smtClean="0"/>
              <a:t>parameters</a:t>
            </a:r>
            <a:r>
              <a:rPr lang="de-DE" sz="2800" dirty="0" smtClean="0"/>
              <a:t> </a:t>
            </a:r>
            <a:r>
              <a:rPr lang="de-DE" sz="2800" i="1" dirty="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de-DE" sz="2800" i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de-DE" sz="2800" i="1" dirty="0" smtClean="0">
                <a:latin typeface="Times New Roman" pitchFamily="18" charset="0"/>
                <a:cs typeface="Times New Roman" pitchFamily="18" charset="0"/>
              </a:rPr>
              <a:t> … k</a:t>
            </a:r>
            <a:r>
              <a:rPr lang="de-DE" sz="2800" i="1" baseline="-25000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de-DE" sz="28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5724128" y="4427820"/>
            <a:ext cx="4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2">
                    <a:lumMod val="25000"/>
                  </a:schemeClr>
                </a:solidFill>
              </a:rPr>
              <a:t>p</a:t>
            </a:r>
            <a:r>
              <a:rPr lang="en-US" b="1" baseline="-25000" dirty="0" err="1" smtClean="0">
                <a:solidFill>
                  <a:schemeClr val="bg2">
                    <a:lumMod val="25000"/>
                  </a:schemeClr>
                </a:solidFill>
              </a:rPr>
              <a:t>fv</a:t>
            </a:r>
            <a:endParaRPr lang="en-US" b="1" baseline="-25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345289" y="980729"/>
            <a:ext cx="193674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Leybold</a:t>
            </a:r>
            <a:r>
              <a:rPr lang="en-US" sz="1400" dirty="0" smtClean="0"/>
              <a:t> MAG W 2800</a:t>
            </a:r>
            <a:endParaRPr lang="en-US" sz="1400" dirty="0"/>
          </a:p>
        </p:txBody>
      </p:sp>
      <p:sp>
        <p:nvSpPr>
          <p:cNvPr id="18" name="Textfeld 17"/>
          <p:cNvSpPr txBox="1"/>
          <p:nvPr/>
        </p:nvSpPr>
        <p:spPr>
          <a:xfrm>
            <a:off x="3059832" y="1665962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</a:t>
            </a:r>
            <a:r>
              <a:rPr lang="en-US" b="1" baseline="-25000" dirty="0" smtClean="0"/>
              <a:t>R</a:t>
            </a:r>
            <a:r>
              <a:rPr lang="en-US" b="1" dirty="0" smtClean="0"/>
              <a:t> (measured) 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T</a:t>
            </a:r>
            <a:r>
              <a:rPr lang="en-US" b="1" baseline="-25000" dirty="0" smtClean="0">
                <a:solidFill>
                  <a:srgbClr val="0070C0"/>
                </a:solidFill>
              </a:rPr>
              <a:t>R</a:t>
            </a:r>
            <a:r>
              <a:rPr lang="en-US" b="1" dirty="0" smtClean="0">
                <a:solidFill>
                  <a:srgbClr val="0070C0"/>
                </a:solidFill>
              </a:rPr>
              <a:t> (fit)</a:t>
            </a:r>
            <a:endParaRPr lang="en-US" b="1" baseline="-25000" dirty="0" smtClean="0">
              <a:solidFill>
                <a:srgbClr val="0070C0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4108889" y="442782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B</a:t>
            </a:r>
            <a:endParaRPr lang="en-US" b="1" baseline="-25000" dirty="0">
              <a:solidFill>
                <a:srgbClr val="C00000"/>
              </a:solidFill>
            </a:endParaRPr>
          </a:p>
        </p:txBody>
      </p:sp>
      <p:sp>
        <p:nvSpPr>
          <p:cNvPr id="11" name="Datumsplatzhalter 2"/>
          <p:cNvSpPr>
            <a:spLocks noGrp="1"/>
          </p:cNvSpPr>
          <p:nvPr>
            <p:ph type="dt" sz="half" idx="2"/>
          </p:nvPr>
        </p:nvSpPr>
        <p:spPr>
          <a:xfrm>
            <a:off x="179512" y="6454633"/>
            <a:ext cx="1908096" cy="178736"/>
          </a:xfrm>
        </p:spPr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sp>
        <p:nvSpPr>
          <p:cNvPr id="13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499992" y="6485634"/>
            <a:ext cx="1872208" cy="111719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dirty="0" smtClean="0"/>
              <a:t>J. Wolf  - The KATRIN Experiment</a:t>
            </a:r>
            <a:endParaRPr lang="en-US" dirty="0"/>
          </a:p>
        </p:txBody>
      </p:sp>
      <p:sp>
        <p:nvSpPr>
          <p:cNvPr id="15" name="Abgerundetes Rechteck 14"/>
          <p:cNvSpPr/>
          <p:nvPr/>
        </p:nvSpPr>
        <p:spPr>
          <a:xfrm>
            <a:off x="2915816" y="6328371"/>
            <a:ext cx="1224136" cy="5474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0979" y="6364193"/>
            <a:ext cx="3072799" cy="4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72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7" name="Picture 1" descr="U:\Eigene Dateien\Talks\Katrin\Vakuum\AVS59-2012\Wolf\Bilder\MAG_M1_run_20_Tes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87625" y="648073"/>
            <a:ext cx="6524243" cy="5661248"/>
          </a:xfrm>
          <a:prstGeom prst="rect">
            <a:avLst/>
          </a:prstGeom>
          <a:noFill/>
        </p:spPr>
      </p:pic>
      <p:cxnSp>
        <p:nvCxnSpPr>
          <p:cNvPr id="9" name="Gerade Verbindung 8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08497" y="1"/>
            <a:ext cx="7632055" cy="822623"/>
          </a:xfrm>
        </p:spPr>
        <p:txBody>
          <a:bodyPr/>
          <a:lstStyle/>
          <a:p>
            <a:r>
              <a:rPr lang="en-US" sz="2800" dirty="0" smtClean="0"/>
              <a:t>Model 1 test:</a:t>
            </a:r>
            <a:br>
              <a:rPr lang="en-US" sz="2800" dirty="0" smtClean="0"/>
            </a:br>
            <a:r>
              <a:rPr lang="en-US" sz="2000" dirty="0" smtClean="0"/>
              <a:t>Rotor temperature in a pulsed mag. field</a:t>
            </a:r>
            <a:endParaRPr lang="en-US" sz="2800" dirty="0"/>
          </a:p>
        </p:txBody>
      </p:sp>
      <p:sp>
        <p:nvSpPr>
          <p:cNvPr id="7" name="Textfeld 6"/>
          <p:cNvSpPr txBox="1"/>
          <p:nvPr/>
        </p:nvSpPr>
        <p:spPr>
          <a:xfrm>
            <a:off x="1894057" y="895073"/>
            <a:ext cx="193674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Leybold</a:t>
            </a:r>
            <a:r>
              <a:rPr lang="en-US" sz="1400" dirty="0" smtClean="0"/>
              <a:t> MAG W 2800</a:t>
            </a:r>
            <a:endParaRPr lang="en-US" sz="1400" dirty="0"/>
          </a:p>
        </p:txBody>
      </p:sp>
      <p:sp>
        <p:nvSpPr>
          <p:cNvPr id="8" name="Datumsplatzhalter 2"/>
          <p:cNvSpPr>
            <a:spLocks noGrp="1"/>
          </p:cNvSpPr>
          <p:nvPr>
            <p:ph type="dt" sz="half" idx="2"/>
          </p:nvPr>
        </p:nvSpPr>
        <p:spPr>
          <a:xfrm>
            <a:off x="179512" y="6454633"/>
            <a:ext cx="1908096" cy="178736"/>
          </a:xfrm>
        </p:spPr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sp>
        <p:nvSpPr>
          <p:cNvPr id="11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499992" y="6485634"/>
            <a:ext cx="1872208" cy="111719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dirty="0" smtClean="0"/>
              <a:t>J. Wolf  - The KATRIN Experiment</a:t>
            </a:r>
            <a:endParaRPr lang="en-US" dirty="0"/>
          </a:p>
        </p:txBody>
      </p:sp>
      <p:sp>
        <p:nvSpPr>
          <p:cNvPr id="12" name="Abgerundetes Rechteck 11"/>
          <p:cNvSpPr/>
          <p:nvPr/>
        </p:nvSpPr>
        <p:spPr>
          <a:xfrm>
            <a:off x="2915816" y="6328371"/>
            <a:ext cx="1224136" cy="5474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0979" y="6364193"/>
            <a:ext cx="3072799" cy="4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36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Gerade Verbindung 3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Box 60"/>
          <p:cNvSpPr txBox="1">
            <a:spLocks noChangeArrowheads="1"/>
          </p:cNvSpPr>
          <p:nvPr/>
        </p:nvSpPr>
        <p:spPr bwMode="auto">
          <a:xfrm>
            <a:off x="323529" y="332656"/>
            <a:ext cx="611577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800" b="1" dirty="0" err="1" smtClean="0">
                <a:cs typeface="Arial" pitchFamily="34" charset="0"/>
              </a:rPr>
              <a:t>Influence</a:t>
            </a:r>
            <a:r>
              <a:rPr lang="de-DE" sz="2800" b="1" dirty="0" smtClean="0">
                <a:cs typeface="Arial" pitchFamily="34" charset="0"/>
              </a:rPr>
              <a:t> </a:t>
            </a:r>
            <a:r>
              <a:rPr lang="de-DE" sz="2800" b="1" dirty="0" err="1" smtClean="0">
                <a:cs typeface="Arial" pitchFamily="34" charset="0"/>
              </a:rPr>
              <a:t>of</a:t>
            </a:r>
            <a:r>
              <a:rPr lang="de-DE" sz="2800" b="1" dirty="0" smtClean="0">
                <a:cs typeface="Arial" pitchFamily="34" charset="0"/>
              </a:rPr>
              <a:t> </a:t>
            </a:r>
            <a:r>
              <a:rPr lang="de-DE" sz="2800" b="1" dirty="0" err="1" smtClean="0">
                <a:cs typeface="Arial" pitchFamily="34" charset="0"/>
              </a:rPr>
              <a:t>magnetic</a:t>
            </a:r>
            <a:r>
              <a:rPr lang="de-DE" sz="2800" b="1" dirty="0" smtClean="0">
                <a:cs typeface="Arial" pitchFamily="34" charset="0"/>
              </a:rPr>
              <a:t> </a:t>
            </a:r>
            <a:r>
              <a:rPr lang="de-DE" sz="2800" b="1" dirty="0" err="1" smtClean="0">
                <a:cs typeface="Arial" pitchFamily="34" charset="0"/>
              </a:rPr>
              <a:t>field</a:t>
            </a:r>
            <a:r>
              <a:rPr lang="de-DE" sz="2800" b="1" dirty="0" smtClean="0">
                <a:cs typeface="Arial" pitchFamily="34" charset="0"/>
              </a:rPr>
              <a:t> on TMP</a:t>
            </a:r>
            <a:endParaRPr lang="de-DE" sz="2800" b="1" dirty="0">
              <a:cs typeface="Arial" pitchFamily="34" charset="0"/>
            </a:endParaRP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5884738" y="1995512"/>
            <a:ext cx="649287" cy="647700"/>
            <a:chOff x="1020" y="1207"/>
            <a:chExt cx="409" cy="408"/>
          </a:xfrm>
        </p:grpSpPr>
        <p:sp>
          <p:nvSpPr>
            <p:cNvPr id="23" name="Line 32"/>
            <p:cNvSpPr>
              <a:spLocks noChangeShapeType="1"/>
            </p:cNvSpPr>
            <p:nvPr/>
          </p:nvSpPr>
          <p:spPr bwMode="auto">
            <a:xfrm>
              <a:off x="1020" y="1207"/>
              <a:ext cx="0" cy="40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Line 33"/>
            <p:cNvSpPr>
              <a:spLocks noChangeShapeType="1"/>
            </p:cNvSpPr>
            <p:nvPr/>
          </p:nvSpPr>
          <p:spPr bwMode="auto">
            <a:xfrm>
              <a:off x="1156" y="1207"/>
              <a:ext cx="0" cy="40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Line 34"/>
            <p:cNvSpPr>
              <a:spLocks noChangeShapeType="1"/>
            </p:cNvSpPr>
            <p:nvPr/>
          </p:nvSpPr>
          <p:spPr bwMode="auto">
            <a:xfrm>
              <a:off x="1292" y="1207"/>
              <a:ext cx="0" cy="40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Line 35"/>
            <p:cNvSpPr>
              <a:spLocks noChangeShapeType="1"/>
            </p:cNvSpPr>
            <p:nvPr/>
          </p:nvSpPr>
          <p:spPr bwMode="auto">
            <a:xfrm>
              <a:off x="1429" y="1207"/>
              <a:ext cx="0" cy="40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3" name="Group 36"/>
          <p:cNvGrpSpPr>
            <a:grpSpLocks/>
          </p:cNvGrpSpPr>
          <p:nvPr/>
        </p:nvGrpSpPr>
        <p:grpSpPr bwMode="auto">
          <a:xfrm rot="2700000">
            <a:off x="7395245" y="2245257"/>
            <a:ext cx="649287" cy="647700"/>
            <a:chOff x="1020" y="1207"/>
            <a:chExt cx="409" cy="408"/>
          </a:xfrm>
        </p:grpSpPr>
        <p:sp>
          <p:nvSpPr>
            <p:cNvPr id="28" name="Line 37"/>
            <p:cNvSpPr>
              <a:spLocks noChangeShapeType="1"/>
            </p:cNvSpPr>
            <p:nvPr/>
          </p:nvSpPr>
          <p:spPr bwMode="auto">
            <a:xfrm>
              <a:off x="1020" y="1207"/>
              <a:ext cx="0" cy="40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Line 38"/>
            <p:cNvSpPr>
              <a:spLocks noChangeShapeType="1"/>
            </p:cNvSpPr>
            <p:nvPr/>
          </p:nvSpPr>
          <p:spPr bwMode="auto">
            <a:xfrm>
              <a:off x="1156" y="1207"/>
              <a:ext cx="0" cy="40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0" name="Line 39"/>
            <p:cNvSpPr>
              <a:spLocks noChangeShapeType="1"/>
            </p:cNvSpPr>
            <p:nvPr/>
          </p:nvSpPr>
          <p:spPr bwMode="auto">
            <a:xfrm>
              <a:off x="1292" y="1207"/>
              <a:ext cx="0" cy="40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1" name="Line 40"/>
            <p:cNvSpPr>
              <a:spLocks noChangeShapeType="1"/>
            </p:cNvSpPr>
            <p:nvPr/>
          </p:nvSpPr>
          <p:spPr bwMode="auto">
            <a:xfrm>
              <a:off x="1429" y="1207"/>
              <a:ext cx="0" cy="40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" name="Group 41"/>
          <p:cNvGrpSpPr>
            <a:grpSpLocks/>
          </p:cNvGrpSpPr>
          <p:nvPr/>
        </p:nvGrpSpPr>
        <p:grpSpPr bwMode="auto">
          <a:xfrm rot="5400000">
            <a:off x="7755606" y="3972456"/>
            <a:ext cx="649287" cy="647700"/>
            <a:chOff x="1020" y="1207"/>
            <a:chExt cx="409" cy="408"/>
          </a:xfrm>
        </p:grpSpPr>
        <p:sp>
          <p:nvSpPr>
            <p:cNvPr id="33" name="Line 42"/>
            <p:cNvSpPr>
              <a:spLocks noChangeShapeType="1"/>
            </p:cNvSpPr>
            <p:nvPr/>
          </p:nvSpPr>
          <p:spPr bwMode="auto">
            <a:xfrm>
              <a:off x="1020" y="1207"/>
              <a:ext cx="0" cy="40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4" name="Line 43"/>
            <p:cNvSpPr>
              <a:spLocks noChangeShapeType="1"/>
            </p:cNvSpPr>
            <p:nvPr/>
          </p:nvSpPr>
          <p:spPr bwMode="auto">
            <a:xfrm>
              <a:off x="1156" y="1207"/>
              <a:ext cx="0" cy="40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5" name="Line 44"/>
            <p:cNvSpPr>
              <a:spLocks noChangeShapeType="1"/>
            </p:cNvSpPr>
            <p:nvPr/>
          </p:nvSpPr>
          <p:spPr bwMode="auto">
            <a:xfrm>
              <a:off x="1292" y="1207"/>
              <a:ext cx="0" cy="40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6" name="Line 45"/>
            <p:cNvSpPr>
              <a:spLocks noChangeShapeType="1"/>
            </p:cNvSpPr>
            <p:nvPr/>
          </p:nvSpPr>
          <p:spPr bwMode="auto">
            <a:xfrm>
              <a:off x="1429" y="1207"/>
              <a:ext cx="0" cy="40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graphicFrame>
        <p:nvGraphicFramePr>
          <p:cNvPr id="40" name="Object 50"/>
          <p:cNvGraphicFramePr>
            <a:graphicFrameLocks noChangeAspect="1"/>
          </p:cNvGraphicFramePr>
          <p:nvPr/>
        </p:nvGraphicFramePr>
        <p:xfrm>
          <a:off x="5956176" y="1164963"/>
          <a:ext cx="576263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552" name="Formel" r:id="rId4" imgW="177480" imgH="266400" progId="Equation.3">
                  <p:embed/>
                </p:oleObj>
              </mc:Choice>
              <mc:Fallback>
                <p:oleObj name="Formel" r:id="rId4" imgW="1774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6176" y="1164963"/>
                        <a:ext cx="576263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51"/>
          <p:cNvGraphicFramePr>
            <a:graphicFrameLocks noChangeAspect="1"/>
          </p:cNvGraphicFramePr>
          <p:nvPr/>
        </p:nvGraphicFramePr>
        <p:xfrm>
          <a:off x="7869114" y="1701538"/>
          <a:ext cx="658812" cy="862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553" name="Formel" r:id="rId6" imgW="203040" imgH="266400" progId="Equation.3">
                  <p:embed/>
                </p:oleObj>
              </mc:Choice>
              <mc:Fallback>
                <p:oleObj name="Formel" r:id="rId6" imgW="2030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69114" y="1701538"/>
                        <a:ext cx="658812" cy="862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52"/>
          <p:cNvGraphicFramePr>
            <a:graphicFrameLocks noChangeAspect="1"/>
          </p:cNvGraphicFramePr>
          <p:nvPr/>
        </p:nvGraphicFramePr>
        <p:xfrm>
          <a:off x="8321551" y="3901812"/>
          <a:ext cx="658813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554" name="Formel" r:id="rId8" imgW="203040" imgH="241200" progId="Equation.3">
                  <p:embed/>
                </p:oleObj>
              </mc:Choice>
              <mc:Fallback>
                <p:oleObj name="Formel" r:id="rId8" imgW="2030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21551" y="3901812"/>
                        <a:ext cx="658813" cy="781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Text Box 59"/>
          <p:cNvSpPr txBox="1">
            <a:spLocks noChangeArrowheads="1"/>
          </p:cNvSpPr>
          <p:nvPr/>
        </p:nvSpPr>
        <p:spPr bwMode="auto">
          <a:xfrm>
            <a:off x="7611963" y="3026067"/>
            <a:ext cx="14965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sz="1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B</a:t>
            </a:r>
            <a:r>
              <a:rPr lang="de-DE" sz="1800" b="1" baseline="-25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0</a:t>
            </a:r>
            <a:r>
              <a:rPr lang="de-DE" sz="1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 </a:t>
            </a:r>
            <a:r>
              <a:rPr lang="de-DE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· sin(</a:t>
            </a:r>
            <a:r>
              <a:rPr lang="el-GR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φ</a:t>
            </a:r>
            <a:r>
              <a:rPr lang="de-DE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)</a:t>
            </a:r>
            <a:endParaRPr lang="el-GR" sz="18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50" name="Line 61"/>
          <p:cNvSpPr>
            <a:spLocks noChangeShapeType="1"/>
          </p:cNvSpPr>
          <p:nvPr/>
        </p:nvSpPr>
        <p:spPr bwMode="auto">
          <a:xfrm>
            <a:off x="7346825" y="2023800"/>
            <a:ext cx="0" cy="419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51" name="Freeform 62"/>
          <p:cNvSpPr>
            <a:spLocks/>
          </p:cNvSpPr>
          <p:nvPr/>
        </p:nvSpPr>
        <p:spPr bwMode="auto">
          <a:xfrm>
            <a:off x="7346825" y="2128574"/>
            <a:ext cx="228600" cy="952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8" y="12"/>
              </a:cxn>
              <a:cxn ang="0">
                <a:pos x="144" y="60"/>
              </a:cxn>
            </a:cxnLst>
            <a:rect l="0" t="0" r="r" b="b"/>
            <a:pathLst>
              <a:path w="144" h="60">
                <a:moveTo>
                  <a:pt x="0" y="0"/>
                </a:moveTo>
                <a:cubicBezTo>
                  <a:pt x="27" y="1"/>
                  <a:pt x="54" y="2"/>
                  <a:pt x="78" y="12"/>
                </a:cubicBezTo>
                <a:cubicBezTo>
                  <a:pt x="102" y="22"/>
                  <a:pt x="134" y="51"/>
                  <a:pt x="144" y="6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52" name="Rectangle 63"/>
          <p:cNvSpPr>
            <a:spLocks noChangeArrowheads="1"/>
          </p:cNvSpPr>
          <p:nvPr/>
        </p:nvSpPr>
        <p:spPr bwMode="auto">
          <a:xfrm>
            <a:off x="7302376" y="1650737"/>
            <a:ext cx="233363" cy="3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>
                <a:effectLst>
                  <a:outerShdw blurRad="38100" dist="38100" dir="2700000" algn="tl">
                    <a:srgbClr val="C0C0C0"/>
                  </a:outerShdw>
                </a:effectLst>
              </a:rPr>
              <a:t>φ</a:t>
            </a:r>
            <a:endParaRPr lang="de-DE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6" name="Grafik 55" descr="magw2800-2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EE1ADC"/>
              </a:clrFrom>
              <a:clrTo>
                <a:srgbClr val="EE1ADC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508105" y="2852936"/>
            <a:ext cx="2054302" cy="2517678"/>
          </a:xfrm>
          <a:prstGeom prst="rect">
            <a:avLst/>
          </a:prstGeom>
        </p:spPr>
      </p:pic>
      <p:sp>
        <p:nvSpPr>
          <p:cNvPr id="58" name="Textfeld 57"/>
          <p:cNvSpPr txBox="1"/>
          <p:nvPr/>
        </p:nvSpPr>
        <p:spPr>
          <a:xfrm>
            <a:off x="319733" y="1190389"/>
            <a:ext cx="5836443" cy="461664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SzPct val="85000"/>
            </a:pPr>
            <a:r>
              <a:rPr lang="en-US" sz="2000" b="1" dirty="0" smtClean="0"/>
              <a:t>parallel field:</a:t>
            </a:r>
          </a:p>
          <a:p>
            <a:pPr marL="285750" indent="-285750">
              <a:buSzPct val="85000"/>
              <a:buBlip>
                <a:blip r:embed="rId11"/>
              </a:buBlip>
            </a:pPr>
            <a:r>
              <a:rPr lang="en-US" dirty="0" smtClean="0">
                <a:solidFill>
                  <a:srgbClr val="C00000"/>
                </a:solidFill>
              </a:rPr>
              <a:t>failure of </a:t>
            </a:r>
            <a:r>
              <a:rPr lang="en-US" dirty="0" err="1" smtClean="0">
                <a:solidFill>
                  <a:srgbClr val="C00000"/>
                </a:solidFill>
              </a:rPr>
              <a:t>magn</a:t>
            </a:r>
            <a:r>
              <a:rPr lang="en-US" dirty="0" smtClean="0">
                <a:solidFill>
                  <a:srgbClr val="C00000"/>
                </a:solidFill>
              </a:rPr>
              <a:t>. bearing (PZ12)</a:t>
            </a:r>
          </a:p>
          <a:p>
            <a:pPr marL="742950" lvl="1" indent="-285750">
              <a:buSzPct val="85000"/>
              <a:buBlip>
                <a:blip r:embed="rId11"/>
              </a:buBlip>
            </a:pPr>
            <a:r>
              <a:rPr lang="en-US" dirty="0" smtClean="0">
                <a:solidFill>
                  <a:schemeClr val="tx1"/>
                </a:solidFill>
              </a:rPr>
              <a:t>for B ↑ at 12.6 </a:t>
            </a:r>
            <a:r>
              <a:rPr lang="en-US" dirty="0" err="1" smtClean="0">
                <a:solidFill>
                  <a:schemeClr val="tx1"/>
                </a:solidFill>
              </a:rPr>
              <a:t>mT</a:t>
            </a:r>
            <a:endParaRPr lang="en-US" dirty="0" smtClean="0">
              <a:solidFill>
                <a:schemeClr val="tx1"/>
              </a:solidFill>
            </a:endParaRPr>
          </a:p>
          <a:p>
            <a:pPr marL="742950" lvl="1" indent="-285750">
              <a:buSzPct val="85000"/>
              <a:buBlip>
                <a:blip r:embed="rId11"/>
              </a:buBlip>
            </a:pPr>
            <a:r>
              <a:rPr lang="en-US" dirty="0" smtClean="0">
                <a:solidFill>
                  <a:schemeClr val="tx1"/>
                </a:solidFill>
              </a:rPr>
              <a:t>for B ↓ at 21.5 </a:t>
            </a:r>
            <a:r>
              <a:rPr lang="en-US" dirty="0" err="1" smtClean="0">
                <a:solidFill>
                  <a:schemeClr val="tx1"/>
                </a:solidFill>
              </a:rPr>
              <a:t>mT</a:t>
            </a:r>
            <a:endParaRPr lang="en-US" dirty="0" smtClean="0">
              <a:solidFill>
                <a:schemeClr val="tx1"/>
              </a:solidFill>
            </a:endParaRPr>
          </a:p>
          <a:p>
            <a:pPr marL="285750" indent="-285750">
              <a:buSzPct val="85000"/>
              <a:buBlip>
                <a:blip r:embed="rId11"/>
              </a:buBlip>
            </a:pPr>
            <a:r>
              <a:rPr lang="en-US" dirty="0" smtClean="0">
                <a:solidFill>
                  <a:srgbClr val="005404"/>
                </a:solidFill>
              </a:rPr>
              <a:t>no heating of the rotor</a:t>
            </a:r>
          </a:p>
          <a:p>
            <a:pPr marL="285750" indent="-285750">
              <a:buSzPct val="85000"/>
              <a:buBlip>
                <a:blip r:embed="rId11"/>
              </a:buBlip>
            </a:pPr>
            <a:endParaRPr lang="en-US" dirty="0" smtClean="0"/>
          </a:p>
          <a:p>
            <a:pPr>
              <a:buSzPct val="85000"/>
            </a:pPr>
            <a:r>
              <a:rPr lang="en-US" sz="2000" b="1" dirty="0" smtClean="0"/>
              <a:t>perpendicular field:</a:t>
            </a:r>
          </a:p>
          <a:p>
            <a:pPr marL="285750" indent="-285750">
              <a:buSzPct val="85000"/>
              <a:buBlip>
                <a:blip r:embed="rId11"/>
              </a:buBlip>
            </a:pPr>
            <a:r>
              <a:rPr lang="en-US" dirty="0" smtClean="0">
                <a:solidFill>
                  <a:srgbClr val="C00000"/>
                </a:solidFill>
              </a:rPr>
              <a:t>heating of the rotor  (eddy current) &lt; 5 </a:t>
            </a:r>
            <a:r>
              <a:rPr lang="en-US" dirty="0" err="1" smtClean="0">
                <a:solidFill>
                  <a:srgbClr val="C00000"/>
                </a:solidFill>
              </a:rPr>
              <a:t>mT</a:t>
            </a:r>
            <a:endParaRPr lang="en-US" dirty="0" smtClean="0">
              <a:solidFill>
                <a:srgbClr val="C00000"/>
              </a:solidFill>
            </a:endParaRPr>
          </a:p>
          <a:p>
            <a:pPr marL="285750" indent="-285750">
              <a:buSzPct val="85000"/>
              <a:buBlip>
                <a:blip r:embed="rId11"/>
              </a:buBlip>
            </a:pPr>
            <a:r>
              <a:rPr lang="en-US" dirty="0" smtClean="0">
                <a:solidFill>
                  <a:srgbClr val="C00000"/>
                </a:solidFill>
              </a:rPr>
              <a:t>reduction of rotation speed at </a:t>
            </a:r>
            <a:r>
              <a:rPr lang="en-US" dirty="0">
                <a:solidFill>
                  <a:srgbClr val="C00000"/>
                </a:solidFill>
              </a:rPr>
              <a:t>8 - 10 </a:t>
            </a:r>
            <a:r>
              <a:rPr lang="en-US" dirty="0" err="1" smtClean="0">
                <a:solidFill>
                  <a:srgbClr val="C00000"/>
                </a:solidFill>
              </a:rPr>
              <a:t>mT</a:t>
            </a:r>
            <a:endParaRPr lang="en-US" dirty="0" smtClean="0">
              <a:solidFill>
                <a:srgbClr val="C00000"/>
              </a:solidFill>
            </a:endParaRPr>
          </a:p>
          <a:p>
            <a:pPr marL="285750" indent="-285750">
              <a:buSzPct val="85000"/>
              <a:buBlip>
                <a:blip r:embed="rId11"/>
              </a:buBlip>
            </a:pPr>
            <a:r>
              <a:rPr lang="en-US" dirty="0" smtClean="0">
                <a:solidFill>
                  <a:srgbClr val="005404"/>
                </a:solidFill>
              </a:rPr>
              <a:t>bearing stable up to 40 </a:t>
            </a:r>
            <a:r>
              <a:rPr lang="en-US" dirty="0" err="1" smtClean="0">
                <a:solidFill>
                  <a:srgbClr val="005404"/>
                </a:solidFill>
              </a:rPr>
              <a:t>mT</a:t>
            </a:r>
            <a:endParaRPr lang="en-US" dirty="0" smtClean="0">
              <a:solidFill>
                <a:srgbClr val="005404"/>
              </a:solidFill>
            </a:endParaRPr>
          </a:p>
          <a:p>
            <a:pPr marL="285750" indent="-285750">
              <a:buSzPct val="85000"/>
              <a:buBlip>
                <a:blip r:embed="rId11"/>
              </a:buBlip>
            </a:pPr>
            <a:endParaRPr lang="en-US" dirty="0" smtClean="0"/>
          </a:p>
          <a:p>
            <a:pPr>
              <a:buSzPct val="85000"/>
            </a:pPr>
            <a:r>
              <a:rPr lang="en-US" sz="2000" b="1" dirty="0" smtClean="0"/>
              <a:t>controller in magnetic field:</a:t>
            </a:r>
          </a:p>
          <a:p>
            <a:pPr marL="285750" indent="-285750">
              <a:buSzPct val="85000"/>
              <a:buBlip>
                <a:blip r:embed="rId11"/>
              </a:buBlip>
            </a:pPr>
            <a:r>
              <a:rPr lang="en-US" dirty="0" smtClean="0">
                <a:solidFill>
                  <a:srgbClr val="C00000"/>
                </a:solidFill>
              </a:rPr>
              <a:t>fan fails at 6.5 </a:t>
            </a:r>
            <a:r>
              <a:rPr lang="en-US" dirty="0" err="1" smtClean="0">
                <a:solidFill>
                  <a:srgbClr val="C00000"/>
                </a:solidFill>
              </a:rPr>
              <a:t>mT</a:t>
            </a:r>
            <a:endParaRPr lang="en-US" dirty="0" smtClean="0">
              <a:solidFill>
                <a:srgbClr val="C00000"/>
              </a:solidFill>
            </a:endParaRPr>
          </a:p>
          <a:p>
            <a:pPr marL="285750" indent="-285750">
              <a:buSzPct val="85000"/>
              <a:buBlip>
                <a:blip r:embed="rId11"/>
              </a:buBlip>
            </a:pPr>
            <a:r>
              <a:rPr lang="en-US" dirty="0" smtClean="0">
                <a:solidFill>
                  <a:srgbClr val="C00000"/>
                </a:solidFill>
              </a:rPr>
              <a:t>pump shut down at 11 </a:t>
            </a:r>
            <a:r>
              <a:rPr lang="en-US" dirty="0" err="1" smtClean="0">
                <a:solidFill>
                  <a:srgbClr val="C00000"/>
                </a:solidFill>
              </a:rPr>
              <a:t>mT</a:t>
            </a:r>
            <a:endParaRPr lang="en-US" dirty="0" smtClean="0">
              <a:solidFill>
                <a:srgbClr val="C00000"/>
              </a:solidFill>
            </a:endParaRPr>
          </a:p>
          <a:p>
            <a:pPr marL="285750" indent="-285750">
              <a:buSzPct val="85000"/>
              <a:buBlip>
                <a:blip r:embed="rId11"/>
              </a:buBlip>
            </a:pPr>
            <a:endParaRPr lang="en-US" dirty="0">
              <a:solidFill>
                <a:srgbClr val="C00000"/>
              </a:solidFill>
            </a:endParaRPr>
          </a:p>
          <a:p>
            <a:pPr>
              <a:buSzPct val="85000"/>
            </a:pPr>
            <a:r>
              <a:rPr lang="en-US" b="1" dirty="0" smtClean="0">
                <a:solidFill>
                  <a:srgbClr val="7030A0"/>
                </a:solidFill>
                <a:sym typeface="Wingdings"/>
              </a:rPr>
              <a:t> </a:t>
            </a:r>
            <a:r>
              <a:rPr lang="en-US" b="1" dirty="0" smtClean="0">
                <a:solidFill>
                  <a:srgbClr val="7030A0"/>
                </a:solidFill>
              </a:rPr>
              <a:t>TMPs need magnetic shielding at WGTS and DPS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539552" y="5965876"/>
            <a:ext cx="39469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(magnetic field values valid for MAG W 2200 and 2800)</a:t>
            </a:r>
            <a:endParaRPr lang="en-US" sz="1200" i="1" dirty="0"/>
          </a:p>
        </p:txBody>
      </p:sp>
      <p:sp>
        <p:nvSpPr>
          <p:cNvPr id="43" name="Datumsplatzhalter 2"/>
          <p:cNvSpPr>
            <a:spLocks noGrp="1"/>
          </p:cNvSpPr>
          <p:nvPr>
            <p:ph type="dt" sz="half" idx="2"/>
          </p:nvPr>
        </p:nvSpPr>
        <p:spPr>
          <a:xfrm>
            <a:off x="179512" y="6454633"/>
            <a:ext cx="1908096" cy="178736"/>
          </a:xfrm>
        </p:spPr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sp>
        <p:nvSpPr>
          <p:cNvPr id="3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499992" y="6485634"/>
            <a:ext cx="1872208" cy="111719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dirty="0" smtClean="0"/>
              <a:t>J. Wolf  - The KATRIN Experiment</a:t>
            </a:r>
            <a:endParaRPr lang="en-US" dirty="0"/>
          </a:p>
        </p:txBody>
      </p:sp>
      <p:sp>
        <p:nvSpPr>
          <p:cNvPr id="39" name="Abgerundetes Rechteck 38"/>
          <p:cNvSpPr/>
          <p:nvPr/>
        </p:nvSpPr>
        <p:spPr>
          <a:xfrm>
            <a:off x="2915816" y="6328371"/>
            <a:ext cx="1224136" cy="5474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5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0979" y="6364193"/>
            <a:ext cx="3072799" cy="4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1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9691" y="956572"/>
            <a:ext cx="8853979" cy="141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77"/>
          <a:stretch>
            <a:fillRect/>
          </a:stretch>
        </p:blipFill>
        <p:spPr bwMode="auto">
          <a:xfrm>
            <a:off x="1022251" y="2326816"/>
            <a:ext cx="7320044" cy="2222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466" y="4608539"/>
            <a:ext cx="7248749" cy="10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992884" y="5704839"/>
            <a:ext cx="788363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75749" tIns="37874" rIns="75749" bIns="37874"/>
          <a:lstStyle/>
          <a:p>
            <a:endParaRPr lang="de-DE"/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992884" y="4423039"/>
            <a:ext cx="0" cy="126514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/>
            <a:tailEnd/>
          </a:ln>
        </p:spPr>
        <p:txBody>
          <a:bodyPr lIns="75749" tIns="37874" rIns="75749" bIns="37874"/>
          <a:lstStyle/>
          <a:p>
            <a:endParaRPr lang="de-DE"/>
          </a:p>
        </p:txBody>
      </p:sp>
      <p:sp>
        <p:nvSpPr>
          <p:cNvPr id="18" name="Line 9"/>
          <p:cNvSpPr>
            <a:spLocks noChangeShapeType="1"/>
          </p:cNvSpPr>
          <p:nvPr/>
        </p:nvSpPr>
        <p:spPr bwMode="auto">
          <a:xfrm rot="5400000">
            <a:off x="1028602" y="5597656"/>
            <a:ext cx="0" cy="7143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75749" tIns="37874" rIns="75749" bIns="37874"/>
          <a:lstStyle/>
          <a:p>
            <a:endParaRPr lang="de-DE"/>
          </a:p>
        </p:txBody>
      </p:sp>
      <p:sp>
        <p:nvSpPr>
          <p:cNvPr id="19" name="Rechteck 18"/>
          <p:cNvSpPr/>
          <p:nvPr/>
        </p:nvSpPr>
        <p:spPr bwMode="auto">
          <a:xfrm>
            <a:off x="746607" y="4439948"/>
            <a:ext cx="142394" cy="1070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749" tIns="37874" rIns="75749" bIns="37874" anchor="ctr"/>
          <a:lstStyle/>
          <a:p>
            <a:pPr algn="ctr" eaLnBrk="0" hangingPunct="0">
              <a:defRPr/>
            </a:pPr>
            <a:endParaRPr lang="de-DE"/>
          </a:p>
        </p:txBody>
      </p:sp>
      <p:sp>
        <p:nvSpPr>
          <p:cNvPr id="20" name="Line 9"/>
          <p:cNvSpPr>
            <a:spLocks noChangeShapeType="1"/>
          </p:cNvSpPr>
          <p:nvPr/>
        </p:nvSpPr>
        <p:spPr bwMode="auto">
          <a:xfrm rot="5400000">
            <a:off x="1028602" y="5046562"/>
            <a:ext cx="0" cy="7143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75749" tIns="37874" rIns="75749" bIns="37874"/>
          <a:lstStyle/>
          <a:p>
            <a:endParaRPr lang="de-DE"/>
          </a:p>
        </p:txBody>
      </p:sp>
      <p:sp>
        <p:nvSpPr>
          <p:cNvPr id="21" name="Line 9"/>
          <p:cNvSpPr>
            <a:spLocks noChangeShapeType="1"/>
          </p:cNvSpPr>
          <p:nvPr/>
        </p:nvSpPr>
        <p:spPr bwMode="auto">
          <a:xfrm rot="5400000">
            <a:off x="1028602" y="4524682"/>
            <a:ext cx="0" cy="7143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75749" tIns="37874" rIns="75749" bIns="37874"/>
          <a:lstStyle/>
          <a:p>
            <a:endParaRPr lang="de-DE"/>
          </a:p>
        </p:txBody>
      </p:sp>
      <p:sp>
        <p:nvSpPr>
          <p:cNvPr id="22" name="Textfeld 29"/>
          <p:cNvSpPr txBox="1">
            <a:spLocks noChangeArrowheads="1"/>
          </p:cNvSpPr>
          <p:nvPr/>
        </p:nvSpPr>
        <p:spPr bwMode="auto">
          <a:xfrm rot="16200000">
            <a:off x="-348636" y="4791746"/>
            <a:ext cx="1370880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9" rIns="91436" bIns="45719">
            <a:spAutoFit/>
          </a:bodyPr>
          <a:lstStyle/>
          <a:p>
            <a:pPr eaLnBrk="0" hangingPunct="0"/>
            <a:r>
              <a:rPr lang="de-DE" sz="1600" dirty="0"/>
              <a:t>potential [kV]</a:t>
            </a:r>
          </a:p>
        </p:txBody>
      </p:sp>
      <p:sp>
        <p:nvSpPr>
          <p:cNvPr id="23" name="Textfeld 23"/>
          <p:cNvSpPr txBox="1">
            <a:spLocks noChangeArrowheads="1"/>
          </p:cNvSpPr>
          <p:nvPr/>
        </p:nvSpPr>
        <p:spPr bwMode="auto">
          <a:xfrm>
            <a:off x="485561" y="4414513"/>
            <a:ext cx="449598" cy="1615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5749" tIns="37874" rIns="75749" bIns="37874">
            <a:spAutoFit/>
          </a:bodyPr>
          <a:lstStyle/>
          <a:p>
            <a:pPr algn="r" eaLnBrk="0" hangingPunct="0">
              <a:lnSpc>
                <a:spcPts val="1988"/>
              </a:lnSpc>
            </a:pPr>
            <a:r>
              <a:rPr lang="de-DE" sz="1600" dirty="0"/>
              <a:t>-20</a:t>
            </a:r>
          </a:p>
          <a:p>
            <a:pPr algn="r" eaLnBrk="0" hangingPunct="0">
              <a:lnSpc>
                <a:spcPts val="1988"/>
              </a:lnSpc>
            </a:pPr>
            <a:endParaRPr lang="de-DE" sz="1600" dirty="0"/>
          </a:p>
          <a:p>
            <a:pPr algn="r" eaLnBrk="0" hangingPunct="0">
              <a:lnSpc>
                <a:spcPts val="1988"/>
              </a:lnSpc>
            </a:pPr>
            <a:r>
              <a:rPr lang="de-DE" sz="1600" dirty="0"/>
              <a:t>-10</a:t>
            </a:r>
          </a:p>
          <a:p>
            <a:pPr algn="r" eaLnBrk="0" hangingPunct="0">
              <a:lnSpc>
                <a:spcPts val="1988"/>
              </a:lnSpc>
            </a:pPr>
            <a:endParaRPr lang="de-DE" sz="1600" dirty="0"/>
          </a:p>
          <a:p>
            <a:pPr algn="r" eaLnBrk="0" hangingPunct="0">
              <a:lnSpc>
                <a:spcPts val="1988"/>
              </a:lnSpc>
            </a:pPr>
            <a:r>
              <a:rPr lang="de-DE" sz="1600" dirty="0"/>
              <a:t>0</a:t>
            </a:r>
          </a:p>
          <a:p>
            <a:pPr algn="r" eaLnBrk="0" hangingPunct="0">
              <a:lnSpc>
                <a:spcPts val="1988"/>
              </a:lnSpc>
            </a:pPr>
            <a:endParaRPr lang="de-DE" sz="1600" dirty="0"/>
          </a:p>
        </p:txBody>
      </p:sp>
      <p:sp>
        <p:nvSpPr>
          <p:cNvPr id="25" name="Line 9"/>
          <p:cNvSpPr>
            <a:spLocks noChangeShapeType="1"/>
          </p:cNvSpPr>
          <p:nvPr/>
        </p:nvSpPr>
        <p:spPr bwMode="auto">
          <a:xfrm rot="5400000">
            <a:off x="1014893" y="3564122"/>
            <a:ext cx="0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75749" tIns="37874" rIns="75749" bIns="37874"/>
          <a:lstStyle/>
          <a:p>
            <a:endParaRPr lang="de-DE"/>
          </a:p>
        </p:txBody>
      </p:sp>
      <p:sp>
        <p:nvSpPr>
          <p:cNvPr id="26" name="Line 9"/>
          <p:cNvSpPr>
            <a:spLocks noChangeShapeType="1"/>
          </p:cNvSpPr>
          <p:nvPr/>
        </p:nvSpPr>
        <p:spPr bwMode="auto">
          <a:xfrm rot="5400000">
            <a:off x="1014893" y="3081191"/>
            <a:ext cx="0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75749" tIns="37874" rIns="75749" bIns="37874"/>
          <a:lstStyle/>
          <a:p>
            <a:endParaRPr lang="de-DE"/>
          </a:p>
        </p:txBody>
      </p:sp>
      <p:sp>
        <p:nvSpPr>
          <p:cNvPr id="27" name="Line 9"/>
          <p:cNvSpPr>
            <a:spLocks noChangeShapeType="1"/>
          </p:cNvSpPr>
          <p:nvPr/>
        </p:nvSpPr>
        <p:spPr bwMode="auto">
          <a:xfrm rot="5400000">
            <a:off x="1014893" y="2605991"/>
            <a:ext cx="0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75749" tIns="37874" rIns="75749" bIns="37874"/>
          <a:lstStyle/>
          <a:p>
            <a:endParaRPr lang="de-DE"/>
          </a:p>
        </p:txBody>
      </p:sp>
      <p:sp>
        <p:nvSpPr>
          <p:cNvPr id="28" name="Textfeld 27"/>
          <p:cNvSpPr txBox="1"/>
          <p:nvPr/>
        </p:nvSpPr>
        <p:spPr>
          <a:xfrm>
            <a:off x="504185" y="2449280"/>
            <a:ext cx="500830" cy="1692315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pPr algn="r"/>
            <a:r>
              <a:rPr lang="de-DE" sz="1600" dirty="0"/>
              <a:t>1</a:t>
            </a:r>
          </a:p>
          <a:p>
            <a:pPr algn="r"/>
            <a:r>
              <a:rPr lang="de-DE" sz="1700" dirty="0"/>
              <a:t> </a:t>
            </a:r>
          </a:p>
          <a:p>
            <a:pPr algn="r"/>
            <a:r>
              <a:rPr lang="de-DE" sz="1600" dirty="0"/>
              <a:t>10</a:t>
            </a:r>
            <a:r>
              <a:rPr lang="de-DE" sz="1600" b="1" baseline="30000" dirty="0"/>
              <a:t>-1</a:t>
            </a:r>
          </a:p>
          <a:p>
            <a:pPr algn="r"/>
            <a:r>
              <a:rPr lang="de-DE" sz="1700" dirty="0"/>
              <a:t> </a:t>
            </a:r>
          </a:p>
          <a:p>
            <a:pPr algn="r"/>
            <a:r>
              <a:rPr lang="de-DE" sz="1600" dirty="0"/>
              <a:t>10</a:t>
            </a:r>
            <a:r>
              <a:rPr lang="de-DE" sz="1600" b="1" baseline="30000" dirty="0"/>
              <a:t>-2</a:t>
            </a:r>
          </a:p>
          <a:p>
            <a:pPr algn="r"/>
            <a:r>
              <a:rPr lang="de-DE" sz="2300" dirty="0"/>
              <a:t> </a:t>
            </a:r>
          </a:p>
        </p:txBody>
      </p:sp>
      <p:sp>
        <p:nvSpPr>
          <p:cNvPr id="29" name="Line 6"/>
          <p:cNvSpPr>
            <a:spLocks noChangeShapeType="1"/>
          </p:cNvSpPr>
          <p:nvPr/>
        </p:nvSpPr>
        <p:spPr bwMode="auto">
          <a:xfrm>
            <a:off x="992884" y="2353551"/>
            <a:ext cx="0" cy="216216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75749" tIns="37874" rIns="75749" bIns="37874"/>
          <a:lstStyle/>
          <a:p>
            <a:endParaRPr lang="de-DE"/>
          </a:p>
        </p:txBody>
      </p:sp>
      <p:sp>
        <p:nvSpPr>
          <p:cNvPr id="31" name="Rechteck 30"/>
          <p:cNvSpPr/>
          <p:nvPr/>
        </p:nvSpPr>
        <p:spPr bwMode="auto">
          <a:xfrm>
            <a:off x="877430" y="4249028"/>
            <a:ext cx="150633" cy="38607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74556" tIns="38769" rIns="74556" bIns="38769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57489" eaLnBrk="0" hangingPunct="0"/>
            <a:endParaRPr lang="de-DE" sz="2000"/>
          </a:p>
        </p:txBody>
      </p:sp>
      <p:cxnSp>
        <p:nvCxnSpPr>
          <p:cNvPr id="32" name="Gerade Verbindung 31"/>
          <p:cNvCxnSpPr/>
          <p:nvPr/>
        </p:nvCxnSpPr>
        <p:spPr bwMode="auto">
          <a:xfrm rot="5400000" flipH="1" flipV="1">
            <a:off x="4108243" y="3214749"/>
            <a:ext cx="4959964" cy="0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rgbClr val="FFC000"/>
            </a:solidFill>
            <a:prstDash val="dash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3" name="Gerade Verbindung mit Pfeil 32"/>
          <p:cNvCxnSpPr/>
          <p:nvPr/>
        </p:nvCxnSpPr>
        <p:spPr bwMode="auto">
          <a:xfrm rot="5400000" flipH="1" flipV="1">
            <a:off x="6448268" y="2557829"/>
            <a:ext cx="2020675" cy="1558647"/>
          </a:xfrm>
          <a:prstGeom prst="straightConnector1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stealth" w="lg" len="med"/>
            <a:tailEnd type="stealth" w="lg" len="med"/>
          </a:ln>
          <a:effectLst/>
        </p:spPr>
      </p:cxnSp>
      <p:sp>
        <p:nvSpPr>
          <p:cNvPr id="34" name="Textfeld 33"/>
          <p:cNvSpPr txBox="1"/>
          <p:nvPr/>
        </p:nvSpPr>
        <p:spPr>
          <a:xfrm rot="18561710">
            <a:off x="6905223" y="3089162"/>
            <a:ext cx="944861" cy="338098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r>
              <a:rPr lang="de-DE" sz="1700" dirty="0"/>
              <a:t>1:20000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6156177" y="4030918"/>
            <a:ext cx="508844" cy="307320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r>
              <a:rPr lang="de-DE" sz="1500" dirty="0"/>
              <a:t>B</a:t>
            </a:r>
            <a:r>
              <a:rPr lang="de-DE" sz="1500" b="1" baseline="-25000" dirty="0"/>
              <a:t>min</a:t>
            </a:r>
          </a:p>
        </p:txBody>
      </p:sp>
      <p:sp>
        <p:nvSpPr>
          <p:cNvPr id="44" name="Textfeld 43"/>
          <p:cNvSpPr txBox="1"/>
          <p:nvPr/>
        </p:nvSpPr>
        <p:spPr>
          <a:xfrm>
            <a:off x="8284376" y="2020651"/>
            <a:ext cx="536096" cy="307320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r>
              <a:rPr lang="de-DE" sz="1500" dirty="0" err="1"/>
              <a:t>B</a:t>
            </a:r>
            <a:r>
              <a:rPr lang="de-DE" sz="1500" b="1" baseline="-25000" dirty="0" err="1"/>
              <a:t>max</a:t>
            </a:r>
            <a:endParaRPr lang="de-DE" sz="1500" b="1" baseline="-25000" dirty="0"/>
          </a:p>
        </p:txBody>
      </p:sp>
      <p:sp>
        <p:nvSpPr>
          <p:cNvPr id="49" name="Textfeld 48"/>
          <p:cNvSpPr txBox="1"/>
          <p:nvPr/>
        </p:nvSpPr>
        <p:spPr>
          <a:xfrm rot="16200000">
            <a:off x="-202338" y="2996943"/>
            <a:ext cx="1063103" cy="338552"/>
          </a:xfrm>
          <a:prstGeom prst="rect">
            <a:avLst/>
          </a:prstGeom>
          <a:noFill/>
        </p:spPr>
        <p:txBody>
          <a:bodyPr wrap="none" lIns="91436" tIns="45719" rIns="91436" bIns="45719" rtlCol="0">
            <a:spAutoFit/>
          </a:bodyPr>
          <a:lstStyle/>
          <a:p>
            <a:r>
              <a:rPr lang="de-DE" sz="1600" dirty="0"/>
              <a:t>B-</a:t>
            </a:r>
            <a:r>
              <a:rPr lang="de-DE" sz="1600" dirty="0" err="1"/>
              <a:t>field</a:t>
            </a:r>
            <a:r>
              <a:rPr lang="de-DE" sz="1600" dirty="0"/>
              <a:t> [T]</a:t>
            </a:r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>
            <a:off x="4267231" y="5702964"/>
            <a:ext cx="0" cy="714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75749" tIns="37874" rIns="75749" bIns="37874"/>
          <a:lstStyle/>
          <a:p>
            <a:endParaRPr lang="de-DE"/>
          </a:p>
        </p:txBody>
      </p:sp>
      <p:sp>
        <p:nvSpPr>
          <p:cNvPr id="24" name="Rechteck 23"/>
          <p:cNvSpPr/>
          <p:nvPr/>
        </p:nvSpPr>
        <p:spPr>
          <a:xfrm>
            <a:off x="933084" y="6096863"/>
            <a:ext cx="6015180" cy="233031"/>
          </a:xfrm>
          <a:prstGeom prst="rect">
            <a:avLst/>
          </a:prstGeom>
        </p:spPr>
        <p:txBody>
          <a:bodyPr wrap="square" lIns="75749" tIns="37874" rIns="75749" bIns="37874">
            <a:spAutoFit/>
          </a:bodyPr>
          <a:lstStyle/>
          <a:p>
            <a:pPr>
              <a:lnSpc>
                <a:spcPts val="1160"/>
              </a:lnSpc>
            </a:pPr>
            <a:r>
              <a:rPr lang="de-DE" sz="1200" i="1" dirty="0">
                <a:solidFill>
                  <a:srgbClr val="A00078"/>
                </a:solidFill>
              </a:rPr>
              <a:t>F. Glück</a:t>
            </a:r>
            <a:r>
              <a:rPr lang="de-DE" sz="1200" i="1" dirty="0"/>
              <a:t>, Prog. in </a:t>
            </a:r>
            <a:r>
              <a:rPr lang="de-DE" sz="1200" i="1" dirty="0" err="1"/>
              <a:t>Electromagnetics</a:t>
            </a:r>
            <a:r>
              <a:rPr lang="de-DE" sz="1200" i="1" dirty="0"/>
              <a:t> Research B, 32 (2011) 351-388 &amp; 319-350 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8244408" y="5797308"/>
            <a:ext cx="722044" cy="384264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r>
              <a:rPr lang="de-DE" sz="2000" dirty="0" smtClean="0"/>
              <a:t>70 m</a:t>
            </a:r>
            <a:endParaRPr lang="de-DE" sz="2000" dirty="0"/>
          </a:p>
        </p:txBody>
      </p:sp>
      <p:sp>
        <p:nvSpPr>
          <p:cNvPr id="47" name="Titel 1"/>
          <p:cNvSpPr txBox="1">
            <a:spLocks/>
          </p:cNvSpPr>
          <p:nvPr/>
        </p:nvSpPr>
        <p:spPr>
          <a:xfrm>
            <a:off x="174547" y="188640"/>
            <a:ext cx="7564838" cy="685800"/>
          </a:xfrm>
          <a:prstGeom prst="rect">
            <a:avLst/>
          </a:prstGeom>
        </p:spPr>
        <p:txBody>
          <a:bodyPr lIns="75749" tIns="37874" rIns="75749" bIns="37874" anchor="ctr" anchorCtr="0"/>
          <a:lstStyle/>
          <a:p>
            <a:pPr defTabSz="1159595" eaLnBrk="0" hangingPunct="0">
              <a:defRPr/>
            </a:pPr>
            <a:r>
              <a:rPr lang="de-DE" sz="2800" b="1" kern="0" dirty="0" err="1">
                <a:solidFill>
                  <a:schemeClr val="tx2"/>
                </a:solidFill>
              </a:rPr>
              <a:t>Magnetic</a:t>
            </a:r>
            <a:r>
              <a:rPr lang="de-DE" sz="2800" b="1" kern="0" dirty="0">
                <a:solidFill>
                  <a:schemeClr val="tx2"/>
                </a:solidFill>
              </a:rPr>
              <a:t> </a:t>
            </a:r>
            <a:r>
              <a:rPr lang="de-DE" sz="2800" b="1" kern="0" dirty="0" err="1">
                <a:solidFill>
                  <a:schemeClr val="tx2"/>
                </a:solidFill>
              </a:rPr>
              <a:t>field</a:t>
            </a:r>
            <a:r>
              <a:rPr lang="de-DE" sz="2800" b="1" kern="0" dirty="0">
                <a:solidFill>
                  <a:schemeClr val="tx2"/>
                </a:solidFill>
              </a:rPr>
              <a:t> &amp; </a:t>
            </a:r>
            <a:r>
              <a:rPr lang="de-DE" sz="2800" b="1" kern="0" dirty="0" err="1">
                <a:solidFill>
                  <a:schemeClr val="tx2"/>
                </a:solidFill>
              </a:rPr>
              <a:t>electrostatic</a:t>
            </a:r>
            <a:r>
              <a:rPr lang="de-DE" sz="2800" b="1" kern="0" dirty="0">
                <a:solidFill>
                  <a:schemeClr val="tx2"/>
                </a:solidFill>
              </a:rPr>
              <a:t> potential</a:t>
            </a:r>
          </a:p>
        </p:txBody>
      </p:sp>
      <p:pic>
        <p:nvPicPr>
          <p:cNvPr id="39" name="Picture 4" descr="j043149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061" y="5755842"/>
            <a:ext cx="346366" cy="367395"/>
          </a:xfrm>
          <a:prstGeom prst="rect">
            <a:avLst/>
          </a:prstGeom>
          <a:noFill/>
        </p:spPr>
      </p:pic>
      <p:pic>
        <p:nvPicPr>
          <p:cNvPr id="40" name="Picture 9" descr="j038673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061" y="3796404"/>
            <a:ext cx="346366" cy="265557"/>
          </a:xfrm>
          <a:prstGeom prst="rect">
            <a:avLst/>
          </a:prstGeom>
          <a:noFill/>
        </p:spPr>
      </p:pic>
      <p:sp>
        <p:nvSpPr>
          <p:cNvPr id="45" name="Textfeld 25"/>
          <p:cNvSpPr txBox="1">
            <a:spLocks noChangeArrowheads="1"/>
          </p:cNvSpPr>
          <p:nvPr/>
        </p:nvSpPr>
        <p:spPr bwMode="auto">
          <a:xfrm>
            <a:off x="1043608" y="1898188"/>
            <a:ext cx="1537930" cy="353466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lIns="75728" tIns="37864" rIns="75728" bIns="37864">
            <a:spAutoFit/>
          </a:bodyPr>
          <a:lstStyle/>
          <a:p>
            <a:pPr eaLnBrk="0" hangingPunct="0"/>
            <a:r>
              <a:rPr 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tritium source</a:t>
            </a:r>
          </a:p>
        </p:txBody>
      </p:sp>
      <p:sp>
        <p:nvSpPr>
          <p:cNvPr id="46" name="Textfeld 45"/>
          <p:cNvSpPr txBox="1"/>
          <p:nvPr/>
        </p:nvSpPr>
        <p:spPr>
          <a:xfrm>
            <a:off x="5868143" y="2377642"/>
            <a:ext cx="1499458" cy="353466"/>
          </a:xfrm>
          <a:prstGeom prst="rect">
            <a:avLst/>
          </a:prstGeom>
          <a:solidFill>
            <a:schemeClr val="accent1"/>
          </a:solidFill>
        </p:spPr>
        <p:txBody>
          <a:bodyPr wrap="none" lIns="75728" tIns="37864" rIns="75728" bIns="37864" rtlCol="0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spectrometer</a:t>
            </a:r>
            <a:endParaRPr lang="de-D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sp>
        <p:nvSpPr>
          <p:cNvPr id="35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499992" y="6485634"/>
            <a:ext cx="1872208" cy="111719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dirty="0" smtClean="0"/>
              <a:t>J. Wolf  - The KATRIN Experiment</a:t>
            </a:r>
            <a:endParaRPr lang="en-US" dirty="0"/>
          </a:p>
        </p:txBody>
      </p:sp>
      <p:pic>
        <p:nvPicPr>
          <p:cNvPr id="36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0979" y="6364193"/>
            <a:ext cx="3072799" cy="4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37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pic>
        <p:nvPicPr>
          <p:cNvPr id="5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0979" y="6364193"/>
            <a:ext cx="3072799" cy="4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47521" y="296288"/>
            <a:ext cx="7564839" cy="68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40" tIns="37869" rIns="75740" bIns="37869" anchor="ctr"/>
          <a:lstStyle/>
          <a:p>
            <a:pPr defTabSz="1159905"/>
            <a:r>
              <a:rPr lang="de-DE" sz="2800" b="1" dirty="0" smtClean="0">
                <a:solidFill>
                  <a:schemeClr val="tx2"/>
                </a:solidFill>
              </a:rPr>
              <a:t>KATRIN </a:t>
            </a:r>
            <a:r>
              <a:rPr lang="de-DE" sz="2800" b="1" dirty="0" err="1" smtClean="0">
                <a:solidFill>
                  <a:schemeClr val="tx2"/>
                </a:solidFill>
              </a:rPr>
              <a:t>overview</a:t>
            </a:r>
            <a:r>
              <a:rPr lang="de-DE" sz="2800" b="1" dirty="0" smtClean="0">
                <a:solidFill>
                  <a:schemeClr val="tx2"/>
                </a:solidFill>
              </a:rPr>
              <a:t>: 70 m </a:t>
            </a:r>
            <a:r>
              <a:rPr lang="de-DE" sz="2800" b="1" dirty="0" err="1" smtClean="0">
                <a:solidFill>
                  <a:schemeClr val="tx2"/>
                </a:solidFill>
              </a:rPr>
              <a:t>beamline</a:t>
            </a:r>
            <a:endParaRPr lang="de-DE" sz="2800" b="1" dirty="0">
              <a:solidFill>
                <a:schemeClr val="tx2"/>
              </a:solidFill>
            </a:endParaRPr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499992" y="6485634"/>
            <a:ext cx="1872208" cy="111719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dirty="0" smtClean="0"/>
              <a:t>J. Wolf  - The KATRIN Experiment</a:t>
            </a:r>
            <a:endParaRPr lang="en-US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1772816"/>
            <a:ext cx="8872760" cy="3849212"/>
          </a:xfrm>
          <a:prstGeom prst="rect">
            <a:avLst/>
          </a:prstGeom>
        </p:spPr>
      </p:pic>
      <p:cxnSp>
        <p:nvCxnSpPr>
          <p:cNvPr id="11" name="Gerade Verbindung 10"/>
          <p:cNvCxnSpPr/>
          <p:nvPr/>
        </p:nvCxnSpPr>
        <p:spPr>
          <a:xfrm flipV="1">
            <a:off x="753446" y="5425302"/>
            <a:ext cx="0" cy="55206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 flipV="1">
            <a:off x="1641939" y="4075099"/>
            <a:ext cx="0" cy="52393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 flipV="1">
            <a:off x="6103888" y="4424142"/>
            <a:ext cx="0" cy="1748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 flipV="1">
            <a:off x="3317618" y="4511586"/>
            <a:ext cx="0" cy="71652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8"/>
          <p:cNvCxnSpPr/>
          <p:nvPr/>
        </p:nvCxnSpPr>
        <p:spPr>
          <a:xfrm flipV="1">
            <a:off x="3851920" y="2665002"/>
            <a:ext cx="0" cy="87738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8"/>
          <p:cNvCxnSpPr/>
          <p:nvPr/>
        </p:nvCxnSpPr>
        <p:spPr>
          <a:xfrm flipV="1">
            <a:off x="6538288" y="4469920"/>
            <a:ext cx="0" cy="52393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937" y="1936796"/>
            <a:ext cx="1885995" cy="1364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feld 17"/>
          <p:cNvSpPr txBox="1"/>
          <p:nvPr/>
        </p:nvSpPr>
        <p:spPr>
          <a:xfrm>
            <a:off x="568816" y="3511962"/>
            <a:ext cx="2202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 smtClean="0"/>
              <a:t>windowless</a:t>
            </a:r>
            <a:r>
              <a:rPr lang="de-DE" sz="1600" dirty="0" smtClean="0"/>
              <a:t> </a:t>
            </a:r>
            <a:r>
              <a:rPr lang="de-DE" sz="1600" dirty="0" err="1" smtClean="0"/>
              <a:t>gaseous</a:t>
            </a:r>
            <a:endParaRPr lang="de-DE" sz="1600" dirty="0" smtClean="0"/>
          </a:p>
          <a:p>
            <a:pPr algn="ctr"/>
            <a:r>
              <a:rPr lang="de-DE" sz="1600" dirty="0" err="1" smtClean="0"/>
              <a:t>tritium</a:t>
            </a:r>
            <a:r>
              <a:rPr lang="de-DE" sz="1600" dirty="0" smtClean="0"/>
              <a:t> </a:t>
            </a:r>
            <a:r>
              <a:rPr lang="de-DE" sz="1600" dirty="0" err="1" smtClean="0"/>
              <a:t>source</a:t>
            </a:r>
            <a:endParaRPr lang="de-DE" sz="1600" dirty="0"/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8152" y="5130754"/>
            <a:ext cx="614300" cy="777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feld 19"/>
          <p:cNvSpPr txBox="1"/>
          <p:nvPr/>
        </p:nvSpPr>
        <p:spPr>
          <a:xfrm>
            <a:off x="2573186" y="5184790"/>
            <a:ext cx="1502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/>
              <a:t>differential</a:t>
            </a:r>
            <a:endParaRPr lang="de-DE" sz="1600" dirty="0"/>
          </a:p>
          <a:p>
            <a:pPr algn="ctr"/>
            <a:r>
              <a:rPr lang="de-DE" sz="1600" dirty="0" err="1"/>
              <a:t>pumping</a:t>
            </a:r>
            <a:endParaRPr lang="de-DE" sz="1600" dirty="0"/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8448" y="1547893"/>
            <a:ext cx="787720" cy="777805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3324321" y="2080227"/>
            <a:ext cx="1411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 smtClean="0"/>
              <a:t>cryogenic</a:t>
            </a:r>
            <a:endParaRPr lang="de-DE" sz="1600" dirty="0"/>
          </a:p>
          <a:p>
            <a:pPr algn="ctr"/>
            <a:r>
              <a:rPr lang="de-DE" sz="1600" dirty="0" err="1"/>
              <a:t>pumping</a:t>
            </a:r>
            <a:endParaRPr lang="de-DE" sz="1600" dirty="0"/>
          </a:p>
        </p:txBody>
      </p:sp>
      <p:sp>
        <p:nvSpPr>
          <p:cNvPr id="23" name="Textfeld 22"/>
          <p:cNvSpPr txBox="1"/>
          <p:nvPr/>
        </p:nvSpPr>
        <p:spPr>
          <a:xfrm>
            <a:off x="5729565" y="4952775"/>
            <a:ext cx="1218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/>
              <a:t>integral </a:t>
            </a:r>
          </a:p>
          <a:p>
            <a:pPr algn="ctr"/>
            <a:r>
              <a:rPr lang="de-DE" sz="1600" dirty="0"/>
              <a:t>energy </a:t>
            </a:r>
          </a:p>
          <a:p>
            <a:pPr algn="ctr"/>
            <a:r>
              <a:rPr lang="de-DE" sz="1600" dirty="0" err="1"/>
              <a:t>analysis</a:t>
            </a:r>
            <a:endParaRPr lang="de-DE" sz="1600" dirty="0"/>
          </a:p>
        </p:txBody>
      </p:sp>
      <p:cxnSp>
        <p:nvCxnSpPr>
          <p:cNvPr id="24" name="Gerade Verbindung 36"/>
          <p:cNvCxnSpPr/>
          <p:nvPr/>
        </p:nvCxnSpPr>
        <p:spPr>
          <a:xfrm flipV="1">
            <a:off x="8388424" y="2955141"/>
            <a:ext cx="0" cy="185130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7769662" y="4762213"/>
            <a:ext cx="1266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/>
              <a:t>electron</a:t>
            </a:r>
            <a:endParaRPr lang="de-DE" sz="1600" dirty="0"/>
          </a:p>
          <a:p>
            <a:pPr algn="ctr"/>
            <a:r>
              <a:rPr lang="de-DE" sz="1600" dirty="0" err="1"/>
              <a:t>counting</a:t>
            </a:r>
            <a:endParaRPr lang="de-DE" sz="1600" dirty="0"/>
          </a:p>
        </p:txBody>
      </p:sp>
      <p:sp>
        <p:nvSpPr>
          <p:cNvPr id="26" name="Textfeld 25"/>
          <p:cNvSpPr txBox="1"/>
          <p:nvPr/>
        </p:nvSpPr>
        <p:spPr>
          <a:xfrm>
            <a:off x="107504" y="5977364"/>
            <a:ext cx="162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/>
              <a:t>diagnostics</a:t>
            </a:r>
            <a:endParaRPr lang="de-DE" sz="1600" dirty="0"/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886" y="4062765"/>
            <a:ext cx="736909" cy="673044"/>
          </a:xfrm>
          <a:prstGeom prst="rect">
            <a:avLst/>
          </a:prstGeom>
        </p:spPr>
      </p:pic>
      <p:pic>
        <p:nvPicPr>
          <p:cNvPr id="28" name="Picture 33" descr="FPDSegFot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8351481" y="4005946"/>
            <a:ext cx="707938" cy="549628"/>
          </a:xfrm>
          <a:prstGeom prst="ellipse">
            <a:avLst/>
          </a:prstGeom>
          <a:ln w="190500" cap="rnd">
            <a:noFill/>
            <a:prstDash val="solid"/>
          </a:ln>
          <a:effectLst/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29" name="Grafik 28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4321" y="1961469"/>
            <a:ext cx="274097" cy="822290"/>
          </a:xfrm>
          <a:prstGeom prst="rect">
            <a:avLst/>
          </a:prstGeom>
        </p:spPr>
      </p:pic>
      <p:cxnSp>
        <p:nvCxnSpPr>
          <p:cNvPr id="40" name="Gerade Verbindung 39"/>
          <p:cNvCxnSpPr/>
          <p:nvPr/>
        </p:nvCxnSpPr>
        <p:spPr>
          <a:xfrm flipH="1" flipV="1">
            <a:off x="2741678" y="4708779"/>
            <a:ext cx="318154" cy="51933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1"/>
          <p:cNvCxnSpPr/>
          <p:nvPr/>
        </p:nvCxnSpPr>
        <p:spPr>
          <a:xfrm flipH="1" flipV="1">
            <a:off x="1262934" y="5228111"/>
            <a:ext cx="1541338" cy="15240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3474" name="Picture 2" descr="C:\Users\bm3299\Pictures\Experiments\Katrin\Main-Spectrometer\FZK-Hauptspektrometer\2012-05-08 Flanschmontage P1\PKM der letzte Flansch\Electrode2012-1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32240" y="4511586"/>
            <a:ext cx="1249606" cy="120107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02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4939" y="3557563"/>
            <a:ext cx="4939549" cy="2751757"/>
          </a:xfrm>
          <a:prstGeom prst="rect">
            <a:avLst/>
          </a:prstGeom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535553" y="188641"/>
            <a:ext cx="7564839" cy="68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28" tIns="37864" rIns="75728" bIns="37864" anchor="ctr"/>
          <a:lstStyle/>
          <a:p>
            <a:pPr defTabSz="1159728"/>
            <a:r>
              <a:rPr lang="de-DE" sz="2800" b="1" dirty="0" smtClean="0">
                <a:solidFill>
                  <a:srgbClr val="000000"/>
                </a:solidFill>
                <a:latin typeface="Arial" charset="0"/>
              </a:rPr>
              <a:t>2013: </a:t>
            </a:r>
            <a:r>
              <a:rPr lang="de-DE" sz="2800" b="1" dirty="0" err="1" smtClean="0">
                <a:solidFill>
                  <a:srgbClr val="000000"/>
                </a:solidFill>
                <a:latin typeface="Arial" charset="0"/>
              </a:rPr>
              <a:t>Spectrometer</a:t>
            </a:r>
            <a:r>
              <a:rPr lang="de-DE" sz="2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sz="2800" b="1" dirty="0" err="1" smtClean="0">
                <a:solidFill>
                  <a:srgbClr val="000000"/>
                </a:solidFill>
                <a:latin typeface="Arial" charset="0"/>
              </a:rPr>
              <a:t>Commissioning</a:t>
            </a:r>
            <a:endParaRPr lang="de-DE" sz="28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21881" y="6463969"/>
            <a:ext cx="3950320" cy="152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/>
            </a:lvl1pPr>
          </a:lstStyle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smtClean="0"/>
              <a:t>J. Wolf  - The KATRIN Experiment</a:t>
            </a:r>
            <a:endParaRPr lang="en-US" dirty="0"/>
          </a:p>
        </p:txBody>
      </p:sp>
      <p:sp>
        <p:nvSpPr>
          <p:cNvPr id="9" name="Datumsplatzhalter 9"/>
          <p:cNvSpPr>
            <a:spLocks noGrp="1"/>
          </p:cNvSpPr>
          <p:nvPr>
            <p:ph type="dt" sz="half" idx="2"/>
          </p:nvPr>
        </p:nvSpPr>
        <p:spPr>
          <a:xfrm>
            <a:off x="179512" y="6454633"/>
            <a:ext cx="1908096" cy="1787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KIT, 09.03.2017 </a:t>
            </a:r>
            <a:endParaRPr lang="de-DE" dirty="0"/>
          </a:p>
        </p:txBody>
      </p:sp>
      <p:sp>
        <p:nvSpPr>
          <p:cNvPr id="11" name="Inhaltsplatzhalter 2"/>
          <p:cNvSpPr txBox="1">
            <a:spLocks/>
          </p:cNvSpPr>
          <p:nvPr/>
        </p:nvSpPr>
        <p:spPr bwMode="auto">
          <a:xfrm>
            <a:off x="288942" y="1017096"/>
            <a:ext cx="8099482" cy="5003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b="1" kern="0" dirty="0" err="1" smtClean="0"/>
              <a:t>Vacuum</a:t>
            </a:r>
            <a:r>
              <a:rPr lang="de-DE" b="1" kern="0" dirty="0" smtClean="0"/>
              <a:t> </a:t>
            </a:r>
            <a:r>
              <a:rPr lang="de-DE" b="1" kern="0" dirty="0" err="1" smtClean="0"/>
              <a:t>conditioning</a:t>
            </a:r>
            <a:r>
              <a:rPr lang="de-DE" b="1" kern="0" dirty="0" smtClean="0"/>
              <a:t> </a:t>
            </a:r>
            <a:r>
              <a:rPr lang="de-DE" b="1" kern="0" dirty="0" err="1" smtClean="0"/>
              <a:t>for</a:t>
            </a:r>
            <a:r>
              <a:rPr lang="de-DE" b="1" kern="0" dirty="0" smtClean="0"/>
              <a:t> </a:t>
            </a:r>
            <a:r>
              <a:rPr lang="de-DE" b="1" kern="0" dirty="0" err="1" smtClean="0"/>
              <a:t>the</a:t>
            </a:r>
            <a:r>
              <a:rPr lang="de-DE" b="1" kern="0" dirty="0" smtClean="0"/>
              <a:t> MAC-E-filter </a:t>
            </a:r>
            <a:r>
              <a:rPr lang="de-DE" b="1" kern="0" dirty="0" err="1" smtClean="0"/>
              <a:t>test</a:t>
            </a:r>
            <a:r>
              <a:rPr lang="de-DE" b="1" kern="0" dirty="0" smtClean="0"/>
              <a:t> </a:t>
            </a:r>
            <a:r>
              <a:rPr lang="de-DE" b="1" kern="0" dirty="0" err="1" smtClean="0"/>
              <a:t>measurements</a:t>
            </a:r>
            <a:endParaRPr lang="de-DE" b="1" dirty="0" smtClean="0"/>
          </a:p>
          <a:p>
            <a:pPr lvl="1"/>
            <a:r>
              <a:rPr lang="de-DE" kern="0" dirty="0" smtClean="0"/>
              <a:t>Plan: </a:t>
            </a:r>
            <a:r>
              <a:rPr lang="de-DE" kern="0" dirty="0" err="1" smtClean="0"/>
              <a:t>baking</a:t>
            </a:r>
            <a:r>
              <a:rPr lang="de-DE" kern="0" dirty="0" smtClean="0"/>
              <a:t> </a:t>
            </a:r>
            <a:r>
              <a:rPr lang="de-DE" kern="0" dirty="0" err="1" smtClean="0"/>
              <a:t>of</a:t>
            </a:r>
            <a:r>
              <a:rPr lang="de-DE" kern="0" dirty="0" smtClean="0"/>
              <a:t> </a:t>
            </a:r>
            <a:r>
              <a:rPr lang="de-DE" kern="0" dirty="0" err="1" smtClean="0"/>
              <a:t>the</a:t>
            </a:r>
            <a:r>
              <a:rPr lang="de-DE" kern="0" dirty="0" smtClean="0"/>
              <a:t> M.S. at 350°C (</a:t>
            </a:r>
            <a:r>
              <a:rPr lang="de-DE" kern="0" dirty="0" err="1" smtClean="0"/>
              <a:t>cleaning</a:t>
            </a:r>
            <a:r>
              <a:rPr lang="de-DE" kern="0" dirty="0" smtClean="0"/>
              <a:t> </a:t>
            </a:r>
            <a:r>
              <a:rPr lang="de-DE" kern="0" dirty="0" err="1" smtClean="0"/>
              <a:t>and</a:t>
            </a:r>
            <a:r>
              <a:rPr lang="de-DE" kern="0" dirty="0" smtClean="0"/>
              <a:t> </a:t>
            </a:r>
            <a:r>
              <a:rPr lang="de-DE" kern="0" dirty="0" err="1" smtClean="0"/>
              <a:t>activation</a:t>
            </a:r>
            <a:r>
              <a:rPr lang="de-DE" kern="0" dirty="0" smtClean="0"/>
              <a:t> </a:t>
            </a:r>
            <a:r>
              <a:rPr lang="de-DE" kern="0" dirty="0" err="1" smtClean="0"/>
              <a:t>of</a:t>
            </a:r>
            <a:r>
              <a:rPr lang="de-DE" kern="0" dirty="0" smtClean="0"/>
              <a:t> NEG)</a:t>
            </a:r>
          </a:p>
          <a:p>
            <a:pPr lvl="1"/>
            <a:r>
              <a:rPr lang="de-DE" kern="0" dirty="0" smtClean="0"/>
              <a:t>Goal: </a:t>
            </a:r>
            <a:r>
              <a:rPr lang="de-DE" kern="0" dirty="0" err="1" smtClean="0"/>
              <a:t>reach</a:t>
            </a:r>
            <a:r>
              <a:rPr lang="de-DE" kern="0" dirty="0" smtClean="0"/>
              <a:t> UHV </a:t>
            </a:r>
            <a:r>
              <a:rPr lang="de-DE" kern="0" dirty="0" err="1" smtClean="0"/>
              <a:t>conditions</a:t>
            </a:r>
            <a:r>
              <a:rPr lang="de-DE" kern="0" dirty="0" smtClean="0"/>
              <a:t> </a:t>
            </a:r>
            <a:r>
              <a:rPr lang="de-DE" kern="0" dirty="0" err="1" smtClean="0"/>
              <a:t>with</a:t>
            </a:r>
            <a:r>
              <a:rPr lang="de-DE" kern="0" dirty="0" smtClean="0"/>
              <a:t> p </a:t>
            </a:r>
            <a:r>
              <a:rPr lang="de-DE" dirty="0">
                <a:sym typeface="Wingdings"/>
              </a:rPr>
              <a:t>≈ 10</a:t>
            </a:r>
            <a:r>
              <a:rPr lang="de-DE" baseline="30000" dirty="0">
                <a:sym typeface="Wingdings"/>
              </a:rPr>
              <a:t>-11</a:t>
            </a:r>
            <a:r>
              <a:rPr lang="de-DE" dirty="0">
                <a:sym typeface="Wingdings"/>
              </a:rPr>
              <a:t> </a:t>
            </a:r>
            <a:r>
              <a:rPr lang="de-DE" dirty="0" smtClean="0">
                <a:sym typeface="Wingdings"/>
              </a:rPr>
              <a:t>mbar</a:t>
            </a:r>
          </a:p>
          <a:p>
            <a:pPr lvl="1"/>
            <a:r>
              <a:rPr lang="de-DE" dirty="0" smtClean="0">
                <a:sym typeface="Wingdings"/>
              </a:rPr>
              <a:t>Bake-out in </a:t>
            </a:r>
            <a:r>
              <a:rPr lang="de-DE" dirty="0" err="1" smtClean="0">
                <a:sym typeface="Wingdings"/>
              </a:rPr>
              <a:t>January</a:t>
            </a:r>
            <a:r>
              <a:rPr lang="de-DE" dirty="0" smtClean="0">
                <a:sym typeface="Wingdings"/>
              </a:rPr>
              <a:t> 2013</a:t>
            </a:r>
            <a:endParaRPr lang="de-DE" b="1" dirty="0" smtClean="0">
              <a:sym typeface="Wingdings"/>
            </a:endParaRPr>
          </a:p>
          <a:p>
            <a:pPr>
              <a:spcBef>
                <a:spcPts val="1200"/>
              </a:spcBef>
            </a:pPr>
            <a:r>
              <a:rPr lang="de-DE" b="1" dirty="0" smtClean="0">
                <a:sym typeface="Wingdings"/>
              </a:rPr>
              <a:t>Problems </a:t>
            </a:r>
            <a:r>
              <a:rPr lang="de-DE" b="1" dirty="0" err="1" smtClean="0">
                <a:sym typeface="Wingdings"/>
              </a:rPr>
              <a:t>during</a:t>
            </a:r>
            <a:r>
              <a:rPr lang="de-DE" b="1" dirty="0" smtClean="0">
                <a:sym typeface="Wingdings"/>
              </a:rPr>
              <a:t> bake-out (</a:t>
            </a:r>
            <a:r>
              <a:rPr lang="de-DE" b="1" dirty="0" err="1" smtClean="0">
                <a:sym typeface="Wingdings"/>
              </a:rPr>
              <a:t>partly</a:t>
            </a:r>
            <a:r>
              <a:rPr lang="de-DE" b="1" dirty="0" smtClean="0">
                <a:sym typeface="Wingdings"/>
              </a:rPr>
              <a:t> </a:t>
            </a:r>
            <a:r>
              <a:rPr lang="de-DE" b="1" dirty="0" err="1" smtClean="0">
                <a:sym typeface="Wingdings"/>
              </a:rPr>
              <a:t>solved</a:t>
            </a:r>
            <a:r>
              <a:rPr lang="de-DE" b="1" dirty="0" smtClean="0">
                <a:sym typeface="Wingdings"/>
              </a:rPr>
              <a:t>)</a:t>
            </a:r>
          </a:p>
          <a:p>
            <a:pPr lvl="1"/>
            <a:r>
              <a:rPr lang="de-DE" dirty="0">
                <a:sym typeface="Wingdings"/>
              </a:rPr>
              <a:t>Short </a:t>
            </a:r>
            <a:r>
              <a:rPr lang="de-DE" dirty="0" err="1">
                <a:sym typeface="Wingdings"/>
              </a:rPr>
              <a:t>circuit</a:t>
            </a:r>
            <a:r>
              <a:rPr lang="de-DE" dirty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between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current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leads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to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electrodes</a:t>
            </a:r>
            <a:r>
              <a:rPr lang="de-DE" dirty="0" smtClean="0">
                <a:sym typeface="Wingdings"/>
              </a:rPr>
              <a:t> @ 200°C – 300°C</a:t>
            </a:r>
            <a:endParaRPr lang="de-DE" dirty="0">
              <a:sym typeface="Wingdings"/>
            </a:endParaRPr>
          </a:p>
          <a:p>
            <a:pPr lvl="2"/>
            <a:r>
              <a:rPr lang="de-DE" dirty="0" err="1" smtClean="0">
                <a:sym typeface="Wingdings"/>
              </a:rPr>
              <a:t>Reduced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baking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temperature</a:t>
            </a:r>
            <a:r>
              <a:rPr lang="de-DE" dirty="0" smtClean="0">
                <a:sym typeface="Wingdings"/>
              </a:rPr>
              <a:t> (300°C) </a:t>
            </a:r>
            <a:r>
              <a:rPr lang="de-DE" dirty="0" err="1" smtClean="0">
                <a:sym typeface="Wingdings"/>
              </a:rPr>
              <a:t>to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avoid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further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damage</a:t>
            </a:r>
            <a:endParaRPr lang="de-DE" dirty="0" smtClean="0">
              <a:sym typeface="Wingdings"/>
            </a:endParaRPr>
          </a:p>
          <a:p>
            <a:pPr lvl="1"/>
            <a:r>
              <a:rPr lang="de-DE" dirty="0" err="1" smtClean="0">
                <a:sym typeface="Wingdings"/>
              </a:rPr>
              <a:t>Leakage</a:t>
            </a:r>
            <a:r>
              <a:rPr lang="de-DE" dirty="0" smtClean="0">
                <a:sym typeface="Wingdings"/>
              </a:rPr>
              <a:t> in CF </a:t>
            </a:r>
            <a:r>
              <a:rPr lang="de-DE" dirty="0" err="1" smtClean="0">
                <a:sym typeface="Wingdings"/>
              </a:rPr>
              <a:t>flange</a:t>
            </a:r>
            <a:r>
              <a:rPr lang="de-DE" dirty="0" smtClean="0">
                <a:sym typeface="Wingdings"/>
              </a:rPr>
              <a:t> at 50°C</a:t>
            </a:r>
          </a:p>
          <a:p>
            <a:pPr lvl="2"/>
            <a:r>
              <a:rPr lang="de-DE" dirty="0" err="1" smtClean="0">
                <a:sym typeface="Wingdings"/>
              </a:rPr>
              <a:t>Differentially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pumped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vacuum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sleeve</a:t>
            </a:r>
            <a:endParaRPr lang="de-DE" dirty="0" smtClean="0">
              <a:sym typeface="Wingdings"/>
            </a:endParaRPr>
          </a:p>
          <a:p>
            <a:pPr lvl="2"/>
            <a:r>
              <a:rPr lang="de-DE" dirty="0" err="1" smtClean="0">
                <a:sym typeface="Wingdings"/>
              </a:rPr>
              <a:t>Another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leakage</a:t>
            </a:r>
            <a:r>
              <a:rPr lang="de-DE" dirty="0" smtClean="0">
                <a:sym typeface="Wingdings"/>
              </a:rPr>
              <a:t> after Ar </a:t>
            </a:r>
            <a:r>
              <a:rPr lang="de-DE" dirty="0" err="1" smtClean="0">
                <a:sym typeface="Wingdings"/>
              </a:rPr>
              <a:t>venting</a:t>
            </a:r>
            <a:endParaRPr lang="de-DE" dirty="0" smtClean="0">
              <a:sym typeface="Wingdings"/>
            </a:endParaRPr>
          </a:p>
          <a:p>
            <a:pPr lvl="1"/>
            <a:r>
              <a:rPr lang="de-DE" kern="0" dirty="0" err="1" smtClean="0"/>
              <a:t>Leakage</a:t>
            </a:r>
            <a:r>
              <a:rPr lang="de-DE" kern="0" dirty="0" smtClean="0"/>
              <a:t> in beam-</a:t>
            </a:r>
            <a:r>
              <a:rPr lang="de-DE" kern="0" dirty="0" err="1" smtClean="0"/>
              <a:t>line</a:t>
            </a:r>
            <a:r>
              <a:rPr lang="de-DE" kern="0" dirty="0" smtClean="0"/>
              <a:t> </a:t>
            </a:r>
            <a:r>
              <a:rPr lang="de-DE" kern="0" dirty="0" err="1" smtClean="0"/>
              <a:t>valve</a:t>
            </a:r>
            <a:endParaRPr lang="de-DE" kern="0" dirty="0" smtClean="0"/>
          </a:p>
          <a:p>
            <a:pPr lvl="2"/>
            <a:r>
              <a:rPr lang="de-DE" kern="0" dirty="0" smtClean="0"/>
              <a:t>Ar </a:t>
            </a:r>
            <a:r>
              <a:rPr lang="de-DE" kern="0" dirty="0" err="1" smtClean="0"/>
              <a:t>venting</a:t>
            </a:r>
            <a:r>
              <a:rPr lang="de-DE" kern="0" dirty="0" smtClean="0"/>
              <a:t> </a:t>
            </a:r>
            <a:r>
              <a:rPr lang="de-DE" kern="0" dirty="0" err="1" smtClean="0"/>
              <a:t>for</a:t>
            </a:r>
            <a:r>
              <a:rPr lang="de-DE" kern="0" dirty="0" smtClean="0"/>
              <a:t> </a:t>
            </a:r>
            <a:r>
              <a:rPr lang="de-DE" kern="0" dirty="0" err="1" smtClean="0"/>
              <a:t>repair</a:t>
            </a:r>
            <a:endParaRPr lang="de-DE" b="1" dirty="0" smtClean="0">
              <a:sym typeface="Wingdings"/>
            </a:endParaRPr>
          </a:p>
          <a:p>
            <a:pPr>
              <a:spcBef>
                <a:spcPts val="1200"/>
              </a:spcBef>
            </a:pPr>
            <a:r>
              <a:rPr lang="de-DE" b="1" dirty="0" err="1" smtClean="0">
                <a:sym typeface="Wingdings"/>
              </a:rPr>
              <a:t>Detector</a:t>
            </a:r>
            <a:r>
              <a:rPr lang="de-DE" b="1" dirty="0" smtClean="0">
                <a:sym typeface="Wingdings"/>
              </a:rPr>
              <a:t> </a:t>
            </a:r>
            <a:r>
              <a:rPr lang="de-DE" b="1" dirty="0" err="1">
                <a:sym typeface="Wingdings"/>
              </a:rPr>
              <a:t>and</a:t>
            </a:r>
            <a:r>
              <a:rPr lang="de-DE" b="1" dirty="0">
                <a:sym typeface="Wingdings"/>
              </a:rPr>
              <a:t> </a:t>
            </a:r>
            <a:r>
              <a:rPr lang="de-DE" b="1" dirty="0" smtClean="0">
                <a:sym typeface="Wingdings"/>
              </a:rPr>
              <a:t>e-</a:t>
            </a:r>
            <a:r>
              <a:rPr lang="de-DE" b="1" dirty="0" err="1" smtClean="0">
                <a:sym typeface="Wingdings"/>
              </a:rPr>
              <a:t>gun</a:t>
            </a:r>
            <a:r>
              <a:rPr lang="de-DE" b="1" dirty="0" smtClean="0">
                <a:sym typeface="Wingdings"/>
              </a:rPr>
              <a:t> </a:t>
            </a:r>
            <a:r>
              <a:rPr lang="de-DE" b="1" dirty="0" err="1" smtClean="0">
                <a:sym typeface="Wingdings"/>
              </a:rPr>
              <a:t>connected</a:t>
            </a:r>
            <a:endParaRPr lang="de-DE" b="1" dirty="0" smtClean="0">
              <a:sym typeface="Wingdings"/>
            </a:endParaRPr>
          </a:p>
          <a:p>
            <a:pPr>
              <a:spcBef>
                <a:spcPts val="1200"/>
              </a:spcBef>
            </a:pPr>
            <a:r>
              <a:rPr lang="de-DE" b="1" dirty="0" smtClean="0">
                <a:sym typeface="Wingdings"/>
              </a:rPr>
              <a:t>Start </a:t>
            </a:r>
            <a:r>
              <a:rPr lang="de-DE" b="1" dirty="0" err="1" smtClean="0">
                <a:sym typeface="Wingdings"/>
              </a:rPr>
              <a:t>of</a:t>
            </a:r>
            <a:r>
              <a:rPr lang="de-DE" b="1" dirty="0" smtClean="0">
                <a:sym typeface="Wingdings"/>
              </a:rPr>
              <a:t> MAC-E-filter </a:t>
            </a:r>
            <a:r>
              <a:rPr lang="de-DE" b="1" dirty="0" err="1" smtClean="0">
                <a:sym typeface="Wingdings"/>
              </a:rPr>
              <a:t>tests</a:t>
            </a:r>
            <a:endParaRPr lang="de-DE" b="1" dirty="0">
              <a:sym typeface="Wingdings"/>
            </a:endParaRPr>
          </a:p>
          <a:p>
            <a:pPr lvl="1"/>
            <a:endParaRPr lang="de-DE" kern="0" dirty="0"/>
          </a:p>
        </p:txBody>
      </p:sp>
      <p:sp>
        <p:nvSpPr>
          <p:cNvPr id="2" name="Textfeld 1"/>
          <p:cNvSpPr txBox="1"/>
          <p:nvPr/>
        </p:nvSpPr>
        <p:spPr>
          <a:xfrm>
            <a:off x="7515263" y="6020594"/>
            <a:ext cx="15456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 err="1"/>
              <a:t>t</a:t>
            </a:r>
            <a:r>
              <a:rPr lang="de-DE" sz="1400" i="1" dirty="0" err="1" smtClean="0"/>
              <a:t>emperature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map</a:t>
            </a:r>
            <a:endParaRPr lang="de-DE" sz="1400" i="1" dirty="0"/>
          </a:p>
        </p:txBody>
      </p:sp>
    </p:spTree>
    <p:extLst>
      <p:ext uri="{BB962C8B-B14F-4D97-AF65-F5344CB8AC3E}">
        <p14:creationId xmlns:p14="http://schemas.microsoft.com/office/powerpoint/2010/main" val="266463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174545" y="92573"/>
            <a:ext cx="7564839" cy="117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13" tIns="37858" rIns="75713" bIns="37858" anchor="ctr"/>
          <a:lstStyle/>
          <a:p>
            <a:pPr defTabSz="1159506"/>
            <a:r>
              <a:rPr lang="de-DE" sz="2800" b="1" dirty="0">
                <a:solidFill>
                  <a:schemeClr val="tx2"/>
                </a:solidFill>
              </a:rPr>
              <a:t>KATRIN Main </a:t>
            </a:r>
            <a:r>
              <a:rPr lang="de-DE" sz="2800" b="1" dirty="0" err="1" smtClean="0">
                <a:solidFill>
                  <a:schemeClr val="tx2"/>
                </a:solidFill>
              </a:rPr>
              <a:t>Spectrometer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and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Detector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Commissioning</a:t>
            </a:r>
            <a:r>
              <a:rPr lang="de-DE" sz="2800" b="1" dirty="0" smtClean="0">
                <a:solidFill>
                  <a:schemeClr val="tx2"/>
                </a:solidFill>
              </a:rPr>
              <a:t> 2013</a:t>
            </a:r>
            <a:endParaRPr lang="de-DE" sz="2800" b="1" dirty="0">
              <a:solidFill>
                <a:schemeClr val="tx2"/>
              </a:solidFill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890" y="1613215"/>
            <a:ext cx="7746544" cy="2412858"/>
          </a:xfrm>
          <a:prstGeom prst="rect">
            <a:avLst/>
          </a:prstGeom>
        </p:spPr>
      </p:pic>
      <p:grpSp>
        <p:nvGrpSpPr>
          <p:cNvPr id="6" name="Gruppierung 5"/>
          <p:cNvGrpSpPr/>
          <p:nvPr/>
        </p:nvGrpSpPr>
        <p:grpSpPr>
          <a:xfrm>
            <a:off x="416026" y="2693336"/>
            <a:ext cx="1600199" cy="3399960"/>
            <a:chOff x="137220" y="2564905"/>
            <a:chExt cx="1600199" cy="3399960"/>
          </a:xfrm>
        </p:grpSpPr>
        <p:sp>
          <p:nvSpPr>
            <p:cNvPr id="10" name="Line 71"/>
            <p:cNvSpPr>
              <a:spLocks noChangeShapeType="1"/>
            </p:cNvSpPr>
            <p:nvPr/>
          </p:nvSpPr>
          <p:spPr bwMode="auto">
            <a:xfrm>
              <a:off x="950780" y="2564905"/>
              <a:ext cx="0" cy="1872208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kern="1200"/>
            </a:p>
          </p:txBody>
        </p:sp>
        <p:grpSp>
          <p:nvGrpSpPr>
            <p:cNvPr id="7" name="Group 62"/>
            <p:cNvGrpSpPr>
              <a:grpSpLocks/>
            </p:cNvGrpSpPr>
            <p:nvPr/>
          </p:nvGrpSpPr>
          <p:grpSpPr bwMode="auto">
            <a:xfrm>
              <a:off x="137220" y="4364664"/>
              <a:ext cx="1600199" cy="1600201"/>
              <a:chOff x="3268" y="3288"/>
              <a:chExt cx="1008" cy="1008"/>
            </a:xfrm>
          </p:grpSpPr>
          <p:grpSp>
            <p:nvGrpSpPr>
              <p:cNvPr id="11" name="Group 63"/>
              <p:cNvGrpSpPr>
                <a:grpSpLocks/>
              </p:cNvGrpSpPr>
              <p:nvPr/>
            </p:nvGrpSpPr>
            <p:grpSpPr bwMode="auto">
              <a:xfrm>
                <a:off x="3268" y="3288"/>
                <a:ext cx="1008" cy="1008"/>
                <a:chOff x="3268" y="3288"/>
                <a:chExt cx="1008" cy="1008"/>
              </a:xfrm>
            </p:grpSpPr>
            <p:sp>
              <p:nvSpPr>
                <p:cNvPr id="16" name="Oval 15"/>
                <p:cNvSpPr>
                  <a:spLocks noChangeArrowheads="1"/>
                </p:cNvSpPr>
                <p:nvPr/>
              </p:nvSpPr>
              <p:spPr bwMode="auto">
                <a:xfrm>
                  <a:off x="3268" y="3288"/>
                  <a:ext cx="1008" cy="100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AFDFE3"/>
                    </a:gs>
                    <a:gs pos="100000">
                      <a:srgbClr val="85A8AB"/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63500" dist="23040" dir="5400000" algn="ctr" rotWithShape="0">
                    <a:srgbClr val="808080">
                      <a:alpha val="35036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GB" kern="1200"/>
                </a:p>
              </p:txBody>
            </p:sp>
            <p:sp>
              <p:nvSpPr>
                <p:cNvPr id="17" name="Rectangle 65"/>
                <p:cNvSpPr>
                  <a:spLocks noChangeArrowheads="1"/>
                </p:cNvSpPr>
                <p:nvPr/>
              </p:nvSpPr>
              <p:spPr bwMode="auto">
                <a:xfrm>
                  <a:off x="3456" y="3476"/>
                  <a:ext cx="359" cy="1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kern="1200"/>
                </a:p>
              </p:txBody>
            </p:sp>
          </p:grpSp>
          <p:grpSp>
            <p:nvGrpSpPr>
              <p:cNvPr id="12" name="Group 66"/>
              <p:cNvGrpSpPr>
                <a:grpSpLocks/>
              </p:cNvGrpSpPr>
              <p:nvPr/>
            </p:nvGrpSpPr>
            <p:grpSpPr bwMode="auto">
              <a:xfrm>
                <a:off x="3268" y="3361"/>
                <a:ext cx="1008" cy="929"/>
                <a:chOff x="3268" y="3361"/>
                <a:chExt cx="1008" cy="929"/>
              </a:xfrm>
            </p:grpSpPr>
            <p:sp>
              <p:nvSpPr>
                <p:cNvPr id="13" name="Freeform 67"/>
                <p:cNvSpPr>
                  <a:spLocks noChangeArrowheads="1"/>
                </p:cNvSpPr>
                <p:nvPr/>
              </p:nvSpPr>
              <p:spPr bwMode="auto">
                <a:xfrm>
                  <a:off x="3268" y="3787"/>
                  <a:ext cx="1008" cy="503"/>
                </a:xfrm>
                <a:custGeom>
                  <a:avLst/>
                  <a:gdLst>
                    <a:gd name="G0" fmla="+- 1 0 0"/>
                    <a:gd name="G1" fmla="+- 1 0 0"/>
                    <a:gd name="G2" fmla="+- 1 0 0"/>
                    <a:gd name="G3" fmla="*/ 1 0 51712"/>
                    <a:gd name="G4" fmla="+- 123 0 0"/>
                    <a:gd name="G5" fmla="+- 1 0 0"/>
                    <a:gd name="G6" fmla="*/ 1 17549 45696"/>
                    <a:gd name="G7" fmla="*/ 1 52459 25856"/>
                    <a:gd name="G8" fmla="*/ G7 1 180"/>
                    <a:gd name="G9" fmla="*/ G6 1 G8"/>
                    <a:gd name="G10" fmla="+- 1 0 0"/>
                    <a:gd name="G11" fmla="+- 1 0 0"/>
                    <a:gd name="G12" fmla="+- 8 0 0"/>
                    <a:gd name="G13" fmla="+- 7563 0 0"/>
                    <a:gd name="G14" fmla="+- 1 0 0"/>
                    <a:gd name="T0" fmla="*/ 21544 w 21545"/>
                    <a:gd name="T1" fmla="*/ 0 h 21491"/>
                    <a:gd name="T2" fmla="*/ 10873 w 21545"/>
                    <a:gd name="T3" fmla="*/ 21490 h 21491"/>
                    <a:gd name="T4" fmla="*/ 1 w 21545"/>
                    <a:gd name="T5" fmla="*/ 398 h 21491"/>
                    <a:gd name="T6" fmla="*/ 0 w 21545"/>
                    <a:gd name="T7" fmla="*/ 29 h 21491"/>
                    <a:gd name="T8" fmla="*/ 21544 w 21545"/>
                    <a:gd name="T9" fmla="*/ 0 h 21491"/>
                    <a:gd name="T10" fmla="*/ 21544 w 21545"/>
                    <a:gd name="T11" fmla="*/ 0 h 214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545" h="21491">
                      <a:moveTo>
                        <a:pt x="21544" y="0"/>
                      </a:moveTo>
                      <a:cubicBezTo>
                        <a:pt x="21600" y="11759"/>
                        <a:pt x="16822" y="21380"/>
                        <a:pt x="10873" y="21490"/>
                      </a:cubicBezTo>
                      <a:cubicBezTo>
                        <a:pt x="4924" y="21600"/>
                        <a:pt x="56" y="12157"/>
                        <a:pt x="1" y="398"/>
                      </a:cubicBezTo>
                      <a:cubicBezTo>
                        <a:pt x="0" y="275"/>
                        <a:pt x="0" y="152"/>
                        <a:pt x="0" y="29"/>
                      </a:cubicBezTo>
                      <a:lnTo>
                        <a:pt x="21544" y="0"/>
                      </a:lnTo>
                      <a:close/>
                      <a:moveTo>
                        <a:pt x="21544" y="0"/>
                      </a:moveTo>
                    </a:path>
                  </a:pathLst>
                </a:custGeom>
                <a:gradFill rotWithShape="0">
                  <a:gsLst>
                    <a:gs pos="0">
                      <a:srgbClr val="1B1B95"/>
                    </a:gs>
                    <a:gs pos="100000">
                      <a:srgbClr val="16166F"/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63500" dist="23040" dir="5400000" algn="ctr" rotWithShape="0">
                    <a:srgbClr val="808080">
                      <a:alpha val="35036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GB" kern="1200"/>
                </a:p>
              </p:txBody>
            </p:sp>
            <p:sp>
              <p:nvSpPr>
                <p:cNvPr id="15" name="Rectangle 68"/>
                <p:cNvSpPr>
                  <a:spLocks noChangeArrowheads="1"/>
                </p:cNvSpPr>
                <p:nvPr/>
              </p:nvSpPr>
              <p:spPr bwMode="auto">
                <a:xfrm>
                  <a:off x="3456" y="3361"/>
                  <a:ext cx="359" cy="4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8160" tIns="38160" rIns="38160" bIns="38160" anchor="b"/>
                <a:lstStyle/>
                <a:p>
                  <a:pPr algn="ctr">
                    <a:buClrTx/>
                    <a:buFontTx/>
                    <a:buNone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</a:pPr>
                  <a:endParaRPr lang="en-US" sz="1100" kern="1200">
                    <a:solidFill>
                      <a:srgbClr val="FFFFFF"/>
                    </a:solidFill>
                    <a:ea typeface="Heiti SC Light" charset="0"/>
                    <a:cs typeface="Heiti SC Light" charset="0"/>
                  </a:endParaRPr>
                </a:p>
                <a:p>
                  <a:pPr algn="ctr">
                    <a:buClrTx/>
                    <a:buFontTx/>
                    <a:buNone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</a:pPr>
                  <a:endParaRPr lang="en-US" sz="1100" kern="1200">
                    <a:solidFill>
                      <a:srgbClr val="FFFFFF"/>
                    </a:solidFill>
                    <a:ea typeface="Heiti SC Light" charset="0"/>
                    <a:cs typeface="Heiti SC Light" charset="0"/>
                  </a:endParaRPr>
                </a:p>
                <a:p>
                  <a:pPr algn="ctr">
                    <a:buClrTx/>
                    <a:buFontTx/>
                    <a:buNone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</a:pPr>
                  <a:endParaRPr lang="en-US" sz="1100" kern="1200">
                    <a:solidFill>
                      <a:srgbClr val="FFFFFF"/>
                    </a:solidFill>
                    <a:ea typeface="Heiti SC Light" charset="0"/>
                    <a:cs typeface="Heiti SC Light" charset="0"/>
                  </a:endParaRPr>
                </a:p>
              </p:txBody>
            </p:sp>
          </p:grpSp>
        </p:grpSp>
        <p:sp>
          <p:nvSpPr>
            <p:cNvPr id="8" name="Text Box 69"/>
            <p:cNvSpPr txBox="1">
              <a:spLocks noChangeArrowheads="1"/>
            </p:cNvSpPr>
            <p:nvPr/>
          </p:nvSpPr>
          <p:spPr bwMode="auto">
            <a:xfrm>
              <a:off x="302708" y="4416290"/>
              <a:ext cx="1296144" cy="740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de-DE" sz="1400" b="1" kern="1200" dirty="0" smtClean="0"/>
                <a:t>angular </a:t>
              </a:r>
              <a:r>
                <a:rPr lang="de-DE" sz="1400" b="1" kern="1200" dirty="0" err="1" smtClean="0"/>
                <a:t>selective</a:t>
              </a:r>
              <a:r>
                <a:rPr lang="de-DE" sz="1400" b="1" kern="1200" dirty="0" smtClean="0"/>
                <a:t> </a:t>
              </a:r>
              <a:r>
                <a:rPr lang="de-DE" sz="1400" b="1" kern="1200" dirty="0" err="1" smtClean="0"/>
                <a:t>electron</a:t>
              </a:r>
              <a:r>
                <a:rPr lang="de-DE" sz="1400" b="1" kern="1200" dirty="0" smtClean="0"/>
                <a:t> </a:t>
              </a:r>
              <a:r>
                <a:rPr lang="de-DE" sz="1400" b="1" kern="1200" dirty="0" err="1" smtClean="0"/>
                <a:t>gun</a:t>
              </a:r>
              <a:endParaRPr lang="de-DE" sz="1400" b="1" kern="1200" dirty="0"/>
            </a:p>
          </p:txBody>
        </p:sp>
        <p:sp>
          <p:nvSpPr>
            <p:cNvPr id="9" name="Text Box 70"/>
            <p:cNvSpPr txBox="1">
              <a:spLocks noChangeArrowheads="1"/>
            </p:cNvSpPr>
            <p:nvPr/>
          </p:nvSpPr>
          <p:spPr bwMode="auto">
            <a:xfrm>
              <a:off x="261930" y="5115548"/>
              <a:ext cx="1368152" cy="740845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de-DE" sz="1400" b="1" kern="1200" dirty="0" err="1" smtClean="0">
                  <a:solidFill>
                    <a:srgbClr val="FFFFFF"/>
                  </a:solidFill>
                </a:rPr>
                <a:t>transmission</a:t>
              </a:r>
              <a:r>
                <a:rPr lang="de-DE" sz="1400" b="1" kern="1200" dirty="0" smtClean="0">
                  <a:solidFill>
                    <a:srgbClr val="FFFFFF"/>
                  </a:solidFill>
                </a:rPr>
                <a:t> </a:t>
              </a:r>
              <a:r>
                <a:rPr lang="de-DE" sz="1400" b="1" kern="1200" dirty="0" err="1" smtClean="0">
                  <a:solidFill>
                    <a:srgbClr val="FFFFFF"/>
                  </a:solidFill>
                </a:rPr>
                <a:t>function</a:t>
              </a:r>
              <a:r>
                <a:rPr lang="de-DE" sz="1400" b="1" kern="1200" dirty="0" smtClean="0">
                  <a:solidFill>
                    <a:srgbClr val="FFFFFF"/>
                  </a:solidFill>
                </a:rPr>
                <a:t> </a:t>
              </a:r>
              <a:r>
                <a:rPr lang="de-DE" sz="1400" b="1" kern="1200" dirty="0" err="1" smtClean="0">
                  <a:solidFill>
                    <a:srgbClr val="FFFFFF"/>
                  </a:solidFill>
                </a:rPr>
                <a:t>properties</a:t>
              </a:r>
              <a:endParaRPr lang="de-DE" sz="1400" b="1" kern="1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63" name="Gruppierung 62"/>
          <p:cNvGrpSpPr/>
          <p:nvPr/>
        </p:nvGrpSpPr>
        <p:grpSpPr>
          <a:xfrm>
            <a:off x="4536505" y="3701447"/>
            <a:ext cx="1600199" cy="2391848"/>
            <a:chOff x="137220" y="3573017"/>
            <a:chExt cx="1600199" cy="2391848"/>
          </a:xfrm>
        </p:grpSpPr>
        <p:sp>
          <p:nvSpPr>
            <p:cNvPr id="64" name="Line 71"/>
            <p:cNvSpPr>
              <a:spLocks noChangeShapeType="1"/>
            </p:cNvSpPr>
            <p:nvPr/>
          </p:nvSpPr>
          <p:spPr bwMode="auto">
            <a:xfrm>
              <a:off x="950780" y="3573017"/>
              <a:ext cx="0" cy="864096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kern="1200"/>
            </a:p>
          </p:txBody>
        </p:sp>
        <p:grpSp>
          <p:nvGrpSpPr>
            <p:cNvPr id="65" name="Group 62"/>
            <p:cNvGrpSpPr>
              <a:grpSpLocks/>
            </p:cNvGrpSpPr>
            <p:nvPr/>
          </p:nvGrpSpPr>
          <p:grpSpPr bwMode="auto">
            <a:xfrm>
              <a:off x="137220" y="4364664"/>
              <a:ext cx="1600199" cy="1600201"/>
              <a:chOff x="3268" y="3288"/>
              <a:chExt cx="1008" cy="1008"/>
            </a:xfrm>
          </p:grpSpPr>
          <p:grpSp>
            <p:nvGrpSpPr>
              <p:cNvPr id="68" name="Group 63"/>
              <p:cNvGrpSpPr>
                <a:grpSpLocks/>
              </p:cNvGrpSpPr>
              <p:nvPr/>
            </p:nvGrpSpPr>
            <p:grpSpPr bwMode="auto">
              <a:xfrm>
                <a:off x="3268" y="3288"/>
                <a:ext cx="1008" cy="1008"/>
                <a:chOff x="3268" y="3288"/>
                <a:chExt cx="1008" cy="1008"/>
              </a:xfrm>
            </p:grpSpPr>
            <p:sp>
              <p:nvSpPr>
                <p:cNvPr id="72" name="Oval 71"/>
                <p:cNvSpPr>
                  <a:spLocks noChangeArrowheads="1"/>
                </p:cNvSpPr>
                <p:nvPr/>
              </p:nvSpPr>
              <p:spPr bwMode="auto">
                <a:xfrm>
                  <a:off x="3268" y="3288"/>
                  <a:ext cx="1008" cy="100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AFDFE3"/>
                    </a:gs>
                    <a:gs pos="100000">
                      <a:srgbClr val="85A8AB"/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63500" dist="23040" dir="5400000" algn="ctr" rotWithShape="0">
                    <a:srgbClr val="808080">
                      <a:alpha val="35036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GB" kern="1200"/>
                </a:p>
              </p:txBody>
            </p:sp>
            <p:sp>
              <p:nvSpPr>
                <p:cNvPr id="73" name="Rectangle 65"/>
                <p:cNvSpPr>
                  <a:spLocks noChangeArrowheads="1"/>
                </p:cNvSpPr>
                <p:nvPr/>
              </p:nvSpPr>
              <p:spPr bwMode="auto">
                <a:xfrm>
                  <a:off x="3456" y="3476"/>
                  <a:ext cx="359" cy="1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kern="1200"/>
                </a:p>
              </p:txBody>
            </p:sp>
          </p:grpSp>
          <p:grpSp>
            <p:nvGrpSpPr>
              <p:cNvPr id="69" name="Group 66"/>
              <p:cNvGrpSpPr>
                <a:grpSpLocks/>
              </p:cNvGrpSpPr>
              <p:nvPr/>
            </p:nvGrpSpPr>
            <p:grpSpPr bwMode="auto">
              <a:xfrm>
                <a:off x="3268" y="3361"/>
                <a:ext cx="1008" cy="929"/>
                <a:chOff x="3268" y="3361"/>
                <a:chExt cx="1008" cy="929"/>
              </a:xfrm>
            </p:grpSpPr>
            <p:sp>
              <p:nvSpPr>
                <p:cNvPr id="70" name="Freeform 67"/>
                <p:cNvSpPr>
                  <a:spLocks noChangeArrowheads="1"/>
                </p:cNvSpPr>
                <p:nvPr/>
              </p:nvSpPr>
              <p:spPr bwMode="auto">
                <a:xfrm>
                  <a:off x="3268" y="3787"/>
                  <a:ext cx="1008" cy="503"/>
                </a:xfrm>
                <a:custGeom>
                  <a:avLst/>
                  <a:gdLst>
                    <a:gd name="G0" fmla="+- 1 0 0"/>
                    <a:gd name="G1" fmla="+- 1 0 0"/>
                    <a:gd name="G2" fmla="+- 1 0 0"/>
                    <a:gd name="G3" fmla="*/ 1 0 51712"/>
                    <a:gd name="G4" fmla="+- 123 0 0"/>
                    <a:gd name="G5" fmla="+- 1 0 0"/>
                    <a:gd name="G6" fmla="*/ 1 17549 45696"/>
                    <a:gd name="G7" fmla="*/ 1 52459 25856"/>
                    <a:gd name="G8" fmla="*/ G7 1 180"/>
                    <a:gd name="G9" fmla="*/ G6 1 G8"/>
                    <a:gd name="G10" fmla="+- 1 0 0"/>
                    <a:gd name="G11" fmla="+- 1 0 0"/>
                    <a:gd name="G12" fmla="+- 8 0 0"/>
                    <a:gd name="G13" fmla="+- 7563 0 0"/>
                    <a:gd name="G14" fmla="+- 1 0 0"/>
                    <a:gd name="T0" fmla="*/ 21544 w 21545"/>
                    <a:gd name="T1" fmla="*/ 0 h 21491"/>
                    <a:gd name="T2" fmla="*/ 10873 w 21545"/>
                    <a:gd name="T3" fmla="*/ 21490 h 21491"/>
                    <a:gd name="T4" fmla="*/ 1 w 21545"/>
                    <a:gd name="T5" fmla="*/ 398 h 21491"/>
                    <a:gd name="T6" fmla="*/ 0 w 21545"/>
                    <a:gd name="T7" fmla="*/ 29 h 21491"/>
                    <a:gd name="T8" fmla="*/ 21544 w 21545"/>
                    <a:gd name="T9" fmla="*/ 0 h 21491"/>
                    <a:gd name="T10" fmla="*/ 21544 w 21545"/>
                    <a:gd name="T11" fmla="*/ 0 h 214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545" h="21491">
                      <a:moveTo>
                        <a:pt x="21544" y="0"/>
                      </a:moveTo>
                      <a:cubicBezTo>
                        <a:pt x="21600" y="11759"/>
                        <a:pt x="16822" y="21380"/>
                        <a:pt x="10873" y="21490"/>
                      </a:cubicBezTo>
                      <a:cubicBezTo>
                        <a:pt x="4924" y="21600"/>
                        <a:pt x="56" y="12157"/>
                        <a:pt x="1" y="398"/>
                      </a:cubicBezTo>
                      <a:cubicBezTo>
                        <a:pt x="0" y="275"/>
                        <a:pt x="0" y="152"/>
                        <a:pt x="0" y="29"/>
                      </a:cubicBezTo>
                      <a:lnTo>
                        <a:pt x="21544" y="0"/>
                      </a:lnTo>
                      <a:close/>
                      <a:moveTo>
                        <a:pt x="21544" y="0"/>
                      </a:moveTo>
                    </a:path>
                  </a:pathLst>
                </a:custGeom>
                <a:gradFill rotWithShape="0">
                  <a:gsLst>
                    <a:gs pos="0">
                      <a:srgbClr val="1B1B95"/>
                    </a:gs>
                    <a:gs pos="100000">
                      <a:srgbClr val="16166F"/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63500" dist="23040" dir="5400000" algn="ctr" rotWithShape="0">
                    <a:srgbClr val="808080">
                      <a:alpha val="35036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GB" kern="1200"/>
                </a:p>
              </p:txBody>
            </p:sp>
            <p:sp>
              <p:nvSpPr>
                <p:cNvPr id="71" name="Rectangle 68"/>
                <p:cNvSpPr>
                  <a:spLocks noChangeArrowheads="1"/>
                </p:cNvSpPr>
                <p:nvPr/>
              </p:nvSpPr>
              <p:spPr bwMode="auto">
                <a:xfrm>
                  <a:off x="3456" y="3361"/>
                  <a:ext cx="359" cy="4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8160" tIns="38160" rIns="38160" bIns="38160" anchor="b"/>
                <a:lstStyle/>
                <a:p>
                  <a:pPr algn="ctr">
                    <a:buClrTx/>
                    <a:buFontTx/>
                    <a:buNone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</a:pPr>
                  <a:endParaRPr lang="en-US" sz="1100" kern="1200">
                    <a:solidFill>
                      <a:srgbClr val="FFFFFF"/>
                    </a:solidFill>
                    <a:ea typeface="Heiti SC Light" charset="0"/>
                    <a:cs typeface="Heiti SC Light" charset="0"/>
                  </a:endParaRPr>
                </a:p>
                <a:p>
                  <a:pPr algn="ctr">
                    <a:buClrTx/>
                    <a:buFontTx/>
                    <a:buNone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</a:pPr>
                  <a:endParaRPr lang="en-US" sz="1100" kern="1200">
                    <a:solidFill>
                      <a:srgbClr val="FFFFFF"/>
                    </a:solidFill>
                    <a:ea typeface="Heiti SC Light" charset="0"/>
                    <a:cs typeface="Heiti SC Light" charset="0"/>
                  </a:endParaRPr>
                </a:p>
                <a:p>
                  <a:pPr algn="ctr">
                    <a:buClrTx/>
                    <a:buFontTx/>
                    <a:buNone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</a:pPr>
                  <a:endParaRPr lang="en-US" sz="1100" kern="1200">
                    <a:solidFill>
                      <a:srgbClr val="FFFFFF"/>
                    </a:solidFill>
                    <a:ea typeface="Heiti SC Light" charset="0"/>
                    <a:cs typeface="Heiti SC Light" charset="0"/>
                  </a:endParaRPr>
                </a:p>
              </p:txBody>
            </p:sp>
          </p:grpSp>
        </p:grpSp>
        <p:sp>
          <p:nvSpPr>
            <p:cNvPr id="66" name="Text Box 69"/>
            <p:cNvSpPr txBox="1">
              <a:spLocks noChangeArrowheads="1"/>
            </p:cNvSpPr>
            <p:nvPr/>
          </p:nvSpPr>
          <p:spPr bwMode="auto">
            <a:xfrm>
              <a:off x="302708" y="4416290"/>
              <a:ext cx="1296144" cy="740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de-DE" sz="1400" b="1" kern="1200" dirty="0" smtClean="0"/>
                <a:t>UHV</a:t>
              </a:r>
            </a:p>
            <a:p>
              <a:pPr algn="ctr">
                <a:buClrTx/>
                <a:buFontTx/>
                <a:buNone/>
              </a:pPr>
              <a:r>
                <a:rPr lang="de-DE" sz="1400" b="1" dirty="0" err="1" smtClean="0"/>
                <a:t>conditions</a:t>
              </a:r>
              <a:endParaRPr lang="de-DE" sz="1400" b="1" dirty="0" smtClean="0"/>
            </a:p>
            <a:p>
              <a:pPr algn="ctr">
                <a:buClrTx/>
                <a:buFontTx/>
                <a:buNone/>
              </a:pPr>
              <a:r>
                <a:rPr lang="de-DE" sz="1400" b="1" kern="1200" dirty="0" smtClean="0"/>
                <a:t>10</a:t>
              </a:r>
              <a:r>
                <a:rPr lang="de-DE" sz="1400" b="1" kern="1200" baseline="30000" dirty="0" smtClean="0"/>
                <a:t>-11</a:t>
              </a:r>
              <a:r>
                <a:rPr lang="de-DE" sz="1400" b="1" kern="1200" dirty="0" smtClean="0"/>
                <a:t> </a:t>
              </a:r>
              <a:r>
                <a:rPr lang="de-DE" sz="1400" b="1" kern="1200" dirty="0" err="1" smtClean="0"/>
                <a:t>mbar</a:t>
              </a:r>
              <a:endParaRPr lang="de-DE" sz="1400" b="1" kern="1200" dirty="0"/>
            </a:p>
          </p:txBody>
        </p:sp>
        <p:sp>
          <p:nvSpPr>
            <p:cNvPr id="67" name="Text Box 70"/>
            <p:cNvSpPr txBox="1">
              <a:spLocks noChangeArrowheads="1"/>
            </p:cNvSpPr>
            <p:nvPr/>
          </p:nvSpPr>
          <p:spPr bwMode="auto">
            <a:xfrm>
              <a:off x="137220" y="5207856"/>
              <a:ext cx="1584176" cy="5254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de-DE" sz="1400" b="1" dirty="0" smtClean="0">
                  <a:solidFill>
                    <a:srgbClr val="FFFFFF"/>
                  </a:solidFill>
                </a:rPr>
                <a:t>6 </a:t>
              </a:r>
              <a:r>
                <a:rPr lang="de-DE" sz="1400" b="1" dirty="0" err="1" smtClean="0">
                  <a:solidFill>
                    <a:srgbClr val="FFFFFF"/>
                  </a:solidFill>
                </a:rPr>
                <a:t>weeks</a:t>
              </a:r>
              <a:r>
                <a:rPr lang="de-DE" sz="1400" b="1" dirty="0" smtClean="0">
                  <a:solidFill>
                    <a:srgbClr val="FFFFFF"/>
                  </a:solidFill>
                </a:rPr>
                <a:t> </a:t>
              </a:r>
              <a:r>
                <a:rPr lang="de-DE" sz="1400" b="1" dirty="0" err="1" smtClean="0">
                  <a:solidFill>
                    <a:srgbClr val="FFFFFF"/>
                  </a:solidFill>
                </a:rPr>
                <a:t>baking</a:t>
              </a:r>
              <a:r>
                <a:rPr lang="de-DE" sz="1400" b="1" dirty="0" smtClean="0">
                  <a:solidFill>
                    <a:srgbClr val="FFFFFF"/>
                  </a:solidFill>
                </a:rPr>
                <a:t>,</a:t>
              </a:r>
            </a:p>
            <a:p>
              <a:pPr algn="ctr">
                <a:buClrTx/>
                <a:buFontTx/>
                <a:buNone/>
              </a:pPr>
              <a:r>
                <a:rPr lang="de-DE" sz="1400" b="1" kern="1200" dirty="0" err="1" smtClean="0">
                  <a:solidFill>
                    <a:srgbClr val="FFFFFF"/>
                  </a:solidFill>
                </a:rPr>
                <a:t>T</a:t>
              </a:r>
              <a:r>
                <a:rPr lang="de-DE" sz="1400" b="1" kern="1200" baseline="-25000" dirty="0" err="1" smtClean="0">
                  <a:solidFill>
                    <a:srgbClr val="FFFFFF"/>
                  </a:solidFill>
                </a:rPr>
                <a:t>max</a:t>
              </a:r>
              <a:r>
                <a:rPr lang="de-DE" sz="1400" b="1" kern="1200" dirty="0" smtClean="0">
                  <a:solidFill>
                    <a:srgbClr val="FFFFFF"/>
                  </a:solidFill>
                </a:rPr>
                <a:t> = 300 °C</a:t>
              </a:r>
              <a:endParaRPr lang="de-DE" sz="1400" b="1" kern="1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74" name="Gruppierung 73"/>
          <p:cNvGrpSpPr/>
          <p:nvPr/>
        </p:nvGrpSpPr>
        <p:grpSpPr>
          <a:xfrm>
            <a:off x="6573549" y="2693335"/>
            <a:ext cx="1728192" cy="3399960"/>
            <a:chOff x="86032" y="2564905"/>
            <a:chExt cx="1728192" cy="3399960"/>
          </a:xfrm>
        </p:grpSpPr>
        <p:sp>
          <p:nvSpPr>
            <p:cNvPr id="75" name="Line 71"/>
            <p:cNvSpPr>
              <a:spLocks noChangeShapeType="1"/>
            </p:cNvSpPr>
            <p:nvPr/>
          </p:nvSpPr>
          <p:spPr bwMode="auto">
            <a:xfrm>
              <a:off x="950780" y="2564905"/>
              <a:ext cx="0" cy="1872208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kern="1200"/>
            </a:p>
          </p:txBody>
        </p:sp>
        <p:grpSp>
          <p:nvGrpSpPr>
            <p:cNvPr id="76" name="Group 62"/>
            <p:cNvGrpSpPr>
              <a:grpSpLocks/>
            </p:cNvGrpSpPr>
            <p:nvPr/>
          </p:nvGrpSpPr>
          <p:grpSpPr bwMode="auto">
            <a:xfrm>
              <a:off x="137220" y="4364664"/>
              <a:ext cx="1600199" cy="1600201"/>
              <a:chOff x="3268" y="3288"/>
              <a:chExt cx="1008" cy="1008"/>
            </a:xfrm>
          </p:grpSpPr>
          <p:grpSp>
            <p:nvGrpSpPr>
              <p:cNvPr id="79" name="Group 63"/>
              <p:cNvGrpSpPr>
                <a:grpSpLocks/>
              </p:cNvGrpSpPr>
              <p:nvPr/>
            </p:nvGrpSpPr>
            <p:grpSpPr bwMode="auto">
              <a:xfrm>
                <a:off x="3268" y="3288"/>
                <a:ext cx="1008" cy="1008"/>
                <a:chOff x="3268" y="3288"/>
                <a:chExt cx="1008" cy="1008"/>
              </a:xfrm>
            </p:grpSpPr>
            <p:sp>
              <p:nvSpPr>
                <p:cNvPr id="83" name="Oval 82"/>
                <p:cNvSpPr>
                  <a:spLocks noChangeArrowheads="1"/>
                </p:cNvSpPr>
                <p:nvPr/>
              </p:nvSpPr>
              <p:spPr bwMode="auto">
                <a:xfrm>
                  <a:off x="3268" y="3288"/>
                  <a:ext cx="1008" cy="100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AFDFE3"/>
                    </a:gs>
                    <a:gs pos="100000">
                      <a:srgbClr val="85A8AB"/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63500" dist="23040" dir="5400000" algn="ctr" rotWithShape="0">
                    <a:srgbClr val="808080">
                      <a:alpha val="35036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GB" kern="1200"/>
                </a:p>
              </p:txBody>
            </p:sp>
            <p:sp>
              <p:nvSpPr>
                <p:cNvPr id="84" name="Rectangle 65"/>
                <p:cNvSpPr>
                  <a:spLocks noChangeArrowheads="1"/>
                </p:cNvSpPr>
                <p:nvPr/>
              </p:nvSpPr>
              <p:spPr bwMode="auto">
                <a:xfrm>
                  <a:off x="3456" y="3476"/>
                  <a:ext cx="359" cy="1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kern="1200"/>
                </a:p>
              </p:txBody>
            </p:sp>
          </p:grpSp>
          <p:grpSp>
            <p:nvGrpSpPr>
              <p:cNvPr id="80" name="Group 66"/>
              <p:cNvGrpSpPr>
                <a:grpSpLocks/>
              </p:cNvGrpSpPr>
              <p:nvPr/>
            </p:nvGrpSpPr>
            <p:grpSpPr bwMode="auto">
              <a:xfrm>
                <a:off x="3268" y="3361"/>
                <a:ext cx="1008" cy="929"/>
                <a:chOff x="3268" y="3361"/>
                <a:chExt cx="1008" cy="929"/>
              </a:xfrm>
            </p:grpSpPr>
            <p:sp>
              <p:nvSpPr>
                <p:cNvPr id="81" name="Freeform 67"/>
                <p:cNvSpPr>
                  <a:spLocks noChangeArrowheads="1"/>
                </p:cNvSpPr>
                <p:nvPr/>
              </p:nvSpPr>
              <p:spPr bwMode="auto">
                <a:xfrm>
                  <a:off x="3268" y="3787"/>
                  <a:ext cx="1008" cy="503"/>
                </a:xfrm>
                <a:custGeom>
                  <a:avLst/>
                  <a:gdLst>
                    <a:gd name="G0" fmla="+- 1 0 0"/>
                    <a:gd name="G1" fmla="+- 1 0 0"/>
                    <a:gd name="G2" fmla="+- 1 0 0"/>
                    <a:gd name="G3" fmla="*/ 1 0 51712"/>
                    <a:gd name="G4" fmla="+- 123 0 0"/>
                    <a:gd name="G5" fmla="+- 1 0 0"/>
                    <a:gd name="G6" fmla="*/ 1 17549 45696"/>
                    <a:gd name="G7" fmla="*/ 1 52459 25856"/>
                    <a:gd name="G8" fmla="*/ G7 1 180"/>
                    <a:gd name="G9" fmla="*/ G6 1 G8"/>
                    <a:gd name="G10" fmla="+- 1 0 0"/>
                    <a:gd name="G11" fmla="+- 1 0 0"/>
                    <a:gd name="G12" fmla="+- 8 0 0"/>
                    <a:gd name="G13" fmla="+- 7563 0 0"/>
                    <a:gd name="G14" fmla="+- 1 0 0"/>
                    <a:gd name="T0" fmla="*/ 21544 w 21545"/>
                    <a:gd name="T1" fmla="*/ 0 h 21491"/>
                    <a:gd name="T2" fmla="*/ 10873 w 21545"/>
                    <a:gd name="T3" fmla="*/ 21490 h 21491"/>
                    <a:gd name="T4" fmla="*/ 1 w 21545"/>
                    <a:gd name="T5" fmla="*/ 398 h 21491"/>
                    <a:gd name="T6" fmla="*/ 0 w 21545"/>
                    <a:gd name="T7" fmla="*/ 29 h 21491"/>
                    <a:gd name="T8" fmla="*/ 21544 w 21545"/>
                    <a:gd name="T9" fmla="*/ 0 h 21491"/>
                    <a:gd name="T10" fmla="*/ 21544 w 21545"/>
                    <a:gd name="T11" fmla="*/ 0 h 214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545" h="21491">
                      <a:moveTo>
                        <a:pt x="21544" y="0"/>
                      </a:moveTo>
                      <a:cubicBezTo>
                        <a:pt x="21600" y="11759"/>
                        <a:pt x="16822" y="21380"/>
                        <a:pt x="10873" y="21490"/>
                      </a:cubicBezTo>
                      <a:cubicBezTo>
                        <a:pt x="4924" y="21600"/>
                        <a:pt x="56" y="12157"/>
                        <a:pt x="1" y="398"/>
                      </a:cubicBezTo>
                      <a:cubicBezTo>
                        <a:pt x="0" y="275"/>
                        <a:pt x="0" y="152"/>
                        <a:pt x="0" y="29"/>
                      </a:cubicBezTo>
                      <a:lnTo>
                        <a:pt x="21544" y="0"/>
                      </a:lnTo>
                      <a:close/>
                      <a:moveTo>
                        <a:pt x="21544" y="0"/>
                      </a:moveTo>
                    </a:path>
                  </a:pathLst>
                </a:custGeom>
                <a:gradFill rotWithShape="0">
                  <a:gsLst>
                    <a:gs pos="0">
                      <a:srgbClr val="1B1B95"/>
                    </a:gs>
                    <a:gs pos="100000">
                      <a:srgbClr val="16166F"/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63500" dist="23040" dir="5400000" algn="ctr" rotWithShape="0">
                    <a:srgbClr val="808080">
                      <a:alpha val="35036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GB" kern="1200"/>
                </a:p>
              </p:txBody>
            </p:sp>
            <p:sp>
              <p:nvSpPr>
                <p:cNvPr id="82" name="Rectangle 68"/>
                <p:cNvSpPr>
                  <a:spLocks noChangeArrowheads="1"/>
                </p:cNvSpPr>
                <p:nvPr/>
              </p:nvSpPr>
              <p:spPr bwMode="auto">
                <a:xfrm>
                  <a:off x="3456" y="3361"/>
                  <a:ext cx="359" cy="4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8160" tIns="38160" rIns="38160" bIns="38160" anchor="b"/>
                <a:lstStyle/>
                <a:p>
                  <a:pPr algn="ctr">
                    <a:buClrTx/>
                    <a:buFontTx/>
                    <a:buNone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</a:pPr>
                  <a:endParaRPr lang="en-US" sz="1100" kern="1200">
                    <a:solidFill>
                      <a:srgbClr val="FFFFFF"/>
                    </a:solidFill>
                    <a:ea typeface="Heiti SC Light" charset="0"/>
                    <a:cs typeface="Heiti SC Light" charset="0"/>
                  </a:endParaRPr>
                </a:p>
                <a:p>
                  <a:pPr algn="ctr">
                    <a:buClrTx/>
                    <a:buFontTx/>
                    <a:buNone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</a:pPr>
                  <a:endParaRPr lang="en-US" sz="1100" kern="1200">
                    <a:solidFill>
                      <a:srgbClr val="FFFFFF"/>
                    </a:solidFill>
                    <a:ea typeface="Heiti SC Light" charset="0"/>
                    <a:cs typeface="Heiti SC Light" charset="0"/>
                  </a:endParaRPr>
                </a:p>
                <a:p>
                  <a:pPr algn="ctr">
                    <a:buClrTx/>
                    <a:buFontTx/>
                    <a:buNone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</a:pPr>
                  <a:endParaRPr lang="en-US" sz="1100" kern="1200">
                    <a:solidFill>
                      <a:srgbClr val="FFFFFF"/>
                    </a:solidFill>
                    <a:ea typeface="Heiti SC Light" charset="0"/>
                    <a:cs typeface="Heiti SC Light" charset="0"/>
                  </a:endParaRPr>
                </a:p>
              </p:txBody>
            </p:sp>
          </p:grpSp>
        </p:grpSp>
        <p:sp>
          <p:nvSpPr>
            <p:cNvPr id="77" name="Text Box 69"/>
            <p:cNvSpPr txBox="1">
              <a:spLocks noChangeArrowheads="1"/>
            </p:cNvSpPr>
            <p:nvPr/>
          </p:nvSpPr>
          <p:spPr bwMode="auto">
            <a:xfrm>
              <a:off x="302708" y="4509121"/>
              <a:ext cx="1296144" cy="525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de-DE" sz="1400" b="1" kern="1200" dirty="0" smtClean="0"/>
                <a:t>Si-PIN</a:t>
              </a:r>
            </a:p>
            <a:p>
              <a:pPr algn="ctr">
                <a:buClrTx/>
                <a:buFontTx/>
                <a:buNone/>
              </a:pPr>
              <a:r>
                <a:rPr lang="de-DE" sz="1400" b="1" kern="1200" dirty="0" err="1" smtClean="0"/>
                <a:t>detector</a:t>
              </a:r>
              <a:endParaRPr lang="de-DE" sz="1400" b="1" kern="1200" dirty="0"/>
            </a:p>
          </p:txBody>
        </p:sp>
        <p:sp>
          <p:nvSpPr>
            <p:cNvPr id="78" name="Text Box 70"/>
            <p:cNvSpPr txBox="1">
              <a:spLocks noChangeArrowheads="1"/>
            </p:cNvSpPr>
            <p:nvPr/>
          </p:nvSpPr>
          <p:spPr bwMode="auto">
            <a:xfrm>
              <a:off x="86032" y="5187034"/>
              <a:ext cx="1728192" cy="5254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de-DE" sz="1400" b="1" dirty="0" err="1" smtClean="0">
                  <a:solidFill>
                    <a:srgbClr val="FFFFFF"/>
                  </a:solidFill>
                </a:rPr>
                <a:t>low</a:t>
              </a:r>
              <a:r>
                <a:rPr lang="de-DE" sz="1400" b="1" dirty="0" smtClean="0">
                  <a:solidFill>
                    <a:srgbClr val="FFFFFF"/>
                  </a:solidFill>
                </a:rPr>
                <a:t> </a:t>
              </a:r>
              <a:r>
                <a:rPr lang="de-DE" sz="1400" b="1" dirty="0" err="1" smtClean="0">
                  <a:solidFill>
                    <a:srgbClr val="FFFFFF"/>
                  </a:solidFill>
                </a:rPr>
                <a:t>background</a:t>
              </a:r>
              <a:r>
                <a:rPr lang="de-DE" sz="1400" b="1" dirty="0" smtClean="0">
                  <a:solidFill>
                    <a:srgbClr val="FFFFFF"/>
                  </a:solidFill>
                </a:rPr>
                <a:t>,</a:t>
              </a:r>
            </a:p>
            <a:p>
              <a:pPr algn="ctr">
                <a:buClrTx/>
                <a:buFontTx/>
                <a:buNone/>
              </a:pPr>
              <a:r>
                <a:rPr lang="de-DE" sz="1400" b="1" dirty="0" smtClean="0">
                  <a:solidFill>
                    <a:srgbClr val="FFFFFF"/>
                  </a:solidFill>
                </a:rPr>
                <a:t>148 </a:t>
              </a:r>
              <a:r>
                <a:rPr lang="de-DE" sz="1400" b="1" dirty="0" err="1" smtClean="0">
                  <a:solidFill>
                    <a:srgbClr val="FFFFFF"/>
                  </a:solidFill>
                </a:rPr>
                <a:t>pixel</a:t>
              </a:r>
              <a:endParaRPr lang="de-DE" sz="1400" b="1" dirty="0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86" name="Gruppierung 85"/>
          <p:cNvGrpSpPr/>
          <p:nvPr/>
        </p:nvGrpSpPr>
        <p:grpSpPr>
          <a:xfrm>
            <a:off x="2520281" y="3845463"/>
            <a:ext cx="1600199" cy="2247832"/>
            <a:chOff x="137220" y="3717033"/>
            <a:chExt cx="1600199" cy="2247832"/>
          </a:xfrm>
        </p:grpSpPr>
        <p:sp>
          <p:nvSpPr>
            <p:cNvPr id="87" name="Line 71"/>
            <p:cNvSpPr>
              <a:spLocks noChangeShapeType="1"/>
            </p:cNvSpPr>
            <p:nvPr/>
          </p:nvSpPr>
          <p:spPr bwMode="auto">
            <a:xfrm>
              <a:off x="929308" y="3717033"/>
              <a:ext cx="0" cy="72008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kern="1200"/>
            </a:p>
          </p:txBody>
        </p:sp>
        <p:grpSp>
          <p:nvGrpSpPr>
            <p:cNvPr id="88" name="Group 62"/>
            <p:cNvGrpSpPr>
              <a:grpSpLocks/>
            </p:cNvGrpSpPr>
            <p:nvPr/>
          </p:nvGrpSpPr>
          <p:grpSpPr bwMode="auto">
            <a:xfrm>
              <a:off x="137220" y="4364664"/>
              <a:ext cx="1600199" cy="1600201"/>
              <a:chOff x="3268" y="3288"/>
              <a:chExt cx="1008" cy="1008"/>
            </a:xfrm>
          </p:grpSpPr>
          <p:grpSp>
            <p:nvGrpSpPr>
              <p:cNvPr id="91" name="Group 63"/>
              <p:cNvGrpSpPr>
                <a:grpSpLocks/>
              </p:cNvGrpSpPr>
              <p:nvPr/>
            </p:nvGrpSpPr>
            <p:grpSpPr bwMode="auto">
              <a:xfrm>
                <a:off x="3268" y="3288"/>
                <a:ext cx="1008" cy="1008"/>
                <a:chOff x="3268" y="3288"/>
                <a:chExt cx="1008" cy="1008"/>
              </a:xfrm>
            </p:grpSpPr>
            <p:sp>
              <p:nvSpPr>
                <p:cNvPr id="95" name="Oval 94"/>
                <p:cNvSpPr>
                  <a:spLocks noChangeArrowheads="1"/>
                </p:cNvSpPr>
                <p:nvPr/>
              </p:nvSpPr>
              <p:spPr bwMode="auto">
                <a:xfrm>
                  <a:off x="3268" y="3288"/>
                  <a:ext cx="1008" cy="100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AFDFE3"/>
                    </a:gs>
                    <a:gs pos="100000">
                      <a:srgbClr val="85A8AB"/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63500" dist="23040" dir="5400000" algn="ctr" rotWithShape="0">
                    <a:srgbClr val="808080">
                      <a:alpha val="35036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GB" kern="1200"/>
                </a:p>
              </p:txBody>
            </p:sp>
            <p:sp>
              <p:nvSpPr>
                <p:cNvPr id="96" name="Rectangle 65"/>
                <p:cNvSpPr>
                  <a:spLocks noChangeArrowheads="1"/>
                </p:cNvSpPr>
                <p:nvPr/>
              </p:nvSpPr>
              <p:spPr bwMode="auto">
                <a:xfrm>
                  <a:off x="3456" y="3476"/>
                  <a:ext cx="359" cy="1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kern="1200"/>
                </a:p>
              </p:txBody>
            </p:sp>
          </p:grpSp>
          <p:grpSp>
            <p:nvGrpSpPr>
              <p:cNvPr id="92" name="Group 66"/>
              <p:cNvGrpSpPr>
                <a:grpSpLocks/>
              </p:cNvGrpSpPr>
              <p:nvPr/>
            </p:nvGrpSpPr>
            <p:grpSpPr bwMode="auto">
              <a:xfrm>
                <a:off x="3268" y="3361"/>
                <a:ext cx="1008" cy="929"/>
                <a:chOff x="3268" y="3361"/>
                <a:chExt cx="1008" cy="929"/>
              </a:xfrm>
            </p:grpSpPr>
            <p:sp>
              <p:nvSpPr>
                <p:cNvPr id="93" name="Freeform 67"/>
                <p:cNvSpPr>
                  <a:spLocks noChangeArrowheads="1"/>
                </p:cNvSpPr>
                <p:nvPr/>
              </p:nvSpPr>
              <p:spPr bwMode="auto">
                <a:xfrm>
                  <a:off x="3268" y="3787"/>
                  <a:ext cx="1008" cy="503"/>
                </a:xfrm>
                <a:custGeom>
                  <a:avLst/>
                  <a:gdLst>
                    <a:gd name="G0" fmla="+- 1 0 0"/>
                    <a:gd name="G1" fmla="+- 1 0 0"/>
                    <a:gd name="G2" fmla="+- 1 0 0"/>
                    <a:gd name="G3" fmla="*/ 1 0 51712"/>
                    <a:gd name="G4" fmla="+- 123 0 0"/>
                    <a:gd name="G5" fmla="+- 1 0 0"/>
                    <a:gd name="G6" fmla="*/ 1 17549 45696"/>
                    <a:gd name="G7" fmla="*/ 1 52459 25856"/>
                    <a:gd name="G8" fmla="*/ G7 1 180"/>
                    <a:gd name="G9" fmla="*/ G6 1 G8"/>
                    <a:gd name="G10" fmla="+- 1 0 0"/>
                    <a:gd name="G11" fmla="+- 1 0 0"/>
                    <a:gd name="G12" fmla="+- 8 0 0"/>
                    <a:gd name="G13" fmla="+- 7563 0 0"/>
                    <a:gd name="G14" fmla="+- 1 0 0"/>
                    <a:gd name="T0" fmla="*/ 21544 w 21545"/>
                    <a:gd name="T1" fmla="*/ 0 h 21491"/>
                    <a:gd name="T2" fmla="*/ 10873 w 21545"/>
                    <a:gd name="T3" fmla="*/ 21490 h 21491"/>
                    <a:gd name="T4" fmla="*/ 1 w 21545"/>
                    <a:gd name="T5" fmla="*/ 398 h 21491"/>
                    <a:gd name="T6" fmla="*/ 0 w 21545"/>
                    <a:gd name="T7" fmla="*/ 29 h 21491"/>
                    <a:gd name="T8" fmla="*/ 21544 w 21545"/>
                    <a:gd name="T9" fmla="*/ 0 h 21491"/>
                    <a:gd name="T10" fmla="*/ 21544 w 21545"/>
                    <a:gd name="T11" fmla="*/ 0 h 214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545" h="21491">
                      <a:moveTo>
                        <a:pt x="21544" y="0"/>
                      </a:moveTo>
                      <a:cubicBezTo>
                        <a:pt x="21600" y="11759"/>
                        <a:pt x="16822" y="21380"/>
                        <a:pt x="10873" y="21490"/>
                      </a:cubicBezTo>
                      <a:cubicBezTo>
                        <a:pt x="4924" y="21600"/>
                        <a:pt x="56" y="12157"/>
                        <a:pt x="1" y="398"/>
                      </a:cubicBezTo>
                      <a:cubicBezTo>
                        <a:pt x="0" y="275"/>
                        <a:pt x="0" y="152"/>
                        <a:pt x="0" y="29"/>
                      </a:cubicBezTo>
                      <a:lnTo>
                        <a:pt x="21544" y="0"/>
                      </a:lnTo>
                      <a:close/>
                      <a:moveTo>
                        <a:pt x="21544" y="0"/>
                      </a:moveTo>
                    </a:path>
                  </a:pathLst>
                </a:custGeom>
                <a:gradFill rotWithShape="0">
                  <a:gsLst>
                    <a:gs pos="0">
                      <a:srgbClr val="1B1B95"/>
                    </a:gs>
                    <a:gs pos="100000">
                      <a:srgbClr val="16166F"/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63500" dist="23040" dir="5400000" algn="ctr" rotWithShape="0">
                    <a:srgbClr val="808080">
                      <a:alpha val="35036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GB" kern="1200"/>
                </a:p>
              </p:txBody>
            </p:sp>
            <p:sp>
              <p:nvSpPr>
                <p:cNvPr id="94" name="Rectangle 68"/>
                <p:cNvSpPr>
                  <a:spLocks noChangeArrowheads="1"/>
                </p:cNvSpPr>
                <p:nvPr/>
              </p:nvSpPr>
              <p:spPr bwMode="auto">
                <a:xfrm>
                  <a:off x="3456" y="3361"/>
                  <a:ext cx="359" cy="4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8160" tIns="38160" rIns="38160" bIns="38160" anchor="b"/>
                <a:lstStyle/>
                <a:p>
                  <a:pPr algn="ctr">
                    <a:buClrTx/>
                    <a:buFontTx/>
                    <a:buNone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</a:pPr>
                  <a:endParaRPr lang="en-US" sz="1100" kern="1200">
                    <a:solidFill>
                      <a:srgbClr val="FFFFFF"/>
                    </a:solidFill>
                    <a:ea typeface="Heiti SC Light" charset="0"/>
                    <a:cs typeface="Heiti SC Light" charset="0"/>
                  </a:endParaRPr>
                </a:p>
                <a:p>
                  <a:pPr algn="ctr">
                    <a:buClrTx/>
                    <a:buFontTx/>
                    <a:buNone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</a:pPr>
                  <a:endParaRPr lang="en-US" sz="1100" kern="1200">
                    <a:solidFill>
                      <a:srgbClr val="FFFFFF"/>
                    </a:solidFill>
                    <a:ea typeface="Heiti SC Light" charset="0"/>
                    <a:cs typeface="Heiti SC Light" charset="0"/>
                  </a:endParaRPr>
                </a:p>
                <a:p>
                  <a:pPr algn="ctr">
                    <a:buClrTx/>
                    <a:buFontTx/>
                    <a:buNone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</a:pPr>
                  <a:endParaRPr lang="en-US" sz="1100" kern="1200">
                    <a:solidFill>
                      <a:srgbClr val="FFFFFF"/>
                    </a:solidFill>
                    <a:ea typeface="Heiti SC Light" charset="0"/>
                    <a:cs typeface="Heiti SC Light" charset="0"/>
                  </a:endParaRPr>
                </a:p>
              </p:txBody>
            </p:sp>
          </p:grpSp>
        </p:grpSp>
        <p:sp>
          <p:nvSpPr>
            <p:cNvPr id="89" name="Text Box 69"/>
            <p:cNvSpPr txBox="1">
              <a:spLocks noChangeArrowheads="1"/>
            </p:cNvSpPr>
            <p:nvPr/>
          </p:nvSpPr>
          <p:spPr bwMode="auto">
            <a:xfrm>
              <a:off x="137220" y="4581129"/>
              <a:ext cx="1584176" cy="525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de-DE" sz="1400" b="1" kern="1200" dirty="0" smtClean="0"/>
                <a:t>MAC-E </a:t>
              </a:r>
              <a:r>
                <a:rPr lang="de-DE" sz="1400" b="1" kern="1200" dirty="0" err="1" smtClean="0"/>
                <a:t>filter</a:t>
              </a:r>
              <a:r>
                <a:rPr lang="de-DE" sz="1400" b="1" kern="1200" dirty="0" smtClean="0"/>
                <a:t>,</a:t>
              </a:r>
            </a:p>
            <a:p>
              <a:pPr algn="ctr">
                <a:buClrTx/>
                <a:buFontTx/>
                <a:buNone/>
              </a:pPr>
              <a:r>
                <a:rPr lang="de-DE" sz="1400" b="1" dirty="0" err="1" smtClean="0"/>
                <a:t>energy</a:t>
              </a:r>
              <a:r>
                <a:rPr lang="de-DE" sz="1400" b="1" dirty="0" smtClean="0"/>
                <a:t> </a:t>
              </a:r>
              <a:r>
                <a:rPr lang="de-DE" sz="1400" b="1" dirty="0" err="1" smtClean="0"/>
                <a:t>analysis</a:t>
              </a:r>
              <a:endParaRPr lang="de-DE" sz="1400" b="1" kern="1200" dirty="0"/>
            </a:p>
          </p:txBody>
        </p:sp>
        <p:sp>
          <p:nvSpPr>
            <p:cNvPr id="90" name="Text Box 70"/>
            <p:cNvSpPr txBox="1">
              <a:spLocks noChangeArrowheads="1"/>
            </p:cNvSpPr>
            <p:nvPr/>
          </p:nvSpPr>
          <p:spPr bwMode="auto">
            <a:xfrm>
              <a:off x="137220" y="5157193"/>
              <a:ext cx="1584176" cy="5254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de-DE" sz="1400" b="1" dirty="0" err="1" smtClean="0">
                  <a:solidFill>
                    <a:srgbClr val="FFFFFF"/>
                  </a:solidFill>
                </a:rPr>
                <a:t>vessel</a:t>
              </a:r>
              <a:r>
                <a:rPr lang="de-DE" sz="1400" b="1" dirty="0" smtClean="0">
                  <a:solidFill>
                    <a:srgbClr val="FFFFFF"/>
                  </a:solidFill>
                </a:rPr>
                <a:t> on HV,</a:t>
              </a:r>
            </a:p>
            <a:p>
              <a:pPr algn="ctr">
                <a:buClrTx/>
                <a:buFontTx/>
                <a:buNone/>
              </a:pPr>
              <a:r>
                <a:rPr lang="de-DE" sz="1400" b="1" dirty="0" err="1" smtClean="0">
                  <a:solidFill>
                    <a:srgbClr val="FFFFFF"/>
                  </a:solidFill>
                </a:rPr>
                <a:t>wire</a:t>
              </a:r>
              <a:r>
                <a:rPr lang="de-DE" sz="1400" b="1" dirty="0" smtClean="0">
                  <a:solidFill>
                    <a:srgbClr val="FFFFFF"/>
                  </a:solidFill>
                </a:rPr>
                <a:t> </a:t>
              </a:r>
              <a:r>
                <a:rPr lang="de-DE" sz="1400" b="1" dirty="0" err="1" smtClean="0">
                  <a:solidFill>
                    <a:srgbClr val="FFFFFF"/>
                  </a:solidFill>
                </a:rPr>
                <a:t>electrode</a:t>
              </a:r>
              <a:endParaRPr lang="de-DE" sz="1400" b="1" dirty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sp>
        <p:nvSpPr>
          <p:cNvPr id="50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499992" y="6485634"/>
            <a:ext cx="1872208" cy="111719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dirty="0" smtClean="0"/>
              <a:t>J. Wolf  - The KATRIN Experiment</a:t>
            </a:r>
            <a:endParaRPr lang="en-US" dirty="0"/>
          </a:p>
        </p:txBody>
      </p:sp>
      <p:sp>
        <p:nvSpPr>
          <p:cNvPr id="51" name="Abgerundetes Rechteck 50"/>
          <p:cNvSpPr/>
          <p:nvPr/>
        </p:nvSpPr>
        <p:spPr>
          <a:xfrm>
            <a:off x="2915816" y="6328371"/>
            <a:ext cx="1224136" cy="5474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2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0979" y="6364193"/>
            <a:ext cx="3072799" cy="4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33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pic>
        <p:nvPicPr>
          <p:cNvPr id="8" name="Picture 6" descr="Bild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129" y="702272"/>
            <a:ext cx="4989048" cy="5535042"/>
          </a:xfrm>
          <a:prstGeom prst="roundRect">
            <a:avLst>
              <a:gd name="adj" fmla="val 2730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Bild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3" y="759504"/>
            <a:ext cx="3016250" cy="2263775"/>
          </a:xfrm>
          <a:prstGeom prst="roundRect">
            <a:avLst>
              <a:gd name="adj" fmla="val 5727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Bild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2871838"/>
            <a:ext cx="2087562" cy="1565275"/>
          </a:xfrm>
          <a:prstGeom prst="roundRect">
            <a:avLst>
              <a:gd name="adj" fmla="val 8756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Bild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6002" y="977039"/>
            <a:ext cx="3587750" cy="2692400"/>
          </a:xfrm>
          <a:prstGeom prst="roundRect">
            <a:avLst>
              <a:gd name="adj" fmla="val 9592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PICT136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3284985"/>
            <a:ext cx="4054475" cy="3041650"/>
          </a:xfrm>
          <a:prstGeom prst="roundRect">
            <a:avLst>
              <a:gd name="adj" fmla="val 7272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79512" y="92573"/>
            <a:ext cx="7564839" cy="68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13" tIns="37858" rIns="75713" bIns="37858" anchor="ctr"/>
          <a:lstStyle/>
          <a:p>
            <a:pPr defTabSz="1159506"/>
            <a:r>
              <a:rPr lang="de-DE" sz="2800" b="1" dirty="0">
                <a:solidFill>
                  <a:schemeClr val="tx2"/>
                </a:solidFill>
              </a:rPr>
              <a:t>KATRIN Main </a:t>
            </a:r>
            <a:r>
              <a:rPr lang="de-DE" sz="2800" b="1" dirty="0" err="1" smtClean="0">
                <a:solidFill>
                  <a:schemeClr val="tx2"/>
                </a:solidFill>
              </a:rPr>
              <a:t>Spectrometer</a:t>
            </a:r>
            <a:r>
              <a:rPr lang="de-DE" sz="2800" b="1" dirty="0" smtClean="0">
                <a:solidFill>
                  <a:schemeClr val="tx2"/>
                </a:solidFill>
              </a:rPr>
              <a:t> (Deggendorf)</a:t>
            </a:r>
            <a:endParaRPr lang="de-DE" sz="2800" b="1" dirty="0">
              <a:solidFill>
                <a:schemeClr val="tx2"/>
              </a:solidFill>
            </a:endParaRPr>
          </a:p>
        </p:txBody>
      </p:sp>
      <p:sp>
        <p:nvSpPr>
          <p:cNvPr id="1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499992" y="6485634"/>
            <a:ext cx="1872208" cy="111719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dirty="0" smtClean="0"/>
              <a:t>J. Wolf  - The KATRIN Experiment</a:t>
            </a:r>
            <a:endParaRPr lang="en-US" dirty="0"/>
          </a:p>
        </p:txBody>
      </p:sp>
      <p:sp>
        <p:nvSpPr>
          <p:cNvPr id="18" name="Abgerundetes Rechteck 17"/>
          <p:cNvSpPr/>
          <p:nvPr/>
        </p:nvSpPr>
        <p:spPr>
          <a:xfrm>
            <a:off x="2915816" y="6328371"/>
            <a:ext cx="1224136" cy="5474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0979" y="6364193"/>
            <a:ext cx="3072799" cy="4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07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605" y="908720"/>
            <a:ext cx="8045844" cy="5336836"/>
          </a:xfrm>
          <a:prstGeom prst="roundRect">
            <a:avLst>
              <a:gd name="adj" fmla="val 3460"/>
            </a:avLst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 flipH="1">
            <a:off x="3131840" y="5236220"/>
            <a:ext cx="577684" cy="0"/>
          </a:xfrm>
          <a:prstGeom prst="line">
            <a:avLst/>
          </a:prstGeom>
          <a:noFill/>
          <a:ln w="76200">
            <a:solidFill>
              <a:srgbClr val="A5002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6076" y="783754"/>
            <a:ext cx="3122612" cy="2317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4138333" y="2780928"/>
            <a:ext cx="966931" cy="36933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altLang="de-DE" b="1" dirty="0">
                <a:effectLst/>
              </a:rPr>
              <a:t>340 km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4024103" y="5676428"/>
            <a:ext cx="1095172" cy="36933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altLang="de-DE" b="1" dirty="0">
                <a:effectLst/>
              </a:rPr>
              <a:t>8800 km</a:t>
            </a:r>
          </a:p>
        </p:txBody>
      </p:sp>
      <p:pic>
        <p:nvPicPr>
          <p:cNvPr id="18" name="Picture 20" descr="KATRIN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9" y="4076279"/>
            <a:ext cx="3419475" cy="2305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Line 5"/>
          <p:cNvSpPr>
            <a:spLocks noChangeShapeType="1"/>
          </p:cNvSpPr>
          <p:nvPr/>
        </p:nvSpPr>
        <p:spPr bwMode="auto">
          <a:xfrm>
            <a:off x="5105263" y="2546672"/>
            <a:ext cx="531813" cy="179387"/>
          </a:xfrm>
          <a:prstGeom prst="line">
            <a:avLst/>
          </a:prstGeom>
          <a:noFill/>
          <a:ln w="76200">
            <a:solidFill>
              <a:srgbClr val="A5002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" name="Line 5"/>
          <p:cNvSpPr>
            <a:spLocks noChangeShapeType="1"/>
          </p:cNvSpPr>
          <p:nvPr/>
        </p:nvSpPr>
        <p:spPr bwMode="auto">
          <a:xfrm flipH="1">
            <a:off x="7491140" y="5128743"/>
            <a:ext cx="265906" cy="547687"/>
          </a:xfrm>
          <a:prstGeom prst="line">
            <a:avLst/>
          </a:prstGeom>
          <a:noFill/>
          <a:ln w="76200">
            <a:solidFill>
              <a:srgbClr val="A5002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" name="Line 5"/>
          <p:cNvSpPr>
            <a:spLocks noChangeShapeType="1"/>
          </p:cNvSpPr>
          <p:nvPr/>
        </p:nvSpPr>
        <p:spPr bwMode="auto">
          <a:xfrm>
            <a:off x="8297366" y="3455988"/>
            <a:ext cx="126703" cy="547981"/>
          </a:xfrm>
          <a:prstGeom prst="line">
            <a:avLst/>
          </a:prstGeom>
          <a:noFill/>
          <a:ln w="76200">
            <a:solidFill>
              <a:srgbClr val="A5002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" name="Line 5"/>
          <p:cNvSpPr>
            <a:spLocks noChangeShapeType="1"/>
          </p:cNvSpPr>
          <p:nvPr/>
        </p:nvSpPr>
        <p:spPr bwMode="auto">
          <a:xfrm>
            <a:off x="7051477" y="3613473"/>
            <a:ext cx="531813" cy="26987"/>
          </a:xfrm>
          <a:prstGeom prst="line">
            <a:avLst/>
          </a:prstGeom>
          <a:noFill/>
          <a:ln w="76200">
            <a:solidFill>
              <a:srgbClr val="A5002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" name="Line 5"/>
          <p:cNvSpPr>
            <a:spLocks noChangeShapeType="1"/>
          </p:cNvSpPr>
          <p:nvPr/>
        </p:nvSpPr>
        <p:spPr bwMode="auto">
          <a:xfrm flipV="1">
            <a:off x="1067991" y="2533904"/>
            <a:ext cx="360040" cy="463049"/>
          </a:xfrm>
          <a:prstGeom prst="line">
            <a:avLst/>
          </a:prstGeom>
          <a:noFill/>
          <a:ln w="76200">
            <a:solidFill>
              <a:srgbClr val="A5002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" name="Line 5"/>
          <p:cNvSpPr>
            <a:spLocks noChangeShapeType="1"/>
          </p:cNvSpPr>
          <p:nvPr/>
        </p:nvSpPr>
        <p:spPr bwMode="auto">
          <a:xfrm>
            <a:off x="3758197" y="1700809"/>
            <a:ext cx="380136" cy="179387"/>
          </a:xfrm>
          <a:prstGeom prst="line">
            <a:avLst/>
          </a:prstGeom>
          <a:noFill/>
          <a:ln w="76200">
            <a:solidFill>
              <a:srgbClr val="A5002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5" name="Line 5"/>
          <p:cNvSpPr>
            <a:spLocks noChangeShapeType="1"/>
          </p:cNvSpPr>
          <p:nvPr/>
        </p:nvSpPr>
        <p:spPr bwMode="auto">
          <a:xfrm flipH="1">
            <a:off x="4380995" y="2638600"/>
            <a:ext cx="481603" cy="0"/>
          </a:xfrm>
          <a:prstGeom prst="line">
            <a:avLst/>
          </a:prstGeom>
          <a:noFill/>
          <a:ln w="76200">
            <a:solidFill>
              <a:srgbClr val="006805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4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9826" y="4781128"/>
            <a:ext cx="3598862" cy="16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26" name="Textfeld 25"/>
          <p:cNvSpPr txBox="1"/>
          <p:nvPr/>
        </p:nvSpPr>
        <p:spPr>
          <a:xfrm>
            <a:off x="7296971" y="1196752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↕ 7 cm</a:t>
            </a:r>
            <a:endParaRPr lang="de-DE" b="1" dirty="0">
              <a:solidFill>
                <a:srgbClr val="FFFF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5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3" y="764705"/>
            <a:ext cx="3419475" cy="215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179512" y="92573"/>
            <a:ext cx="7564839" cy="68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13" tIns="37858" rIns="75713" bIns="37858" anchor="ctr"/>
          <a:lstStyle/>
          <a:p>
            <a:pPr defTabSz="1159506"/>
            <a:r>
              <a:rPr lang="de-DE" sz="2800" b="1" dirty="0">
                <a:solidFill>
                  <a:schemeClr val="tx2"/>
                </a:solidFill>
              </a:rPr>
              <a:t>KATRIN Main </a:t>
            </a:r>
            <a:r>
              <a:rPr lang="de-DE" sz="2800" b="1" dirty="0" err="1" smtClean="0">
                <a:solidFill>
                  <a:schemeClr val="tx2"/>
                </a:solidFill>
              </a:rPr>
              <a:t>Spectrometer</a:t>
            </a:r>
            <a:r>
              <a:rPr lang="de-DE" sz="2800" b="1" dirty="0" smtClean="0">
                <a:solidFill>
                  <a:schemeClr val="tx2"/>
                </a:solidFill>
              </a:rPr>
              <a:t> Journey </a:t>
            </a:r>
            <a:r>
              <a:rPr lang="de-DE" sz="2800" b="1" dirty="0" err="1" smtClean="0">
                <a:solidFill>
                  <a:schemeClr val="tx2"/>
                </a:solidFill>
              </a:rPr>
              <a:t>to</a:t>
            </a:r>
            <a:r>
              <a:rPr lang="de-DE" sz="2800" b="1" dirty="0" smtClean="0">
                <a:solidFill>
                  <a:schemeClr val="tx2"/>
                </a:solidFill>
              </a:rPr>
              <a:t> KIT</a:t>
            </a:r>
            <a:endParaRPr lang="de-DE" sz="2800" b="1" dirty="0">
              <a:solidFill>
                <a:schemeClr val="tx2"/>
              </a:solidFill>
            </a:endParaRPr>
          </a:p>
        </p:txBody>
      </p:sp>
      <p:sp>
        <p:nvSpPr>
          <p:cNvPr id="2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499992" y="6485634"/>
            <a:ext cx="1872208" cy="111719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dirty="0" smtClean="0"/>
              <a:t>J. Wolf  - The KATRIN Experiment</a:t>
            </a:r>
            <a:endParaRPr lang="en-US" dirty="0"/>
          </a:p>
        </p:txBody>
      </p:sp>
      <p:sp>
        <p:nvSpPr>
          <p:cNvPr id="29" name="Abgerundetes Rechteck 28"/>
          <p:cNvSpPr/>
          <p:nvPr/>
        </p:nvSpPr>
        <p:spPr>
          <a:xfrm>
            <a:off x="2915816" y="6328371"/>
            <a:ext cx="1224136" cy="5474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0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0979" y="6364193"/>
            <a:ext cx="3072799" cy="4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16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S_baking2013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262" y="2858174"/>
            <a:ext cx="5399973" cy="3346778"/>
          </a:xfrm>
        </p:spPr>
      </p:pic>
      <p:sp>
        <p:nvSpPr>
          <p:cNvPr id="18" name="Rechteck 17"/>
          <p:cNvSpPr/>
          <p:nvPr/>
        </p:nvSpPr>
        <p:spPr>
          <a:xfrm>
            <a:off x="5292080" y="2858174"/>
            <a:ext cx="432048" cy="3379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0525" y="202729"/>
            <a:ext cx="6911975" cy="561975"/>
          </a:xfrm>
        </p:spPr>
        <p:txBody>
          <a:bodyPr/>
          <a:lstStyle/>
          <a:p>
            <a:r>
              <a:rPr lang="de-DE" sz="2800" dirty="0" err="1" smtClean="0"/>
              <a:t>Baking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</a:t>
            </a:r>
            <a:r>
              <a:rPr lang="de-DE" sz="2800" dirty="0" err="1" smtClean="0"/>
              <a:t>the</a:t>
            </a:r>
            <a:r>
              <a:rPr lang="de-DE" sz="2800" dirty="0" smtClean="0"/>
              <a:t> Main </a:t>
            </a:r>
            <a:r>
              <a:rPr lang="de-DE" sz="2800" dirty="0" err="1" smtClean="0"/>
              <a:t>Spectrometer</a:t>
            </a:r>
            <a:endParaRPr lang="de-DE" sz="280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pic>
        <p:nvPicPr>
          <p:cNvPr id="9" name="Bild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270" y="2858174"/>
            <a:ext cx="2312345" cy="3163114"/>
          </a:xfrm>
          <a:prstGeom prst="rect">
            <a:avLst/>
          </a:prstGeom>
        </p:spPr>
      </p:pic>
      <p:cxnSp>
        <p:nvCxnSpPr>
          <p:cNvPr id="11" name="Gerade Verbindung mit Pfeil 10"/>
          <p:cNvCxnSpPr/>
          <p:nvPr/>
        </p:nvCxnSpPr>
        <p:spPr>
          <a:xfrm flipH="1" flipV="1">
            <a:off x="5436097" y="4504233"/>
            <a:ext cx="1944218" cy="64504"/>
          </a:xfrm>
          <a:prstGeom prst="straightConnector1">
            <a:avLst/>
          </a:prstGeom>
          <a:ln w="76200" cmpd="sng">
            <a:solidFill>
              <a:srgbClr val="FFC0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feld 2"/>
          <p:cNvSpPr txBox="1"/>
          <p:nvPr/>
        </p:nvSpPr>
        <p:spPr>
          <a:xfrm>
            <a:off x="251521" y="919182"/>
            <a:ext cx="597791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Blip>
                <a:blip r:embed="rId6"/>
              </a:buBlip>
            </a:pPr>
            <a:r>
              <a:rPr lang="de-DE" sz="2000" b="1" dirty="0" smtClean="0"/>
              <a:t>Duration </a:t>
            </a:r>
            <a:r>
              <a:rPr lang="de-DE" sz="2000" b="1" dirty="0" err="1" smtClean="0"/>
              <a:t>of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baking</a:t>
            </a:r>
            <a:r>
              <a:rPr lang="de-DE" sz="2000" b="1" dirty="0" smtClean="0"/>
              <a:t>: 	4 </a:t>
            </a:r>
            <a:r>
              <a:rPr lang="de-DE" sz="2000" b="1" dirty="0" err="1" smtClean="0"/>
              <a:t>weeks</a:t>
            </a:r>
            <a:endParaRPr lang="de-DE" sz="2000" b="1" dirty="0" smtClean="0"/>
          </a:p>
          <a:p>
            <a:pPr marL="342900" indent="-342900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Blip>
                <a:blip r:embed="rId6"/>
              </a:buBlip>
            </a:pPr>
            <a:r>
              <a:rPr lang="de-DE" sz="2000" b="1" dirty="0" smtClean="0"/>
              <a:t>24/7 </a:t>
            </a:r>
            <a:r>
              <a:rPr lang="de-DE" sz="2000" b="1" dirty="0" err="1" smtClean="0"/>
              <a:t>shifts</a:t>
            </a:r>
            <a:endParaRPr lang="de-DE" sz="2000" b="1" dirty="0" smtClean="0"/>
          </a:p>
          <a:p>
            <a:pPr marL="342900" indent="-342900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Blip>
                <a:blip r:embed="rId6"/>
              </a:buBlip>
            </a:pPr>
            <a:r>
              <a:rPr lang="de-DE" sz="2000" b="1" dirty="0" smtClean="0"/>
              <a:t>Max. </a:t>
            </a:r>
            <a:r>
              <a:rPr lang="de-DE" sz="2000" b="1" dirty="0" err="1" smtClean="0"/>
              <a:t>temperature</a:t>
            </a:r>
            <a:r>
              <a:rPr lang="de-DE" sz="2000" b="1" dirty="0" smtClean="0"/>
              <a:t>: 	300°C   </a:t>
            </a:r>
            <a:r>
              <a:rPr lang="de-DE" sz="2000" b="1" dirty="0" smtClean="0">
                <a:solidFill>
                  <a:srgbClr val="FF0000"/>
                </a:solidFill>
              </a:rPr>
              <a:t>(</a:t>
            </a:r>
            <a:r>
              <a:rPr lang="de-DE" sz="2000" b="1" dirty="0" err="1" smtClean="0">
                <a:solidFill>
                  <a:srgbClr val="FF0000"/>
                </a:solidFill>
              </a:rPr>
              <a:t>now</a:t>
            </a:r>
            <a:r>
              <a:rPr lang="de-DE" sz="2000" b="1" dirty="0" smtClean="0">
                <a:solidFill>
                  <a:srgbClr val="FF0000"/>
                </a:solidFill>
              </a:rPr>
              <a:t> 200°C)</a:t>
            </a:r>
          </a:p>
          <a:p>
            <a:pPr marL="342900" indent="-342900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Blip>
                <a:blip r:embed="rId6"/>
              </a:buBlip>
            </a:pPr>
            <a:r>
              <a:rPr lang="de-DE" sz="2000" b="1" dirty="0" err="1" smtClean="0"/>
              <a:t>Heating</a:t>
            </a:r>
            <a:r>
              <a:rPr lang="de-DE" sz="2000" b="1" dirty="0" smtClean="0"/>
              <a:t> rate:	1°C – 5°C/h</a:t>
            </a:r>
          </a:p>
          <a:p>
            <a:pPr marL="342900" indent="-342900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Blip>
                <a:blip r:embed="rId6"/>
              </a:buBlip>
            </a:pPr>
            <a:r>
              <a:rPr lang="de-DE" sz="2000" b="1" dirty="0" smtClean="0"/>
              <a:t>Thermal </a:t>
            </a:r>
            <a:r>
              <a:rPr lang="de-DE" sz="2000" b="1" dirty="0" err="1" smtClean="0"/>
              <a:t>expansion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during</a:t>
            </a:r>
            <a:r>
              <a:rPr lang="de-DE" sz="2000" b="1" dirty="0" smtClean="0"/>
              <a:t> bake-out: ~ 10 cm</a:t>
            </a:r>
            <a:endParaRPr lang="de-DE" sz="2000" b="1" dirty="0"/>
          </a:p>
        </p:txBody>
      </p:sp>
      <p:sp>
        <p:nvSpPr>
          <p:cNvPr id="6" name="Ellipse 5"/>
          <p:cNvSpPr/>
          <p:nvPr/>
        </p:nvSpPr>
        <p:spPr>
          <a:xfrm>
            <a:off x="7380312" y="4136688"/>
            <a:ext cx="864096" cy="864096"/>
          </a:xfrm>
          <a:prstGeom prst="ellipse">
            <a:avLst/>
          </a:prstGeom>
          <a:noFill/>
          <a:ln w="762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251520" y="2846916"/>
            <a:ext cx="504056" cy="3379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4509517" y="2846916"/>
            <a:ext cx="792088" cy="253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4509517" y="5958805"/>
            <a:ext cx="792088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499992" y="6485634"/>
            <a:ext cx="1872208" cy="111719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dirty="0" smtClean="0"/>
              <a:t>J. Wolf  - The KATRIN Experiment</a:t>
            </a:r>
            <a:endParaRPr lang="en-US" dirty="0"/>
          </a:p>
        </p:txBody>
      </p:sp>
      <p:sp>
        <p:nvSpPr>
          <p:cNvPr id="16" name="Abgerundetes Rechteck 15"/>
          <p:cNvSpPr/>
          <p:nvPr/>
        </p:nvSpPr>
        <p:spPr>
          <a:xfrm>
            <a:off x="2915816" y="6328371"/>
            <a:ext cx="1224136" cy="5474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0979" y="6364193"/>
            <a:ext cx="3072799" cy="4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41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63545" y="188641"/>
            <a:ext cx="7564839" cy="68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28" tIns="37864" rIns="75728" bIns="37864" anchor="ctr"/>
          <a:lstStyle/>
          <a:p>
            <a:pPr defTabSz="1159728"/>
            <a:r>
              <a:rPr lang="de-DE" sz="2800" b="1" dirty="0" err="1">
                <a:solidFill>
                  <a:srgbClr val="000000"/>
                </a:solidFill>
                <a:latin typeface="Arial" charset="0"/>
              </a:rPr>
              <a:t>Spectrometer</a:t>
            </a:r>
            <a:r>
              <a:rPr lang="de-DE" sz="28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sz="2800" b="1" dirty="0" err="1" smtClean="0">
                <a:solidFill>
                  <a:srgbClr val="000000"/>
                </a:solidFill>
                <a:latin typeface="Arial" charset="0"/>
              </a:rPr>
              <a:t>Commissioning</a:t>
            </a:r>
            <a:r>
              <a:rPr lang="de-DE" sz="2800" b="1" dirty="0" smtClean="0">
                <a:solidFill>
                  <a:srgbClr val="000000"/>
                </a:solidFill>
                <a:latin typeface="Arial" charset="0"/>
              </a:rPr>
              <a:t>: Bake-out</a:t>
            </a:r>
            <a:endParaRPr lang="de-DE" sz="28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293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8113" y="836713"/>
            <a:ext cx="8675768" cy="547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bm3299\Desktop\mspec_commissioning_2013\img\CF_vacuum_sleeve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8249" y="2492896"/>
            <a:ext cx="1676120" cy="135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499992" y="6485634"/>
            <a:ext cx="1872208" cy="111719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dirty="0" smtClean="0"/>
              <a:t>J. Wolf  - The KATRIN Experiment</a:t>
            </a:r>
            <a:endParaRPr lang="en-US" dirty="0"/>
          </a:p>
        </p:txBody>
      </p:sp>
      <p:sp>
        <p:nvSpPr>
          <p:cNvPr id="9" name="Abgerundetes Rechteck 8"/>
          <p:cNvSpPr/>
          <p:nvPr/>
        </p:nvSpPr>
        <p:spPr>
          <a:xfrm>
            <a:off x="2915816" y="6328371"/>
            <a:ext cx="1224136" cy="5474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0979" y="6364193"/>
            <a:ext cx="3072799" cy="4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59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23528" y="188641"/>
            <a:ext cx="7564839" cy="68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28" tIns="37864" rIns="75728" bIns="37864" anchor="ctr"/>
          <a:lstStyle/>
          <a:p>
            <a:pPr defTabSz="1159728"/>
            <a:r>
              <a:rPr lang="de-DE" sz="2800" b="1" dirty="0" err="1" smtClean="0">
                <a:solidFill>
                  <a:srgbClr val="000000"/>
                </a:solidFill>
                <a:latin typeface="Arial" charset="0"/>
              </a:rPr>
              <a:t>Vacuum</a:t>
            </a:r>
            <a:r>
              <a:rPr lang="de-DE" sz="2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sz="2800" b="1" dirty="0" err="1" smtClean="0">
                <a:solidFill>
                  <a:srgbClr val="000000"/>
                </a:solidFill>
                <a:latin typeface="Arial" charset="0"/>
              </a:rPr>
              <a:t>status</a:t>
            </a:r>
            <a:r>
              <a:rPr lang="de-DE" sz="2800" b="1" dirty="0" smtClean="0">
                <a:solidFill>
                  <a:srgbClr val="000000"/>
                </a:solidFill>
                <a:latin typeface="Arial" charset="0"/>
              </a:rPr>
              <a:t> after bake-out</a:t>
            </a:r>
            <a:endParaRPr lang="de-DE" sz="28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334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71460" y="1031089"/>
            <a:ext cx="8404994" cy="511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499992" y="6485634"/>
            <a:ext cx="1872208" cy="111719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dirty="0" smtClean="0"/>
              <a:t>J. Wolf  - The KATRIN Experiment</a:t>
            </a:r>
            <a:endParaRPr lang="en-US" dirty="0"/>
          </a:p>
        </p:txBody>
      </p:sp>
      <p:sp>
        <p:nvSpPr>
          <p:cNvPr id="8" name="Abgerundetes Rechteck 7"/>
          <p:cNvSpPr/>
          <p:nvPr/>
        </p:nvSpPr>
        <p:spPr>
          <a:xfrm>
            <a:off x="2915816" y="6328371"/>
            <a:ext cx="1224136" cy="5474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0979" y="6364193"/>
            <a:ext cx="3072799" cy="4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39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395536" y="152272"/>
            <a:ext cx="7564839" cy="68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37" tIns="37868" rIns="75737" bIns="37868" anchor="ctr"/>
          <a:lstStyle/>
          <a:p>
            <a:pPr defTabSz="1159860"/>
            <a:r>
              <a:rPr lang="de-DE" sz="2800" b="1" dirty="0" err="1" smtClean="0"/>
              <a:t>Coupling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of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Spectrometer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and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Detector</a:t>
            </a:r>
            <a:endParaRPr lang="de-DE" sz="2800" b="1" dirty="0"/>
          </a:p>
        </p:txBody>
      </p:sp>
      <p:sp>
        <p:nvSpPr>
          <p:cNvPr id="37" name="Text Box 16"/>
          <p:cNvSpPr txBox="1">
            <a:spLocks noChangeArrowheads="1"/>
          </p:cNvSpPr>
          <p:nvPr/>
        </p:nvSpPr>
        <p:spPr bwMode="auto">
          <a:xfrm>
            <a:off x="107505" y="836712"/>
            <a:ext cx="4968552" cy="23042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644180" lvl="2" indent="-187136">
              <a:lnSpc>
                <a:spcPct val="120000"/>
              </a:lnSpc>
              <a:spcBef>
                <a:spcPts val="1200"/>
              </a:spcBef>
              <a:buSzPct val="70000"/>
              <a:buBlip>
                <a:blip r:embed="rId2"/>
              </a:buBlip>
              <a:tabLst>
                <a:tab pos="723648" algn="l"/>
                <a:tab pos="1447300" algn="l"/>
                <a:tab pos="2170951" algn="l"/>
                <a:tab pos="2894601" algn="l"/>
              </a:tabLst>
            </a:pPr>
            <a:r>
              <a:rPr lang="en-GB" sz="2000" dirty="0" smtClean="0">
                <a:latin typeface="+mn-lt"/>
                <a:cs typeface="Frutiger LT Std 55 Roman"/>
              </a:rPr>
              <a:t>Detector de-coupled during bake-out</a:t>
            </a:r>
          </a:p>
          <a:p>
            <a:pPr marL="644180" lvl="2" indent="-187136">
              <a:lnSpc>
                <a:spcPct val="120000"/>
              </a:lnSpc>
              <a:spcBef>
                <a:spcPts val="1200"/>
              </a:spcBef>
              <a:buSzPct val="70000"/>
              <a:buBlip>
                <a:blip r:embed="rId2"/>
              </a:buBlip>
              <a:tabLst>
                <a:tab pos="723648" algn="l"/>
                <a:tab pos="1447300" algn="l"/>
                <a:tab pos="2170951" algn="l"/>
                <a:tab pos="2894601" algn="l"/>
              </a:tabLst>
            </a:pPr>
            <a:r>
              <a:rPr lang="en-GB" sz="2000" dirty="0" smtClean="0">
                <a:latin typeface="+mn-lt"/>
                <a:cs typeface="Frutiger LT Std 55 Roman"/>
              </a:rPr>
              <a:t>Requires valve inside magnet bore</a:t>
            </a:r>
            <a:endParaRPr lang="en-GB" sz="2000" i="1" dirty="0" smtClean="0">
              <a:latin typeface="+mn-lt"/>
              <a:cs typeface="Frutiger LT Std 55 Roman"/>
            </a:endParaRPr>
          </a:p>
          <a:p>
            <a:pPr marL="644180" lvl="2" indent="-187136">
              <a:lnSpc>
                <a:spcPct val="120000"/>
              </a:lnSpc>
              <a:spcBef>
                <a:spcPts val="1200"/>
              </a:spcBef>
              <a:buSzPct val="70000"/>
              <a:buBlip>
                <a:blip r:embed="rId2"/>
              </a:buBlip>
              <a:tabLst>
                <a:tab pos="723648" algn="l"/>
                <a:tab pos="1447300" algn="l"/>
                <a:tab pos="2170951" algn="l"/>
                <a:tab pos="2894601" algn="l"/>
              </a:tabLst>
            </a:pPr>
            <a:r>
              <a:rPr lang="en-GB" sz="2000" dirty="0" smtClean="0">
                <a:latin typeface="+mn-lt"/>
                <a:cs typeface="Frutiger LT Std 55 Roman"/>
              </a:rPr>
              <a:t>O-ring partly slipped out during baking</a:t>
            </a:r>
          </a:p>
          <a:p>
            <a:pPr marL="644180" lvl="2" indent="-187136">
              <a:lnSpc>
                <a:spcPct val="120000"/>
              </a:lnSpc>
              <a:spcBef>
                <a:spcPts val="1200"/>
              </a:spcBef>
              <a:buSzPct val="70000"/>
              <a:buBlip>
                <a:blip r:embed="rId2"/>
              </a:buBlip>
              <a:tabLst>
                <a:tab pos="723648" algn="l"/>
                <a:tab pos="1447300" algn="l"/>
                <a:tab pos="2170951" algn="l"/>
                <a:tab pos="2894601" algn="l"/>
              </a:tabLst>
            </a:pPr>
            <a:r>
              <a:rPr lang="en-GB" sz="2000" b="1" dirty="0" smtClean="0">
                <a:solidFill>
                  <a:srgbClr val="C00000"/>
                </a:solidFill>
                <a:latin typeface="+mn-lt"/>
                <a:cs typeface="Frutiger LT Std 55 Roman"/>
              </a:rPr>
              <a:t>Challenge:</a:t>
            </a:r>
            <a:r>
              <a:rPr lang="en-GB" sz="2000" dirty="0" smtClean="0">
                <a:latin typeface="+mn-lt"/>
                <a:cs typeface="Frutiger LT Std 55 Roman"/>
              </a:rPr>
              <a:t> attach detector without saturation of the activated NEG-pump</a:t>
            </a:r>
            <a:endParaRPr lang="en-GB" sz="2000" dirty="0">
              <a:latin typeface="+mn-lt"/>
              <a:cs typeface="Frutiger LT Std 55 Roman"/>
            </a:endParaRPr>
          </a:p>
        </p:txBody>
      </p:sp>
      <p:sp>
        <p:nvSpPr>
          <p:cNvPr id="39" name="Datumsplatzhalter 9"/>
          <p:cNvSpPr>
            <a:spLocks noGrp="1"/>
          </p:cNvSpPr>
          <p:nvPr>
            <p:ph type="dt" sz="half" idx="2"/>
          </p:nvPr>
        </p:nvSpPr>
        <p:spPr>
          <a:xfrm>
            <a:off x="179512" y="6454633"/>
            <a:ext cx="1908096" cy="1787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KIT, 09.03.2017 </a:t>
            </a:r>
            <a:endParaRPr lang="de-DE" dirty="0"/>
          </a:p>
        </p:txBody>
      </p:sp>
      <p:grpSp>
        <p:nvGrpSpPr>
          <p:cNvPr id="31" name="Gruppieren 30"/>
          <p:cNvGrpSpPr/>
          <p:nvPr/>
        </p:nvGrpSpPr>
        <p:grpSpPr>
          <a:xfrm>
            <a:off x="3055074" y="3469767"/>
            <a:ext cx="4129852" cy="2753869"/>
            <a:chOff x="3076418" y="3397295"/>
            <a:chExt cx="4129852" cy="2753869"/>
          </a:xfrm>
        </p:grpSpPr>
        <p:pic>
          <p:nvPicPr>
            <p:cNvPr id="225282" name="Picture 2" descr="C:\Users\bm3299\Desktop\DPG2014\Vakuum(Dresden)\Bilder\flapper_X_ray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6418" y="3397295"/>
              <a:ext cx="4129852" cy="2753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Ellipse 40"/>
            <p:cNvSpPr/>
            <p:nvPr/>
          </p:nvSpPr>
          <p:spPr>
            <a:xfrm>
              <a:off x="3275856" y="4493648"/>
              <a:ext cx="980417" cy="980417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3309986" y="3427294"/>
              <a:ext cx="9252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X-</a:t>
              </a:r>
              <a:r>
                <a:rPr lang="de-DE" sz="20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rays</a:t>
              </a:r>
              <a:endParaRPr 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246226" y="3483629"/>
            <a:ext cx="2740007" cy="2740007"/>
            <a:chOff x="267569" y="3411157"/>
            <a:chExt cx="2740007" cy="2740007"/>
          </a:xfrm>
        </p:grpSpPr>
        <p:pic>
          <p:nvPicPr>
            <p:cNvPr id="225283" name="Picture 3" descr="C:\Users\bm3299\Desktop\DPG2014\Vakuum(Dresden)\Bilder\flapper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569" y="3411157"/>
              <a:ext cx="2740007" cy="274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Ellipse 13"/>
            <p:cNvSpPr/>
            <p:nvPr/>
          </p:nvSpPr>
          <p:spPr>
            <a:xfrm>
              <a:off x="428614" y="4174984"/>
              <a:ext cx="980417" cy="980417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2051720" y="3440994"/>
              <a:ext cx="8418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visual</a:t>
              </a:r>
              <a:endParaRPr 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20000" y="857234"/>
            <a:ext cx="3840000" cy="145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4258" name="Picture 2" descr="C:\Users\bm3299\Desktop\mspec_commissioning_2013\img\beamline-valve-28-Mar-2014cut2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DFFFF"/>
              </a:clrFrom>
              <a:clrTo>
                <a:srgbClr val="FD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7550" y="1988840"/>
            <a:ext cx="3384900" cy="183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Gerade Verbindung mit Pfeil 2"/>
          <p:cNvCxnSpPr/>
          <p:nvPr/>
        </p:nvCxnSpPr>
        <p:spPr>
          <a:xfrm flipH="1">
            <a:off x="7380312" y="1552576"/>
            <a:ext cx="982638" cy="940321"/>
          </a:xfrm>
          <a:prstGeom prst="straightConnector1">
            <a:avLst/>
          </a:prstGeom>
          <a:ln w="88900">
            <a:solidFill>
              <a:srgbClr val="FFC000"/>
            </a:solidFill>
            <a:tailEnd type="stealth" w="med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/>
          <p:cNvCxnSpPr/>
          <p:nvPr/>
        </p:nvCxnSpPr>
        <p:spPr>
          <a:xfrm flipH="1">
            <a:off x="5623520" y="3140969"/>
            <a:ext cx="982638" cy="940321"/>
          </a:xfrm>
          <a:prstGeom prst="straightConnector1">
            <a:avLst/>
          </a:prstGeom>
          <a:ln w="88900">
            <a:solidFill>
              <a:srgbClr val="FFC000"/>
            </a:solidFill>
            <a:tailEnd type="stealth" w="med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499992" y="6485634"/>
            <a:ext cx="1872208" cy="111719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dirty="0" smtClean="0"/>
              <a:t>J. Wolf  - The KATRIN Experiment</a:t>
            </a:r>
            <a:endParaRPr lang="en-US" dirty="0"/>
          </a:p>
        </p:txBody>
      </p:sp>
      <p:sp>
        <p:nvSpPr>
          <p:cNvPr id="19" name="Abgerundetes Rechteck 18"/>
          <p:cNvSpPr/>
          <p:nvPr/>
        </p:nvSpPr>
        <p:spPr>
          <a:xfrm>
            <a:off x="2915816" y="6328371"/>
            <a:ext cx="1224136" cy="5474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0979" y="6364193"/>
            <a:ext cx="3072799" cy="4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62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4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rexlin\AppData\Local\Microsoft\Windows\Temporary Internet Files\Content.Outlook\K3X8PZ0Z\IMG_191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2515774"/>
            <a:ext cx="2920792" cy="232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20000" y="857234"/>
            <a:ext cx="3840000" cy="145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feld 6"/>
          <p:cNvSpPr txBox="1"/>
          <p:nvPr/>
        </p:nvSpPr>
        <p:spPr>
          <a:xfrm>
            <a:off x="6228185" y="1796386"/>
            <a:ext cx="1106759" cy="384262"/>
          </a:xfrm>
          <a:prstGeom prst="rect">
            <a:avLst/>
          </a:prstGeom>
          <a:noFill/>
        </p:spPr>
        <p:txBody>
          <a:bodyPr wrap="none" lIns="75746" tIns="37873" rIns="75746" bIns="37873" rtlCol="0">
            <a:spAutoFit/>
          </a:bodyPr>
          <a:lstStyle/>
          <a:p>
            <a:r>
              <a:rPr lang="de-DE" sz="2000" b="1" dirty="0" smtClean="0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1240 </a:t>
            </a:r>
            <a:r>
              <a:rPr lang="de-DE" sz="2000" b="1" dirty="0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m³</a:t>
            </a:r>
          </a:p>
        </p:txBody>
      </p:sp>
      <p:pic>
        <p:nvPicPr>
          <p:cNvPr id="8" name="Picture 2" descr="\\ikp-serv-katrin\Bilder-Katrin\Hauptspektrometer\FZK-Hauptspektrometer\2013-04-Ar-Venting\DSC_473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"/>
          <a:stretch/>
        </p:blipFill>
        <p:spPr bwMode="auto">
          <a:xfrm rot="5400000">
            <a:off x="5879248" y="3252528"/>
            <a:ext cx="3196800" cy="22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658604" y="3399384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ln w="952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Ar 6.0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220073" y="5724546"/>
            <a:ext cx="3935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XENON 1t </a:t>
            </a:r>
          </a:p>
          <a:p>
            <a:r>
              <a:rPr lang="de-DE" sz="1600" dirty="0" smtClean="0"/>
              <a:t>gas </a:t>
            </a:r>
            <a:r>
              <a:rPr lang="de-DE" sz="1600" dirty="0" err="1" smtClean="0"/>
              <a:t>purification</a:t>
            </a:r>
            <a:r>
              <a:rPr lang="de-DE" sz="1600" dirty="0"/>
              <a:t> </a:t>
            </a:r>
            <a:r>
              <a:rPr lang="de-DE" sz="1600" dirty="0" err="1" smtClean="0"/>
              <a:t>system</a:t>
            </a:r>
            <a:r>
              <a:rPr lang="de-DE" sz="1600" dirty="0" smtClean="0"/>
              <a:t> (SAES)</a:t>
            </a:r>
          </a:p>
        </p:txBody>
      </p:sp>
      <p:pic>
        <p:nvPicPr>
          <p:cNvPr id="6147" name="Picture 3" descr="C:\Users\drexlin\AppData\Local\Microsoft\Windows\Temporary Internet Files\Content.IE5\KO5RXAZY\logo_airliquid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5501" y="2587634"/>
            <a:ext cx="1130706" cy="35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feld 15"/>
          <p:cNvSpPr txBox="1"/>
          <p:nvPr/>
        </p:nvSpPr>
        <p:spPr>
          <a:xfrm>
            <a:off x="3491881" y="4844129"/>
            <a:ext cx="2239953" cy="322707"/>
          </a:xfrm>
          <a:prstGeom prst="rect">
            <a:avLst/>
          </a:prstGeom>
          <a:noFill/>
        </p:spPr>
        <p:txBody>
          <a:bodyPr wrap="none" lIns="75746" tIns="37873" rIns="75746" bIns="37873" rtlCol="0">
            <a:spAutoFit/>
          </a:bodyPr>
          <a:lstStyle/>
          <a:p>
            <a:r>
              <a:rPr lang="de-DE" sz="1600" dirty="0" smtClean="0"/>
              <a:t>144 </a:t>
            </a:r>
            <a:r>
              <a:rPr lang="de-DE" sz="1600" dirty="0" err="1" smtClean="0"/>
              <a:t>bottles</a:t>
            </a:r>
            <a:r>
              <a:rPr lang="de-DE" sz="1600" dirty="0" smtClean="0"/>
              <a:t> Argon N6.0</a:t>
            </a:r>
            <a:endParaRPr lang="de-DE" sz="1600" dirty="0"/>
          </a:p>
        </p:txBody>
      </p:sp>
      <p:sp>
        <p:nvSpPr>
          <p:cNvPr id="18" name="Textfeld 17"/>
          <p:cNvSpPr txBox="1"/>
          <p:nvPr/>
        </p:nvSpPr>
        <p:spPr>
          <a:xfrm>
            <a:off x="174546" y="5301210"/>
            <a:ext cx="4486145" cy="999815"/>
          </a:xfrm>
          <a:prstGeom prst="rect">
            <a:avLst/>
          </a:prstGeom>
          <a:noFill/>
        </p:spPr>
        <p:txBody>
          <a:bodyPr wrap="none" lIns="75746" tIns="37873" rIns="75746" bIns="37873" rtlCol="0">
            <a:spAutoFit/>
          </a:bodyPr>
          <a:lstStyle/>
          <a:p>
            <a:pPr marL="285750" indent="-285750">
              <a:buFont typeface="Wingdings" charset="2"/>
              <a:buChar char=""/>
            </a:pPr>
            <a:r>
              <a:rPr lang="de-DE" sz="2000" dirty="0" smtClean="0"/>
              <a:t>O-ring </a:t>
            </a:r>
            <a:r>
              <a:rPr lang="de-DE" sz="2000" dirty="0" err="1" smtClean="0"/>
              <a:t>exchanged</a:t>
            </a:r>
            <a:r>
              <a:rPr lang="de-DE" sz="2000" dirty="0"/>
              <a:t> </a:t>
            </a:r>
            <a:r>
              <a:rPr lang="de-DE" sz="2000" dirty="0" smtClean="0"/>
              <a:t>in Ar </a:t>
            </a:r>
            <a:r>
              <a:rPr lang="de-DE" sz="2000" dirty="0" err="1" smtClean="0"/>
              <a:t>atmosphere</a:t>
            </a:r>
            <a:endParaRPr lang="de-DE" sz="2000" dirty="0" smtClean="0">
              <a:solidFill>
                <a:schemeClr val="accent1"/>
              </a:solidFill>
              <a:sym typeface="Wingdings"/>
            </a:endParaRPr>
          </a:p>
          <a:p>
            <a:pPr marL="285750" indent="-285750">
              <a:buFont typeface="Wingdings" charset="2"/>
              <a:buChar char=""/>
            </a:pPr>
            <a:r>
              <a:rPr lang="de-DE" sz="2000" dirty="0" smtClean="0"/>
              <a:t>beam-</a:t>
            </a:r>
            <a:r>
              <a:rPr lang="de-DE" sz="2000" dirty="0" err="1" smtClean="0"/>
              <a:t>line</a:t>
            </a:r>
            <a:r>
              <a:rPr lang="de-DE" sz="2000" dirty="0" smtClean="0"/>
              <a:t> </a:t>
            </a:r>
            <a:r>
              <a:rPr lang="de-DE" sz="2000" dirty="0" err="1" smtClean="0"/>
              <a:t>valve</a:t>
            </a:r>
            <a:r>
              <a:rPr lang="de-DE" sz="2000" dirty="0" smtClean="0"/>
              <a:t> </a:t>
            </a:r>
            <a:r>
              <a:rPr lang="de-DE" sz="2000" dirty="0" err="1" smtClean="0"/>
              <a:t>now</a:t>
            </a:r>
            <a:r>
              <a:rPr lang="de-DE" sz="2000" dirty="0" smtClean="0"/>
              <a:t> </a:t>
            </a:r>
            <a:r>
              <a:rPr lang="de-DE" sz="2000" dirty="0" err="1" smtClean="0"/>
              <a:t>leak</a:t>
            </a:r>
            <a:r>
              <a:rPr lang="de-DE" sz="2000" dirty="0" smtClean="0"/>
              <a:t> </a:t>
            </a:r>
            <a:r>
              <a:rPr lang="de-DE" sz="2000" dirty="0" err="1" smtClean="0"/>
              <a:t>tight</a:t>
            </a:r>
            <a:endParaRPr lang="de-DE" sz="2000" dirty="0" smtClean="0">
              <a:solidFill>
                <a:schemeClr val="accent1"/>
              </a:solidFill>
              <a:sym typeface="Wingdings"/>
            </a:endParaRPr>
          </a:p>
          <a:p>
            <a:pPr marL="285750" indent="-285750">
              <a:buFont typeface="Wingdings" charset="2"/>
              <a:buChar char=""/>
            </a:pPr>
            <a:r>
              <a:rPr lang="de-DE" sz="2000" dirty="0" err="1" smtClean="0"/>
              <a:t>detector</a:t>
            </a:r>
            <a:r>
              <a:rPr lang="de-DE" sz="2000" dirty="0" smtClean="0"/>
              <a:t> </a:t>
            </a:r>
            <a:r>
              <a:rPr lang="de-DE" sz="2000" dirty="0" err="1" smtClean="0"/>
              <a:t>section</a:t>
            </a:r>
            <a:r>
              <a:rPr lang="de-DE" sz="2000" dirty="0" smtClean="0"/>
              <a:t> </a:t>
            </a:r>
            <a:r>
              <a:rPr lang="de-DE" sz="2000" dirty="0" err="1" smtClean="0"/>
              <a:t>attached</a:t>
            </a:r>
            <a:endParaRPr lang="de-DE" sz="2000" dirty="0">
              <a:solidFill>
                <a:schemeClr val="accent1"/>
              </a:solidFill>
            </a:endParaRPr>
          </a:p>
        </p:txBody>
      </p:sp>
      <p:sp>
        <p:nvSpPr>
          <p:cNvPr id="25" name="Text Box 16"/>
          <p:cNvSpPr txBox="1">
            <a:spLocks noChangeArrowheads="1"/>
          </p:cNvSpPr>
          <p:nvPr/>
        </p:nvSpPr>
        <p:spPr bwMode="auto">
          <a:xfrm>
            <a:off x="179512" y="908720"/>
            <a:ext cx="4484732" cy="160705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644180" lvl="2" indent="-187136">
              <a:lnSpc>
                <a:spcPct val="120000"/>
              </a:lnSpc>
              <a:spcBef>
                <a:spcPts val="600"/>
              </a:spcBef>
              <a:buSzPct val="70000"/>
              <a:buBlip>
                <a:blip r:embed="rId6"/>
              </a:buBlip>
              <a:tabLst>
                <a:tab pos="723648" algn="l"/>
                <a:tab pos="1447300" algn="l"/>
                <a:tab pos="2170951" algn="l"/>
                <a:tab pos="2894601" algn="l"/>
              </a:tabLst>
            </a:pPr>
            <a:r>
              <a:rPr lang="en-GB" sz="2000" b="1" dirty="0" smtClean="0">
                <a:solidFill>
                  <a:srgbClr val="005404"/>
                </a:solidFill>
                <a:latin typeface="+mn-lt"/>
                <a:cs typeface="Frutiger LT Std 55 Roman"/>
              </a:rPr>
              <a:t>Solution: </a:t>
            </a:r>
            <a:r>
              <a:rPr lang="en-GB" sz="2000" dirty="0" smtClean="0">
                <a:latin typeface="+mn-lt"/>
                <a:cs typeface="Frutiger LT Std 55 Roman"/>
              </a:rPr>
              <a:t>replacing the O-ring under inert gas atmosphere (</a:t>
            </a:r>
            <a:r>
              <a:rPr lang="en-GB" sz="2000" dirty="0" err="1" smtClean="0">
                <a:latin typeface="+mn-lt"/>
                <a:cs typeface="Frutiger LT Std 55 Roman"/>
              </a:rPr>
              <a:t>Ar</a:t>
            </a:r>
            <a:r>
              <a:rPr lang="en-GB" sz="2000" dirty="0" smtClean="0">
                <a:latin typeface="+mn-lt"/>
                <a:cs typeface="Frutiger LT Std 55 Roman"/>
              </a:rPr>
              <a:t>)</a:t>
            </a:r>
          </a:p>
          <a:p>
            <a:pPr marL="644180" lvl="2" indent="-187136">
              <a:lnSpc>
                <a:spcPct val="120000"/>
              </a:lnSpc>
              <a:spcBef>
                <a:spcPts val="600"/>
              </a:spcBef>
              <a:buSzPct val="70000"/>
              <a:buBlip>
                <a:blip r:embed="rId6"/>
              </a:buBlip>
              <a:tabLst>
                <a:tab pos="723648" algn="l"/>
                <a:tab pos="1447300" algn="l"/>
                <a:tab pos="2170951" algn="l"/>
                <a:tab pos="2894601" algn="l"/>
              </a:tabLst>
            </a:pPr>
            <a:r>
              <a:rPr lang="en-GB" sz="2000" dirty="0" smtClean="0">
                <a:latin typeface="+mn-lt"/>
                <a:cs typeface="Frutiger LT Std 55 Roman"/>
              </a:rPr>
              <a:t>Gas quality N9.0 required to prevent contamination of NEG</a:t>
            </a:r>
            <a:endParaRPr lang="en-GB" sz="2000" dirty="0">
              <a:latin typeface="+mn-lt"/>
              <a:cs typeface="Frutiger LT Std 55 Roman"/>
            </a:endParaRPr>
          </a:p>
        </p:txBody>
      </p:sp>
      <p:pic>
        <p:nvPicPr>
          <p:cNvPr id="24" name="Bild 23" descr="wwu_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4391" y="5638876"/>
            <a:ext cx="1570018" cy="338853"/>
          </a:xfrm>
          <a:prstGeom prst="rect">
            <a:avLst/>
          </a:prstGeom>
        </p:spPr>
      </p:pic>
      <p:sp>
        <p:nvSpPr>
          <p:cNvPr id="27" name="Datumsplatzhalter 9"/>
          <p:cNvSpPr>
            <a:spLocks noGrp="1"/>
          </p:cNvSpPr>
          <p:nvPr>
            <p:ph type="dt" sz="half" idx="2"/>
          </p:nvPr>
        </p:nvSpPr>
        <p:spPr>
          <a:xfrm>
            <a:off x="179512" y="6454633"/>
            <a:ext cx="1908096" cy="1787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KIT, 09.03.2017 </a:t>
            </a:r>
            <a:endParaRPr lang="de-DE" dirty="0"/>
          </a:p>
        </p:txBody>
      </p:sp>
      <p:pic>
        <p:nvPicPr>
          <p:cNvPr id="226306" name="Picture 2" descr="C:\Users\bm3299\Desktop\DPG2014\Vakuum(Dresden)\Bilder\valve_repai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493504"/>
            <a:ext cx="280831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feil nach rechts 9"/>
          <p:cNvSpPr/>
          <p:nvPr/>
        </p:nvSpPr>
        <p:spPr>
          <a:xfrm>
            <a:off x="5742472" y="3861048"/>
            <a:ext cx="872934" cy="360040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Textfeld 27"/>
          <p:cNvSpPr txBox="1"/>
          <p:nvPr/>
        </p:nvSpPr>
        <p:spPr>
          <a:xfrm>
            <a:off x="7091691" y="2276873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ln w="952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Ar </a:t>
            </a:r>
            <a:r>
              <a:rPr lang="de-DE" sz="2400" b="1" dirty="0" smtClean="0">
                <a:ln w="952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9.0</a:t>
            </a:r>
            <a:endParaRPr lang="de-DE" sz="2400" b="1" dirty="0">
              <a:ln w="9525"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9" name="Pfeil nach rechts 28"/>
          <p:cNvSpPr/>
          <p:nvPr/>
        </p:nvSpPr>
        <p:spPr>
          <a:xfrm rot="16200000">
            <a:off x="7875914" y="2337794"/>
            <a:ext cx="872934" cy="360040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395536" y="152272"/>
            <a:ext cx="7564839" cy="68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37" tIns="37868" rIns="75737" bIns="37868" anchor="ctr"/>
          <a:lstStyle/>
          <a:p>
            <a:pPr defTabSz="1159860"/>
            <a:r>
              <a:rPr lang="de-DE" sz="2800" b="1" dirty="0" err="1" smtClean="0"/>
              <a:t>Coupling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of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Spectrometer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and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Detector</a:t>
            </a:r>
            <a:endParaRPr lang="de-DE" sz="2800" b="1" dirty="0"/>
          </a:p>
        </p:txBody>
      </p:sp>
      <p:sp>
        <p:nvSpPr>
          <p:cNvPr id="21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499992" y="6485634"/>
            <a:ext cx="1872208" cy="111719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dirty="0" smtClean="0"/>
              <a:t>J. Wolf  - The KATRIN Experiment</a:t>
            </a:r>
            <a:endParaRPr lang="en-US" dirty="0"/>
          </a:p>
        </p:txBody>
      </p:sp>
      <p:sp>
        <p:nvSpPr>
          <p:cNvPr id="22" name="Abgerundetes Rechteck 21"/>
          <p:cNvSpPr/>
          <p:nvPr/>
        </p:nvSpPr>
        <p:spPr>
          <a:xfrm>
            <a:off x="2915816" y="6328371"/>
            <a:ext cx="1224136" cy="5474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0979" y="6364193"/>
            <a:ext cx="3072799" cy="4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58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6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23528" y="188641"/>
            <a:ext cx="7564839" cy="68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28" tIns="37864" rIns="75728" bIns="37864" anchor="ctr"/>
          <a:lstStyle/>
          <a:p>
            <a:pPr defTabSz="1159728"/>
            <a:r>
              <a:rPr lang="de-DE" sz="2800" b="1" dirty="0" err="1" smtClean="0">
                <a:solidFill>
                  <a:srgbClr val="000000"/>
                </a:solidFill>
                <a:latin typeface="Arial" charset="0"/>
              </a:rPr>
              <a:t>Vacuum</a:t>
            </a:r>
            <a:r>
              <a:rPr lang="de-DE" sz="2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sz="2800" b="1" dirty="0" err="1" smtClean="0">
                <a:solidFill>
                  <a:srgbClr val="000000"/>
                </a:solidFill>
                <a:latin typeface="Arial" charset="0"/>
              </a:rPr>
              <a:t>status</a:t>
            </a:r>
            <a:r>
              <a:rPr lang="de-DE" sz="2800" b="1" dirty="0" smtClean="0">
                <a:solidFill>
                  <a:srgbClr val="000000"/>
                </a:solidFill>
                <a:latin typeface="Arial" charset="0"/>
              </a:rPr>
              <a:t> after </a:t>
            </a:r>
            <a:r>
              <a:rPr lang="de-DE" sz="2800" b="1" dirty="0" err="1" smtClean="0">
                <a:solidFill>
                  <a:srgbClr val="000000"/>
                </a:solidFill>
                <a:latin typeface="Arial" charset="0"/>
              </a:rPr>
              <a:t>venting</a:t>
            </a:r>
            <a:r>
              <a:rPr lang="de-DE" sz="2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sz="2800" b="1" dirty="0" err="1" smtClean="0">
                <a:solidFill>
                  <a:srgbClr val="000000"/>
                </a:solidFill>
                <a:latin typeface="Arial" charset="0"/>
              </a:rPr>
              <a:t>with</a:t>
            </a:r>
            <a:r>
              <a:rPr lang="de-DE" sz="2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sz="2800" b="1" dirty="0" err="1" smtClean="0">
                <a:solidFill>
                  <a:srgbClr val="000000"/>
                </a:solidFill>
                <a:latin typeface="Arial" charset="0"/>
              </a:rPr>
              <a:t>argon</a:t>
            </a:r>
            <a:endParaRPr lang="de-DE" sz="28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334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71458" y="1010390"/>
            <a:ext cx="8404996" cy="515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499992" y="6485634"/>
            <a:ext cx="1872208" cy="111719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dirty="0" smtClean="0"/>
              <a:t>J. Wolf  - The KATRIN Experiment</a:t>
            </a:r>
            <a:endParaRPr lang="en-US" dirty="0"/>
          </a:p>
        </p:txBody>
      </p:sp>
      <p:sp>
        <p:nvSpPr>
          <p:cNvPr id="8" name="Abgerundetes Rechteck 7"/>
          <p:cNvSpPr/>
          <p:nvPr/>
        </p:nvSpPr>
        <p:spPr>
          <a:xfrm>
            <a:off x="2915816" y="6328371"/>
            <a:ext cx="1224136" cy="5474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0979" y="6364193"/>
            <a:ext cx="3072799" cy="4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77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smtClean="0"/>
              <a:t>J. Wolf  - The KATRIN Experiment</a:t>
            </a:r>
            <a:endParaRPr lang="en-US" dirty="0"/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47521" y="296288"/>
            <a:ext cx="7564839" cy="68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40" tIns="37869" rIns="75740" bIns="37869" anchor="ctr"/>
          <a:lstStyle/>
          <a:p>
            <a:pPr defTabSz="1159905"/>
            <a:r>
              <a:rPr lang="de-DE" sz="2800" b="1" dirty="0" smtClean="0">
                <a:solidFill>
                  <a:schemeClr val="tx2"/>
                </a:solidFill>
              </a:rPr>
              <a:t>KATRIN </a:t>
            </a:r>
            <a:r>
              <a:rPr lang="de-DE" sz="2800" b="1" dirty="0" err="1" smtClean="0">
                <a:solidFill>
                  <a:schemeClr val="tx2"/>
                </a:solidFill>
              </a:rPr>
              <a:t>overview</a:t>
            </a:r>
            <a:r>
              <a:rPr lang="de-DE" sz="2800" b="1" dirty="0" smtClean="0">
                <a:solidFill>
                  <a:schemeClr val="tx2"/>
                </a:solidFill>
              </a:rPr>
              <a:t>: </a:t>
            </a:r>
            <a:r>
              <a:rPr lang="de-DE" sz="2800" b="1" dirty="0" err="1" smtClean="0">
                <a:solidFill>
                  <a:schemeClr val="tx2"/>
                </a:solidFill>
              </a:rPr>
              <a:t>particle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tracking</a:t>
            </a:r>
            <a:endParaRPr lang="de-DE" sz="2800" b="1" dirty="0">
              <a:solidFill>
                <a:schemeClr val="tx2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74994" y="1127144"/>
            <a:ext cx="62953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5">
                  <a:lumMod val="75000"/>
                </a:schemeClr>
              </a:buClr>
              <a:buFont typeface="Wingdings"/>
              <a:buChar char="n"/>
            </a:pPr>
            <a:r>
              <a:rPr lang="de-DE" dirty="0" smtClean="0">
                <a:sym typeface="Wingdings" panose="05000000000000000000" pitchFamily="2" charset="2"/>
              </a:rPr>
              <a:t>ultra-</a:t>
            </a:r>
            <a:r>
              <a:rPr lang="de-DE" dirty="0" err="1" smtClean="0">
                <a:sym typeface="Wingdings" panose="05000000000000000000" pitchFamily="2" charset="2"/>
              </a:rPr>
              <a:t>precise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calculation</a:t>
            </a:r>
            <a:r>
              <a:rPr lang="de-DE" dirty="0" smtClean="0">
                <a:sym typeface="Wingdings" panose="05000000000000000000" pitchFamily="2" charset="2"/>
              </a:rPr>
              <a:t> of </a:t>
            </a:r>
            <a:r>
              <a:rPr lang="de-DE" dirty="0" err="1" smtClean="0">
                <a:sym typeface="Wingdings" panose="05000000000000000000" pitchFamily="2" charset="2"/>
              </a:rPr>
              <a:t>electro</a:t>
            </a:r>
            <a:r>
              <a:rPr lang="de-DE" dirty="0" smtClean="0">
                <a:sym typeface="Wingdings" panose="05000000000000000000" pitchFamily="2" charset="2"/>
              </a:rPr>
              <a:t>- / </a:t>
            </a:r>
            <a:r>
              <a:rPr lang="de-DE" dirty="0" err="1" smtClean="0">
                <a:sym typeface="Wingdings" panose="05000000000000000000" pitchFamily="2" charset="2"/>
              </a:rPr>
              <a:t>magneto-static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fields</a:t>
            </a:r>
            <a:endParaRPr lang="de-DE" dirty="0" smtClean="0">
              <a:sym typeface="Wingdings" panose="05000000000000000000" pitchFamily="2" charset="2"/>
            </a:endParaRPr>
          </a:p>
          <a:p>
            <a:pPr marL="285750" indent="-285750">
              <a:buClr>
                <a:schemeClr val="accent5">
                  <a:lumMod val="75000"/>
                </a:schemeClr>
              </a:buClr>
              <a:buFont typeface="Wingdings"/>
              <a:buChar char="n"/>
            </a:pPr>
            <a:r>
              <a:rPr lang="de-DE" dirty="0" smtClean="0">
                <a:sym typeface="Wingdings" panose="05000000000000000000" pitchFamily="2" charset="2"/>
              </a:rPr>
              <a:t>high-</a:t>
            </a:r>
            <a:r>
              <a:rPr lang="de-DE" dirty="0" err="1" smtClean="0">
                <a:sym typeface="Wingdings" panose="05000000000000000000" pitchFamily="2" charset="2"/>
              </a:rPr>
              <a:t>statistics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simulations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of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particle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trajectories</a:t>
            </a:r>
            <a:endParaRPr lang="de-DE" dirty="0" smtClean="0">
              <a:sym typeface="Wingdings" panose="05000000000000000000" pitchFamily="2" charset="2"/>
            </a:endParaRPr>
          </a:p>
          <a:p>
            <a:pPr marL="285750" indent="-285750">
              <a:buClr>
                <a:schemeClr val="accent5">
                  <a:lumMod val="75000"/>
                </a:schemeClr>
              </a:buClr>
              <a:buFont typeface="Wingdings"/>
              <a:buChar char="n"/>
            </a:pPr>
            <a:r>
              <a:rPr lang="de-DE" dirty="0" smtClean="0">
                <a:sym typeface="Wingdings" panose="05000000000000000000" pitchFamily="2" charset="2"/>
              </a:rPr>
              <a:t>Kassiopeia </a:t>
            </a:r>
            <a:r>
              <a:rPr lang="de-DE" dirty="0" err="1" smtClean="0">
                <a:sym typeface="Wingdings" panose="05000000000000000000" pitchFamily="2" charset="2"/>
              </a:rPr>
              <a:t>software</a:t>
            </a:r>
            <a:r>
              <a:rPr lang="de-DE" dirty="0" smtClean="0">
                <a:sym typeface="Wingdings" panose="05000000000000000000" pitchFamily="2" charset="2"/>
              </a:rPr>
              <a:t> also </a:t>
            </a:r>
            <a:r>
              <a:rPr lang="de-DE" dirty="0" err="1" smtClean="0">
                <a:sym typeface="Wingdings" panose="05000000000000000000" pitchFamily="2" charset="2"/>
              </a:rPr>
              <a:t>used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by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other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projects</a:t>
            </a:r>
            <a:endParaRPr lang="de-DE" dirty="0" smtClean="0"/>
          </a:p>
        </p:txBody>
      </p:sp>
      <p:pic>
        <p:nvPicPr>
          <p:cNvPr id="234498" name="Picture 2" descr="C:\Users\bm3299\Desktop\Vortrag\KIT_Vacuum2017\Bilder\KATRIN-Kassiopeia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FFF"/>
              </a:clrFrom>
              <a:clrTo>
                <a:srgbClr val="FD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1268760"/>
            <a:ext cx="9200235" cy="517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35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113" y="980729"/>
            <a:ext cx="8356600" cy="5112097"/>
          </a:xfrm>
        </p:spPr>
        <p:txBody>
          <a:bodyPr/>
          <a:lstStyle/>
          <a:p>
            <a:r>
              <a:rPr lang="de-DE" b="1" dirty="0" err="1" smtClean="0"/>
              <a:t>Indicator</a:t>
            </a:r>
            <a:r>
              <a:rPr lang="de-DE" b="1" dirty="0" smtClean="0"/>
              <a:t> </a:t>
            </a:r>
            <a:r>
              <a:rPr lang="de-DE" b="1" dirty="0" err="1" smtClean="0"/>
              <a:t>for</a:t>
            </a:r>
            <a:r>
              <a:rPr lang="de-DE" b="1" dirty="0" smtClean="0"/>
              <a:t> NEG </a:t>
            </a:r>
            <a:r>
              <a:rPr lang="de-DE" b="1" dirty="0" err="1" smtClean="0"/>
              <a:t>activation</a:t>
            </a:r>
            <a:r>
              <a:rPr lang="de-DE" b="1" dirty="0" smtClean="0"/>
              <a:t>:</a:t>
            </a:r>
            <a:r>
              <a:rPr lang="de-DE" dirty="0" smtClean="0"/>
              <a:t> </a:t>
            </a:r>
          </a:p>
          <a:p>
            <a:pPr lvl="1"/>
            <a:r>
              <a:rPr lang="de-DE" dirty="0" err="1" smtClean="0"/>
              <a:t>pressure</a:t>
            </a:r>
            <a:r>
              <a:rPr lang="de-DE" dirty="0" smtClean="0"/>
              <a:t> </a:t>
            </a:r>
            <a:r>
              <a:rPr lang="de-DE" dirty="0" err="1" smtClean="0"/>
              <a:t>ratio</a:t>
            </a:r>
            <a:r>
              <a:rPr lang="de-DE" dirty="0" smtClean="0"/>
              <a:t> </a:t>
            </a:r>
            <a:r>
              <a:rPr lang="de-DE" dirty="0" err="1" smtClean="0"/>
              <a:t>between</a:t>
            </a:r>
            <a:r>
              <a:rPr lang="de-DE" dirty="0" smtClean="0"/>
              <a:t> </a:t>
            </a:r>
            <a:r>
              <a:rPr lang="de-DE" dirty="0" err="1" smtClean="0"/>
              <a:t>vessel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pump </a:t>
            </a:r>
            <a:r>
              <a:rPr lang="de-DE" dirty="0" err="1" smtClean="0"/>
              <a:t>port</a:t>
            </a:r>
            <a:endParaRPr lang="de-DE" dirty="0" smtClean="0">
              <a:sym typeface="Wingdings" panose="05000000000000000000" pitchFamily="2" charset="2"/>
            </a:endParaRPr>
          </a:p>
          <a:p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23528" y="188641"/>
            <a:ext cx="7564839" cy="68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28" tIns="37864" rIns="75728" bIns="37864" anchor="ctr"/>
          <a:lstStyle/>
          <a:p>
            <a:pPr defTabSz="1159728"/>
            <a:r>
              <a:rPr lang="de-DE" sz="2800" b="1" dirty="0" smtClean="0">
                <a:solidFill>
                  <a:srgbClr val="000000"/>
                </a:solidFill>
                <a:latin typeface="Arial" charset="0"/>
              </a:rPr>
              <a:t>NEG </a:t>
            </a:r>
            <a:r>
              <a:rPr lang="de-DE" sz="2800" b="1" dirty="0" err="1" smtClean="0">
                <a:solidFill>
                  <a:srgbClr val="000000"/>
                </a:solidFill>
                <a:latin typeface="Arial" charset="0"/>
              </a:rPr>
              <a:t>activation</a:t>
            </a:r>
            <a:endParaRPr lang="de-DE" sz="2800" b="1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6363574" y="709949"/>
            <a:ext cx="2596978" cy="1639019"/>
            <a:chOff x="6159261" y="1414732"/>
            <a:chExt cx="2596978" cy="1639019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491" b="-1"/>
            <a:stretch/>
          </p:blipFill>
          <p:spPr bwMode="auto">
            <a:xfrm>
              <a:off x="6516216" y="1484784"/>
              <a:ext cx="2240023" cy="1522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" name="Freihandform 1"/>
            <p:cNvSpPr/>
            <p:nvPr/>
          </p:nvSpPr>
          <p:spPr>
            <a:xfrm>
              <a:off x="6159261" y="1414732"/>
              <a:ext cx="586596" cy="1639019"/>
            </a:xfrm>
            <a:custGeom>
              <a:avLst/>
              <a:gdLst>
                <a:gd name="connsiteX0" fmla="*/ 362309 w 586596"/>
                <a:gd name="connsiteY0" fmla="*/ 43132 h 1639019"/>
                <a:gd name="connsiteX1" fmla="*/ 362309 w 586596"/>
                <a:gd name="connsiteY1" fmla="*/ 43132 h 1639019"/>
                <a:gd name="connsiteX2" fmla="*/ 439947 w 586596"/>
                <a:gd name="connsiteY2" fmla="*/ 60385 h 1639019"/>
                <a:gd name="connsiteX3" fmla="*/ 517585 w 586596"/>
                <a:gd name="connsiteY3" fmla="*/ 69011 h 1639019"/>
                <a:gd name="connsiteX4" fmla="*/ 586596 w 586596"/>
                <a:gd name="connsiteY4" fmla="*/ 86264 h 1639019"/>
                <a:gd name="connsiteX5" fmla="*/ 552090 w 586596"/>
                <a:gd name="connsiteY5" fmla="*/ 163902 h 1639019"/>
                <a:gd name="connsiteX6" fmla="*/ 534838 w 586596"/>
                <a:gd name="connsiteY6" fmla="*/ 215660 h 1639019"/>
                <a:gd name="connsiteX7" fmla="*/ 491705 w 586596"/>
                <a:gd name="connsiteY7" fmla="*/ 293298 h 1639019"/>
                <a:gd name="connsiteX8" fmla="*/ 500332 w 586596"/>
                <a:gd name="connsiteY8" fmla="*/ 345057 h 1639019"/>
                <a:gd name="connsiteX9" fmla="*/ 534838 w 586596"/>
                <a:gd name="connsiteY9" fmla="*/ 370936 h 1639019"/>
                <a:gd name="connsiteX10" fmla="*/ 586596 w 586596"/>
                <a:gd name="connsiteY10" fmla="*/ 396815 h 1639019"/>
                <a:gd name="connsiteX11" fmla="*/ 577970 w 586596"/>
                <a:gd name="connsiteY11" fmla="*/ 422694 h 1639019"/>
                <a:gd name="connsiteX12" fmla="*/ 508958 w 586596"/>
                <a:gd name="connsiteY12" fmla="*/ 457200 h 1639019"/>
                <a:gd name="connsiteX13" fmla="*/ 483079 w 586596"/>
                <a:gd name="connsiteY13" fmla="*/ 474453 h 1639019"/>
                <a:gd name="connsiteX14" fmla="*/ 474453 w 586596"/>
                <a:gd name="connsiteY14" fmla="*/ 500332 h 1639019"/>
                <a:gd name="connsiteX15" fmla="*/ 457200 w 586596"/>
                <a:gd name="connsiteY15" fmla="*/ 526211 h 1639019"/>
                <a:gd name="connsiteX16" fmla="*/ 439947 w 586596"/>
                <a:gd name="connsiteY16" fmla="*/ 560717 h 1639019"/>
                <a:gd name="connsiteX17" fmla="*/ 483079 w 586596"/>
                <a:gd name="connsiteY17" fmla="*/ 655608 h 1639019"/>
                <a:gd name="connsiteX18" fmla="*/ 500332 w 586596"/>
                <a:gd name="connsiteY18" fmla="*/ 681487 h 1639019"/>
                <a:gd name="connsiteX19" fmla="*/ 491705 w 586596"/>
                <a:gd name="connsiteY19" fmla="*/ 733245 h 1639019"/>
                <a:gd name="connsiteX20" fmla="*/ 526211 w 586596"/>
                <a:gd name="connsiteY20" fmla="*/ 819510 h 1639019"/>
                <a:gd name="connsiteX21" fmla="*/ 552090 w 586596"/>
                <a:gd name="connsiteY21" fmla="*/ 836762 h 1639019"/>
                <a:gd name="connsiteX22" fmla="*/ 491705 w 586596"/>
                <a:gd name="connsiteY22" fmla="*/ 879894 h 1639019"/>
                <a:gd name="connsiteX23" fmla="*/ 491705 w 586596"/>
                <a:gd name="connsiteY23" fmla="*/ 1000664 h 1639019"/>
                <a:gd name="connsiteX24" fmla="*/ 526211 w 586596"/>
                <a:gd name="connsiteY24" fmla="*/ 1052423 h 1639019"/>
                <a:gd name="connsiteX25" fmla="*/ 517585 w 586596"/>
                <a:gd name="connsiteY25" fmla="*/ 1078302 h 1639019"/>
                <a:gd name="connsiteX26" fmla="*/ 500332 w 586596"/>
                <a:gd name="connsiteY26" fmla="*/ 1104181 h 1639019"/>
                <a:gd name="connsiteX27" fmla="*/ 483079 w 586596"/>
                <a:gd name="connsiteY27" fmla="*/ 1173193 h 1639019"/>
                <a:gd name="connsiteX28" fmla="*/ 500332 w 586596"/>
                <a:gd name="connsiteY28" fmla="*/ 1276710 h 1639019"/>
                <a:gd name="connsiteX29" fmla="*/ 517585 w 586596"/>
                <a:gd name="connsiteY29" fmla="*/ 1302589 h 1639019"/>
                <a:gd name="connsiteX30" fmla="*/ 526211 w 586596"/>
                <a:gd name="connsiteY30" fmla="*/ 1500996 h 1639019"/>
                <a:gd name="connsiteX31" fmla="*/ 543464 w 586596"/>
                <a:gd name="connsiteY31" fmla="*/ 1526876 h 1639019"/>
                <a:gd name="connsiteX32" fmla="*/ 508958 w 586596"/>
                <a:gd name="connsiteY32" fmla="*/ 1578634 h 1639019"/>
                <a:gd name="connsiteX33" fmla="*/ 491705 w 586596"/>
                <a:gd name="connsiteY33" fmla="*/ 1604513 h 1639019"/>
                <a:gd name="connsiteX34" fmla="*/ 483079 w 586596"/>
                <a:gd name="connsiteY34" fmla="*/ 1630393 h 1639019"/>
                <a:gd name="connsiteX35" fmla="*/ 457200 w 586596"/>
                <a:gd name="connsiteY35" fmla="*/ 1639019 h 1639019"/>
                <a:gd name="connsiteX36" fmla="*/ 258792 w 586596"/>
                <a:gd name="connsiteY36" fmla="*/ 1630393 h 1639019"/>
                <a:gd name="connsiteX37" fmla="*/ 232913 w 586596"/>
                <a:gd name="connsiteY37" fmla="*/ 1613140 h 1639019"/>
                <a:gd name="connsiteX38" fmla="*/ 129396 w 586596"/>
                <a:gd name="connsiteY38" fmla="*/ 1595887 h 1639019"/>
                <a:gd name="connsiteX39" fmla="*/ 103517 w 586596"/>
                <a:gd name="connsiteY39" fmla="*/ 1578634 h 1639019"/>
                <a:gd name="connsiteX40" fmla="*/ 69011 w 586596"/>
                <a:gd name="connsiteY40" fmla="*/ 1561381 h 1639019"/>
                <a:gd name="connsiteX41" fmla="*/ 34505 w 586596"/>
                <a:gd name="connsiteY41" fmla="*/ 1535502 h 1639019"/>
                <a:gd name="connsiteX42" fmla="*/ 17253 w 586596"/>
                <a:gd name="connsiteY42" fmla="*/ 1509623 h 1639019"/>
                <a:gd name="connsiteX43" fmla="*/ 0 w 586596"/>
                <a:gd name="connsiteY43" fmla="*/ 1457864 h 1639019"/>
                <a:gd name="connsiteX44" fmla="*/ 17253 w 586596"/>
                <a:gd name="connsiteY44" fmla="*/ 690113 h 1639019"/>
                <a:gd name="connsiteX45" fmla="*/ 25879 w 586596"/>
                <a:gd name="connsiteY45" fmla="*/ 483079 h 1639019"/>
                <a:gd name="connsiteX46" fmla="*/ 34505 w 586596"/>
                <a:gd name="connsiteY46" fmla="*/ 448574 h 1639019"/>
                <a:gd name="connsiteX47" fmla="*/ 43132 w 586596"/>
                <a:gd name="connsiteY47" fmla="*/ 379562 h 1639019"/>
                <a:gd name="connsiteX48" fmla="*/ 60385 w 586596"/>
                <a:gd name="connsiteY48" fmla="*/ 310551 h 1639019"/>
                <a:gd name="connsiteX49" fmla="*/ 69011 w 586596"/>
                <a:gd name="connsiteY49" fmla="*/ 232913 h 1639019"/>
                <a:gd name="connsiteX50" fmla="*/ 77638 w 586596"/>
                <a:gd name="connsiteY50" fmla="*/ 207034 h 1639019"/>
                <a:gd name="connsiteX51" fmla="*/ 86264 w 586596"/>
                <a:gd name="connsiteY51" fmla="*/ 172528 h 1639019"/>
                <a:gd name="connsiteX52" fmla="*/ 112143 w 586596"/>
                <a:gd name="connsiteY52" fmla="*/ 69011 h 1639019"/>
                <a:gd name="connsiteX53" fmla="*/ 129396 w 586596"/>
                <a:gd name="connsiteY53" fmla="*/ 43132 h 1639019"/>
                <a:gd name="connsiteX54" fmla="*/ 138022 w 586596"/>
                <a:gd name="connsiteY54" fmla="*/ 17253 h 1639019"/>
                <a:gd name="connsiteX55" fmla="*/ 189781 w 586596"/>
                <a:gd name="connsiteY55" fmla="*/ 0 h 1639019"/>
                <a:gd name="connsiteX56" fmla="*/ 276045 w 586596"/>
                <a:gd name="connsiteY56" fmla="*/ 34506 h 1639019"/>
                <a:gd name="connsiteX57" fmla="*/ 310551 w 586596"/>
                <a:gd name="connsiteY57" fmla="*/ 60385 h 1639019"/>
                <a:gd name="connsiteX58" fmla="*/ 388188 w 586596"/>
                <a:gd name="connsiteY58" fmla="*/ 103517 h 1639019"/>
                <a:gd name="connsiteX59" fmla="*/ 362309 w 586596"/>
                <a:gd name="connsiteY59" fmla="*/ 43132 h 163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586596" h="1639019">
                  <a:moveTo>
                    <a:pt x="362309" y="43132"/>
                  </a:moveTo>
                  <a:lnTo>
                    <a:pt x="362309" y="43132"/>
                  </a:lnTo>
                  <a:cubicBezTo>
                    <a:pt x="388188" y="48883"/>
                    <a:pt x="413797" y="56027"/>
                    <a:pt x="439947" y="60385"/>
                  </a:cubicBezTo>
                  <a:cubicBezTo>
                    <a:pt x="465631" y="64666"/>
                    <a:pt x="491808" y="65329"/>
                    <a:pt x="517585" y="69011"/>
                  </a:cubicBezTo>
                  <a:cubicBezTo>
                    <a:pt x="554014" y="74215"/>
                    <a:pt x="556494" y="76230"/>
                    <a:pt x="586596" y="86264"/>
                  </a:cubicBezTo>
                  <a:cubicBezTo>
                    <a:pt x="567292" y="182787"/>
                    <a:pt x="594473" y="79136"/>
                    <a:pt x="552090" y="163902"/>
                  </a:cubicBezTo>
                  <a:cubicBezTo>
                    <a:pt x="543957" y="180168"/>
                    <a:pt x="544926" y="200528"/>
                    <a:pt x="534838" y="215660"/>
                  </a:cubicBezTo>
                  <a:cubicBezTo>
                    <a:pt x="495288" y="274985"/>
                    <a:pt x="506890" y="247748"/>
                    <a:pt x="491705" y="293298"/>
                  </a:cubicBezTo>
                  <a:cubicBezTo>
                    <a:pt x="494581" y="310551"/>
                    <a:pt x="491837" y="329767"/>
                    <a:pt x="500332" y="345057"/>
                  </a:cubicBezTo>
                  <a:cubicBezTo>
                    <a:pt x="507314" y="357625"/>
                    <a:pt x="523139" y="362579"/>
                    <a:pt x="534838" y="370936"/>
                  </a:cubicBezTo>
                  <a:cubicBezTo>
                    <a:pt x="564104" y="391840"/>
                    <a:pt x="554547" y="386132"/>
                    <a:pt x="586596" y="396815"/>
                  </a:cubicBezTo>
                  <a:cubicBezTo>
                    <a:pt x="583721" y="405441"/>
                    <a:pt x="585148" y="417111"/>
                    <a:pt x="577970" y="422694"/>
                  </a:cubicBezTo>
                  <a:cubicBezTo>
                    <a:pt x="557668" y="438484"/>
                    <a:pt x="530358" y="442933"/>
                    <a:pt x="508958" y="457200"/>
                  </a:cubicBezTo>
                  <a:lnTo>
                    <a:pt x="483079" y="474453"/>
                  </a:lnTo>
                  <a:cubicBezTo>
                    <a:pt x="480204" y="483079"/>
                    <a:pt x="478519" y="492199"/>
                    <a:pt x="474453" y="500332"/>
                  </a:cubicBezTo>
                  <a:cubicBezTo>
                    <a:pt x="469816" y="509605"/>
                    <a:pt x="462344" y="517209"/>
                    <a:pt x="457200" y="526211"/>
                  </a:cubicBezTo>
                  <a:cubicBezTo>
                    <a:pt x="450820" y="537376"/>
                    <a:pt x="445698" y="549215"/>
                    <a:pt x="439947" y="560717"/>
                  </a:cubicBezTo>
                  <a:cubicBezTo>
                    <a:pt x="452639" y="624181"/>
                    <a:pt x="440440" y="591650"/>
                    <a:pt x="483079" y="655608"/>
                  </a:cubicBezTo>
                  <a:lnTo>
                    <a:pt x="500332" y="681487"/>
                  </a:lnTo>
                  <a:cubicBezTo>
                    <a:pt x="497456" y="698740"/>
                    <a:pt x="490364" y="715806"/>
                    <a:pt x="491705" y="733245"/>
                  </a:cubicBezTo>
                  <a:cubicBezTo>
                    <a:pt x="493464" y="756115"/>
                    <a:pt x="506431" y="799730"/>
                    <a:pt x="526211" y="819510"/>
                  </a:cubicBezTo>
                  <a:cubicBezTo>
                    <a:pt x="533542" y="826841"/>
                    <a:pt x="543464" y="831011"/>
                    <a:pt x="552090" y="836762"/>
                  </a:cubicBezTo>
                  <a:cubicBezTo>
                    <a:pt x="491706" y="856891"/>
                    <a:pt x="506083" y="836762"/>
                    <a:pt x="491705" y="879894"/>
                  </a:cubicBezTo>
                  <a:cubicBezTo>
                    <a:pt x="485475" y="923504"/>
                    <a:pt x="474932" y="957054"/>
                    <a:pt x="491705" y="1000664"/>
                  </a:cubicBezTo>
                  <a:cubicBezTo>
                    <a:pt x="499149" y="1020017"/>
                    <a:pt x="526211" y="1052423"/>
                    <a:pt x="526211" y="1052423"/>
                  </a:cubicBezTo>
                  <a:cubicBezTo>
                    <a:pt x="523336" y="1061049"/>
                    <a:pt x="521651" y="1070169"/>
                    <a:pt x="517585" y="1078302"/>
                  </a:cubicBezTo>
                  <a:cubicBezTo>
                    <a:pt x="512948" y="1087575"/>
                    <a:pt x="503875" y="1094438"/>
                    <a:pt x="500332" y="1104181"/>
                  </a:cubicBezTo>
                  <a:cubicBezTo>
                    <a:pt x="492229" y="1126465"/>
                    <a:pt x="483079" y="1173193"/>
                    <a:pt x="483079" y="1173193"/>
                  </a:cubicBezTo>
                  <a:cubicBezTo>
                    <a:pt x="485813" y="1197798"/>
                    <a:pt x="485879" y="1247805"/>
                    <a:pt x="500332" y="1276710"/>
                  </a:cubicBezTo>
                  <a:cubicBezTo>
                    <a:pt x="504969" y="1285983"/>
                    <a:pt x="511834" y="1293963"/>
                    <a:pt x="517585" y="1302589"/>
                  </a:cubicBezTo>
                  <a:cubicBezTo>
                    <a:pt x="520460" y="1368725"/>
                    <a:pt x="518623" y="1435234"/>
                    <a:pt x="526211" y="1500996"/>
                  </a:cubicBezTo>
                  <a:cubicBezTo>
                    <a:pt x="527399" y="1511296"/>
                    <a:pt x="545713" y="1516755"/>
                    <a:pt x="543464" y="1526876"/>
                  </a:cubicBezTo>
                  <a:cubicBezTo>
                    <a:pt x="538966" y="1547117"/>
                    <a:pt x="520460" y="1561381"/>
                    <a:pt x="508958" y="1578634"/>
                  </a:cubicBezTo>
                  <a:lnTo>
                    <a:pt x="491705" y="1604513"/>
                  </a:lnTo>
                  <a:cubicBezTo>
                    <a:pt x="488830" y="1613140"/>
                    <a:pt x="489509" y="1623963"/>
                    <a:pt x="483079" y="1630393"/>
                  </a:cubicBezTo>
                  <a:cubicBezTo>
                    <a:pt x="476649" y="1636823"/>
                    <a:pt x="466293" y="1639019"/>
                    <a:pt x="457200" y="1639019"/>
                  </a:cubicBezTo>
                  <a:cubicBezTo>
                    <a:pt x="391002" y="1639019"/>
                    <a:pt x="324928" y="1633268"/>
                    <a:pt x="258792" y="1630393"/>
                  </a:cubicBezTo>
                  <a:cubicBezTo>
                    <a:pt x="250166" y="1624642"/>
                    <a:pt x="242186" y="1617777"/>
                    <a:pt x="232913" y="1613140"/>
                  </a:cubicBezTo>
                  <a:cubicBezTo>
                    <a:pt x="204007" y="1598687"/>
                    <a:pt x="154002" y="1598621"/>
                    <a:pt x="129396" y="1595887"/>
                  </a:cubicBezTo>
                  <a:cubicBezTo>
                    <a:pt x="120770" y="1590136"/>
                    <a:pt x="112519" y="1583778"/>
                    <a:pt x="103517" y="1578634"/>
                  </a:cubicBezTo>
                  <a:cubicBezTo>
                    <a:pt x="92352" y="1572254"/>
                    <a:pt x="79916" y="1568197"/>
                    <a:pt x="69011" y="1561381"/>
                  </a:cubicBezTo>
                  <a:cubicBezTo>
                    <a:pt x="56819" y="1553761"/>
                    <a:pt x="46007" y="1544128"/>
                    <a:pt x="34505" y="1535502"/>
                  </a:cubicBezTo>
                  <a:cubicBezTo>
                    <a:pt x="28754" y="1526876"/>
                    <a:pt x="21464" y="1519097"/>
                    <a:pt x="17253" y="1509623"/>
                  </a:cubicBezTo>
                  <a:cubicBezTo>
                    <a:pt x="9867" y="1493004"/>
                    <a:pt x="0" y="1457864"/>
                    <a:pt x="0" y="1457864"/>
                  </a:cubicBezTo>
                  <a:cubicBezTo>
                    <a:pt x="2679" y="1331946"/>
                    <a:pt x="13019" y="829826"/>
                    <a:pt x="17253" y="690113"/>
                  </a:cubicBezTo>
                  <a:cubicBezTo>
                    <a:pt x="19345" y="621073"/>
                    <a:pt x="20958" y="551975"/>
                    <a:pt x="25879" y="483079"/>
                  </a:cubicBezTo>
                  <a:cubicBezTo>
                    <a:pt x="26724" y="471253"/>
                    <a:pt x="32556" y="460268"/>
                    <a:pt x="34505" y="448574"/>
                  </a:cubicBezTo>
                  <a:cubicBezTo>
                    <a:pt x="38316" y="425706"/>
                    <a:pt x="39607" y="402475"/>
                    <a:pt x="43132" y="379562"/>
                  </a:cubicBezTo>
                  <a:cubicBezTo>
                    <a:pt x="49081" y="340893"/>
                    <a:pt x="49887" y="342042"/>
                    <a:pt x="60385" y="310551"/>
                  </a:cubicBezTo>
                  <a:cubicBezTo>
                    <a:pt x="63260" y="284672"/>
                    <a:pt x="64730" y="258597"/>
                    <a:pt x="69011" y="232913"/>
                  </a:cubicBezTo>
                  <a:cubicBezTo>
                    <a:pt x="70506" y="223944"/>
                    <a:pt x="75140" y="215777"/>
                    <a:pt x="77638" y="207034"/>
                  </a:cubicBezTo>
                  <a:cubicBezTo>
                    <a:pt x="80895" y="195634"/>
                    <a:pt x="83939" y="184154"/>
                    <a:pt x="86264" y="172528"/>
                  </a:cubicBezTo>
                  <a:cubicBezTo>
                    <a:pt x="91808" y="144808"/>
                    <a:pt x="95673" y="93716"/>
                    <a:pt x="112143" y="69011"/>
                  </a:cubicBezTo>
                  <a:lnTo>
                    <a:pt x="129396" y="43132"/>
                  </a:lnTo>
                  <a:cubicBezTo>
                    <a:pt x="132271" y="34506"/>
                    <a:pt x="130623" y="22538"/>
                    <a:pt x="138022" y="17253"/>
                  </a:cubicBezTo>
                  <a:cubicBezTo>
                    <a:pt x="152821" y="6682"/>
                    <a:pt x="189781" y="0"/>
                    <a:pt x="189781" y="0"/>
                  </a:cubicBezTo>
                  <a:cubicBezTo>
                    <a:pt x="222967" y="11062"/>
                    <a:pt x="247032" y="16373"/>
                    <a:pt x="276045" y="34506"/>
                  </a:cubicBezTo>
                  <a:cubicBezTo>
                    <a:pt x="288237" y="42126"/>
                    <a:pt x="297983" y="53403"/>
                    <a:pt x="310551" y="60385"/>
                  </a:cubicBezTo>
                  <a:cubicBezTo>
                    <a:pt x="412212" y="116863"/>
                    <a:pt x="299347" y="36886"/>
                    <a:pt x="388188" y="103517"/>
                  </a:cubicBezTo>
                  <a:cubicBezTo>
                    <a:pt x="397724" y="74910"/>
                    <a:pt x="366622" y="53196"/>
                    <a:pt x="362309" y="431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9" name="Ellipse 8"/>
          <p:cNvSpPr/>
          <p:nvPr/>
        </p:nvSpPr>
        <p:spPr>
          <a:xfrm>
            <a:off x="7547504" y="980728"/>
            <a:ext cx="296936" cy="296936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/>
          <p:cNvSpPr/>
          <p:nvPr/>
        </p:nvSpPr>
        <p:spPr>
          <a:xfrm>
            <a:off x="8172400" y="1700808"/>
            <a:ext cx="296936" cy="296936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04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54043" y="1997744"/>
            <a:ext cx="6457733" cy="423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7812756" y="779653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F9</a:t>
            </a:r>
            <a:endParaRPr lang="de-DE" sz="1600" dirty="0"/>
          </a:p>
        </p:txBody>
      </p:sp>
      <p:sp>
        <p:nvSpPr>
          <p:cNvPr id="13" name="Textfeld 12"/>
          <p:cNvSpPr txBox="1"/>
          <p:nvPr/>
        </p:nvSpPr>
        <p:spPr>
          <a:xfrm>
            <a:off x="8478042" y="1706054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P3</a:t>
            </a:r>
            <a:endParaRPr lang="de-DE" sz="1600" dirty="0"/>
          </a:p>
        </p:txBody>
      </p:sp>
      <p:sp>
        <p:nvSpPr>
          <p:cNvPr id="12" name="Textfeld 11"/>
          <p:cNvSpPr txBox="1"/>
          <p:nvPr/>
        </p:nvSpPr>
        <p:spPr>
          <a:xfrm>
            <a:off x="4209271" y="3932862"/>
            <a:ext cx="1338828" cy="3693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simulation</a:t>
            </a:r>
            <a:endParaRPr lang="de-DE" b="1" dirty="0"/>
          </a:p>
        </p:txBody>
      </p:sp>
      <p:sp>
        <p:nvSpPr>
          <p:cNvPr id="15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499992" y="6485634"/>
            <a:ext cx="1872208" cy="111719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dirty="0" smtClean="0"/>
              <a:t>J. Wolf  - The KATRIN Experiment</a:t>
            </a:r>
            <a:endParaRPr lang="en-US" dirty="0"/>
          </a:p>
        </p:txBody>
      </p:sp>
      <p:sp>
        <p:nvSpPr>
          <p:cNvPr id="16" name="Abgerundetes Rechteck 15"/>
          <p:cNvSpPr/>
          <p:nvPr/>
        </p:nvSpPr>
        <p:spPr>
          <a:xfrm>
            <a:off x="2915816" y="6328371"/>
            <a:ext cx="1224136" cy="5474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0979" y="6364193"/>
            <a:ext cx="3072799" cy="4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53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174545" y="224280"/>
            <a:ext cx="7564839" cy="68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13" tIns="37858" rIns="75713" bIns="37858" anchor="ctr"/>
          <a:lstStyle/>
          <a:p>
            <a:pPr defTabSz="1159506"/>
            <a:r>
              <a:rPr lang="de-DE" sz="2800" b="1" dirty="0">
                <a:solidFill>
                  <a:schemeClr val="tx2"/>
                </a:solidFill>
              </a:rPr>
              <a:t>KATRIN Main </a:t>
            </a:r>
            <a:r>
              <a:rPr lang="de-DE" sz="2800" b="1" dirty="0" err="1" smtClean="0">
                <a:solidFill>
                  <a:schemeClr val="tx2"/>
                </a:solidFill>
              </a:rPr>
              <a:t>Spectrometer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Measurements</a:t>
            </a:r>
            <a:endParaRPr lang="de-DE" sz="2800" b="1" dirty="0">
              <a:solidFill>
                <a:schemeClr val="tx2"/>
              </a:solidFill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6536" y="1124744"/>
            <a:ext cx="3236570" cy="1008112"/>
          </a:xfrm>
          <a:prstGeom prst="rect">
            <a:avLst/>
          </a:prstGeom>
        </p:spPr>
      </p:pic>
      <p:grpSp>
        <p:nvGrpSpPr>
          <p:cNvPr id="3" name="Gruppierung 2"/>
          <p:cNvGrpSpPr/>
          <p:nvPr/>
        </p:nvGrpSpPr>
        <p:grpSpPr>
          <a:xfrm>
            <a:off x="4828728" y="2613036"/>
            <a:ext cx="4279776" cy="3264236"/>
            <a:chOff x="251520" y="2924944"/>
            <a:chExt cx="4279776" cy="3264236"/>
          </a:xfrm>
        </p:grpSpPr>
        <p:pic>
          <p:nvPicPr>
            <p:cNvPr id="2" name="Bild 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520" y="2924944"/>
              <a:ext cx="4279776" cy="3264236"/>
            </a:xfrm>
            <a:prstGeom prst="rect">
              <a:avLst/>
            </a:prstGeom>
          </p:spPr>
        </p:pic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824888" y="3566381"/>
              <a:ext cx="2108269" cy="24622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prstDash val="sys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000" dirty="0"/>
                <a:t>mean </a:t>
              </a:r>
              <a:r>
                <a:rPr lang="en-US" altLang="en-US" sz="1000" dirty="0" smtClean="0"/>
                <a:t>global rate</a:t>
              </a:r>
              <a:r>
                <a:rPr lang="en-US" altLang="en-US" sz="1000" dirty="0"/>
                <a:t>: 0.78 </a:t>
              </a:r>
              <a:r>
                <a:rPr lang="en-US" altLang="de-DE" sz="1000" dirty="0"/>
                <a:t>± 0.20 cps</a:t>
              </a:r>
              <a:r>
                <a:rPr lang="en-US" altLang="en-US" sz="1000" dirty="0"/>
                <a:t> </a:t>
              </a:r>
            </a:p>
          </p:txBody>
        </p:sp>
        <p:sp>
          <p:nvSpPr>
            <p:cNvPr id="26" name="Text Box 8"/>
            <p:cNvSpPr txBox="1">
              <a:spLocks noChangeArrowheads="1"/>
            </p:cNvSpPr>
            <p:nvPr/>
          </p:nvSpPr>
          <p:spPr bwMode="auto">
            <a:xfrm>
              <a:off x="823381" y="5129175"/>
              <a:ext cx="2108269" cy="24622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prstDash val="sys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000" dirty="0"/>
                <a:t>mean </a:t>
              </a:r>
              <a:r>
                <a:rPr lang="en-US" altLang="en-US" sz="1000" dirty="0" smtClean="0"/>
                <a:t>global rate</a:t>
              </a:r>
              <a:r>
                <a:rPr lang="en-US" altLang="en-US" sz="1000" dirty="0"/>
                <a:t>: 0.47 </a:t>
              </a:r>
              <a:r>
                <a:rPr lang="en-US" altLang="de-DE" sz="1000" dirty="0"/>
                <a:t>± 0.09 cps</a:t>
              </a:r>
              <a:r>
                <a:rPr lang="en-US" altLang="en-US" sz="1000" dirty="0"/>
                <a:t> </a:t>
              </a:r>
            </a:p>
          </p:txBody>
        </p:sp>
      </p:grpSp>
      <p:pic>
        <p:nvPicPr>
          <p:cNvPr id="5" name="Bild 4" descr="TransmissionFunctio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2685044"/>
            <a:ext cx="4608512" cy="3046580"/>
          </a:xfrm>
          <a:prstGeom prst="rect">
            <a:avLst/>
          </a:prstGeom>
        </p:spPr>
      </p:pic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364698" y="1107127"/>
            <a:ext cx="7068258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b="1" dirty="0" err="1" smtClean="0">
                <a:solidFill>
                  <a:srgbClr val="4102B2"/>
                </a:solidFill>
              </a:rPr>
              <a:t>detailed</a:t>
            </a:r>
            <a:r>
              <a:rPr lang="de-DE" b="1" dirty="0" smtClean="0">
                <a:solidFill>
                  <a:srgbClr val="4102B2"/>
                </a:solidFill>
              </a:rPr>
              <a:t> </a:t>
            </a:r>
            <a:r>
              <a:rPr lang="de-DE" b="1" dirty="0" err="1" smtClean="0">
                <a:solidFill>
                  <a:srgbClr val="4102B2"/>
                </a:solidFill>
              </a:rPr>
              <a:t>transmission</a:t>
            </a:r>
            <a:r>
              <a:rPr lang="de-DE" b="1" dirty="0" smtClean="0">
                <a:solidFill>
                  <a:srgbClr val="4102B2"/>
                </a:solidFill>
              </a:rPr>
              <a:t> </a:t>
            </a:r>
            <a:r>
              <a:rPr lang="de-DE" b="1" dirty="0" err="1" smtClean="0">
                <a:solidFill>
                  <a:srgbClr val="4102B2"/>
                </a:solidFill>
              </a:rPr>
              <a:t>and</a:t>
            </a:r>
            <a:r>
              <a:rPr lang="de-DE" b="1" dirty="0" smtClean="0">
                <a:solidFill>
                  <a:srgbClr val="4102B2"/>
                </a:solidFill>
              </a:rPr>
              <a:t> </a:t>
            </a:r>
            <a:r>
              <a:rPr lang="de-DE" b="1" dirty="0" err="1" smtClean="0">
                <a:solidFill>
                  <a:srgbClr val="4102B2"/>
                </a:solidFill>
              </a:rPr>
              <a:t>background</a:t>
            </a:r>
            <a:r>
              <a:rPr lang="de-DE" b="1" dirty="0" smtClean="0">
                <a:solidFill>
                  <a:srgbClr val="4102B2"/>
                </a:solidFill>
              </a:rPr>
              <a:t> </a:t>
            </a:r>
            <a:r>
              <a:rPr lang="de-DE" b="1" dirty="0" err="1" smtClean="0">
                <a:solidFill>
                  <a:srgbClr val="4102B2"/>
                </a:solidFill>
              </a:rPr>
              <a:t>studies</a:t>
            </a:r>
            <a:r>
              <a:rPr lang="de-DE" b="1" dirty="0" smtClean="0">
                <a:solidFill>
                  <a:srgbClr val="4102B2"/>
                </a:solidFill>
              </a:rPr>
              <a:t> </a:t>
            </a:r>
            <a:endParaRPr lang="de-DE" b="1" dirty="0">
              <a:solidFill>
                <a:srgbClr val="4102B2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24792" y="1611184"/>
            <a:ext cx="8711704" cy="4769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342900" indent="-342900">
              <a:spcAft>
                <a:spcPts val="863"/>
              </a:spcAft>
              <a:buSzPct val="120000"/>
              <a:buFont typeface="Arial"/>
              <a:buChar char="•"/>
            </a:pPr>
            <a:r>
              <a:rPr lang="en-GB" sz="2200" dirty="0" smtClean="0"/>
              <a:t>sharpest transmission function ever measured with MAC-E filter</a:t>
            </a:r>
          </a:p>
          <a:p>
            <a:pPr marL="342900" indent="-342900">
              <a:spcAft>
                <a:spcPts val="863"/>
              </a:spcAft>
              <a:buSzPct val="120000"/>
              <a:buFont typeface="Arial"/>
              <a:buChar char="•"/>
            </a:pPr>
            <a:r>
              <a:rPr lang="en-GB" sz="2200" dirty="0" smtClean="0"/>
              <a:t>background from </a:t>
            </a:r>
            <a:r>
              <a:rPr lang="en-GB" sz="2200" baseline="30000" dirty="0" smtClean="0"/>
              <a:t>219</a:t>
            </a:r>
            <a:r>
              <a:rPr lang="en-GB" sz="2200" dirty="0" smtClean="0"/>
              <a:t>Rn/</a:t>
            </a:r>
            <a:r>
              <a:rPr lang="en-GB" sz="2200" baseline="30000" dirty="0" smtClean="0"/>
              <a:t>220</a:t>
            </a:r>
            <a:r>
              <a:rPr lang="en-GB" sz="2200" dirty="0" smtClean="0"/>
              <a:t>Rn emanation eliminated</a:t>
            </a:r>
          </a:p>
          <a:p>
            <a:pPr marL="342900" indent="-342900">
              <a:spcAft>
                <a:spcPts val="863"/>
              </a:spcAft>
              <a:buSzPct val="120000"/>
              <a:buFont typeface="Arial"/>
              <a:buChar char="•"/>
            </a:pPr>
            <a:endParaRPr lang="en-GB" sz="2000" b="1" dirty="0"/>
          </a:p>
          <a:p>
            <a:pPr marL="342900" indent="-342900">
              <a:spcAft>
                <a:spcPts val="863"/>
              </a:spcAft>
              <a:buSzPct val="120000"/>
              <a:buFont typeface="Arial"/>
              <a:buChar char="•"/>
            </a:pPr>
            <a:endParaRPr lang="en-GB" sz="2000" b="1" dirty="0" smtClean="0"/>
          </a:p>
          <a:p>
            <a:pPr marL="342900" indent="-342900">
              <a:spcAft>
                <a:spcPts val="863"/>
              </a:spcAft>
              <a:buSzPct val="120000"/>
              <a:buFont typeface="Arial"/>
              <a:buChar char="•"/>
            </a:pPr>
            <a:endParaRPr lang="en-GB" sz="2000" b="1" dirty="0"/>
          </a:p>
          <a:p>
            <a:pPr marL="342900" indent="-342900">
              <a:spcAft>
                <a:spcPts val="863"/>
              </a:spcAft>
              <a:buSzPct val="120000"/>
              <a:buFont typeface="Arial"/>
              <a:buChar char="•"/>
            </a:pPr>
            <a:endParaRPr lang="en-GB" sz="2000" b="1" dirty="0" smtClean="0"/>
          </a:p>
          <a:p>
            <a:pPr marL="342900" indent="-342900">
              <a:spcAft>
                <a:spcPts val="863"/>
              </a:spcAft>
              <a:buSzPct val="120000"/>
              <a:buFont typeface="Arial"/>
              <a:buChar char="•"/>
            </a:pPr>
            <a:endParaRPr lang="en-GB" sz="2000" b="1" dirty="0"/>
          </a:p>
          <a:p>
            <a:pPr marL="342900" indent="-342900">
              <a:spcAft>
                <a:spcPts val="863"/>
              </a:spcAft>
              <a:buSzPct val="120000"/>
              <a:buFont typeface="Arial"/>
              <a:buChar char="•"/>
            </a:pPr>
            <a:endParaRPr lang="en-GB" sz="2000" b="1" dirty="0" smtClean="0"/>
          </a:p>
          <a:p>
            <a:pPr marL="342900" indent="-342900">
              <a:spcAft>
                <a:spcPts val="863"/>
              </a:spcAft>
              <a:buSzPct val="120000"/>
              <a:buFont typeface="Arial"/>
              <a:buChar char="•"/>
            </a:pPr>
            <a:endParaRPr lang="en-GB" sz="2000" b="1" dirty="0" smtClean="0"/>
          </a:p>
          <a:p>
            <a:pPr marL="342900" indent="-342900">
              <a:spcAft>
                <a:spcPts val="863"/>
              </a:spcAft>
              <a:buSzPct val="120000"/>
              <a:buFont typeface="Arial"/>
              <a:buChar char="•"/>
            </a:pPr>
            <a:endParaRPr lang="en-GB" sz="2200" b="1" dirty="0"/>
          </a:p>
          <a:p>
            <a:pPr marL="342900" indent="-342900">
              <a:spcAft>
                <a:spcPts val="863"/>
              </a:spcAft>
              <a:buSzPct val="120000"/>
              <a:buFont typeface="Arial"/>
              <a:buChar char="•"/>
            </a:pPr>
            <a:r>
              <a:rPr lang="en-GB" sz="2200" dirty="0" smtClean="0"/>
              <a:t>will be improved during 2014 commissioning runs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2421881" y="6463969"/>
            <a:ext cx="3950320" cy="152102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smtClean="0"/>
              <a:t>J. Wolf  - The KATRIN Experiment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04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421881" y="6463969"/>
            <a:ext cx="3950320" cy="152102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smtClean="0"/>
              <a:t>J. Wolf  - The KATRIN Experiment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pic>
        <p:nvPicPr>
          <p:cNvPr id="230402" name="Picture 2" descr="Z:\Eigene Dateien\katrin\Veroeffentlichungen\KATRIN-Vacuum\mspec_commissioning_2014\History\img\vacuum_MainSpectrometer2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080" y="349970"/>
            <a:ext cx="7523609" cy="594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5740" y="90755"/>
            <a:ext cx="4828309" cy="288032"/>
          </a:xfrm>
        </p:spPr>
        <p:txBody>
          <a:bodyPr/>
          <a:lstStyle/>
          <a:p>
            <a:r>
              <a:rPr lang="de-DE" sz="1800" dirty="0" err="1" smtClean="0"/>
              <a:t>Vacuum</a:t>
            </a:r>
            <a:r>
              <a:rPr lang="de-DE" sz="1800" dirty="0" smtClean="0"/>
              <a:t> </a:t>
            </a:r>
            <a:r>
              <a:rPr lang="de-DE" sz="1800" dirty="0" err="1" smtClean="0"/>
              <a:t>scheme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Main </a:t>
            </a:r>
            <a:r>
              <a:rPr lang="de-DE" sz="1800" dirty="0" err="1" smtClean="0"/>
              <a:t>Spectrometer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67774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778794"/>
            <a:ext cx="3960440" cy="561975"/>
          </a:xfrm>
        </p:spPr>
        <p:txBody>
          <a:bodyPr/>
          <a:lstStyle/>
          <a:p>
            <a:r>
              <a:rPr lang="de-DE" altLang="de-DE" b="0" dirty="0" err="1" smtClean="0"/>
              <a:t>Flanges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and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Gaskets</a:t>
            </a:r>
            <a:r>
              <a:rPr lang="de-DE" altLang="de-DE" b="0" dirty="0" smtClean="0"/>
              <a:t>:</a:t>
            </a:r>
            <a:endParaRPr lang="de-DE" altLang="de-DE" b="0" dirty="0"/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412876"/>
            <a:ext cx="4681538" cy="4608513"/>
          </a:xfrm>
          <a:noFill/>
          <a:ln>
            <a:noFill/>
            <a:miter lim="800000"/>
            <a:headEnd/>
            <a:tailEnd/>
          </a:ln>
        </p:spPr>
        <p:txBody>
          <a:bodyPr/>
          <a:lstStyle/>
          <a:p>
            <a:r>
              <a:rPr lang="de-DE" altLang="de-DE" b="1" dirty="0">
                <a:solidFill>
                  <a:srgbClr val="993300"/>
                </a:solidFill>
              </a:rPr>
              <a:t>UHV:</a:t>
            </a:r>
          </a:p>
          <a:p>
            <a:pPr lvl="1"/>
            <a:r>
              <a:rPr lang="de-DE" altLang="de-DE" dirty="0"/>
              <a:t>CF </a:t>
            </a:r>
            <a:r>
              <a:rPr lang="de-DE" altLang="de-DE" dirty="0" err="1"/>
              <a:t>gaskets</a:t>
            </a:r>
            <a:r>
              <a:rPr lang="de-DE" altLang="de-DE" dirty="0"/>
              <a:t> </a:t>
            </a:r>
            <a:r>
              <a:rPr lang="de-DE" altLang="de-DE" dirty="0" err="1"/>
              <a:t>up</a:t>
            </a:r>
            <a:r>
              <a:rPr lang="de-DE" altLang="de-DE" dirty="0"/>
              <a:t> </a:t>
            </a:r>
            <a:r>
              <a:rPr lang="de-DE" altLang="de-DE" dirty="0" err="1"/>
              <a:t>to</a:t>
            </a:r>
            <a:r>
              <a:rPr lang="de-DE" altLang="de-DE" dirty="0"/>
              <a:t> 250 mm</a:t>
            </a:r>
          </a:p>
          <a:p>
            <a:pPr lvl="1"/>
            <a:r>
              <a:rPr lang="de-DE" altLang="de-DE" dirty="0"/>
              <a:t>HTMS double </a:t>
            </a:r>
            <a:r>
              <a:rPr lang="de-DE" altLang="de-DE" dirty="0" err="1"/>
              <a:t>gaskets</a:t>
            </a:r>
            <a:r>
              <a:rPr lang="de-DE" altLang="de-DE" dirty="0"/>
              <a:t>:</a:t>
            </a:r>
          </a:p>
          <a:p>
            <a:pPr lvl="2"/>
            <a:r>
              <a:rPr lang="de-DE" altLang="de-DE" sz="1400" dirty="0">
                <a:solidFill>
                  <a:srgbClr val="003399"/>
                </a:solidFill>
              </a:rPr>
              <a:t>500 mm </a:t>
            </a:r>
            <a:r>
              <a:rPr lang="de-DE" altLang="de-DE" sz="1400" dirty="0" err="1">
                <a:solidFill>
                  <a:srgbClr val="003399"/>
                </a:solidFill>
              </a:rPr>
              <a:t>ground-electrodes</a:t>
            </a:r>
            <a:endParaRPr lang="de-DE" altLang="de-DE" sz="1400" dirty="0">
              <a:solidFill>
                <a:srgbClr val="003399"/>
              </a:solidFill>
            </a:endParaRPr>
          </a:p>
          <a:p>
            <a:pPr lvl="2"/>
            <a:r>
              <a:rPr lang="de-DE" altLang="de-DE" sz="1400" dirty="0">
                <a:solidFill>
                  <a:srgbClr val="003399"/>
                </a:solidFill>
              </a:rPr>
              <a:t>1700 mm pump </a:t>
            </a:r>
            <a:r>
              <a:rPr lang="de-DE" altLang="de-DE" sz="1400" dirty="0" err="1">
                <a:solidFill>
                  <a:srgbClr val="003399"/>
                </a:solidFill>
              </a:rPr>
              <a:t>ports</a:t>
            </a:r>
            <a:endParaRPr lang="de-DE" altLang="de-DE" sz="1400" dirty="0">
              <a:solidFill>
                <a:srgbClr val="003399"/>
              </a:solidFill>
            </a:endParaRPr>
          </a:p>
          <a:p>
            <a:pPr lvl="1"/>
            <a:r>
              <a:rPr lang="de-DE" altLang="de-DE" dirty="0"/>
              <a:t>all </a:t>
            </a:r>
            <a:r>
              <a:rPr lang="de-DE" altLang="de-DE" dirty="0" err="1"/>
              <a:t>gaskets</a:t>
            </a:r>
            <a:r>
              <a:rPr lang="de-DE" altLang="de-DE" dirty="0"/>
              <a:t> </a:t>
            </a:r>
            <a:r>
              <a:rPr lang="de-DE" altLang="de-DE" dirty="0" err="1"/>
              <a:t>bakable</a:t>
            </a:r>
            <a:r>
              <a:rPr lang="de-DE" altLang="de-DE" dirty="0"/>
              <a:t> at </a:t>
            </a:r>
            <a:r>
              <a:rPr lang="de-DE" altLang="de-DE" dirty="0" smtClean="0"/>
              <a:t>350°C</a:t>
            </a:r>
          </a:p>
          <a:p>
            <a:pPr lvl="1"/>
            <a:endParaRPr lang="de-DE" altLang="de-DE" dirty="0"/>
          </a:p>
          <a:p>
            <a:r>
              <a:rPr lang="de-DE" altLang="de-DE" b="1" dirty="0">
                <a:solidFill>
                  <a:srgbClr val="000099"/>
                </a:solidFill>
              </a:rPr>
              <a:t>intermediate </a:t>
            </a:r>
            <a:r>
              <a:rPr lang="de-DE" altLang="de-DE" b="1" dirty="0" err="1">
                <a:solidFill>
                  <a:srgbClr val="000099"/>
                </a:solidFill>
              </a:rPr>
              <a:t>vacuum</a:t>
            </a:r>
            <a:r>
              <a:rPr lang="de-DE" altLang="de-DE" b="1" dirty="0">
                <a:solidFill>
                  <a:srgbClr val="000099"/>
                </a:solidFill>
              </a:rPr>
              <a:t>:</a:t>
            </a:r>
          </a:p>
          <a:p>
            <a:pPr lvl="1"/>
            <a:r>
              <a:rPr lang="de-DE" altLang="de-DE" dirty="0"/>
              <a:t>CF </a:t>
            </a:r>
            <a:r>
              <a:rPr lang="de-DE" altLang="de-DE" dirty="0" err="1" smtClean="0"/>
              <a:t>gaskets</a:t>
            </a:r>
            <a:endParaRPr lang="de-DE" altLang="de-DE" dirty="0" smtClean="0"/>
          </a:p>
          <a:p>
            <a:pPr lvl="1"/>
            <a:endParaRPr lang="de-DE" altLang="de-DE" dirty="0"/>
          </a:p>
          <a:p>
            <a:r>
              <a:rPr lang="de-DE" altLang="de-DE" b="1" dirty="0" err="1">
                <a:solidFill>
                  <a:srgbClr val="006600"/>
                </a:solidFill>
              </a:rPr>
              <a:t>fore-vacuum</a:t>
            </a:r>
            <a:r>
              <a:rPr lang="de-DE" altLang="de-DE" b="1" dirty="0">
                <a:solidFill>
                  <a:srgbClr val="006600"/>
                </a:solidFill>
              </a:rPr>
              <a:t>:</a:t>
            </a:r>
          </a:p>
          <a:p>
            <a:pPr lvl="1"/>
            <a:r>
              <a:rPr lang="de-DE" altLang="de-DE" dirty="0"/>
              <a:t>KF O-rings</a:t>
            </a:r>
          </a:p>
          <a:p>
            <a:pPr lvl="1"/>
            <a:r>
              <a:rPr lang="de-DE" altLang="de-DE" dirty="0"/>
              <a:t>ISO K </a:t>
            </a:r>
            <a:r>
              <a:rPr lang="de-DE" altLang="de-DE" dirty="0" err="1"/>
              <a:t>for</a:t>
            </a:r>
            <a:r>
              <a:rPr lang="de-DE" altLang="de-DE" dirty="0"/>
              <a:t> pump-down </a:t>
            </a:r>
            <a:r>
              <a:rPr lang="de-DE" altLang="de-DE" dirty="0" err="1"/>
              <a:t>and</a:t>
            </a:r>
            <a:r>
              <a:rPr lang="de-DE" altLang="de-DE" dirty="0"/>
              <a:t> </a:t>
            </a:r>
            <a:r>
              <a:rPr lang="de-DE" altLang="de-DE" dirty="0" err="1"/>
              <a:t>venting</a:t>
            </a:r>
            <a:endParaRPr lang="de-DE" altLang="de-DE" dirty="0"/>
          </a:p>
          <a:p>
            <a:endParaRPr lang="de-DE" altLang="de-DE" sz="1800" dirty="0"/>
          </a:p>
        </p:txBody>
      </p:sp>
      <p:pic>
        <p:nvPicPr>
          <p:cNvPr id="184324" name="Picture 4" descr="DSC_66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1849438"/>
            <a:ext cx="4040187" cy="37290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25" name="Line 5"/>
          <p:cNvSpPr>
            <a:spLocks noChangeShapeType="1"/>
          </p:cNvSpPr>
          <p:nvPr/>
        </p:nvSpPr>
        <p:spPr bwMode="auto">
          <a:xfrm>
            <a:off x="3237758" y="2809503"/>
            <a:ext cx="2702396" cy="3561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" name="Datumsplatzhalter 4"/>
          <p:cNvSpPr>
            <a:spLocks noGrp="1"/>
          </p:cNvSpPr>
          <p:nvPr>
            <p:ph type="dt" sz="half" idx="2"/>
          </p:nvPr>
        </p:nvSpPr>
        <p:spPr>
          <a:xfrm>
            <a:off x="179512" y="6454633"/>
            <a:ext cx="1908096" cy="178736"/>
          </a:xfrm>
        </p:spPr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179512" y="92573"/>
            <a:ext cx="7564839" cy="68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13" tIns="37858" rIns="75713" bIns="37858" anchor="ctr"/>
          <a:lstStyle/>
          <a:p>
            <a:pPr defTabSz="1159506"/>
            <a:r>
              <a:rPr lang="de-DE" sz="2800" b="1" dirty="0">
                <a:solidFill>
                  <a:schemeClr val="tx2"/>
                </a:solidFill>
              </a:rPr>
              <a:t>KATRIN Main </a:t>
            </a:r>
            <a:r>
              <a:rPr lang="de-DE" sz="2800" b="1" dirty="0" err="1" smtClean="0">
                <a:solidFill>
                  <a:schemeClr val="tx2"/>
                </a:solidFill>
              </a:rPr>
              <a:t>Spectrometer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Vacuum</a:t>
            </a:r>
            <a:endParaRPr lang="de-DE" sz="2800" b="1" dirty="0">
              <a:solidFill>
                <a:schemeClr val="tx2"/>
              </a:solidFill>
            </a:endParaRPr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499992" y="6485634"/>
            <a:ext cx="1872208" cy="111719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dirty="0" smtClean="0"/>
              <a:t>J. Wolf  - The KATRIN Experiment</a:t>
            </a:r>
            <a:endParaRPr lang="en-US" dirty="0"/>
          </a:p>
        </p:txBody>
      </p:sp>
      <p:sp>
        <p:nvSpPr>
          <p:cNvPr id="13" name="Abgerundetes Rechteck 12"/>
          <p:cNvSpPr/>
          <p:nvPr/>
        </p:nvSpPr>
        <p:spPr>
          <a:xfrm>
            <a:off x="2915816" y="6328371"/>
            <a:ext cx="1224136" cy="5474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0979" y="6364193"/>
            <a:ext cx="3072799" cy="4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65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0525" y="202729"/>
            <a:ext cx="6911975" cy="561975"/>
          </a:xfrm>
        </p:spPr>
        <p:txBody>
          <a:bodyPr/>
          <a:lstStyle/>
          <a:p>
            <a:r>
              <a:rPr lang="de-DE" sz="2800" dirty="0" smtClean="0"/>
              <a:t>KATRIN Main </a:t>
            </a:r>
            <a:r>
              <a:rPr lang="de-DE" sz="2800" dirty="0" err="1" smtClean="0"/>
              <a:t>Spectrometer</a:t>
            </a:r>
            <a:endParaRPr lang="de-DE" sz="2800" dirty="0"/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0643841"/>
              </p:ext>
            </p:extLst>
          </p:nvPr>
        </p:nvGraphicFramePr>
        <p:xfrm>
          <a:off x="392112" y="980728"/>
          <a:ext cx="8500367" cy="5061384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4467921"/>
                <a:gridCol w="1224136"/>
                <a:gridCol w="1224136"/>
                <a:gridCol w="1584174"/>
              </a:tblGrid>
              <a:tr h="352694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err="1" smtClean="0">
                          <a:solidFill>
                            <a:schemeClr val="tx1"/>
                          </a:solidFill>
                        </a:rPr>
                        <a:t>Component</a:t>
                      </a:r>
                      <a:endParaRPr lang="de-DE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solidFill>
                            <a:schemeClr val="tx1"/>
                          </a:solidFill>
                        </a:rPr>
                        <a:t>Material</a:t>
                      </a:r>
                      <a:endParaRPr lang="de-DE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err="1" smtClean="0">
                          <a:solidFill>
                            <a:schemeClr val="tx1"/>
                          </a:solidFill>
                        </a:rPr>
                        <a:t>Temp</a:t>
                      </a:r>
                      <a:r>
                        <a:rPr lang="de-DE" sz="16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de-DE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solidFill>
                            <a:schemeClr val="tx1"/>
                          </a:solidFill>
                        </a:rPr>
                        <a:t>Surface</a:t>
                      </a:r>
                      <a:endParaRPr lang="de-DE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5345"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Main </a:t>
                      </a:r>
                      <a:r>
                        <a:rPr lang="de-DE" sz="1400" b="0" dirty="0" err="1" smtClean="0">
                          <a:solidFill>
                            <a:schemeClr val="tx1"/>
                          </a:solidFill>
                        </a:rPr>
                        <a:t>Spectrometer</a:t>
                      </a:r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b="0" dirty="0" err="1" smtClean="0">
                          <a:solidFill>
                            <a:schemeClr val="tx1"/>
                          </a:solidFill>
                        </a:rPr>
                        <a:t>vacuum</a:t>
                      </a:r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b="0" dirty="0" err="1" smtClean="0">
                          <a:solidFill>
                            <a:schemeClr val="tx1"/>
                          </a:solidFill>
                        </a:rPr>
                        <a:t>vessel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316LN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20°C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690.0 m</a:t>
                      </a:r>
                      <a:r>
                        <a:rPr lang="de-DE" sz="1400" b="0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5345">
                <a:tc>
                  <a:txBody>
                    <a:bodyPr/>
                    <a:lstStyle/>
                    <a:p>
                      <a:r>
                        <a:rPr lang="de-DE" sz="1400" dirty="0" err="1" smtClean="0">
                          <a:solidFill>
                            <a:schemeClr val="tx1"/>
                          </a:solidFill>
                        </a:rPr>
                        <a:t>Wires</a:t>
                      </a:r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 (23440 </a:t>
                      </a:r>
                      <a:r>
                        <a:rPr lang="de-DE" sz="1400" dirty="0" err="1" smtClean="0">
                          <a:solidFill>
                            <a:schemeClr val="tx1"/>
                          </a:solidFill>
                        </a:rPr>
                        <a:t>wires</a:t>
                      </a:r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dirty="0" err="1" smtClean="0">
                          <a:solidFill>
                            <a:schemeClr val="tx1"/>
                          </a:solidFill>
                        </a:rPr>
                        <a:t>with</a:t>
                      </a:r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 a total </a:t>
                      </a:r>
                      <a:r>
                        <a:rPr lang="de-DE" sz="1400" dirty="0" err="1" smtClean="0">
                          <a:solidFill>
                            <a:schemeClr val="tx1"/>
                          </a:solidFill>
                        </a:rPr>
                        <a:t>length</a:t>
                      </a:r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dirty="0" err="1" smtClean="0">
                          <a:solidFill>
                            <a:schemeClr val="tx1"/>
                          </a:solidFill>
                        </a:rPr>
                        <a:t>of</a:t>
                      </a:r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 42400 m)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316L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20°C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33.6 m</a:t>
                      </a:r>
                      <a:r>
                        <a:rPr lang="de-DE" sz="1400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5345">
                <a:tc>
                  <a:txBody>
                    <a:bodyPr/>
                    <a:lstStyle/>
                    <a:p>
                      <a:r>
                        <a:rPr lang="de-DE" sz="1400" dirty="0" err="1" smtClean="0">
                          <a:solidFill>
                            <a:schemeClr val="tx1"/>
                          </a:solidFill>
                        </a:rPr>
                        <a:t>Electrode</a:t>
                      </a:r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dirty="0" err="1" smtClean="0">
                          <a:solidFill>
                            <a:schemeClr val="tx1"/>
                          </a:solidFill>
                        </a:rPr>
                        <a:t>frames</a:t>
                      </a:r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 (248 </a:t>
                      </a:r>
                      <a:r>
                        <a:rPr lang="de-DE" sz="1400" dirty="0" err="1" smtClean="0">
                          <a:solidFill>
                            <a:schemeClr val="tx1"/>
                          </a:solidFill>
                        </a:rPr>
                        <a:t>modules</a:t>
                      </a:r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316L</a:t>
                      </a: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20°C</a:t>
                      </a: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436.8 m</a:t>
                      </a:r>
                      <a:r>
                        <a:rPr lang="de-DE" sz="1400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5345">
                <a:tc>
                  <a:txBody>
                    <a:bodyPr/>
                    <a:lstStyle/>
                    <a:p>
                      <a:r>
                        <a:rPr lang="de-DE" sz="1400" dirty="0" err="1" smtClean="0">
                          <a:solidFill>
                            <a:schemeClr val="tx1"/>
                          </a:solidFill>
                        </a:rPr>
                        <a:t>Electrode</a:t>
                      </a:r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dirty="0" err="1" smtClean="0">
                          <a:solidFill>
                            <a:schemeClr val="tx1"/>
                          </a:solidFill>
                        </a:rPr>
                        <a:t>rail</a:t>
                      </a:r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dirty="0" err="1" smtClean="0">
                          <a:solidFill>
                            <a:schemeClr val="tx1"/>
                          </a:solidFill>
                        </a:rPr>
                        <a:t>system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316LN</a:t>
                      </a: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20°C</a:t>
                      </a: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58.0 m</a:t>
                      </a:r>
                      <a:r>
                        <a:rPr lang="de-DE" sz="1400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5345">
                <a:tc>
                  <a:txBody>
                    <a:bodyPr/>
                    <a:lstStyle/>
                    <a:p>
                      <a:r>
                        <a:rPr lang="de-DE" sz="1400" dirty="0" err="1" smtClean="0">
                          <a:solidFill>
                            <a:schemeClr val="tx1"/>
                          </a:solidFill>
                        </a:rPr>
                        <a:t>Feedtrough</a:t>
                      </a:r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dirty="0" err="1" smtClean="0">
                          <a:solidFill>
                            <a:schemeClr val="tx1"/>
                          </a:solidFill>
                        </a:rPr>
                        <a:t>flanges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316LN</a:t>
                      </a: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20°C</a:t>
                      </a: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2.0 m</a:t>
                      </a:r>
                      <a:r>
                        <a:rPr lang="de-DE" sz="1400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5345"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Small </a:t>
                      </a:r>
                      <a:r>
                        <a:rPr lang="de-DE" sz="1400" dirty="0" err="1" smtClean="0">
                          <a:solidFill>
                            <a:schemeClr val="tx1"/>
                          </a:solidFill>
                        </a:rPr>
                        <a:t>components</a:t>
                      </a:r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de-DE" sz="1400" dirty="0" err="1" smtClean="0">
                          <a:solidFill>
                            <a:schemeClr val="tx1"/>
                          </a:solidFill>
                        </a:rPr>
                        <a:t>frame</a:t>
                      </a:r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 NEG-pumps, etc.)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316L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20°C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1.5 m</a:t>
                      </a:r>
                      <a:r>
                        <a:rPr lang="de-DE" sz="1400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52694">
                <a:tc>
                  <a:txBody>
                    <a:bodyPr/>
                    <a:lstStyle/>
                    <a:p>
                      <a:r>
                        <a:rPr lang="el-GR" sz="1600" b="1" dirty="0" smtClean="0">
                          <a:solidFill>
                            <a:schemeClr val="tx1"/>
                          </a:solidFill>
                        </a:rPr>
                        <a:t>Σ</a:t>
                      </a:r>
                      <a:r>
                        <a:rPr lang="de-DE" sz="16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600" b="1" dirty="0" err="1" smtClean="0">
                          <a:solidFill>
                            <a:schemeClr val="tx1"/>
                          </a:solidFill>
                        </a:rPr>
                        <a:t>stainless</a:t>
                      </a:r>
                      <a:r>
                        <a:rPr lang="de-DE" sz="16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600" b="1" dirty="0" err="1" smtClean="0">
                          <a:solidFill>
                            <a:schemeClr val="tx1"/>
                          </a:solidFill>
                        </a:rPr>
                        <a:t>steel</a:t>
                      </a:r>
                      <a:endParaRPr lang="de-DE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C1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smtClean="0">
                          <a:solidFill>
                            <a:schemeClr val="tx1"/>
                          </a:solidFill>
                        </a:rPr>
                        <a:t>316L(N)</a:t>
                      </a:r>
                      <a:endParaRPr lang="de-DE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C1D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 smtClean="0">
                          <a:solidFill>
                            <a:schemeClr val="tx1"/>
                          </a:solidFill>
                        </a:rPr>
                        <a:t>20°C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C1D0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b="1" dirty="0" smtClean="0">
                          <a:solidFill>
                            <a:schemeClr val="tx1"/>
                          </a:solidFill>
                        </a:rPr>
                        <a:t>1221.9 m</a:t>
                      </a:r>
                      <a:r>
                        <a:rPr lang="de-DE" sz="1600" b="1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de-DE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C1D0FF"/>
                    </a:solidFill>
                  </a:tcPr>
                </a:tc>
              </a:tr>
              <a:tr h="352694">
                <a:tc>
                  <a:txBody>
                    <a:bodyPr/>
                    <a:lstStyle/>
                    <a:p>
                      <a:r>
                        <a:rPr lang="el-GR" sz="1600" b="1" dirty="0" smtClean="0">
                          <a:solidFill>
                            <a:schemeClr val="tx1"/>
                          </a:solidFill>
                        </a:rPr>
                        <a:t>Σ</a:t>
                      </a:r>
                      <a:r>
                        <a:rPr lang="de-DE" sz="16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600" b="1" dirty="0" err="1" smtClean="0">
                          <a:solidFill>
                            <a:schemeClr val="tx1"/>
                          </a:solidFill>
                        </a:rPr>
                        <a:t>ceramic</a:t>
                      </a:r>
                      <a:r>
                        <a:rPr lang="de-DE" sz="16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600" b="1" dirty="0" err="1" smtClean="0">
                          <a:solidFill>
                            <a:schemeClr val="tx1"/>
                          </a:solidFill>
                        </a:rPr>
                        <a:t>insulators</a:t>
                      </a:r>
                      <a:endParaRPr lang="de-DE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C1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smtClean="0">
                          <a:solidFill>
                            <a:schemeClr val="tx1"/>
                          </a:solidFill>
                        </a:rPr>
                        <a:t>Al</a:t>
                      </a:r>
                      <a:r>
                        <a:rPr lang="de-DE" sz="1600" b="1" baseline="-25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de-DE" sz="1600" b="1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r>
                        <a:rPr lang="de-DE" sz="1600" b="1" baseline="-25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de-DE" sz="1600" b="1" baseline="-25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C1D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 smtClean="0">
                          <a:solidFill>
                            <a:schemeClr val="tx1"/>
                          </a:solidFill>
                        </a:rPr>
                        <a:t>20°C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C1D0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b="1" dirty="0" smtClean="0">
                          <a:solidFill>
                            <a:schemeClr val="tx1"/>
                          </a:solidFill>
                        </a:rPr>
                        <a:t>5.8 m</a:t>
                      </a:r>
                      <a:r>
                        <a:rPr lang="de-DE" sz="1600" b="1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de-DE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C1D0FF"/>
                    </a:solidFill>
                  </a:tcPr>
                </a:tc>
              </a:tr>
              <a:tr h="352694">
                <a:tc>
                  <a:txBody>
                    <a:bodyPr/>
                    <a:lstStyle/>
                    <a:p>
                      <a:r>
                        <a:rPr lang="el-GR" sz="1600" b="1" dirty="0" smtClean="0">
                          <a:solidFill>
                            <a:schemeClr val="tx1"/>
                          </a:solidFill>
                        </a:rPr>
                        <a:t>Σ</a:t>
                      </a:r>
                      <a:r>
                        <a:rPr lang="de-DE" sz="1600" b="1" dirty="0" smtClean="0">
                          <a:solidFill>
                            <a:schemeClr val="tx1"/>
                          </a:solidFill>
                        </a:rPr>
                        <a:t> anti-</a:t>
                      </a:r>
                      <a:r>
                        <a:rPr lang="de-DE" sz="1600" b="1" dirty="0" err="1" smtClean="0">
                          <a:solidFill>
                            <a:schemeClr val="tx1"/>
                          </a:solidFill>
                        </a:rPr>
                        <a:t>penning</a:t>
                      </a:r>
                      <a:r>
                        <a:rPr lang="de-DE" sz="16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600" b="1" dirty="0" err="1" smtClean="0">
                          <a:solidFill>
                            <a:schemeClr val="tx1"/>
                          </a:solidFill>
                        </a:rPr>
                        <a:t>electrodes</a:t>
                      </a:r>
                      <a:endParaRPr lang="de-DE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C1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err="1" smtClean="0">
                          <a:solidFill>
                            <a:schemeClr val="tx1"/>
                          </a:solidFill>
                        </a:rPr>
                        <a:t>Ti</a:t>
                      </a:r>
                      <a:endParaRPr lang="de-DE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C1D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 smtClean="0">
                          <a:solidFill>
                            <a:schemeClr val="tx1"/>
                          </a:solidFill>
                        </a:rPr>
                        <a:t>20°C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C1D0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b="1" dirty="0" smtClean="0">
                          <a:solidFill>
                            <a:schemeClr val="tx1"/>
                          </a:solidFill>
                        </a:rPr>
                        <a:t>11.0 m</a:t>
                      </a:r>
                      <a:r>
                        <a:rPr lang="de-DE" sz="1600" b="1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de-DE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C1D0FF"/>
                    </a:solidFill>
                  </a:tcPr>
                </a:tc>
              </a:tr>
              <a:tr h="352694">
                <a:tc>
                  <a:txBody>
                    <a:bodyPr/>
                    <a:lstStyle/>
                    <a:p>
                      <a:r>
                        <a:rPr lang="el-GR" sz="1600" b="1" dirty="0" smtClean="0">
                          <a:solidFill>
                            <a:schemeClr val="tx1"/>
                          </a:solidFill>
                        </a:rPr>
                        <a:t>Σ</a:t>
                      </a:r>
                      <a:r>
                        <a:rPr lang="de-DE" sz="16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600" b="1" dirty="0" err="1" smtClean="0">
                          <a:solidFill>
                            <a:schemeClr val="tx1"/>
                          </a:solidFill>
                        </a:rPr>
                        <a:t>ground</a:t>
                      </a:r>
                      <a:r>
                        <a:rPr lang="de-DE" sz="16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600" b="1" dirty="0" err="1" smtClean="0">
                          <a:solidFill>
                            <a:schemeClr val="tx1"/>
                          </a:solidFill>
                        </a:rPr>
                        <a:t>electrodes</a:t>
                      </a:r>
                      <a:endParaRPr lang="de-DE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C1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smtClean="0">
                          <a:solidFill>
                            <a:schemeClr val="tx1"/>
                          </a:solidFill>
                        </a:rPr>
                        <a:t>Al</a:t>
                      </a:r>
                      <a:endParaRPr lang="de-DE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C1D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 smtClean="0">
                          <a:solidFill>
                            <a:schemeClr val="tx1"/>
                          </a:solidFill>
                        </a:rPr>
                        <a:t>20°C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C1D0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b="1" dirty="0" smtClean="0">
                          <a:solidFill>
                            <a:schemeClr val="tx1"/>
                          </a:solidFill>
                        </a:rPr>
                        <a:t>1.3 m</a:t>
                      </a:r>
                      <a:r>
                        <a:rPr lang="de-DE" sz="1600" b="1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de-DE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C1D0FF"/>
                    </a:solidFill>
                  </a:tcPr>
                </a:tc>
              </a:tr>
              <a:tr h="366461"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solidFill>
                            <a:schemeClr val="bg1"/>
                          </a:solidFill>
                        </a:rPr>
                        <a:t>Σ</a:t>
                      </a:r>
                      <a:r>
                        <a:rPr lang="de-DE" sz="18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800" b="1" dirty="0" err="1" smtClean="0">
                          <a:solidFill>
                            <a:schemeClr val="bg1"/>
                          </a:solidFill>
                        </a:rPr>
                        <a:t>surfaces</a:t>
                      </a:r>
                      <a:r>
                        <a:rPr lang="de-DE" sz="1800" b="1" dirty="0" smtClean="0">
                          <a:solidFill>
                            <a:schemeClr val="bg1"/>
                          </a:solidFill>
                        </a:rPr>
                        <a:t> at </a:t>
                      </a:r>
                      <a:r>
                        <a:rPr lang="de-DE" sz="1800" b="1" dirty="0" err="1" smtClean="0">
                          <a:solidFill>
                            <a:schemeClr val="bg1"/>
                          </a:solidFill>
                        </a:rPr>
                        <a:t>room</a:t>
                      </a:r>
                      <a:r>
                        <a:rPr lang="de-DE" sz="18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800" b="1" dirty="0" err="1" smtClean="0">
                          <a:solidFill>
                            <a:schemeClr val="bg1"/>
                          </a:solidFill>
                        </a:rPr>
                        <a:t>temperature</a:t>
                      </a:r>
                      <a:endParaRPr lang="de-DE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dirty="0" smtClean="0">
                          <a:solidFill>
                            <a:schemeClr val="bg1"/>
                          </a:solidFill>
                        </a:rPr>
                        <a:t>20°C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 smtClean="0">
                          <a:solidFill>
                            <a:schemeClr val="bg1"/>
                          </a:solidFill>
                        </a:rPr>
                        <a:t>1240 m</a:t>
                      </a:r>
                      <a:r>
                        <a:rPr lang="de-DE" sz="1800" b="1" baseline="30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de-DE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70C0"/>
                    </a:solidFill>
                  </a:tcPr>
                </a:tc>
              </a:tr>
              <a:tr h="366461"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solidFill>
                            <a:schemeClr val="bg1"/>
                          </a:solidFill>
                        </a:rPr>
                        <a:t>Σ</a:t>
                      </a:r>
                      <a:r>
                        <a:rPr lang="de-DE" sz="18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800" b="1" dirty="0" err="1" smtClean="0">
                          <a:solidFill>
                            <a:schemeClr val="bg1"/>
                          </a:solidFill>
                        </a:rPr>
                        <a:t>cryogenic</a:t>
                      </a:r>
                      <a:r>
                        <a:rPr lang="de-DE" sz="18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800" b="1" baseline="0" dirty="0" err="1" smtClean="0">
                          <a:solidFill>
                            <a:schemeClr val="bg1"/>
                          </a:solidFill>
                        </a:rPr>
                        <a:t>baffles</a:t>
                      </a:r>
                      <a:endParaRPr lang="de-DE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 err="1" smtClean="0">
                          <a:solidFill>
                            <a:schemeClr val="bg1"/>
                          </a:solidFill>
                        </a:rPr>
                        <a:t>Cu</a:t>
                      </a:r>
                      <a:endParaRPr lang="de-DE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 smtClean="0">
                          <a:solidFill>
                            <a:schemeClr val="bg1"/>
                          </a:solidFill>
                        </a:rPr>
                        <a:t>77 K</a:t>
                      </a:r>
                      <a:endParaRPr lang="de-DE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 smtClean="0">
                          <a:solidFill>
                            <a:schemeClr val="bg1"/>
                          </a:solidFill>
                        </a:rPr>
                        <a:t>31 m</a:t>
                      </a:r>
                      <a:r>
                        <a:rPr lang="de-DE" sz="1800" b="1" baseline="30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de-DE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70C0"/>
                    </a:solidFill>
                  </a:tcPr>
                </a:tc>
              </a:tr>
              <a:tr h="366461"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solidFill>
                            <a:schemeClr val="bg1"/>
                          </a:solidFill>
                        </a:rPr>
                        <a:t>Σ</a:t>
                      </a:r>
                      <a:r>
                        <a:rPr lang="de-DE" sz="1800" b="1" dirty="0" smtClean="0">
                          <a:solidFill>
                            <a:schemeClr val="bg1"/>
                          </a:solidFill>
                        </a:rPr>
                        <a:t> NEG-strips</a:t>
                      </a:r>
                      <a:endParaRPr lang="de-DE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 smtClean="0">
                          <a:solidFill>
                            <a:schemeClr val="bg1"/>
                          </a:solidFill>
                        </a:rPr>
                        <a:t>St707</a:t>
                      </a:r>
                      <a:endParaRPr lang="de-DE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 smtClean="0">
                          <a:solidFill>
                            <a:schemeClr val="bg1"/>
                          </a:solidFill>
                        </a:rPr>
                        <a:t>20°C</a:t>
                      </a:r>
                      <a:endParaRPr lang="de-DE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 smtClean="0">
                          <a:solidFill>
                            <a:schemeClr val="bg1"/>
                          </a:solidFill>
                        </a:rPr>
                        <a:t>180 m</a:t>
                      </a:r>
                      <a:r>
                        <a:rPr lang="de-DE" sz="1800" b="1" baseline="30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de-DE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70C0"/>
                    </a:solidFill>
                  </a:tcPr>
                </a:tc>
              </a:tr>
              <a:tr h="366461">
                <a:tc>
                  <a:txBody>
                    <a:bodyPr/>
                    <a:lstStyle/>
                    <a:p>
                      <a:r>
                        <a:rPr lang="de-DE" sz="1800" b="1" dirty="0" smtClean="0">
                          <a:solidFill>
                            <a:schemeClr val="bg1"/>
                          </a:solidFill>
                        </a:rPr>
                        <a:t>Volume Main</a:t>
                      </a:r>
                      <a:r>
                        <a:rPr lang="de-DE" sz="18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800" b="1" baseline="0" dirty="0" err="1" smtClean="0">
                          <a:solidFill>
                            <a:schemeClr val="bg1"/>
                          </a:solidFill>
                        </a:rPr>
                        <a:t>Spectrometer</a:t>
                      </a:r>
                      <a:endParaRPr lang="de-DE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DE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 smtClean="0">
                          <a:solidFill>
                            <a:schemeClr val="bg1"/>
                          </a:solidFill>
                        </a:rPr>
                        <a:t>1240 m</a:t>
                      </a:r>
                      <a:r>
                        <a:rPr lang="de-DE" sz="1800" b="1" baseline="30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de-DE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2421881" y="6463969"/>
            <a:ext cx="3950320" cy="152102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smtClean="0"/>
              <a:t>J. Wolf  - The KATRIN Experiment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61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9" y="188640"/>
            <a:ext cx="6911975" cy="561975"/>
          </a:xfrm>
        </p:spPr>
        <p:txBody>
          <a:bodyPr/>
          <a:lstStyle/>
          <a:p>
            <a:r>
              <a:rPr lang="en-US" sz="2800" dirty="0" smtClean="0"/>
              <a:t>Simulations of the Main Spectrometer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112" y="1198563"/>
            <a:ext cx="8572375" cy="4894262"/>
          </a:xfrm>
        </p:spPr>
        <p:txBody>
          <a:bodyPr/>
          <a:lstStyle/>
          <a:p>
            <a:r>
              <a:rPr lang="en-US" dirty="0" smtClean="0"/>
              <a:t>simplified model of the main spectrometer created (optimized discretization for Molflow)</a:t>
            </a:r>
          </a:p>
          <a:p>
            <a:endParaRPr lang="en-US" sz="1100" dirty="0" smtClean="0"/>
          </a:p>
          <a:p>
            <a:r>
              <a:rPr lang="en-US" dirty="0" smtClean="0"/>
              <a:t>simulate pressure ratio </a:t>
            </a:r>
            <a:r>
              <a:rPr lang="en-US" i="1" dirty="0" smtClean="0"/>
              <a:t>p</a:t>
            </a:r>
            <a:r>
              <a:rPr lang="en-US" i="1" baseline="-25000" dirty="0" smtClean="0"/>
              <a:t>P3  </a:t>
            </a:r>
            <a:r>
              <a:rPr lang="en-US" i="1" dirty="0" smtClean="0"/>
              <a:t>/ p</a:t>
            </a:r>
            <a:r>
              <a:rPr lang="en-US" i="1" baseline="-25000" dirty="0" smtClean="0"/>
              <a:t>F9</a:t>
            </a:r>
            <a:r>
              <a:rPr lang="en-US" dirty="0" smtClean="0"/>
              <a:t> of pressure gauges</a:t>
            </a:r>
            <a:endParaRPr lang="en-US" dirty="0"/>
          </a:p>
        </p:txBody>
      </p:sp>
      <p:pic>
        <p:nvPicPr>
          <p:cNvPr id="1026" name="Picture 2" descr="C:\Users\Marci\Documents\KIT\HiWi\Vorträge\KATRIB Collab Meeting\Hauptspektromet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708921"/>
            <a:ext cx="7445924" cy="3530509"/>
          </a:xfrm>
          <a:prstGeom prst="rect">
            <a:avLst/>
          </a:prstGeom>
          <a:noFill/>
        </p:spPr>
      </p:pic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421881" y="6463969"/>
            <a:ext cx="3950320" cy="152102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smtClean="0"/>
              <a:t>J. Wolf  - The KATRIN Experiment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2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113" y="1052737"/>
            <a:ext cx="8356600" cy="5328591"/>
          </a:xfrm>
        </p:spPr>
        <p:txBody>
          <a:bodyPr/>
          <a:lstStyle/>
          <a:p>
            <a:r>
              <a:rPr lang="en-US" b="1" dirty="0" smtClean="0"/>
              <a:t>three possible gas sources for hydrogen and radon:</a:t>
            </a:r>
          </a:p>
          <a:p>
            <a:pPr lvl="1"/>
            <a:r>
              <a:rPr lang="en-US" dirty="0" smtClean="0"/>
              <a:t>complete stainless steel tank</a:t>
            </a:r>
          </a:p>
          <a:p>
            <a:pPr lvl="1"/>
            <a:r>
              <a:rPr lang="en-US" dirty="0" smtClean="0"/>
              <a:t>NEG strips in pump ports</a:t>
            </a:r>
          </a:p>
          <a:p>
            <a:pPr lvl="1"/>
            <a:r>
              <a:rPr lang="en-US" dirty="0" smtClean="0"/>
              <a:t>diagonal virtual area in one pump port (cross section between port and vessel) for determination of pumping speeds</a:t>
            </a:r>
          </a:p>
          <a:p>
            <a:endParaRPr lang="en-US" sz="1200" dirty="0" smtClean="0"/>
          </a:p>
          <a:p>
            <a:r>
              <a:rPr lang="en-US" b="1" dirty="0" smtClean="0"/>
              <a:t>three possible pump variations:</a:t>
            </a:r>
            <a:endParaRPr lang="en-US" b="1" baseline="-25000" dirty="0" smtClean="0"/>
          </a:p>
          <a:p>
            <a:pPr lvl="1"/>
            <a:r>
              <a:rPr lang="en-US" dirty="0" smtClean="0"/>
              <a:t>NEG pumps hydrogen with 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baseline="-25000" dirty="0" smtClean="0"/>
              <a:t>NEG </a:t>
            </a:r>
            <a:r>
              <a:rPr lang="en-US" dirty="0" smtClean="0"/>
              <a:t>between 0.5% and 3.5% (2.9% expected)</a:t>
            </a:r>
          </a:p>
          <a:p>
            <a:pPr lvl="1"/>
            <a:r>
              <a:rPr lang="en-US" dirty="0" smtClean="0"/>
              <a:t>TMPs for hydrogen or radon with their respective </a:t>
            </a:r>
            <a:r>
              <a:rPr lang="en-US" dirty="0" err="1" smtClean="0">
                <a:latin typeface="Symbol" panose="05050102010706020507" pitchFamily="18" charset="2"/>
              </a:rPr>
              <a:t>a</a:t>
            </a:r>
            <a:r>
              <a:rPr lang="en-US" baseline="-25000" dirty="0" err="1" smtClean="0"/>
              <a:t>TMP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baffles with 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baseline="-25000" dirty="0" smtClean="0"/>
              <a:t>baffle</a:t>
            </a:r>
            <a:r>
              <a:rPr lang="en-US" dirty="0" smtClean="0"/>
              <a:t> between 0% and 100% for radon</a:t>
            </a:r>
          </a:p>
          <a:p>
            <a:pPr>
              <a:buNone/>
            </a:pPr>
            <a:endParaRPr lang="en-US" sz="1200" dirty="0" smtClean="0"/>
          </a:p>
          <a:p>
            <a:r>
              <a:rPr lang="en-US" b="1" dirty="0" smtClean="0">
                <a:solidFill>
                  <a:srgbClr val="C00000"/>
                </a:solidFill>
              </a:rPr>
              <a:t>aims:</a:t>
            </a:r>
            <a:r>
              <a:rPr lang="en-US" dirty="0" smtClean="0">
                <a:solidFill>
                  <a:srgbClr val="C00000"/>
                </a:solidFill>
              </a:rPr>
              <a:t> 	</a:t>
            </a:r>
          </a:p>
          <a:p>
            <a:pPr lvl="1"/>
            <a:r>
              <a:rPr lang="en-US" dirty="0" smtClean="0"/>
              <a:t>find correlations between 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baseline="-25000" dirty="0" smtClean="0"/>
              <a:t>baffle</a:t>
            </a:r>
            <a:r>
              <a:rPr lang="en-US" dirty="0" smtClean="0">
                <a:latin typeface="Symbol" panose="05050102010706020507" pitchFamily="18" charset="2"/>
              </a:rPr>
              <a:t> , a</a:t>
            </a:r>
            <a:r>
              <a:rPr lang="en-US" baseline="-25000" dirty="0" smtClean="0"/>
              <a:t>NEG</a:t>
            </a:r>
            <a:r>
              <a:rPr lang="en-US" dirty="0" smtClean="0"/>
              <a:t> and pressure ratios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simulation of effective pumping speed of NEG, TMPs and baffles</a:t>
            </a:r>
            <a:endParaRPr lang="en-US" dirty="0" smtClean="0"/>
          </a:p>
          <a:p>
            <a:pPr lvl="1"/>
            <a:r>
              <a:rPr lang="en-US" dirty="0" smtClean="0"/>
              <a:t>comparison with experimental ratios </a:t>
            </a:r>
            <a:r>
              <a:rPr lang="en-US" dirty="0" smtClean="0">
                <a:sym typeface="Wingdings" panose="05000000000000000000" pitchFamily="2" charset="2"/>
              </a:rPr>
              <a:t> effective pumping speed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simulate radon suppression factor</a:t>
            </a:r>
          </a:p>
        </p:txBody>
      </p:sp>
      <p:sp>
        <p:nvSpPr>
          <p:cNvPr id="4" name="Titel 1"/>
          <p:cNvSpPr txBox="1">
            <a:spLocks/>
          </p:cNvSpPr>
          <p:nvPr/>
        </p:nvSpPr>
        <p:spPr bwMode="auto">
          <a:xfrm>
            <a:off x="323529" y="188640"/>
            <a:ext cx="69119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Simulations of the Main Spectrometer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21881" y="6463969"/>
            <a:ext cx="3950320" cy="152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/>
            </a:lvl1pPr>
          </a:lstStyle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smtClean="0"/>
              <a:t>J. Wolf  - The KATRIN Experiment</a:t>
            </a:r>
            <a:endParaRPr lang="en-US" dirty="0"/>
          </a:p>
        </p:txBody>
      </p:sp>
      <p:sp>
        <p:nvSpPr>
          <p:cNvPr id="6" name="Datumsplatzhalter 9"/>
          <p:cNvSpPr>
            <a:spLocks noGrp="1"/>
          </p:cNvSpPr>
          <p:nvPr>
            <p:ph type="dt" sz="half" idx="2"/>
          </p:nvPr>
        </p:nvSpPr>
        <p:spPr>
          <a:xfrm>
            <a:off x="179512" y="6454633"/>
            <a:ext cx="1908096" cy="1787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KIT, 09.03.2017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857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rci\Desktop\bit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3140" y="1196753"/>
            <a:ext cx="5721348" cy="4968552"/>
          </a:xfrm>
          <a:prstGeom prst="rect">
            <a:avLst/>
          </a:prstGeom>
          <a:noFill/>
        </p:spPr>
      </p:pic>
      <p:cxnSp>
        <p:nvCxnSpPr>
          <p:cNvPr id="11" name="Gerade Verbindung mit Pfeil 10"/>
          <p:cNvCxnSpPr/>
          <p:nvPr/>
        </p:nvCxnSpPr>
        <p:spPr>
          <a:xfrm>
            <a:off x="1835697" y="4365105"/>
            <a:ext cx="1512168" cy="792088"/>
          </a:xfrm>
          <a:prstGeom prst="straightConnector1">
            <a:avLst/>
          </a:prstGeom>
          <a:ln w="222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>
            <a:off x="2339752" y="3501009"/>
            <a:ext cx="3384376" cy="1224136"/>
          </a:xfrm>
          <a:prstGeom prst="straightConnector1">
            <a:avLst/>
          </a:prstGeom>
          <a:ln w="222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>
            <a:off x="1907704" y="3068961"/>
            <a:ext cx="4824536" cy="1440160"/>
          </a:xfrm>
          <a:prstGeom prst="straightConnector1">
            <a:avLst/>
          </a:prstGeom>
          <a:ln w="222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V="1">
            <a:off x="2483769" y="1916832"/>
            <a:ext cx="2160240" cy="504056"/>
          </a:xfrm>
          <a:prstGeom prst="straightConnector1">
            <a:avLst/>
          </a:prstGeom>
          <a:ln w="222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 flipV="1">
            <a:off x="2483768" y="1556792"/>
            <a:ext cx="2376264" cy="864096"/>
          </a:xfrm>
          <a:prstGeom prst="straightConnector1">
            <a:avLst/>
          </a:prstGeom>
          <a:ln w="222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Inhaltsplatzhalter 2"/>
          <p:cNvSpPr txBox="1">
            <a:spLocks/>
          </p:cNvSpPr>
          <p:nvPr/>
        </p:nvSpPr>
        <p:spPr bwMode="auto">
          <a:xfrm>
            <a:off x="179512" y="5301208"/>
            <a:ext cx="417646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14325" marR="0" lvl="0" indent="-3143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200" b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Source: </a:t>
            </a: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20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S.</a:t>
            </a:r>
            <a:r>
              <a:rPr kumimoji="0" lang="en-US" sz="120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Görhardt</a:t>
            </a:r>
            <a:r>
              <a:rPr kumimoji="0" lang="en-US" sz="120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en-US" sz="1200" i="1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Background Reduction Methods and Vacuum Technology at the KATRIN spectrometers, </a:t>
            </a:r>
            <a:br>
              <a:rPr kumimoji="0" lang="en-US" sz="1200" i="1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20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PhD thesis, Karlsruhe 2014</a:t>
            </a:r>
            <a:endParaRPr kumimoji="0" lang="en-US" sz="120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itel 1"/>
          <p:cNvSpPr txBox="1">
            <a:spLocks/>
          </p:cNvSpPr>
          <p:nvPr/>
        </p:nvSpPr>
        <p:spPr bwMode="auto">
          <a:xfrm>
            <a:off x="252314" y="188640"/>
            <a:ext cx="6911975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Simulation of the Main Spectrometer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sz="2800" b="1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MolFlow</a:t>
            </a:r>
            <a:r>
              <a:rPr lang="en-US" sz="28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+)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21881" y="6463969"/>
            <a:ext cx="3950320" cy="152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/>
            </a:lvl1pPr>
          </a:lstStyle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smtClean="0"/>
              <a:t>J. Wolf  - The KATRIN Experiment</a:t>
            </a:r>
            <a:endParaRPr lang="en-US" dirty="0"/>
          </a:p>
        </p:txBody>
      </p:sp>
      <p:sp>
        <p:nvSpPr>
          <p:cNvPr id="14" name="Datumsplatzhalter 9"/>
          <p:cNvSpPr>
            <a:spLocks noGrp="1"/>
          </p:cNvSpPr>
          <p:nvPr>
            <p:ph type="dt" sz="half" idx="2"/>
          </p:nvPr>
        </p:nvSpPr>
        <p:spPr>
          <a:xfrm>
            <a:off x="179512" y="6454633"/>
            <a:ext cx="1908096" cy="1787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KIT, 09.03.2017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528" y="1847106"/>
            <a:ext cx="4032448" cy="4030166"/>
          </a:xfrm>
        </p:spPr>
        <p:txBody>
          <a:bodyPr/>
          <a:lstStyle/>
          <a:p>
            <a:r>
              <a:rPr lang="en-US" b="1" dirty="0" smtClean="0"/>
              <a:t>main components:</a:t>
            </a:r>
          </a:p>
          <a:p>
            <a:pPr lvl="1"/>
            <a:endParaRPr lang="en-US" sz="800" dirty="0" smtClean="0"/>
          </a:p>
          <a:p>
            <a:pPr lvl="1">
              <a:spcBef>
                <a:spcPts val="1200"/>
              </a:spcBef>
            </a:pPr>
            <a:r>
              <a:rPr lang="en-US" dirty="0" smtClean="0"/>
              <a:t>CF 200 ports on main vessel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Baffles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NEG strips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Vacuum gauges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TMPs</a:t>
            </a:r>
          </a:p>
          <a:p>
            <a:endParaRPr lang="en-US" dirty="0" smtClean="0"/>
          </a:p>
        </p:txBody>
      </p:sp>
      <p:cxnSp>
        <p:nvCxnSpPr>
          <p:cNvPr id="16" name="Gerade Verbindung mit Pfeil 15"/>
          <p:cNvCxnSpPr/>
          <p:nvPr/>
        </p:nvCxnSpPr>
        <p:spPr>
          <a:xfrm>
            <a:off x="2843809" y="3893604"/>
            <a:ext cx="828092" cy="396044"/>
          </a:xfrm>
          <a:prstGeom prst="straightConnector1">
            <a:avLst/>
          </a:prstGeom>
          <a:ln w="222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>
            <a:off x="2843808" y="3893604"/>
            <a:ext cx="504056" cy="396044"/>
          </a:xfrm>
          <a:prstGeom prst="straightConnector1">
            <a:avLst/>
          </a:prstGeom>
          <a:ln w="222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014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7697816" cy="561975"/>
          </a:xfrm>
        </p:spPr>
        <p:txBody>
          <a:bodyPr/>
          <a:lstStyle/>
          <a:p>
            <a:r>
              <a:rPr lang="en-US" sz="2800" dirty="0" smtClean="0"/>
              <a:t>Simulation of an effective pumping speed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Simulate pump as surface with an </a:t>
            </a:r>
            <a:r>
              <a:rPr lang="en-US" b="1" dirty="0" smtClean="0"/>
              <a:t>adsorption probability</a:t>
            </a:r>
            <a:r>
              <a:rPr lang="en-US" dirty="0" smtClean="0"/>
              <a:t> </a:t>
            </a:r>
            <a:r>
              <a:rPr lang="en-US" b="1" i="1" dirty="0" smtClean="0">
                <a:latin typeface="Symbol" panose="05050102010706020507" pitchFamily="18" charset="2"/>
              </a:rPr>
              <a:t>a</a:t>
            </a:r>
          </a:p>
          <a:p>
            <a:r>
              <a:rPr lang="en-US" dirty="0" smtClean="0"/>
              <a:t>Determine </a:t>
            </a:r>
            <a:r>
              <a:rPr lang="en-US" b="1" dirty="0" smtClean="0"/>
              <a:t>pumping probability</a:t>
            </a:r>
            <a:r>
              <a:rPr lang="en-US" dirty="0" smtClean="0"/>
              <a:t>:                   </a:t>
            </a:r>
            <a:r>
              <a:rPr lang="de-DE" b="1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w</a:t>
            </a:r>
            <a:r>
              <a:rPr lang="de-DE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de-DE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= </a:t>
            </a:r>
            <a:r>
              <a:rPr lang="de-DE" i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</a:t>
            </a:r>
            <a:r>
              <a:rPr lang="de-DE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ads</a:t>
            </a:r>
            <a:r>
              <a:rPr lang="de-DE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/</a:t>
            </a:r>
            <a:r>
              <a:rPr lang="de-DE" i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</a:t>
            </a:r>
            <a:r>
              <a:rPr lang="de-DE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des</a:t>
            </a:r>
            <a:r>
              <a:rPr lang="de-DE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  <a:p>
            <a:r>
              <a:rPr lang="en-US" dirty="0" smtClean="0"/>
              <a:t>Calculate the </a:t>
            </a:r>
            <a:r>
              <a:rPr lang="en-US" b="1" dirty="0" smtClean="0"/>
              <a:t>effective pumping speed</a:t>
            </a:r>
            <a:r>
              <a:rPr lang="en-US" dirty="0" smtClean="0"/>
              <a:t>:  </a:t>
            </a:r>
          </a:p>
          <a:p>
            <a:pPr>
              <a:buNone/>
              <a:tabLst>
                <a:tab pos="3941763" algn="l"/>
              </a:tabLst>
            </a:pPr>
            <a:r>
              <a:rPr lang="en-US" dirty="0" smtClean="0"/>
              <a:t>		: mean molecular speed for mass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  <a:p>
            <a:pPr defTabSz="396875">
              <a:buNone/>
              <a:tabLst>
                <a:tab pos="3225800" algn="l"/>
              </a:tabLst>
            </a:pPr>
            <a:endParaRPr lang="en-US" dirty="0"/>
          </a:p>
          <a:p>
            <a:pPr defTabSz="396875">
              <a:buNone/>
              <a:tabLst>
                <a:tab pos="3225800" algn="l"/>
              </a:tabLst>
            </a:pPr>
            <a:endParaRPr lang="en-US" dirty="0" smtClean="0"/>
          </a:p>
          <a:p>
            <a:pPr defTabSz="396875">
              <a:buNone/>
              <a:tabLst>
                <a:tab pos="3225800" algn="l"/>
              </a:tabLst>
            </a:pPr>
            <a:r>
              <a:rPr lang="en-US" dirty="0" smtClean="0"/>
              <a:t>	</a:t>
            </a:r>
            <a:r>
              <a:rPr lang="en-US" dirty="0"/>
              <a:t>	</a:t>
            </a:r>
            <a:r>
              <a:rPr lang="de-DE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de-DE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port</a:t>
            </a:r>
            <a:r>
              <a:rPr lang="de-DE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dirty="0" smtClean="0"/>
              <a:t>: desorption area (virtual area)</a:t>
            </a:r>
          </a:p>
          <a:p>
            <a:pPr defTabSz="396875">
              <a:buNone/>
              <a:tabLst>
                <a:tab pos="3225800" algn="l"/>
              </a:tabLst>
            </a:pPr>
            <a:r>
              <a:rPr lang="en-US" dirty="0" smtClean="0"/>
              <a:t>		</a:t>
            </a:r>
            <a:r>
              <a:rPr lang="de-DE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de-DE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ads</a:t>
            </a:r>
            <a:r>
              <a:rPr lang="de-DE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/>
              <a:t>	: number of adsorptions in pump</a:t>
            </a:r>
          </a:p>
          <a:p>
            <a:pPr defTabSz="396875">
              <a:buNone/>
              <a:tabLst>
                <a:tab pos="3225800" algn="l"/>
              </a:tabLst>
            </a:pPr>
            <a:r>
              <a:rPr lang="en-US" dirty="0" smtClean="0"/>
              <a:t>		</a:t>
            </a:r>
            <a:r>
              <a:rPr lang="de-DE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de-DE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</a:t>
            </a:r>
            <a:r>
              <a:rPr lang="de-DE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/>
              <a:t>	: total desorption number</a:t>
            </a:r>
          </a:p>
          <a:p>
            <a:pPr defTabSz="396875">
              <a:tabLst>
                <a:tab pos="3856038" algn="l"/>
              </a:tabLst>
            </a:pPr>
            <a:endParaRPr lang="en-US" dirty="0" smtClean="0"/>
          </a:p>
        </p:txBody>
      </p:sp>
      <p:pic>
        <p:nvPicPr>
          <p:cNvPr id="12" name="Grafik 11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96" y="2381260"/>
            <a:ext cx="106680" cy="154305"/>
          </a:xfrm>
          <a:prstGeom prst="rect">
            <a:avLst/>
          </a:prstGeom>
        </p:spPr>
      </p:pic>
      <p:pic>
        <p:nvPicPr>
          <p:cNvPr id="14" name="Grafik 13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3167" y="2708920"/>
            <a:ext cx="1367252" cy="504056"/>
          </a:xfrm>
          <a:prstGeom prst="rect">
            <a:avLst/>
          </a:prstGeom>
        </p:spPr>
      </p:pic>
      <p:sp>
        <p:nvSpPr>
          <p:cNvPr id="13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21881" y="6463969"/>
            <a:ext cx="3950320" cy="152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/>
            </a:lvl1pPr>
          </a:lstStyle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smtClean="0"/>
              <a:t>J. Wolf  - The KATRIN Experiment</a:t>
            </a:r>
            <a:endParaRPr lang="en-US" dirty="0"/>
          </a:p>
        </p:txBody>
      </p:sp>
      <p:sp>
        <p:nvSpPr>
          <p:cNvPr id="17" name="Datumsplatzhalter 9"/>
          <p:cNvSpPr>
            <a:spLocks noGrp="1"/>
          </p:cNvSpPr>
          <p:nvPr>
            <p:ph type="dt" sz="half" idx="2"/>
          </p:nvPr>
        </p:nvSpPr>
        <p:spPr>
          <a:xfrm>
            <a:off x="179512" y="6454633"/>
            <a:ext cx="1908096" cy="1787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KIT, 09.03.2017 </a:t>
            </a:r>
            <a:endParaRPr lang="de-DE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3717140" y="4581128"/>
            <a:ext cx="4383252" cy="1607234"/>
            <a:chOff x="3717140" y="4581128"/>
            <a:chExt cx="4383252" cy="1607234"/>
          </a:xfrm>
        </p:grpSpPr>
        <p:pic>
          <p:nvPicPr>
            <p:cNvPr id="2050" name="Picture 2" descr="C:\Users\Marci\Documents\KIT\HiWi\Vorträge\KATRIB Collab Meeting\Pumpport 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717140" y="4581128"/>
              <a:ext cx="4383252" cy="160723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</p:pic>
        <p:sp>
          <p:nvSpPr>
            <p:cNvPr id="4" name="Textfeld 3"/>
            <p:cNvSpPr txBox="1"/>
            <p:nvPr/>
          </p:nvSpPr>
          <p:spPr>
            <a:xfrm>
              <a:off x="7423985" y="4595926"/>
              <a:ext cx="65915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2000" i="1" dirty="0" err="1" smtClean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A</a:t>
              </a:r>
              <a:r>
                <a:rPr lang="de-DE" sz="2000" i="1" baseline="-25000" dirty="0" err="1" smtClean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port</a:t>
              </a:r>
              <a:endParaRPr lang="de-DE" sz="2000" i="1" baseline="-25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5264358" y="1836199"/>
                <a:ext cx="2962799" cy="4913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𝑺</m:t>
                      </m:r>
                      <m:r>
                        <a:rPr lang="de-DE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de-DE" sz="2000" b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</m:t>
                      </m:r>
                      <m:r>
                        <a:rPr lang="de-DE" sz="20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de-DE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de-DE" sz="2000" i="1" dirty="0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b>
                        <m:sSubPr>
                          <m:ctrlPr>
                            <a:rPr lang="de-DE" sz="2000" i="1" dirty="0">
                              <a:solidFill>
                                <a:schemeClr val="tx1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de-DE" sz="2000" i="1" dirty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</m:acc>
                        </m:e>
                        <m:sub>
                          <m:r>
                            <a:rPr lang="de-DE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sSub>
                        <m:sSubPr>
                          <m:ctrlPr>
                            <a:rPr lang="de-DE" sz="200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de-D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de-D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𝑝𝑜𝑟𝑡</m:t>
                          </m:r>
                        </m:sub>
                      </m:sSub>
                      <m:r>
                        <a:rPr lang="de-DE" sz="200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20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𝒘</m:t>
                      </m:r>
                    </m:oMath>
                  </m:oMathPara>
                </a14:m>
                <a:endParaRPr lang="de-DE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4357" y="1836198"/>
                <a:ext cx="2962799" cy="491353"/>
              </a:xfrm>
              <a:prstGeom prst="rect">
                <a:avLst/>
              </a:prstGeom>
              <a:blipFill rotWithShape="1">
                <a:blip r:embed="rId7"/>
                <a:stretch>
                  <a:fillRect t="-125926" b="-19012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uppieren 5"/>
          <p:cNvGrpSpPr/>
          <p:nvPr/>
        </p:nvGrpSpPr>
        <p:grpSpPr>
          <a:xfrm>
            <a:off x="357454" y="2348881"/>
            <a:ext cx="2342338" cy="3096344"/>
            <a:chOff x="357454" y="2348881"/>
            <a:chExt cx="2342338" cy="3096344"/>
          </a:xfrm>
        </p:grpSpPr>
        <p:pic>
          <p:nvPicPr>
            <p:cNvPr id="1026" name="Picture 2" descr="C:\Users\Marci\Documents\KIT\HiWi\Vorträge\KATRIB Collab Meeting\Hauptspektrometer Flächen 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454" y="2348881"/>
              <a:ext cx="2342338" cy="309634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</p:pic>
        <p:sp>
          <p:nvSpPr>
            <p:cNvPr id="5" name="Rechteck 4"/>
            <p:cNvSpPr/>
            <p:nvPr/>
          </p:nvSpPr>
          <p:spPr>
            <a:xfrm rot="211070">
              <a:off x="805648" y="2475664"/>
              <a:ext cx="504056" cy="4665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8" name="Rechteckiger Pfeil 7"/>
          <p:cNvSpPr/>
          <p:nvPr/>
        </p:nvSpPr>
        <p:spPr>
          <a:xfrm flipV="1">
            <a:off x="1403649" y="4996036"/>
            <a:ext cx="1952313" cy="809228"/>
          </a:xfrm>
          <a:prstGeom prst="ben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414633" y="5819029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s</a:t>
            </a:r>
            <a:r>
              <a:rPr lang="de-DE" dirty="0" err="1" smtClean="0"/>
              <a:t>implified</a:t>
            </a:r>
            <a:r>
              <a:rPr lang="de-DE" dirty="0" smtClean="0"/>
              <a:t> </a:t>
            </a:r>
            <a:r>
              <a:rPr lang="de-DE" dirty="0" err="1" smtClean="0"/>
              <a:t>model</a:t>
            </a:r>
            <a:endParaRPr lang="de-DE" dirty="0"/>
          </a:p>
        </p:txBody>
      </p:sp>
      <p:sp>
        <p:nvSpPr>
          <p:cNvPr id="18" name="Textfeld 17"/>
          <p:cNvSpPr txBox="1"/>
          <p:nvPr/>
        </p:nvSpPr>
        <p:spPr>
          <a:xfrm>
            <a:off x="5334609" y="5826750"/>
            <a:ext cx="11095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p</a:t>
            </a:r>
            <a:r>
              <a:rPr lang="de-DE" sz="1600" dirty="0" smtClean="0"/>
              <a:t>ump </a:t>
            </a:r>
            <a:r>
              <a:rPr lang="de-DE" sz="1600" dirty="0" err="1" smtClean="0"/>
              <a:t>port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08389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528" y="836712"/>
            <a:ext cx="8356600" cy="934293"/>
          </a:xfrm>
        </p:spPr>
        <p:txBody>
          <a:bodyPr/>
          <a:lstStyle/>
          <a:p>
            <a:r>
              <a:rPr lang="de-DE" sz="1800" dirty="0" err="1" smtClean="0"/>
              <a:t>Determine</a:t>
            </a:r>
            <a:r>
              <a:rPr lang="de-DE" sz="1800" dirty="0" smtClean="0"/>
              <a:t> </a:t>
            </a:r>
            <a:r>
              <a:rPr lang="de-DE" sz="1800" dirty="0" err="1" smtClean="0"/>
              <a:t>pumping</a:t>
            </a:r>
            <a:r>
              <a:rPr lang="de-DE" sz="1800" dirty="0" smtClean="0"/>
              <a:t> </a:t>
            </a:r>
            <a:r>
              <a:rPr lang="de-DE" sz="1800" dirty="0" err="1" smtClean="0"/>
              <a:t>speed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TMP </a:t>
            </a:r>
            <a:r>
              <a:rPr lang="de-DE" sz="1800" dirty="0" err="1" smtClean="0"/>
              <a:t>for</a:t>
            </a:r>
            <a:r>
              <a:rPr lang="de-DE" sz="1800" dirty="0" smtClean="0"/>
              <a:t> </a:t>
            </a:r>
            <a:r>
              <a:rPr lang="de-DE" sz="1800" b="1" dirty="0" err="1" smtClean="0"/>
              <a:t>mass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of</a:t>
            </a:r>
            <a:r>
              <a:rPr lang="de-DE" sz="1800" b="1" dirty="0"/>
              <a:t> </a:t>
            </a:r>
            <a:r>
              <a:rPr lang="de-DE" sz="1800" b="1" dirty="0" smtClean="0"/>
              <a:t>gas </a:t>
            </a:r>
            <a:r>
              <a:rPr lang="de-DE" sz="1800" b="1" dirty="0" err="1" smtClean="0"/>
              <a:t>particle</a:t>
            </a:r>
            <a:r>
              <a:rPr lang="de-DE" sz="1800" b="1" dirty="0" smtClean="0"/>
              <a:t> </a:t>
            </a:r>
            <a:r>
              <a:rPr lang="de-DE" sz="1800" dirty="0" smtClean="0"/>
              <a:t>(</a:t>
            </a:r>
            <a:r>
              <a:rPr lang="de-DE" sz="1800" dirty="0" err="1" smtClean="0"/>
              <a:t>Malyshev</a:t>
            </a:r>
            <a:r>
              <a:rPr lang="de-DE" sz="1800" dirty="0" smtClean="0"/>
              <a:t> </a:t>
            </a:r>
            <a:r>
              <a:rPr lang="de-DE" sz="1800" dirty="0" err="1" smtClean="0"/>
              <a:t>model</a:t>
            </a:r>
            <a:r>
              <a:rPr lang="de-DE" sz="1800" dirty="0" smtClean="0"/>
              <a:t>)</a:t>
            </a:r>
          </a:p>
          <a:p>
            <a:r>
              <a:rPr lang="de-DE" sz="1800" dirty="0" err="1" smtClean="0"/>
              <a:t>Simulate</a:t>
            </a:r>
            <a:r>
              <a:rPr lang="de-DE" sz="1800" dirty="0" smtClean="0"/>
              <a:t> </a:t>
            </a:r>
            <a:r>
              <a:rPr lang="de-DE" sz="1800" b="1" dirty="0" err="1" smtClean="0"/>
              <a:t>pumping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probability</a:t>
            </a:r>
            <a:r>
              <a:rPr lang="de-DE" sz="1800" b="1" dirty="0" smtClean="0"/>
              <a:t>   </a:t>
            </a:r>
            <a:r>
              <a:rPr lang="de-DE" sz="1800" b="1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w</a:t>
            </a:r>
            <a:r>
              <a:rPr lang="de-DE" sz="18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= </a:t>
            </a:r>
            <a:r>
              <a:rPr lang="de-DE" sz="18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</a:t>
            </a:r>
            <a:r>
              <a:rPr lang="de-DE" sz="1800" i="1" baseline="-25000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ads</a:t>
            </a:r>
            <a:r>
              <a:rPr lang="de-DE" sz="18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/</a:t>
            </a:r>
            <a:r>
              <a:rPr lang="de-DE" sz="18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</a:t>
            </a:r>
            <a:r>
              <a:rPr lang="de-DE" sz="1800" i="1" baseline="-25000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des</a:t>
            </a:r>
            <a:r>
              <a:rPr lang="de-DE" sz="18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de-DE" sz="1800" b="1" dirty="0" err="1" smtClean="0">
                <a:cs typeface="Times New Roman" panose="02020603050405020304" pitchFamily="18" charset="0"/>
              </a:rPr>
              <a:t>Effective</a:t>
            </a:r>
            <a:r>
              <a:rPr lang="de-DE" sz="1800" b="1" dirty="0" smtClean="0">
                <a:cs typeface="Times New Roman" panose="02020603050405020304" pitchFamily="18" charset="0"/>
              </a:rPr>
              <a:t> </a:t>
            </a:r>
            <a:r>
              <a:rPr lang="de-DE" sz="1800" b="1" dirty="0" err="1" smtClean="0">
                <a:cs typeface="Times New Roman" panose="02020603050405020304" pitchFamily="18" charset="0"/>
              </a:rPr>
              <a:t>pumping</a:t>
            </a:r>
            <a:r>
              <a:rPr lang="de-DE" sz="1800" b="1" dirty="0" smtClean="0">
                <a:cs typeface="Times New Roman" panose="02020603050405020304" pitchFamily="18" charset="0"/>
              </a:rPr>
              <a:t> </a:t>
            </a:r>
            <a:r>
              <a:rPr lang="de-DE" sz="1800" b="1" dirty="0" err="1" smtClean="0">
                <a:cs typeface="Times New Roman" panose="02020603050405020304" pitchFamily="18" charset="0"/>
              </a:rPr>
              <a:t>speed</a:t>
            </a:r>
            <a:r>
              <a:rPr lang="de-DE" sz="1800" dirty="0" smtClean="0">
                <a:cs typeface="Times New Roman" panose="02020603050405020304" pitchFamily="18" charset="0"/>
              </a:rPr>
              <a:t>: </a:t>
            </a:r>
            <a:endParaRPr lang="de-DE" sz="1800" dirty="0">
              <a:cs typeface="Times New Roman" panose="02020603050405020304" pitchFamily="18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2421881" y="6463969"/>
            <a:ext cx="3950320" cy="152102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smtClean="0"/>
              <a:t>J. Wolf  - The KATRIN Experiment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23528" y="188641"/>
            <a:ext cx="7564839" cy="68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28" tIns="37864" rIns="75728" bIns="37864" anchor="ctr"/>
          <a:lstStyle/>
          <a:p>
            <a:pPr defTabSz="1159728"/>
            <a:r>
              <a:rPr lang="de-DE" sz="2800" b="1" dirty="0" smtClean="0">
                <a:solidFill>
                  <a:srgbClr val="000000"/>
                </a:solidFill>
                <a:latin typeface="Arial" charset="0"/>
              </a:rPr>
              <a:t>TMP </a:t>
            </a:r>
            <a:r>
              <a:rPr lang="de-DE" sz="2800" b="1" dirty="0" err="1" smtClean="0">
                <a:solidFill>
                  <a:srgbClr val="000000"/>
                </a:solidFill>
                <a:latin typeface="Arial" charset="0"/>
              </a:rPr>
              <a:t>simulation</a:t>
            </a:r>
            <a:endParaRPr lang="de-DE" sz="28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26307" name="Picture 3" descr="C:\Users\bm3299\Desktop\DPG2014\Vakuum(Dresden)\Bilder\TMP_pumping_speed_mass_28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3" y="1772817"/>
            <a:ext cx="7594141" cy="456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670898" y="2782162"/>
            <a:ext cx="168507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1600" b="1" dirty="0" smtClean="0">
                <a:solidFill>
                  <a:srgbClr val="4102B2"/>
                </a:solidFill>
              </a:rPr>
              <a:t>N</a:t>
            </a:r>
            <a:r>
              <a:rPr lang="de-DE" sz="1600" b="1" baseline="-25000" dirty="0" smtClean="0">
                <a:solidFill>
                  <a:srgbClr val="4102B2"/>
                </a:solidFill>
              </a:rPr>
              <a:t>2</a:t>
            </a:r>
            <a:r>
              <a:rPr lang="de-DE" sz="1600" b="1" dirty="0" smtClean="0">
                <a:solidFill>
                  <a:srgbClr val="4102B2"/>
                </a:solidFill>
                <a:sym typeface="Wingdings" panose="05000000000000000000" pitchFamily="2" charset="2"/>
              </a:rPr>
              <a:t>(28):</a:t>
            </a:r>
            <a:r>
              <a:rPr lang="de-DE" sz="1600" b="1" dirty="0" smtClean="0">
                <a:solidFill>
                  <a:srgbClr val="4102B2"/>
                </a:solidFill>
              </a:rPr>
              <a:t> 2650 </a:t>
            </a:r>
            <a:r>
              <a:rPr lang="de-DE" sz="1600" b="1" dirty="0">
                <a:solidFill>
                  <a:srgbClr val="4102B2"/>
                </a:solidFill>
              </a:rPr>
              <a:t>ℓ</a:t>
            </a:r>
            <a:r>
              <a:rPr lang="de-DE" sz="1600" b="1" dirty="0" smtClean="0">
                <a:solidFill>
                  <a:srgbClr val="4102B2"/>
                </a:solidFill>
              </a:rPr>
              <a:t>/s</a:t>
            </a:r>
            <a:endParaRPr lang="de-DE" sz="1600" b="1" dirty="0">
              <a:solidFill>
                <a:srgbClr val="4102B2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007699" y="4440729"/>
            <a:ext cx="157126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1600" b="1" dirty="0" smtClean="0"/>
              <a:t>H</a:t>
            </a:r>
            <a:r>
              <a:rPr lang="de-DE" sz="1600" b="1" baseline="-25000" dirty="0" smtClean="0"/>
              <a:t>2</a:t>
            </a:r>
            <a:r>
              <a:rPr lang="de-DE" sz="1600" b="1" dirty="0" smtClean="0">
                <a:sym typeface="Wingdings" panose="05000000000000000000" pitchFamily="2" charset="2"/>
              </a:rPr>
              <a:t>(2):</a:t>
            </a:r>
            <a:r>
              <a:rPr lang="de-DE" sz="1600" b="1" dirty="0" smtClean="0"/>
              <a:t> 2060 </a:t>
            </a:r>
            <a:r>
              <a:rPr lang="de-DE" sz="1600" b="1" dirty="0"/>
              <a:t>ℓ</a:t>
            </a:r>
            <a:r>
              <a:rPr lang="de-DE" sz="1600" b="1" dirty="0" smtClean="0"/>
              <a:t>/s</a:t>
            </a:r>
            <a:endParaRPr lang="de-DE" sz="1600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6290449" y="4653136"/>
            <a:ext cx="184858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1600" b="1" dirty="0" err="1" smtClean="0">
                <a:solidFill>
                  <a:srgbClr val="C00000"/>
                </a:solidFill>
              </a:rPr>
              <a:t>Rn</a:t>
            </a:r>
            <a:r>
              <a:rPr lang="de-DE" sz="16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(220):</a:t>
            </a:r>
            <a:r>
              <a:rPr lang="de-DE" sz="1600" b="1" dirty="0" smtClean="0">
                <a:solidFill>
                  <a:srgbClr val="C00000"/>
                </a:solidFill>
              </a:rPr>
              <a:t> 1530 </a:t>
            </a:r>
            <a:r>
              <a:rPr lang="de-DE" sz="1600" b="1" dirty="0">
                <a:solidFill>
                  <a:srgbClr val="C00000"/>
                </a:solidFill>
              </a:rPr>
              <a:t>ℓ</a:t>
            </a:r>
            <a:r>
              <a:rPr lang="de-DE" sz="1600" b="1" dirty="0" smtClean="0">
                <a:solidFill>
                  <a:srgbClr val="C00000"/>
                </a:solidFill>
              </a:rPr>
              <a:t>/s</a:t>
            </a:r>
            <a:endParaRPr lang="de-DE" sz="1600" b="1" dirty="0">
              <a:solidFill>
                <a:srgbClr val="C00000"/>
              </a:solidFill>
            </a:endParaRPr>
          </a:p>
        </p:txBody>
      </p:sp>
      <p:cxnSp>
        <p:nvCxnSpPr>
          <p:cNvPr id="8" name="Gerade Verbindung mit Pfeil 7"/>
          <p:cNvCxnSpPr/>
          <p:nvPr/>
        </p:nvCxnSpPr>
        <p:spPr>
          <a:xfrm flipH="1" flipV="1">
            <a:off x="1835697" y="4319225"/>
            <a:ext cx="216024" cy="264904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>
            <a:off x="7040501" y="4991690"/>
            <a:ext cx="164245" cy="309518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 flipH="1">
            <a:off x="2492394" y="2951440"/>
            <a:ext cx="253516" cy="78623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uppieren 23"/>
          <p:cNvGrpSpPr/>
          <p:nvPr/>
        </p:nvGrpSpPr>
        <p:grpSpPr>
          <a:xfrm>
            <a:off x="4788024" y="2132856"/>
            <a:ext cx="3240360" cy="2318820"/>
            <a:chOff x="4788024" y="2132856"/>
            <a:chExt cx="3240360" cy="2318820"/>
          </a:xfrm>
        </p:grpSpPr>
        <p:sp>
          <p:nvSpPr>
            <p:cNvPr id="20" name="Rechteck 19"/>
            <p:cNvSpPr/>
            <p:nvPr/>
          </p:nvSpPr>
          <p:spPr>
            <a:xfrm>
              <a:off x="4860032" y="2132856"/>
              <a:ext cx="3168352" cy="23188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4860032" y="2204864"/>
              <a:ext cx="19159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u="sng" dirty="0" err="1" smtClean="0"/>
                <a:t>Malyshev</a:t>
              </a:r>
              <a:r>
                <a:rPr lang="de-DE" u="sng" dirty="0" smtClean="0"/>
                <a:t> </a:t>
              </a:r>
              <a:r>
                <a:rPr lang="de-DE" u="sng" dirty="0" err="1" smtClean="0"/>
                <a:t>model</a:t>
              </a:r>
              <a:r>
                <a:rPr lang="de-DE" u="sng" dirty="0" smtClean="0"/>
                <a:t>:</a:t>
              </a:r>
              <a:endParaRPr lang="de-DE" u="sng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feld 21"/>
                <p:cNvSpPr txBox="1"/>
                <p:nvPr/>
              </p:nvSpPr>
              <p:spPr>
                <a:xfrm>
                  <a:off x="5304056" y="2794745"/>
                  <a:ext cx="2314993" cy="8029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de-DE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de-DE" i="1" smtClean="0">
                                <a:solidFill>
                                  <a:srgbClr val="4102B2"/>
                                </a:solidFill>
                                <a:latin typeface="Cambria Math"/>
                              </a:rPr>
                              <m:t>𝑆</m:t>
                            </m:r>
                            <m:r>
                              <a:rPr lang="de-DE" i="1" smtClean="0">
                                <a:solidFill>
                                  <a:srgbClr val="4102B2"/>
                                </a:solidFill>
                                <a:latin typeface="Cambria Math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de-DE" i="1">
                                    <a:solidFill>
                                      <a:srgbClr val="4102B2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rgbClr val="4102B2"/>
                                    </a:solidFill>
                                    <a:latin typeface="Cambria Math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rgbClr val="4102B2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  <m:r>
                              <m:rPr>
                                <m:nor/>
                              </m:rPr>
                              <a:rPr lang="de-DE" dirty="0">
                                <a:solidFill>
                                  <a:srgbClr val="4102B2"/>
                                </a:solidFill>
                              </a:rPr>
                              <m:t>)</m:t>
                            </m:r>
                          </m:num>
                          <m:den>
                            <m:r>
                              <a:rPr lang="de-DE" b="1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𝑺</m:t>
                            </m:r>
                            <m:r>
                              <a:rPr lang="de-DE" b="1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de-DE" b="1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b="1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𝑴</m:t>
                                </m:r>
                              </m:e>
                              <m:sub>
                                <m:r>
                                  <a:rPr lang="de-DE" b="1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𝟐</m:t>
                                </m:r>
                              </m:sub>
                            </m:sSub>
                            <m:r>
                              <m:rPr>
                                <m:nor/>
                              </m:rPr>
                              <a:rPr lang="de-DE" b="1" dirty="0">
                                <a:solidFill>
                                  <a:srgbClr val="C00000"/>
                                </a:solidFill>
                              </a:rPr>
                              <m:t>)</m:t>
                            </m:r>
                          </m:den>
                        </m:f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≈</m:t>
                        </m:r>
                        <m:f>
                          <m:fPr>
                            <m:ctrlPr>
                              <a:rPr lang="de-DE" b="0" i="1" smtClean="0">
                                <a:latin typeface="Cambria Math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de-DE" b="0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</m:ctrlPr>
                              </m:radPr>
                              <m:deg/>
                              <m:e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rad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de-DE" b="0" i="1" smtClean="0">
                                    <a:solidFill>
                                      <a:srgbClr val="4102B2"/>
                                    </a:solidFill>
                                    <a:latin typeface="Cambria Math"/>
                                  </a:rPr>
                                </m:ctrlPr>
                              </m:radPr>
                              <m:deg/>
                              <m:e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rgbClr val="4102B2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solidFill>
                                          <a:srgbClr val="4102B2"/>
                                        </a:solidFill>
                                        <a:latin typeface="Cambria Math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rgbClr val="4102B2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rad>
                          </m:den>
                        </m:f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∙</m:t>
                        </m:r>
                        <m:f>
                          <m:fPr>
                            <m:ctrlPr>
                              <a:rPr lang="de-DE" b="0" i="1" smtClean="0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func>
                              <m:funcPr>
                                <m:ctrlPr>
                                  <a:rPr lang="de-DE" b="0" i="1" smtClean="0">
                                    <a:solidFill>
                                      <a:srgbClr val="4102B2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de-DE" b="0" i="0" smtClean="0">
                                    <a:solidFill>
                                      <a:srgbClr val="4102B2"/>
                                    </a:solidFill>
                                    <a:latin typeface="Cambria Math"/>
                                    <a:ea typeface="Cambria Math"/>
                                  </a:rPr>
                                  <m:t>ln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rgbClr val="4102B2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solidFill>
                                          <a:srgbClr val="4102B2"/>
                                        </a:solidFill>
                                        <a:latin typeface="Cambria Math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rgbClr val="4102B2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func>
                          </m:num>
                          <m:den>
                            <m:func>
                              <m:funcPr>
                                <m:ctrlPr>
                                  <a:rPr lang="de-DE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de-DE">
                                    <a:solidFill>
                                      <a:srgbClr val="C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ln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func>
                          </m:den>
                        </m:f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2" name="Textfeld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04056" y="2794745"/>
                  <a:ext cx="2314993" cy="802977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feld 22"/>
            <p:cNvSpPr txBox="1"/>
            <p:nvPr/>
          </p:nvSpPr>
          <p:spPr>
            <a:xfrm>
              <a:off x="4869699" y="2492896"/>
              <a:ext cx="31586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O. </a:t>
              </a:r>
              <a:r>
                <a:rPr lang="de-DE" sz="14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Malyshev</a:t>
              </a:r>
              <a:r>
                <a:rPr lang="de-DE" sz="14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de-DE" sz="14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Vacuum</a:t>
              </a:r>
              <a:r>
                <a:rPr lang="de-DE" sz="14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de-DE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81 (2007) 752–758</a:t>
              </a: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4860032" y="3563724"/>
              <a:ext cx="26555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u="sng" dirty="0" err="1" smtClean="0"/>
                <a:t>Pumping</a:t>
              </a:r>
              <a:r>
                <a:rPr lang="de-DE" u="sng" dirty="0" smtClean="0"/>
                <a:t> </a:t>
              </a:r>
              <a:r>
                <a:rPr lang="de-DE" u="sng" dirty="0" err="1" smtClean="0"/>
                <a:t>speed</a:t>
              </a:r>
              <a:r>
                <a:rPr lang="de-DE" u="sng" dirty="0" smtClean="0"/>
                <a:t> </a:t>
              </a:r>
              <a:r>
                <a:rPr lang="de-DE" u="sng" dirty="0" err="1" smtClean="0"/>
                <a:t>of</a:t>
              </a:r>
              <a:r>
                <a:rPr lang="de-DE" u="sng" dirty="0" smtClean="0"/>
                <a:t> TMP:</a:t>
              </a:r>
              <a:endParaRPr lang="de-DE" u="sng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feld 26"/>
                <p:cNvSpPr txBox="1"/>
                <p:nvPr/>
              </p:nvSpPr>
              <p:spPr>
                <a:xfrm>
                  <a:off x="4788024" y="3913634"/>
                  <a:ext cx="3234925" cy="4514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𝑺</m:t>
                        </m:r>
                        <m:r>
                          <a:rPr lang="de-DE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(</m:t>
                        </m:r>
                        <m:sSub>
                          <m:sSubPr>
                            <m:ctrlPr>
                              <a:rPr lang="de-DE" b="1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𝑴</m:t>
                            </m:r>
                          </m:e>
                          <m:sub>
                            <m:r>
                              <a:rPr lang="de-DE" b="1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𝟐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de-DE" b="1" dirty="0">
                            <a:solidFill>
                              <a:srgbClr val="C00000"/>
                            </a:solidFill>
                          </a:rPr>
                          <m:t>)</m:t>
                        </m:r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=</m:t>
                        </m:r>
                        <m:f>
                          <m:fPr>
                            <m:type m:val="skw"/>
                            <m:ctrlPr>
                              <a:rPr lang="de-DE" i="1" dirty="0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de-DE" b="0" i="1" dirty="0" smtClean="0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de-DE" b="0" i="1" dirty="0" smtClean="0">
                                <a:latin typeface="Cambria Math"/>
                              </a:rPr>
                              <m:t>4</m:t>
                            </m:r>
                          </m:den>
                        </m:f>
                        <m:sSub>
                          <m:sSubPr>
                            <m:ctrlPr>
                              <a:rPr lang="de-DE" i="1" dirty="0" smtClean="0"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de-DE" i="1" dirty="0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de-DE" i="1" dirty="0">
                                    <a:latin typeface="Cambria Math"/>
                                  </a:rPr>
                                  <m:t>𝑐</m:t>
                                </m:r>
                              </m:e>
                            </m:acc>
                          </m:e>
                          <m:sub>
                            <m:sSub>
                              <m:sSubPr>
                                <m:ctrlPr>
                                  <a:rPr lang="de-DE" i="1" dirty="0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b="0" i="1" dirty="0" smtClean="0">
                                    <a:latin typeface="Cambria Math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de-DE" b="0" i="1" dirty="0" smtClean="0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  <m:sSub>
                          <m:sSubPr>
                            <m:ctrlPr>
                              <a:rPr lang="de-DE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/>
                                <a:ea typeface="Cambria Math"/>
                              </a:rPr>
                              <m:t>∙</m:t>
                            </m:r>
                            <m:r>
                              <a:rPr lang="de-DE" b="0" i="1" smtClean="0"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𝑇𝑀𝑃</m:t>
                            </m:r>
                          </m:sub>
                        </m:sSub>
                        <m:r>
                          <a:rPr lang="de-DE" i="1" smtClean="0">
                            <a:latin typeface="Cambria Math"/>
                            <a:ea typeface="Cambria Math"/>
                          </a:rPr>
                          <m:t>∙</m:t>
                        </m:r>
                        <m:sSub>
                          <m:sSubPr>
                            <m:ctrlPr>
                              <a:rPr lang="de-DE" b="1" i="1" smtClean="0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/>
                              </a:rPr>
                              <m:t>𝜶</m:t>
                            </m:r>
                          </m:e>
                          <m:sub>
                            <m:r>
                              <a:rPr lang="de-DE" b="1" i="1" smtClean="0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/>
                              </a:rPr>
                              <m:t>𝑻𝑴𝑷</m:t>
                            </m:r>
                          </m:sub>
                        </m:sSub>
                      </m:oMath>
                    </m:oMathPara>
                  </a14:m>
                  <a:endParaRPr lang="de-DE" b="1" dirty="0"/>
                </a:p>
              </p:txBody>
            </p:sp>
          </mc:Choice>
          <mc:Fallback xmlns="">
            <p:sp>
              <p:nvSpPr>
                <p:cNvPr id="27" name="Textfeld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88024" y="3913634"/>
                  <a:ext cx="3302507" cy="451470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t="-120270" b="-187838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feld 27"/>
              <p:cNvSpPr txBox="1"/>
              <p:nvPr/>
            </p:nvSpPr>
            <p:spPr>
              <a:xfrm>
                <a:off x="3440125" y="1401980"/>
                <a:ext cx="2876300" cy="4514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𝑺</m:t>
                      </m:r>
                      <m:r>
                        <a:rPr lang="de-DE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de-DE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𝑴</m:t>
                          </m:r>
                        </m:e>
                        <m:sub>
                          <m:r>
                            <a:rPr lang="de-DE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m:rPr>
                          <m:nor/>
                        </m:rPr>
                        <a:rPr lang="de-DE" b="1" dirty="0">
                          <a:solidFill>
                            <a:schemeClr val="tx1"/>
                          </a:solidFill>
                        </a:rPr>
                        <m:t>)</m:t>
                      </m:r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de-DE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b="0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b="0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4</m:t>
                          </m:r>
                        </m:den>
                      </m:f>
                      <m:sSub>
                        <m:sSubPr>
                          <m:ctrlPr>
                            <a:rPr lang="de-DE" i="1" dirty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𝑐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sSub>
                        <m:sSubPr>
                          <m:ctrlPr>
                            <a:rPr lang="de-DE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i="1" dirty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𝑝𝑜𝑟𝑡</m:t>
                          </m:r>
                        </m:sub>
                      </m:sSub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𝒘</m:t>
                      </m:r>
                    </m:oMath>
                  </m:oMathPara>
                </a14:m>
                <a:endParaRPr lang="de-DE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Textfeld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0124" y="1401980"/>
                <a:ext cx="2614818" cy="451470"/>
              </a:xfrm>
              <a:prstGeom prst="rect">
                <a:avLst/>
              </a:prstGeom>
              <a:blipFill rotWithShape="1">
                <a:blip r:embed="rId5"/>
                <a:stretch>
                  <a:fillRect t="-120270" r="-5594" b="-18783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088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9691" y="956572"/>
            <a:ext cx="8853979" cy="141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eck 9"/>
          <p:cNvSpPr/>
          <p:nvPr/>
        </p:nvSpPr>
        <p:spPr>
          <a:xfrm>
            <a:off x="582646" y="2756705"/>
            <a:ext cx="3557307" cy="353487"/>
          </a:xfrm>
          <a:prstGeom prst="rect">
            <a:avLst/>
          </a:prstGeom>
        </p:spPr>
        <p:txBody>
          <a:bodyPr wrap="none" lIns="75749" tIns="37874" rIns="75749" bIns="37874">
            <a:spAutoFit/>
          </a:bodyPr>
          <a:lstStyle/>
          <a:p>
            <a:r>
              <a:rPr lang="de-DE" b="1" dirty="0" err="1">
                <a:solidFill>
                  <a:srgbClr val="A00078"/>
                </a:solidFill>
                <a:sym typeface="Wingdings"/>
              </a:rPr>
              <a:t>tritium</a:t>
            </a:r>
            <a:r>
              <a:rPr lang="de-DE" b="1" dirty="0">
                <a:solidFill>
                  <a:srgbClr val="A00078"/>
                </a:solidFill>
                <a:sym typeface="Wingdings"/>
              </a:rPr>
              <a:t> </a:t>
            </a:r>
            <a:r>
              <a:rPr lang="de-DE" b="1" dirty="0" err="1">
                <a:solidFill>
                  <a:srgbClr val="A00078"/>
                </a:solidFill>
                <a:sym typeface="Wingdings"/>
              </a:rPr>
              <a:t>source</a:t>
            </a:r>
            <a:r>
              <a:rPr lang="de-DE" b="1" dirty="0">
                <a:solidFill>
                  <a:srgbClr val="A00078"/>
                </a:solidFill>
                <a:sym typeface="Wingdings"/>
              </a:rPr>
              <a:t>: 10</a:t>
            </a:r>
            <a:r>
              <a:rPr lang="de-DE" b="1" baseline="30000" dirty="0">
                <a:solidFill>
                  <a:srgbClr val="A00078"/>
                </a:solidFill>
                <a:sym typeface="Wingdings"/>
              </a:rPr>
              <a:t>11</a:t>
            </a:r>
            <a:r>
              <a:rPr lang="de-DE" b="1" dirty="0">
                <a:solidFill>
                  <a:srgbClr val="A00078"/>
                </a:solidFill>
                <a:sym typeface="Wingdings"/>
              </a:rPr>
              <a:t> </a:t>
            </a:r>
            <a:r>
              <a:rPr lang="de-DE" b="1" dirty="0" smtClean="0">
                <a:solidFill>
                  <a:srgbClr val="A00078"/>
                </a:solidFill>
                <a:latin typeface="Symbol" panose="05050102010706020507" pitchFamily="18" charset="2"/>
                <a:sym typeface="Wingdings"/>
              </a:rPr>
              <a:t>b</a:t>
            </a:r>
            <a:r>
              <a:rPr lang="de-DE" b="1" dirty="0" smtClean="0">
                <a:solidFill>
                  <a:srgbClr val="A00078"/>
                </a:solidFill>
                <a:sym typeface="Wingdings"/>
              </a:rPr>
              <a:t>-</a:t>
            </a:r>
            <a:r>
              <a:rPr lang="de-DE" b="1" dirty="0" err="1" smtClean="0">
                <a:solidFill>
                  <a:srgbClr val="A00078"/>
                </a:solidFill>
                <a:sym typeface="Wingdings"/>
              </a:rPr>
              <a:t>decays</a:t>
            </a:r>
            <a:r>
              <a:rPr lang="de-DE" b="1" dirty="0" smtClean="0">
                <a:solidFill>
                  <a:srgbClr val="A00078"/>
                </a:solidFill>
                <a:sym typeface="Wingdings"/>
              </a:rPr>
              <a:t>/s </a:t>
            </a:r>
            <a:endParaRPr lang="de-DE" b="1" dirty="0">
              <a:solidFill>
                <a:srgbClr val="A00078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5148064" y="2756705"/>
            <a:ext cx="3084870" cy="353487"/>
          </a:xfrm>
          <a:prstGeom prst="rect">
            <a:avLst/>
          </a:prstGeom>
        </p:spPr>
        <p:txBody>
          <a:bodyPr wrap="none" lIns="75749" tIns="37874" rIns="75749" bIns="37874">
            <a:spAutoFit/>
          </a:bodyPr>
          <a:lstStyle/>
          <a:p>
            <a:r>
              <a:rPr lang="de-DE" b="1" dirty="0">
                <a:solidFill>
                  <a:srgbClr val="A00078"/>
                </a:solidFill>
                <a:sym typeface="Wingdings"/>
              </a:rPr>
              <a:t>total </a:t>
            </a:r>
            <a:r>
              <a:rPr lang="de-DE" b="1" dirty="0" err="1">
                <a:solidFill>
                  <a:srgbClr val="A00078"/>
                </a:solidFill>
                <a:sym typeface="Wingdings"/>
              </a:rPr>
              <a:t>background</a:t>
            </a:r>
            <a:r>
              <a:rPr lang="de-DE" b="1" dirty="0">
                <a:solidFill>
                  <a:srgbClr val="A00078"/>
                </a:solidFill>
                <a:sym typeface="Wingdings"/>
              </a:rPr>
              <a:t>: 10</a:t>
            </a:r>
            <a:r>
              <a:rPr lang="de-DE" b="1" baseline="30000" dirty="0">
                <a:solidFill>
                  <a:srgbClr val="A00078"/>
                </a:solidFill>
                <a:sym typeface="Wingdings"/>
              </a:rPr>
              <a:t>-2</a:t>
            </a:r>
            <a:r>
              <a:rPr lang="de-DE" b="1" dirty="0">
                <a:solidFill>
                  <a:srgbClr val="A00078"/>
                </a:solidFill>
                <a:sym typeface="Wingdings"/>
              </a:rPr>
              <a:t> </a:t>
            </a:r>
            <a:r>
              <a:rPr lang="de-DE" b="1" dirty="0" err="1">
                <a:solidFill>
                  <a:srgbClr val="A00078"/>
                </a:solidFill>
                <a:sym typeface="Wingdings"/>
              </a:rPr>
              <a:t>cps</a:t>
            </a:r>
            <a:r>
              <a:rPr lang="de-DE" b="1" dirty="0">
                <a:solidFill>
                  <a:srgbClr val="A00078"/>
                </a:solidFill>
                <a:sym typeface="Wingdings"/>
              </a:rPr>
              <a:t> </a:t>
            </a:r>
            <a:endParaRPr lang="de-DE" b="1" dirty="0">
              <a:solidFill>
                <a:srgbClr val="A00078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1164292" y="3594983"/>
            <a:ext cx="5480988" cy="24263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568"/>
              </a:lnSpc>
              <a:tabLst>
                <a:tab pos="990600" algn="l"/>
              </a:tabLst>
            </a:pPr>
            <a:r>
              <a:rPr lang="de-DE" dirty="0">
                <a:sym typeface="Wingdings"/>
              </a:rPr>
              <a:t> </a:t>
            </a:r>
            <a:r>
              <a:rPr lang="de-DE" dirty="0">
                <a:solidFill>
                  <a:schemeClr val="accent1"/>
                </a:solidFill>
                <a:sym typeface="Wingdings"/>
              </a:rPr>
              <a:t>10</a:t>
            </a:r>
            <a:r>
              <a:rPr lang="de-DE" b="1" baseline="30000" dirty="0">
                <a:solidFill>
                  <a:schemeClr val="accent1"/>
                </a:solidFill>
                <a:sym typeface="Wingdings"/>
              </a:rPr>
              <a:t>-3</a:t>
            </a:r>
            <a:r>
              <a:rPr lang="de-DE" dirty="0">
                <a:sym typeface="Wingdings"/>
              </a:rPr>
              <a:t>	</a:t>
            </a:r>
            <a:r>
              <a:rPr lang="de-DE" dirty="0" err="1" smtClean="0">
                <a:sym typeface="Wingdings"/>
              </a:rPr>
              <a:t>stability</a:t>
            </a:r>
            <a:r>
              <a:rPr lang="de-DE" dirty="0" smtClean="0">
                <a:sym typeface="Wingdings"/>
              </a:rPr>
              <a:t> </a:t>
            </a:r>
            <a:r>
              <a:rPr lang="de-DE" dirty="0">
                <a:sym typeface="Wingdings"/>
              </a:rPr>
              <a:t>of tritium </a:t>
            </a:r>
            <a:r>
              <a:rPr lang="de-DE" dirty="0" err="1">
                <a:sym typeface="Wingdings"/>
              </a:rPr>
              <a:t>source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column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density</a:t>
            </a:r>
            <a:r>
              <a:rPr lang="de-DE" dirty="0">
                <a:sym typeface="Wingdings"/>
              </a:rPr>
              <a:t> </a:t>
            </a:r>
          </a:p>
          <a:p>
            <a:pPr>
              <a:lnSpc>
                <a:spcPts val="2568"/>
              </a:lnSpc>
              <a:buFont typeface="Wingdings"/>
              <a:buChar char="Ä"/>
              <a:tabLst>
                <a:tab pos="990600" algn="l"/>
              </a:tabLst>
            </a:pPr>
            <a:r>
              <a:rPr lang="de-DE" dirty="0">
                <a:sym typeface="Wingdings"/>
              </a:rPr>
              <a:t> </a:t>
            </a:r>
            <a:r>
              <a:rPr lang="de-DE" dirty="0">
                <a:solidFill>
                  <a:schemeClr val="accent1"/>
                </a:solidFill>
                <a:sym typeface="Wingdings"/>
              </a:rPr>
              <a:t>10</a:t>
            </a:r>
            <a:r>
              <a:rPr lang="de-DE" b="1" baseline="30000" dirty="0">
                <a:solidFill>
                  <a:schemeClr val="accent1"/>
                </a:solidFill>
                <a:sym typeface="Wingdings"/>
              </a:rPr>
              <a:t>-3</a:t>
            </a:r>
            <a:r>
              <a:rPr lang="de-DE" b="1" dirty="0">
                <a:sym typeface="Wingdings"/>
              </a:rPr>
              <a:t>	</a:t>
            </a:r>
            <a:r>
              <a:rPr lang="de-DE" dirty="0" smtClean="0">
                <a:sym typeface="Wingdings"/>
              </a:rPr>
              <a:t>isotope </a:t>
            </a:r>
            <a:r>
              <a:rPr lang="de-DE" dirty="0" err="1">
                <a:sym typeface="Wingdings"/>
              </a:rPr>
              <a:t>content</a:t>
            </a:r>
            <a:r>
              <a:rPr lang="de-DE" dirty="0">
                <a:sym typeface="Wingdings"/>
              </a:rPr>
              <a:t> in </a:t>
            </a:r>
            <a:r>
              <a:rPr lang="de-DE" dirty="0" err="1">
                <a:sym typeface="Wingdings"/>
              </a:rPr>
              <a:t>source</a:t>
            </a:r>
            <a:endParaRPr lang="de-DE" dirty="0">
              <a:sym typeface="Wingdings"/>
            </a:endParaRPr>
          </a:p>
          <a:p>
            <a:pPr>
              <a:lnSpc>
                <a:spcPts val="2568"/>
              </a:lnSpc>
              <a:tabLst>
                <a:tab pos="990600" algn="l"/>
              </a:tabLst>
            </a:pPr>
            <a:r>
              <a:rPr lang="de-DE" dirty="0">
                <a:sym typeface="Wingdings"/>
              </a:rPr>
              <a:t> </a:t>
            </a:r>
            <a:r>
              <a:rPr lang="de-DE" dirty="0">
                <a:solidFill>
                  <a:schemeClr val="accent1"/>
                </a:solidFill>
                <a:sym typeface="Wingdings"/>
              </a:rPr>
              <a:t>10</a:t>
            </a:r>
            <a:r>
              <a:rPr lang="de-DE" b="1" baseline="30000" dirty="0">
                <a:solidFill>
                  <a:schemeClr val="accent1"/>
                </a:solidFill>
                <a:sym typeface="Wingdings"/>
              </a:rPr>
              <a:t>-5</a:t>
            </a:r>
            <a:r>
              <a:rPr lang="de-DE" dirty="0">
                <a:solidFill>
                  <a:schemeClr val="accent1"/>
                </a:solidFill>
                <a:sym typeface="Wingdings"/>
              </a:rPr>
              <a:t>	</a:t>
            </a:r>
            <a:r>
              <a:rPr lang="de-DE" dirty="0" smtClean="0">
                <a:sym typeface="Wingdings"/>
              </a:rPr>
              <a:t>non-</a:t>
            </a:r>
            <a:r>
              <a:rPr lang="de-DE" dirty="0" err="1" smtClean="0">
                <a:sym typeface="Wingdings"/>
              </a:rPr>
              <a:t>adiabaticity</a:t>
            </a:r>
            <a:r>
              <a:rPr lang="de-DE" dirty="0" smtClean="0">
                <a:sym typeface="Wingdings"/>
              </a:rPr>
              <a:t> </a:t>
            </a:r>
            <a:r>
              <a:rPr lang="de-DE" dirty="0">
                <a:sym typeface="Wingdings"/>
              </a:rPr>
              <a:t>in </a:t>
            </a:r>
            <a:r>
              <a:rPr lang="de-DE" dirty="0" err="1">
                <a:sym typeface="Wingdings"/>
              </a:rPr>
              <a:t>electron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transport</a:t>
            </a:r>
            <a:r>
              <a:rPr lang="de-DE" dirty="0">
                <a:sym typeface="Wingdings"/>
              </a:rPr>
              <a:t> </a:t>
            </a:r>
          </a:p>
          <a:p>
            <a:pPr>
              <a:lnSpc>
                <a:spcPts val="2568"/>
              </a:lnSpc>
              <a:tabLst>
                <a:tab pos="990600" algn="l"/>
              </a:tabLst>
            </a:pPr>
            <a:r>
              <a:rPr lang="de-DE" dirty="0">
                <a:sym typeface="Wingdings"/>
              </a:rPr>
              <a:t> </a:t>
            </a:r>
            <a:r>
              <a:rPr lang="de-DE" dirty="0">
                <a:solidFill>
                  <a:schemeClr val="accent1"/>
                </a:solidFill>
                <a:sym typeface="Wingdings"/>
              </a:rPr>
              <a:t>10</a:t>
            </a:r>
            <a:r>
              <a:rPr lang="de-DE" b="1" baseline="30000" dirty="0">
                <a:solidFill>
                  <a:schemeClr val="accent1"/>
                </a:solidFill>
                <a:sym typeface="Wingdings"/>
              </a:rPr>
              <a:t>-6</a:t>
            </a:r>
            <a:r>
              <a:rPr lang="de-DE" dirty="0">
                <a:sym typeface="Wingdings"/>
              </a:rPr>
              <a:t>	</a:t>
            </a:r>
            <a:r>
              <a:rPr lang="de-DE" dirty="0" err="1" smtClean="0">
                <a:sym typeface="Wingdings"/>
              </a:rPr>
              <a:t>monitoring</a:t>
            </a:r>
            <a:r>
              <a:rPr lang="de-DE" dirty="0" smtClean="0">
                <a:sym typeface="Wingdings"/>
              </a:rPr>
              <a:t> </a:t>
            </a:r>
            <a:r>
              <a:rPr lang="de-DE" dirty="0">
                <a:sym typeface="Wingdings"/>
              </a:rPr>
              <a:t>of HV-</a:t>
            </a:r>
            <a:r>
              <a:rPr lang="de-DE" dirty="0" err="1">
                <a:sym typeface="Wingdings"/>
              </a:rPr>
              <a:t>fluctuations</a:t>
            </a:r>
            <a:r>
              <a:rPr lang="de-DE" dirty="0">
                <a:sym typeface="Wingdings"/>
              </a:rPr>
              <a:t> </a:t>
            </a:r>
          </a:p>
          <a:p>
            <a:pPr>
              <a:lnSpc>
                <a:spcPts val="2568"/>
              </a:lnSpc>
              <a:tabLst>
                <a:tab pos="990600" algn="l"/>
              </a:tabLst>
            </a:pPr>
            <a:r>
              <a:rPr lang="de-DE" dirty="0">
                <a:sym typeface="Wingdings"/>
              </a:rPr>
              <a:t> </a:t>
            </a:r>
            <a:r>
              <a:rPr lang="de-DE" dirty="0">
                <a:solidFill>
                  <a:schemeClr val="accent1"/>
                </a:solidFill>
                <a:sym typeface="Wingdings"/>
              </a:rPr>
              <a:t>10</a:t>
            </a:r>
            <a:r>
              <a:rPr lang="de-DE" b="1" baseline="30000" dirty="0">
                <a:solidFill>
                  <a:schemeClr val="accent1"/>
                </a:solidFill>
                <a:sym typeface="Wingdings"/>
              </a:rPr>
              <a:t>-8</a:t>
            </a:r>
            <a:r>
              <a:rPr lang="de-DE" dirty="0">
                <a:solidFill>
                  <a:schemeClr val="accent1"/>
                </a:solidFill>
                <a:sym typeface="Wingdings"/>
              </a:rPr>
              <a:t>	</a:t>
            </a:r>
            <a:r>
              <a:rPr lang="de-DE" dirty="0" err="1" smtClean="0">
                <a:sym typeface="Wingdings"/>
              </a:rPr>
              <a:t>remaining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ions</a:t>
            </a:r>
            <a:r>
              <a:rPr lang="de-DE" dirty="0">
                <a:sym typeface="Wingdings"/>
              </a:rPr>
              <a:t> after </a:t>
            </a:r>
            <a:r>
              <a:rPr lang="de-DE" dirty="0" smtClean="0">
                <a:sym typeface="Wingdings"/>
              </a:rPr>
              <a:t>STS </a:t>
            </a:r>
            <a:endParaRPr lang="de-DE" dirty="0">
              <a:sym typeface="Wingdings"/>
            </a:endParaRPr>
          </a:p>
          <a:p>
            <a:pPr>
              <a:lnSpc>
                <a:spcPts val="2568"/>
              </a:lnSpc>
              <a:tabLst>
                <a:tab pos="990600" algn="l"/>
              </a:tabLst>
            </a:pPr>
            <a:r>
              <a:rPr lang="de-DE" dirty="0">
                <a:sym typeface="Wingdings"/>
              </a:rPr>
              <a:t> </a:t>
            </a:r>
            <a:r>
              <a:rPr lang="de-DE" dirty="0" smtClean="0">
                <a:solidFill>
                  <a:schemeClr val="accent1"/>
                </a:solidFill>
                <a:sym typeface="Wingdings"/>
              </a:rPr>
              <a:t>10</a:t>
            </a:r>
            <a:r>
              <a:rPr lang="de-DE" b="1" baseline="30000" dirty="0" smtClean="0">
                <a:solidFill>
                  <a:schemeClr val="accent1"/>
                </a:solidFill>
                <a:sym typeface="Wingdings"/>
              </a:rPr>
              <a:t>-11</a:t>
            </a:r>
            <a:r>
              <a:rPr lang="de-DE" sz="1100" b="1" dirty="0" smtClean="0">
                <a:sym typeface="Wingdings"/>
              </a:rPr>
              <a:t>  </a:t>
            </a:r>
            <a:r>
              <a:rPr lang="de-DE" sz="1100" b="1" dirty="0">
                <a:sym typeface="Wingdings"/>
              </a:rPr>
              <a:t>	</a:t>
            </a:r>
            <a:r>
              <a:rPr lang="de-DE" dirty="0" smtClean="0">
                <a:sym typeface="Wingdings"/>
              </a:rPr>
              <a:t>mbar in Main </a:t>
            </a:r>
            <a:r>
              <a:rPr lang="de-DE" dirty="0" err="1" smtClean="0">
                <a:sym typeface="Wingdings"/>
              </a:rPr>
              <a:t>Spectrometer</a:t>
            </a:r>
            <a:endParaRPr lang="de-DE" dirty="0" smtClean="0">
              <a:sym typeface="Wingdings"/>
            </a:endParaRPr>
          </a:p>
          <a:p>
            <a:pPr>
              <a:lnSpc>
                <a:spcPts val="2568"/>
              </a:lnSpc>
              <a:tabLst>
                <a:tab pos="990600" algn="l"/>
              </a:tabLst>
            </a:pPr>
            <a:r>
              <a:rPr lang="de-DE" dirty="0" smtClean="0">
                <a:sym typeface="Wingdings"/>
              </a:rPr>
              <a:t> </a:t>
            </a:r>
            <a:r>
              <a:rPr lang="de-DE" dirty="0">
                <a:solidFill>
                  <a:schemeClr val="accent1"/>
                </a:solidFill>
                <a:sym typeface="Wingdings"/>
              </a:rPr>
              <a:t>10</a:t>
            </a:r>
            <a:r>
              <a:rPr lang="de-DE" b="1" baseline="30000" dirty="0">
                <a:solidFill>
                  <a:schemeClr val="accent1"/>
                </a:solidFill>
                <a:sym typeface="Wingdings"/>
              </a:rPr>
              <a:t>-14</a:t>
            </a:r>
            <a:r>
              <a:rPr lang="de-DE" sz="1100" b="1" dirty="0">
                <a:sym typeface="Wingdings"/>
              </a:rPr>
              <a:t>  </a:t>
            </a:r>
            <a:r>
              <a:rPr lang="de-DE" sz="1100" b="1" dirty="0" smtClean="0">
                <a:sym typeface="Wingdings"/>
              </a:rPr>
              <a:t>	</a:t>
            </a:r>
            <a:r>
              <a:rPr lang="de-DE" dirty="0" err="1" smtClean="0">
                <a:sym typeface="Wingdings"/>
              </a:rPr>
              <a:t>remaining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flux</a:t>
            </a:r>
            <a:r>
              <a:rPr lang="de-DE" dirty="0">
                <a:sym typeface="Wingdings"/>
              </a:rPr>
              <a:t> of </a:t>
            </a:r>
            <a:r>
              <a:rPr lang="de-DE" dirty="0" err="1">
                <a:sym typeface="Wingdings"/>
              </a:rPr>
              <a:t>molecular</a:t>
            </a:r>
            <a:r>
              <a:rPr lang="de-DE" dirty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tritium</a:t>
            </a:r>
            <a:r>
              <a:rPr lang="de-DE" dirty="0" smtClean="0">
                <a:sym typeface="Wingdings"/>
              </a:rPr>
              <a:t> in SDS </a:t>
            </a:r>
            <a:endParaRPr lang="de-DE" dirty="0">
              <a:sym typeface="Wingdings"/>
            </a:endParaRPr>
          </a:p>
        </p:txBody>
      </p:sp>
      <p:sp>
        <p:nvSpPr>
          <p:cNvPr id="27" name="Diagonal liegende Ecken des Rechtecks abrunden 26"/>
          <p:cNvSpPr/>
          <p:nvPr/>
        </p:nvSpPr>
        <p:spPr bwMode="auto">
          <a:xfrm flipH="1">
            <a:off x="1043609" y="3531868"/>
            <a:ext cx="6696743" cy="2554181"/>
          </a:xfrm>
          <a:prstGeom prst="round2DiagRect">
            <a:avLst>
              <a:gd name="adj1" fmla="val 6838"/>
              <a:gd name="adj2" fmla="val 0"/>
            </a:avLst>
          </a:prstGeom>
          <a:noFill/>
          <a:ln w="28575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5882"/>
              </a:lnSpc>
            </a:pPr>
            <a:endParaRPr lang="de-DE" dirty="0"/>
          </a:p>
        </p:txBody>
      </p:sp>
      <p:sp>
        <p:nvSpPr>
          <p:cNvPr id="28" name="Textfeld 27"/>
          <p:cNvSpPr txBox="1"/>
          <p:nvPr/>
        </p:nvSpPr>
        <p:spPr>
          <a:xfrm>
            <a:off x="1034084" y="3169541"/>
            <a:ext cx="2786340" cy="369332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experimental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challenges</a:t>
            </a:r>
            <a:endParaRPr lang="de-DE" sz="1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Gerade Verbindung 18"/>
          <p:cNvCxnSpPr/>
          <p:nvPr/>
        </p:nvCxnSpPr>
        <p:spPr bwMode="auto">
          <a:xfrm rot="16200000" flipH="1">
            <a:off x="3965326" y="1635429"/>
            <a:ext cx="1137150" cy="0"/>
          </a:xfrm>
          <a:prstGeom prst="line">
            <a:avLst/>
          </a:prstGeom>
          <a:noFill/>
          <a:ln w="28575" cap="flat" cmpd="sng" algn="ctr">
            <a:solidFill>
              <a:srgbClr val="FFC000"/>
            </a:solidFill>
            <a:prstDash val="sys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sp>
        <p:nvSpPr>
          <p:cNvPr id="25" name="Textfeld 24"/>
          <p:cNvSpPr txBox="1"/>
          <p:nvPr/>
        </p:nvSpPr>
        <p:spPr>
          <a:xfrm>
            <a:off x="246874" y="2417917"/>
            <a:ext cx="4092373" cy="32270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5749" tIns="37874" rIns="75749" bIns="37874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 &amp; Transport Section (STS)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4630660" y="2417917"/>
            <a:ext cx="3897592" cy="32270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75749" tIns="37874" rIns="75749" bIns="37874" rtlCol="0">
            <a:spAutoFit/>
          </a:bodyPr>
          <a:lstStyle/>
          <a:p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Spectrometer</a:t>
            </a:r>
            <a:r>
              <a:rPr lang="de-DE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</a:t>
            </a:r>
            <a:r>
              <a:rPr lang="de-DE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Detector</a:t>
            </a:r>
            <a:r>
              <a:rPr lang="de-DE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(SDS)</a:t>
            </a:r>
          </a:p>
        </p:txBody>
      </p:sp>
      <p:sp>
        <p:nvSpPr>
          <p:cNvPr id="1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499992" y="6485634"/>
            <a:ext cx="1872208" cy="111719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dirty="0" smtClean="0"/>
              <a:t>J. Wolf  - The KATRIN Experiment</a:t>
            </a:r>
            <a:endParaRPr lang="en-US" dirty="0"/>
          </a:p>
        </p:txBody>
      </p:sp>
      <p:pic>
        <p:nvPicPr>
          <p:cNvPr id="21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0979" y="6364193"/>
            <a:ext cx="3072799" cy="4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247521" y="296288"/>
            <a:ext cx="7564839" cy="68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40" tIns="37869" rIns="75740" bIns="37869" anchor="ctr"/>
          <a:lstStyle/>
          <a:p>
            <a:pPr defTabSz="1159905"/>
            <a:r>
              <a:rPr lang="de-DE" sz="2800" b="1" dirty="0" smtClean="0">
                <a:solidFill>
                  <a:schemeClr val="tx2"/>
                </a:solidFill>
              </a:rPr>
              <a:t>KATRIN </a:t>
            </a:r>
            <a:r>
              <a:rPr lang="de-DE" sz="2800" b="1" dirty="0" err="1" smtClean="0">
                <a:solidFill>
                  <a:schemeClr val="tx2"/>
                </a:solidFill>
              </a:rPr>
              <a:t>overview</a:t>
            </a:r>
            <a:r>
              <a:rPr lang="de-DE" sz="2800" b="1" dirty="0" smtClean="0">
                <a:solidFill>
                  <a:schemeClr val="tx2"/>
                </a:solidFill>
              </a:rPr>
              <a:t>: </a:t>
            </a:r>
            <a:r>
              <a:rPr lang="de-DE" sz="2800" b="1" dirty="0" err="1" smtClean="0">
                <a:solidFill>
                  <a:schemeClr val="tx2"/>
                </a:solidFill>
              </a:rPr>
              <a:t>benchmark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parameters</a:t>
            </a:r>
            <a:endParaRPr lang="de-DE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15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2421881" y="6463969"/>
            <a:ext cx="3950320" cy="152102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smtClean="0"/>
              <a:t>J. Wolf  - The KATRIN Experiment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23528" y="188641"/>
            <a:ext cx="7564839" cy="68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28" tIns="37864" rIns="75728" bIns="37864" anchor="ctr"/>
          <a:lstStyle/>
          <a:p>
            <a:pPr defTabSz="1159728"/>
            <a:r>
              <a:rPr lang="de-DE" sz="2800" b="1" dirty="0" smtClean="0">
                <a:solidFill>
                  <a:srgbClr val="000000"/>
                </a:solidFill>
                <a:latin typeface="Arial" charset="0"/>
              </a:rPr>
              <a:t>NEG-pump </a:t>
            </a:r>
            <a:r>
              <a:rPr lang="de-DE" sz="2800" b="1" dirty="0" err="1" smtClean="0">
                <a:solidFill>
                  <a:srgbClr val="000000"/>
                </a:solidFill>
                <a:latin typeface="Arial" charset="0"/>
              </a:rPr>
              <a:t>simulation</a:t>
            </a:r>
            <a:r>
              <a:rPr lang="de-DE" sz="2800" b="1" dirty="0" smtClean="0">
                <a:solidFill>
                  <a:srgbClr val="000000"/>
                </a:solidFill>
                <a:latin typeface="Arial" charset="0"/>
              </a:rPr>
              <a:t> (</a:t>
            </a:r>
            <a:r>
              <a:rPr lang="de-DE" sz="2800" b="1" dirty="0" err="1" smtClean="0">
                <a:solidFill>
                  <a:srgbClr val="000000"/>
                </a:solidFill>
                <a:latin typeface="Arial" charset="0"/>
              </a:rPr>
              <a:t>without</a:t>
            </a:r>
            <a:r>
              <a:rPr lang="de-DE" sz="2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sz="2800" b="1" dirty="0" err="1" smtClean="0">
                <a:solidFill>
                  <a:srgbClr val="000000"/>
                </a:solidFill>
                <a:latin typeface="Arial" charset="0"/>
              </a:rPr>
              <a:t>baffle</a:t>
            </a:r>
            <a:r>
              <a:rPr lang="de-DE" sz="2800" b="1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de-DE" sz="28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263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9553" y="1065732"/>
            <a:ext cx="7996713" cy="515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67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2421881" y="6463969"/>
            <a:ext cx="3950320" cy="152102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smtClean="0"/>
              <a:t>J. Wolf  - The KATRIN Experiment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23528" y="188641"/>
            <a:ext cx="7564839" cy="68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28" tIns="37864" rIns="75728" bIns="37864" anchor="ctr"/>
          <a:lstStyle/>
          <a:p>
            <a:pPr defTabSz="1159728"/>
            <a:r>
              <a:rPr lang="de-DE" sz="2800" b="1" dirty="0" smtClean="0">
                <a:solidFill>
                  <a:srgbClr val="000000"/>
                </a:solidFill>
                <a:latin typeface="Arial" charset="0"/>
              </a:rPr>
              <a:t>NEG-pump </a:t>
            </a:r>
            <a:r>
              <a:rPr lang="de-DE" sz="2800" b="1" dirty="0" err="1" smtClean="0">
                <a:solidFill>
                  <a:srgbClr val="000000"/>
                </a:solidFill>
                <a:latin typeface="Arial" charset="0"/>
              </a:rPr>
              <a:t>simulation</a:t>
            </a:r>
            <a:r>
              <a:rPr lang="de-DE" sz="2800" b="1" dirty="0" smtClean="0">
                <a:solidFill>
                  <a:srgbClr val="000000"/>
                </a:solidFill>
                <a:latin typeface="Arial" charset="0"/>
              </a:rPr>
              <a:t> (</a:t>
            </a:r>
            <a:r>
              <a:rPr lang="de-DE" sz="2800" b="1" dirty="0" err="1" smtClean="0">
                <a:solidFill>
                  <a:srgbClr val="000000"/>
                </a:solidFill>
                <a:latin typeface="Arial" charset="0"/>
              </a:rPr>
              <a:t>with</a:t>
            </a:r>
            <a:r>
              <a:rPr lang="de-DE" sz="2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sz="2800" b="1" dirty="0" err="1" smtClean="0">
                <a:solidFill>
                  <a:srgbClr val="000000"/>
                </a:solidFill>
                <a:latin typeface="Arial" charset="0"/>
              </a:rPr>
              <a:t>baffle</a:t>
            </a:r>
            <a:r>
              <a:rPr lang="de-DE" sz="2800" b="1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de-DE" sz="28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263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1205" y="1008004"/>
            <a:ext cx="7961832" cy="519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67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0525" y="260649"/>
            <a:ext cx="6911975" cy="431329"/>
          </a:xfrm>
        </p:spPr>
        <p:txBody>
          <a:bodyPr/>
          <a:lstStyle/>
          <a:p>
            <a:r>
              <a:rPr lang="de-DE" dirty="0" smtClean="0"/>
              <a:t>Hydrogen outgassing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pressure</a:t>
            </a:r>
            <a:r>
              <a:rPr lang="de-DE" dirty="0" smtClean="0"/>
              <a:t> at 20°C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2421881" y="6463969"/>
            <a:ext cx="3950320" cy="152102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smtClean="0"/>
              <a:t>J. Wolf  - The KATRIN Experiment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pic>
        <p:nvPicPr>
          <p:cNvPr id="224258" name="Picture 2" descr="C:\Users\bm3299\Desktop\mspec_commissioning_2013\img\H2-ratio-F9-PP3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185" y="2924945"/>
            <a:ext cx="8680751" cy="340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bgerundetes Rechteck 5"/>
          <p:cNvSpPr/>
          <p:nvPr/>
        </p:nvSpPr>
        <p:spPr>
          <a:xfrm>
            <a:off x="5796136" y="4536927"/>
            <a:ext cx="1800200" cy="288032"/>
          </a:xfrm>
          <a:prstGeom prst="roundRect">
            <a:avLst/>
          </a:prstGeom>
          <a:noFill/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Abgerundetes Rechteck 7"/>
          <p:cNvSpPr/>
          <p:nvPr/>
        </p:nvSpPr>
        <p:spPr>
          <a:xfrm>
            <a:off x="1951137" y="3366518"/>
            <a:ext cx="792088" cy="288032"/>
          </a:xfrm>
          <a:prstGeom prst="roundRect">
            <a:avLst/>
          </a:prstGeom>
          <a:noFill/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Abgerundetes Rechteck 9"/>
          <p:cNvSpPr/>
          <p:nvPr/>
        </p:nvSpPr>
        <p:spPr>
          <a:xfrm>
            <a:off x="3069357" y="4543028"/>
            <a:ext cx="1152128" cy="288032"/>
          </a:xfrm>
          <a:prstGeom prst="roundRect">
            <a:avLst/>
          </a:prstGeom>
          <a:noFill/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1371500" y="3063305"/>
            <a:ext cx="1457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solidFill>
                  <a:srgbClr val="0070C0"/>
                </a:solidFill>
              </a:rPr>
              <a:t>NEG </a:t>
            </a:r>
            <a:r>
              <a:rPr lang="de-DE" sz="1400" b="1" dirty="0" err="1" smtClean="0">
                <a:solidFill>
                  <a:srgbClr val="0070C0"/>
                </a:solidFill>
              </a:rPr>
              <a:t>activation</a:t>
            </a:r>
            <a:endParaRPr lang="de-DE" sz="1400" b="1" dirty="0">
              <a:solidFill>
                <a:srgbClr val="0070C0"/>
              </a:solidFill>
            </a:endParaRPr>
          </a:p>
        </p:txBody>
      </p:sp>
      <p:sp>
        <p:nvSpPr>
          <p:cNvPr id="13" name="Rechteckiger Pfeil 12"/>
          <p:cNvSpPr/>
          <p:nvPr/>
        </p:nvSpPr>
        <p:spPr>
          <a:xfrm flipV="1">
            <a:off x="1547665" y="3317752"/>
            <a:ext cx="403473" cy="255264"/>
          </a:xfrm>
          <a:prstGeom prst="bentArrow">
            <a:avLst>
              <a:gd name="adj1" fmla="val 25000"/>
              <a:gd name="adj2" fmla="val 30597"/>
              <a:gd name="adj3" fmla="val 47389"/>
              <a:gd name="adj4" fmla="val 54944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948264" y="3803204"/>
            <a:ext cx="1572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err="1">
                <a:solidFill>
                  <a:srgbClr val="0070C0"/>
                </a:solidFill>
              </a:rPr>
              <a:t>d</a:t>
            </a:r>
            <a:r>
              <a:rPr lang="de-DE" sz="1400" b="1" dirty="0" err="1" smtClean="0">
                <a:solidFill>
                  <a:srgbClr val="0070C0"/>
                </a:solidFill>
              </a:rPr>
              <a:t>esorption</a:t>
            </a:r>
            <a:r>
              <a:rPr lang="de-DE" sz="1400" b="1" dirty="0" smtClean="0">
                <a:solidFill>
                  <a:srgbClr val="0070C0"/>
                </a:solidFill>
              </a:rPr>
              <a:t> </a:t>
            </a:r>
            <a:r>
              <a:rPr lang="de-DE" sz="1400" b="1" dirty="0" err="1" smtClean="0">
                <a:solidFill>
                  <a:srgbClr val="0070C0"/>
                </a:solidFill>
              </a:rPr>
              <a:t>of</a:t>
            </a:r>
            <a:r>
              <a:rPr lang="de-DE" sz="1400" b="1" dirty="0" smtClean="0">
                <a:solidFill>
                  <a:srgbClr val="0070C0"/>
                </a:solidFill>
              </a:rPr>
              <a:t> H</a:t>
            </a:r>
            <a:r>
              <a:rPr lang="de-DE" sz="1400" b="1" baseline="-25000" dirty="0" smtClean="0">
                <a:solidFill>
                  <a:srgbClr val="0070C0"/>
                </a:solidFill>
              </a:rPr>
              <a:t>2</a:t>
            </a:r>
            <a:endParaRPr lang="de-DE" sz="1400" b="1" baseline="-25000" dirty="0">
              <a:solidFill>
                <a:srgbClr val="0070C0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909803" y="4831433"/>
            <a:ext cx="16001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err="1">
                <a:solidFill>
                  <a:srgbClr val="0070C0"/>
                </a:solidFill>
              </a:rPr>
              <a:t>p</a:t>
            </a:r>
            <a:r>
              <a:rPr lang="de-DE" sz="1400" b="1" dirty="0" err="1" smtClean="0">
                <a:solidFill>
                  <a:srgbClr val="0070C0"/>
                </a:solidFill>
              </a:rPr>
              <a:t>ressure</a:t>
            </a:r>
            <a:r>
              <a:rPr lang="de-DE" sz="1400" b="1" dirty="0" smtClean="0">
                <a:solidFill>
                  <a:srgbClr val="0070C0"/>
                </a:solidFill>
              </a:rPr>
              <a:t> at 20°C</a:t>
            </a:r>
            <a:endParaRPr lang="de-DE" sz="1400" b="1" baseline="-25000" dirty="0">
              <a:solidFill>
                <a:srgbClr val="0070C0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3131841" y="4816203"/>
            <a:ext cx="928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solidFill>
                  <a:srgbClr val="0070C0"/>
                </a:solidFill>
              </a:rPr>
              <a:t>F9 </a:t>
            </a:r>
            <a:r>
              <a:rPr lang="de-DE" sz="1400" b="1" dirty="0" err="1" smtClean="0">
                <a:solidFill>
                  <a:srgbClr val="0070C0"/>
                </a:solidFill>
              </a:rPr>
              <a:t>offset</a:t>
            </a:r>
            <a:endParaRPr lang="de-DE" sz="1400" b="1" baseline="-25000" dirty="0">
              <a:solidFill>
                <a:srgbClr val="0070C0"/>
              </a:solidFill>
            </a:endParaRPr>
          </a:p>
        </p:txBody>
      </p:sp>
      <p:sp>
        <p:nvSpPr>
          <p:cNvPr id="18" name="Rechteckiger Pfeil 17"/>
          <p:cNvSpPr/>
          <p:nvPr/>
        </p:nvSpPr>
        <p:spPr>
          <a:xfrm>
            <a:off x="6603082" y="3899893"/>
            <a:ext cx="403473" cy="255264"/>
          </a:xfrm>
          <a:prstGeom prst="bentArrow">
            <a:avLst>
              <a:gd name="adj1" fmla="val 25000"/>
              <a:gd name="adj2" fmla="val 30597"/>
              <a:gd name="adj3" fmla="val 47389"/>
              <a:gd name="adj4" fmla="val 54944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1" name="Abgerundetes Rechteck 10"/>
          <p:cNvSpPr/>
          <p:nvPr/>
        </p:nvSpPr>
        <p:spPr>
          <a:xfrm>
            <a:off x="6483102" y="4158208"/>
            <a:ext cx="504056" cy="288032"/>
          </a:xfrm>
          <a:prstGeom prst="roundRect">
            <a:avLst/>
          </a:prstGeom>
          <a:noFill/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6256842" y="2948630"/>
                <a:ext cx="2513252" cy="656013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𝐹</m:t>
                          </m:r>
                          <m:r>
                            <a:rPr lang="de-DE" b="0" i="1" smtClean="0">
                              <a:latin typeface="Cambria Math"/>
                            </a:rPr>
                            <m:t>9</m:t>
                          </m:r>
                        </m:sub>
                      </m:sSub>
                      <m:r>
                        <a:rPr lang="de-DE" i="1" smtClean="0">
                          <a:latin typeface="Cambria Math"/>
                          <a:ea typeface="Cambria Math"/>
                        </a:rPr>
                        <m:t>∙</m:t>
                      </m:r>
                      <m:rad>
                        <m:radPr>
                          <m:degHide m:val="on"/>
                          <m:ctrlPr>
                            <a:rPr lang="de-DE" i="1" smtClean="0"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box>
                            <m:boxPr>
                              <m:ctrlPr>
                                <a:rPr lang="de-DE" i="1" smtClean="0">
                                  <a:latin typeface="Cambria Math"/>
                                  <a:ea typeface="Cambria Math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de-DE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𝑇</m:t>
                                  </m:r>
                                </m:num>
                                <m:den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293 </m:t>
                                  </m:r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𝐾</m:t>
                                  </m:r>
                                </m:den>
                              </m:f>
                            </m:e>
                          </m:box>
                        </m:e>
                      </m:rad>
                      <m:r>
                        <a:rPr lang="de-DE" i="1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de-DE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/>
                              <a:ea typeface="Cambria Math"/>
                            </a:rPr>
                            <m:t>𝑎</m:t>
                          </m:r>
                        </m:e>
                        <m:sub>
                          <m:r>
                            <a:rPr lang="de-DE" i="1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de-DE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de-DE" i="1">
                              <a:latin typeface="Cambria Math"/>
                              <a:ea typeface="Cambria Math"/>
                            </a:rPr>
                            <m:t>−</m:t>
                          </m:r>
                          <m:box>
                            <m:boxPr>
                              <m:ctrlPr>
                                <a:rPr lang="de-DE" i="1">
                                  <a:latin typeface="Cambria Math"/>
                                  <a:ea typeface="Cambria Math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de-DE" i="1"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/>
                                          <a:ea typeface="Cambria Math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de-DE" i="1">
                                      <a:latin typeface="Cambria Math"/>
                                      <a:ea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box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6842" y="2948630"/>
                <a:ext cx="2513252" cy="65601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uppieren 18"/>
          <p:cNvGrpSpPr/>
          <p:nvPr/>
        </p:nvGrpSpPr>
        <p:grpSpPr>
          <a:xfrm>
            <a:off x="6363574" y="709949"/>
            <a:ext cx="2596978" cy="1639019"/>
            <a:chOff x="6159261" y="1414732"/>
            <a:chExt cx="2596978" cy="1639019"/>
          </a:xfrm>
        </p:grpSpPr>
        <p:pic>
          <p:nvPicPr>
            <p:cNvPr id="20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491" b="-1"/>
            <a:stretch/>
          </p:blipFill>
          <p:spPr bwMode="auto">
            <a:xfrm>
              <a:off x="6516216" y="1484784"/>
              <a:ext cx="2240023" cy="1522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" name="Freihandform 20"/>
            <p:cNvSpPr/>
            <p:nvPr/>
          </p:nvSpPr>
          <p:spPr>
            <a:xfrm>
              <a:off x="6159261" y="1414732"/>
              <a:ext cx="586596" cy="1639019"/>
            </a:xfrm>
            <a:custGeom>
              <a:avLst/>
              <a:gdLst>
                <a:gd name="connsiteX0" fmla="*/ 362309 w 586596"/>
                <a:gd name="connsiteY0" fmla="*/ 43132 h 1639019"/>
                <a:gd name="connsiteX1" fmla="*/ 362309 w 586596"/>
                <a:gd name="connsiteY1" fmla="*/ 43132 h 1639019"/>
                <a:gd name="connsiteX2" fmla="*/ 439947 w 586596"/>
                <a:gd name="connsiteY2" fmla="*/ 60385 h 1639019"/>
                <a:gd name="connsiteX3" fmla="*/ 517585 w 586596"/>
                <a:gd name="connsiteY3" fmla="*/ 69011 h 1639019"/>
                <a:gd name="connsiteX4" fmla="*/ 586596 w 586596"/>
                <a:gd name="connsiteY4" fmla="*/ 86264 h 1639019"/>
                <a:gd name="connsiteX5" fmla="*/ 552090 w 586596"/>
                <a:gd name="connsiteY5" fmla="*/ 163902 h 1639019"/>
                <a:gd name="connsiteX6" fmla="*/ 534838 w 586596"/>
                <a:gd name="connsiteY6" fmla="*/ 215660 h 1639019"/>
                <a:gd name="connsiteX7" fmla="*/ 491705 w 586596"/>
                <a:gd name="connsiteY7" fmla="*/ 293298 h 1639019"/>
                <a:gd name="connsiteX8" fmla="*/ 500332 w 586596"/>
                <a:gd name="connsiteY8" fmla="*/ 345057 h 1639019"/>
                <a:gd name="connsiteX9" fmla="*/ 534838 w 586596"/>
                <a:gd name="connsiteY9" fmla="*/ 370936 h 1639019"/>
                <a:gd name="connsiteX10" fmla="*/ 586596 w 586596"/>
                <a:gd name="connsiteY10" fmla="*/ 396815 h 1639019"/>
                <a:gd name="connsiteX11" fmla="*/ 577970 w 586596"/>
                <a:gd name="connsiteY11" fmla="*/ 422694 h 1639019"/>
                <a:gd name="connsiteX12" fmla="*/ 508958 w 586596"/>
                <a:gd name="connsiteY12" fmla="*/ 457200 h 1639019"/>
                <a:gd name="connsiteX13" fmla="*/ 483079 w 586596"/>
                <a:gd name="connsiteY13" fmla="*/ 474453 h 1639019"/>
                <a:gd name="connsiteX14" fmla="*/ 474453 w 586596"/>
                <a:gd name="connsiteY14" fmla="*/ 500332 h 1639019"/>
                <a:gd name="connsiteX15" fmla="*/ 457200 w 586596"/>
                <a:gd name="connsiteY15" fmla="*/ 526211 h 1639019"/>
                <a:gd name="connsiteX16" fmla="*/ 439947 w 586596"/>
                <a:gd name="connsiteY16" fmla="*/ 560717 h 1639019"/>
                <a:gd name="connsiteX17" fmla="*/ 483079 w 586596"/>
                <a:gd name="connsiteY17" fmla="*/ 655608 h 1639019"/>
                <a:gd name="connsiteX18" fmla="*/ 500332 w 586596"/>
                <a:gd name="connsiteY18" fmla="*/ 681487 h 1639019"/>
                <a:gd name="connsiteX19" fmla="*/ 491705 w 586596"/>
                <a:gd name="connsiteY19" fmla="*/ 733245 h 1639019"/>
                <a:gd name="connsiteX20" fmla="*/ 526211 w 586596"/>
                <a:gd name="connsiteY20" fmla="*/ 819510 h 1639019"/>
                <a:gd name="connsiteX21" fmla="*/ 552090 w 586596"/>
                <a:gd name="connsiteY21" fmla="*/ 836762 h 1639019"/>
                <a:gd name="connsiteX22" fmla="*/ 491705 w 586596"/>
                <a:gd name="connsiteY22" fmla="*/ 879894 h 1639019"/>
                <a:gd name="connsiteX23" fmla="*/ 491705 w 586596"/>
                <a:gd name="connsiteY23" fmla="*/ 1000664 h 1639019"/>
                <a:gd name="connsiteX24" fmla="*/ 526211 w 586596"/>
                <a:gd name="connsiteY24" fmla="*/ 1052423 h 1639019"/>
                <a:gd name="connsiteX25" fmla="*/ 517585 w 586596"/>
                <a:gd name="connsiteY25" fmla="*/ 1078302 h 1639019"/>
                <a:gd name="connsiteX26" fmla="*/ 500332 w 586596"/>
                <a:gd name="connsiteY26" fmla="*/ 1104181 h 1639019"/>
                <a:gd name="connsiteX27" fmla="*/ 483079 w 586596"/>
                <a:gd name="connsiteY27" fmla="*/ 1173193 h 1639019"/>
                <a:gd name="connsiteX28" fmla="*/ 500332 w 586596"/>
                <a:gd name="connsiteY28" fmla="*/ 1276710 h 1639019"/>
                <a:gd name="connsiteX29" fmla="*/ 517585 w 586596"/>
                <a:gd name="connsiteY29" fmla="*/ 1302589 h 1639019"/>
                <a:gd name="connsiteX30" fmla="*/ 526211 w 586596"/>
                <a:gd name="connsiteY30" fmla="*/ 1500996 h 1639019"/>
                <a:gd name="connsiteX31" fmla="*/ 543464 w 586596"/>
                <a:gd name="connsiteY31" fmla="*/ 1526876 h 1639019"/>
                <a:gd name="connsiteX32" fmla="*/ 508958 w 586596"/>
                <a:gd name="connsiteY32" fmla="*/ 1578634 h 1639019"/>
                <a:gd name="connsiteX33" fmla="*/ 491705 w 586596"/>
                <a:gd name="connsiteY33" fmla="*/ 1604513 h 1639019"/>
                <a:gd name="connsiteX34" fmla="*/ 483079 w 586596"/>
                <a:gd name="connsiteY34" fmla="*/ 1630393 h 1639019"/>
                <a:gd name="connsiteX35" fmla="*/ 457200 w 586596"/>
                <a:gd name="connsiteY35" fmla="*/ 1639019 h 1639019"/>
                <a:gd name="connsiteX36" fmla="*/ 258792 w 586596"/>
                <a:gd name="connsiteY36" fmla="*/ 1630393 h 1639019"/>
                <a:gd name="connsiteX37" fmla="*/ 232913 w 586596"/>
                <a:gd name="connsiteY37" fmla="*/ 1613140 h 1639019"/>
                <a:gd name="connsiteX38" fmla="*/ 129396 w 586596"/>
                <a:gd name="connsiteY38" fmla="*/ 1595887 h 1639019"/>
                <a:gd name="connsiteX39" fmla="*/ 103517 w 586596"/>
                <a:gd name="connsiteY39" fmla="*/ 1578634 h 1639019"/>
                <a:gd name="connsiteX40" fmla="*/ 69011 w 586596"/>
                <a:gd name="connsiteY40" fmla="*/ 1561381 h 1639019"/>
                <a:gd name="connsiteX41" fmla="*/ 34505 w 586596"/>
                <a:gd name="connsiteY41" fmla="*/ 1535502 h 1639019"/>
                <a:gd name="connsiteX42" fmla="*/ 17253 w 586596"/>
                <a:gd name="connsiteY42" fmla="*/ 1509623 h 1639019"/>
                <a:gd name="connsiteX43" fmla="*/ 0 w 586596"/>
                <a:gd name="connsiteY43" fmla="*/ 1457864 h 1639019"/>
                <a:gd name="connsiteX44" fmla="*/ 17253 w 586596"/>
                <a:gd name="connsiteY44" fmla="*/ 690113 h 1639019"/>
                <a:gd name="connsiteX45" fmla="*/ 25879 w 586596"/>
                <a:gd name="connsiteY45" fmla="*/ 483079 h 1639019"/>
                <a:gd name="connsiteX46" fmla="*/ 34505 w 586596"/>
                <a:gd name="connsiteY46" fmla="*/ 448574 h 1639019"/>
                <a:gd name="connsiteX47" fmla="*/ 43132 w 586596"/>
                <a:gd name="connsiteY47" fmla="*/ 379562 h 1639019"/>
                <a:gd name="connsiteX48" fmla="*/ 60385 w 586596"/>
                <a:gd name="connsiteY48" fmla="*/ 310551 h 1639019"/>
                <a:gd name="connsiteX49" fmla="*/ 69011 w 586596"/>
                <a:gd name="connsiteY49" fmla="*/ 232913 h 1639019"/>
                <a:gd name="connsiteX50" fmla="*/ 77638 w 586596"/>
                <a:gd name="connsiteY50" fmla="*/ 207034 h 1639019"/>
                <a:gd name="connsiteX51" fmla="*/ 86264 w 586596"/>
                <a:gd name="connsiteY51" fmla="*/ 172528 h 1639019"/>
                <a:gd name="connsiteX52" fmla="*/ 112143 w 586596"/>
                <a:gd name="connsiteY52" fmla="*/ 69011 h 1639019"/>
                <a:gd name="connsiteX53" fmla="*/ 129396 w 586596"/>
                <a:gd name="connsiteY53" fmla="*/ 43132 h 1639019"/>
                <a:gd name="connsiteX54" fmla="*/ 138022 w 586596"/>
                <a:gd name="connsiteY54" fmla="*/ 17253 h 1639019"/>
                <a:gd name="connsiteX55" fmla="*/ 189781 w 586596"/>
                <a:gd name="connsiteY55" fmla="*/ 0 h 1639019"/>
                <a:gd name="connsiteX56" fmla="*/ 276045 w 586596"/>
                <a:gd name="connsiteY56" fmla="*/ 34506 h 1639019"/>
                <a:gd name="connsiteX57" fmla="*/ 310551 w 586596"/>
                <a:gd name="connsiteY57" fmla="*/ 60385 h 1639019"/>
                <a:gd name="connsiteX58" fmla="*/ 388188 w 586596"/>
                <a:gd name="connsiteY58" fmla="*/ 103517 h 1639019"/>
                <a:gd name="connsiteX59" fmla="*/ 362309 w 586596"/>
                <a:gd name="connsiteY59" fmla="*/ 43132 h 163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586596" h="1639019">
                  <a:moveTo>
                    <a:pt x="362309" y="43132"/>
                  </a:moveTo>
                  <a:lnTo>
                    <a:pt x="362309" y="43132"/>
                  </a:lnTo>
                  <a:cubicBezTo>
                    <a:pt x="388188" y="48883"/>
                    <a:pt x="413797" y="56027"/>
                    <a:pt x="439947" y="60385"/>
                  </a:cubicBezTo>
                  <a:cubicBezTo>
                    <a:pt x="465631" y="64666"/>
                    <a:pt x="491808" y="65329"/>
                    <a:pt x="517585" y="69011"/>
                  </a:cubicBezTo>
                  <a:cubicBezTo>
                    <a:pt x="554014" y="74215"/>
                    <a:pt x="556494" y="76230"/>
                    <a:pt x="586596" y="86264"/>
                  </a:cubicBezTo>
                  <a:cubicBezTo>
                    <a:pt x="567292" y="182787"/>
                    <a:pt x="594473" y="79136"/>
                    <a:pt x="552090" y="163902"/>
                  </a:cubicBezTo>
                  <a:cubicBezTo>
                    <a:pt x="543957" y="180168"/>
                    <a:pt x="544926" y="200528"/>
                    <a:pt x="534838" y="215660"/>
                  </a:cubicBezTo>
                  <a:cubicBezTo>
                    <a:pt x="495288" y="274985"/>
                    <a:pt x="506890" y="247748"/>
                    <a:pt x="491705" y="293298"/>
                  </a:cubicBezTo>
                  <a:cubicBezTo>
                    <a:pt x="494581" y="310551"/>
                    <a:pt x="491837" y="329767"/>
                    <a:pt x="500332" y="345057"/>
                  </a:cubicBezTo>
                  <a:cubicBezTo>
                    <a:pt x="507314" y="357625"/>
                    <a:pt x="523139" y="362579"/>
                    <a:pt x="534838" y="370936"/>
                  </a:cubicBezTo>
                  <a:cubicBezTo>
                    <a:pt x="564104" y="391840"/>
                    <a:pt x="554547" y="386132"/>
                    <a:pt x="586596" y="396815"/>
                  </a:cubicBezTo>
                  <a:cubicBezTo>
                    <a:pt x="583721" y="405441"/>
                    <a:pt x="585148" y="417111"/>
                    <a:pt x="577970" y="422694"/>
                  </a:cubicBezTo>
                  <a:cubicBezTo>
                    <a:pt x="557668" y="438484"/>
                    <a:pt x="530358" y="442933"/>
                    <a:pt x="508958" y="457200"/>
                  </a:cubicBezTo>
                  <a:lnTo>
                    <a:pt x="483079" y="474453"/>
                  </a:lnTo>
                  <a:cubicBezTo>
                    <a:pt x="480204" y="483079"/>
                    <a:pt x="478519" y="492199"/>
                    <a:pt x="474453" y="500332"/>
                  </a:cubicBezTo>
                  <a:cubicBezTo>
                    <a:pt x="469816" y="509605"/>
                    <a:pt x="462344" y="517209"/>
                    <a:pt x="457200" y="526211"/>
                  </a:cubicBezTo>
                  <a:cubicBezTo>
                    <a:pt x="450820" y="537376"/>
                    <a:pt x="445698" y="549215"/>
                    <a:pt x="439947" y="560717"/>
                  </a:cubicBezTo>
                  <a:cubicBezTo>
                    <a:pt x="452639" y="624181"/>
                    <a:pt x="440440" y="591650"/>
                    <a:pt x="483079" y="655608"/>
                  </a:cubicBezTo>
                  <a:lnTo>
                    <a:pt x="500332" y="681487"/>
                  </a:lnTo>
                  <a:cubicBezTo>
                    <a:pt x="497456" y="698740"/>
                    <a:pt x="490364" y="715806"/>
                    <a:pt x="491705" y="733245"/>
                  </a:cubicBezTo>
                  <a:cubicBezTo>
                    <a:pt x="493464" y="756115"/>
                    <a:pt x="506431" y="799730"/>
                    <a:pt x="526211" y="819510"/>
                  </a:cubicBezTo>
                  <a:cubicBezTo>
                    <a:pt x="533542" y="826841"/>
                    <a:pt x="543464" y="831011"/>
                    <a:pt x="552090" y="836762"/>
                  </a:cubicBezTo>
                  <a:cubicBezTo>
                    <a:pt x="491706" y="856891"/>
                    <a:pt x="506083" y="836762"/>
                    <a:pt x="491705" y="879894"/>
                  </a:cubicBezTo>
                  <a:cubicBezTo>
                    <a:pt x="485475" y="923504"/>
                    <a:pt x="474932" y="957054"/>
                    <a:pt x="491705" y="1000664"/>
                  </a:cubicBezTo>
                  <a:cubicBezTo>
                    <a:pt x="499149" y="1020017"/>
                    <a:pt x="526211" y="1052423"/>
                    <a:pt x="526211" y="1052423"/>
                  </a:cubicBezTo>
                  <a:cubicBezTo>
                    <a:pt x="523336" y="1061049"/>
                    <a:pt x="521651" y="1070169"/>
                    <a:pt x="517585" y="1078302"/>
                  </a:cubicBezTo>
                  <a:cubicBezTo>
                    <a:pt x="512948" y="1087575"/>
                    <a:pt x="503875" y="1094438"/>
                    <a:pt x="500332" y="1104181"/>
                  </a:cubicBezTo>
                  <a:cubicBezTo>
                    <a:pt x="492229" y="1126465"/>
                    <a:pt x="483079" y="1173193"/>
                    <a:pt x="483079" y="1173193"/>
                  </a:cubicBezTo>
                  <a:cubicBezTo>
                    <a:pt x="485813" y="1197798"/>
                    <a:pt x="485879" y="1247805"/>
                    <a:pt x="500332" y="1276710"/>
                  </a:cubicBezTo>
                  <a:cubicBezTo>
                    <a:pt x="504969" y="1285983"/>
                    <a:pt x="511834" y="1293963"/>
                    <a:pt x="517585" y="1302589"/>
                  </a:cubicBezTo>
                  <a:cubicBezTo>
                    <a:pt x="520460" y="1368725"/>
                    <a:pt x="518623" y="1435234"/>
                    <a:pt x="526211" y="1500996"/>
                  </a:cubicBezTo>
                  <a:cubicBezTo>
                    <a:pt x="527399" y="1511296"/>
                    <a:pt x="545713" y="1516755"/>
                    <a:pt x="543464" y="1526876"/>
                  </a:cubicBezTo>
                  <a:cubicBezTo>
                    <a:pt x="538966" y="1547117"/>
                    <a:pt x="520460" y="1561381"/>
                    <a:pt x="508958" y="1578634"/>
                  </a:cubicBezTo>
                  <a:lnTo>
                    <a:pt x="491705" y="1604513"/>
                  </a:lnTo>
                  <a:cubicBezTo>
                    <a:pt x="488830" y="1613140"/>
                    <a:pt x="489509" y="1623963"/>
                    <a:pt x="483079" y="1630393"/>
                  </a:cubicBezTo>
                  <a:cubicBezTo>
                    <a:pt x="476649" y="1636823"/>
                    <a:pt x="466293" y="1639019"/>
                    <a:pt x="457200" y="1639019"/>
                  </a:cubicBezTo>
                  <a:cubicBezTo>
                    <a:pt x="391002" y="1639019"/>
                    <a:pt x="324928" y="1633268"/>
                    <a:pt x="258792" y="1630393"/>
                  </a:cubicBezTo>
                  <a:cubicBezTo>
                    <a:pt x="250166" y="1624642"/>
                    <a:pt x="242186" y="1617777"/>
                    <a:pt x="232913" y="1613140"/>
                  </a:cubicBezTo>
                  <a:cubicBezTo>
                    <a:pt x="204007" y="1598687"/>
                    <a:pt x="154002" y="1598621"/>
                    <a:pt x="129396" y="1595887"/>
                  </a:cubicBezTo>
                  <a:cubicBezTo>
                    <a:pt x="120770" y="1590136"/>
                    <a:pt x="112519" y="1583778"/>
                    <a:pt x="103517" y="1578634"/>
                  </a:cubicBezTo>
                  <a:cubicBezTo>
                    <a:pt x="92352" y="1572254"/>
                    <a:pt x="79916" y="1568197"/>
                    <a:pt x="69011" y="1561381"/>
                  </a:cubicBezTo>
                  <a:cubicBezTo>
                    <a:pt x="56819" y="1553761"/>
                    <a:pt x="46007" y="1544128"/>
                    <a:pt x="34505" y="1535502"/>
                  </a:cubicBezTo>
                  <a:cubicBezTo>
                    <a:pt x="28754" y="1526876"/>
                    <a:pt x="21464" y="1519097"/>
                    <a:pt x="17253" y="1509623"/>
                  </a:cubicBezTo>
                  <a:cubicBezTo>
                    <a:pt x="9867" y="1493004"/>
                    <a:pt x="0" y="1457864"/>
                    <a:pt x="0" y="1457864"/>
                  </a:cubicBezTo>
                  <a:cubicBezTo>
                    <a:pt x="2679" y="1331946"/>
                    <a:pt x="13019" y="829826"/>
                    <a:pt x="17253" y="690113"/>
                  </a:cubicBezTo>
                  <a:cubicBezTo>
                    <a:pt x="19345" y="621073"/>
                    <a:pt x="20958" y="551975"/>
                    <a:pt x="25879" y="483079"/>
                  </a:cubicBezTo>
                  <a:cubicBezTo>
                    <a:pt x="26724" y="471253"/>
                    <a:pt x="32556" y="460268"/>
                    <a:pt x="34505" y="448574"/>
                  </a:cubicBezTo>
                  <a:cubicBezTo>
                    <a:pt x="38316" y="425706"/>
                    <a:pt x="39607" y="402475"/>
                    <a:pt x="43132" y="379562"/>
                  </a:cubicBezTo>
                  <a:cubicBezTo>
                    <a:pt x="49081" y="340893"/>
                    <a:pt x="49887" y="342042"/>
                    <a:pt x="60385" y="310551"/>
                  </a:cubicBezTo>
                  <a:cubicBezTo>
                    <a:pt x="63260" y="284672"/>
                    <a:pt x="64730" y="258597"/>
                    <a:pt x="69011" y="232913"/>
                  </a:cubicBezTo>
                  <a:cubicBezTo>
                    <a:pt x="70506" y="223944"/>
                    <a:pt x="75140" y="215777"/>
                    <a:pt x="77638" y="207034"/>
                  </a:cubicBezTo>
                  <a:cubicBezTo>
                    <a:pt x="80895" y="195634"/>
                    <a:pt x="83939" y="184154"/>
                    <a:pt x="86264" y="172528"/>
                  </a:cubicBezTo>
                  <a:cubicBezTo>
                    <a:pt x="91808" y="144808"/>
                    <a:pt x="95673" y="93716"/>
                    <a:pt x="112143" y="69011"/>
                  </a:cubicBezTo>
                  <a:lnTo>
                    <a:pt x="129396" y="43132"/>
                  </a:lnTo>
                  <a:cubicBezTo>
                    <a:pt x="132271" y="34506"/>
                    <a:pt x="130623" y="22538"/>
                    <a:pt x="138022" y="17253"/>
                  </a:cubicBezTo>
                  <a:cubicBezTo>
                    <a:pt x="152821" y="6682"/>
                    <a:pt x="189781" y="0"/>
                    <a:pt x="189781" y="0"/>
                  </a:cubicBezTo>
                  <a:cubicBezTo>
                    <a:pt x="222967" y="11062"/>
                    <a:pt x="247032" y="16373"/>
                    <a:pt x="276045" y="34506"/>
                  </a:cubicBezTo>
                  <a:cubicBezTo>
                    <a:pt x="288237" y="42126"/>
                    <a:pt x="297983" y="53403"/>
                    <a:pt x="310551" y="60385"/>
                  </a:cubicBezTo>
                  <a:cubicBezTo>
                    <a:pt x="412212" y="116863"/>
                    <a:pt x="299347" y="36886"/>
                    <a:pt x="388188" y="103517"/>
                  </a:cubicBezTo>
                  <a:cubicBezTo>
                    <a:pt x="397724" y="74910"/>
                    <a:pt x="366622" y="53196"/>
                    <a:pt x="362309" y="431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251521" y="753976"/>
                <a:ext cx="8284343" cy="2170968"/>
              </a:xfrm>
            </p:spPr>
            <p:txBody>
              <a:bodyPr/>
              <a:lstStyle/>
              <a:p>
                <a:r>
                  <a:rPr lang="de-DE" sz="1800" dirty="0" smtClean="0"/>
                  <a:t>Fit </a:t>
                </a:r>
                <a:r>
                  <a:rPr lang="de-DE" sz="1800" dirty="0" err="1" smtClean="0"/>
                  <a:t>of</a:t>
                </a:r>
                <a:r>
                  <a:rPr lang="de-DE" sz="1800" dirty="0" smtClean="0"/>
                  <a:t> p</a:t>
                </a:r>
                <a:r>
                  <a:rPr lang="de-DE" sz="1800" baseline="-25000" dirty="0" smtClean="0"/>
                  <a:t>P3</a:t>
                </a:r>
                <a:r>
                  <a:rPr lang="de-DE" sz="1800" dirty="0" smtClean="0"/>
                  <a:t> versus p</a:t>
                </a:r>
                <a:r>
                  <a:rPr lang="de-DE" sz="1800" baseline="-25000" dirty="0" smtClean="0"/>
                  <a:t>F9</a:t>
                </a:r>
                <a:r>
                  <a:rPr lang="de-DE" sz="1800" dirty="0" smtClean="0"/>
                  <a:t> </a:t>
                </a:r>
              </a:p>
              <a:p>
                <a:pPr lvl="1"/>
                <a:r>
                  <a:rPr lang="de-DE" sz="1600" b="1" dirty="0" smtClean="0">
                    <a:solidFill>
                      <a:srgbClr val="0070C0"/>
                    </a:solidFill>
                  </a:rPr>
                  <a:t>NEG </a:t>
                </a:r>
                <a:r>
                  <a:rPr lang="de-DE" sz="1600" b="1" dirty="0" err="1" smtClean="0">
                    <a:solidFill>
                      <a:srgbClr val="0070C0"/>
                    </a:solidFill>
                  </a:rPr>
                  <a:t>pumping</a:t>
                </a:r>
                <a:r>
                  <a:rPr lang="de-DE" sz="1600" b="1" dirty="0" smtClean="0">
                    <a:solidFill>
                      <a:srgbClr val="0070C0"/>
                    </a:solidFill>
                  </a:rPr>
                  <a:t> </a:t>
                </a:r>
                <a:r>
                  <a:rPr lang="de-DE" sz="1600" b="1" dirty="0" err="1" smtClean="0">
                    <a:solidFill>
                      <a:srgbClr val="0070C0"/>
                    </a:solidFill>
                  </a:rPr>
                  <a:t>speed</a:t>
                </a:r>
                <a:r>
                  <a:rPr lang="de-DE" sz="1600" b="1" dirty="0" smtClean="0">
                    <a:solidFill>
                      <a:srgbClr val="0070C0"/>
                    </a:solidFill>
                  </a:rPr>
                  <a:t> </a:t>
                </a:r>
                <a:r>
                  <a:rPr lang="de-DE" sz="1600" dirty="0" err="1" smtClean="0"/>
                  <a:t>from</a:t>
                </a:r>
                <a:r>
                  <a:rPr lang="de-DE" sz="1600" dirty="0" smtClean="0"/>
                  <a:t> </a:t>
                </a:r>
                <a:r>
                  <a:rPr lang="de-DE" sz="16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de-DE" sz="1600" i="1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P3</a:t>
                </a:r>
                <a:r>
                  <a:rPr lang="de-DE" sz="16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/p</a:t>
                </a:r>
                <a:r>
                  <a:rPr lang="de-DE" sz="1600" i="1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F9</a:t>
                </a:r>
                <a:r>
                  <a:rPr lang="de-DE" sz="1600" dirty="0" smtClean="0"/>
                  <a:t>:  </a:t>
                </a:r>
                <a:r>
                  <a:rPr lang="de-DE" sz="1600" b="1" dirty="0" smtClean="0">
                    <a:solidFill>
                      <a:srgbClr val="0070C0"/>
                    </a:solidFill>
                  </a:rPr>
                  <a:t>290 m</a:t>
                </a:r>
                <a:r>
                  <a:rPr lang="de-DE" sz="1600" b="1" baseline="30000" dirty="0" smtClean="0">
                    <a:solidFill>
                      <a:srgbClr val="0070C0"/>
                    </a:solidFill>
                  </a:rPr>
                  <a:t>3</a:t>
                </a:r>
                <a:r>
                  <a:rPr lang="de-DE" sz="1600" b="1" dirty="0" smtClean="0">
                    <a:solidFill>
                      <a:srgbClr val="0070C0"/>
                    </a:solidFill>
                  </a:rPr>
                  <a:t>/s  </a:t>
                </a:r>
                <a:r>
                  <a:rPr lang="de-DE" sz="1600" b="1" dirty="0" smtClean="0">
                    <a:solidFill>
                      <a:srgbClr val="0070C0"/>
                    </a:solidFill>
                    <a:latin typeface="Symbol" panose="05050102010706020507" pitchFamily="18" charset="2"/>
                  </a:rPr>
                  <a:t>(a =</a:t>
                </a:r>
                <a:r>
                  <a:rPr lang="de-DE" sz="1600" b="1" dirty="0" smtClean="0">
                    <a:solidFill>
                      <a:srgbClr val="0070C0"/>
                    </a:solidFill>
                  </a:rPr>
                  <a:t> 1.1%)</a:t>
                </a:r>
              </a:p>
              <a:p>
                <a:pPr lvl="1"/>
                <a:r>
                  <a:rPr lang="de-DE" sz="1600" b="1" dirty="0" smtClean="0">
                    <a:solidFill>
                      <a:srgbClr val="026E05"/>
                    </a:solidFill>
                  </a:rPr>
                  <a:t>Offset</a:t>
                </a:r>
                <a:r>
                  <a:rPr lang="de-DE" sz="1600" dirty="0" smtClean="0"/>
                  <a:t> </a:t>
                </a:r>
                <a:r>
                  <a:rPr lang="de-DE" sz="1600" dirty="0" err="1" smtClean="0"/>
                  <a:t>of</a:t>
                </a:r>
                <a:r>
                  <a:rPr lang="de-DE" sz="1600" dirty="0" smtClean="0"/>
                  <a:t> Extractor </a:t>
                </a:r>
                <a:r>
                  <a:rPr lang="de-DE" sz="1600" dirty="0" err="1" smtClean="0"/>
                  <a:t>gauge</a:t>
                </a:r>
                <a:r>
                  <a:rPr lang="de-DE" sz="1600" dirty="0" smtClean="0"/>
                  <a:t> F9:  </a:t>
                </a:r>
                <a:r>
                  <a:rPr lang="de-DE" sz="1600" b="1" dirty="0" smtClean="0">
                    <a:solidFill>
                      <a:srgbClr val="026E05"/>
                    </a:solidFill>
                    <a:cs typeface="Times New Roman" panose="02020603050405020304" pitchFamily="18" charset="0"/>
                  </a:rPr>
                  <a:t>1.8·10</a:t>
                </a:r>
                <a:r>
                  <a:rPr lang="de-DE" sz="1600" b="1" baseline="30000" dirty="0" smtClean="0">
                    <a:solidFill>
                      <a:srgbClr val="026E05"/>
                    </a:solidFill>
                    <a:cs typeface="Times New Roman" panose="02020603050405020304" pitchFamily="18" charset="0"/>
                  </a:rPr>
                  <a:t>-10</a:t>
                </a:r>
                <a:r>
                  <a:rPr lang="de-DE" sz="1600" b="1" dirty="0" smtClean="0">
                    <a:solidFill>
                      <a:srgbClr val="026E05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de-DE" sz="1600" b="1" dirty="0">
                    <a:solidFill>
                      <a:srgbClr val="026E05"/>
                    </a:solidFill>
                    <a:cs typeface="Times New Roman" panose="02020603050405020304" pitchFamily="18" charset="0"/>
                  </a:rPr>
                  <a:t>mbar </a:t>
                </a:r>
                <a:endParaRPr lang="de-DE" sz="1600" b="1" dirty="0" smtClean="0">
                  <a:solidFill>
                    <a:srgbClr val="026E05"/>
                  </a:solidFill>
                </a:endParaRPr>
              </a:p>
              <a:p>
                <a:r>
                  <a:rPr lang="de-DE" sz="1800" dirty="0" smtClean="0"/>
                  <a:t>Fit </a:t>
                </a:r>
                <a:r>
                  <a:rPr lang="de-DE" sz="1800" dirty="0" err="1" smtClean="0"/>
                  <a:t>of</a:t>
                </a:r>
                <a:r>
                  <a:rPr lang="de-DE" sz="18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sz="1800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de-DE" sz="1800" b="0" i="1" smtClean="0">
                            <a:latin typeface="Cambria Math"/>
                          </a:rPr>
                          <m:t>𝐹</m:t>
                        </m:r>
                        <m:r>
                          <a:rPr lang="de-DE" sz="1800" b="0" i="1" smtClean="0">
                            <a:latin typeface="Cambria Math"/>
                          </a:rPr>
                          <m:t>9</m:t>
                        </m:r>
                      </m:sub>
                    </m:sSub>
                    <m:r>
                      <a:rPr lang="de-DE" sz="1800" i="1" smtClean="0">
                        <a:latin typeface="Cambria Math"/>
                        <a:ea typeface="Cambria Math"/>
                      </a:rPr>
                      <m:t>∙</m:t>
                    </m:r>
                    <m:rad>
                      <m:radPr>
                        <m:degHide m:val="on"/>
                        <m:ctrlPr>
                          <a:rPr lang="de-DE" sz="1800" i="1" smtClean="0">
                            <a:latin typeface="Cambria Math"/>
                            <a:ea typeface="Cambria Math"/>
                          </a:rPr>
                        </m:ctrlPr>
                      </m:radPr>
                      <m:deg/>
                      <m:e>
                        <m:r>
                          <a:rPr lang="de-DE" sz="1800" b="0" i="1" smtClean="0">
                            <a:latin typeface="Cambria Math"/>
                            <a:ea typeface="Cambria Math"/>
                          </a:rPr>
                          <m:t>𝑇</m:t>
                        </m:r>
                        <m:r>
                          <a:rPr lang="de-DE" sz="1800" b="0" i="1" smtClean="0">
                            <a:latin typeface="Cambria Math"/>
                            <a:ea typeface="Cambria Math"/>
                          </a:rPr>
                          <m:t>/293</m:t>
                        </m:r>
                        <m:r>
                          <a:rPr lang="de-DE" sz="1800" b="0" i="1" smtClean="0">
                            <a:latin typeface="Cambria Math"/>
                            <a:ea typeface="Cambria Math"/>
                          </a:rPr>
                          <m:t>𝐾</m:t>
                        </m:r>
                      </m:e>
                    </m:rad>
                  </m:oMath>
                </a14:m>
                <a:r>
                  <a:rPr lang="de-DE" sz="1800" dirty="0" smtClean="0"/>
                  <a:t> versus </a:t>
                </a:r>
                <a:r>
                  <a:rPr lang="de-DE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1/T</a:t>
                </a:r>
                <a:endParaRPr lang="de-DE" sz="1800" dirty="0" smtClean="0">
                  <a:cs typeface="Times New Roman" panose="02020603050405020304" pitchFamily="18" charset="0"/>
                </a:endParaRPr>
              </a:p>
              <a:p>
                <a:pPr lvl="1"/>
                <a:r>
                  <a:rPr lang="de-DE" sz="1600" b="1" dirty="0" smtClean="0">
                    <a:solidFill>
                      <a:srgbClr val="C00000"/>
                    </a:solidFill>
                    <a:cs typeface="Times New Roman" panose="02020603050405020304" pitchFamily="18" charset="0"/>
                  </a:rPr>
                  <a:t>Desorption </a:t>
                </a:r>
                <a:r>
                  <a:rPr lang="de-DE" sz="1600" b="1" dirty="0" err="1" smtClean="0">
                    <a:solidFill>
                      <a:srgbClr val="C00000"/>
                    </a:solidFill>
                    <a:cs typeface="Times New Roman" panose="02020603050405020304" pitchFamily="18" charset="0"/>
                  </a:rPr>
                  <a:t>enthalpy</a:t>
                </a:r>
                <a:r>
                  <a:rPr lang="de-DE" sz="1600" b="1" dirty="0" smtClean="0">
                    <a:solidFill>
                      <a:srgbClr val="C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de-DE" sz="1600" dirty="0" err="1" smtClean="0">
                    <a:cs typeface="Times New Roman" panose="02020603050405020304" pitchFamily="18" charset="0"/>
                  </a:rPr>
                  <a:t>of</a:t>
                </a:r>
                <a:r>
                  <a:rPr lang="de-DE" sz="1600" dirty="0" smtClean="0">
                    <a:cs typeface="Times New Roman" panose="02020603050405020304" pitchFamily="18" charset="0"/>
                  </a:rPr>
                  <a:t> H</a:t>
                </a:r>
                <a:r>
                  <a:rPr lang="de-DE" sz="1600" baseline="-25000" dirty="0" smtClean="0">
                    <a:cs typeface="Times New Roman" panose="02020603050405020304" pitchFamily="18" charset="0"/>
                  </a:rPr>
                  <a:t>2</a:t>
                </a:r>
                <a:r>
                  <a:rPr lang="de-DE" sz="1600" dirty="0" smtClean="0">
                    <a:cs typeface="Times New Roman" panose="02020603050405020304" pitchFamily="18" charset="0"/>
                  </a:rPr>
                  <a:t> on </a:t>
                </a:r>
                <a:r>
                  <a:rPr lang="de-DE" sz="1600" dirty="0" err="1" smtClean="0">
                    <a:cs typeface="Times New Roman" panose="02020603050405020304" pitchFamily="18" charset="0"/>
                  </a:rPr>
                  <a:t>st.</a:t>
                </a:r>
                <a:r>
                  <a:rPr lang="de-DE" sz="1600" dirty="0" smtClean="0">
                    <a:cs typeface="Times New Roman" panose="02020603050405020304" pitchFamily="18" charset="0"/>
                  </a:rPr>
                  <a:t> </a:t>
                </a:r>
                <a:r>
                  <a:rPr lang="de-DE" sz="1600" dirty="0" err="1" smtClean="0">
                    <a:cs typeface="Times New Roman" panose="02020603050405020304" pitchFamily="18" charset="0"/>
                  </a:rPr>
                  <a:t>steel</a:t>
                </a:r>
                <a:r>
                  <a:rPr lang="de-DE" sz="1600" dirty="0" smtClean="0">
                    <a:cs typeface="Times New Roman" panose="02020603050405020304" pitchFamily="18" charset="0"/>
                  </a:rPr>
                  <a:t>: </a:t>
                </a:r>
                <a:r>
                  <a:rPr lang="de-DE" sz="1600" b="1" dirty="0" smtClean="0">
                    <a:solidFill>
                      <a:srgbClr val="C00000"/>
                    </a:solidFill>
                    <a:cs typeface="Times New Roman" panose="02020603050405020304" pitchFamily="18" charset="0"/>
                  </a:rPr>
                  <a:t>53 kJ/</a:t>
                </a:r>
                <a:r>
                  <a:rPr lang="de-DE" sz="1600" b="1" dirty="0" err="1" smtClean="0">
                    <a:solidFill>
                      <a:srgbClr val="C00000"/>
                    </a:solidFill>
                    <a:cs typeface="Times New Roman" panose="02020603050405020304" pitchFamily="18" charset="0"/>
                  </a:rPr>
                  <a:t>mol</a:t>
                </a:r>
                <a:r>
                  <a:rPr lang="de-DE" sz="1600" b="1" dirty="0" smtClean="0">
                    <a:solidFill>
                      <a:srgbClr val="C00000"/>
                    </a:solidFill>
                    <a:cs typeface="Times New Roman" panose="02020603050405020304" pitchFamily="18" charset="0"/>
                  </a:rPr>
                  <a:t>  =  0.55 eV/H</a:t>
                </a:r>
                <a:r>
                  <a:rPr lang="de-DE" sz="1600" b="1" baseline="-25000" dirty="0" smtClean="0">
                    <a:solidFill>
                      <a:srgbClr val="C00000"/>
                    </a:solidFill>
                    <a:cs typeface="Times New Roman" panose="02020603050405020304" pitchFamily="18" charset="0"/>
                  </a:rPr>
                  <a:t>2</a:t>
                </a:r>
              </a:p>
              <a:p>
                <a:pPr lvl="1"/>
                <a:r>
                  <a:rPr lang="de-DE" sz="1600" dirty="0" err="1" smtClean="0">
                    <a:cs typeface="Times New Roman" panose="02020603050405020304" pitchFamily="18" charset="0"/>
                  </a:rPr>
                  <a:t>Extrapolated</a:t>
                </a:r>
                <a:r>
                  <a:rPr lang="de-DE" sz="1600" dirty="0" smtClean="0">
                    <a:cs typeface="Times New Roman" panose="02020603050405020304" pitchFamily="18" charset="0"/>
                  </a:rPr>
                  <a:t> </a:t>
                </a:r>
                <a:r>
                  <a:rPr lang="de-DE" sz="1600" b="1" dirty="0" err="1" smtClean="0">
                    <a:solidFill>
                      <a:srgbClr val="4102B2"/>
                    </a:solidFill>
                    <a:cs typeface="Times New Roman" panose="02020603050405020304" pitchFamily="18" charset="0"/>
                  </a:rPr>
                  <a:t>pressure</a:t>
                </a:r>
                <a:r>
                  <a:rPr lang="de-DE" sz="1600" b="1" dirty="0" smtClean="0">
                    <a:solidFill>
                      <a:srgbClr val="4102B2"/>
                    </a:solidFill>
                    <a:cs typeface="Times New Roman" panose="02020603050405020304" pitchFamily="18" charset="0"/>
                  </a:rPr>
                  <a:t> at 20°C</a:t>
                </a:r>
                <a:r>
                  <a:rPr lang="de-DE" sz="1600" dirty="0" smtClean="0">
                    <a:cs typeface="Times New Roman" panose="02020603050405020304" pitchFamily="18" charset="0"/>
                  </a:rPr>
                  <a:t>:  2.6·10</a:t>
                </a:r>
                <a:r>
                  <a:rPr lang="de-DE" sz="1600" baseline="30000" dirty="0" smtClean="0">
                    <a:cs typeface="Times New Roman" panose="02020603050405020304" pitchFamily="18" charset="0"/>
                  </a:rPr>
                  <a:t>-11</a:t>
                </a:r>
                <a:r>
                  <a:rPr lang="de-DE" sz="1600" dirty="0" smtClean="0">
                    <a:cs typeface="Times New Roman" panose="02020603050405020304" pitchFamily="18" charset="0"/>
                  </a:rPr>
                  <a:t> mbar  </a:t>
                </a:r>
                <a:r>
                  <a:rPr lang="de-DE" sz="1600" b="1" dirty="0" smtClean="0">
                    <a:cs typeface="Times New Roman" panose="02020603050405020304" pitchFamily="18" charset="0"/>
                  </a:rPr>
                  <a:t>(gas </a:t>
                </a:r>
                <a:r>
                  <a:rPr lang="de-DE" sz="1600" b="1" dirty="0" err="1" smtClean="0">
                    <a:cs typeface="Times New Roman" panose="02020603050405020304" pitchFamily="18" charset="0"/>
                  </a:rPr>
                  <a:t>corr</a:t>
                </a:r>
                <a:r>
                  <a:rPr lang="de-DE" sz="1600" b="1" dirty="0" smtClean="0">
                    <a:cs typeface="Times New Roman" panose="02020603050405020304" pitchFamily="18" charset="0"/>
                  </a:rPr>
                  <a:t>. H</a:t>
                </a:r>
                <a:r>
                  <a:rPr lang="de-DE" sz="1600" b="1" baseline="-25000" dirty="0" smtClean="0">
                    <a:cs typeface="Times New Roman" panose="02020603050405020304" pitchFamily="18" charset="0"/>
                  </a:rPr>
                  <a:t>2</a:t>
                </a:r>
                <a:r>
                  <a:rPr lang="de-DE" sz="1600" b="1" dirty="0">
                    <a:cs typeface="Times New Roman" panose="02020603050405020304" pitchFamily="18" charset="0"/>
                  </a:rPr>
                  <a:t>: </a:t>
                </a:r>
                <a:r>
                  <a:rPr lang="de-DE" sz="1600" b="1" dirty="0" smtClean="0">
                    <a:solidFill>
                      <a:srgbClr val="4102B2"/>
                    </a:solidFill>
                    <a:cs typeface="Times New Roman" panose="02020603050405020304" pitchFamily="18" charset="0"/>
                  </a:rPr>
                  <a:t>5.7·10</a:t>
                </a:r>
                <a:r>
                  <a:rPr lang="de-DE" sz="1600" b="1" baseline="30000" dirty="0" smtClean="0">
                    <a:solidFill>
                      <a:srgbClr val="4102B2"/>
                    </a:solidFill>
                    <a:cs typeface="Times New Roman" panose="02020603050405020304" pitchFamily="18" charset="0"/>
                  </a:rPr>
                  <a:t>-11</a:t>
                </a:r>
                <a:r>
                  <a:rPr lang="de-DE" sz="1600" b="1" dirty="0" smtClean="0">
                    <a:solidFill>
                      <a:srgbClr val="4102B2"/>
                    </a:solidFill>
                    <a:cs typeface="Times New Roman" panose="02020603050405020304" pitchFamily="18" charset="0"/>
                  </a:rPr>
                  <a:t> mbar</a:t>
                </a:r>
                <a:r>
                  <a:rPr lang="de-DE" sz="1600" b="1" dirty="0" smtClean="0"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de-DE" sz="1800" b="1" dirty="0" smtClean="0">
                    <a:solidFill>
                      <a:srgbClr val="026E05"/>
                    </a:solidFill>
                    <a:cs typeface="Times New Roman" panose="02020603050405020304" pitchFamily="18" charset="0"/>
                  </a:rPr>
                  <a:t>Outgassing rate</a:t>
                </a:r>
                <a:r>
                  <a:rPr lang="de-DE" sz="1800" dirty="0" smtClean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de-DE" sz="1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𝑗</m:t>
                        </m:r>
                      </m:e>
                      <m:sub>
                        <m:sSub>
                          <m:sSubPr>
                            <m:ctrlPr>
                              <a:rPr lang="de-DE" sz="180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de-DE" sz="18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de-DE" sz="18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de-DE" sz="1800" b="0" i="1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r>
                      <a:rPr lang="de-DE" sz="1800" b="0" i="1" smtClean="0">
                        <a:latin typeface="Cambria Math"/>
                        <a:cs typeface="Times New Roman" panose="02020603050405020304" pitchFamily="18" charset="0"/>
                      </a:rPr>
                      <m:t>𝑝</m:t>
                    </m:r>
                    <m:d>
                      <m:dPr>
                        <m:ctrlPr>
                          <a:rPr lang="de-DE" sz="1800" b="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de-DE" sz="1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20°</m:t>
                        </m:r>
                        <m:r>
                          <a:rPr lang="de-DE" sz="1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d>
                    <m:r>
                      <a:rPr lang="de-DE" sz="1800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∙</m:t>
                    </m:r>
                    <m:f>
                      <m:fPr>
                        <m:type m:val="lin"/>
                        <m:ctrlPr>
                          <a:rPr lang="de-DE" sz="1800" b="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1800" i="1"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de-DE" sz="1800" i="1"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sz="1800" i="1"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𝑒𝑓𝑓</m:t>
                            </m:r>
                          </m:sub>
                        </m:sSub>
                      </m:num>
                      <m:den>
                        <m:r>
                          <a:rPr lang="de-DE" sz="1800" b="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𝐴</m:t>
                        </m:r>
                      </m:den>
                    </m:f>
                    <m:r>
                      <a:rPr lang="de-DE" sz="1800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de-DE" sz="1800" dirty="0" smtClean="0"/>
                  <a:t> </a:t>
                </a:r>
                <a:r>
                  <a:rPr lang="de-DE" sz="1800" b="1" dirty="0" smtClean="0">
                    <a:solidFill>
                      <a:srgbClr val="026E05"/>
                    </a:solidFill>
                  </a:rPr>
                  <a:t>1.4</a:t>
                </a:r>
                <a:r>
                  <a:rPr lang="de-DE" sz="1800" b="1" dirty="0" smtClean="0">
                    <a:solidFill>
                      <a:srgbClr val="026E05"/>
                    </a:solidFill>
                    <a:cs typeface="Times New Roman" panose="02020603050405020304" pitchFamily="18" charset="0"/>
                  </a:rPr>
                  <a:t>·10</a:t>
                </a:r>
                <a:r>
                  <a:rPr lang="de-DE" sz="1800" b="1" baseline="30000" dirty="0" smtClean="0">
                    <a:solidFill>
                      <a:srgbClr val="026E05"/>
                    </a:solidFill>
                    <a:cs typeface="Times New Roman" panose="02020603050405020304" pitchFamily="18" charset="0"/>
                  </a:rPr>
                  <a:t>-12</a:t>
                </a:r>
                <a:r>
                  <a:rPr lang="de-DE" sz="1800" b="1" dirty="0" smtClean="0">
                    <a:solidFill>
                      <a:srgbClr val="026E05"/>
                    </a:solidFill>
                    <a:cs typeface="Times New Roman" panose="02020603050405020304" pitchFamily="18" charset="0"/>
                  </a:rPr>
                  <a:t> mbar·ℓ/s·cm</a:t>
                </a:r>
                <a:r>
                  <a:rPr lang="de-DE" sz="1800" b="1" baseline="30000" dirty="0" smtClean="0">
                    <a:solidFill>
                      <a:srgbClr val="026E05"/>
                    </a:solidFill>
                    <a:cs typeface="Times New Roman" panose="02020603050405020304" pitchFamily="18" charset="0"/>
                  </a:rPr>
                  <a:t>2</a:t>
                </a:r>
                <a:r>
                  <a:rPr lang="de-DE" sz="1800" b="1" dirty="0" smtClean="0">
                    <a:solidFill>
                      <a:srgbClr val="026E05"/>
                    </a:solidFill>
                    <a:cs typeface="Times New Roman" panose="02020603050405020304" pitchFamily="18" charset="0"/>
                  </a:rPr>
                  <a:t> </a:t>
                </a:r>
                <a:endParaRPr lang="de-DE" sz="1800" b="1" dirty="0">
                  <a:solidFill>
                    <a:srgbClr val="026E05"/>
                  </a:solidFill>
                </a:endParaRP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753976"/>
                <a:ext cx="8284343" cy="2170968"/>
              </a:xfrm>
              <a:blipFill rotWithShape="1">
                <a:blip r:embed="rId5"/>
                <a:stretch>
                  <a:fillRect t="-3652" b="-3286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650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9" grpId="0"/>
      <p:bldP spid="13" grpId="0" animBg="1"/>
      <p:bldP spid="15" grpId="0"/>
      <p:bldP spid="16" grpId="0"/>
      <p:bldP spid="17" grpId="0"/>
      <p:bldP spid="18" grpId="0" animBg="1"/>
      <p:bldP spid="11" grpId="0" animBg="1"/>
      <p:bldP spid="1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 18" descr="KATRIN-aktuell-09-2013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9512" y="602430"/>
            <a:ext cx="9144000" cy="1602434"/>
          </a:xfrm>
          <a:prstGeom prst="rect">
            <a:avLst/>
          </a:prstGeom>
        </p:spPr>
      </p:pic>
      <p:pic>
        <p:nvPicPr>
          <p:cNvPr id="20" name="Bild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2720335"/>
            <a:ext cx="5162790" cy="3516279"/>
          </a:xfrm>
          <a:prstGeom prst="rect">
            <a:avLst/>
          </a:prstGeom>
        </p:spPr>
      </p:pic>
      <p:pic>
        <p:nvPicPr>
          <p:cNvPr id="11" name="Picture 6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3693945"/>
            <a:ext cx="2736304" cy="268738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cxnSp>
        <p:nvCxnSpPr>
          <p:cNvPr id="14" name="Gerade Verbindung 13"/>
          <p:cNvCxnSpPr>
            <a:cxnSpLocks noChangeShapeType="1"/>
          </p:cNvCxnSpPr>
          <p:nvPr/>
        </p:nvCxnSpPr>
        <p:spPr bwMode="auto">
          <a:xfrm flipH="1">
            <a:off x="4920624" y="1484785"/>
            <a:ext cx="3035752" cy="2918631"/>
          </a:xfrm>
          <a:prstGeom prst="line">
            <a:avLst/>
          </a:prstGeom>
          <a:noFill/>
          <a:ln w="22225">
            <a:solidFill>
              <a:schemeClr val="accent1"/>
            </a:solidFill>
            <a:round/>
            <a:headEnd type="none" w="sm" len="sm"/>
            <a:tailEnd type="none" w="sm" len="sm"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cxnSp>
      <p:cxnSp>
        <p:nvCxnSpPr>
          <p:cNvPr id="15" name="Gerade Verbindung 14"/>
          <p:cNvCxnSpPr>
            <a:cxnSpLocks noChangeShapeType="1"/>
          </p:cNvCxnSpPr>
          <p:nvPr/>
        </p:nvCxnSpPr>
        <p:spPr bwMode="auto">
          <a:xfrm flipH="1">
            <a:off x="8060634" y="1628800"/>
            <a:ext cx="831847" cy="3227720"/>
          </a:xfrm>
          <a:prstGeom prst="line">
            <a:avLst/>
          </a:prstGeom>
          <a:noFill/>
          <a:ln w="22225">
            <a:solidFill>
              <a:schemeClr val="accent1"/>
            </a:solidFill>
            <a:round/>
            <a:headEnd type="none" w="sm" len="sm"/>
            <a:tailEnd type="none" w="sm" len="sm"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cxnSp>
      <p:pic>
        <p:nvPicPr>
          <p:cNvPr id="13" name="Bild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5936" y="3041290"/>
            <a:ext cx="1179798" cy="117979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6" name="Rechteck 15"/>
          <p:cNvSpPr/>
          <p:nvPr/>
        </p:nvSpPr>
        <p:spPr>
          <a:xfrm>
            <a:off x="107504" y="620688"/>
            <a:ext cx="4883064" cy="13681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GB"/>
          </a:p>
        </p:txBody>
      </p:sp>
      <p:sp>
        <p:nvSpPr>
          <p:cNvPr id="12" name="Text Box 63"/>
          <p:cNvSpPr txBox="1">
            <a:spLocks noChangeArrowheads="1"/>
          </p:cNvSpPr>
          <p:nvPr/>
        </p:nvSpPr>
        <p:spPr bwMode="auto">
          <a:xfrm>
            <a:off x="215428" y="764705"/>
            <a:ext cx="6300788" cy="31675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179325" indent="-179325" defTabSz="449109" hangingPunct="0">
              <a:lnSpc>
                <a:spcPct val="120000"/>
              </a:lnSpc>
              <a:spcBef>
                <a:spcPts val="300"/>
              </a:spcBef>
              <a:buClr>
                <a:srgbClr val="000000"/>
              </a:buClr>
              <a:buSzPct val="66000"/>
              <a:buBlip>
                <a:blip r:embed="rId7"/>
              </a:buBlip>
              <a:tabLst>
                <a:tab pos="723648" algn="l"/>
                <a:tab pos="1447300" algn="l"/>
                <a:tab pos="2170951" algn="l"/>
                <a:tab pos="2894601" algn="l"/>
                <a:tab pos="3618250" algn="l"/>
                <a:tab pos="4341901" algn="l"/>
                <a:tab pos="5065552" algn="l"/>
                <a:tab pos="5789202" algn="l"/>
              </a:tabLst>
            </a:pPr>
            <a:r>
              <a:rPr lang="en-GB" sz="1600" dirty="0" smtClean="0">
                <a:solidFill>
                  <a:srgbClr val="000000"/>
                </a:solidFill>
                <a:latin typeface="Frutiger LT Std 55 Roman"/>
                <a:cs typeface="Frutiger LT Std 55 Roman"/>
              </a:rPr>
              <a:t>Si-PIN diode</a:t>
            </a:r>
          </a:p>
          <a:p>
            <a:pPr marL="179325" indent="-179325" defTabSz="449109" hangingPunct="0">
              <a:lnSpc>
                <a:spcPct val="120000"/>
              </a:lnSpc>
              <a:spcBef>
                <a:spcPts val="300"/>
              </a:spcBef>
              <a:buClr>
                <a:srgbClr val="000000"/>
              </a:buClr>
              <a:buSzPct val="66000"/>
              <a:buBlip>
                <a:blip r:embed="rId7"/>
              </a:buBlip>
              <a:tabLst>
                <a:tab pos="723648" algn="l"/>
                <a:tab pos="1447300" algn="l"/>
                <a:tab pos="2170951" algn="l"/>
                <a:tab pos="2894601" algn="l"/>
                <a:tab pos="3618250" algn="l"/>
                <a:tab pos="4341901" algn="l"/>
                <a:tab pos="5065552" algn="l"/>
                <a:tab pos="5789202" algn="l"/>
              </a:tabLst>
            </a:pPr>
            <a:r>
              <a:rPr lang="en-GB" sz="1600" dirty="0" smtClean="0">
                <a:solidFill>
                  <a:srgbClr val="000000"/>
                </a:solidFill>
                <a:latin typeface="Frutiger LT Std 55 Roman"/>
                <a:cs typeface="Frutiger LT Std 55 Roman"/>
              </a:rPr>
              <a:t>detection of transmitted </a:t>
            </a:r>
            <a:r>
              <a:rPr lang="en-GB" sz="1600" dirty="0" smtClean="0">
                <a:solidFill>
                  <a:srgbClr val="000000"/>
                </a:solidFill>
                <a:latin typeface="Frutiger LT Std 55 Roman"/>
                <a:ea typeface="Arial" charset="0"/>
                <a:cs typeface="Frutiger LT Std 55 Roman"/>
              </a:rPr>
              <a:t>β’s</a:t>
            </a:r>
            <a:r>
              <a:rPr lang="en-GB" sz="1600" dirty="0" smtClean="0">
                <a:solidFill>
                  <a:srgbClr val="000000"/>
                </a:solidFill>
                <a:latin typeface="Frutiger LT Std 55 Roman"/>
                <a:cs typeface="Frutiger LT Std 55 Roman"/>
              </a:rPr>
              <a:t> (</a:t>
            </a:r>
            <a:r>
              <a:rPr lang="en-GB" sz="1600" dirty="0" err="1" smtClean="0">
                <a:solidFill>
                  <a:srgbClr val="000000"/>
                </a:solidFill>
                <a:latin typeface="Frutiger LT Std 55 Roman"/>
                <a:cs typeface="Frutiger LT Std 55 Roman"/>
              </a:rPr>
              <a:t>mHz</a:t>
            </a:r>
            <a:r>
              <a:rPr lang="en-GB" sz="1600" dirty="0" smtClean="0">
                <a:solidFill>
                  <a:srgbClr val="000000"/>
                </a:solidFill>
                <a:latin typeface="Frutiger LT Std 55 Roman"/>
                <a:cs typeface="Frutiger LT Std 55 Roman"/>
              </a:rPr>
              <a:t> to kHz)</a:t>
            </a:r>
          </a:p>
          <a:p>
            <a:pPr marL="179325" indent="-179325" defTabSz="449109" hangingPunct="0">
              <a:lnSpc>
                <a:spcPct val="120000"/>
              </a:lnSpc>
              <a:spcBef>
                <a:spcPts val="300"/>
              </a:spcBef>
              <a:buClr>
                <a:srgbClr val="000000"/>
              </a:buClr>
              <a:buSzPct val="66000"/>
              <a:buBlip>
                <a:blip r:embed="rId7"/>
              </a:buBlip>
              <a:tabLst>
                <a:tab pos="723648" algn="l"/>
                <a:tab pos="1447300" algn="l"/>
                <a:tab pos="2170951" algn="l"/>
                <a:tab pos="2894601" algn="l"/>
                <a:tab pos="3618250" algn="l"/>
                <a:tab pos="4341901" algn="l"/>
                <a:tab pos="5065552" algn="l"/>
                <a:tab pos="5789202" algn="l"/>
              </a:tabLst>
            </a:pPr>
            <a:r>
              <a:rPr lang="en-GB" sz="1600" b="1" dirty="0" smtClean="0">
                <a:solidFill>
                  <a:srgbClr val="000000"/>
                </a:solidFill>
                <a:latin typeface="Frutiger LT Std 65 Bold"/>
                <a:cs typeface="Frutiger LT Std 65 Bold"/>
              </a:rPr>
              <a:t>low background for T</a:t>
            </a:r>
            <a:r>
              <a:rPr lang="en-GB" sz="1600" b="1" baseline="-25000" dirty="0" smtClean="0">
                <a:solidFill>
                  <a:srgbClr val="000000"/>
                </a:solidFill>
                <a:latin typeface="Frutiger LT Std 65 Bold"/>
                <a:cs typeface="Frutiger LT Std 65 Bold"/>
              </a:rPr>
              <a:t>2</a:t>
            </a:r>
            <a:r>
              <a:rPr lang="en-GB" sz="1600" b="1" dirty="0" smtClean="0">
                <a:solidFill>
                  <a:srgbClr val="000000"/>
                </a:solidFill>
                <a:latin typeface="Frutiger LT Std 65 Bold"/>
                <a:cs typeface="Frutiger LT Std 65 Bold"/>
              </a:rPr>
              <a:t> endpoint investigation</a:t>
            </a:r>
          </a:p>
          <a:p>
            <a:pPr marL="179325" indent="-179325" defTabSz="449109" hangingPunct="0">
              <a:lnSpc>
                <a:spcPct val="120000"/>
              </a:lnSpc>
              <a:spcBef>
                <a:spcPts val="300"/>
              </a:spcBef>
              <a:buClr>
                <a:srgbClr val="000000"/>
              </a:buClr>
              <a:buSzPct val="66000"/>
              <a:buBlip>
                <a:blip r:embed="rId7"/>
              </a:buBlip>
              <a:tabLst>
                <a:tab pos="723648" algn="l"/>
                <a:tab pos="1447300" algn="l"/>
                <a:tab pos="2170951" algn="l"/>
                <a:tab pos="2894601" algn="l"/>
                <a:tab pos="3618250" algn="l"/>
                <a:tab pos="4341901" algn="l"/>
                <a:tab pos="5065552" algn="l"/>
                <a:tab pos="5789202" algn="l"/>
              </a:tabLst>
            </a:pPr>
            <a:r>
              <a:rPr lang="en-GB" sz="1600" dirty="0" smtClean="0">
                <a:solidFill>
                  <a:srgbClr val="000000"/>
                </a:solidFill>
                <a:latin typeface="Frutiger LT Std 55 Roman"/>
                <a:cs typeface="Frutiger LT Std 55 Roman"/>
              </a:rPr>
              <a:t>high energy resolution:</a:t>
            </a:r>
            <a:br>
              <a:rPr lang="en-GB" sz="1600" dirty="0" smtClean="0">
                <a:solidFill>
                  <a:srgbClr val="000000"/>
                </a:solidFill>
                <a:latin typeface="Frutiger LT Std 55 Roman"/>
                <a:cs typeface="Frutiger LT Std 55 Roman"/>
              </a:rPr>
            </a:br>
            <a:r>
              <a:rPr lang="en-GB" sz="1600" dirty="0" smtClean="0">
                <a:solidFill>
                  <a:srgbClr val="000000"/>
                </a:solidFill>
                <a:latin typeface="Frutiger LT Std 55 Roman"/>
                <a:cs typeface="Frutiger LT Std 55 Roman"/>
              </a:rPr>
              <a:t>	</a:t>
            </a:r>
            <a:r>
              <a:rPr lang="en-GB" sz="1600" dirty="0" smtClean="0">
                <a:solidFill>
                  <a:srgbClr val="000000"/>
                </a:solidFill>
                <a:latin typeface="Frutiger LT Std 55 Roman"/>
                <a:ea typeface="Arial" charset="0"/>
                <a:cs typeface="Frutiger LT Std 55 Roman"/>
              </a:rPr>
              <a:t>ΔE = 1.48(1)</a:t>
            </a:r>
            <a:r>
              <a:rPr lang="en-GB" sz="1600" dirty="0" smtClean="0">
                <a:solidFill>
                  <a:srgbClr val="000000"/>
                </a:solidFill>
                <a:latin typeface="Frutiger LT Std 55 Roman"/>
                <a:cs typeface="Frutiger LT Std 55 Roman"/>
              </a:rPr>
              <a:t> </a:t>
            </a:r>
            <a:r>
              <a:rPr lang="en-GB" sz="1600" dirty="0" err="1" smtClean="0">
                <a:solidFill>
                  <a:srgbClr val="000000"/>
                </a:solidFill>
                <a:latin typeface="Frutiger LT Std 55 Roman"/>
                <a:cs typeface="Frutiger LT Std 55 Roman"/>
              </a:rPr>
              <a:t>keV</a:t>
            </a:r>
            <a:r>
              <a:rPr lang="en-GB" sz="1600" dirty="0" smtClean="0">
                <a:solidFill>
                  <a:srgbClr val="000000"/>
                </a:solidFill>
                <a:latin typeface="Frutiger LT Std 55 Roman"/>
                <a:cs typeface="Frutiger LT Std 55 Roman"/>
              </a:rPr>
              <a:t> (</a:t>
            </a:r>
            <a:r>
              <a:rPr lang="en-GB" sz="1600" dirty="0" smtClean="0">
                <a:latin typeface="Frutiger LT Std 55 Roman"/>
                <a:ea typeface="Lucida Grande"/>
                <a:cs typeface="Frutiger LT Std 55 Roman"/>
              </a:rPr>
              <a:t>FWHM) at 18.6 </a:t>
            </a:r>
            <a:r>
              <a:rPr lang="en-GB" sz="1600" dirty="0" err="1" smtClean="0">
                <a:latin typeface="Frutiger LT Std 55 Roman"/>
                <a:ea typeface="Lucida Grande"/>
                <a:cs typeface="Frutiger LT Std 55 Roman"/>
              </a:rPr>
              <a:t>keV</a:t>
            </a:r>
            <a:endParaRPr lang="en-GB" sz="1600" dirty="0" smtClean="0">
              <a:solidFill>
                <a:srgbClr val="000000"/>
              </a:solidFill>
              <a:latin typeface="Frutiger LT Std 55 Roman"/>
              <a:cs typeface="Frutiger LT Std 55 Roman"/>
            </a:endParaRPr>
          </a:p>
          <a:p>
            <a:pPr marL="179325" indent="-179325" defTabSz="449109" hangingPunct="0">
              <a:lnSpc>
                <a:spcPct val="120000"/>
              </a:lnSpc>
              <a:spcBef>
                <a:spcPts val="300"/>
              </a:spcBef>
              <a:buClr>
                <a:srgbClr val="000000"/>
              </a:buClr>
              <a:buSzPct val="66000"/>
              <a:buBlip>
                <a:blip r:embed="rId7"/>
              </a:buBlip>
              <a:tabLst>
                <a:tab pos="723648" algn="l"/>
                <a:tab pos="1447300" algn="l"/>
                <a:tab pos="2170951" algn="l"/>
                <a:tab pos="2894601" algn="l"/>
                <a:tab pos="3618250" algn="l"/>
                <a:tab pos="4341901" algn="l"/>
                <a:tab pos="5065552" algn="l"/>
                <a:tab pos="5789202" algn="l"/>
              </a:tabLst>
            </a:pPr>
            <a:r>
              <a:rPr lang="en-GB" sz="1600" dirty="0" smtClean="0">
                <a:solidFill>
                  <a:srgbClr val="000000"/>
                </a:solidFill>
                <a:latin typeface="Frutiger LT Std 55 Roman"/>
                <a:cs typeface="Frutiger LT Std 55 Roman"/>
              </a:rPr>
              <a:t>12 rings with 30° segmentation + 4-fold </a:t>
            </a:r>
            <a:r>
              <a:rPr lang="en-GB" sz="1600" dirty="0" err="1" smtClean="0">
                <a:solidFill>
                  <a:srgbClr val="000000"/>
                </a:solidFill>
                <a:latin typeface="Frutiger LT Std 55 Roman"/>
                <a:cs typeface="Frutiger LT Std 55 Roman"/>
              </a:rPr>
              <a:t>center</a:t>
            </a:r>
            <a:r>
              <a:rPr lang="en-GB" sz="1600" dirty="0" smtClean="0">
                <a:solidFill>
                  <a:srgbClr val="000000"/>
                </a:solidFill>
                <a:latin typeface="Frutiger LT Std 55 Roman"/>
                <a:cs typeface="Frutiger LT Std 55 Roman"/>
              </a:rPr>
              <a:t> = </a:t>
            </a:r>
            <a:r>
              <a:rPr lang="en-GB" sz="1600" dirty="0" smtClean="0">
                <a:solidFill>
                  <a:srgbClr val="000000"/>
                </a:solidFill>
                <a:latin typeface="Frutiger LT Std 65 Bold"/>
                <a:cs typeface="Frutiger LT Std 65 Bold"/>
              </a:rPr>
              <a:t>148 pixels</a:t>
            </a:r>
          </a:p>
          <a:p>
            <a:pPr marL="636369" lvl="1" indent="-179325" defTabSz="449109" hangingPunct="0">
              <a:lnSpc>
                <a:spcPct val="120000"/>
              </a:lnSpc>
              <a:spcBef>
                <a:spcPts val="300"/>
              </a:spcBef>
              <a:buClr>
                <a:srgbClr val="000000"/>
              </a:buClr>
              <a:buSzPct val="66000"/>
              <a:buBlip>
                <a:blip r:embed="rId7"/>
              </a:buBlip>
              <a:tabLst>
                <a:tab pos="723648" algn="l"/>
                <a:tab pos="1447300" algn="l"/>
                <a:tab pos="2170951" algn="l"/>
                <a:tab pos="2894601" algn="l"/>
                <a:tab pos="3618250" algn="l"/>
                <a:tab pos="4341901" algn="l"/>
                <a:tab pos="5065552" algn="l"/>
                <a:tab pos="5789202" algn="l"/>
              </a:tabLst>
            </a:pPr>
            <a:r>
              <a:rPr lang="en-GB" sz="1600" dirty="0" smtClean="0">
                <a:solidFill>
                  <a:srgbClr val="000000"/>
                </a:solidFill>
                <a:latin typeface="Frutiger LT Std 55 Roman"/>
                <a:cs typeface="Frutiger LT Std 55 Roman"/>
              </a:rPr>
              <a:t>minimize </a:t>
            </a:r>
            <a:r>
              <a:rPr lang="en-GB" sz="1600" dirty="0" err="1" smtClean="0">
                <a:solidFill>
                  <a:srgbClr val="000000"/>
                </a:solidFill>
                <a:latin typeface="Frutiger LT Std 55 Roman"/>
                <a:cs typeface="Frutiger LT Std 55 Roman"/>
              </a:rPr>
              <a:t>bg</a:t>
            </a:r>
            <a:r>
              <a:rPr lang="en-GB" sz="1600" dirty="0" smtClean="0">
                <a:solidFill>
                  <a:srgbClr val="000000"/>
                </a:solidFill>
                <a:latin typeface="Frutiger LT Std 55 Roman"/>
                <a:cs typeface="Frutiger LT Std 55 Roman"/>
              </a:rPr>
              <a:t>, investigate systematic effects</a:t>
            </a:r>
          </a:p>
          <a:p>
            <a:pPr marL="636369" lvl="1" indent="-179325" defTabSz="449109" hangingPunct="0">
              <a:lnSpc>
                <a:spcPct val="120000"/>
              </a:lnSpc>
              <a:spcBef>
                <a:spcPts val="300"/>
              </a:spcBef>
              <a:buClr>
                <a:srgbClr val="000000"/>
              </a:buClr>
              <a:buSzPct val="66000"/>
              <a:buBlip>
                <a:blip r:embed="rId7"/>
              </a:buBlip>
              <a:tabLst>
                <a:tab pos="723648" algn="l"/>
                <a:tab pos="1447300" algn="l"/>
                <a:tab pos="2170951" algn="l"/>
                <a:tab pos="2894601" algn="l"/>
                <a:tab pos="3618250" algn="l"/>
                <a:tab pos="4341901" algn="l"/>
                <a:tab pos="5065552" algn="l"/>
                <a:tab pos="5789202" algn="l"/>
              </a:tabLst>
            </a:pPr>
            <a:r>
              <a:rPr lang="en-GB" sz="1600" dirty="0" smtClean="0">
                <a:solidFill>
                  <a:srgbClr val="000000"/>
                </a:solidFill>
                <a:latin typeface="Frutiger LT Std 55 Roman"/>
                <a:cs typeface="Frutiger LT Std 55 Roman"/>
              </a:rPr>
              <a:t>compensate field </a:t>
            </a:r>
            <a:r>
              <a:rPr lang="en-GB" sz="1600" dirty="0" err="1" smtClean="0">
                <a:solidFill>
                  <a:srgbClr val="000000"/>
                </a:solidFill>
                <a:latin typeface="Frutiger LT Std 55 Roman"/>
                <a:cs typeface="Frutiger LT Std 55 Roman"/>
              </a:rPr>
              <a:t>inhomogeneities</a:t>
            </a:r>
            <a:r>
              <a:rPr lang="en-GB" sz="1600" dirty="0" smtClean="0">
                <a:solidFill>
                  <a:srgbClr val="000000"/>
                </a:solidFill>
                <a:latin typeface="Frutiger LT Std 55 Roman"/>
                <a:cs typeface="Frutiger LT Std 55 Roman"/>
              </a:rPr>
              <a:t/>
            </a:r>
            <a:br>
              <a:rPr lang="en-GB" sz="1600" dirty="0" smtClean="0">
                <a:solidFill>
                  <a:srgbClr val="000000"/>
                </a:solidFill>
                <a:latin typeface="Frutiger LT Std 55 Roman"/>
                <a:cs typeface="Frutiger LT Std 55 Roman"/>
              </a:rPr>
            </a:br>
            <a:r>
              <a:rPr lang="en-GB" sz="1600" dirty="0" smtClean="0">
                <a:solidFill>
                  <a:srgbClr val="000000"/>
                </a:solidFill>
                <a:latin typeface="Frutiger LT Std 55 Roman"/>
                <a:cs typeface="Frutiger LT Std 55 Roman"/>
              </a:rPr>
              <a:t>of spectrometer’s </a:t>
            </a:r>
            <a:r>
              <a:rPr lang="en-GB" sz="1600" dirty="0" err="1" smtClean="0">
                <a:solidFill>
                  <a:srgbClr val="000000"/>
                </a:solidFill>
                <a:latin typeface="Frutiger LT Std 55 Roman"/>
                <a:cs typeface="Frutiger LT Std 55 Roman"/>
              </a:rPr>
              <a:t>analyzing</a:t>
            </a:r>
            <a:r>
              <a:rPr lang="en-GB" sz="1600" dirty="0" smtClean="0">
                <a:solidFill>
                  <a:srgbClr val="000000"/>
                </a:solidFill>
                <a:latin typeface="Frutiger LT Std 55 Roman"/>
                <a:cs typeface="Frutiger LT Std 55 Roman"/>
              </a:rPr>
              <a:t> plane.</a:t>
            </a:r>
            <a:endParaRPr lang="en-GB" sz="1600" dirty="0">
              <a:solidFill>
                <a:srgbClr val="000000"/>
              </a:solidFill>
              <a:latin typeface="Frutiger LT Std 55 Roman"/>
              <a:cs typeface="Frutiger LT Std 55 Roman"/>
            </a:endParaRP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174545" y="92573"/>
            <a:ext cx="7564839" cy="68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13" tIns="37858" rIns="75713" bIns="37858" anchor="ctr"/>
          <a:lstStyle/>
          <a:p>
            <a:pPr defTabSz="1159506"/>
            <a:r>
              <a:rPr lang="de-DE" sz="2800" b="1" dirty="0">
                <a:solidFill>
                  <a:schemeClr val="tx2"/>
                </a:solidFill>
              </a:rPr>
              <a:t>KATRIN Main </a:t>
            </a:r>
            <a:r>
              <a:rPr lang="en-GB" sz="2800" b="1" dirty="0" smtClean="0">
                <a:solidFill>
                  <a:schemeClr val="tx2"/>
                </a:solidFill>
              </a:rPr>
              <a:t>Detector</a:t>
            </a:r>
            <a:endParaRPr lang="en-GB" sz="2800" b="1" dirty="0">
              <a:solidFill>
                <a:schemeClr val="tx2"/>
              </a:solidFill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421881" y="6463969"/>
            <a:ext cx="3950320" cy="152102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smtClean="0"/>
              <a:t>J. Wolf  - The KATRIN Experiment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79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smtClean="0"/>
              <a:t>J. Wolf  - The KATRIN Experiment</a:t>
            </a:r>
            <a:endParaRPr lang="en-US" dirty="0"/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323528" y="368296"/>
            <a:ext cx="7200800" cy="68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40" tIns="37869" rIns="75740" bIns="37869" anchor="ctr"/>
          <a:lstStyle/>
          <a:p>
            <a:pPr algn="ctr" defTabSz="1159905"/>
            <a:r>
              <a:rPr lang="de-DE" sz="2800" b="1" dirty="0" smtClean="0">
                <a:solidFill>
                  <a:schemeClr val="tx2"/>
                </a:solidFill>
              </a:rPr>
              <a:t>KATRIN Source </a:t>
            </a:r>
            <a:r>
              <a:rPr lang="de-DE" sz="2800" b="1" dirty="0" err="1" smtClean="0">
                <a:solidFill>
                  <a:schemeClr val="tx2"/>
                </a:solidFill>
              </a:rPr>
              <a:t>and</a:t>
            </a:r>
            <a:r>
              <a:rPr lang="de-DE" sz="2800" b="1" dirty="0" smtClean="0">
                <a:solidFill>
                  <a:schemeClr val="tx2"/>
                </a:solidFill>
              </a:rPr>
              <a:t> Transport </a:t>
            </a:r>
            <a:r>
              <a:rPr lang="de-DE" sz="2800" b="1" dirty="0" err="1" smtClean="0">
                <a:solidFill>
                  <a:schemeClr val="tx2"/>
                </a:solidFill>
              </a:rPr>
              <a:t>Section</a:t>
            </a:r>
            <a:endParaRPr lang="de-DE" sz="2800" b="1" dirty="0">
              <a:solidFill>
                <a:schemeClr val="tx2"/>
              </a:solidFill>
            </a:endParaRPr>
          </a:p>
        </p:txBody>
      </p:sp>
      <p:sp>
        <p:nvSpPr>
          <p:cNvPr id="5" name="Abgerundetes Rechteck 4"/>
          <p:cNvSpPr/>
          <p:nvPr/>
        </p:nvSpPr>
        <p:spPr>
          <a:xfrm>
            <a:off x="1190980" y="6328371"/>
            <a:ext cx="1536398" cy="5474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0979" y="6364193"/>
            <a:ext cx="3072799" cy="4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75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flipH="1">
            <a:off x="89756" y="3221580"/>
            <a:ext cx="8964488" cy="2610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3"/>
          <a:stretch/>
        </p:blipFill>
        <p:spPr bwMode="auto">
          <a:xfrm>
            <a:off x="179512" y="1340768"/>
            <a:ext cx="8784976" cy="141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276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KIT, 09.03.2017 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 smtClean="0"/>
              <a:t>J. Wolf  - The KATRIN Experiment</a:t>
            </a:r>
            <a:endParaRPr lang="en-US" dirty="0"/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323528" y="368296"/>
            <a:ext cx="7200800" cy="68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40" tIns="37869" rIns="75740" bIns="37869" anchor="ctr"/>
          <a:lstStyle/>
          <a:p>
            <a:pPr algn="ctr" defTabSz="1159905"/>
            <a:r>
              <a:rPr lang="de-DE" sz="2800" b="1" dirty="0" smtClean="0">
                <a:solidFill>
                  <a:schemeClr val="tx2"/>
                </a:solidFill>
              </a:rPr>
              <a:t>KATRIN Source </a:t>
            </a:r>
            <a:r>
              <a:rPr lang="de-DE" sz="2800" b="1" dirty="0" err="1" smtClean="0">
                <a:solidFill>
                  <a:schemeClr val="tx2"/>
                </a:solidFill>
              </a:rPr>
              <a:t>and</a:t>
            </a:r>
            <a:r>
              <a:rPr lang="de-DE" sz="2800" b="1" dirty="0" smtClean="0">
                <a:solidFill>
                  <a:schemeClr val="tx2"/>
                </a:solidFill>
              </a:rPr>
              <a:t> Transport </a:t>
            </a:r>
            <a:r>
              <a:rPr lang="de-DE" sz="2800" b="1" dirty="0" err="1" smtClean="0">
                <a:solidFill>
                  <a:schemeClr val="tx2"/>
                </a:solidFill>
              </a:rPr>
              <a:t>Section</a:t>
            </a:r>
            <a:endParaRPr lang="de-DE" sz="2800" b="1" dirty="0">
              <a:solidFill>
                <a:schemeClr val="tx2"/>
              </a:solidFill>
            </a:endParaRPr>
          </a:p>
        </p:txBody>
      </p:sp>
      <p:sp>
        <p:nvSpPr>
          <p:cNvPr id="5" name="Abgerundetes Rechteck 4"/>
          <p:cNvSpPr/>
          <p:nvPr/>
        </p:nvSpPr>
        <p:spPr>
          <a:xfrm>
            <a:off x="1190980" y="6328371"/>
            <a:ext cx="1536398" cy="5474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0979" y="6364193"/>
            <a:ext cx="3072799" cy="4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3"/>
          <a:stretch/>
        </p:blipFill>
        <p:spPr bwMode="auto">
          <a:xfrm>
            <a:off x="179512" y="1340768"/>
            <a:ext cx="8784976" cy="141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8594" name="Picture 2" descr="C:\Users\bm3299\Desktop\Vortrag\KIT_Vacuum2017\Bilder\WGTS-inner-loop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2782956"/>
            <a:ext cx="8666776" cy="345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611560" y="847889"/>
            <a:ext cx="8292381" cy="128496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lnSpc>
                <a:spcPts val="3100"/>
              </a:lnSpc>
            </a:pPr>
            <a:r>
              <a:rPr lang="de-DE" b="1" dirty="0" smtClean="0">
                <a:solidFill>
                  <a:schemeClr val="accent1"/>
                </a:solidFill>
                <a:latin typeface="+mj-lt"/>
                <a:sym typeface="Wingdings" panose="05000000000000000000" pitchFamily="2" charset="2"/>
              </a:rPr>
              <a:t> </a:t>
            </a:r>
            <a:r>
              <a:rPr lang="de-DE" dirty="0" smtClean="0">
                <a:sym typeface="Wingdings" panose="05000000000000000000" pitchFamily="2" charset="2"/>
              </a:rPr>
              <a:t>Source -</a:t>
            </a:r>
            <a:r>
              <a:rPr lang="de-DE" dirty="0" smtClean="0"/>
              <a:t> stringent </a:t>
            </a:r>
            <a:r>
              <a:rPr lang="de-DE" dirty="0" err="1" smtClean="0"/>
              <a:t>control</a:t>
            </a:r>
            <a:r>
              <a:rPr lang="de-DE" dirty="0" smtClean="0"/>
              <a:t> of </a:t>
            </a:r>
            <a:r>
              <a:rPr lang="de-DE" dirty="0" err="1" smtClean="0"/>
              <a:t>systematic</a:t>
            </a:r>
            <a:r>
              <a:rPr lang="de-DE" dirty="0" smtClean="0"/>
              <a:t> </a:t>
            </a:r>
            <a:r>
              <a:rPr lang="de-DE" dirty="0" err="1" smtClean="0"/>
              <a:t>effects</a:t>
            </a:r>
            <a:r>
              <a:rPr lang="de-DE" dirty="0" smtClean="0"/>
              <a:t>: </a:t>
            </a:r>
            <a:r>
              <a:rPr lang="de-DE" dirty="0" err="1" smtClean="0"/>
              <a:t>isotopic</a:t>
            </a:r>
            <a:r>
              <a:rPr lang="de-DE" dirty="0" smtClean="0"/>
              <a:t> </a:t>
            </a:r>
            <a:r>
              <a:rPr lang="de-DE" dirty="0" err="1" smtClean="0"/>
              <a:t>purity</a:t>
            </a:r>
            <a:r>
              <a:rPr lang="de-DE" dirty="0" smtClean="0"/>
              <a:t>, </a:t>
            </a:r>
          </a:p>
          <a:p>
            <a:pPr>
              <a:lnSpc>
                <a:spcPts val="3100"/>
              </a:lnSpc>
            </a:pPr>
            <a:r>
              <a:rPr lang="de-DE" dirty="0" smtClean="0"/>
              <a:t>                  gas </a:t>
            </a:r>
            <a:r>
              <a:rPr lang="de-DE" dirty="0" err="1" smtClean="0"/>
              <a:t>temperature</a:t>
            </a:r>
            <a:r>
              <a:rPr lang="de-DE" dirty="0" smtClean="0"/>
              <a:t>, </a:t>
            </a:r>
            <a:r>
              <a:rPr lang="de-DE" dirty="0" err="1" smtClean="0"/>
              <a:t>plasma</a:t>
            </a:r>
            <a:r>
              <a:rPr lang="de-DE" dirty="0" smtClean="0"/>
              <a:t> </a:t>
            </a:r>
            <a:r>
              <a:rPr lang="de-DE" dirty="0" err="1" smtClean="0"/>
              <a:t>effects</a:t>
            </a:r>
            <a:endParaRPr lang="de-DE" dirty="0" smtClean="0"/>
          </a:p>
          <a:p>
            <a:pPr>
              <a:lnSpc>
                <a:spcPts val="3100"/>
              </a:lnSpc>
            </a:pPr>
            <a:r>
              <a:rPr lang="de-DE" dirty="0"/>
              <a:t> </a:t>
            </a:r>
            <a:r>
              <a:rPr lang="de-DE" dirty="0" smtClean="0"/>
              <a:t>                 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326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\bar{c}$&#10;&#10;&#10;\end{document}"/>
  <p:tag name="IGUANATEXSIZE" val="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\bar{c} = \sqrt{ \frac{8k_\textrm{B} T}{\pi M} }$&#10;&#10;&#10;\end{document}"/>
  <p:tag name="IGUANATEXSIZE" val="20"/>
</p:tagLst>
</file>

<file path=ppt/theme/theme1.xml><?xml version="1.0" encoding="utf-8"?>
<a:theme xmlns:a="http://schemas.openxmlformats.org/drawingml/2006/main" name="KIT_master_ppt2007_e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KIT_master_ppt2007_en</Template>
  <TotalTime>0</TotalTime>
  <Words>3823</Words>
  <Application>Microsoft Office PowerPoint</Application>
  <PresentationFormat>Bildschirmpräsentation (4:3)</PresentationFormat>
  <Paragraphs>917</Paragraphs>
  <Slides>73</Slides>
  <Notes>5</Notes>
  <HiddenSlides>2</HiddenSlides>
  <MMClips>1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73</vt:i4>
      </vt:variant>
    </vt:vector>
  </HeadingPairs>
  <TitlesOfParts>
    <vt:vector size="75" baseType="lpstr">
      <vt:lpstr>KIT_master_ppt2007_en</vt:lpstr>
      <vt:lpstr>Formel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</vt:lpstr>
      <vt:lpstr>PowerPoint-Präsentation</vt:lpstr>
      <vt:lpstr>TMP in a magnetic field</vt:lpstr>
      <vt:lpstr>TMP in a magnetic field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238U decay chain (222Rn, 210Pb, 206Pb)</vt:lpstr>
      <vt:lpstr>KATRIN milestone 2016 – first light</vt:lpstr>
      <vt:lpstr>KATRIN – next steps</vt:lpstr>
      <vt:lpstr>PowerPoint-Präsentation</vt:lpstr>
      <vt:lpstr>Backup slides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Model 1: fit of parameters k1 … k6</vt:lpstr>
      <vt:lpstr>Model 1 test: Rotor temperature in a pulsed mag. field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Baking of the Main Spectrometer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Vacuum scheme of the Main Spectrometer</vt:lpstr>
      <vt:lpstr>Flanges and Gaskets:</vt:lpstr>
      <vt:lpstr>KATRIN Main Spectrometer</vt:lpstr>
      <vt:lpstr>Simulations of the Main Spectrometer</vt:lpstr>
      <vt:lpstr>PowerPoint-Präsentation</vt:lpstr>
      <vt:lpstr>PowerPoint-Präsentation</vt:lpstr>
      <vt:lpstr>Simulation of an effective pumping speed</vt:lpstr>
      <vt:lpstr>PowerPoint-Präsentation</vt:lpstr>
      <vt:lpstr>PowerPoint-Präsentation</vt:lpstr>
      <vt:lpstr>PowerPoint-Präsentation</vt:lpstr>
      <vt:lpstr>Hydrogen outgassing and pressure at 20°C</vt:lpstr>
      <vt:lpstr>PowerPoint-Präsentation</vt:lpstr>
    </vt:vector>
  </TitlesOfParts>
  <Company>COMPANYNAME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wolf-jo</dc:creator>
  <cp:lastModifiedBy>Wolf, Joachim (EKP)</cp:lastModifiedBy>
  <cp:revision>874</cp:revision>
  <dcterms:created xsi:type="dcterms:W3CDTF">2010-07-08T14:33:06Z</dcterms:created>
  <dcterms:modified xsi:type="dcterms:W3CDTF">2017-03-05T12:51:00Z</dcterms:modified>
</cp:coreProperties>
</file>