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19" r:id="rId3"/>
    <p:sldId id="318" r:id="rId4"/>
    <p:sldId id="316" r:id="rId5"/>
    <p:sldId id="306" r:id="rId6"/>
    <p:sldId id="307" r:id="rId7"/>
    <p:sldId id="315" r:id="rId8"/>
    <p:sldId id="309" r:id="rId9"/>
    <p:sldId id="310" r:id="rId10"/>
    <p:sldId id="311" r:id="rId11"/>
    <p:sldId id="312" r:id="rId12"/>
    <p:sldId id="317" r:id="rId13"/>
    <p:sldId id="314" r:id="rId14"/>
  </p:sldIdLst>
  <p:sldSz cx="12192000" cy="685800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861"/>
    <a:srgbClr val="E7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59"/>
  </p:normalViewPr>
  <p:slideViewPr>
    <p:cSldViewPr snapToGrid="0">
      <p:cViewPr varScale="1">
        <p:scale>
          <a:sx n="164" d="100"/>
          <a:sy n="164" d="100"/>
        </p:scale>
        <p:origin x="176" y="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B1DF6-B9CC-43EC-86D5-28E188ADF7C9}" type="datetimeFigureOut">
              <a:rPr lang="de-DE" smtClean="0"/>
              <a:t>06.12.16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17E9D-D8BB-44A9-994F-20160CAECCD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458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991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17E9D-D8BB-44A9-994F-20160CAECCD2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63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de-DE" sz="60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B402B80-F273-49DE-8184-0C000D9C1D1B}" type="slidenum">
              <a:rPr lang="en-US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de-DE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de-DE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de-DE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de-DE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de-DE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de-DE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de-DE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1113604"/>
            <a:ext cx="12192000" cy="23871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de-DE" sz="5400" b="1" dirty="0" err="1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FairMQ</a:t>
            </a:r>
            <a:r>
              <a:rPr lang="de-DE" sz="5400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Status</a:t>
            </a:r>
          </a:p>
          <a:p>
            <a:pPr algn="ctr"/>
            <a:r>
              <a:rPr lang="de-DE" sz="4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Data Transport </a:t>
            </a:r>
            <a:r>
              <a:rPr lang="de-DE" sz="4800" b="1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for</a:t>
            </a:r>
            <a:r>
              <a:rPr lang="de-DE" sz="4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Online &amp; Offline </a:t>
            </a:r>
            <a:r>
              <a:rPr lang="de-DE" sz="4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Processing</a:t>
            </a:r>
            <a:endParaRPr lang="de-DE" sz="4800" b="1" i="1" dirty="0">
              <a:solidFill>
                <a:schemeClr val="tx1">
                  <a:lumMod val="65000"/>
                  <a:lumOff val="3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1101390" y="4870907"/>
            <a:ext cx="4551106" cy="71028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Alexey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Rybalchenko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(GSI Darmstadt,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FairRoot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group)</a:t>
            </a:r>
          </a:p>
        </p:txBody>
      </p:sp>
      <p:sp>
        <p:nvSpPr>
          <p:cNvPr id="9" name="TextShape 2"/>
          <p:cNvSpPr txBox="1"/>
          <p:nvPr/>
        </p:nvSpPr>
        <p:spPr>
          <a:xfrm>
            <a:off x="7127143" y="4839664"/>
            <a:ext cx="3924115" cy="772769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PANDA Collaboration Meeting</a:t>
            </a:r>
            <a:endParaRPr lang="en-US" sz="2400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algn="r">
              <a:lnSpc>
                <a:spcPct val="100000"/>
              </a:lnSpc>
            </a:pP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GSI</a:t>
            </a: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, December 6, </a:t>
            </a:r>
            <a:r>
              <a:rPr lang="en-US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2016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 </a:t>
            </a:r>
            <a:r>
              <a:rPr lang="de-DE" sz="40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lugins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for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Configuration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/</a:t>
            </a:r>
            <a:r>
              <a:rPr lang="de-DE" sz="40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ontrol</a:t>
            </a:r>
            <a:endParaRPr lang="de-DE" sz="4000" b="1" dirty="0" smtClean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10/13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9" name="TextShape 2"/>
          <p:cNvSpPr txBox="1"/>
          <p:nvPr/>
        </p:nvSpPr>
        <p:spPr>
          <a:xfrm>
            <a:off x="252368" y="1673512"/>
            <a:ext cx="7261673" cy="4505691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Provide a plugin system for: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Updating device configuration: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configure connection parameters with values from runtime environment, configuration files, deployment system.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Controlling the state of the device:</a:t>
            </a:r>
          </a:p>
          <a:p>
            <a:pPr lvl="2"/>
            <a:r>
              <a:rPr lang="en-US" sz="2000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accepting commands from an external control system and translating these into device state changes: </a:t>
            </a:r>
            <a:r>
              <a:rPr lang="en-US" sz="2000" dirty="0" err="1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init</a:t>
            </a:r>
            <a:r>
              <a:rPr lang="en-US" sz="2000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, run, stop, etc.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417679" y="2141148"/>
            <a:ext cx="3158666" cy="23691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09539" y="2157431"/>
            <a:ext cx="3166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Roboto Condensed"/>
                <a:cs typeface="Roboto Condensed"/>
              </a:rPr>
              <a:t>device executable</a:t>
            </a:r>
            <a:endParaRPr lang="en-US" b="1" dirty="0">
              <a:solidFill>
                <a:schemeClr val="bg1"/>
              </a:solidFill>
              <a:latin typeface="Roboto Condensed"/>
              <a:cs typeface="Roboto Condense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53800" y="3718272"/>
            <a:ext cx="1174564" cy="646331"/>
          </a:xfrm>
          <a:prstGeom prst="rect">
            <a:avLst/>
          </a:prstGeom>
          <a:solidFill>
            <a:srgbClr val="0DA86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Roboto Condensed"/>
                <a:cs typeface="Roboto Condensed"/>
              </a:rPr>
              <a:t>device</a:t>
            </a: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Roboto Condensed"/>
                <a:cs typeface="Roboto Condensed"/>
              </a:rPr>
              <a:t>class</a:t>
            </a:r>
            <a:endParaRPr lang="en-US" dirty="0">
              <a:solidFill>
                <a:srgbClr val="FFFFFF"/>
              </a:solidFill>
              <a:latin typeface="Roboto Condensed"/>
              <a:cs typeface="Roboto Condensed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0469184" y="2966986"/>
            <a:ext cx="1514206" cy="1050917"/>
            <a:chOff x="3402892" y="4546396"/>
            <a:chExt cx="1514206" cy="1050917"/>
          </a:xfrm>
        </p:grpSpPr>
        <p:sp>
          <p:nvSpPr>
            <p:cNvPr id="12" name="TextBox 11"/>
            <p:cNvSpPr txBox="1"/>
            <p:nvPr/>
          </p:nvSpPr>
          <p:spPr>
            <a:xfrm>
              <a:off x="3402892" y="4546396"/>
              <a:ext cx="1514206" cy="369332"/>
            </a:xfrm>
            <a:prstGeom prst="rect">
              <a:avLst/>
            </a:prstGeom>
            <a:solidFill>
              <a:schemeClr val="accent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Roboto Condensed"/>
                  <a:cs typeface="Roboto Condensed"/>
                </a:rPr>
                <a:t>config</a:t>
              </a:r>
              <a:r>
                <a:rPr lang="en-US" b="1" dirty="0" smtClean="0">
                  <a:solidFill>
                    <a:schemeClr val="bg1"/>
                  </a:solidFill>
                  <a:latin typeface="Roboto Condensed"/>
                  <a:cs typeface="Roboto Condensed"/>
                </a:rPr>
                <a:t> plugin</a:t>
              </a:r>
              <a:endParaRPr lang="en-US" b="1" dirty="0">
                <a:solidFill>
                  <a:schemeClr val="bg1"/>
                </a:solidFill>
                <a:latin typeface="Roboto Condensed"/>
                <a:cs typeface="Roboto Condensed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02892" y="5227981"/>
              <a:ext cx="1514205" cy="369332"/>
            </a:xfrm>
            <a:prstGeom prst="rect">
              <a:avLst/>
            </a:prstGeom>
            <a:solidFill>
              <a:schemeClr val="accent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Roboto Condensed"/>
                  <a:cs typeface="Roboto Condensed"/>
                </a:rPr>
                <a:t>control plugin</a:t>
              </a:r>
              <a:endParaRPr lang="en-US" b="1" dirty="0">
                <a:solidFill>
                  <a:srgbClr val="FFFFFF"/>
                </a:solidFill>
                <a:latin typeface="Roboto Condensed"/>
                <a:cs typeface="Roboto Condensed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567805" y="2714611"/>
            <a:ext cx="1160559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  <a:latin typeface="Roboto Condensed"/>
                <a:cs typeface="Roboto Condensed"/>
              </a:rPr>
              <a:t>config</a:t>
            </a:r>
            <a:endParaRPr lang="en-US" dirty="0">
              <a:solidFill>
                <a:schemeClr val="bg1"/>
              </a:solidFill>
              <a:latin typeface="Roboto Condensed"/>
              <a:cs typeface="Roboto Condensed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Roboto Condensed"/>
                <a:cs typeface="Roboto Condensed"/>
              </a:rPr>
              <a:t>manager</a:t>
            </a:r>
            <a:endParaRPr lang="en-US" dirty="0">
              <a:solidFill>
                <a:schemeClr val="bg1"/>
              </a:solidFill>
              <a:latin typeface="Roboto Condensed"/>
              <a:cs typeface="Roboto Condensed"/>
            </a:endParaRPr>
          </a:p>
        </p:txBody>
      </p:sp>
      <p:cxnSp>
        <p:nvCxnSpPr>
          <p:cNvPr id="5" name="Straight Arrow Connector 4"/>
          <p:cNvCxnSpPr>
            <a:stCxn id="12" idx="1"/>
            <a:endCxn id="14" idx="3"/>
          </p:cNvCxnSpPr>
          <p:nvPr/>
        </p:nvCxnSpPr>
        <p:spPr>
          <a:xfrm flipH="1" flipV="1">
            <a:off x="9728364" y="3037777"/>
            <a:ext cx="740820" cy="113875"/>
          </a:xfrm>
          <a:prstGeom prst="straightConnector1">
            <a:avLst/>
          </a:prstGeom>
          <a:ln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2"/>
            <a:endCxn id="11" idx="0"/>
          </p:cNvCxnSpPr>
          <p:nvPr/>
        </p:nvCxnSpPr>
        <p:spPr>
          <a:xfrm flipH="1">
            <a:off x="9141082" y="3360942"/>
            <a:ext cx="7003" cy="357330"/>
          </a:xfrm>
          <a:prstGeom prst="straightConnector1">
            <a:avLst/>
          </a:prstGeom>
          <a:ln>
            <a:solidFill>
              <a:srgbClr val="FFFFFF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  <a:endCxn id="11" idx="3"/>
          </p:cNvCxnSpPr>
          <p:nvPr/>
        </p:nvCxnSpPr>
        <p:spPr>
          <a:xfrm flipH="1">
            <a:off x="9728364" y="3833237"/>
            <a:ext cx="740820" cy="208201"/>
          </a:xfrm>
          <a:prstGeom prst="straightConnector1">
            <a:avLst/>
          </a:prstGeom>
          <a:ln>
            <a:solidFill>
              <a:srgbClr val="FFFFFF"/>
            </a:solidFill>
            <a:headEnd type="non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6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7644295" y="1123495"/>
            <a:ext cx="3557569" cy="452654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Configuration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Plugin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: DDS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11/13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33493" y="1275893"/>
            <a:ext cx="3351970" cy="369332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example</a:t>
            </a:r>
            <a:r>
              <a:rPr lang="de-DE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b="1" dirty="0" err="1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topology</a:t>
            </a:r>
            <a:endParaRPr lang="de-DE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48066" y="5013915"/>
            <a:ext cx="1346844" cy="369332"/>
          </a:xfrm>
          <a:prstGeom prst="rect">
            <a:avLst/>
          </a:prstGeom>
          <a:solidFill>
            <a:srgbClr val="0DA86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device3</a:t>
            </a:r>
            <a:endParaRPr lang="de-DE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8739339" y="1796531"/>
            <a:ext cx="1346844" cy="369332"/>
          </a:xfrm>
          <a:prstGeom prst="rect">
            <a:avLst/>
          </a:prstGeom>
          <a:solidFill>
            <a:srgbClr val="0DA86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device1</a:t>
            </a:r>
            <a:endParaRPr lang="de-DE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91486" y="3458154"/>
            <a:ext cx="904777" cy="369332"/>
          </a:xfrm>
          <a:prstGeom prst="rect">
            <a:avLst/>
          </a:prstGeom>
          <a:solidFill>
            <a:srgbClr val="0DA86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device2</a:t>
            </a:r>
            <a:endParaRPr lang="de-DE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96969" y="3452722"/>
            <a:ext cx="904777" cy="369332"/>
          </a:xfrm>
          <a:prstGeom prst="rect">
            <a:avLst/>
          </a:prstGeom>
          <a:solidFill>
            <a:srgbClr val="0DA86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device2</a:t>
            </a:r>
            <a:endParaRPr lang="de-DE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cxnSp>
        <p:nvCxnSpPr>
          <p:cNvPr id="20" name="Straight Arrow Connector 19"/>
          <p:cNvCxnSpPr>
            <a:stCxn id="11" idx="2"/>
            <a:endCxn id="15" idx="0"/>
          </p:cNvCxnSpPr>
          <p:nvPr/>
        </p:nvCxnSpPr>
        <p:spPr>
          <a:xfrm>
            <a:off x="9412761" y="2165863"/>
            <a:ext cx="1031114" cy="1292291"/>
          </a:xfrm>
          <a:prstGeom prst="straightConnector1">
            <a:avLst/>
          </a:prstGeom>
          <a:ln w="28575" cmpd="sng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2"/>
            <a:endCxn id="18" idx="0"/>
          </p:cNvCxnSpPr>
          <p:nvPr/>
        </p:nvCxnSpPr>
        <p:spPr>
          <a:xfrm flipH="1">
            <a:off x="8449358" y="2165863"/>
            <a:ext cx="963403" cy="1286859"/>
          </a:xfrm>
          <a:prstGeom prst="straightConnector1">
            <a:avLst/>
          </a:prstGeom>
          <a:ln w="28575" cmpd="sng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2"/>
            <a:endCxn id="10" idx="0"/>
          </p:cNvCxnSpPr>
          <p:nvPr/>
        </p:nvCxnSpPr>
        <p:spPr>
          <a:xfrm flipH="1">
            <a:off x="9421488" y="3827486"/>
            <a:ext cx="1022387" cy="1186429"/>
          </a:xfrm>
          <a:prstGeom prst="straightConnector1">
            <a:avLst/>
          </a:prstGeom>
          <a:ln w="28575" cmpd="sng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  <a:endCxn id="10" idx="0"/>
          </p:cNvCxnSpPr>
          <p:nvPr/>
        </p:nvCxnSpPr>
        <p:spPr>
          <a:xfrm>
            <a:off x="8449358" y="3822054"/>
            <a:ext cx="972130" cy="1191861"/>
          </a:xfrm>
          <a:prstGeom prst="straightConnector1">
            <a:avLst/>
          </a:prstGeom>
          <a:ln w="28575" cmpd="sng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263455" y="3455870"/>
            <a:ext cx="38619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2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...</a:t>
            </a:r>
            <a:endParaRPr lang="de-DE" b="1" dirty="0">
              <a:solidFill>
                <a:schemeClr val="bg2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889852" y="2271414"/>
            <a:ext cx="1039317" cy="2616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DA861"/>
                </a:solidFill>
                <a:latin typeface="Roboto Condensed"/>
                <a:cs typeface="Roboto Condensed"/>
              </a:rPr>
              <a:t>channelA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Condensed"/>
                <a:cs typeface="Roboto Condensed"/>
              </a:rPr>
              <a:t> : bind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822429" y="3914954"/>
            <a:ext cx="1240237" cy="2616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DA861"/>
                </a:solidFill>
                <a:latin typeface="Roboto Condensed"/>
                <a:cs typeface="Roboto Condensed"/>
              </a:rPr>
              <a:t>channelB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Condensed"/>
                <a:cs typeface="Roboto Condensed"/>
              </a:rPr>
              <a:t> : connect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894749" y="4612821"/>
            <a:ext cx="1034978" cy="2616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DA861"/>
                </a:solidFill>
                <a:latin typeface="Roboto Condensed"/>
                <a:cs typeface="Roboto Condensed"/>
              </a:rPr>
              <a:t>channelB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Condensed"/>
                <a:cs typeface="Roboto Condensed"/>
              </a:rPr>
              <a:t> : bind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798389" y="3928952"/>
            <a:ext cx="1240237" cy="2616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DA861"/>
                </a:solidFill>
                <a:latin typeface="Roboto Condensed"/>
                <a:cs typeface="Roboto Condensed"/>
              </a:rPr>
              <a:t>channelB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Condensed"/>
                <a:cs typeface="Roboto Condensed"/>
              </a:rPr>
              <a:t> : connect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9828675" y="3071838"/>
            <a:ext cx="1244577" cy="2616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DA861"/>
                </a:solidFill>
                <a:latin typeface="Roboto Condensed"/>
                <a:cs typeface="Roboto Condensed"/>
              </a:rPr>
              <a:t>channelA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Condensed"/>
                <a:cs typeface="Roboto Condensed"/>
              </a:rPr>
              <a:t> : connect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Roboto Condensed"/>
              <a:cs typeface="Roboto Condensed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823739" y="3061412"/>
            <a:ext cx="1244577" cy="261610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0DA861"/>
                </a:solidFill>
                <a:latin typeface="Roboto Condensed"/>
                <a:cs typeface="Roboto Condensed"/>
              </a:rPr>
              <a:t>channelA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Roboto Condensed"/>
                <a:cs typeface="Roboto Condensed"/>
              </a:rPr>
              <a:t> : connect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latin typeface="Roboto Condensed"/>
              <a:cs typeface="Roboto Condensed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391204" y="6011741"/>
            <a:ext cx="7567758" cy="338554"/>
            <a:chOff x="4163270" y="5783786"/>
            <a:chExt cx="7567758" cy="338554"/>
          </a:xfrm>
        </p:grpSpPr>
        <p:grpSp>
          <p:nvGrpSpPr>
            <p:cNvPr id="84" name="Group 83"/>
            <p:cNvGrpSpPr/>
            <p:nvPr/>
          </p:nvGrpSpPr>
          <p:grpSpPr>
            <a:xfrm>
              <a:off x="4163270" y="5783786"/>
              <a:ext cx="7567758" cy="338554"/>
              <a:chOff x="2769833" y="2086329"/>
              <a:chExt cx="2485628" cy="33855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6" name="TextBox 85"/>
              <p:cNvSpPr txBox="1"/>
              <p:nvPr/>
            </p:nvSpPr>
            <p:spPr>
              <a:xfrm>
                <a:off x="2769833" y="2086329"/>
                <a:ext cx="150208" cy="338554"/>
              </a:xfrm>
              <a:prstGeom prst="rect">
                <a:avLst/>
              </a:prstGeom>
              <a:solidFill>
                <a:srgbClr val="0DA86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1600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920041" y="2086329"/>
                <a:ext cx="233542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 https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://github.com/FairRootGroup/FairRoot/tree/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dev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examples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/MQ/3-dds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pic>
          <p:nvPicPr>
            <p:cNvPr id="85" name="Picture 84" descr="ic_link_white_48dp_2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0516" y="5812865"/>
              <a:ext cx="275806" cy="275806"/>
            </a:xfrm>
            <a:prstGeom prst="rect">
              <a:avLst/>
            </a:prstGeom>
          </p:spPr>
        </p:pic>
      </p:grpSp>
      <p:sp>
        <p:nvSpPr>
          <p:cNvPr id="88" name="TextShape 2"/>
          <p:cNvSpPr txBox="1"/>
          <p:nvPr/>
        </p:nvSpPr>
        <p:spPr>
          <a:xfrm>
            <a:off x="284932" y="1095500"/>
            <a:ext cx="7066292" cy="4505691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Configure a running topology of devices dynamically by exchanging connection information via DDS.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Plugin can be applied to any device without changing its code via command line option: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	-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-</a:t>
            </a:r>
            <a:r>
              <a:rPr lang="en-US" sz="1600" b="1" dirty="0" err="1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config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</a:t>
            </a:r>
            <a:r>
              <a:rPr lang="en-US" sz="1600" b="1" dirty="0" err="1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libFairMQDDSConfigPlugin.so</a:t>
            </a:r>
            <a:endParaRPr lang="en-US" sz="1600" b="1" dirty="0" smtClean="0">
              <a:solidFill>
                <a:srgbClr val="0DA861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	(default is ‘static’)</a:t>
            </a:r>
            <a:endParaRPr lang="en-US" sz="1100" b="1" dirty="0" smtClean="0">
              <a:solidFill>
                <a:srgbClr val="0DA861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mapping is done via channel names corresponding to DDS property names in the DDS XML topology file: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inding channels write DDS properties.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onnecting channels read DDS properties.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E.g.:</a:t>
            </a:r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38297" y="5254713"/>
            <a:ext cx="26994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200" dirty="0">
                <a:solidFill>
                  <a:srgbClr val="0DA861"/>
                </a:solidFill>
                <a:latin typeface="Iosevka Light"/>
                <a:cs typeface="Iosevka Light"/>
              </a:rPr>
              <a:t>"</a:t>
            </a:r>
            <a:r>
              <a:rPr lang="mr-IN" sz="1200" dirty="0" smtClean="0">
                <a:solidFill>
                  <a:srgbClr val="0DA861"/>
                </a:solidFill>
                <a:latin typeface="Iosevka Light"/>
                <a:cs typeface="Iosevka Light"/>
              </a:rPr>
              <a:t>channel”</a:t>
            </a:r>
            <a:r>
              <a:rPr lang="mr-IN" sz="1200" dirty="0" smtClean="0">
                <a:latin typeface="Iosevka Light"/>
                <a:cs typeface="Iosevka Light"/>
              </a:rPr>
              <a:t>:</a:t>
            </a:r>
            <a:r>
              <a:rPr lang="de-DE" sz="1200" dirty="0" smtClean="0">
                <a:latin typeface="Iosevka Light"/>
                <a:cs typeface="Iosevka Light"/>
              </a:rPr>
              <a:t> </a:t>
            </a:r>
            <a:r>
              <a:rPr lang="mr-IN" sz="1200" dirty="0" smtClean="0">
                <a:latin typeface="Iosevka Light"/>
                <a:cs typeface="Iosevka Light"/>
              </a:rPr>
              <a:t>{</a:t>
            </a:r>
            <a:endParaRPr lang="mr-IN" sz="1200" dirty="0">
              <a:latin typeface="Iosevka Light"/>
              <a:cs typeface="Iosevka Light"/>
            </a:endParaRPr>
          </a:p>
          <a:p>
            <a:r>
              <a:rPr lang="mr-IN" sz="1200" dirty="0">
                <a:latin typeface="Iosevka Light"/>
                <a:cs typeface="Iosevka Light"/>
              </a:rPr>
              <a:t>    </a:t>
            </a:r>
            <a:r>
              <a:rPr lang="mr-IN" sz="1200" dirty="0">
                <a:solidFill>
                  <a:srgbClr val="0DA861"/>
                </a:solidFill>
                <a:latin typeface="Iosevka Light"/>
                <a:cs typeface="Iosevka Light"/>
              </a:rPr>
              <a:t>"name"</a:t>
            </a:r>
            <a:r>
              <a:rPr lang="mr-IN" sz="1200" dirty="0">
                <a:latin typeface="Iosevka Light"/>
                <a:cs typeface="Iosevka Light"/>
              </a:rPr>
              <a:t>: </a:t>
            </a:r>
            <a:r>
              <a:rPr lang="mr-IN" sz="1200" dirty="0" smtClean="0">
                <a:solidFill>
                  <a:srgbClr val="0DA861"/>
                </a:solidFill>
                <a:latin typeface="Iosevka Light"/>
                <a:cs typeface="Iosevka Light"/>
              </a:rPr>
              <a:t>“</a:t>
            </a:r>
            <a:r>
              <a:rPr lang="de-DE" sz="1200" dirty="0" err="1" smtClean="0">
                <a:solidFill>
                  <a:srgbClr val="0DA861"/>
                </a:solidFill>
                <a:latin typeface="Iosevka Light"/>
                <a:cs typeface="Iosevka Light"/>
              </a:rPr>
              <a:t>channelA</a:t>
            </a:r>
            <a:r>
              <a:rPr lang="mr-IN" sz="1200" dirty="0" smtClean="0">
                <a:solidFill>
                  <a:srgbClr val="0DA861"/>
                </a:solidFill>
                <a:latin typeface="Iosevka Light"/>
                <a:cs typeface="Iosevka Light"/>
              </a:rPr>
              <a:t>"</a:t>
            </a:r>
            <a:r>
              <a:rPr lang="mr-IN" sz="1200" dirty="0">
                <a:latin typeface="Iosevka Light"/>
                <a:cs typeface="Iosevka Light"/>
              </a:rPr>
              <a:t>,</a:t>
            </a:r>
          </a:p>
          <a:p>
            <a:r>
              <a:rPr lang="mr-IN" sz="1200" dirty="0">
                <a:latin typeface="Iosevka Light"/>
                <a:cs typeface="Iosevka Light"/>
              </a:rPr>
              <a:t>    </a:t>
            </a:r>
            <a:r>
              <a:rPr lang="mr-IN" sz="1200" dirty="0">
                <a:solidFill>
                  <a:srgbClr val="0DA861"/>
                </a:solidFill>
                <a:latin typeface="Iosevka Light"/>
                <a:cs typeface="Iosevka Light"/>
              </a:rPr>
              <a:t>"method"</a:t>
            </a:r>
            <a:r>
              <a:rPr lang="mr-IN" sz="1200" dirty="0">
                <a:latin typeface="Iosevka Light"/>
                <a:cs typeface="Iosevka Light"/>
              </a:rPr>
              <a:t>: </a:t>
            </a:r>
            <a:r>
              <a:rPr lang="mr-IN" sz="1200" dirty="0">
                <a:solidFill>
                  <a:srgbClr val="0DA861"/>
                </a:solidFill>
                <a:latin typeface="Iosevka Light"/>
                <a:cs typeface="Iosevka Light"/>
              </a:rPr>
              <a:t>"bind"</a:t>
            </a:r>
            <a:r>
              <a:rPr lang="mr-IN" sz="1200" dirty="0">
                <a:latin typeface="Iosevka Light"/>
                <a:cs typeface="Iosevka Light"/>
              </a:rPr>
              <a:t>,</a:t>
            </a:r>
          </a:p>
          <a:p>
            <a:r>
              <a:rPr lang="mr-IN" sz="1200" dirty="0">
                <a:latin typeface="Iosevka Light"/>
                <a:cs typeface="Iosevka Light"/>
              </a:rPr>
              <a:t>    ..</a:t>
            </a:r>
            <a:r>
              <a:rPr lang="mr-IN" sz="1200" dirty="0" smtClean="0">
                <a:latin typeface="Iosevka Light"/>
                <a:cs typeface="Iosevka Light"/>
              </a:rPr>
              <a:t>.</a:t>
            </a:r>
          </a:p>
          <a:p>
            <a:r>
              <a:rPr lang="mr-IN" sz="1200" dirty="0" smtClean="0">
                <a:latin typeface="Iosevka Light"/>
                <a:cs typeface="Iosevka Light"/>
              </a:rPr>
              <a:t>}</a:t>
            </a:r>
            <a:endParaRPr lang="en-US" sz="1200" dirty="0">
              <a:latin typeface="Iosevka Light"/>
              <a:cs typeface="Iosevka Light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227101" y="5238625"/>
            <a:ext cx="3399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Iosevka Light"/>
                <a:cs typeface="Iosevka Light"/>
              </a:rPr>
              <a:t>&lt;</a:t>
            </a:r>
            <a:r>
              <a:rPr lang="en-US" sz="1200" dirty="0">
                <a:solidFill>
                  <a:schemeClr val="accent1"/>
                </a:solidFill>
                <a:latin typeface="Iosevka Light"/>
                <a:cs typeface="Iosevka Light"/>
              </a:rPr>
              <a:t>properties</a:t>
            </a:r>
            <a:r>
              <a:rPr lang="en-US" sz="1200" dirty="0">
                <a:latin typeface="Iosevka Light"/>
                <a:cs typeface="Iosevka Light"/>
              </a:rPr>
              <a:t>&gt;</a:t>
            </a:r>
          </a:p>
          <a:p>
            <a:r>
              <a:rPr lang="en-US" sz="1200" dirty="0">
                <a:latin typeface="Iosevka Light"/>
                <a:cs typeface="Iosevka Light"/>
              </a:rPr>
              <a:t>    &lt;</a:t>
            </a:r>
            <a:r>
              <a:rPr lang="en-US" sz="1200" dirty="0">
                <a:solidFill>
                  <a:srgbClr val="4F81BD"/>
                </a:solidFill>
                <a:latin typeface="Iosevka Light"/>
                <a:cs typeface="Iosevka Light"/>
              </a:rPr>
              <a:t>id</a:t>
            </a:r>
            <a:r>
              <a:rPr lang="en-US" sz="1200" dirty="0">
                <a:latin typeface="Iosevka Light"/>
                <a:cs typeface="Iosevka Light"/>
              </a:rPr>
              <a:t> </a:t>
            </a:r>
            <a:r>
              <a:rPr lang="en-US" sz="1200" dirty="0">
                <a:solidFill>
                  <a:schemeClr val="accent4"/>
                </a:solidFill>
                <a:latin typeface="Iosevka Light"/>
                <a:cs typeface="Iosevka Light"/>
              </a:rPr>
              <a:t>access</a:t>
            </a:r>
            <a:r>
              <a:rPr lang="en-US" sz="1200" dirty="0">
                <a:latin typeface="Iosevka Light"/>
                <a:cs typeface="Iosevka Light"/>
              </a:rPr>
              <a:t>=</a:t>
            </a:r>
            <a:r>
              <a:rPr lang="en-US" sz="1200" dirty="0">
                <a:solidFill>
                  <a:srgbClr val="0DA861"/>
                </a:solidFill>
                <a:latin typeface="Iosevka Light"/>
                <a:cs typeface="Iosevka Light"/>
              </a:rPr>
              <a:t>"write"</a:t>
            </a:r>
            <a:r>
              <a:rPr lang="en-US" sz="1200" dirty="0" smtClean="0">
                <a:latin typeface="Iosevka Light"/>
                <a:cs typeface="Iosevka Light"/>
              </a:rPr>
              <a:t>&gt;</a:t>
            </a:r>
            <a:r>
              <a:rPr lang="en-US" sz="1200" dirty="0" err="1" smtClean="0">
                <a:latin typeface="Iosevka Light"/>
                <a:cs typeface="Iosevka Light"/>
              </a:rPr>
              <a:t>channelA</a:t>
            </a:r>
            <a:r>
              <a:rPr lang="en-US" sz="1200" dirty="0" smtClean="0">
                <a:latin typeface="Iosevka Light"/>
                <a:cs typeface="Iosevka Light"/>
              </a:rPr>
              <a:t>&lt;</a:t>
            </a:r>
            <a:r>
              <a:rPr lang="en-US" sz="1200" dirty="0">
                <a:latin typeface="Iosevka Light"/>
                <a:cs typeface="Iosevka Light"/>
              </a:rPr>
              <a:t>/</a:t>
            </a:r>
            <a:r>
              <a:rPr lang="en-US" sz="1200" dirty="0">
                <a:solidFill>
                  <a:srgbClr val="4F81BD"/>
                </a:solidFill>
                <a:latin typeface="Iosevka Light"/>
                <a:cs typeface="Iosevka Light"/>
              </a:rPr>
              <a:t>id</a:t>
            </a:r>
            <a:r>
              <a:rPr lang="en-US" sz="1200" dirty="0">
                <a:latin typeface="Iosevka Light"/>
                <a:cs typeface="Iosevka Light"/>
              </a:rPr>
              <a:t>&gt;</a:t>
            </a:r>
          </a:p>
          <a:p>
            <a:r>
              <a:rPr lang="en-US" sz="1200" dirty="0">
                <a:latin typeface="Iosevka Light"/>
                <a:cs typeface="Iosevka Light"/>
              </a:rPr>
              <a:t>&lt;/</a:t>
            </a:r>
            <a:r>
              <a:rPr lang="en-US" sz="1200" dirty="0">
                <a:solidFill>
                  <a:srgbClr val="4F81BD"/>
                </a:solidFill>
                <a:latin typeface="Iosevka Light"/>
                <a:cs typeface="Iosevka Light"/>
              </a:rPr>
              <a:t>properties</a:t>
            </a:r>
            <a:r>
              <a:rPr lang="en-US" sz="1200" dirty="0">
                <a:latin typeface="Iosevka Light"/>
                <a:cs typeface="Iosevka Light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87740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Control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Plugin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: DDS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12/13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391204" y="6011741"/>
            <a:ext cx="7567758" cy="338554"/>
            <a:chOff x="4163270" y="5783786"/>
            <a:chExt cx="7567758" cy="338554"/>
          </a:xfrm>
        </p:grpSpPr>
        <p:grpSp>
          <p:nvGrpSpPr>
            <p:cNvPr id="84" name="Group 83"/>
            <p:cNvGrpSpPr/>
            <p:nvPr/>
          </p:nvGrpSpPr>
          <p:grpSpPr>
            <a:xfrm>
              <a:off x="4163270" y="5783786"/>
              <a:ext cx="7567758" cy="338554"/>
              <a:chOff x="2769833" y="2086329"/>
              <a:chExt cx="2485628" cy="33855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6" name="TextBox 85"/>
              <p:cNvSpPr txBox="1"/>
              <p:nvPr/>
            </p:nvSpPr>
            <p:spPr>
              <a:xfrm>
                <a:off x="2769833" y="2086329"/>
                <a:ext cx="150208" cy="338554"/>
              </a:xfrm>
              <a:prstGeom prst="rect">
                <a:avLst/>
              </a:prstGeom>
              <a:solidFill>
                <a:srgbClr val="0DA86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1600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920041" y="2086329"/>
                <a:ext cx="233542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 https://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github.com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FairRootGroup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/FairRoot/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tree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dev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examples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/MQ/3-dds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pic>
          <p:nvPicPr>
            <p:cNvPr id="85" name="Picture 84" descr="ic_link_white_48dp_2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0516" y="5812865"/>
              <a:ext cx="275806" cy="275806"/>
            </a:xfrm>
            <a:prstGeom prst="rect">
              <a:avLst/>
            </a:prstGeom>
          </p:spPr>
        </p:pic>
      </p:grpSp>
      <p:sp>
        <p:nvSpPr>
          <p:cNvPr id="88" name="TextShape 2"/>
          <p:cNvSpPr txBox="1"/>
          <p:nvPr/>
        </p:nvSpPr>
        <p:spPr>
          <a:xfrm>
            <a:off x="284932" y="1095500"/>
            <a:ext cx="7066292" cy="4855766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FairMQDDSControlPlugin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uses DDS </a:t>
            </a:r>
            <a:r>
              <a:rPr lang="en-US" b="1" dirty="0" err="1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CCustomCmd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interface to listen to incoming commands.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commands are sent by a simple reference utility</a:t>
            </a:r>
          </a:p>
          <a:p>
            <a:r>
              <a:rPr lang="en-US" sz="12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sz="1200" b="1" dirty="0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    https</a:t>
            </a:r>
            <a:r>
              <a:rPr lang="en-US" sz="12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://</a:t>
            </a:r>
            <a:r>
              <a:rPr lang="en-US" sz="1200" b="1" dirty="0" err="1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github.com</a:t>
            </a:r>
            <a:r>
              <a:rPr lang="en-US" sz="12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/</a:t>
            </a:r>
            <a:r>
              <a:rPr lang="en-US" sz="1200" b="1" dirty="0" err="1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FairRootGroup</a:t>
            </a:r>
            <a:r>
              <a:rPr lang="en-US" sz="12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/FairRoot/blob/</a:t>
            </a:r>
            <a:r>
              <a:rPr lang="en-US" sz="1200" b="1" dirty="0" err="1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</a:t>
            </a:r>
            <a:r>
              <a:rPr lang="en-US" sz="12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/</a:t>
            </a:r>
            <a:r>
              <a:rPr lang="en-US" sz="1200" b="1" dirty="0" err="1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fairmq</a:t>
            </a:r>
            <a:r>
              <a:rPr lang="en-US" sz="1200" b="1" dirty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/run/</a:t>
            </a:r>
            <a:r>
              <a:rPr lang="en-US" sz="1200" b="1" dirty="0" err="1" smtClean="0">
                <a:solidFill>
                  <a:schemeClr val="accent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runDDSCommandUI.cxx</a:t>
            </a:r>
            <a:endParaRPr lang="en-US" sz="1200" b="1" dirty="0" smtClean="0">
              <a:solidFill>
                <a:schemeClr val="accent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en-US" sz="14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sz="1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      (to run: </a:t>
            </a:r>
            <a:r>
              <a:rPr lang="en-US" sz="1400" b="1" dirty="0" smtClean="0">
                <a:latin typeface="Iosevka Light"/>
                <a:ea typeface="Roboto Condensed" panose="02000000000000000000" pitchFamily="2" charset="0"/>
                <a:cs typeface="Iosevka Light"/>
              </a:rPr>
              <a:t>$FAIRROOTPATH/bin/</a:t>
            </a:r>
            <a:r>
              <a:rPr lang="en-US" sz="1400" b="1" dirty="0" err="1" smtClean="0">
                <a:latin typeface="Iosevka Light"/>
                <a:ea typeface="Roboto Condensed" panose="02000000000000000000" pitchFamily="2" charset="0"/>
                <a:cs typeface="Iosevka Light"/>
              </a:rPr>
              <a:t>fairmq</a:t>
            </a:r>
            <a:r>
              <a:rPr lang="en-US" sz="1400" b="1" dirty="0" smtClean="0">
                <a:latin typeface="Iosevka Light"/>
                <a:ea typeface="Roboto Condensed" panose="02000000000000000000" pitchFamily="2" charset="0"/>
                <a:cs typeface="Iosevka Light"/>
              </a:rPr>
              <a:t>-</a:t>
            </a:r>
            <a:r>
              <a:rPr lang="en-US" sz="1400" b="1" dirty="0" err="1" smtClean="0">
                <a:latin typeface="Iosevka Light"/>
                <a:ea typeface="Roboto Condensed" panose="02000000000000000000" pitchFamily="2" charset="0"/>
                <a:cs typeface="Iosevka Light"/>
              </a:rPr>
              <a:t>dds</a:t>
            </a:r>
            <a:r>
              <a:rPr lang="en-US" sz="1400" b="1" dirty="0" smtClean="0">
                <a:latin typeface="Iosevka Light"/>
                <a:ea typeface="Roboto Condensed" panose="02000000000000000000" pitchFamily="2" charset="0"/>
                <a:cs typeface="Iosevka Light"/>
              </a:rPr>
              <a:t>-command-</a:t>
            </a:r>
            <a:r>
              <a:rPr lang="en-US" sz="1400" b="1" dirty="0" err="1" smtClean="0">
                <a:latin typeface="Iosevka Light"/>
                <a:ea typeface="Roboto Condensed" panose="02000000000000000000" pitchFamily="2" charset="0"/>
                <a:cs typeface="Iosevka Light"/>
              </a:rPr>
              <a:t>ui</a:t>
            </a:r>
            <a:r>
              <a:rPr lang="en-US" sz="1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(when </a:t>
            </a:r>
            <a:r>
              <a:rPr lang="en-US" sz="14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dds</a:t>
            </a:r>
            <a:r>
              <a:rPr lang="en-US" sz="14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-server is running))</a:t>
            </a:r>
          </a:p>
          <a:p>
            <a:endParaRPr lang="en-US" sz="1200" b="1" dirty="0" smtClean="0">
              <a:solidFill>
                <a:schemeClr val="accent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Plugin can be applied to any device without changing its code via command line option: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6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	-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-</a:t>
            </a:r>
            <a:r>
              <a:rPr lang="en-US" sz="16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control </a:t>
            </a:r>
            <a:r>
              <a:rPr lang="en-US" sz="1600" b="1" dirty="0" err="1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libFairMQDDSControlPlugin.so</a:t>
            </a:r>
            <a:endParaRPr lang="en-US" sz="1600" b="1" dirty="0" smtClean="0">
              <a:solidFill>
                <a:srgbClr val="0DA861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pPr>
              <a:lnSpc>
                <a:spcPct val="100000"/>
              </a:lnSpc>
            </a:pPr>
            <a:r>
              <a:rPr lang="en-US" sz="12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	(other options </a:t>
            </a:r>
            <a:r>
              <a:rPr lang="en-US" sz="12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are ‘static’ </a:t>
            </a:r>
            <a:r>
              <a:rPr lang="en-US" sz="12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or ‘interactive’ (default))	</a:t>
            </a:r>
            <a:endParaRPr lang="en-US" sz="1100" b="1" dirty="0" smtClean="0">
              <a:solidFill>
                <a:srgbClr val="0DA861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reference utility allows querying and changing the device state.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DDS </a:t>
            </a:r>
            <a:r>
              <a:rPr lang="en-US" b="1" dirty="0" err="1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CCustomCmd</a:t>
            </a:r>
            <a:r>
              <a:rPr lang="en-US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interface allows 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to target which tasks to send the commands to (via topology path).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432638" y="1506133"/>
            <a:ext cx="4070445" cy="23691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432638" y="1522416"/>
            <a:ext cx="40704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Roboto Condensed"/>
                <a:cs typeface="Roboto Condensed"/>
              </a:rPr>
              <a:t>device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Roboto Condensed"/>
                <a:cs typeface="Roboto Condensed"/>
              </a:rPr>
              <a:t>process</a:t>
            </a:r>
            <a:endParaRPr lang="en-US" sz="1200" b="1" dirty="0">
              <a:solidFill>
                <a:schemeClr val="bg1"/>
              </a:solidFill>
              <a:latin typeface="Roboto Condensed"/>
              <a:cs typeface="Roboto Condense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593181" y="3066974"/>
            <a:ext cx="1174564" cy="369332"/>
          </a:xfrm>
          <a:prstGeom prst="rect">
            <a:avLst/>
          </a:prstGeom>
          <a:solidFill>
            <a:srgbClr val="0DA86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Roboto Condensed"/>
                <a:cs typeface="Roboto Condensed"/>
              </a:rPr>
              <a:t>device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493612" y="3062404"/>
            <a:ext cx="1514205" cy="369332"/>
          </a:xfrm>
          <a:prstGeom prst="rect">
            <a:avLst/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FF"/>
                </a:solidFill>
                <a:latin typeface="Roboto Condensed"/>
                <a:cs typeface="Roboto Condensed"/>
              </a:rPr>
              <a:t>control plugin</a:t>
            </a:r>
            <a:endParaRPr lang="en-US" b="1" dirty="0">
              <a:solidFill>
                <a:srgbClr val="FFFFFF"/>
              </a:solidFill>
              <a:latin typeface="Roboto Condensed"/>
              <a:cs typeface="Roboto Condensed"/>
            </a:endParaRPr>
          </a:p>
        </p:txBody>
      </p:sp>
      <p:cxnSp>
        <p:nvCxnSpPr>
          <p:cNvPr id="40" name="Straight Arrow Connector 39"/>
          <p:cNvCxnSpPr>
            <a:stCxn id="35" idx="1"/>
            <a:endCxn id="32" idx="3"/>
          </p:cNvCxnSpPr>
          <p:nvPr/>
        </p:nvCxnSpPr>
        <p:spPr>
          <a:xfrm flipH="1">
            <a:off x="8767745" y="3247070"/>
            <a:ext cx="1725867" cy="4570"/>
          </a:xfrm>
          <a:prstGeom prst="straightConnector1">
            <a:avLst/>
          </a:prstGeom>
          <a:ln w="57150" cmpd="sng">
            <a:solidFill>
              <a:srgbClr val="FFFFFF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02898" y="3085537"/>
            <a:ext cx="1056700" cy="338554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Iosevka Light"/>
                <a:cs typeface="Iosevka Light"/>
              </a:rPr>
              <a:t>ChangeState</a:t>
            </a:r>
            <a:r>
              <a:rPr 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osevka Light"/>
                <a:cs typeface="Iosevka Light"/>
              </a:rPr>
              <a:t>()</a:t>
            </a:r>
          </a:p>
          <a:p>
            <a:pPr algn="ctr"/>
            <a:r>
              <a:rPr 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Iosevka Light"/>
                <a:cs typeface="Iosevka Light"/>
              </a:rPr>
              <a:t>GetCurrentState</a:t>
            </a:r>
            <a:r>
              <a:rPr 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Iosevka Light"/>
                <a:cs typeface="Iosevka Light"/>
              </a:rPr>
              <a:t>()</a:t>
            </a:r>
            <a:endParaRPr lang="en-US" sz="800" b="1" dirty="0">
              <a:solidFill>
                <a:schemeClr val="tx1">
                  <a:lumMod val="75000"/>
                  <a:lumOff val="25000"/>
                </a:schemeClr>
              </a:solidFill>
              <a:latin typeface="Iosevka Light"/>
              <a:cs typeface="Iosevka Light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75681" y="4613817"/>
            <a:ext cx="2680630" cy="7512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Roboto Condensed"/>
                <a:cs typeface="Roboto Condensed"/>
              </a:rPr>
              <a:t>FairMQ</a:t>
            </a:r>
            <a:r>
              <a:rPr lang="en-US" b="1" dirty="0">
                <a:solidFill>
                  <a:schemeClr val="bg1"/>
                </a:solidFill>
                <a:latin typeface="Roboto Condensed"/>
                <a:cs typeface="Roboto Condensed"/>
              </a:rPr>
              <a:t> DDS Command </a:t>
            </a:r>
            <a:r>
              <a:rPr lang="en-US" b="1" dirty="0" smtClean="0">
                <a:solidFill>
                  <a:schemeClr val="bg1"/>
                </a:solidFill>
                <a:latin typeface="Roboto Condensed"/>
                <a:cs typeface="Roboto Condensed"/>
              </a:rPr>
              <a:t>UI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Roboto Condensed"/>
                <a:cs typeface="Roboto Condensed"/>
              </a:rPr>
              <a:t>process</a:t>
            </a:r>
            <a:endParaRPr lang="en-US" sz="1200" b="1" dirty="0">
              <a:solidFill>
                <a:schemeClr val="bg1"/>
              </a:solidFill>
              <a:latin typeface="Roboto Condensed"/>
              <a:cs typeface="Roboto Condensed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0937637" y="4510262"/>
            <a:ext cx="988766" cy="925821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Roboto Condensed"/>
                <a:cs typeface="Roboto Condensed"/>
              </a:rPr>
              <a:t>DDS</a:t>
            </a:r>
            <a:endParaRPr lang="en-US" b="1" dirty="0">
              <a:solidFill>
                <a:schemeClr val="bg1"/>
              </a:solidFill>
              <a:latin typeface="Roboto Condensed"/>
              <a:cs typeface="Roboto Condensed"/>
            </a:endParaRPr>
          </a:p>
        </p:txBody>
      </p:sp>
      <p:cxnSp>
        <p:nvCxnSpPr>
          <p:cNvPr id="53" name="Straight Arrow Connector 52"/>
          <p:cNvCxnSpPr>
            <a:stCxn id="52" idx="1"/>
            <a:endCxn id="46" idx="3"/>
          </p:cNvCxnSpPr>
          <p:nvPr/>
        </p:nvCxnSpPr>
        <p:spPr>
          <a:xfrm flipH="1">
            <a:off x="9956311" y="4973173"/>
            <a:ext cx="981326" cy="16285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2" idx="0"/>
            <a:endCxn id="35" idx="2"/>
          </p:cNvCxnSpPr>
          <p:nvPr/>
        </p:nvCxnSpPr>
        <p:spPr>
          <a:xfrm flipH="1" flipV="1">
            <a:off x="11250715" y="3431736"/>
            <a:ext cx="181305" cy="1078526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73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Miscellaneous</a:t>
            </a:r>
            <a:endParaRPr lang="de-DE" sz="4000" b="1" dirty="0" smtClean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13/13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1497924" y="1087360"/>
            <a:ext cx="8759597" cy="329264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--log-to-file </a:t>
            </a:r>
            <a:r>
              <a:rPr lang="en-US" b="1" dirty="0" smtClean="0">
                <a:solidFill>
                  <a:schemeClr val="accent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&lt;filename&gt; 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to log to a file instead of console.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NewSimpleMessage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 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for simpler creation of small messages (copying!).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Configurable logging interval per channel (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“</a:t>
            </a:r>
            <a:r>
              <a:rPr lang="en-US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rateLogging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”: “</a:t>
            </a:r>
            <a:r>
              <a:rPr lang="en-US" b="1" dirty="0" smtClean="0">
                <a:solidFill>
                  <a:srgbClr val="4F81BD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&lt;seconds&gt;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”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FairMQMultiplier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device </a:t>
            </a:r>
            <a:r>
              <a:rPr lang="mr-IN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–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send same incoming message to multiple receivers with PUSH-PULL (without an additional copy).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Simpler API for send/</a:t>
            </a:r>
            <a:r>
              <a:rPr lang="en-US" sz="20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receive timeouts: </a:t>
            </a:r>
            <a:r>
              <a:rPr lang="en-US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Send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msg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, </a:t>
            </a:r>
            <a:r>
              <a:rPr lang="en-US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“data”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, 0, </a:t>
            </a:r>
            <a:r>
              <a:rPr lang="en-US" b="1" dirty="0" smtClean="0">
                <a:solidFill>
                  <a:srgbClr val="4F81BD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&lt;milliseconds&gt;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8" name="TextShape 1"/>
          <p:cNvSpPr txBox="1"/>
          <p:nvPr/>
        </p:nvSpPr>
        <p:spPr>
          <a:xfrm>
            <a:off x="0" y="4255590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Work in Progress:</a:t>
            </a:r>
          </a:p>
        </p:txBody>
      </p:sp>
      <p:sp>
        <p:nvSpPr>
          <p:cNvPr id="9" name="TextShape 2"/>
          <p:cNvSpPr txBox="1"/>
          <p:nvPr/>
        </p:nvSpPr>
        <p:spPr>
          <a:xfrm>
            <a:off x="830380" y="5163839"/>
            <a:ext cx="10680846" cy="1357304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Extension of the configuration plugin to support configuration updates (e.g. topology updates).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Integration of the shared memory transport prototype as a third transport (beside </a:t>
            </a:r>
            <a:r>
              <a:rPr lang="en-US" sz="2000" b="1" dirty="0" err="1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z</a:t>
            </a:r>
            <a:r>
              <a:rPr lang="en-US" sz="2000" b="1" dirty="0" err="1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mq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/nanomsg).</a:t>
            </a:r>
          </a:p>
        </p:txBody>
      </p:sp>
    </p:spTree>
    <p:extLst>
      <p:ext uri="{BB962C8B-B14F-4D97-AF65-F5344CB8AC3E}">
        <p14:creationId xmlns:p14="http://schemas.microsoft.com/office/powerpoint/2010/main" val="1386481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What is FairMQ?</a:t>
            </a:r>
            <a:endParaRPr lang="de-DE" sz="4000" b="1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2/13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497150" y="1220031"/>
            <a:ext cx="11097087" cy="772769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Organize processing tasks in </a:t>
            </a:r>
            <a:r>
              <a:rPr lang="en-US" sz="2400" b="1" dirty="0" smtClean="0">
                <a:solidFill>
                  <a:schemeClr val="accent6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topologies</a:t>
            </a: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, consisting of independent processes (</a:t>
            </a:r>
            <a:r>
              <a:rPr lang="en-US" sz="2400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Devices</a:t>
            </a: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),</a:t>
            </a:r>
          </a:p>
          <a:p>
            <a:pPr algn="ctr"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</a:t>
            </a: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hat communicate via </a:t>
            </a:r>
            <a:r>
              <a:rPr lang="en-US" sz="2400" b="1" i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asynchronous message queues </a:t>
            </a: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over </a:t>
            </a:r>
            <a:r>
              <a:rPr lang="en-US" sz="2400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network</a:t>
            </a: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or </a:t>
            </a:r>
            <a:r>
              <a:rPr lang="en-US" sz="2400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inter-process</a:t>
            </a:r>
            <a:r>
              <a:rPr lang="en-US" sz="24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1146697" y="5310995"/>
            <a:ext cx="9906003" cy="1214437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Ready to use devices 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are provided for typical scenarios.</a:t>
            </a:r>
          </a:p>
          <a:p>
            <a:pPr algn="ctr">
              <a:lnSpc>
                <a:spcPct val="100000"/>
              </a:lnSpc>
            </a:pPr>
            <a:r>
              <a:rPr lang="en-US" sz="2000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User-defined devices 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can be implemented by inheriting from </a:t>
            </a:r>
            <a:r>
              <a:rPr lang="en-US" sz="2000" b="1" dirty="0" err="1" smtClean="0">
                <a:solidFill>
                  <a:srgbClr val="000000"/>
                </a:solidFill>
                <a:latin typeface="M+ 1m regular" panose="020B0509020203020207" pitchFamily="49" charset="-128"/>
                <a:ea typeface="M+ 1m regular" panose="020B0509020203020207" pitchFamily="49" charset="-128"/>
                <a:cs typeface="Droid Sans Mono" panose="020B0609030804020204" pitchFamily="49" charset="0"/>
              </a:rPr>
              <a:t>FairMQDevice</a:t>
            </a: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93867" y="1963356"/>
            <a:ext cx="2213950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Ethernet, InfiniBand (IP-over-IB)</a:t>
            </a:r>
            <a:endParaRPr lang="de-DE" sz="12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46697" y="2505605"/>
            <a:ext cx="9906003" cy="2573557"/>
            <a:chOff x="1146697" y="1919450"/>
            <a:chExt cx="9906003" cy="2573557"/>
          </a:xfrm>
        </p:grpSpPr>
        <p:grpSp>
          <p:nvGrpSpPr>
            <p:cNvPr id="4" name="Group 3"/>
            <p:cNvGrpSpPr/>
            <p:nvPr/>
          </p:nvGrpSpPr>
          <p:grpSpPr>
            <a:xfrm>
              <a:off x="1146697" y="1919450"/>
              <a:ext cx="9906003" cy="2573557"/>
              <a:chOff x="1146697" y="1964903"/>
              <a:chExt cx="9906003" cy="2573557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2" name="Rectangle 41"/>
              <p:cNvSpPr/>
              <p:nvPr/>
            </p:nvSpPr>
            <p:spPr>
              <a:xfrm>
                <a:off x="1146697" y="2326233"/>
                <a:ext cx="9906003" cy="221222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1480531" y="2529801"/>
                <a:ext cx="9312153" cy="1786192"/>
                <a:chOff x="1622573" y="2964980"/>
                <a:chExt cx="9312153" cy="1786192"/>
              </a:xfrm>
            </p:grpSpPr>
            <p:sp>
              <p:nvSpPr>
                <p:cNvPr id="10" name="TextBox 9"/>
                <p:cNvSpPr txBox="1"/>
                <p:nvPr/>
              </p:nvSpPr>
              <p:spPr>
                <a:xfrm>
                  <a:off x="3615101" y="3673410"/>
                  <a:ext cx="1342043" cy="369332"/>
                </a:xfrm>
                <a:prstGeom prst="rect">
                  <a:avLst/>
                </a:prstGeom>
                <a:solidFill>
                  <a:srgbClr val="00B0F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b="1" dirty="0" smtClean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rPr>
                    <a:t>SPLITTER</a:t>
                  </a:r>
                  <a:endParaRPr lang="de-DE" b="1" dirty="0">
                    <a:solidFill>
                      <a:schemeClr val="bg1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595354" y="3673410"/>
                  <a:ext cx="1346844" cy="369332"/>
                </a:xfrm>
                <a:prstGeom prst="rect">
                  <a:avLst/>
                </a:prstGeom>
                <a:solidFill>
                  <a:srgbClr val="00B0F0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b="1" dirty="0" smtClean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rPr>
                    <a:t>MERGER</a:t>
                  </a:r>
                  <a:endParaRPr lang="de-DE" b="1" dirty="0">
                    <a:solidFill>
                      <a:schemeClr val="bg1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9587882" y="3673410"/>
                  <a:ext cx="1346844" cy="369332"/>
                </a:xfrm>
                <a:prstGeom prst="rect">
                  <a:avLst/>
                </a:prstGeom>
                <a:solidFill>
                  <a:srgbClr val="0DA86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b="1" dirty="0" smtClean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rPr>
                    <a:t>SINK</a:t>
                  </a:r>
                  <a:endParaRPr lang="de-DE" b="1" dirty="0">
                    <a:solidFill>
                      <a:schemeClr val="bg1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endParaRPr>
                </a:p>
              </p:txBody>
            </p:sp>
            <p:sp>
              <p:nvSpPr>
                <p:cNvPr id="2" name="TextBox 1"/>
                <p:cNvSpPr txBox="1"/>
                <p:nvPr/>
              </p:nvSpPr>
              <p:spPr>
                <a:xfrm>
                  <a:off x="1622573" y="3075843"/>
                  <a:ext cx="1346844" cy="369332"/>
                </a:xfrm>
                <a:prstGeom prst="rect">
                  <a:avLst/>
                </a:prstGeom>
                <a:solidFill>
                  <a:srgbClr val="0DA86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b="1" dirty="0" smtClean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rPr>
                    <a:t>SAMPLER</a:t>
                  </a:r>
                  <a:endParaRPr lang="de-DE" b="1" dirty="0">
                    <a:solidFill>
                      <a:schemeClr val="bg1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1622573" y="4270978"/>
                  <a:ext cx="1346844" cy="369332"/>
                </a:xfrm>
                <a:prstGeom prst="rect">
                  <a:avLst/>
                </a:prstGeom>
                <a:solidFill>
                  <a:srgbClr val="0DA86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de-DE" b="1" dirty="0" smtClean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rPr>
                    <a:t>SAMPLER</a:t>
                  </a:r>
                  <a:endParaRPr lang="de-DE" b="1" dirty="0">
                    <a:solidFill>
                      <a:schemeClr val="bg1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endParaRPr>
                </a:p>
              </p:txBody>
            </p:sp>
            <p:grpSp>
              <p:nvGrpSpPr>
                <p:cNvPr id="9" name="Group 8"/>
                <p:cNvGrpSpPr/>
                <p:nvPr/>
              </p:nvGrpSpPr>
              <p:grpSpPr>
                <a:xfrm>
                  <a:off x="5602827" y="2964980"/>
                  <a:ext cx="1346844" cy="1786192"/>
                  <a:chOff x="4927106" y="2840693"/>
                  <a:chExt cx="1346844" cy="1786192"/>
                </a:xfrm>
              </p:grpSpPr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927106" y="2840693"/>
                    <a:ext cx="1346844" cy="369332"/>
                  </a:xfrm>
                  <a:prstGeom prst="rect">
                    <a:avLst/>
                  </a:prstGeom>
                  <a:solidFill>
                    <a:srgbClr val="0DA86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b="1" dirty="0" smtClean="0">
                        <a:solidFill>
                          <a:schemeClr val="bg1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rPr>
                      <a:t>PROCESSOR</a:t>
                    </a:r>
                    <a:endParaRPr lang="de-DE" b="1" dirty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endParaRPr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927106" y="4257553"/>
                    <a:ext cx="1346844" cy="369332"/>
                  </a:xfrm>
                  <a:prstGeom prst="rect">
                    <a:avLst/>
                  </a:prstGeom>
                  <a:solidFill>
                    <a:srgbClr val="0DA86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b="1" dirty="0" smtClean="0">
                        <a:solidFill>
                          <a:schemeClr val="bg1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rPr>
                      <a:t>PROCESSOR</a:t>
                    </a:r>
                    <a:endParaRPr lang="de-DE" b="1" dirty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endParaRPr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4927106" y="3549123"/>
                    <a:ext cx="1346844" cy="369332"/>
                  </a:xfrm>
                  <a:prstGeom prst="rect">
                    <a:avLst/>
                  </a:prstGeom>
                  <a:solidFill>
                    <a:srgbClr val="0DA861"/>
                  </a:solidFill>
                </p:spPr>
                <p:txBody>
                  <a:bodyPr wrap="none" rtlCol="0">
                    <a:spAutoFit/>
                  </a:bodyPr>
                  <a:lstStyle/>
                  <a:p>
                    <a:pPr algn="ctr"/>
                    <a:r>
                      <a:rPr lang="de-DE" b="1" dirty="0" smtClean="0">
                        <a:solidFill>
                          <a:schemeClr val="bg1"/>
                        </a:solidFill>
                        <a:latin typeface="Roboto Condensed" panose="02000000000000000000" pitchFamily="2" charset="0"/>
                        <a:ea typeface="Roboto Condensed" panose="02000000000000000000" pitchFamily="2" charset="0"/>
                        <a:cs typeface="Roboto Condensed" panose="02000000000000000000" pitchFamily="2" charset="0"/>
                      </a:rPr>
                      <a:t>PROCESSOR</a:t>
                    </a:r>
                    <a:endParaRPr lang="de-DE" b="1" dirty="0">
                      <a:solidFill>
                        <a:schemeClr val="bg1"/>
                      </a:solidFill>
                      <a:latin typeface="Roboto Condensed" panose="02000000000000000000" pitchFamily="2" charset="0"/>
                      <a:ea typeface="Roboto Condensed" panose="02000000000000000000" pitchFamily="2" charset="0"/>
                      <a:cs typeface="Roboto Condensed" panose="02000000000000000000" pitchFamily="2" charset="0"/>
                    </a:endParaRPr>
                  </a:p>
                </p:txBody>
              </p:sp>
            </p:grpSp>
            <p:cxnSp>
              <p:nvCxnSpPr>
                <p:cNvPr id="18" name="Straight Arrow Connector 17"/>
                <p:cNvCxnSpPr>
                  <a:stCxn id="2" idx="3"/>
                  <a:endCxn id="10" idx="1"/>
                </p:cNvCxnSpPr>
                <p:nvPr/>
              </p:nvCxnSpPr>
              <p:spPr>
                <a:xfrm>
                  <a:off x="2969417" y="3260509"/>
                  <a:ext cx="645684" cy="597567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>
                  <a:stCxn id="15" idx="3"/>
                  <a:endCxn id="10" idx="1"/>
                </p:cNvCxnSpPr>
                <p:nvPr/>
              </p:nvCxnSpPr>
              <p:spPr>
                <a:xfrm flipV="1">
                  <a:off x="2969417" y="3858076"/>
                  <a:ext cx="645684" cy="597568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10" idx="3"/>
                  <a:endCxn id="11" idx="1"/>
                </p:cNvCxnSpPr>
                <p:nvPr/>
              </p:nvCxnSpPr>
              <p:spPr>
                <a:xfrm flipV="1">
                  <a:off x="4957144" y="3149646"/>
                  <a:ext cx="645683" cy="70843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10" idx="3"/>
                  <a:endCxn id="16" idx="1"/>
                </p:cNvCxnSpPr>
                <p:nvPr/>
              </p:nvCxnSpPr>
              <p:spPr>
                <a:xfrm>
                  <a:off x="4957144" y="3858076"/>
                  <a:ext cx="645683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>
                  <a:stCxn id="10" idx="3"/>
                  <a:endCxn id="12" idx="1"/>
                </p:cNvCxnSpPr>
                <p:nvPr/>
              </p:nvCxnSpPr>
              <p:spPr>
                <a:xfrm>
                  <a:off x="4957144" y="3858076"/>
                  <a:ext cx="645683" cy="70843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>
                  <a:stCxn id="11" idx="3"/>
                  <a:endCxn id="13" idx="1"/>
                </p:cNvCxnSpPr>
                <p:nvPr/>
              </p:nvCxnSpPr>
              <p:spPr>
                <a:xfrm>
                  <a:off x="6949671" y="3149646"/>
                  <a:ext cx="645683" cy="70843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stCxn id="16" idx="3"/>
                  <a:endCxn id="13" idx="1"/>
                </p:cNvCxnSpPr>
                <p:nvPr/>
              </p:nvCxnSpPr>
              <p:spPr>
                <a:xfrm>
                  <a:off x="6949671" y="3858076"/>
                  <a:ext cx="645683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12" idx="3"/>
                  <a:endCxn id="13" idx="1"/>
                </p:cNvCxnSpPr>
                <p:nvPr/>
              </p:nvCxnSpPr>
              <p:spPr>
                <a:xfrm flipV="1">
                  <a:off x="6949671" y="3858076"/>
                  <a:ext cx="645683" cy="70843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>
                  <a:stCxn id="13" idx="3"/>
                  <a:endCxn id="14" idx="1"/>
                </p:cNvCxnSpPr>
                <p:nvPr/>
              </p:nvCxnSpPr>
              <p:spPr>
                <a:xfrm>
                  <a:off x="8942198" y="3858076"/>
                  <a:ext cx="645684" cy="0"/>
                </a:xfrm>
                <a:prstGeom prst="straightConnector1">
                  <a:avLst/>
                </a:prstGeom>
                <a:ln>
                  <a:solidFill>
                    <a:schemeClr val="accent6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1146698" y="1964903"/>
                <a:ext cx="3212238" cy="369332"/>
              </a:xfrm>
              <a:prstGeom prst="rect">
                <a:avLst/>
              </a:prstGeom>
              <a:solidFill>
                <a:schemeClr val="accent6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b="1" dirty="0" smtClean="0">
                    <a:solidFill>
                      <a:schemeClr val="bg1"/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FAIRMQ TOPOLOGY (example)</a:t>
                </a:r>
                <a:endParaRPr lang="de-DE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7141463" y="4062224"/>
              <a:ext cx="3735932" cy="2539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b="1" dirty="0" smtClean="0"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rPr>
                <a:t>Communication patterns: PUB-SUB, PUSH-PULL, REQ-REP, ...</a:t>
              </a:r>
              <a:endParaRPr lang="de-DE" sz="105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919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FairMQ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Status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</a:t>
            </a:r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Rybalchenko </a:t>
            </a:r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| PANDA Collaboration Meeting </a:t>
            </a:r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| </a:t>
            </a:r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3/13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1752600" y="779542"/>
            <a:ext cx="8686799" cy="314928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Reducing </a:t>
            </a:r>
            <a:r>
              <a:rPr lang="en-US" sz="28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the amount of boilerplate code needed to create a device executable and simpler API to implement communication logic</a:t>
            </a:r>
            <a:r>
              <a:rPr lang="en-US" sz="28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Configuration subscriptions</a:t>
            </a:r>
            <a:r>
              <a:rPr lang="en-US" sz="28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Plugin system for device configuration and control.</a:t>
            </a:r>
            <a:endParaRPr lang="en-US" sz="28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32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Reducing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B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oilerplate</a:t>
            </a:r>
            <a:endParaRPr lang="de-DE" sz="4000" b="1" dirty="0" smtClean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4/13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639004" y="1461858"/>
            <a:ext cx="10887034" cy="4790635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Extract the main() function to a common header file.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Provide simple callback-based API for handling data from the communication channels.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Simplify configuration access and its extension.</a:t>
            </a:r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Extract dynamic configuration &amp; control (via DDS) into a plugin system.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286260" y="3506166"/>
            <a:ext cx="9207347" cy="2076125"/>
            <a:chOff x="1286260" y="3506166"/>
            <a:chExt cx="9207347" cy="2076125"/>
          </a:xfrm>
        </p:grpSpPr>
        <p:pic>
          <p:nvPicPr>
            <p:cNvPr id="2" name="Picture 1" descr="reduce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6260" y="3506166"/>
              <a:ext cx="9207346" cy="1010447"/>
            </a:xfrm>
            <a:prstGeom prst="rect">
              <a:avLst/>
            </a:prstGeom>
          </p:spPr>
        </p:pic>
        <p:pic>
          <p:nvPicPr>
            <p:cNvPr id="3" name="Picture 2" descr="reduce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4402" y="4517219"/>
              <a:ext cx="9199205" cy="1065072"/>
            </a:xfrm>
            <a:prstGeom prst="rect">
              <a:avLst/>
            </a:prstGeom>
          </p:spPr>
        </p:pic>
      </p:grpSp>
      <p:sp>
        <p:nvSpPr>
          <p:cNvPr id="5" name="Rectangle 4"/>
          <p:cNvSpPr/>
          <p:nvPr/>
        </p:nvSpPr>
        <p:spPr>
          <a:xfrm>
            <a:off x="48839" y="5841297"/>
            <a:ext cx="116791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0000"/>
              </a:lnSpc>
              <a:buFont typeface="Wingdings" charset="2"/>
              <a:buChar char="Ø"/>
            </a:pPr>
            <a:r>
              <a:rPr lang="en-US" b="1" u="sng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Provide a simple recommended way to write and run a </a:t>
            </a:r>
            <a:r>
              <a:rPr lang="en-US" b="1" u="sng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 which does </a:t>
            </a:r>
            <a:r>
              <a:rPr lang="en-US" b="1" u="sng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not exclude any complex use cases</a:t>
            </a:r>
            <a:r>
              <a:rPr lang="en-US" b="1" u="sng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  <a:endParaRPr lang="en-US" b="1" u="sng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929828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Recent </a:t>
            </a:r>
            <a:r>
              <a:rPr lang="en-US" b="1" dirty="0" err="1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FairMQ</a:t>
            </a:r>
            <a:r>
              <a:rPr lang="en-US" b="1" dirty="0" smtClean="0">
                <a:solidFill>
                  <a:srgbClr val="0DA86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developments and user feedback allows us to significantly simplify executable creation and device code.</a:t>
            </a:r>
            <a:endParaRPr lang="en-US" b="1" dirty="0">
              <a:solidFill>
                <a:srgbClr val="0DA86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2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Common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main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5/13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9" name="TextShape 2"/>
          <p:cNvSpPr txBox="1"/>
          <p:nvPr/>
        </p:nvSpPr>
        <p:spPr>
          <a:xfrm>
            <a:off x="317495" y="908253"/>
            <a:ext cx="11649613" cy="2486655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Extract the 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main()</a:t>
            </a:r>
            <a:r>
              <a:rPr lang="en-US" sz="1600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function to a common header 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file</a:t>
            </a:r>
            <a:r>
              <a:rPr lang="en-US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to minimize </a:t>
            </a:r>
            <a:r>
              <a:rPr lang="en-US" b="1" dirty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amount of boilerplate code.</a:t>
            </a:r>
            <a:endParaRPr lang="en-US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Allows us to hide more internal details from the user and easily extend/change them in the future.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User has to implement two functions: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addCustomOptions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(...) 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: add custom command line options (optional), accessible from the device via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fConfig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getDevice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(...) </a:t>
            </a: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: return the device to run.</a:t>
            </a:r>
          </a:p>
          <a:p>
            <a:endParaRPr lang="en-US" b="1" dirty="0" smtClean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Example:</a:t>
            </a:r>
            <a:endParaRPr lang="en-US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42137" y="6060589"/>
            <a:ext cx="6322195" cy="338554"/>
            <a:chOff x="4163270" y="5783786"/>
            <a:chExt cx="6322195" cy="338554"/>
          </a:xfrm>
        </p:grpSpPr>
        <p:grpSp>
          <p:nvGrpSpPr>
            <p:cNvPr id="11" name="Group 10"/>
            <p:cNvGrpSpPr/>
            <p:nvPr/>
          </p:nvGrpSpPr>
          <p:grpSpPr>
            <a:xfrm>
              <a:off x="4163270" y="5783786"/>
              <a:ext cx="6322195" cy="338554"/>
              <a:chOff x="2769833" y="2086329"/>
              <a:chExt cx="2076523" cy="33855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TextBox 12"/>
              <p:cNvSpPr txBox="1"/>
              <p:nvPr/>
            </p:nvSpPr>
            <p:spPr>
              <a:xfrm>
                <a:off x="2769833" y="2086329"/>
                <a:ext cx="150208" cy="338554"/>
              </a:xfrm>
              <a:prstGeom prst="rect">
                <a:avLst/>
              </a:prstGeom>
              <a:solidFill>
                <a:srgbClr val="0DA86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1600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920041" y="2086329"/>
                <a:ext cx="1926315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https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://github.com/FairRootGroup/FairRoot/tree/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dev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examples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/MQ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pic>
          <p:nvPicPr>
            <p:cNvPr id="12" name="Picture 11" descr="ic_link_white_48dp_2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0516" y="5812865"/>
              <a:ext cx="275806" cy="27580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5" y="2869115"/>
            <a:ext cx="8216900" cy="306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92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Callback API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6/13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42137" y="6060589"/>
            <a:ext cx="6322195" cy="338554"/>
            <a:chOff x="4163270" y="5783786"/>
            <a:chExt cx="6322195" cy="338554"/>
          </a:xfrm>
        </p:grpSpPr>
        <p:grpSp>
          <p:nvGrpSpPr>
            <p:cNvPr id="8" name="Group 7"/>
            <p:cNvGrpSpPr/>
            <p:nvPr/>
          </p:nvGrpSpPr>
          <p:grpSpPr>
            <a:xfrm>
              <a:off x="4163270" y="5783786"/>
              <a:ext cx="6322195" cy="338554"/>
              <a:chOff x="2769833" y="2086329"/>
              <a:chExt cx="2076523" cy="33855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TextBox 8"/>
              <p:cNvSpPr txBox="1"/>
              <p:nvPr/>
            </p:nvSpPr>
            <p:spPr>
              <a:xfrm>
                <a:off x="2769833" y="2086329"/>
                <a:ext cx="150208" cy="338554"/>
              </a:xfrm>
              <a:prstGeom prst="rect">
                <a:avLst/>
              </a:prstGeom>
              <a:solidFill>
                <a:srgbClr val="0DA86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1600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920041" y="2086329"/>
                <a:ext cx="1926315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https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://github.com/FairRootGroup/FairRoot/tree/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dev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examples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/MQ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pic>
          <p:nvPicPr>
            <p:cNvPr id="3" name="Picture 2" descr="ic_link_white_48dp_2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0516" y="5812865"/>
              <a:ext cx="275806" cy="275806"/>
            </a:xfrm>
            <a:prstGeom prst="rect">
              <a:avLst/>
            </a:prstGeom>
          </p:spPr>
        </p:pic>
      </p:grpSp>
      <p:sp>
        <p:nvSpPr>
          <p:cNvPr id="12" name="TextShape 2"/>
          <p:cNvSpPr txBox="1"/>
          <p:nvPr/>
        </p:nvSpPr>
        <p:spPr>
          <a:xfrm>
            <a:off x="317495" y="997804"/>
            <a:ext cx="11649613" cy="2038886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Allow the user to register callback(s) for specific communication channels, that are called when data arrives on them: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OnData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(</a:t>
            </a:r>
            <a:r>
              <a:rPr lang="en-US" sz="1600" dirty="0">
                <a:solidFill>
                  <a:srgbClr val="0DA861"/>
                </a:solidFill>
                <a:latin typeface="Iosevka"/>
                <a:ea typeface="Roboto Condensed" panose="02000000000000000000" pitchFamily="2" charset="0"/>
                <a:cs typeface="Iosevka"/>
              </a:rPr>
              <a:t>“</a:t>
            </a:r>
            <a:r>
              <a:rPr lang="en-US" sz="1600" dirty="0" err="1">
                <a:solidFill>
                  <a:srgbClr val="0DA861"/>
                </a:solidFill>
                <a:latin typeface="Iosevka"/>
                <a:ea typeface="Roboto Condensed" panose="02000000000000000000" pitchFamily="2" charset="0"/>
                <a:cs typeface="Iosevka"/>
              </a:rPr>
              <a:t>channelA</a:t>
            </a:r>
            <a:r>
              <a:rPr lang="en-US" sz="1600" dirty="0">
                <a:solidFill>
                  <a:srgbClr val="0DA861"/>
                </a:solidFill>
                <a:latin typeface="Iosevka"/>
                <a:ea typeface="Roboto Condensed" panose="02000000000000000000" pitchFamily="2" charset="0"/>
                <a:cs typeface="Iosevka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, [](</a:t>
            </a:r>
            <a:r>
              <a:rPr lang="en-US" sz="1600" dirty="0" err="1" smtClean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FairMQMessagePtr</a:t>
            </a:r>
            <a:r>
              <a:rPr lang="en-US" sz="1600" dirty="0" smtClean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&amp; </a:t>
            </a:r>
            <a:r>
              <a:rPr lang="en-US" sz="1600" dirty="0" err="1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msg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){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Iosevka"/>
                <a:ea typeface="Roboto Condensed" panose="02000000000000000000" pitchFamily="2" charset="0"/>
                <a:cs typeface="Iosevka"/>
              </a:rPr>
              <a:t>/* use data */ 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});</a:t>
            </a:r>
          </a:p>
          <a:p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OnData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(</a:t>
            </a:r>
            <a:r>
              <a:rPr lang="en-US" sz="1600" dirty="0">
                <a:solidFill>
                  <a:srgbClr val="0DA861"/>
                </a:solidFill>
                <a:latin typeface="Iosevka"/>
                <a:ea typeface="Roboto Condensed" panose="02000000000000000000" pitchFamily="2" charset="0"/>
                <a:cs typeface="Iosevka"/>
              </a:rPr>
              <a:t>“</a:t>
            </a:r>
            <a:r>
              <a:rPr lang="en-US" sz="1600" dirty="0" err="1">
                <a:solidFill>
                  <a:srgbClr val="0DA861"/>
                </a:solidFill>
                <a:latin typeface="Iosevka"/>
                <a:ea typeface="Roboto Condensed" panose="02000000000000000000" pitchFamily="2" charset="0"/>
                <a:cs typeface="Iosevka"/>
              </a:rPr>
              <a:t>channelB</a:t>
            </a:r>
            <a:r>
              <a:rPr lang="en-US" sz="1600" dirty="0">
                <a:solidFill>
                  <a:srgbClr val="0DA861"/>
                </a:solidFill>
                <a:latin typeface="Iosevka"/>
                <a:ea typeface="Roboto Condensed" panose="02000000000000000000" pitchFamily="2" charset="0"/>
                <a:cs typeface="Iosevka"/>
              </a:rPr>
              <a:t>”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, [](FairMQParts&amp; parts</a:t>
            </a:r>
            <a:r>
              <a:rPr lang="en-US" sz="1600" dirty="0" smtClean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){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Iosevka"/>
                <a:ea typeface="Roboto Condensed" panose="02000000000000000000" pitchFamily="2" charset="0"/>
                <a:cs typeface="Iosevka"/>
              </a:rPr>
              <a:t>/*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Iosevka"/>
                <a:ea typeface="Roboto Condensed" panose="02000000000000000000" pitchFamily="2" charset="0"/>
                <a:cs typeface="Iosevka"/>
              </a:rPr>
              <a:t>use data */ </a:t>
            </a:r>
            <a:r>
              <a:rPr lang="en-US" sz="1600" dirty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})</a:t>
            </a:r>
            <a:r>
              <a:rPr lang="en-US" sz="1600" dirty="0" smtClean="0">
                <a:solidFill>
                  <a:srgbClr val="000000"/>
                </a:solidFill>
                <a:latin typeface="Iosevka"/>
                <a:ea typeface="Roboto Condensed" panose="02000000000000000000" pitchFamily="2" charset="0"/>
                <a:cs typeface="Iosevka"/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Hides the state check and the loop iterating over 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Receive()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Set in the constructor of the device or in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InitTask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Callbacks are called only when the device is in the RUNNING state.</a:t>
            </a:r>
          </a:p>
          <a:p>
            <a:pPr marL="285750" indent="-28575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f a callback returns 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, the device goes into IDLE state.</a:t>
            </a:r>
          </a:p>
          <a:p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11" name="Picture 10" descr="OnDat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786" y="3512013"/>
            <a:ext cx="8293100" cy="2273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155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Device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without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input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channels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: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ConditionalRun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7/13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942137" y="6060589"/>
            <a:ext cx="6322195" cy="338554"/>
            <a:chOff x="4163270" y="5783786"/>
            <a:chExt cx="6322195" cy="338554"/>
          </a:xfrm>
        </p:grpSpPr>
        <p:grpSp>
          <p:nvGrpSpPr>
            <p:cNvPr id="8" name="Group 7"/>
            <p:cNvGrpSpPr/>
            <p:nvPr/>
          </p:nvGrpSpPr>
          <p:grpSpPr>
            <a:xfrm>
              <a:off x="4163270" y="5783786"/>
              <a:ext cx="6322195" cy="338554"/>
              <a:chOff x="2769833" y="2086329"/>
              <a:chExt cx="2076523" cy="33855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" name="TextBox 8"/>
              <p:cNvSpPr txBox="1"/>
              <p:nvPr/>
            </p:nvSpPr>
            <p:spPr>
              <a:xfrm>
                <a:off x="2769833" y="2086329"/>
                <a:ext cx="150208" cy="338554"/>
              </a:xfrm>
              <a:prstGeom prst="rect">
                <a:avLst/>
              </a:prstGeom>
              <a:solidFill>
                <a:srgbClr val="0DA86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1600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920041" y="2086329"/>
                <a:ext cx="1926315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https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://github.com/FairRootGroup/FairRoot/tree/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dev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examples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/MQ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pic>
          <p:nvPicPr>
            <p:cNvPr id="3" name="Picture 2" descr="ic_link_white_48dp_2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0516" y="5812865"/>
              <a:ext cx="275806" cy="275806"/>
            </a:xfrm>
            <a:prstGeom prst="rect">
              <a:avLst/>
            </a:prstGeom>
          </p:spPr>
        </p:pic>
      </p:grpSp>
      <p:sp>
        <p:nvSpPr>
          <p:cNvPr id="12" name="TextShape 2"/>
          <p:cNvSpPr txBox="1"/>
          <p:nvPr/>
        </p:nvSpPr>
        <p:spPr>
          <a:xfrm>
            <a:off x="317495" y="1315317"/>
            <a:ext cx="11649613" cy="1403867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For devices without incoming data channels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OnData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</a:t>
            </a:r>
            <a:r>
              <a:rPr lang="en-US" sz="1600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cannot be used.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Instead the device implements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ConditionalRun</a:t>
            </a:r>
            <a:r>
              <a:rPr lang="en-US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method.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It is called repeatedly until it returns 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false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, after which the device goes into IDLE state.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As with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OnData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, this method hides the state check loop.</a:t>
            </a:r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endParaRPr lang="en-US" sz="2000" b="1" dirty="0">
              <a:solidFill>
                <a:srgbClr val="000000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2" name="Picture 1" descr="ConditionalRu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108" y="3286170"/>
            <a:ext cx="36322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85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Configuration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ccess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and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E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xtension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8/13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Shape 2"/>
          <p:cNvSpPr txBox="1"/>
          <p:nvPr/>
        </p:nvSpPr>
        <p:spPr>
          <a:xfrm>
            <a:off x="317495" y="1315317"/>
            <a:ext cx="11649613" cy="2030744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The old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GetProperty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/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SetProperty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()</a:t>
            </a:r>
            <a:r>
              <a:rPr lang="en-US" sz="1600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methods in </a:t>
            </a:r>
            <a:r>
              <a:rPr lang="en-US" b="1" dirty="0" err="1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FairMQ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device are very verbose to extend in the derived devices, especially when support for custom options descriptions and different types is needed.</a:t>
            </a:r>
          </a:p>
          <a:p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Now the device has direct access to the </a:t>
            </a:r>
            <a:r>
              <a:rPr lang="en-US" b="1" dirty="0" err="1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FairMQProgOptions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class via </a:t>
            </a:r>
            <a:r>
              <a:rPr lang="en-US" sz="1600" b="1" dirty="0" err="1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fConfig</a:t>
            </a:r>
            <a:r>
              <a:rPr lang="en-US" sz="1600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member. It allows easy access to all the provided command line options and other configuration parameters (e.g., from the JSON file).</a:t>
            </a:r>
          </a:p>
          <a:p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Here </a:t>
            </a:r>
            <a:r>
              <a:rPr lang="en-US" b="1" dirty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i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s an example of its use to set some device members from </a:t>
            </a:r>
            <a:r>
              <a:rPr lang="en-US" b="1" dirty="0" err="1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cmd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options:</a:t>
            </a:r>
          </a:p>
          <a:p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endParaRPr lang="en-US" b="1" dirty="0" smtClean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</p:txBody>
      </p:sp>
      <p:pic>
        <p:nvPicPr>
          <p:cNvPr id="3" name="Picture 2" descr="fConfi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174" y="3933236"/>
            <a:ext cx="5359400" cy="185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1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0" y="-1"/>
            <a:ext cx="12192000" cy="899601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Configuration</a:t>
            </a:r>
            <a:r>
              <a:rPr lang="de-DE" sz="4000" b="1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</a:t>
            </a:r>
            <a:r>
              <a:rPr lang="de-DE" sz="4000" b="1" dirty="0" err="1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Subscriptions</a:t>
            </a:r>
            <a:endParaRPr lang="de-DE" sz="4000" b="1" dirty="0" smtClean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6267"/>
            <a:ext cx="12192000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Alexey Rybalchenko | PANDA Collaboration Meeting | 05.12.2016 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41064" y="6592962"/>
            <a:ext cx="8250936" cy="276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Roboto Condensed Light" panose="02000000000000000000" pitchFamily="2" charset="0"/>
                <a:ea typeface="Roboto Condensed Light" panose="02000000000000000000" pitchFamily="2" charset="0"/>
                <a:cs typeface="Roboto Condensed Light" panose="02000000000000000000" pitchFamily="2" charset="0"/>
              </a:rPr>
              <a:t>9/13</a:t>
            </a:r>
            <a:endParaRPr lang="en-US" sz="1200" dirty="0">
              <a:solidFill>
                <a:schemeClr val="bg1"/>
              </a:solidFill>
              <a:latin typeface="Roboto Condensed Light" panose="02000000000000000000" pitchFamily="2" charset="0"/>
              <a:ea typeface="Roboto Condensed Light" panose="02000000000000000000" pitchFamily="2" charset="0"/>
              <a:cs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34742" y="1574744"/>
            <a:ext cx="2655966" cy="369332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Nicolas Winckler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94270" y="5979176"/>
            <a:ext cx="8617929" cy="338554"/>
            <a:chOff x="4163270" y="5783786"/>
            <a:chExt cx="8617929" cy="338554"/>
          </a:xfrm>
        </p:grpSpPr>
        <p:grpSp>
          <p:nvGrpSpPr>
            <p:cNvPr id="10" name="Group 9"/>
            <p:cNvGrpSpPr/>
            <p:nvPr/>
          </p:nvGrpSpPr>
          <p:grpSpPr>
            <a:xfrm>
              <a:off x="4163270" y="5783786"/>
              <a:ext cx="8617929" cy="338554"/>
              <a:chOff x="2769833" y="2086329"/>
              <a:chExt cx="2830556" cy="33855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TextBox 11"/>
              <p:cNvSpPr txBox="1"/>
              <p:nvPr/>
            </p:nvSpPr>
            <p:spPr>
              <a:xfrm>
                <a:off x="2769833" y="2086329"/>
                <a:ext cx="150208" cy="338554"/>
              </a:xfrm>
              <a:prstGeom prst="rect">
                <a:avLst/>
              </a:prstGeom>
              <a:solidFill>
                <a:srgbClr val="0DA86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de-DE" sz="1600" b="1" dirty="0">
                  <a:solidFill>
                    <a:schemeClr val="bg1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20041" y="2086329"/>
                <a:ext cx="2680348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DA86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Example</a:t>
                </a:r>
                <a:r>
                  <a:rPr lang="de-DE" sz="16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 https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://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github.com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FairRootGroup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/FairRoot/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blob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dev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fairmq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options</a:t>
                </a:r>
                <a:r>
                  <a:rPr lang="de-DE" sz="16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/</a:t>
                </a:r>
                <a:r>
                  <a:rPr lang="de-DE" sz="160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oboto Condensed" panose="02000000000000000000" pitchFamily="2" charset="0"/>
                    <a:ea typeface="Roboto Condensed" panose="02000000000000000000" pitchFamily="2" charset="0"/>
                    <a:cs typeface="Roboto Condensed" panose="02000000000000000000" pitchFamily="2" charset="0"/>
                  </a:rPr>
                  <a:t>runConfigEx.cxx</a:t>
                </a:r>
                <a:endParaRPr lang="de-DE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  <a:cs typeface="Roboto Condensed" panose="02000000000000000000" pitchFamily="2" charset="0"/>
                </a:endParaRPr>
              </a:p>
            </p:txBody>
          </p:sp>
        </p:grpSp>
        <p:pic>
          <p:nvPicPr>
            <p:cNvPr id="11" name="Picture 10" descr="ic_link_white_48dp_2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0516" y="5812865"/>
              <a:ext cx="275806" cy="275806"/>
            </a:xfrm>
            <a:prstGeom prst="rect">
              <a:avLst/>
            </a:prstGeom>
          </p:spPr>
        </p:pic>
      </p:grpSp>
      <p:sp>
        <p:nvSpPr>
          <p:cNvPr id="14" name="TextShape 2"/>
          <p:cNvSpPr txBox="1"/>
          <p:nvPr/>
        </p:nvSpPr>
        <p:spPr>
          <a:xfrm>
            <a:off x="317495" y="1315317"/>
            <a:ext cx="11649613" cy="4033496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The </a:t>
            </a:r>
            <a:r>
              <a:rPr lang="en-US" b="1" dirty="0" err="1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FairMQProgOptions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 class also allows the user to subscribe for configuration updates.</a:t>
            </a:r>
          </a:p>
          <a:p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endParaRPr lang="en-US" b="1" dirty="0" smtClean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This can be used, for example, </a:t>
            </a:r>
            <a:r>
              <a:rPr lang="en-US" b="1" dirty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to react </a:t>
            </a:r>
            <a:r>
              <a:rPr lang="en-US" b="1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when an external tool updates the configuration (to change device state and/or reinitialize).</a:t>
            </a:r>
          </a:p>
          <a:p>
            <a:endParaRPr lang="en-US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r>
              <a:rPr lang="en-US" b="1" u="sng" dirty="0" smtClean="0">
                <a:solidFill>
                  <a:srgbClr val="000000"/>
                </a:solidFill>
                <a:latin typeface="Roboto Condensed"/>
                <a:ea typeface="Roboto Condensed" panose="02000000000000000000" pitchFamily="2" charset="0"/>
                <a:cs typeface="Roboto Condensed"/>
              </a:rPr>
              <a:t>API:</a:t>
            </a:r>
            <a:endParaRPr lang="en-US" b="1" u="sng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endParaRPr lang="en-US" sz="1050" b="1" dirty="0">
              <a:solidFill>
                <a:srgbClr val="000000"/>
              </a:solidFill>
              <a:latin typeface="Roboto Condensed"/>
              <a:ea typeface="Roboto Condensed" panose="02000000000000000000" pitchFamily="2" charset="0"/>
              <a:cs typeface="Roboto Condensed"/>
            </a:endParaRPr>
          </a:p>
          <a:p>
            <a:r>
              <a:rPr lang="en-US" sz="1600" b="1" dirty="0" err="1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config.</a:t>
            </a:r>
            <a:r>
              <a:rPr lang="en-US" sz="1600" b="1" dirty="0" err="1">
                <a:solidFill>
                  <a:schemeClr val="accent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Subscribe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string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&gt;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"data.0.address"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, [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device](</a:t>
            </a:r>
            <a:r>
              <a:rPr lang="en-US" sz="1600" b="1" dirty="0" err="1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const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string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key, </a:t>
            </a:r>
            <a:r>
              <a:rPr lang="en-US" sz="1600" b="1" dirty="0" err="1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const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string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value)</a:t>
            </a:r>
          </a:p>
          <a:p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   </a:t>
            </a:r>
            <a:r>
              <a:rPr lang="en-US" sz="1600" b="1" dirty="0">
                <a:solidFill>
                  <a:schemeClr val="accent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LOG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(INFO) 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&lt;&lt; </a:t>
            </a:r>
            <a:r>
              <a:rPr lang="en-US" sz="1600" b="1" dirty="0" smtClean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”Address configuration has changed: " 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&lt;&lt; 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key 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&lt;&lt; 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" = " 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&lt;&lt; 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value;</a:t>
            </a:r>
          </a:p>
          <a:p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device.</a:t>
            </a:r>
            <a:r>
              <a:rPr lang="en-US" sz="1600" b="1" dirty="0" err="1">
                <a:solidFill>
                  <a:schemeClr val="accent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fChannels</a:t>
            </a:r>
            <a:r>
              <a:rPr lang="en-US" sz="1600" b="1" dirty="0" err="1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.</a:t>
            </a:r>
            <a:r>
              <a:rPr lang="en-US" sz="1600" b="1" dirty="0" err="1">
                <a:solidFill>
                  <a:srgbClr val="4F81BD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at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"data"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).</a:t>
            </a:r>
            <a:r>
              <a:rPr lang="en-US" sz="1600" b="1" dirty="0">
                <a:solidFill>
                  <a:srgbClr val="4F81BD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at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(0).</a:t>
            </a:r>
            <a:r>
              <a:rPr lang="en-US" sz="1600" b="1" dirty="0" err="1">
                <a:solidFill>
                  <a:srgbClr val="4F81BD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UpdateAddress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(value);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})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;</a:t>
            </a:r>
          </a:p>
          <a:p>
            <a:endParaRPr lang="en-US" sz="1600" b="1" dirty="0">
              <a:solidFill>
                <a:srgbClr val="000000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r>
              <a:rPr lang="en-US" sz="1600" b="1" dirty="0" err="1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config.</a:t>
            </a:r>
            <a:r>
              <a:rPr lang="en-US" sz="1600" b="1" dirty="0" err="1">
                <a:solidFill>
                  <a:srgbClr val="4F81BD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UpdateValue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&lt;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string</a:t>
            </a:r>
            <a:r>
              <a:rPr lang="en-US" sz="1600" b="1" dirty="0">
                <a:solidFill>
                  <a:srgbClr val="E70019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&gt;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(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"data.0.address"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, 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"</a:t>
            </a:r>
            <a:r>
              <a:rPr lang="en-US" sz="1600" b="1" dirty="0" err="1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tcp</a:t>
            </a:r>
            <a:r>
              <a:rPr lang="en-US" sz="1600" b="1" dirty="0">
                <a:solidFill>
                  <a:srgbClr val="0DA861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://localhost:4321"</a:t>
            </a:r>
            <a:r>
              <a:rPr lang="en-US" sz="1600" b="1" dirty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)</a:t>
            </a:r>
            <a:r>
              <a:rPr lang="en-US" sz="1600" b="1" dirty="0" smtClean="0">
                <a:solidFill>
                  <a:srgbClr val="000000"/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;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Iosevka Light"/>
                <a:ea typeface="Roboto Condensed" panose="02000000000000000000" pitchFamily="2" charset="0"/>
                <a:cs typeface="Iosevka Light"/>
              </a:rPr>
              <a:t>// callback will be called after this</a:t>
            </a:r>
          </a:p>
          <a:p>
            <a:endParaRPr lang="en-US" b="1" dirty="0">
              <a:solidFill>
                <a:srgbClr val="000000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  <a:p>
            <a:endParaRPr lang="en-US" b="1" dirty="0" smtClean="0">
              <a:solidFill>
                <a:srgbClr val="000000"/>
              </a:solidFill>
              <a:latin typeface="Iosevka Light"/>
              <a:ea typeface="Roboto Condensed" panose="02000000000000000000" pitchFamily="2" charset="0"/>
              <a:cs typeface="Iosevka Light"/>
            </a:endParaRPr>
          </a:p>
        </p:txBody>
      </p:sp>
    </p:spTree>
    <p:extLst>
      <p:ext uri="{BB962C8B-B14F-4D97-AF65-F5344CB8AC3E}">
        <p14:creationId xmlns:p14="http://schemas.microsoft.com/office/powerpoint/2010/main" val="383127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1062</Words>
  <Application>Microsoft Macintosh PowerPoint</Application>
  <PresentationFormat>Widescreen</PresentationFormat>
  <Paragraphs>215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Calibri</vt:lpstr>
      <vt:lpstr>Calibri Light</vt:lpstr>
      <vt:lpstr>DejaVu Sans</vt:lpstr>
      <vt:lpstr>Droid Sans Mono</vt:lpstr>
      <vt:lpstr>Iosevka</vt:lpstr>
      <vt:lpstr>Iosevka Light</vt:lpstr>
      <vt:lpstr>M+ 1m regular</vt:lpstr>
      <vt:lpstr>Roboto Condensed</vt:lpstr>
      <vt:lpstr>Roboto Condensed Light</vt:lpstr>
      <vt:lpstr>StarSymbol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m00n</dc:creator>
  <cp:lastModifiedBy>Microsoft Office User</cp:lastModifiedBy>
  <cp:revision>469</cp:revision>
  <cp:lastPrinted>2016-11-03T09:43:58Z</cp:lastPrinted>
  <dcterms:modified xsi:type="dcterms:W3CDTF">2016-12-06T10:14:20Z</dcterms:modified>
</cp:coreProperties>
</file>