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348" r:id="rId4"/>
    <p:sldId id="346" r:id="rId5"/>
    <p:sldId id="347" r:id="rId6"/>
    <p:sldId id="349" r:id="rId7"/>
    <p:sldId id="350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51" r:id="rId1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FF"/>
    <a:srgbClr val="66FFFF"/>
    <a:srgbClr val="00FF00"/>
    <a:srgbClr val="FF00FF"/>
    <a:srgbClr val="66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5343" autoAdjust="0"/>
  </p:normalViewPr>
  <p:slideViewPr>
    <p:cSldViewPr>
      <p:cViewPr varScale="1">
        <p:scale>
          <a:sx n="88" d="100"/>
          <a:sy n="88" d="100"/>
        </p:scale>
        <p:origin x="1094" y="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5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21C82-5235-4D6C-A554-02AA6D68D61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61842-7E77-452E-A4BC-5976879DAF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3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4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60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6388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7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51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0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7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1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56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8031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2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2610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99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68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67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214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4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21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389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21614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165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5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49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16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356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5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75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1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8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471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01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4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62" y="6477000"/>
            <a:ext cx="75661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err="1" smtClean="0">
                <a:solidFill>
                  <a:srgbClr val="005B82"/>
                </a:solidFill>
              </a:rPr>
              <a:t>Dec</a:t>
            </a:r>
            <a:r>
              <a:rPr lang="de-DE" sz="1000" baseline="0" dirty="0" smtClean="0">
                <a:solidFill>
                  <a:srgbClr val="005B82"/>
                </a:solidFill>
              </a:rPr>
              <a:t> 06</a:t>
            </a:r>
            <a:r>
              <a:rPr lang="de-DE" sz="1000" dirty="0" smtClean="0">
                <a:solidFill>
                  <a:srgbClr val="005B82"/>
                </a:solidFill>
              </a:rPr>
              <a:t>, 2016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13" name="Picture 14" descr="PandaLogo1_we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258" y="142876"/>
            <a:ext cx="1549908" cy="3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5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Albrecht Gillitzer</a:t>
            </a:r>
          </a:p>
        </p:txBody>
      </p:sp>
    </p:spTree>
    <p:extLst>
      <p:ext uri="{BB962C8B-B14F-4D97-AF65-F5344CB8AC3E}">
        <p14:creationId xmlns:p14="http://schemas.microsoft.com/office/powerpoint/2010/main" val="427176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598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2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59" y="6477000"/>
            <a:ext cx="7710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May 16, 2016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3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Albrecht Gillitzer</a:t>
            </a:r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-6505"/>
            <a:ext cx="930115" cy="63458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28" y="22971"/>
            <a:ext cx="641236" cy="60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20" y="2720984"/>
            <a:ext cx="8839192" cy="600164"/>
          </a:xfrm>
        </p:spPr>
        <p:txBody>
          <a:bodyPr/>
          <a:lstStyle/>
          <a:p>
            <a:r>
              <a:rPr lang="de-DE" dirty="0" smtClean="0">
                <a:latin typeface="Arial"/>
                <a:cs typeface="Arial"/>
              </a:rPr>
              <a:t>A Simple Generator </a:t>
            </a:r>
            <a:r>
              <a:rPr lang="de-DE" dirty="0" err="1" smtClean="0">
                <a:latin typeface="Arial"/>
                <a:cs typeface="Arial"/>
              </a:rPr>
              <a:t>for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pA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Collisions</a:t>
            </a:r>
            <a:endParaRPr lang="en-US" baseline="30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2316" y="5505764"/>
            <a:ext cx="3729267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dirty="0" err="1" smtClean="0">
                <a:solidFill>
                  <a:srgbClr val="FFFFFF"/>
                </a:solidFill>
              </a:rPr>
              <a:t>Dec</a:t>
            </a:r>
            <a:r>
              <a:rPr lang="de-DE" dirty="0" smtClean="0">
                <a:solidFill>
                  <a:srgbClr val="FFFFFF"/>
                </a:solidFill>
              </a:rPr>
              <a:t> 6, 2016       </a:t>
            </a:r>
            <a:r>
              <a:rPr lang="de-DE" dirty="0">
                <a:solidFill>
                  <a:srgbClr val="FFFFFF"/>
                </a:solidFill>
              </a:rPr>
              <a:t>|  Albrecht </a:t>
            </a:r>
            <a:r>
              <a:rPr lang="de-DE" dirty="0" smtClean="0">
                <a:solidFill>
                  <a:srgbClr val="FFFFFF"/>
                </a:solidFill>
              </a:rPr>
              <a:t>Gillitzer</a:t>
            </a:r>
            <a:endParaRPr lang="de-DE" baseline="30000" dirty="0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4535" y="6021288"/>
            <a:ext cx="696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00"/>
                </a:solidFill>
              </a:rPr>
              <a:t>LIX PANDA Collaboration Meeting, GSI Darmstadt, 5-9 Dec 2016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275671" y="2276872"/>
            <a:ext cx="27892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kern="0" dirty="0" smtClean="0">
                <a:latin typeface="Arial"/>
                <a:cs typeface="Arial"/>
              </a:rPr>
              <a:t>_</a:t>
            </a:r>
            <a:endParaRPr lang="en-US" kern="0" baseline="30000" dirty="0"/>
          </a:p>
        </p:txBody>
      </p:sp>
    </p:spTree>
    <p:extLst>
      <p:ext uri="{BB962C8B-B14F-4D97-AF65-F5344CB8AC3E}">
        <p14:creationId xmlns:p14="http://schemas.microsoft.com/office/powerpoint/2010/main" val="2438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2" y="187960"/>
            <a:ext cx="4640580" cy="31470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187960"/>
            <a:ext cx="4640580" cy="314706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2" y="3522980"/>
            <a:ext cx="4640580" cy="314706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3522980"/>
            <a:ext cx="4640580" cy="314706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5745088" y="620688"/>
            <a:ext cx="813043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Ne-20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1136576" y="620688"/>
            <a:ext cx="813043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Ne-20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5745088" y="3933056"/>
            <a:ext cx="684803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He-3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136576" y="3933056"/>
            <a:ext cx="684803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He-3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0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PandaRoot</a:t>
            </a:r>
            <a:r>
              <a:rPr lang="de-DE" dirty="0" smtClean="0"/>
              <a:t> Simulation &amp;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trunk </a:t>
                </a:r>
                <a:r>
                  <a:rPr lang="de-DE" dirty="0" err="1" smtClean="0"/>
                  <a:t>versions</a:t>
                </a:r>
                <a:r>
                  <a:rPr lang="de-DE" dirty="0" smtClean="0"/>
                  <a:t> 29122, 29475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p = 8.0 </a:t>
                </a:r>
                <a:r>
                  <a:rPr lang="de-DE" dirty="0" err="1" smtClean="0"/>
                  <a:t>GeV</a:t>
                </a:r>
                <a:r>
                  <a:rPr lang="de-DE" dirty="0" smtClean="0"/>
                  <a:t>/c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target</a:t>
                </a:r>
                <a:r>
                  <a:rPr lang="de-DE" dirty="0" smtClean="0"/>
                  <a:t>:  </a:t>
                </a:r>
                <a:r>
                  <a:rPr lang="de-DE" baseline="30000" dirty="0" smtClean="0"/>
                  <a:t>20</a:t>
                </a:r>
                <a:r>
                  <a:rPr lang="de-DE" dirty="0" smtClean="0"/>
                  <a:t>Ne  (A = 20)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final </a:t>
                </a:r>
                <a:r>
                  <a:rPr lang="de-DE" dirty="0" err="1" smtClean="0"/>
                  <a:t>state</a:t>
                </a:r>
                <a:r>
                  <a:rPr lang="de-DE" dirty="0" smtClean="0"/>
                  <a:t>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/>
                  <a:t>;  in addition:</a:t>
                </a:r>
                <a:r>
                  <a:rPr lang="de-DE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1 M </a:t>
                </a:r>
                <a:r>
                  <a:rPr lang="de-DE" dirty="0" err="1" smtClean="0"/>
                  <a:t>events</a:t>
                </a:r>
                <a:r>
                  <a:rPr lang="de-DE" dirty="0" smtClean="0"/>
                  <a:t> / 0.4 M </a:t>
                </a:r>
                <a:r>
                  <a:rPr lang="de-DE" dirty="0" err="1" smtClean="0"/>
                  <a:t>events</a:t>
                </a:r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MC </a:t>
                </a:r>
                <a:r>
                  <a:rPr lang="de-DE" dirty="0" err="1" smtClean="0"/>
                  <a:t>truth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match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ideal PID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9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20" y="68580"/>
            <a:ext cx="3977640" cy="332613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20" y="3463290"/>
            <a:ext cx="3977640" cy="332613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68580"/>
            <a:ext cx="3977640" cy="332613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3463290"/>
            <a:ext cx="3977640" cy="332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208280" y="187960"/>
            <a:ext cx="9489440" cy="6482080"/>
            <a:chOff x="208280" y="187960"/>
            <a:chExt cx="9489440" cy="6482080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140" y="187960"/>
              <a:ext cx="4640580" cy="3147060"/>
            </a:xfrm>
            <a:prstGeom prst="rect">
              <a:avLst/>
            </a:prstGeom>
          </p:spPr>
        </p:pic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80" y="187960"/>
              <a:ext cx="4640580" cy="3147060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80" y="3522980"/>
              <a:ext cx="4640580" cy="3147060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140" y="3522980"/>
              <a:ext cx="4640580" cy="3147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80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Tested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simpleEvtGen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various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nuclei</a:t>
                </a:r>
                <a:r>
                  <a:rPr lang="de-DE" dirty="0" smtClean="0"/>
                  <a:t>: </a:t>
                </a:r>
                <a:r>
                  <a:rPr lang="de-DE" baseline="30000" dirty="0" smtClean="0"/>
                  <a:t>3</a:t>
                </a:r>
                <a:r>
                  <a:rPr lang="de-DE" dirty="0" smtClean="0"/>
                  <a:t>He, </a:t>
                </a:r>
                <a:r>
                  <a:rPr lang="de-DE" baseline="30000" dirty="0" smtClean="0"/>
                  <a:t>20</a:t>
                </a:r>
                <a:r>
                  <a:rPr lang="de-DE" dirty="0" smtClean="0"/>
                  <a:t>Ne, </a:t>
                </a:r>
                <a:r>
                  <a:rPr lang="de-DE" baseline="30000" dirty="0" smtClean="0"/>
                  <a:t>40</a:t>
                </a:r>
                <a:r>
                  <a:rPr lang="de-DE" dirty="0" smtClean="0"/>
                  <a:t>Ca, </a:t>
                </a:r>
                <a:r>
                  <a:rPr lang="de-DE" baseline="30000" dirty="0" smtClean="0"/>
                  <a:t>208</a:t>
                </a:r>
                <a:r>
                  <a:rPr lang="de-DE" dirty="0" smtClean="0"/>
                  <a:t>Pb, </a:t>
                </a:r>
                <a:r>
                  <a:rPr lang="de-DE" baseline="30000" dirty="0" smtClean="0"/>
                  <a:t>238</a:t>
                </a:r>
                <a:r>
                  <a:rPr lang="de-DE" dirty="0" smtClean="0"/>
                  <a:t>U</a:t>
                </a:r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Full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simulation</a:t>
                </a:r>
                <a:r>
                  <a:rPr lang="de-DE" dirty="0" smtClean="0"/>
                  <a:t> &amp; </a:t>
                </a:r>
                <a:r>
                  <a:rPr lang="de-DE" dirty="0" err="1" smtClean="0"/>
                  <a:t>analysis</a:t>
                </a:r>
                <a:r>
                  <a:rPr lang="de-DE" dirty="0" smtClean="0"/>
                  <a:t>: 1</a:t>
                </a:r>
                <a:r>
                  <a:rPr lang="de-DE" baseline="-25000" dirty="0" smtClean="0"/>
                  <a:t> </a:t>
                </a:r>
                <a:r>
                  <a:rPr lang="de-DE" dirty="0" smtClean="0"/>
                  <a:t>M </a:t>
                </a:r>
                <a:r>
                  <a:rPr lang="de-DE" dirty="0" err="1" smtClean="0"/>
                  <a:t>events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Full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simulation</a:t>
                </a:r>
                <a:r>
                  <a:rPr lang="de-DE" dirty="0" smtClean="0"/>
                  <a:t> &amp; </a:t>
                </a:r>
                <a:r>
                  <a:rPr lang="de-DE" dirty="0" err="1" smtClean="0"/>
                  <a:t>analysis</a:t>
                </a:r>
                <a:r>
                  <a:rPr lang="de-DE" dirty="0" smtClean="0"/>
                  <a:t>: 0.4</a:t>
                </a:r>
                <a:r>
                  <a:rPr lang="de-DE" baseline="-25000" dirty="0" smtClean="0"/>
                  <a:t> </a:t>
                </a:r>
                <a:r>
                  <a:rPr lang="de-DE" dirty="0" smtClean="0"/>
                  <a:t>M </a:t>
                </a:r>
                <a:r>
                  <a:rPr lang="de-DE" dirty="0" err="1" smtClean="0"/>
                  <a:t>events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Relevant </a:t>
                </a:r>
                <a:r>
                  <a:rPr lang="de-DE" dirty="0" err="1" smtClean="0"/>
                  <a:t>files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uploaded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repository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Should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work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from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present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trunk</a:t>
                </a:r>
                <a:r>
                  <a:rPr lang="de-DE" dirty="0" smtClean="0"/>
                  <a:t> –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Try </a:t>
                </a:r>
                <a:r>
                  <a:rPr lang="de-DE" dirty="0" err="1" smtClean="0">
                    <a:solidFill>
                      <a:srgbClr val="FF0000"/>
                    </a:solidFill>
                  </a:rPr>
                  <a:t>it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 !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92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Antiproton-Nucleus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„Day-1“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Nuclear potential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Mean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</a:t>
                </a:r>
                <a:r>
                  <a:rPr lang="de-DE" baseline="-25000" dirty="0" err="1" smtClean="0"/>
                  <a:t>T</a:t>
                </a:r>
                <a:r>
                  <a:rPr lang="de-DE" dirty="0" smtClean="0"/>
                  <a:t> in </a:t>
                </a:r>
                <a:r>
                  <a:rPr lang="de-DE" dirty="0" err="1" smtClean="0"/>
                  <a:t>correlated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en-US" dirty="0" smtClean="0"/>
                  <a:t> pairs</a:t>
                </a:r>
              </a:p>
              <a:p>
                <a:pPr lvl="1">
                  <a:spcBef>
                    <a:spcPts val="0"/>
                  </a:spcBef>
                  <a:spcAft>
                    <a:spcPts val="2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Missing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mass</a:t>
                </a:r>
                <a:r>
                  <a:rPr lang="de-DE" dirty="0" smtClean="0"/>
                  <a:t> in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forward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Color </a:t>
                </a:r>
                <a:r>
                  <a:rPr lang="de-DE" dirty="0" err="1" smtClean="0"/>
                  <a:t>Transparency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Short Range </a:t>
                </a:r>
                <a:r>
                  <a:rPr lang="de-DE" dirty="0" err="1" smtClean="0"/>
                  <a:t>Correlations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ΔΔ</m:t>
                    </m:r>
                  </m:oMath>
                </a14:m>
                <a:r>
                  <a:rPr lang="en-US" dirty="0" smtClean="0"/>
                  <a:t> component in the deuteron (and in nuclei)</a:t>
                </a:r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Additional </a:t>
                </a:r>
                <a:r>
                  <a:rPr lang="de-DE" dirty="0" err="1" smtClean="0"/>
                  <a:t>ideas</a:t>
                </a:r>
                <a:r>
                  <a:rPr lang="de-DE" dirty="0" smtClean="0"/>
                  <a:t> (?)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40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719138" y="785794"/>
                <a:ext cx="8420100" cy="400110"/>
              </a:xfrm>
            </p:spPr>
            <p:txBody>
              <a:bodyPr/>
              <a:lstStyle/>
              <a:p>
                <a:r>
                  <a:rPr lang="de-DE" dirty="0" err="1" smtClean="0"/>
                  <a:t>Existing</a:t>
                </a:r>
                <a:r>
                  <a:rPr lang="de-DE" dirty="0" smtClean="0"/>
                  <a:t> Event Generators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acc>
                  </m:oMath>
                </a14:m>
                <a:r>
                  <a:rPr lang="de-DE" dirty="0" smtClean="0"/>
                  <a:t>A</a:t>
                </a:r>
                <a:endParaRPr lang="en-US" dirty="0"/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19138" y="785794"/>
                <a:ext cx="8420100" cy="400110"/>
              </a:xfrm>
              <a:blipFill>
                <a:blip r:embed="rId2"/>
                <a:stretch>
                  <a:fillRect l="-2390" t="-25758" b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19138" y="1484784"/>
                <a:ext cx="8441413" cy="4755148"/>
              </a:xfr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URQMD</a:t>
                </a:r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background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generator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little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flexibility</a:t>
                </a:r>
                <a:r>
                  <a:rPr lang="de-DE" dirty="0" smtClean="0"/>
                  <a:t>, </a:t>
                </a:r>
                <a:r>
                  <a:rPr lang="de-DE" dirty="0" err="1" smtClean="0"/>
                  <a:t>no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access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source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code</a:t>
                </a:r>
                <a:r>
                  <a:rPr lang="de-DE" dirty="0" smtClean="0"/>
                  <a:t>(?)</a:t>
                </a:r>
              </a:p>
              <a:p>
                <a:pPr lvl="1">
                  <a:spcBef>
                    <a:spcPts val="0"/>
                  </a:spcBef>
                  <a:spcAft>
                    <a:spcPts val="18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I‘ve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never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used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it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GiBUU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use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both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background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signal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flexibility</a:t>
                </a:r>
                <a:r>
                  <a:rPr lang="de-DE" dirty="0" smtClean="0"/>
                  <a:t>, </a:t>
                </a:r>
                <a:r>
                  <a:rPr lang="de-DE" dirty="0" err="1" smtClean="0"/>
                  <a:t>many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options</a:t>
                </a:r>
                <a:r>
                  <a:rPr lang="de-DE" dirty="0" smtClean="0"/>
                  <a:t>, </a:t>
                </a:r>
                <a:r>
                  <a:rPr lang="de-DE" dirty="0" err="1" smtClean="0"/>
                  <a:t>access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source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code</a:t>
                </a:r>
                <a:r>
                  <a:rPr lang="de-DE" dirty="0" smtClean="0"/>
                  <a:t>, </a:t>
                </a:r>
                <a:r>
                  <a:rPr lang="de-DE" dirty="0" err="1" smtClean="0"/>
                  <a:t>very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complex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18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I‘ve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used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sPre>
                      <m:sPre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40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Ca</m:t>
                        </m:r>
                      </m:e>
                    </m:sPre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type m:val="li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FTF</a:t>
                </a:r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both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de-DE" dirty="0" smtClean="0"/>
                  <a:t> </a:t>
                </a:r>
                <a:r>
                  <a:rPr lang="de-DE" dirty="0" err="1" smtClean="0"/>
                  <a:t>and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dirty="0" smtClean="0"/>
                  <a:t>, </a:t>
                </a:r>
                <a:r>
                  <a:rPr lang="de-DE" dirty="0" err="1" smtClean="0"/>
                  <a:t>emphasis</a:t>
                </a:r>
                <a:r>
                  <a:rPr lang="de-DE" dirty="0" smtClean="0"/>
                  <a:t> on </a:t>
                </a:r>
                <a:r>
                  <a:rPr lang="de-DE" dirty="0" err="1" smtClean="0"/>
                  <a:t>background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some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flexibility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I‘ve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used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de-DE" dirty="0" smtClean="0"/>
                  <a:t> only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138" y="1484784"/>
                <a:ext cx="8441413" cy="4755148"/>
              </a:xfrm>
              <a:blipFill>
                <a:blip r:embed="rId3"/>
                <a:stretch>
                  <a:fillRect l="-1877" t="-1795" r="-1155" b="-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524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719138" y="785794"/>
                <a:ext cx="8420100" cy="400110"/>
              </a:xfrm>
            </p:spPr>
            <p:txBody>
              <a:bodyPr/>
              <a:lstStyle/>
              <a:p>
                <a:r>
                  <a:rPr lang="de-DE" dirty="0" smtClean="0"/>
                  <a:t>Need Simple Signal </a:t>
                </a:r>
                <a:r>
                  <a:rPr lang="de-DE" dirty="0"/>
                  <a:t>Generator </a:t>
                </a:r>
                <a:r>
                  <a:rPr lang="de-DE" dirty="0" smtClean="0"/>
                  <a:t>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acc>
                  </m:oMath>
                </a14:m>
                <a:r>
                  <a:rPr lang="de-DE" dirty="0"/>
                  <a:t>A</a:t>
                </a:r>
                <a:r>
                  <a:rPr lang="de-DE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19138" y="785794"/>
                <a:ext cx="8420100" cy="400110"/>
              </a:xfrm>
              <a:blipFill>
                <a:blip r:embed="rId2"/>
                <a:stretch>
                  <a:fillRect l="-2390" t="-25758" b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Idea:  </a:t>
                </a:r>
                <a:r>
                  <a:rPr lang="de-DE" dirty="0" err="1" smtClean="0"/>
                  <a:t>implement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collisions in </a:t>
                </a:r>
                <a:r>
                  <a:rPr lang="en-US" dirty="0" err="1" smtClean="0"/>
                  <a:t>EvtGen</a:t>
                </a:r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Physics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model</a:t>
                </a:r>
                <a:r>
                  <a:rPr lang="de-DE" dirty="0" smtClean="0"/>
                  <a:t>:						     quasi-</a:t>
                </a:r>
                <a:r>
                  <a:rPr lang="de-DE" dirty="0" err="1" smtClean="0"/>
                  <a:t>free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 reactions with (A-1) spectator nucleus on nuclear proton or neutron with internal momentum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883" t="-2074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uppieren 33"/>
          <p:cNvGrpSpPr/>
          <p:nvPr/>
        </p:nvGrpSpPr>
        <p:grpSpPr>
          <a:xfrm>
            <a:off x="1064568" y="3984198"/>
            <a:ext cx="7083792" cy="2156041"/>
            <a:chOff x="750409" y="3984198"/>
            <a:chExt cx="7083792" cy="2156041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750409" y="3984198"/>
              <a:ext cx="2978455" cy="1533034"/>
              <a:chOff x="1784648" y="4635718"/>
              <a:chExt cx="2978455" cy="1533034"/>
            </a:xfrm>
          </p:grpSpPr>
          <p:cxnSp>
            <p:nvCxnSpPr>
              <p:cNvPr id="12" name="Gerade Verbindung mit Pfeil 11"/>
              <p:cNvCxnSpPr/>
              <p:nvPr/>
            </p:nvCxnSpPr>
            <p:spPr bwMode="auto">
              <a:xfrm flipV="1">
                <a:off x="4403063" y="4635718"/>
                <a:ext cx="360040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4" name="Ellipse 3"/>
              <p:cNvSpPr>
                <a:spLocks noChangeAspect="1"/>
              </p:cNvSpPr>
              <p:nvPr/>
            </p:nvSpPr>
            <p:spPr bwMode="auto">
              <a:xfrm>
                <a:off x="3296816" y="4797152"/>
                <a:ext cx="1371600" cy="1371600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 bwMode="auto">
              <a:xfrm>
                <a:off x="1784648" y="5239484"/>
                <a:ext cx="205740" cy="205740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" name="Gerade Verbindung mit Pfeil 7"/>
              <p:cNvCxnSpPr/>
              <p:nvPr/>
            </p:nvCxnSpPr>
            <p:spPr bwMode="auto">
              <a:xfrm>
                <a:off x="2072680" y="5342354"/>
                <a:ext cx="1152128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15" name="Gerade Verbindung mit Pfeil 14"/>
              <p:cNvCxnSpPr/>
              <p:nvPr/>
            </p:nvCxnSpPr>
            <p:spPr bwMode="auto">
              <a:xfrm rot="10800000" flipV="1">
                <a:off x="3399686" y="5342354"/>
                <a:ext cx="360040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5" name="Ellipse 4"/>
              <p:cNvSpPr>
                <a:spLocks noChangeAspect="1"/>
              </p:cNvSpPr>
              <p:nvPr/>
            </p:nvSpPr>
            <p:spPr bwMode="auto">
              <a:xfrm>
                <a:off x="3656856" y="5239484"/>
                <a:ext cx="205740" cy="20574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5601072" y="3984198"/>
              <a:ext cx="2233129" cy="2156041"/>
              <a:chOff x="5601072" y="3984198"/>
              <a:chExt cx="2233129" cy="2156041"/>
            </a:xfrm>
          </p:grpSpPr>
          <p:sp>
            <p:nvSpPr>
              <p:cNvPr id="16" name="Ellipse 15"/>
              <p:cNvSpPr>
                <a:spLocks noChangeAspect="1"/>
              </p:cNvSpPr>
              <p:nvPr/>
            </p:nvSpPr>
            <p:spPr bwMode="auto">
              <a:xfrm>
                <a:off x="6861619" y="5934499"/>
                <a:ext cx="205740" cy="20574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Ellipse 16"/>
              <p:cNvSpPr>
                <a:spLocks noChangeAspect="1"/>
              </p:cNvSpPr>
              <p:nvPr/>
            </p:nvSpPr>
            <p:spPr bwMode="auto">
              <a:xfrm>
                <a:off x="7525591" y="5090371"/>
                <a:ext cx="205740" cy="20574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Ellipse 17"/>
              <p:cNvSpPr>
                <a:spLocks noChangeAspect="1"/>
              </p:cNvSpPr>
              <p:nvPr/>
            </p:nvSpPr>
            <p:spPr bwMode="auto">
              <a:xfrm>
                <a:off x="7628461" y="4313376"/>
                <a:ext cx="205740" cy="20574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2" name="Gerade Verbindung mit Pfeil 21"/>
              <p:cNvCxnSpPr/>
              <p:nvPr/>
            </p:nvCxnSpPr>
            <p:spPr bwMode="auto">
              <a:xfrm flipV="1">
                <a:off x="6707319" y="3984198"/>
                <a:ext cx="360040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23" name="Ellipse 22"/>
              <p:cNvSpPr>
                <a:spLocks noChangeAspect="1"/>
              </p:cNvSpPr>
              <p:nvPr/>
            </p:nvSpPr>
            <p:spPr bwMode="auto">
              <a:xfrm>
                <a:off x="5601072" y="4145632"/>
                <a:ext cx="1371600" cy="1371600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Ellipse 26"/>
              <p:cNvSpPr>
                <a:spLocks noChangeAspect="1"/>
              </p:cNvSpPr>
              <p:nvPr/>
            </p:nvSpPr>
            <p:spPr bwMode="auto">
              <a:xfrm>
                <a:off x="5961112" y="4587964"/>
                <a:ext cx="205740" cy="20574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Ellipse 23"/>
              <p:cNvSpPr>
                <a:spLocks noChangeAspect="1"/>
              </p:cNvSpPr>
              <p:nvPr/>
            </p:nvSpPr>
            <p:spPr bwMode="auto">
              <a:xfrm>
                <a:off x="5858242" y="4584878"/>
                <a:ext cx="205740" cy="205740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9" name="Gerade Verbindung mit Pfeil 18"/>
              <p:cNvCxnSpPr/>
              <p:nvPr/>
            </p:nvCxnSpPr>
            <p:spPr bwMode="auto">
              <a:xfrm>
                <a:off x="6282591" y="4687748"/>
                <a:ext cx="1190689" cy="43513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8" name="Gerade Verbindung mit Pfeil 27"/>
              <p:cNvCxnSpPr/>
              <p:nvPr/>
            </p:nvCxnSpPr>
            <p:spPr bwMode="auto">
              <a:xfrm flipV="1">
                <a:off x="6282591" y="4416246"/>
                <a:ext cx="1243000" cy="16863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9" name="Gerade Verbindung mit Pfeil 28"/>
              <p:cNvCxnSpPr/>
              <p:nvPr/>
            </p:nvCxnSpPr>
            <p:spPr bwMode="auto">
              <a:xfrm>
                <a:off x="6153991" y="4862865"/>
                <a:ext cx="720487" cy="1049379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22508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 bwMode="auto">
          <a:xfrm>
            <a:off x="7346682" y="3374413"/>
            <a:ext cx="1737966" cy="388843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5241031" y="3374413"/>
            <a:ext cx="2042351" cy="388843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Decay</a:t>
            </a:r>
            <a:r>
              <a:rPr lang="de-DE" dirty="0" smtClean="0"/>
              <a:t> File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EvtGen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>
                <a:cs typeface="Times New Roman" panose="02020603050405020304" pitchFamily="18" charset="0"/>
              </a:rPr>
              <a:t>pbarNe20_pbarpX.dec :</a:t>
            </a:r>
          </a:p>
          <a:p>
            <a:endParaRPr lang="de-DE" sz="1600" b="1" dirty="0">
              <a:latin typeface="Courier New" panose="02070309020205020404" pitchFamily="49" charset="0"/>
            </a:endParaRPr>
          </a:p>
          <a:p>
            <a:r>
              <a:rPr lang="de-DE" sz="1600" b="1" dirty="0" err="1" smtClean="0">
                <a:latin typeface="Courier New" panose="02070309020205020404" pitchFamily="49" charset="0"/>
              </a:rPr>
              <a:t>noPhotos</a:t>
            </a:r>
            <a:endParaRPr lang="de-DE" sz="1600" b="1" dirty="0">
              <a:latin typeface="Courier New" panose="02070309020205020404" pitchFamily="49" charset="0"/>
            </a:endParaRPr>
          </a:p>
          <a:p>
            <a:r>
              <a:rPr lang="de-DE" sz="1600" b="1" dirty="0">
                <a:latin typeface="Courier New" panose="02070309020205020404" pitchFamily="49" charset="0"/>
              </a:rPr>
              <a:t>#</a:t>
            </a:r>
          </a:p>
          <a:p>
            <a:r>
              <a:rPr lang="de-DE" sz="1600" b="1" dirty="0" err="1">
                <a:latin typeface="Courier New" panose="02070309020205020404" pitchFamily="49" charset="0"/>
              </a:rPr>
              <a:t>Decay</a:t>
            </a:r>
            <a:r>
              <a:rPr lang="de-DE" sz="1600" b="1" dirty="0">
                <a:latin typeface="Courier New" panose="02070309020205020404" pitchFamily="49" charset="0"/>
              </a:rPr>
              <a:t> </a:t>
            </a:r>
            <a:r>
              <a:rPr lang="de-DE" sz="1600" b="1" dirty="0" err="1">
                <a:latin typeface="Courier New" panose="02070309020205020404" pitchFamily="49" charset="0"/>
              </a:rPr>
              <a:t>pbarASystem</a:t>
            </a:r>
            <a:endParaRPr lang="de-DE" sz="1600" b="1" dirty="0">
              <a:latin typeface="Courier New" panose="02070309020205020404" pitchFamily="49" charset="0"/>
            </a:endParaRPr>
          </a:p>
          <a:p>
            <a:r>
              <a:rPr lang="de-DE" sz="1600" b="1" dirty="0">
                <a:latin typeface="Courier New" panose="02070309020205020404" pitchFamily="49" charset="0"/>
              </a:rPr>
              <a:t>  1.0   A-1System  </a:t>
            </a:r>
            <a:r>
              <a:rPr lang="de-DE" sz="1600" b="1" dirty="0" err="1">
                <a:latin typeface="Courier New" panose="02070309020205020404" pitchFamily="49" charset="0"/>
              </a:rPr>
              <a:t>pbarpSystem</a:t>
            </a:r>
            <a:r>
              <a:rPr lang="de-DE" sz="1600" b="1" dirty="0">
                <a:latin typeface="Courier New" panose="02070309020205020404" pitchFamily="49" charset="0"/>
              </a:rPr>
              <a:t>	</a:t>
            </a:r>
            <a:r>
              <a:rPr lang="de-DE" sz="1600" b="1" dirty="0" err="1">
                <a:latin typeface="Courier New" panose="02070309020205020404" pitchFamily="49" charset="0"/>
              </a:rPr>
              <a:t>NucleusSpectator</a:t>
            </a:r>
            <a:r>
              <a:rPr lang="de-DE" sz="1600" b="1" dirty="0">
                <a:latin typeface="Courier New" panose="02070309020205020404" pitchFamily="49" charset="0"/>
              </a:rPr>
              <a:t> 20.0 1.0 1.88;</a:t>
            </a:r>
          </a:p>
          <a:p>
            <a:r>
              <a:rPr lang="de-DE" sz="1600" b="1" dirty="0" err="1">
                <a:latin typeface="Courier New" panose="02070309020205020404" pitchFamily="49" charset="0"/>
              </a:rPr>
              <a:t>Enddecay</a:t>
            </a:r>
            <a:endParaRPr lang="de-DE" sz="1600" b="1" dirty="0">
              <a:latin typeface="Courier New" panose="02070309020205020404" pitchFamily="49" charset="0"/>
            </a:endParaRPr>
          </a:p>
          <a:p>
            <a:r>
              <a:rPr lang="de-DE" sz="1600" b="1" dirty="0">
                <a:latin typeface="Courier New" panose="02070309020205020404" pitchFamily="49" charset="0"/>
              </a:rPr>
              <a:t>#</a:t>
            </a:r>
          </a:p>
          <a:p>
            <a:r>
              <a:rPr lang="de-DE" sz="1600" b="1" dirty="0" err="1">
                <a:latin typeface="Courier New" panose="02070309020205020404" pitchFamily="49" charset="0"/>
              </a:rPr>
              <a:t>Decay</a:t>
            </a:r>
            <a:r>
              <a:rPr lang="de-DE" sz="1600" b="1" dirty="0">
                <a:latin typeface="Courier New" panose="02070309020205020404" pitchFamily="49" charset="0"/>
              </a:rPr>
              <a:t> </a:t>
            </a:r>
            <a:r>
              <a:rPr lang="de-DE" sz="1600" b="1" dirty="0" err="1">
                <a:latin typeface="Courier New" panose="02070309020205020404" pitchFamily="49" charset="0"/>
              </a:rPr>
              <a:t>pbarpSystem</a:t>
            </a:r>
            <a:endParaRPr lang="de-DE" sz="1600" b="1" dirty="0">
              <a:latin typeface="Courier New" panose="02070309020205020404" pitchFamily="49" charset="0"/>
            </a:endParaRPr>
          </a:p>
          <a:p>
            <a:r>
              <a:rPr lang="de-DE" sz="1600" b="1" dirty="0">
                <a:latin typeface="Courier New" panose="02070309020205020404" pitchFamily="49" charset="0"/>
              </a:rPr>
              <a:t>  1.0   p+ anti-p-		PHSP;</a:t>
            </a:r>
          </a:p>
          <a:p>
            <a:r>
              <a:rPr lang="de-DE" sz="1600" b="1" dirty="0" err="1">
                <a:latin typeface="Courier New" panose="02070309020205020404" pitchFamily="49" charset="0"/>
              </a:rPr>
              <a:t>Enddecay</a:t>
            </a:r>
            <a:endParaRPr lang="de-DE" sz="1600" b="1" dirty="0">
              <a:latin typeface="Courier New" panose="02070309020205020404" pitchFamily="49" charset="0"/>
            </a:endParaRPr>
          </a:p>
          <a:p>
            <a:r>
              <a:rPr lang="de-DE" sz="1600" b="1" dirty="0">
                <a:latin typeface="Courier New" panose="02070309020205020404" pitchFamily="49" charset="0"/>
              </a:rPr>
              <a:t>#</a:t>
            </a:r>
          </a:p>
          <a:p>
            <a:r>
              <a:rPr lang="de-DE" sz="1600" b="1" dirty="0" smtClean="0">
                <a:latin typeface="Courier New" panose="02070309020205020404" pitchFamily="49" charset="0"/>
              </a:rPr>
              <a:t>End</a:t>
            </a:r>
            <a:endParaRPr lang="en-US" sz="16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7346858" y="1268760"/>
            <a:ext cx="1638590" cy="400110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decay</a:t>
            </a:r>
            <a:r>
              <a:rPr lang="de-DE" sz="2000" dirty="0" smtClean="0"/>
              <a:t> </a:t>
            </a:r>
            <a:r>
              <a:rPr lang="de-DE" sz="2000" dirty="0" err="1" smtClean="0"/>
              <a:t>model</a:t>
            </a:r>
            <a:endParaRPr lang="en-US" sz="2000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6203264" y="1797228"/>
            <a:ext cx="1035319" cy="1415748"/>
          </a:xfrm>
          <a:prstGeom prst="straightConnector1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7530309" y="5189130"/>
            <a:ext cx="1479892" cy="400110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parameters</a:t>
            </a:r>
            <a:endParaRPr lang="en-US" sz="2000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 flipV="1">
            <a:off x="8166153" y="3932072"/>
            <a:ext cx="104103" cy="1093937"/>
          </a:xfrm>
          <a:prstGeom prst="straightConnector1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7184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Decay</a:t>
            </a:r>
            <a:r>
              <a:rPr lang="de-DE" dirty="0" smtClean="0"/>
              <a:t>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momentum </a:t>
                </a:r>
                <a:r>
                  <a:rPr lang="de-DE" dirty="0" err="1" smtClean="0"/>
                  <a:t>distribution</a:t>
                </a:r>
                <a:r>
                  <a:rPr lang="de-DE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p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de-DE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=115</m:t>
                    </m:r>
                    <m:f>
                      <m:fPr>
                        <m:type m:val="lin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MeV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=220</m:t>
                    </m:r>
                    <m:f>
                      <m:fPr>
                        <m:type m:val="lin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MeV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=0.0146</m:t>
                    </m:r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select</a:t>
                </a:r>
                <a:r>
                  <a:rPr lang="de-DE" dirty="0" smtClean="0"/>
                  <a:t> absolute </a:t>
                </a:r>
                <a:r>
                  <a:rPr lang="de-DE" dirty="0" err="1" smtClean="0"/>
                  <a:t>momentum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A-1 </a:t>
                </a:r>
                <a:r>
                  <a:rPr lang="de-DE" dirty="0" err="1" smtClean="0"/>
                  <a:t>spectator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select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isotropic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</m:oMath>
                </a14:m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calculate</a:t>
                </a:r>
                <a:r>
                  <a:rPr lang="de-DE" dirty="0" smtClean="0"/>
                  <a:t> p4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target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nucleon</a:t>
                </a:r>
                <a:r>
                  <a:rPr lang="de-DE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calculate</a:t>
                </a:r>
                <a:r>
                  <a:rPr lang="de-DE" dirty="0" smtClean="0"/>
                  <a:t> p4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 system and boost to initial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system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then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system decays as specified in decay file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r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61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265913"/>
            <a:ext cx="3977640" cy="325755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0" y="3523858"/>
            <a:ext cx="3977640" cy="32575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20" y="265913"/>
            <a:ext cx="3977640" cy="325755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20" y="3523858"/>
            <a:ext cx="3977640" cy="3257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6643796" y="836712"/>
                <a:ext cx="1939890" cy="42377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sub>
                      </m:sSub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=8.0 </m:t>
                      </m:r>
                      <m:r>
                        <m:rPr>
                          <m:sty m:val="p"/>
                        </m:rPr>
                        <a:rPr lang="de-DE" sz="2000" b="0" i="0" smtClean="0">
                          <a:latin typeface="Cambria Math" panose="02040503050406030204" pitchFamily="18" charset="0"/>
                        </a:rPr>
                        <m:t>GeV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796" y="836712"/>
                <a:ext cx="1939890" cy="423770"/>
              </a:xfrm>
              <a:prstGeom prst="rect">
                <a:avLst/>
              </a:prstGeom>
              <a:blipFill>
                <a:blip r:embed="rId6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15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2" y="187960"/>
            <a:ext cx="4640580" cy="314706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187960"/>
            <a:ext cx="4640580" cy="314706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2" y="3522980"/>
            <a:ext cx="4640580" cy="314706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3522980"/>
            <a:ext cx="464058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6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187960"/>
            <a:ext cx="4640580" cy="314706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2" y="3522980"/>
            <a:ext cx="4640580" cy="314706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08" y="3522980"/>
            <a:ext cx="4640580" cy="3147060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240412" y="187960"/>
            <a:ext cx="4640580" cy="3147060"/>
            <a:chOff x="240412" y="187960"/>
            <a:chExt cx="4640580" cy="3147060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412" y="187960"/>
              <a:ext cx="4640580" cy="3147060"/>
            </a:xfrm>
            <a:prstGeom prst="rect">
              <a:avLst/>
            </a:prstGeom>
          </p:spPr>
        </p:pic>
        <p:sp>
          <p:nvSpPr>
            <p:cNvPr id="8" name="Rechteck 7"/>
            <p:cNvSpPr/>
            <p:nvPr/>
          </p:nvSpPr>
          <p:spPr bwMode="auto">
            <a:xfrm>
              <a:off x="3196815" y="188640"/>
              <a:ext cx="200472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2363239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A4-Papier (210 x 297 mm)</PresentationFormat>
  <Paragraphs>70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Arial MT Bd</vt:lpstr>
      <vt:lpstr>Calibri</vt:lpstr>
      <vt:lpstr>Cambria Math</vt:lpstr>
      <vt:lpstr>Courier New</vt:lpstr>
      <vt:lpstr>Times New Roman</vt:lpstr>
      <vt:lpstr>Wingdings</vt:lpstr>
      <vt:lpstr>2_Standarddesign</vt:lpstr>
      <vt:lpstr>3_Standarddesign</vt:lpstr>
      <vt:lpstr>A Simple Generator for pA Collisions</vt:lpstr>
      <vt:lpstr>Antiproton-Nucleus Physics for „Day-1“</vt:lpstr>
      <vt:lpstr>Existing Event Generators for p ̅A</vt:lpstr>
      <vt:lpstr>Need Simple Signal Generator in p ̅A </vt:lpstr>
      <vt:lpstr>Decay File for EvtGen</vt:lpstr>
      <vt:lpstr>Decay Model</vt:lpstr>
      <vt:lpstr>PowerPoint-Präsentation</vt:lpstr>
      <vt:lpstr>PowerPoint-Präsentation</vt:lpstr>
      <vt:lpstr>PowerPoint-Präsentation</vt:lpstr>
      <vt:lpstr>PowerPoint-Präsentation</vt:lpstr>
      <vt:lpstr>PandaRoot Simulation &amp; Analysis</vt:lpstr>
      <vt:lpstr>PowerPoint-Präsentation</vt:lpstr>
      <vt:lpstr>PowerPoint-Präsentation</vt:lpstr>
      <vt:lpstr>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 and Λ with Box Generator</dc:title>
  <dc:creator>Gillitzer</dc:creator>
  <cp:lastModifiedBy>gillitzer</cp:lastModifiedBy>
  <cp:revision>273</cp:revision>
  <cp:lastPrinted>2016-11-29T17:04:00Z</cp:lastPrinted>
  <dcterms:created xsi:type="dcterms:W3CDTF">2016-05-30T15:26:13Z</dcterms:created>
  <dcterms:modified xsi:type="dcterms:W3CDTF">2016-11-29T17:05:26Z</dcterms:modified>
</cp:coreProperties>
</file>