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76" r:id="rId3"/>
    <p:sldId id="298" r:id="rId4"/>
    <p:sldId id="299" r:id="rId5"/>
    <p:sldId id="295" r:id="rId6"/>
    <p:sldId id="294" r:id="rId7"/>
    <p:sldId id="297" r:id="rId8"/>
    <p:sldId id="300" r:id="rId9"/>
    <p:sldId id="290" r:id="rId10"/>
    <p:sldId id="296" r:id="rId11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51CF900-9B95-4AB8-91F5-F9936DC36AB8}">
          <p14:sldIdLst>
            <p14:sldId id="256"/>
            <p14:sldId id="276"/>
            <p14:sldId id="298"/>
            <p14:sldId id="299"/>
            <p14:sldId id="295"/>
            <p14:sldId id="294"/>
            <p14:sldId id="297"/>
            <p14:sldId id="300"/>
            <p14:sldId id="290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ECE"/>
    <a:srgbClr val="950711"/>
    <a:srgbClr val="669900"/>
    <a:srgbClr val="1F497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 varScale="1">
        <p:scale>
          <a:sx n="73" d="100"/>
          <a:sy n="73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FA75EE-3B97-4A2F-80DD-E63C53A03E6E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4826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plot with only ramp issue?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75EE-3B97-4A2F-80DD-E63C53A03E6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536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 of the study – find space-charge</a:t>
            </a:r>
            <a:r>
              <a:rPr lang="en-US" baseline="0" dirty="0" smtClean="0"/>
              <a:t> deformation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75EE-3B97-4A2F-80DD-E63C53A03E6E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5364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 of the study – find space-charge</a:t>
            </a:r>
            <a:r>
              <a:rPr lang="en-US" baseline="0" dirty="0" smtClean="0"/>
              <a:t> deformation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75EE-3B97-4A2F-80DD-E63C53A03E6E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536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 of the study – find space-charge</a:t>
            </a:r>
            <a:r>
              <a:rPr lang="en-US" baseline="0" dirty="0" smtClean="0"/>
              <a:t> deformation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A75EE-3B97-4A2F-80DD-E63C53A03E6E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536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fair-mes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4000" cy="560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6307138"/>
            <a:ext cx="736600" cy="2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Line 4"/>
          <p:cNvSpPr>
            <a:spLocks noChangeShapeType="1"/>
          </p:cNvSpPr>
          <p:nvPr userDrawn="1"/>
        </p:nvSpPr>
        <p:spPr bwMode="auto">
          <a:xfrm flipH="1">
            <a:off x="1763713" y="6535738"/>
            <a:ext cx="60880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125" name="Line 5"/>
          <p:cNvSpPr>
            <a:spLocks noChangeShapeType="1"/>
          </p:cNvSpPr>
          <p:nvPr userDrawn="1"/>
        </p:nvSpPr>
        <p:spPr bwMode="auto">
          <a:xfrm>
            <a:off x="8713788" y="6535738"/>
            <a:ext cx="4302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127" name="Line 7"/>
          <p:cNvSpPr>
            <a:spLocks noChangeShapeType="1"/>
          </p:cNvSpPr>
          <p:nvPr userDrawn="1"/>
        </p:nvSpPr>
        <p:spPr bwMode="auto">
          <a:xfrm>
            <a:off x="0" y="6524625"/>
            <a:ext cx="39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908175" y="1958975"/>
            <a:ext cx="5327650" cy="147002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US" noProof="0" smtClean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429000"/>
            <a:ext cx="5616575" cy="1152525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US" noProof="0" smtClean="0"/>
          </a:p>
        </p:txBody>
      </p:sp>
      <p:pic>
        <p:nvPicPr>
          <p:cNvPr id="5134" name="Picture 14" descr="FAIR_V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00225" cy="117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37" descr="LG_Helmholtz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88063"/>
            <a:ext cx="1393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05D24C-6E7F-4824-B259-F9BBDD2685B0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64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239963" cy="61658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72250" cy="6165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672ECD-6979-4291-B6FD-EC2CD93F90CF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636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743872-4533-40A4-99C8-9110C39220AD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322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6EA9E5-9172-4981-BEE0-7D17FB8858B7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042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4316412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316413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03E644-AA9A-4528-ABCE-96787B9AF3DC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50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B20F7C-410F-47CD-87B9-44A070E2B48D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752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A8A382-FE45-49B3-A811-F7C590E0B6B3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5" name="Foliennummernplatzhalter 7"/>
          <p:cNvSpPr txBox="1">
            <a:spLocks/>
          </p:cNvSpPr>
          <p:nvPr userDrawn="1"/>
        </p:nvSpPr>
        <p:spPr bwMode="auto">
          <a:xfrm>
            <a:off x="6804025" y="6524625"/>
            <a:ext cx="9715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6DB20F7C-410F-47CD-87B9-44A070E2B48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56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1B9DC1-95FD-4DFE-88CA-439AA21BE4E5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865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88EC98-3040-48C3-9C67-40C9D1B51632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344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DE9D30-759D-4DBE-AA5B-53FDEF944D1F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85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6307138"/>
            <a:ext cx="736600" cy="2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1763713" y="6535738"/>
            <a:ext cx="60880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8713788" y="6535738"/>
            <a:ext cx="4302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0" y="6524625"/>
            <a:ext cx="39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19925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41438"/>
            <a:ext cx="8785225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dirty="0" smtClean="0"/>
              <a:t>Carsten Omet / Synchrotrons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28184" y="6524625"/>
            <a:ext cx="9715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A16D26-382B-466A-923C-EC952AB36100}" type="slidenum">
              <a:rPr lang="de-DE"/>
              <a:pPr/>
              <a:t>‹#›</a:t>
            </a:fld>
            <a:endParaRPr lang="de-DE" dirty="0"/>
          </a:p>
        </p:txBody>
      </p:sp>
      <p:pic>
        <p:nvPicPr>
          <p:cNvPr id="1043" name="Picture 37" descr="LG_Helmholtz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88063"/>
            <a:ext cx="1393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FAIR_V1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399" y="6265887"/>
            <a:ext cx="648961" cy="42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frib.msu.edu/misc/hb2014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pinski.web.cern.ch/sapinski/physics/pub/BGI/HB2014_mopab42.pdf" TargetMode="External"/><Relationship Id="rId5" Type="http://schemas.openxmlformats.org/officeDocument/2006/relationships/hyperlink" Target="http://sapinski.web.cern.ch/sapinski/physics/pub/students/DVilsmeier_thesis.pdf" TargetMode="External"/><Relationship Id="rId4" Type="http://schemas.openxmlformats.org/officeDocument/2006/relationships/hyperlink" Target="http://sapinski.web.cern.ch/sapinski/physics/pub/students/MPatecki_MSc_2013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572619"/>
            <a:ext cx="5616575" cy="1152525"/>
          </a:xfrm>
        </p:spPr>
        <p:txBody>
          <a:bodyPr/>
          <a:lstStyle/>
          <a:p>
            <a:r>
              <a:rPr lang="en-US" dirty="0" smtClean="0"/>
              <a:t>IPM17 Workshop, GSI, May 23</a:t>
            </a:r>
            <a:r>
              <a:rPr lang="en-US" baseline="30000" dirty="0" smtClean="0"/>
              <a:t>rd</a:t>
            </a:r>
            <a:r>
              <a:rPr lang="en-US" dirty="0" smtClean="0"/>
              <a:t>,2017</a:t>
            </a:r>
          </a:p>
          <a:p>
            <a:r>
              <a:rPr lang="en-US" dirty="0" smtClean="0"/>
              <a:t>Mariusz Sapinski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of 2016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de-DE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251520" y="1412230"/>
            <a:ext cx="8785225" cy="129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kern="0" dirty="0" smtClean="0"/>
              <a:t>Things went a little different than planned.</a:t>
            </a:r>
          </a:p>
          <a:p>
            <a:pPr>
              <a:lnSpc>
                <a:spcPct val="150000"/>
              </a:lnSpc>
            </a:pPr>
            <a:r>
              <a:rPr lang="en-US" sz="2400" kern="0" dirty="0" smtClean="0"/>
              <a:t>In general: </a:t>
            </a:r>
          </a:p>
          <a:p>
            <a:pPr lvl="1">
              <a:lnSpc>
                <a:spcPct val="150000"/>
              </a:lnSpc>
            </a:pPr>
            <a:r>
              <a:rPr lang="en-US" sz="1800" kern="0" dirty="0" smtClean="0"/>
              <a:t>a lot of work done.</a:t>
            </a:r>
          </a:p>
          <a:p>
            <a:pPr lvl="1">
              <a:lnSpc>
                <a:spcPct val="150000"/>
              </a:lnSpc>
            </a:pPr>
            <a:r>
              <a:rPr lang="en-US" sz="1800" kern="0" dirty="0" smtClean="0"/>
              <a:t>interesting developments.</a:t>
            </a:r>
          </a:p>
          <a:p>
            <a:pPr>
              <a:lnSpc>
                <a:spcPct val="150000"/>
              </a:lnSpc>
            </a:pPr>
            <a:r>
              <a:rPr lang="en-US" sz="2400" kern="0" dirty="0" smtClean="0"/>
              <a:t>Looking forward to today’s presentations.</a:t>
            </a:r>
            <a:endParaRPr lang="en-US" sz="2400" kern="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67744" y="4437112"/>
            <a:ext cx="6192937" cy="129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000" kern="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kern="0" dirty="0" smtClean="0"/>
              <a:t>Thank you for your attention!</a:t>
            </a:r>
            <a:endParaRPr lang="de-DE" sz="2000" b="1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706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7019925" cy="1080343"/>
          </a:xfrm>
        </p:spPr>
        <p:txBody>
          <a:bodyPr/>
          <a:lstStyle/>
          <a:p>
            <a:r>
              <a:rPr lang="de-DE" sz="3200" dirty="0" smtClean="0"/>
              <a:t>Simulations-situation </a:t>
            </a:r>
            <a:r>
              <a:rPr lang="de-DE" sz="3200" dirty="0" smtClean="0"/>
              <a:t>in 2015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672" y="1340768"/>
            <a:ext cx="8785101" cy="46810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 smtClean="0"/>
              <a:t>CERN: after significant effort to understand IPM calibration we were convinced that beam space charge distorts the profile.</a:t>
            </a:r>
          </a:p>
        </p:txBody>
      </p:sp>
      <p:pic>
        <p:nvPicPr>
          <p:cNvPr id="2050" name="Picture 2" descr="C:\Users\sapinski\AppData\Local\Temp\FE_B2VPb_RampData20130127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37" y="2276872"/>
            <a:ext cx="439248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2348880"/>
            <a:ext cx="410445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 smtClean="0">
                <a:latin typeface="+mn-lt"/>
              </a:rPr>
              <a:t>Simulation tools: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Geant4 – lack of space charge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</a:t>
            </a:r>
            <a:r>
              <a:rPr lang="en-US" dirty="0" smtClean="0">
                <a:latin typeface="+mn-lt"/>
              </a:rPr>
              <a:t>odified </a:t>
            </a:r>
            <a:r>
              <a:rPr lang="en-US" dirty="0" err="1" smtClean="0">
                <a:latin typeface="+mn-lt"/>
              </a:rPr>
              <a:t>pyECLOUD</a:t>
            </a:r>
            <a:r>
              <a:rPr lang="en-US" dirty="0" smtClean="0">
                <a:latin typeface="+mn-lt"/>
              </a:rPr>
              <a:t> code was the main tool.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</a:t>
            </a:r>
            <a:r>
              <a:rPr lang="en-US" dirty="0" smtClean="0">
                <a:latin typeface="+mn-lt"/>
              </a:rPr>
              <a:t>sed by M. </a:t>
            </a:r>
            <a:r>
              <a:rPr lang="en-US" dirty="0" err="1" smtClean="0">
                <a:latin typeface="+mn-lt"/>
              </a:rPr>
              <a:t>Patecki</a:t>
            </a:r>
            <a:r>
              <a:rPr lang="en-US" dirty="0" smtClean="0">
                <a:latin typeface="+mn-lt"/>
              </a:rPr>
              <a:t> and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D. Vilsmeier.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nalytical estimations by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G. Franchetti (published in </a:t>
            </a:r>
            <a:r>
              <a:rPr lang="en-US" dirty="0" err="1" smtClean="0">
                <a:latin typeface="+mn-lt"/>
              </a:rPr>
              <a:t>M.Patecki</a:t>
            </a:r>
            <a:r>
              <a:rPr lang="en-US" dirty="0" smtClean="0">
                <a:latin typeface="+mn-lt"/>
              </a:rPr>
              <a:t> thesis).</a:t>
            </a:r>
            <a:endParaRPr lang="de-DE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443711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example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229200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M. </a:t>
            </a:r>
            <a:r>
              <a:rPr lang="en-US" sz="1000" dirty="0" err="1"/>
              <a:t>Patecki</a:t>
            </a:r>
            <a:r>
              <a:rPr lang="en-US" sz="1000" dirty="0"/>
              <a:t>: </a:t>
            </a:r>
            <a:r>
              <a:rPr lang="en-US" sz="1000" dirty="0">
                <a:hlinkClick r:id="rId4"/>
              </a:rPr>
              <a:t>Analysis of LHC Beam Gas Ionization monitor data and simulation of the electron transport in the detector </a:t>
            </a:r>
            <a:r>
              <a:rPr lang="en-US" sz="1000" dirty="0" smtClean="0"/>
              <a:t>(CERN-THESIS-2013-155</a:t>
            </a:r>
            <a:r>
              <a:rPr lang="en-US" sz="1000" dirty="0"/>
              <a:t>, 2013) </a:t>
            </a:r>
            <a:endParaRPr lang="en-US" sz="1000" dirty="0" smtClean="0"/>
          </a:p>
          <a:p>
            <a:r>
              <a:rPr lang="en-US" sz="1000" dirty="0" smtClean="0"/>
              <a:t>D. </a:t>
            </a:r>
            <a:r>
              <a:rPr lang="en-US" sz="1000" dirty="0"/>
              <a:t>Vilsmeier: </a:t>
            </a:r>
            <a:r>
              <a:rPr lang="en-US" sz="1000" dirty="0">
                <a:hlinkClick r:id="rId5"/>
              </a:rPr>
              <a:t>Profile distortion by beam space charge in Ionization Profile Monitors</a:t>
            </a:r>
            <a:r>
              <a:rPr lang="en-US" sz="1000" dirty="0"/>
              <a:t> CERN-THESIS-2015-035 </a:t>
            </a:r>
            <a:endParaRPr lang="en-US" sz="1000" dirty="0" smtClean="0"/>
          </a:p>
          <a:p>
            <a:r>
              <a:rPr lang="en-US" sz="1000" dirty="0" smtClean="0"/>
              <a:t>M</a:t>
            </a:r>
            <a:r>
              <a:rPr lang="en-US" sz="1000" dirty="0"/>
              <a:t>. </a:t>
            </a:r>
            <a:r>
              <a:rPr lang="en-US" sz="1000" dirty="0" smtClean="0"/>
              <a:t>Sapinski et al., </a:t>
            </a:r>
            <a:r>
              <a:rPr lang="en-US" sz="1000" dirty="0">
                <a:hlinkClick r:id="rId6"/>
              </a:rPr>
              <a:t>Investigation of the effect of beam space-charge on electrons in ionization profile monitors</a:t>
            </a:r>
            <a:r>
              <a:rPr lang="en-US" sz="1000" dirty="0"/>
              <a:t>, Proceedings of </a:t>
            </a:r>
            <a:r>
              <a:rPr lang="en-US" sz="1000" dirty="0">
                <a:hlinkClick r:id="rId7"/>
              </a:rPr>
              <a:t>HB2014</a:t>
            </a:r>
            <a:r>
              <a:rPr lang="en-US" sz="1000" dirty="0"/>
              <a:t>, MOPAB42</a:t>
            </a:r>
            <a:endParaRPr lang="de-DE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22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7019925" cy="1080343"/>
          </a:xfrm>
        </p:spPr>
        <p:txBody>
          <a:bodyPr/>
          <a:lstStyle/>
          <a:p>
            <a:r>
              <a:rPr lang="de-DE" sz="3200" dirty="0" smtClean="0"/>
              <a:t>Simulations-situation </a:t>
            </a:r>
            <a:r>
              <a:rPr lang="de-DE" sz="3200" dirty="0" smtClean="0"/>
              <a:t>in 2015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5101" cy="46810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 smtClean="0"/>
              <a:t>In 2015 </a:t>
            </a:r>
            <a:r>
              <a:rPr lang="en-US" sz="1800" dirty="0" err="1" smtClean="0"/>
              <a:t>Kenichiro</a:t>
            </a:r>
            <a:r>
              <a:rPr lang="en-US" sz="1800" dirty="0" smtClean="0"/>
              <a:t> – during his stay at CERN - created more complete code for PS IPM study. This code, used for LHC, gave similar results as modified </a:t>
            </a:r>
            <a:r>
              <a:rPr lang="en-US" sz="1800" dirty="0" err="1" smtClean="0"/>
              <a:t>pyECLOUD</a:t>
            </a:r>
            <a:r>
              <a:rPr lang="en-US" sz="1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S</a:t>
            </a:r>
            <a:r>
              <a:rPr lang="en-US" sz="1800" dirty="0" smtClean="0"/>
              <a:t>uch codes are/were also developed in other labs.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/>
              <a:t>Particularly active recently: ESS IPM (Cyrille, Francesca).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It was not clear what is the status of these simulations.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</a:t>
            </a:r>
            <a:r>
              <a:rPr lang="en-US" sz="1800" dirty="0" smtClean="0"/>
              <a:t> summary of these efforts and maybe a common strategy were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46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7019925" cy="1080343"/>
          </a:xfrm>
        </p:spPr>
        <p:txBody>
          <a:bodyPr/>
          <a:lstStyle/>
          <a:p>
            <a:r>
              <a:rPr lang="de-DE" sz="3200" dirty="0" smtClean="0"/>
              <a:t>Simulations-situation </a:t>
            </a:r>
            <a:r>
              <a:rPr lang="de-DE" sz="3200" dirty="0" smtClean="0"/>
              <a:t>in 2015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5101" cy="46810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Calibri"/>
              </a:rPr>
              <a:t>→ </a:t>
            </a:r>
            <a:r>
              <a:rPr lang="en-US" sz="1800" dirty="0" smtClean="0"/>
              <a:t>Document “Collaborative project for IPM beam profile simulation code” (available on workshop page and on </a:t>
            </a:r>
            <a:r>
              <a:rPr lang="en-US" sz="1800" dirty="0" err="1" smtClean="0"/>
              <a:t>TWiki</a:t>
            </a:r>
            <a:r>
              <a:rPr lang="en-US" sz="1800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/>
              <a:t>create a common code with solid maintenance and development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→ </a:t>
            </a:r>
            <a:r>
              <a:rPr lang="en-US" sz="1800" dirty="0"/>
              <a:t>O</a:t>
            </a:r>
            <a:r>
              <a:rPr lang="en-US" sz="1800" dirty="0" smtClean="0"/>
              <a:t>rganize IPM simulation workshop to discuss these issues.</a:t>
            </a:r>
            <a:endParaRPr lang="de-DE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29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7956376" cy="1080343"/>
          </a:xfrm>
        </p:spPr>
        <p:txBody>
          <a:bodyPr/>
          <a:lstStyle/>
          <a:p>
            <a:r>
              <a:rPr lang="de-DE" dirty="0" smtClean="0"/>
              <a:t>IPM Simulation Kickoff Workshop</a:t>
            </a:r>
            <a:endParaRPr lang="de-DE" dirty="0"/>
          </a:p>
        </p:txBody>
      </p:sp>
      <p:pic>
        <p:nvPicPr>
          <p:cNvPr id="1026" name="Picture 2" descr="\\WinFileSvH\Fair_GSIHome$Root\sapinski\Eigene Dateien\IPM\IPM17\P30402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4" t="28820" r="-194" b="9936"/>
          <a:stretch/>
        </p:blipFill>
        <p:spPr bwMode="auto">
          <a:xfrm>
            <a:off x="1005840" y="1340768"/>
            <a:ext cx="7498080" cy="405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544522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https://indico.cern.ch/e/IPMSim2016</a:t>
            </a:r>
          </a:p>
          <a:p>
            <a:r>
              <a:rPr lang="de-DE" sz="1400" dirty="0" smtClean="0"/>
              <a:t>(https</a:t>
            </a:r>
            <a:r>
              <a:rPr lang="de-DE" sz="1400" dirty="0"/>
              <a:t>://indico.cern.ch/event/491615</a:t>
            </a:r>
            <a:r>
              <a:rPr lang="de-DE" sz="1400" dirty="0" smtClean="0"/>
              <a:t>/)</a:t>
            </a:r>
            <a:endParaRPr lang="de-DE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155853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CERN, </a:t>
            </a:r>
            <a:br>
              <a:rPr lang="en-US" dirty="0" smtClean="0"/>
            </a:br>
            <a:r>
              <a:rPr lang="en-US" dirty="0" smtClean="0"/>
              <a:t>March 3-4, 2016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85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of 2016 workshop</a:t>
            </a:r>
            <a:endParaRPr lang="de-DE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251520" y="1196752"/>
            <a:ext cx="8785225" cy="129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000" kern="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6176764" cy="424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178752"/>
            <a:ext cx="6048673" cy="131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354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Codes presented</a:t>
            </a:r>
            <a:endParaRPr lang="de-DE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251520" y="1196752"/>
            <a:ext cx="8785225" cy="129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000" kern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7</a:t>
            </a:fld>
            <a:endParaRPr lang="de-D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154057"/>
              </p:ext>
            </p:extLst>
          </p:nvPr>
        </p:nvGraphicFramePr>
        <p:xfrm>
          <a:off x="179512" y="1175774"/>
          <a:ext cx="8784976" cy="534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440160"/>
                <a:gridCol w="1080120"/>
                <a:gridCol w="1944216"/>
                <a:gridCol w="3096344"/>
              </a:tblGrid>
              <a:tr h="5580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Implemen-tation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Tracking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Benchamrks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Remarks</a:t>
                      </a:r>
                      <a:endParaRPr lang="en-US" sz="1400" dirty="0"/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C++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E,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None.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Bugs</a:t>
                      </a:r>
                      <a:r>
                        <a:rPr lang="en-US" sz="1200" baseline="0" dirty="0" smtClean="0"/>
                        <a:t> in the code  (to be corrected), 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uniform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guid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fields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Tracking 3D. Need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correct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relativisitic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part.</a:t>
                      </a:r>
                      <a:endParaRPr lang="en-US" sz="1050" dirty="0"/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pyECLOUD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python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E,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c.f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SPS/LHC IPM</a:t>
                      </a:r>
                    </a:p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Not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conclusive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Uniform guiding fields,</a:t>
                      </a:r>
                    </a:p>
                    <a:p>
                      <a:r>
                        <a:rPr lang="en-US" sz="1200" dirty="0" smtClean="0"/>
                        <a:t>relativistic</a:t>
                      </a:r>
                      <a:endParaRPr lang="en-US" sz="1200" dirty="0"/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FNAL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matlab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E,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None.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Free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space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boundary</a:t>
                      </a:r>
                      <a:endParaRPr lang="de-DE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conditions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3D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tracking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050" dirty="0"/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Matlab</a:t>
                      </a:r>
                      <a:r>
                        <a:rPr lang="en-US" sz="1400" dirty="0" smtClean="0"/>
                        <a:t>/C++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E,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Started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c.f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Kenichiro’s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code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Free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space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boundary</a:t>
                      </a:r>
                      <a:endParaRPr lang="de-DE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conditions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3D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tracking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050" dirty="0"/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C++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E, 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Correction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beam</a:t>
                      </a:r>
                    </a:p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profile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Nice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  <a:endParaRPr lang="de-DE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90keV.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Round DC beam. Lorentz</a:t>
                      </a:r>
                    </a:p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solver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E-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field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050" dirty="0"/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C++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Correction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beam</a:t>
                      </a:r>
                    </a:p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profile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</a:t>
                      </a:r>
                    </a:p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70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MeV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800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MeV,beam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sizes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</a:t>
                      </a:r>
                    </a:p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intensities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Assumes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DC beam. Import CST</a:t>
                      </a:r>
                    </a:p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electric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fields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050" dirty="0"/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Kenichiro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python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E,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c.f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pyECLOUD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</a:t>
                      </a:r>
                      <a:endParaRPr lang="de-DE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agreement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Field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maps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(CST/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poisson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</a:t>
                      </a:r>
                    </a:p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relativisitc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beam. 3D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tracking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Will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soon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introduce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analytical</a:t>
                      </a:r>
                      <a:endParaRPr lang="de-DE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gaussian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beam.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24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list and future plans</a:t>
            </a:r>
            <a:endParaRPr lang="de-DE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251520" y="1196752"/>
            <a:ext cx="8785225" cy="129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000" kern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340768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 smtClean="0"/>
              <a:t>The most important of our plans: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ESS, GSI and </a:t>
            </a:r>
            <a:r>
              <a:rPr lang="en-US" dirty="0" err="1"/>
              <a:t>Kenichiro</a:t>
            </a:r>
            <a:r>
              <a:rPr lang="en-US" dirty="0"/>
              <a:t> plan to keep developing their codes in the near future</a:t>
            </a:r>
            <a:r>
              <a:rPr lang="en-US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future development of </a:t>
            </a:r>
            <a:r>
              <a:rPr lang="en-US" dirty="0" err="1"/>
              <a:t>Kenichro</a:t>
            </a:r>
            <a:r>
              <a:rPr lang="en-US" dirty="0"/>
              <a:t> code will be supported by CERN and </a:t>
            </a:r>
            <a:r>
              <a:rPr lang="en-US" dirty="0" smtClean="0"/>
              <a:t>GSI.</a:t>
            </a:r>
          </a:p>
          <a:p>
            <a:pPr>
              <a:lnSpc>
                <a:spcPct val="150000"/>
              </a:lnSpc>
            </a:pPr>
            <a:r>
              <a:rPr lang="en-US" u="sng" dirty="0" smtClean="0"/>
              <a:t>Selected actions:</a:t>
            </a:r>
          </a:p>
          <a:p>
            <a:r>
              <a:rPr lang="en-US" dirty="0"/>
              <a:t>- Setup project Wiki and </a:t>
            </a:r>
            <a:r>
              <a:rPr lang="en-US" dirty="0" err="1"/>
              <a:t>Github</a:t>
            </a:r>
            <a:r>
              <a:rPr lang="en-US" dirty="0"/>
              <a:t> spaces @ CERN</a:t>
            </a:r>
            <a:r>
              <a:rPr lang="en-US" dirty="0" smtClean="0"/>
              <a:t>.                </a:t>
            </a:r>
            <a:endParaRPr lang="en-US" dirty="0"/>
          </a:p>
          <a:p>
            <a:r>
              <a:rPr lang="en-US" dirty="0" smtClean="0"/>
              <a:t>- </a:t>
            </a:r>
            <a:r>
              <a:rPr lang="en-US" dirty="0"/>
              <a:t>Make LHC IPM data available on wiki</a:t>
            </a:r>
            <a:r>
              <a:rPr lang="en-US" dirty="0" smtClean="0"/>
              <a:t>.                            </a:t>
            </a:r>
            <a:endParaRPr lang="en-US" dirty="0"/>
          </a:p>
          <a:p>
            <a:r>
              <a:rPr lang="en-US" dirty="0"/>
              <a:t>- Investigate double differential cross </a:t>
            </a:r>
            <a:r>
              <a:rPr lang="en-US" dirty="0" smtClean="0"/>
              <a:t>section.</a:t>
            </a:r>
            <a:endParaRPr lang="en-US" dirty="0"/>
          </a:p>
          <a:p>
            <a:r>
              <a:rPr lang="en-US" dirty="0"/>
              <a:t>- Measure profiles in SIS-18 for different beam currents, compare against codes.</a:t>
            </a:r>
          </a:p>
          <a:p>
            <a:r>
              <a:rPr lang="en-US" dirty="0"/>
              <a:t>- Involve Dominik Vilsmeier in the project at a working student in GSI.</a:t>
            </a:r>
          </a:p>
          <a:p>
            <a:r>
              <a:rPr lang="en-US" dirty="0" smtClean="0"/>
              <a:t>- Investigate </a:t>
            </a:r>
            <a:r>
              <a:rPr lang="en-US" dirty="0"/>
              <a:t>the possibility of future meeting at </a:t>
            </a:r>
            <a:r>
              <a:rPr lang="en-US" dirty="0" smtClean="0"/>
              <a:t>GSI</a:t>
            </a:r>
            <a:r>
              <a:rPr lang="en-US" dirty="0" smtClean="0"/>
              <a:t>.</a:t>
            </a:r>
          </a:p>
          <a:p>
            <a:r>
              <a:rPr lang="en-US" dirty="0" smtClean="0"/>
              <a:t>- Investigate COMSOL (…)</a:t>
            </a:r>
            <a:endParaRPr lang="de-DE" dirty="0"/>
          </a:p>
        </p:txBody>
      </p:sp>
      <p:pic>
        <p:nvPicPr>
          <p:cNvPr id="1026" name="Picture 2" descr="https://encrypted-tbn0.gstatic.com/images?q=tbn:ANd9GcSq3bHUpeS7WiykbzLgnCLf7TGLEN52u5lnopilN_5fBvRkKKI8XhhcI7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29249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gitlab</a:t>
            </a:r>
            <a:r>
              <a:rPr lang="en-US" dirty="0" smtClean="0"/>
              <a:t> and </a:t>
            </a:r>
            <a:r>
              <a:rPr lang="en-US" dirty="0" err="1" smtClean="0"/>
              <a:t>TWiki</a:t>
            </a:r>
            <a:endParaRPr lang="de-DE" dirty="0"/>
          </a:p>
        </p:txBody>
      </p:sp>
      <p:pic>
        <p:nvPicPr>
          <p:cNvPr id="1030" name="Picture 6" descr="Image result for ongoi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0983"/>
            <a:ext cx="252033" cy="25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ongoi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09015"/>
            <a:ext cx="252033" cy="25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encrypted-tbn0.gstatic.com/images?q=tbn:ANd9GcSq3bHUpeS7WiykbzLgnCLf7TGLEN52u5lnopilN_5fBvRkKKI8XhhcI7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861048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encrypted-tbn0.gstatic.com/images?q=tbn:ANd9GcSq3bHUpeS7WiykbzLgnCLf7TGLEN52u5lnopilN_5fBvRkKKI8XhhcI7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77072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encrypted-tbn0.gstatic.com/images?q=tbn:ANd9GcSq3bHUpeS7WiykbzLgnCLf7TGLEN52u5lnopilN_5fBvRkKKI8XhhcI7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5104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08518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Basically GSI, CERN, ESS and J-PARC – strongly interested in development of the simulations, FNAL, ISIS – rather happy with what they have, but observing the situation.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4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 (preliminary)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43872-4533-40A4-99C8-9110C39220AD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Down Arrow 4"/>
          <p:cNvSpPr/>
          <p:nvPr/>
        </p:nvSpPr>
        <p:spPr>
          <a:xfrm>
            <a:off x="1619672" y="1844824"/>
            <a:ext cx="648072" cy="4104456"/>
          </a:xfrm>
          <a:prstGeom prst="downArrow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5400000">
            <a:off x="1480302" y="263226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119675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Cyrille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err="1" smtClean="0"/>
              <a:t>matlab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586798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Francesca, </a:t>
            </a:r>
          </a:p>
          <a:p>
            <a:r>
              <a:rPr lang="en-US" dirty="0"/>
              <a:t> </a:t>
            </a:r>
            <a:r>
              <a:rPr lang="en-US" dirty="0" smtClean="0"/>
              <a:t>       C++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8448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4359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3203848" y="1844824"/>
            <a:ext cx="648072" cy="4104456"/>
          </a:xfrm>
          <a:prstGeom prst="downArrow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59832" y="119675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Kenichiro</a:t>
            </a:r>
            <a:r>
              <a:rPr lang="en-US" dirty="0" smtClean="0"/>
              <a:t>,</a:t>
            </a:r>
          </a:p>
          <a:p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13" name="Left-Right Arrow 12"/>
          <p:cNvSpPr/>
          <p:nvPr/>
        </p:nvSpPr>
        <p:spPr>
          <a:xfrm>
            <a:off x="2133020" y="2348880"/>
            <a:ext cx="1214844" cy="21602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99992" y="177281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Dominik</a:t>
            </a:r>
            <a:r>
              <a:rPr lang="en-US" dirty="0" smtClean="0"/>
              <a:t>,</a:t>
            </a:r>
          </a:p>
          <a:p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6084168" y="1844824"/>
            <a:ext cx="648072" cy="4104456"/>
          </a:xfrm>
          <a:prstGeom prst="downArrow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572000" y="2564904"/>
            <a:ext cx="648072" cy="3384376"/>
          </a:xfrm>
          <a:prstGeom prst="downArrow">
            <a:avLst/>
          </a:prstGeom>
          <a:gradFill>
            <a:gsLst>
              <a:gs pos="0">
                <a:srgbClr val="000000"/>
              </a:gs>
              <a:gs pos="12000">
                <a:srgbClr val="000040"/>
              </a:gs>
              <a:gs pos="14000">
                <a:srgbClr val="400040"/>
              </a:gs>
              <a:gs pos="22000">
                <a:srgbClr val="8F0040"/>
              </a:gs>
              <a:gs pos="51000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40152" y="119675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Serban</a:t>
            </a:r>
            <a:r>
              <a:rPr lang="en-US" dirty="0" smtClean="0"/>
              <a:t>, C++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308304" y="1844824"/>
            <a:ext cx="360040" cy="40231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92280" y="126876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ECLOUD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67744" y="202949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ench.</a:t>
            </a:r>
            <a:endParaRPr lang="en-US" dirty="0"/>
          </a:p>
        </p:txBody>
      </p:sp>
      <p:sp>
        <p:nvSpPr>
          <p:cNvPr id="21" name="Left-Right Arrow 20"/>
          <p:cNvSpPr/>
          <p:nvPr/>
        </p:nvSpPr>
        <p:spPr>
          <a:xfrm>
            <a:off x="3563888" y="3068960"/>
            <a:ext cx="1214844" cy="21602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>
            <a:off x="2123728" y="3573016"/>
            <a:ext cx="2655004" cy="21602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Right Arrow 22"/>
          <p:cNvSpPr/>
          <p:nvPr/>
        </p:nvSpPr>
        <p:spPr>
          <a:xfrm>
            <a:off x="5085348" y="3068960"/>
            <a:ext cx="1214844" cy="21602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/>
          <p:cNvSpPr/>
          <p:nvPr/>
        </p:nvSpPr>
        <p:spPr>
          <a:xfrm>
            <a:off x="5085348" y="3573016"/>
            <a:ext cx="2222956" cy="21602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707904" y="2672916"/>
            <a:ext cx="1070828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707904" y="2503929"/>
            <a:ext cx="926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inspiration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8316416" y="1844824"/>
            <a:ext cx="360040" cy="40231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316416" y="126876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FNAL,</a:t>
            </a:r>
            <a:br>
              <a:rPr lang="en-US" dirty="0" smtClean="0"/>
            </a:br>
            <a:r>
              <a:rPr lang="en-US" dirty="0" smtClean="0"/>
              <a:t>ISIS</a:t>
            </a:r>
            <a:endParaRPr lang="en-US" dirty="0"/>
          </a:p>
        </p:txBody>
      </p:sp>
      <p:sp>
        <p:nvSpPr>
          <p:cNvPr id="29" name="Left-Right Arrow 28"/>
          <p:cNvSpPr/>
          <p:nvPr/>
        </p:nvSpPr>
        <p:spPr>
          <a:xfrm>
            <a:off x="5076056" y="4149080"/>
            <a:ext cx="3240360" cy="216024"/>
          </a:xfrm>
          <a:prstGeom prst="leftRightArrow">
            <a:avLst/>
          </a:prstGeom>
          <a:pattFill prst="pct70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99862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 FAI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FAIR</Template>
  <TotalTime>35</TotalTime>
  <Words>703</Words>
  <Application>Microsoft Office PowerPoint</Application>
  <PresentationFormat>On-screen Show (4:3)</PresentationFormat>
  <Paragraphs>141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Präsentation FAIR</vt:lpstr>
      <vt:lpstr>Summary of 2016 Workshop</vt:lpstr>
      <vt:lpstr>Simulations-situation in 2015</vt:lpstr>
      <vt:lpstr>Simulations-situation in 2015</vt:lpstr>
      <vt:lpstr>Simulations-situation in 2015</vt:lpstr>
      <vt:lpstr>IPM Simulation Kickoff Workshop</vt:lpstr>
      <vt:lpstr>Agenda of 2016 workshop</vt:lpstr>
      <vt:lpstr>Codes presented</vt:lpstr>
      <vt:lpstr>Action list and future plans</vt:lpstr>
      <vt:lpstr>What happened (preliminary)</vt:lpstr>
      <vt:lpstr>Conclusions</vt:lpstr>
    </vt:vector>
  </TitlesOfParts>
  <Company>GSI Helmholzzentrum für Schwerionenforschung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Hades_beam_line_upgrade</dc:title>
  <dc:creator>S.Ratschow@gsi.de</dc:creator>
  <cp:lastModifiedBy>Mariusz Sapinski</cp:lastModifiedBy>
  <cp:revision>500</cp:revision>
  <cp:lastPrinted>2017-05-22T17:07:33Z</cp:lastPrinted>
  <dcterms:created xsi:type="dcterms:W3CDTF">2012-06-20T12:37:11Z</dcterms:created>
  <dcterms:modified xsi:type="dcterms:W3CDTF">2017-05-22T22:10:56Z</dcterms:modified>
</cp:coreProperties>
</file>