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260" r:id="rId3"/>
    <p:sldId id="259" r:id="rId4"/>
    <p:sldId id="257" r:id="rId5"/>
    <p:sldId id="269" r:id="rId6"/>
    <p:sldId id="258" r:id="rId7"/>
    <p:sldId id="279" r:id="rId8"/>
    <p:sldId id="280" r:id="rId9"/>
    <p:sldId id="261" r:id="rId10"/>
    <p:sldId id="265" r:id="rId11"/>
    <p:sldId id="278" r:id="rId12"/>
    <p:sldId id="270" r:id="rId13"/>
    <p:sldId id="268" r:id="rId14"/>
    <p:sldId id="273" r:id="rId15"/>
    <p:sldId id="272" r:id="rId16"/>
    <p:sldId id="266" r:id="rId17"/>
    <p:sldId id="276" r:id="rId18"/>
    <p:sldId id="282" r:id="rId19"/>
    <p:sldId id="286" r:id="rId20"/>
    <p:sldId id="283" r:id="rId21"/>
    <p:sldId id="285" r:id="rId22"/>
    <p:sldId id="284" r:id="rId23"/>
    <p:sldId id="287" r:id="rId24"/>
    <p:sldId id="288" r:id="rId25"/>
    <p:sldId id="275" r:id="rId26"/>
    <p:sldId id="277" r:id="rId27"/>
    <p:sldId id="281" r:id="rId28"/>
    <p:sldId id="267" r:id="rId29"/>
    <p:sldId id="264" r:id="rId30"/>
    <p:sldId id="263" r:id="rId31"/>
    <p:sldId id="271" r:id="rId32"/>
    <p:sldId id="26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01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694" autoAdjust="0"/>
  </p:normalViewPr>
  <p:slideViewPr>
    <p:cSldViewPr showGuides="1">
      <p:cViewPr varScale="1">
        <p:scale>
          <a:sx n="90" d="100"/>
          <a:sy n="90" d="100"/>
        </p:scale>
        <p:origin x="10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905F4-D1F7-446E-A620-24760021F8D6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55547-2B6F-4069-824D-54CF8921A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55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55547-2B6F-4069-824D-54CF8921AA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1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057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IPM Simulation Workshop    --    R. Thurman-Keup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7CD0-02CD-4E49-A6F5-418A24EBF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43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May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IPM Simulation Workshop    --    R. Thurman-Keup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7CD0-02CD-4E49-A6F5-418A24EBF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0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May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IPM Simulation Workshop    --    R. Thurman-Keup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7CD0-02CD-4E49-A6F5-418A24EBF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69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May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IPM Simulation Workshop    --    R. Thurman-Keup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7CD0-02CD-4E49-A6F5-418A24EBF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May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IPM Simulation Workshop    --    R. Thurman-Keup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7CD0-02CD-4E49-A6F5-418A24EBF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2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May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IPM Simulation Workshop    --    R. Thurman-Keup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7CD0-02CD-4E49-A6F5-418A24EBF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37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May 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IPM Simulation Workshop    --    R. Thurman-Keup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7CD0-02CD-4E49-A6F5-418A24EBF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May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IPM Simulation Workshop    --    R. Thurman-Keup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7CD0-02CD-4E49-A6F5-418A24EBF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May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IPM Simulation Workshop    --    R. Thurman-Keup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7CD0-02CD-4E49-A6F5-418A24EBF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48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May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IPM Simulation Workshop    --    R. Thurman-Keup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7CD0-02CD-4E49-A6F5-418A24EBF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1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May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IPM Simulation Workshop    --    R. Thurman-Keup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7CD0-02CD-4E49-A6F5-418A24EBF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03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" y="0"/>
            <a:ext cx="385329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23 May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2200" y="6356350"/>
            <a:ext cx="449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IPM Simulation Workshop    --    R. Thurman-Keup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97CD0-02CD-4E49-A6F5-418A24EBFE00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" y="34034"/>
            <a:ext cx="1963310" cy="37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0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IPM Simulations at Fermilab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23 May 2017</a:t>
            </a:r>
          </a:p>
          <a:p>
            <a:endParaRPr lang="en-US" dirty="0"/>
          </a:p>
          <a:p>
            <a:r>
              <a:rPr lang="en-US" i="1" dirty="0"/>
              <a:t>Randy Thurman-Keup</a:t>
            </a:r>
          </a:p>
        </p:txBody>
      </p:sp>
    </p:spTree>
    <p:extLst>
      <p:ext uri="{BB962C8B-B14F-4D97-AF65-F5344CB8AC3E}">
        <p14:creationId xmlns:p14="http://schemas.microsoft.com/office/powerpoint/2010/main" val="908970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Gated-on IPM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May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IPM Simulation Workshop    --    R. Thurman-Keup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7CD0-02CD-4E49-A6F5-418A24EBFE00}" type="slidenum">
              <a:rPr lang="en-US" smtClean="0"/>
              <a:t>10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84921"/>
            <a:ext cx="5257800" cy="452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2265218"/>
            <a:ext cx="327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Particles originating from single point</a:t>
            </a:r>
          </a:p>
          <a:p>
            <a:r>
              <a:rPr lang="en-US" sz="2400" dirty="0"/>
              <a:t>(resolution contribution)</a:t>
            </a:r>
          </a:p>
          <a:p>
            <a:endParaRPr lang="en-US" sz="2400" dirty="0"/>
          </a:p>
          <a:p>
            <a:r>
              <a:rPr lang="en-US" sz="2400" dirty="0"/>
              <a:t>Elapsed time ~ 1.7 ns</a:t>
            </a:r>
          </a:p>
        </p:txBody>
      </p:sp>
      <p:sp>
        <p:nvSpPr>
          <p:cNvPr id="3" name="Rectangle 2"/>
          <p:cNvSpPr/>
          <p:nvPr/>
        </p:nvSpPr>
        <p:spPr>
          <a:xfrm>
            <a:off x="5257800" y="1828800"/>
            <a:ext cx="304800" cy="3276600"/>
          </a:xfrm>
          <a:prstGeom prst="rect">
            <a:avLst/>
          </a:prstGeom>
          <a:noFill/>
          <a:ln w="38100">
            <a:solidFill>
              <a:srgbClr val="EF0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84432" y="1447800"/>
            <a:ext cx="1289135" cy="369332"/>
          </a:xfrm>
          <a:prstGeom prst="rect">
            <a:avLst/>
          </a:prstGeom>
          <a:solidFill>
            <a:schemeClr val="bg1"/>
          </a:solidFill>
          <a:ln>
            <a:solidFill>
              <a:srgbClr val="EF01D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F01D3"/>
                </a:solidFill>
              </a:rPr>
              <a:t>Anode Strip</a:t>
            </a:r>
          </a:p>
        </p:txBody>
      </p:sp>
      <p:cxnSp>
        <p:nvCxnSpPr>
          <p:cNvPr id="10" name="Straight Arrow Connector 9"/>
          <p:cNvCxnSpPr>
            <a:stCxn id="8" idx="3"/>
            <a:endCxn id="3" idx="0"/>
          </p:cNvCxnSpPr>
          <p:nvPr/>
        </p:nvCxnSpPr>
        <p:spPr>
          <a:xfrm>
            <a:off x="4073567" y="1632466"/>
            <a:ext cx="1336633" cy="196334"/>
          </a:xfrm>
          <a:prstGeom prst="straightConnector1">
            <a:avLst/>
          </a:prstGeom>
          <a:ln>
            <a:solidFill>
              <a:srgbClr val="EF01D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489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Gated-on IPM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May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IPM Simulation Workshop    --    R. Thurman-Keup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7CD0-02CD-4E49-A6F5-418A24EBFE00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59126" y="2133600"/>
            <a:ext cx="2447495" cy="193683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276600" y="2133600"/>
            <a:ext cx="2743200" cy="193683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6172201" y="2090758"/>
            <a:ext cx="2590800" cy="1871641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490752" y="4114800"/>
            <a:ext cx="2584245" cy="191960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/>
          <a:stretch>
            <a:fillRect/>
          </a:stretch>
        </p:blipFill>
        <p:spPr>
          <a:xfrm>
            <a:off x="3276600" y="4080914"/>
            <a:ext cx="2819400" cy="198120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7"/>
          <a:stretch>
            <a:fillRect/>
          </a:stretch>
        </p:blipFill>
        <p:spPr>
          <a:xfrm>
            <a:off x="6172200" y="4070436"/>
            <a:ext cx="2590800" cy="19639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1752600"/>
            <a:ext cx="2355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Bunch offset refers to x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09633" y="12909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Particles originating from single point</a:t>
            </a:r>
          </a:p>
          <a:p>
            <a:r>
              <a:rPr lang="en-US" dirty="0"/>
              <a:t>(resolution contribution)</a:t>
            </a:r>
          </a:p>
        </p:txBody>
      </p:sp>
    </p:spTree>
    <p:extLst>
      <p:ext uri="{BB962C8B-B14F-4D97-AF65-F5344CB8AC3E}">
        <p14:creationId xmlns:p14="http://schemas.microsoft.com/office/powerpoint/2010/main" val="1941805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Gated-on Expected Signal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52596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From figure 7 of </a:t>
                </a:r>
                <a:r>
                  <a:rPr lang="en-US" dirty="0" err="1"/>
                  <a:t>Sauli</a:t>
                </a:r>
                <a:r>
                  <a:rPr lang="en-US" dirty="0"/>
                  <a:t> </a:t>
                </a:r>
                <a:r>
                  <a:rPr lang="en-US" baseline="30000" dirty="0"/>
                  <a:t>#</a:t>
                </a:r>
                <a:r>
                  <a:rPr lang="en-US" dirty="0"/>
                  <a:t>, the number of primary ion pairs produced in one centimeter of a gas species </a:t>
                </a:r>
                <a:r>
                  <a:rPr lang="en-US" i="1" dirty="0" err="1"/>
                  <a:t>i</a:t>
                </a:r>
                <a:r>
                  <a:rPr lang="en-US" i="1" dirty="0"/>
                  <a:t> </a:t>
                </a:r>
                <a:r>
                  <a:rPr lang="en-US" dirty="0"/>
                  <a:t>at one atmosphere of pressure by one minimum ionizing particle can be roughly parameterized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Expressing this in terms of the proton bunch parameters and partial pressures in the beampipe one arrives 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𝑄𝐿</m:t>
                          </m:r>
                          <m:r>
                            <a:rPr lang="en-US" i="1">
                              <a:latin typeface="Cambria Math"/>
                            </a:rPr>
                            <m:t>𝛿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500</m:t>
                          </m:r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∆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sup>
                          </m:sSup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sup>
                          </m:sSup>
                        </m:e>
                      </m:d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At the peak of a Main Injector bunch, the number of ionization electrons is </a:t>
                </a:r>
                <a:r>
                  <a:rPr lang="en-US" dirty="0">
                    <a:solidFill>
                      <a:srgbClr val="FF0000"/>
                    </a:solidFill>
                  </a:rPr>
                  <a:t>~10 </a:t>
                </a:r>
                <a:r>
                  <a:rPr lang="en-US" dirty="0"/>
                  <a:t>per anode strip (no MCP gain)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525963"/>
              </a:xfrm>
              <a:blipFill rotWithShape="1">
                <a:blip r:embed="rId2"/>
                <a:stretch>
                  <a:fillRect l="-1037" t="-2426" b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May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IPM Simulation Workshop    --    R. Thurman-Keup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7CD0-02CD-4E49-A6F5-418A24EBFE00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33600" y="5867400"/>
            <a:ext cx="662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baseline="30000" dirty="0"/>
              <a:t>#</a:t>
            </a:r>
            <a:r>
              <a:rPr lang="en-US" sz="1200" i="1" dirty="0"/>
              <a:t>F. </a:t>
            </a:r>
            <a:r>
              <a:rPr lang="en-US" sz="1200" i="1" dirty="0" err="1"/>
              <a:t>Sauli</a:t>
            </a:r>
            <a:r>
              <a:rPr lang="en-US" sz="1200" i="1" dirty="0"/>
              <a:t>, “Principles of Operation of </a:t>
            </a:r>
            <a:r>
              <a:rPr lang="en-US" sz="1200" i="1" dirty="0" err="1"/>
              <a:t>Multiwire</a:t>
            </a:r>
            <a:r>
              <a:rPr lang="en-US" sz="1200" i="1" dirty="0"/>
              <a:t> Proportional and Drift Chambers”, CERN 77-09, 3/5/77.</a:t>
            </a:r>
          </a:p>
        </p:txBody>
      </p:sp>
    </p:spTree>
    <p:extLst>
      <p:ext uri="{BB962C8B-B14F-4D97-AF65-F5344CB8AC3E}">
        <p14:creationId xmlns:p14="http://schemas.microsoft.com/office/powerpoint/2010/main" val="1975061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/>
          <p:cNvSpPr/>
          <p:nvPr/>
        </p:nvSpPr>
        <p:spPr>
          <a:xfrm>
            <a:off x="3048000" y="5105400"/>
            <a:ext cx="2971800" cy="152400"/>
          </a:xfrm>
          <a:prstGeom prst="rect">
            <a:avLst/>
          </a:prstGeom>
          <a:pattFill prst="wd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3048000" y="5257800"/>
            <a:ext cx="2971800" cy="152400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Gated-off IPM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May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IPM Simulation Workshop    --    R. Thurman-Keup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7CD0-02CD-4E49-A6F5-418A24EBFE00}" type="slidenum">
              <a:rPr lang="en-US" smtClean="0"/>
              <a:t>13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33600" y="22860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33600" y="29718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33600" y="36576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33600" y="43434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048000" y="5715000"/>
            <a:ext cx="29718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286000" y="1752600"/>
            <a:ext cx="4572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743200" y="1905000"/>
            <a:ext cx="36576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43200" y="4800600"/>
            <a:ext cx="36576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934200" y="22860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934200" y="29718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934200" y="36576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934200" y="43434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ezoid 19"/>
          <p:cNvSpPr/>
          <p:nvPr/>
        </p:nvSpPr>
        <p:spPr>
          <a:xfrm rot="10800000">
            <a:off x="2209800" y="1143000"/>
            <a:ext cx="5638800" cy="457200"/>
          </a:xfrm>
          <a:prstGeom prst="trapezoid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apezoid 20"/>
          <p:cNvSpPr/>
          <p:nvPr/>
        </p:nvSpPr>
        <p:spPr>
          <a:xfrm>
            <a:off x="2171700" y="5791200"/>
            <a:ext cx="5753100" cy="457200"/>
          </a:xfrm>
          <a:prstGeom prst="trapezoid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620000" y="1143000"/>
            <a:ext cx="914400" cy="5105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62000" y="838200"/>
            <a:ext cx="1752600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Magnet with vertical B field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1000" y="1447800"/>
            <a:ext cx="990600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Cathode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200" y="2971800"/>
            <a:ext cx="1447800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Field shaping electrodes</a:t>
            </a:r>
          </a:p>
        </p:txBody>
      </p:sp>
      <p:cxnSp>
        <p:nvCxnSpPr>
          <p:cNvPr id="26" name="Straight Arrow Connector 25"/>
          <p:cNvCxnSpPr>
            <a:stCxn id="24" idx="3"/>
          </p:cNvCxnSpPr>
          <p:nvPr/>
        </p:nvCxnSpPr>
        <p:spPr>
          <a:xfrm>
            <a:off x="1371600" y="1632466"/>
            <a:ext cx="838200" cy="120134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6200" y="1905000"/>
            <a:ext cx="1981200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Electron Suppression Grid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2057400" y="1905001"/>
            <a:ext cx="609600" cy="152399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3"/>
            <a:endCxn id="6" idx="3"/>
          </p:cNvCxnSpPr>
          <p:nvPr/>
        </p:nvCxnSpPr>
        <p:spPr>
          <a:xfrm flipV="1">
            <a:off x="1524000" y="2416082"/>
            <a:ext cx="631918" cy="878884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5" idx="3"/>
            <a:endCxn id="8" idx="2"/>
          </p:cNvCxnSpPr>
          <p:nvPr/>
        </p:nvCxnSpPr>
        <p:spPr>
          <a:xfrm>
            <a:off x="1524000" y="3294966"/>
            <a:ext cx="609600" cy="438834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5" idx="3"/>
            <a:endCxn id="7" idx="3"/>
          </p:cNvCxnSpPr>
          <p:nvPr/>
        </p:nvCxnSpPr>
        <p:spPr>
          <a:xfrm flipV="1">
            <a:off x="1524000" y="3101882"/>
            <a:ext cx="631918" cy="193084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5" idx="3"/>
            <a:endCxn id="9" idx="2"/>
          </p:cNvCxnSpPr>
          <p:nvPr/>
        </p:nvCxnSpPr>
        <p:spPr>
          <a:xfrm>
            <a:off x="1524000" y="3294966"/>
            <a:ext cx="609600" cy="1124634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8600" y="4355068"/>
            <a:ext cx="1661823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Wire mesh gate</a:t>
            </a:r>
          </a:p>
        </p:txBody>
      </p:sp>
      <p:cxnSp>
        <p:nvCxnSpPr>
          <p:cNvPr id="34" name="Straight Arrow Connector 33"/>
          <p:cNvCxnSpPr>
            <a:stCxn id="33" idx="3"/>
          </p:cNvCxnSpPr>
          <p:nvPr/>
        </p:nvCxnSpPr>
        <p:spPr>
          <a:xfrm>
            <a:off x="1890423" y="4539734"/>
            <a:ext cx="852777" cy="272534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28600" y="4687669"/>
            <a:ext cx="1524000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Microchannel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Plate (MCP)</a:t>
            </a:r>
          </a:p>
        </p:txBody>
      </p:sp>
      <p:cxnSp>
        <p:nvCxnSpPr>
          <p:cNvPr id="36" name="Straight Arrow Connector 35"/>
          <p:cNvCxnSpPr>
            <a:stCxn id="35" idx="3"/>
          </p:cNvCxnSpPr>
          <p:nvPr/>
        </p:nvCxnSpPr>
        <p:spPr>
          <a:xfrm>
            <a:off x="1752600" y="5010835"/>
            <a:ext cx="1295400" cy="170765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8600" y="5562600"/>
            <a:ext cx="1413345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Anode strips 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>
          <a:xfrm flipV="1">
            <a:off x="1641945" y="5715000"/>
            <a:ext cx="1406055" cy="32266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2362200" y="2133600"/>
            <a:ext cx="4419600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2590800" y="1600200"/>
            <a:ext cx="0" cy="419100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895600" y="1600200"/>
            <a:ext cx="0" cy="419100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200400" y="1600200"/>
            <a:ext cx="0" cy="419100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3505200" y="1600200"/>
            <a:ext cx="0" cy="419100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810000" y="1600200"/>
            <a:ext cx="0" cy="419100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114800" y="1600200"/>
            <a:ext cx="0" cy="419100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4419600" y="1600200"/>
            <a:ext cx="0" cy="419100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724400" y="1600200"/>
            <a:ext cx="0" cy="419100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029200" y="1600200"/>
            <a:ext cx="0" cy="419100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5334000" y="1600200"/>
            <a:ext cx="0" cy="419100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5638800" y="1600200"/>
            <a:ext cx="0" cy="419100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5943600" y="1600200"/>
            <a:ext cx="0" cy="419100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6248400" y="1600200"/>
            <a:ext cx="0" cy="419100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6553200" y="1600200"/>
            <a:ext cx="0" cy="419100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858000" y="1600200"/>
            <a:ext cx="0" cy="419100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467600" y="1905000"/>
            <a:ext cx="1415772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 Field ~ 1 kg</a:t>
            </a: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2362200" y="2590800"/>
            <a:ext cx="4419600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2362200" y="3048000"/>
            <a:ext cx="4419600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2362200" y="3429000"/>
            <a:ext cx="4419600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2362200" y="3886200"/>
            <a:ext cx="4419600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2362200" y="4343400"/>
            <a:ext cx="4419600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2362200" y="4724400"/>
            <a:ext cx="4419600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7086600" y="1447800"/>
            <a:ext cx="1687578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 Field ~ 0 kV/m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315200" y="914400"/>
            <a:ext cx="6719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/>
              <a:t>OFF</a:t>
            </a:r>
          </a:p>
        </p:txBody>
      </p:sp>
      <p:cxnSp>
        <p:nvCxnSpPr>
          <p:cNvPr id="91" name="Curved Connector 90"/>
          <p:cNvCxnSpPr>
            <a:endCxn id="15" idx="6"/>
          </p:cNvCxnSpPr>
          <p:nvPr/>
        </p:nvCxnSpPr>
        <p:spPr>
          <a:xfrm rot="16200000" flipH="1">
            <a:off x="6667500" y="1943100"/>
            <a:ext cx="609600" cy="228600"/>
          </a:xfrm>
          <a:prstGeom prst="curvedConnector4">
            <a:avLst>
              <a:gd name="adj1" fmla="val 21576"/>
              <a:gd name="adj2" fmla="val 200000"/>
            </a:avLst>
          </a:prstGeom>
          <a:ln w="38100">
            <a:solidFill>
              <a:srgbClr val="EF01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urved Connector 93"/>
          <p:cNvCxnSpPr>
            <a:stCxn id="15" idx="6"/>
            <a:endCxn id="16" idx="6"/>
          </p:cNvCxnSpPr>
          <p:nvPr/>
        </p:nvCxnSpPr>
        <p:spPr>
          <a:xfrm>
            <a:off x="7086600" y="2362200"/>
            <a:ext cx="12700" cy="685800"/>
          </a:xfrm>
          <a:prstGeom prst="curvedConnector3">
            <a:avLst>
              <a:gd name="adj1" fmla="val 1800000"/>
            </a:avLst>
          </a:prstGeom>
          <a:ln w="38100">
            <a:solidFill>
              <a:srgbClr val="EF01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urved Connector 94"/>
          <p:cNvCxnSpPr>
            <a:stCxn id="16" idx="6"/>
            <a:endCxn id="17" idx="6"/>
          </p:cNvCxnSpPr>
          <p:nvPr/>
        </p:nvCxnSpPr>
        <p:spPr>
          <a:xfrm>
            <a:off x="7086600" y="3048000"/>
            <a:ext cx="12700" cy="685800"/>
          </a:xfrm>
          <a:prstGeom prst="curvedConnector3">
            <a:avLst>
              <a:gd name="adj1" fmla="val 1800000"/>
            </a:avLst>
          </a:prstGeom>
          <a:ln w="38100">
            <a:solidFill>
              <a:srgbClr val="EF01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urved Connector 95"/>
          <p:cNvCxnSpPr>
            <a:stCxn id="17" idx="6"/>
            <a:endCxn id="18" idx="6"/>
          </p:cNvCxnSpPr>
          <p:nvPr/>
        </p:nvCxnSpPr>
        <p:spPr>
          <a:xfrm>
            <a:off x="7086600" y="3733800"/>
            <a:ext cx="12700" cy="685800"/>
          </a:xfrm>
          <a:prstGeom prst="curvedConnector3">
            <a:avLst>
              <a:gd name="adj1" fmla="val 1800000"/>
            </a:avLst>
          </a:prstGeom>
          <a:ln w="38100">
            <a:solidFill>
              <a:srgbClr val="EF01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urved Connector 96"/>
          <p:cNvCxnSpPr>
            <a:stCxn id="18" idx="6"/>
          </p:cNvCxnSpPr>
          <p:nvPr/>
        </p:nvCxnSpPr>
        <p:spPr>
          <a:xfrm flipH="1">
            <a:off x="6400800" y="4419600"/>
            <a:ext cx="685800" cy="381000"/>
          </a:xfrm>
          <a:prstGeom prst="curvedConnector3">
            <a:avLst>
              <a:gd name="adj1" fmla="val -33333"/>
            </a:avLst>
          </a:prstGeom>
          <a:ln w="38100">
            <a:solidFill>
              <a:srgbClr val="EF01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7162800" y="4953000"/>
            <a:ext cx="1880323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Electrons</a:t>
            </a:r>
            <a:br>
              <a:rPr lang="en-US" dirty="0"/>
            </a:br>
            <a:r>
              <a:rPr lang="en-US" dirty="0"/>
              <a:t>propagate into</a:t>
            </a:r>
            <a:br>
              <a:rPr lang="en-US" dirty="0"/>
            </a:br>
            <a:r>
              <a:rPr lang="en-US" dirty="0"/>
              <a:t>or out of the page</a:t>
            </a:r>
          </a:p>
        </p:txBody>
      </p:sp>
    </p:spTree>
    <p:extLst>
      <p:ext uri="{BB962C8B-B14F-4D97-AF65-F5344CB8AC3E}">
        <p14:creationId xmlns:p14="http://schemas.microsoft.com/office/powerpoint/2010/main" val="2891885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Gated-off Fields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May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IPM Simulation Workshop    --    R. Thurman-Keup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7CD0-02CD-4E49-A6F5-418A24EBFE00}" type="slidenum">
              <a:rPr lang="en-US" smtClean="0"/>
              <a:t>14</a:t>
            </a:fld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114800" cy="461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4114799" cy="459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048389"/>
            <a:ext cx="2341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Component of E field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2200" y="1048389"/>
            <a:ext cx="2333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Component of E field</a:t>
            </a:r>
          </a:p>
        </p:txBody>
      </p:sp>
    </p:spTree>
    <p:extLst>
      <p:ext uri="{BB962C8B-B14F-4D97-AF65-F5344CB8AC3E}">
        <p14:creationId xmlns:p14="http://schemas.microsoft.com/office/powerpoint/2010/main" val="116587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Gated-off Motion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May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IPM Simulation Workshop    --    R. Thurman-Keup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7CD0-02CD-4E49-A6F5-418A24EBFE00}" type="slidenum">
              <a:rPr lang="en-US" smtClean="0"/>
              <a:t>15</a:t>
            </a:fld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21599"/>
            <a:ext cx="4648200" cy="341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687" y="3048000"/>
            <a:ext cx="4485140" cy="330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181100" y="1845399"/>
            <a:ext cx="25908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6058" y="1489922"/>
            <a:ext cx="346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Electron drift along beam direction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1600" y="2672299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Single particle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238250" y="3733800"/>
            <a:ext cx="57150" cy="1676400"/>
          </a:xfrm>
          <a:prstGeom prst="straightConnector1">
            <a:avLst/>
          </a:prstGeom>
          <a:ln w="19050">
            <a:solidFill>
              <a:srgbClr val="EF01D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4400" y="5410200"/>
            <a:ext cx="250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F01D3"/>
                </a:solidFill>
              </a:rPr>
              <a:t>Particle origination point</a:t>
            </a:r>
          </a:p>
        </p:txBody>
      </p:sp>
    </p:spTree>
    <p:extLst>
      <p:ext uri="{BB962C8B-B14F-4D97-AF65-F5344CB8AC3E}">
        <p14:creationId xmlns:p14="http://schemas.microsoft.com/office/powerpoint/2010/main" val="1211902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Gated-off Behavior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May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IPM Simulation Workshop    --    R. Thurman-Keup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7CD0-02CD-4E49-A6F5-418A24EBFE00}" type="slidenum">
              <a:rPr lang="en-US" smtClean="0"/>
              <a:t>16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133600"/>
            <a:ext cx="5220091" cy="384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05809"/>
            <a:ext cx="33396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86400" y="2590800"/>
            <a:ext cx="15402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Bunch Centers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2096869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Drift Velocity</a:t>
            </a:r>
          </a:p>
          <a:p>
            <a:r>
              <a:rPr lang="en-US" dirty="0"/>
              <a:t>1.2 cm / 150 ns = 8 cm/</a:t>
            </a:r>
            <a:r>
              <a:rPr lang="en-US" dirty="0" err="1">
                <a:latin typeface="Symbol" pitchFamily="18" charset="2"/>
              </a:rPr>
              <a:t>m</a:t>
            </a:r>
            <a:r>
              <a:rPr lang="en-US" dirty="0" err="1"/>
              <a:t>s</a:t>
            </a:r>
            <a:endParaRPr lang="en-US" dirty="0"/>
          </a:p>
          <a:p>
            <a:r>
              <a:rPr lang="en-US" dirty="0"/>
              <a:t>Compared to</a:t>
            </a:r>
          </a:p>
          <a:p>
            <a:r>
              <a:rPr lang="en-US" dirty="0"/>
              <a:t>10 cm/</a:t>
            </a:r>
            <a:r>
              <a:rPr lang="en-US" dirty="0" err="1">
                <a:latin typeface="Symbol" pitchFamily="18" charset="2"/>
              </a:rPr>
              <a:t>m</a:t>
            </a:r>
            <a:r>
              <a:rPr lang="en-US" dirty="0" err="1"/>
              <a:t>s</a:t>
            </a:r>
            <a:r>
              <a:rPr lang="en-US" dirty="0"/>
              <a:t> analytically estimated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62200" y="2775466"/>
            <a:ext cx="304800" cy="95833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24400" y="1828800"/>
            <a:ext cx="1810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motion </a:t>
            </a:r>
            <a:r>
              <a:rPr lang="en-US" dirty="0" err="1"/>
              <a:t>vs</a:t>
            </a:r>
            <a:r>
              <a:rPr lang="en-US" dirty="0"/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86211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Gated-off Ion Paths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May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IPM Simulation Workshop    --    R. Thurman-Keup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7CD0-02CD-4E49-A6F5-418A24EBFE00}" type="slidenum">
              <a:rPr lang="en-US" smtClean="0"/>
              <a:t>17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5863733" cy="444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1981200"/>
            <a:ext cx="237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Elapsed time is ~1.5 </a:t>
            </a:r>
            <a:r>
              <a:rPr lang="en-US" dirty="0" err="1">
                <a:latin typeface="Symbol" pitchFamily="18" charset="2"/>
              </a:rPr>
              <a:t>m</a:t>
            </a:r>
            <a:r>
              <a:rPr lang="en-US" dirty="0" err="1"/>
              <a:t>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3124200"/>
            <a:ext cx="2971800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Maybe Ok, since ions do not</a:t>
            </a:r>
            <a:br>
              <a:rPr lang="en-US" dirty="0"/>
            </a:br>
            <a:r>
              <a:rPr lang="en-US" dirty="0"/>
              <a:t>go past the gating grid…</a:t>
            </a:r>
          </a:p>
          <a:p>
            <a:endParaRPr lang="en-US" dirty="0"/>
          </a:p>
          <a:p>
            <a:r>
              <a:rPr lang="en-US" dirty="0"/>
              <a:t>However, secondary electrons from ion impacts on the MCP-side of the gating grid will still travel to the MCP</a:t>
            </a:r>
          </a:p>
        </p:txBody>
      </p:sp>
      <p:sp>
        <p:nvSpPr>
          <p:cNvPr id="8" name="Oval 7"/>
          <p:cNvSpPr/>
          <p:nvPr/>
        </p:nvSpPr>
        <p:spPr>
          <a:xfrm>
            <a:off x="3733800" y="3083683"/>
            <a:ext cx="2133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8" idx="2"/>
            <a:endCxn id="7" idx="3"/>
          </p:cNvCxnSpPr>
          <p:nvPr/>
        </p:nvCxnSpPr>
        <p:spPr>
          <a:xfrm flipH="1">
            <a:off x="3048000" y="3274183"/>
            <a:ext cx="685800" cy="8656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004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Simulation Uses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Laser wire intensity monitor</a:t>
            </a:r>
          </a:p>
          <a:p>
            <a:pPr lvl="1"/>
            <a:r>
              <a:rPr lang="en-US" dirty="0"/>
              <a:t>Tracking of laser-stripped electrons from H</a:t>
            </a:r>
            <a:r>
              <a:rPr lang="en-US" baseline="30000" dirty="0"/>
              <a:t>-</a:t>
            </a:r>
            <a:r>
              <a:rPr lang="en-US" dirty="0"/>
              <a:t> beam into collector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May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IPM Simulation Workshop    --    R. Thurman-Keup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7CD0-02CD-4E49-A6F5-418A24EBFE00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048000"/>
            <a:ext cx="5349239" cy="2971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3657600"/>
            <a:ext cx="9637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F01D3"/>
                </a:solidFill>
              </a:rPr>
              <a:t>H</a:t>
            </a:r>
            <a:r>
              <a:rPr lang="en-US" baseline="30000" dirty="0">
                <a:solidFill>
                  <a:srgbClr val="EF01D3"/>
                </a:solidFill>
              </a:rPr>
              <a:t>-</a:t>
            </a:r>
            <a:r>
              <a:rPr lang="en-US" dirty="0">
                <a:solidFill>
                  <a:srgbClr val="EF01D3"/>
                </a:solidFill>
              </a:rPr>
              <a:t> Beam</a:t>
            </a:r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>
            <a:off x="1725725" y="3842266"/>
            <a:ext cx="788875" cy="196334"/>
          </a:xfrm>
          <a:prstGeom prst="straightConnector1">
            <a:avLst/>
          </a:prstGeom>
          <a:ln w="28575">
            <a:solidFill>
              <a:srgbClr val="EF01D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19200" y="4572000"/>
            <a:ext cx="6783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F01D3"/>
                </a:solidFill>
              </a:rPr>
              <a:t>Laser</a:t>
            </a:r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>
          <a:xfrm flipV="1">
            <a:off x="1897591" y="4267200"/>
            <a:ext cx="1836209" cy="489466"/>
          </a:xfrm>
          <a:prstGeom prst="straightConnector1">
            <a:avLst/>
          </a:prstGeom>
          <a:ln w="28575">
            <a:solidFill>
              <a:srgbClr val="EF01D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14800" y="2895600"/>
            <a:ext cx="10058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F01D3"/>
                </a:solidFill>
              </a:rPr>
              <a:t>Detector</a:t>
            </a:r>
          </a:p>
        </p:txBody>
      </p:sp>
      <p:cxnSp>
        <p:nvCxnSpPr>
          <p:cNvPr id="19" name="Straight Arrow Connector 18"/>
          <p:cNvCxnSpPr>
            <a:stCxn id="18" idx="2"/>
          </p:cNvCxnSpPr>
          <p:nvPr/>
        </p:nvCxnSpPr>
        <p:spPr>
          <a:xfrm flipH="1">
            <a:off x="4191000" y="3264932"/>
            <a:ext cx="426727" cy="697468"/>
          </a:xfrm>
          <a:prstGeom prst="straightConnector1">
            <a:avLst/>
          </a:prstGeom>
          <a:ln w="28575">
            <a:solidFill>
              <a:srgbClr val="EF01D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38200" y="5410200"/>
            <a:ext cx="19162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F01D3"/>
                </a:solidFill>
              </a:rPr>
              <a:t>Bending C-magnet</a:t>
            </a:r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flipV="1">
            <a:off x="2754494" y="5334000"/>
            <a:ext cx="903106" cy="260866"/>
          </a:xfrm>
          <a:prstGeom prst="straightConnector1">
            <a:avLst/>
          </a:prstGeom>
          <a:ln w="28575">
            <a:solidFill>
              <a:srgbClr val="EF01D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91659" y="3480391"/>
            <a:ext cx="11865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F01D3"/>
                </a:solidFill>
              </a:rPr>
              <a:t>CST Model</a:t>
            </a:r>
          </a:p>
        </p:txBody>
      </p:sp>
    </p:spTree>
    <p:extLst>
      <p:ext uri="{BB962C8B-B14F-4D97-AF65-F5344CB8AC3E}">
        <p14:creationId xmlns:p14="http://schemas.microsoft.com/office/powerpoint/2010/main" val="1571882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Wire Intensity Monitor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May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IPM Simulation Workshop    --    R. Thurman-Keup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7CD0-02CD-4E49-A6F5-418A24EBFE00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57400"/>
            <a:ext cx="4513432" cy="38106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362200"/>
            <a:ext cx="3590631" cy="33531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29400" y="1600200"/>
            <a:ext cx="23462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F01D3"/>
                </a:solidFill>
              </a:rPr>
              <a:t>Larger Detector Option</a:t>
            </a: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 flipH="1">
            <a:off x="7772400" y="1969532"/>
            <a:ext cx="30142" cy="621268"/>
          </a:xfrm>
          <a:prstGeom prst="straightConnector1">
            <a:avLst/>
          </a:prstGeom>
          <a:ln w="28575">
            <a:solidFill>
              <a:srgbClr val="EF01D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29200" y="1905000"/>
            <a:ext cx="24603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F01D3"/>
                </a:solidFill>
              </a:rPr>
              <a:t>Smaller Detector Option</a:t>
            </a:r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>
          <a:xfrm>
            <a:off x="6259377" y="2274332"/>
            <a:ext cx="598623" cy="1002268"/>
          </a:xfrm>
          <a:prstGeom prst="straightConnector1">
            <a:avLst/>
          </a:prstGeom>
          <a:ln w="28575">
            <a:solidFill>
              <a:srgbClr val="EF01D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55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Nova Era Main Injector / Recycler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Recycler accumulates protons from Booster synchrotron</a:t>
            </a:r>
          </a:p>
          <a:p>
            <a:pPr lvl="1"/>
            <a:r>
              <a:rPr lang="en-US" dirty="0"/>
              <a:t>8 </a:t>
            </a:r>
            <a:r>
              <a:rPr lang="en-US" dirty="0" err="1"/>
              <a:t>GeV</a:t>
            </a:r>
            <a:endParaRPr lang="en-US" dirty="0"/>
          </a:p>
          <a:p>
            <a:pPr lvl="1"/>
            <a:r>
              <a:rPr lang="en-US" dirty="0"/>
              <a:t>~5 x 10</a:t>
            </a:r>
            <a:r>
              <a:rPr lang="en-US" baseline="30000" dirty="0"/>
              <a:t>13</a:t>
            </a:r>
            <a:r>
              <a:rPr lang="en-US" dirty="0"/>
              <a:t> protons</a:t>
            </a:r>
          </a:p>
          <a:p>
            <a:r>
              <a:rPr lang="en-US" dirty="0"/>
              <a:t>Main Injector receives beam from Recycler</a:t>
            </a:r>
          </a:p>
          <a:p>
            <a:pPr lvl="1"/>
            <a:r>
              <a:rPr lang="en-US" dirty="0"/>
              <a:t>8 </a:t>
            </a:r>
            <a:r>
              <a:rPr lang="en-US" dirty="0" err="1"/>
              <a:t>GeV</a:t>
            </a:r>
            <a:r>
              <a:rPr lang="en-US" dirty="0"/>
              <a:t> incoming</a:t>
            </a:r>
          </a:p>
          <a:p>
            <a:pPr lvl="1"/>
            <a:r>
              <a:rPr lang="en-US" dirty="0"/>
              <a:t>Up to 120 </a:t>
            </a:r>
            <a:r>
              <a:rPr lang="en-US" dirty="0" err="1"/>
              <a:t>GeV</a:t>
            </a:r>
            <a:r>
              <a:rPr lang="en-US" dirty="0"/>
              <a:t> outgoing</a:t>
            </a:r>
          </a:p>
          <a:p>
            <a:pPr lvl="2"/>
            <a:r>
              <a:rPr lang="en-US" dirty="0"/>
              <a:t>Nova neutrino experiment</a:t>
            </a:r>
          </a:p>
          <a:p>
            <a:pPr lvl="1"/>
            <a:r>
              <a:rPr lang="en-US" dirty="0"/>
              <a:t>588  53-MHz </a:t>
            </a:r>
            <a:r>
              <a:rPr lang="en-US" dirty="0" err="1"/>
              <a:t>rf</a:t>
            </a:r>
            <a:r>
              <a:rPr lang="en-US" dirty="0"/>
              <a:t> buckets</a:t>
            </a:r>
          </a:p>
          <a:p>
            <a:pPr lvl="2"/>
            <a:r>
              <a:rPr lang="en-US" dirty="0"/>
              <a:t>each bucket ~19 ns</a:t>
            </a:r>
          </a:p>
          <a:p>
            <a:pPr lvl="2"/>
            <a:r>
              <a:rPr lang="en-US" dirty="0"/>
              <a:t>1 x 10</a:t>
            </a:r>
            <a:r>
              <a:rPr lang="en-US" baseline="30000" dirty="0"/>
              <a:t>11</a:t>
            </a:r>
            <a:r>
              <a:rPr lang="en-US" dirty="0"/>
              <a:t> protons per bucket</a:t>
            </a:r>
          </a:p>
          <a:p>
            <a:pPr lvl="2"/>
            <a:r>
              <a:rPr lang="en-US" dirty="0" err="1"/>
              <a:t>rms</a:t>
            </a:r>
            <a:r>
              <a:rPr lang="en-US" dirty="0"/>
              <a:t> bunch length typically ~1-3 ns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IPM Simulation Workshop    --    R. Thurman-Keup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7CD0-02CD-4E49-A6F5-418A24EBFE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34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Simulation Uses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Electron Beam Profiler</a:t>
            </a:r>
          </a:p>
          <a:p>
            <a:pPr lvl="1"/>
            <a:r>
              <a:rPr lang="en-US" dirty="0"/>
              <a:t>Tracking of electrons from thermionic gun through proton beam to detector</a:t>
            </a:r>
          </a:p>
          <a:p>
            <a:pPr lvl="2"/>
            <a:r>
              <a:rPr lang="en-US" dirty="0"/>
              <a:t>Deflector and proton bunch fields</a:t>
            </a:r>
          </a:p>
          <a:p>
            <a:pPr lvl="2"/>
            <a:r>
              <a:rPr lang="en-US" dirty="0"/>
              <a:t>Deflector is modeled in Poisson (2D)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May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IPM Simulation Workshop    --    R. Thurman-Keup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7CD0-02CD-4E49-A6F5-418A24EBFE00}" type="slidenum">
              <a:rPr lang="en-US" smtClean="0"/>
              <a:t>20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81000" y="3821668"/>
            <a:ext cx="8313628" cy="2426732"/>
            <a:chOff x="381000" y="2754868"/>
            <a:chExt cx="8313628" cy="2426732"/>
          </a:xfrm>
        </p:grpSpPr>
        <p:sp>
          <p:nvSpPr>
            <p:cNvPr id="8" name="Oval 7"/>
            <p:cNvSpPr/>
            <p:nvPr/>
          </p:nvSpPr>
          <p:spPr>
            <a:xfrm>
              <a:off x="4648200" y="3821668"/>
              <a:ext cx="1066800" cy="106680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tint val="66000"/>
                    <a:satMod val="160000"/>
                  </a:schemeClr>
                </a:gs>
                <a:gs pos="50000">
                  <a:schemeClr val="accent2">
                    <a:tint val="44500"/>
                    <a:satMod val="160000"/>
                  </a:schemeClr>
                </a:gs>
                <a:gs pos="100000">
                  <a:schemeClr val="accent2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10800000" flipV="1">
              <a:off x="990600" y="3364468"/>
              <a:ext cx="4191000" cy="9906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181600" y="3364468"/>
              <a:ext cx="2743200" cy="304800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90600" y="4355068"/>
              <a:ext cx="6934200" cy="0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5181600" y="2831068"/>
              <a:ext cx="2667000" cy="533400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990600" y="4126468"/>
              <a:ext cx="4191000" cy="2286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181600" y="4126468"/>
              <a:ext cx="2743200" cy="76200"/>
            </a:xfrm>
            <a:prstGeom prst="line">
              <a:avLst/>
            </a:prstGeom>
            <a:ln w="1905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5181600" y="3974068"/>
              <a:ext cx="2743200" cy="152400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343400" y="4812268"/>
              <a:ext cx="1408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Proton Beam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800" y="4355068"/>
              <a:ext cx="1545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Electron beam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05400" y="3516868"/>
              <a:ext cx="18737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Impact parameter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543800" y="3059668"/>
              <a:ext cx="1150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Deflection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16200000" flipH="1">
              <a:off x="7239000" y="3212068"/>
              <a:ext cx="533400" cy="76200"/>
            </a:xfrm>
            <a:prstGeom prst="straightConnector1">
              <a:avLst/>
            </a:prstGeom>
            <a:ln w="12700">
              <a:solidFill>
                <a:srgbClr val="0000FF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81000" y="2754868"/>
              <a:ext cx="38251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Electron beam is deflected by electric</a:t>
              </a:r>
              <a:br>
                <a:rPr lang="en-US" dirty="0">
                  <a:solidFill>
                    <a:srgbClr val="0000FF"/>
                  </a:solidFill>
                </a:rPr>
              </a:br>
              <a:r>
                <a:rPr lang="en-US" dirty="0">
                  <a:solidFill>
                    <a:srgbClr val="0000FF"/>
                  </a:solidFill>
                </a:rPr>
                <a:t>and/or magnetic fields of proton beam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5105400" y="3440668"/>
              <a:ext cx="76200" cy="838200"/>
            </a:xfrm>
            <a:prstGeom prst="straightConnector1">
              <a:avLst/>
            </a:prstGeom>
            <a:ln w="12700">
              <a:solidFill>
                <a:srgbClr val="0000FF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4909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Beam Profiler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May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IPM Simulation Workshop    --    R. Thurman-Keup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7CD0-02CD-4E49-A6F5-418A24EBFE00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33310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>
            <a:stCxn id="9" idx="1"/>
          </p:cNvCxnSpPr>
          <p:nvPr/>
        </p:nvCxnSpPr>
        <p:spPr>
          <a:xfrm flipH="1">
            <a:off x="5410200" y="1785730"/>
            <a:ext cx="1636643" cy="1954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46843" y="1601064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Ion Pump</a:t>
            </a:r>
          </a:p>
        </p:txBody>
      </p:sp>
      <p:cxnSp>
        <p:nvCxnSpPr>
          <p:cNvPr id="10" name="Straight Arrow Connector 9"/>
          <p:cNvCxnSpPr>
            <a:stCxn id="11" idx="1"/>
          </p:cNvCxnSpPr>
          <p:nvPr/>
        </p:nvCxnSpPr>
        <p:spPr>
          <a:xfrm flipH="1">
            <a:off x="4800600" y="2342971"/>
            <a:ext cx="1905000" cy="1716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05600" y="2019805"/>
            <a:ext cx="2085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 </a:t>
            </a:r>
            <a:r>
              <a:rPr lang="en-US" dirty="0" err="1"/>
              <a:t>keV</a:t>
            </a:r>
            <a:r>
              <a:rPr lang="en-US" dirty="0"/>
              <a:t> Electron Gun</a:t>
            </a:r>
          </a:p>
          <a:p>
            <a:r>
              <a:rPr lang="en-US" dirty="0"/>
              <a:t>Kimball Physics</a:t>
            </a:r>
          </a:p>
        </p:txBody>
      </p:sp>
      <p:cxnSp>
        <p:nvCxnSpPr>
          <p:cNvPr id="12" name="Straight Arrow Connector 11"/>
          <p:cNvCxnSpPr>
            <a:stCxn id="13" idx="1"/>
          </p:cNvCxnSpPr>
          <p:nvPr/>
        </p:nvCxnSpPr>
        <p:spPr>
          <a:xfrm flipH="1" flipV="1">
            <a:off x="5618440" y="2873201"/>
            <a:ext cx="1468160" cy="40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86600" y="2590800"/>
            <a:ext cx="1272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Pneumatic</a:t>
            </a:r>
            <a:br>
              <a:rPr lang="en-US" dirty="0"/>
            </a:br>
            <a:r>
              <a:rPr lang="en-US" dirty="0"/>
              <a:t>Beam Valve</a:t>
            </a:r>
          </a:p>
        </p:txBody>
      </p:sp>
      <p:cxnSp>
        <p:nvCxnSpPr>
          <p:cNvPr id="14" name="Straight Arrow Connector 13"/>
          <p:cNvCxnSpPr>
            <a:stCxn id="15" idx="1"/>
          </p:cNvCxnSpPr>
          <p:nvPr/>
        </p:nvCxnSpPr>
        <p:spPr>
          <a:xfrm flipH="1" flipV="1">
            <a:off x="4914196" y="3482802"/>
            <a:ext cx="2324804" cy="407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39000" y="3200400"/>
            <a:ext cx="147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Electrostatic Deflector</a:t>
            </a:r>
          </a:p>
        </p:txBody>
      </p:sp>
      <p:cxnSp>
        <p:nvCxnSpPr>
          <p:cNvPr id="16" name="Straight Arrow Connector 15"/>
          <p:cNvCxnSpPr>
            <a:stCxn id="17" idx="1"/>
          </p:cNvCxnSpPr>
          <p:nvPr/>
        </p:nvCxnSpPr>
        <p:spPr>
          <a:xfrm flipH="1">
            <a:off x="4890615" y="1295400"/>
            <a:ext cx="1636642" cy="7244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27257" y="1110734"/>
            <a:ext cx="113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Ion Gauge</a:t>
            </a:r>
          </a:p>
        </p:txBody>
      </p:sp>
      <p:cxnSp>
        <p:nvCxnSpPr>
          <p:cNvPr id="18" name="Straight Arrow Connector 17"/>
          <p:cNvCxnSpPr>
            <a:stCxn id="19" idx="1"/>
          </p:cNvCxnSpPr>
          <p:nvPr/>
        </p:nvCxnSpPr>
        <p:spPr>
          <a:xfrm flipH="1" flipV="1">
            <a:off x="5602358" y="3733008"/>
            <a:ext cx="1636642" cy="3378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39000" y="3886200"/>
            <a:ext cx="113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Ion Gauge</a:t>
            </a:r>
          </a:p>
        </p:txBody>
      </p:sp>
      <p:cxnSp>
        <p:nvCxnSpPr>
          <p:cNvPr id="20" name="Straight Arrow Connector 19"/>
          <p:cNvCxnSpPr>
            <a:stCxn id="21" idx="1"/>
          </p:cNvCxnSpPr>
          <p:nvPr/>
        </p:nvCxnSpPr>
        <p:spPr>
          <a:xfrm flipH="1" flipV="1">
            <a:off x="5618921" y="4495009"/>
            <a:ext cx="1380356" cy="3766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999277" y="4271522"/>
            <a:ext cx="19036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Pneumatic</a:t>
            </a:r>
          </a:p>
          <a:p>
            <a:r>
              <a:rPr lang="en-US" dirty="0"/>
              <a:t>Insertion Device</a:t>
            </a:r>
          </a:p>
          <a:p>
            <a:r>
              <a:rPr lang="en-US" dirty="0"/>
              <a:t>with OTR Stainless</a:t>
            </a:r>
          </a:p>
          <a:p>
            <a:r>
              <a:rPr lang="en-US" dirty="0"/>
              <a:t>Steel Mirror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60903" y="5562599"/>
            <a:ext cx="1768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Phosphor Screen</a:t>
            </a:r>
          </a:p>
        </p:txBody>
      </p:sp>
      <p:cxnSp>
        <p:nvCxnSpPr>
          <p:cNvPr id="23" name="Straight Arrow Connector 22"/>
          <p:cNvCxnSpPr>
            <a:stCxn id="22" idx="1"/>
          </p:cNvCxnSpPr>
          <p:nvPr/>
        </p:nvCxnSpPr>
        <p:spPr>
          <a:xfrm flipH="1" flipV="1">
            <a:off x="4975127" y="4953001"/>
            <a:ext cx="1285776" cy="7942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5" idx="3"/>
          </p:cNvCxnSpPr>
          <p:nvPr/>
        </p:nvCxnSpPr>
        <p:spPr>
          <a:xfrm>
            <a:off x="2536384" y="1734594"/>
            <a:ext cx="816416" cy="3231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3400" y="1411428"/>
            <a:ext cx="2002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Optical Breadboard</a:t>
            </a:r>
          </a:p>
          <a:p>
            <a:r>
              <a:rPr lang="en-US" dirty="0"/>
              <a:t>~ 60 cm  x  150 cm</a:t>
            </a:r>
          </a:p>
        </p:txBody>
      </p:sp>
      <p:cxnSp>
        <p:nvCxnSpPr>
          <p:cNvPr id="26" name="Straight Arrow Connector 25"/>
          <p:cNvCxnSpPr>
            <a:stCxn id="27" idx="3"/>
          </p:cNvCxnSpPr>
          <p:nvPr/>
        </p:nvCxnSpPr>
        <p:spPr>
          <a:xfrm flipV="1">
            <a:off x="1672585" y="4648200"/>
            <a:ext cx="994415" cy="945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8600" y="4419600"/>
            <a:ext cx="1443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 Injector</a:t>
            </a:r>
          </a:p>
          <a:p>
            <a:r>
              <a:rPr lang="en-US" dirty="0" err="1"/>
              <a:t>beampipe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9" idx="3"/>
          </p:cNvCxnSpPr>
          <p:nvPr/>
        </p:nvCxnSpPr>
        <p:spPr>
          <a:xfrm flipV="1">
            <a:off x="3127463" y="5334000"/>
            <a:ext cx="911137" cy="90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66789" y="5239434"/>
            <a:ext cx="2460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Optical components box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176504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Arrow Connector 30"/>
          <p:cNvCxnSpPr>
            <a:stCxn id="30" idx="3"/>
          </p:cNvCxnSpPr>
          <p:nvPr/>
        </p:nvCxnSpPr>
        <p:spPr>
          <a:xfrm>
            <a:off x="2527047" y="3162300"/>
            <a:ext cx="2121153" cy="266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721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Beam Profiler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May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IPM Simulation Workshop    --    R. Thurman-Keup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7CD0-02CD-4E49-A6F5-418A24EBFE00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124200" cy="453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3468814" cy="495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6705600" y="4343400"/>
            <a:ext cx="0" cy="758858"/>
          </a:xfrm>
          <a:prstGeom prst="straightConnector1">
            <a:avLst/>
          </a:prstGeom>
          <a:ln w="28575">
            <a:solidFill>
              <a:srgbClr val="D600D6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124200" y="4724400"/>
            <a:ext cx="3505200" cy="152400"/>
          </a:xfrm>
          <a:prstGeom prst="straightConnector1">
            <a:avLst/>
          </a:prstGeom>
          <a:ln w="12700">
            <a:solidFill>
              <a:srgbClr val="D600D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623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IPM at IOTA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IOTA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 err="1"/>
              <a:t>Integrable</a:t>
            </a:r>
            <a:r>
              <a:rPr lang="en-US" dirty="0"/>
              <a:t> Optics Test Accelerator</a:t>
            </a:r>
          </a:p>
          <a:p>
            <a:r>
              <a:rPr lang="en-US" dirty="0"/>
              <a:t>Accelerator ring designed primarily to study the behavior of a nonlinear </a:t>
            </a:r>
            <a:r>
              <a:rPr lang="en-US" dirty="0" err="1"/>
              <a:t>integrable</a:t>
            </a:r>
            <a:r>
              <a:rPr lang="en-US" dirty="0"/>
              <a:t> lattice</a:t>
            </a:r>
          </a:p>
          <a:p>
            <a:pPr lvl="1"/>
            <a:r>
              <a:rPr lang="en-US" dirty="0"/>
              <a:t>V. Danilov and S. </a:t>
            </a:r>
            <a:r>
              <a:rPr lang="en-US" dirty="0" err="1"/>
              <a:t>Nagaitsev</a:t>
            </a:r>
            <a:r>
              <a:rPr lang="en-US" dirty="0"/>
              <a:t>, Phys. Rev. ST Accel. Beams 13, 084002 (2010)</a:t>
            </a:r>
          </a:p>
          <a:p>
            <a:r>
              <a:rPr lang="en-US" dirty="0"/>
              <a:t>The purpose of the nonlinear </a:t>
            </a:r>
            <a:r>
              <a:rPr lang="en-US" dirty="0" err="1"/>
              <a:t>integrable</a:t>
            </a:r>
            <a:r>
              <a:rPr lang="en-US" dirty="0"/>
              <a:t> lattice is to make beam dynamics more robust by generating large stable tune spreads and preserving dynamic aperture</a:t>
            </a:r>
          </a:p>
          <a:p>
            <a:pPr lvl="1"/>
            <a:r>
              <a:rPr lang="en-US" dirty="0"/>
              <a:t>Studies require monitoring the evolution of the beam profile on short time scales to detect beam growth and instabilities</a:t>
            </a:r>
          </a:p>
          <a:p>
            <a:pPr lvl="1"/>
            <a:r>
              <a:rPr lang="en-US" dirty="0"/>
              <a:t>Ideally profile measurements every turn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May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IPM Simulation Workshop    --    R. Thurman-Keup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7CD0-02CD-4E49-A6F5-418A24EBFE0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6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0286" t="21096" r="11895" b="15235"/>
          <a:stretch/>
        </p:blipFill>
        <p:spPr>
          <a:xfrm>
            <a:off x="4487531" y="1250530"/>
            <a:ext cx="4504069" cy="248327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IPM at IOTA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2589632"/>
            <a:ext cx="8229600" cy="35051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2.5 MeV, 10</a:t>
            </a:r>
            <a:r>
              <a:rPr lang="en-US" baseline="30000" dirty="0"/>
              <a:t>11</a:t>
            </a:r>
            <a:r>
              <a:rPr lang="en-US" dirty="0"/>
              <a:t> protons </a:t>
            </a:r>
            <a:br>
              <a:rPr lang="en-US" dirty="0"/>
            </a:br>
            <a:r>
              <a:rPr lang="en-US" dirty="0"/>
              <a:t>40 m circumference</a:t>
            </a:r>
            <a:br>
              <a:rPr lang="en-US" dirty="0"/>
            </a:br>
            <a:r>
              <a:rPr lang="en-US" dirty="0"/>
              <a:t>(30 MHz or 2.34 MHz modulation)</a:t>
            </a:r>
            <a:endParaRPr lang="en-US" baseline="30000" dirty="0"/>
          </a:p>
          <a:p>
            <a:r>
              <a:rPr lang="en-US" dirty="0"/>
              <a:t>Vacuum needs to be 10</a:t>
            </a:r>
            <a:r>
              <a:rPr lang="en-US" baseline="30000" dirty="0"/>
              <a:t>-11</a:t>
            </a:r>
            <a:r>
              <a:rPr lang="en-US" dirty="0"/>
              <a:t> </a:t>
            </a:r>
            <a:r>
              <a:rPr lang="en-US" dirty="0" err="1"/>
              <a:t>Torr</a:t>
            </a:r>
            <a:endParaRPr lang="en-US" dirty="0"/>
          </a:p>
          <a:p>
            <a:r>
              <a:rPr lang="en-US" dirty="0"/>
              <a:t>Ionization cross section much higher due to low beam energy</a:t>
            </a:r>
          </a:p>
          <a:p>
            <a:pPr lvl="1"/>
            <a:r>
              <a:rPr lang="en-US" dirty="0"/>
              <a:t>M.E. Rudd </a:t>
            </a:r>
            <a:r>
              <a:rPr lang="en-US" i="1" dirty="0"/>
              <a:t>et al</a:t>
            </a:r>
            <a:r>
              <a:rPr lang="en-US" dirty="0"/>
              <a:t>., Phys. Rev. A  </a:t>
            </a:r>
            <a:r>
              <a:rPr lang="en-US" b="1" dirty="0"/>
              <a:t>28</a:t>
            </a:r>
            <a:r>
              <a:rPr lang="en-US" dirty="0"/>
              <a:t>, 3244(1983)</a:t>
            </a:r>
          </a:p>
          <a:p>
            <a:pPr lvl="1"/>
            <a:r>
              <a:rPr lang="en-US" dirty="0"/>
              <a:t>Balances the very high vacuum</a:t>
            </a:r>
          </a:p>
          <a:p>
            <a:r>
              <a:rPr lang="en-US" dirty="0"/>
              <a:t>Expected number of ionizations per turn is ~18</a:t>
            </a:r>
          </a:p>
          <a:p>
            <a:pPr lvl="1"/>
            <a:r>
              <a:rPr lang="en-US" dirty="0"/>
              <a:t>Expected number of ionizations per bunch in MI is ~100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May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IPM Simulation Workshop    --    R. Thurman-Keup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7CD0-02CD-4E49-A6F5-418A24EBFE0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98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simulation tool works for not only IPM, but also other tracking needs</a:t>
            </a:r>
          </a:p>
          <a:p>
            <a:pPr lvl="1"/>
            <a:r>
              <a:rPr lang="en-US" dirty="0"/>
              <a:t>Recently modified solver to use Runge-</a:t>
            </a:r>
            <a:r>
              <a:rPr lang="en-US" dirty="0" err="1"/>
              <a:t>Kutta</a:t>
            </a:r>
            <a:r>
              <a:rPr lang="en-US" dirty="0"/>
              <a:t> method</a:t>
            </a:r>
          </a:p>
          <a:p>
            <a:r>
              <a:rPr lang="en-US" dirty="0"/>
              <a:t>Questions about gated-off state of IPM</a:t>
            </a:r>
          </a:p>
          <a:p>
            <a:pPr lvl="1"/>
            <a:r>
              <a:rPr lang="en-US" dirty="0"/>
              <a:t>Where do the electrons go when they reach the edge of the E field region?</a:t>
            </a:r>
          </a:p>
          <a:p>
            <a:pPr lvl="2"/>
            <a:r>
              <a:rPr lang="en-US" dirty="0"/>
              <a:t>Need 3-D E field calculation (have CST; need time)</a:t>
            </a:r>
          </a:p>
          <a:p>
            <a:pPr lvl="2"/>
            <a:r>
              <a:rPr lang="en-US" dirty="0"/>
              <a:t>May be difficult to precisely model details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May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IPM Simulation Workshop    --    R. Thurman-Keup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7CD0-02CD-4E49-A6F5-418A24EBFE0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72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May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IPM Simulation Workshop    --    R. Thurman-Keup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7CD0-02CD-4E49-A6F5-418A24EBFE0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7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Field in Simulation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May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IPM Simulation Workshop    --    R. Thurman-Keup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7CD0-02CD-4E49-A6F5-418A24EBFE00}" type="slidenum">
              <a:rPr lang="en-US" smtClean="0"/>
              <a:t>27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14800"/>
            <a:ext cx="2838223" cy="221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2748230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048" y="1371600"/>
            <a:ext cx="3515222" cy="270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3426036" cy="278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447800" y="2133600"/>
            <a:ext cx="1219200" cy="1219200"/>
          </a:xfrm>
          <a:prstGeom prst="rect">
            <a:avLst/>
          </a:prstGeom>
          <a:noFill/>
          <a:ln w="57150">
            <a:solidFill>
              <a:srgbClr val="EF0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667000" y="1600200"/>
            <a:ext cx="1828800" cy="533400"/>
          </a:xfrm>
          <a:prstGeom prst="straightConnector1">
            <a:avLst/>
          </a:prstGeom>
          <a:ln w="28575">
            <a:solidFill>
              <a:srgbClr val="EF01D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667000" y="3352800"/>
            <a:ext cx="1905000" cy="533400"/>
          </a:xfrm>
          <a:prstGeom prst="straightConnector1">
            <a:avLst/>
          </a:prstGeom>
          <a:ln w="28575">
            <a:solidFill>
              <a:srgbClr val="EF01D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200" y="1219200"/>
            <a:ext cx="113383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Measured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48600" y="1219200"/>
            <a:ext cx="79380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Model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600200" y="4876800"/>
            <a:ext cx="0" cy="3048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791200" y="5029200"/>
            <a:ext cx="0" cy="5334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15000" y="556260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0.0004 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43000" y="518160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0.0005 T</a:t>
            </a:r>
          </a:p>
        </p:txBody>
      </p:sp>
      <p:sp>
        <p:nvSpPr>
          <p:cNvPr id="10" name="Left Brace 9"/>
          <p:cNvSpPr/>
          <p:nvPr/>
        </p:nvSpPr>
        <p:spPr>
          <a:xfrm rot="5400000">
            <a:off x="1943100" y="4076700"/>
            <a:ext cx="457200" cy="1143000"/>
          </a:xfrm>
          <a:prstGeom prst="leftBrace">
            <a:avLst>
              <a:gd name="adj1" fmla="val 36159"/>
              <a:gd name="adj2" fmla="val 50000"/>
            </a:avLst>
          </a:prstGeom>
          <a:ln w="28575">
            <a:solidFill>
              <a:srgbClr val="EF01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/>
          <p:cNvSpPr/>
          <p:nvPr/>
        </p:nvSpPr>
        <p:spPr>
          <a:xfrm rot="5400000">
            <a:off x="6591300" y="3619500"/>
            <a:ext cx="457200" cy="2209800"/>
          </a:xfrm>
          <a:prstGeom prst="leftBrace">
            <a:avLst>
              <a:gd name="adj1" fmla="val 36159"/>
              <a:gd name="adj2" fmla="val 50000"/>
            </a:avLst>
          </a:prstGeom>
          <a:ln w="28575">
            <a:solidFill>
              <a:srgbClr val="EF01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0" idx="1"/>
            <a:endCxn id="23" idx="1"/>
          </p:cNvCxnSpPr>
          <p:nvPr/>
        </p:nvCxnSpPr>
        <p:spPr>
          <a:xfrm>
            <a:off x="2171700" y="4419600"/>
            <a:ext cx="4648200" cy="76200"/>
          </a:xfrm>
          <a:prstGeom prst="line">
            <a:avLst/>
          </a:prstGeom>
          <a:ln w="28575">
            <a:solidFill>
              <a:srgbClr val="EF01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55698" y="5141844"/>
            <a:ext cx="1600200" cy="0"/>
          </a:xfrm>
          <a:prstGeom prst="line">
            <a:avLst/>
          </a:prstGeom>
          <a:ln w="12700">
            <a:solidFill>
              <a:srgbClr val="EF01D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791200" y="5562600"/>
            <a:ext cx="2209800" cy="0"/>
          </a:xfrm>
          <a:prstGeom prst="line">
            <a:avLst/>
          </a:prstGeom>
          <a:ln w="12700">
            <a:solidFill>
              <a:srgbClr val="EF01D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615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Fermilab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May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IPM Simulation Workshop    --    R. Thurman-Keup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7CD0-02CD-4E49-A6F5-418A24EBFE00}" type="slidenum">
              <a:rPr lang="en-US" smtClean="0"/>
              <a:t>28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19200"/>
            <a:ext cx="6600825" cy="513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4419600" y="2133600"/>
            <a:ext cx="304800" cy="381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1600200"/>
            <a:ext cx="1765035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Source and </a:t>
            </a:r>
            <a:r>
              <a:rPr lang="en-US" dirty="0" err="1"/>
              <a:t>Linac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343400" y="2514600"/>
            <a:ext cx="304800" cy="3048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2209800"/>
            <a:ext cx="2107372" cy="36933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Booster Synchrotron</a:t>
            </a:r>
          </a:p>
        </p:txBody>
      </p:sp>
      <p:sp>
        <p:nvSpPr>
          <p:cNvPr id="22" name="Oval 21"/>
          <p:cNvSpPr/>
          <p:nvPr/>
        </p:nvSpPr>
        <p:spPr>
          <a:xfrm>
            <a:off x="3962400" y="2895600"/>
            <a:ext cx="381000" cy="38100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6200" y="2743200"/>
            <a:ext cx="1786515" cy="92333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Antiproton</a:t>
            </a:r>
          </a:p>
          <a:p>
            <a:r>
              <a:rPr lang="en-US" dirty="0"/>
              <a:t>Accumulator and</a:t>
            </a:r>
          </a:p>
          <a:p>
            <a:r>
              <a:rPr lang="en-US" dirty="0" err="1"/>
              <a:t>Debuncher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9" idx="3"/>
            <a:endCxn id="27" idx="1"/>
          </p:cNvCxnSpPr>
          <p:nvPr/>
        </p:nvCxnSpPr>
        <p:spPr>
          <a:xfrm>
            <a:off x="1672585" y="4209366"/>
            <a:ext cx="864032" cy="159804"/>
          </a:xfrm>
          <a:prstGeom prst="straightConnector1">
            <a:avLst/>
          </a:prstGeom>
          <a:ln w="19050">
            <a:solidFill>
              <a:srgbClr val="EF01D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28600" y="3886200"/>
            <a:ext cx="1443985" cy="646331"/>
          </a:xfrm>
          <a:prstGeom prst="rect">
            <a:avLst/>
          </a:prstGeom>
          <a:noFill/>
          <a:ln w="28575">
            <a:solidFill>
              <a:srgbClr val="EF01D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Recycler and</a:t>
            </a:r>
          </a:p>
          <a:p>
            <a:r>
              <a:rPr lang="en-US" dirty="0"/>
              <a:t>Main Injector</a:t>
            </a:r>
          </a:p>
        </p:txBody>
      </p:sp>
      <p:sp>
        <p:nvSpPr>
          <p:cNvPr id="38" name="Oval 37"/>
          <p:cNvSpPr/>
          <p:nvPr/>
        </p:nvSpPr>
        <p:spPr>
          <a:xfrm>
            <a:off x="4495800" y="1676400"/>
            <a:ext cx="4191000" cy="419100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H="1" flipV="1">
            <a:off x="3124200" y="1295400"/>
            <a:ext cx="1143000" cy="3048000"/>
          </a:xfrm>
          <a:prstGeom prst="line">
            <a:avLst/>
          </a:prstGeom>
          <a:ln w="76200">
            <a:solidFill>
              <a:srgbClr val="92D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2" idx="3"/>
          </p:cNvCxnSpPr>
          <p:nvPr/>
        </p:nvCxnSpPr>
        <p:spPr>
          <a:xfrm>
            <a:off x="1993635" y="1784866"/>
            <a:ext cx="2578365" cy="50113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8" idx="3"/>
            <a:endCxn id="14" idx="2"/>
          </p:cNvCxnSpPr>
          <p:nvPr/>
        </p:nvCxnSpPr>
        <p:spPr>
          <a:xfrm>
            <a:off x="2107372" y="2394466"/>
            <a:ext cx="2236028" cy="272534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4" idx="3"/>
            <a:endCxn id="22" idx="2"/>
          </p:cNvCxnSpPr>
          <p:nvPr/>
        </p:nvCxnSpPr>
        <p:spPr>
          <a:xfrm flipV="1">
            <a:off x="1862715" y="3086100"/>
            <a:ext cx="2099685" cy="118765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 rot="20248916">
            <a:off x="2557086" y="3661979"/>
            <a:ext cx="1905000" cy="2590800"/>
          </a:xfrm>
          <a:prstGeom prst="ellipse">
            <a:avLst/>
          </a:prstGeom>
          <a:noFill/>
          <a:ln w="76200">
            <a:solidFill>
              <a:srgbClr val="EF0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410200" y="2438400"/>
            <a:ext cx="996940" cy="3693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</a:rPr>
              <a:t>Tevatron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4800" y="762000"/>
            <a:ext cx="1143005" cy="36933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18" charset="2"/>
              </a:rPr>
              <a:t>n</a:t>
            </a:r>
            <a:r>
              <a:rPr lang="en-US" dirty="0"/>
              <a:t> to Nova </a:t>
            </a:r>
          </a:p>
        </p:txBody>
      </p:sp>
      <p:cxnSp>
        <p:nvCxnSpPr>
          <p:cNvPr id="49" name="Straight Arrow Connector 48"/>
          <p:cNvCxnSpPr>
            <a:stCxn id="48" idx="3"/>
          </p:cNvCxnSpPr>
          <p:nvPr/>
        </p:nvCxnSpPr>
        <p:spPr>
          <a:xfrm>
            <a:off x="1447805" y="946666"/>
            <a:ext cx="1676395" cy="424934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178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0"/>
            <a:ext cx="3131099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84650"/>
            <a:ext cx="3581400" cy="295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3381375" cy="247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5030"/>
            <a:ext cx="3581400" cy="291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Measurements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May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IPM Simulation Workshop    --    R. Thurman-Keup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7CD0-02CD-4E49-A6F5-418A24EBFE00}" type="slidenum">
              <a:rPr lang="en-US" smtClean="0"/>
              <a:t>29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33600" y="4953000"/>
            <a:ext cx="0" cy="7620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324600" y="4876800"/>
            <a:ext cx="0" cy="91440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24600" y="5181600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0.002 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33600" y="5181600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0.004 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41764" y="3962400"/>
            <a:ext cx="203023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Old Shunt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00" y="3962400"/>
            <a:ext cx="223157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/>
              <a:t>New Shunt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95400" y="1905000"/>
            <a:ext cx="1676400" cy="1295400"/>
          </a:xfrm>
          <a:prstGeom prst="rect">
            <a:avLst/>
          </a:prstGeom>
          <a:noFill/>
          <a:ln w="57150">
            <a:solidFill>
              <a:srgbClr val="EF0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562600" y="1905000"/>
            <a:ext cx="1676400" cy="1295400"/>
          </a:xfrm>
          <a:prstGeom prst="rect">
            <a:avLst/>
          </a:prstGeom>
          <a:noFill/>
          <a:ln w="57150">
            <a:solidFill>
              <a:srgbClr val="EF0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529" y="685800"/>
            <a:ext cx="901809" cy="923330"/>
          </a:xfrm>
          <a:prstGeom prst="rect">
            <a:avLst/>
          </a:prstGeom>
          <a:solidFill>
            <a:schemeClr val="bg1"/>
          </a:solidFill>
          <a:ln>
            <a:solidFill>
              <a:srgbClr val="EF01D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F01D3"/>
                </a:solidFill>
              </a:rPr>
              <a:t>IPM Active Region</a:t>
            </a:r>
          </a:p>
        </p:txBody>
      </p:sp>
      <p:cxnSp>
        <p:nvCxnSpPr>
          <p:cNvPr id="18" name="Straight Arrow Connector 17"/>
          <p:cNvCxnSpPr>
            <a:endCxn id="14" idx="0"/>
          </p:cNvCxnSpPr>
          <p:nvPr/>
        </p:nvCxnSpPr>
        <p:spPr>
          <a:xfrm>
            <a:off x="914400" y="1143000"/>
            <a:ext cx="1219200" cy="762000"/>
          </a:xfrm>
          <a:prstGeom prst="straightConnector1">
            <a:avLst/>
          </a:prstGeom>
          <a:ln w="28575">
            <a:solidFill>
              <a:srgbClr val="EF01D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605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IPM Concept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May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IPM Simulation Workshop    --    R. Thurman-Keup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7CD0-02CD-4E49-A6F5-418A24EBFE00}" type="slidenum">
              <a:rPr lang="en-US" smtClean="0"/>
              <a:t>3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33600" y="2286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33600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33600" y="3657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33600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0" y="5715000"/>
            <a:ext cx="29718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286000" y="1752600"/>
            <a:ext cx="457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43200" y="1905000"/>
            <a:ext cx="36576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43200" y="4800600"/>
            <a:ext cx="3657600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048000" y="5105400"/>
            <a:ext cx="2971800" cy="1524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934200" y="2286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934200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934200" y="3657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934200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048000" y="5257800"/>
            <a:ext cx="2971800" cy="1524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229100" y="3124200"/>
            <a:ext cx="685800" cy="2286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rapezoid 40"/>
          <p:cNvSpPr/>
          <p:nvPr/>
        </p:nvSpPr>
        <p:spPr>
          <a:xfrm rot="10800000">
            <a:off x="2209800" y="1143000"/>
            <a:ext cx="5638800" cy="457200"/>
          </a:xfrm>
          <a:prstGeom prst="trapezoid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rapezoid 41"/>
          <p:cNvSpPr/>
          <p:nvPr/>
        </p:nvSpPr>
        <p:spPr>
          <a:xfrm>
            <a:off x="2171700" y="5791200"/>
            <a:ext cx="5753100" cy="457200"/>
          </a:xfrm>
          <a:prstGeom prst="trapezoid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620000" y="1143000"/>
            <a:ext cx="914400" cy="5105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62000" y="838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Magnet with vertical B field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81000" y="1447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Cathode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6200" y="2971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Field shaping electrodes</a:t>
            </a:r>
          </a:p>
        </p:txBody>
      </p:sp>
      <p:cxnSp>
        <p:nvCxnSpPr>
          <p:cNvPr id="48" name="Straight Arrow Connector 47"/>
          <p:cNvCxnSpPr>
            <a:stCxn id="45" idx="3"/>
          </p:cNvCxnSpPr>
          <p:nvPr/>
        </p:nvCxnSpPr>
        <p:spPr>
          <a:xfrm>
            <a:off x="1371600" y="1632466"/>
            <a:ext cx="838200" cy="1201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6200" y="1905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Electron Suppression Grid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2057400" y="1905001"/>
            <a:ext cx="609600" cy="1523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6" idx="3"/>
            <a:endCxn id="8" idx="3"/>
          </p:cNvCxnSpPr>
          <p:nvPr/>
        </p:nvCxnSpPr>
        <p:spPr>
          <a:xfrm flipV="1">
            <a:off x="1524000" y="2416082"/>
            <a:ext cx="631918" cy="8788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6" idx="3"/>
            <a:endCxn id="10" idx="2"/>
          </p:cNvCxnSpPr>
          <p:nvPr/>
        </p:nvCxnSpPr>
        <p:spPr>
          <a:xfrm>
            <a:off x="1524000" y="3294966"/>
            <a:ext cx="609600" cy="4388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6" idx="3"/>
            <a:endCxn id="9" idx="3"/>
          </p:cNvCxnSpPr>
          <p:nvPr/>
        </p:nvCxnSpPr>
        <p:spPr>
          <a:xfrm flipV="1">
            <a:off x="1524000" y="3101882"/>
            <a:ext cx="631918" cy="1930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6" idx="3"/>
            <a:endCxn id="11" idx="2"/>
          </p:cNvCxnSpPr>
          <p:nvPr/>
        </p:nvCxnSpPr>
        <p:spPr>
          <a:xfrm>
            <a:off x="1524000" y="3294966"/>
            <a:ext cx="609600" cy="11246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28600" y="4355068"/>
            <a:ext cx="166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Wire mesh gate</a:t>
            </a:r>
          </a:p>
        </p:txBody>
      </p:sp>
      <p:cxnSp>
        <p:nvCxnSpPr>
          <p:cNvPr id="66" name="Straight Arrow Connector 65"/>
          <p:cNvCxnSpPr>
            <a:stCxn id="65" idx="3"/>
          </p:cNvCxnSpPr>
          <p:nvPr/>
        </p:nvCxnSpPr>
        <p:spPr>
          <a:xfrm>
            <a:off x="1890423" y="4539734"/>
            <a:ext cx="852777" cy="2725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28600" y="46876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Microchannel</a:t>
            </a:r>
            <a:r>
              <a:rPr lang="en-US" dirty="0"/>
              <a:t> Plate (MCP)</a:t>
            </a:r>
          </a:p>
        </p:txBody>
      </p:sp>
      <p:cxnSp>
        <p:nvCxnSpPr>
          <p:cNvPr id="70" name="Straight Arrow Connector 69"/>
          <p:cNvCxnSpPr>
            <a:stCxn id="69" idx="3"/>
            <a:endCxn id="25" idx="1"/>
          </p:cNvCxnSpPr>
          <p:nvPr/>
        </p:nvCxnSpPr>
        <p:spPr>
          <a:xfrm>
            <a:off x="1752600" y="5010835"/>
            <a:ext cx="1295400" cy="1707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6200" y="5410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Anode strips</a:t>
            </a:r>
          </a:p>
          <a:p>
            <a:r>
              <a:rPr lang="en-US" dirty="0"/>
              <a:t>500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m spacing </a:t>
            </a:r>
          </a:p>
        </p:txBody>
      </p:sp>
      <p:cxnSp>
        <p:nvCxnSpPr>
          <p:cNvPr id="76" name="Straight Arrow Connector 75"/>
          <p:cNvCxnSpPr>
            <a:stCxn id="73" idx="3"/>
          </p:cNvCxnSpPr>
          <p:nvPr/>
        </p:nvCxnSpPr>
        <p:spPr>
          <a:xfrm flipV="1">
            <a:off x="1752600" y="5715000"/>
            <a:ext cx="1295400" cy="183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2971800" y="2971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Beam</a:t>
            </a:r>
          </a:p>
          <a:p>
            <a:pPr algn="r"/>
            <a:r>
              <a:rPr lang="en-US" dirty="0"/>
              <a:t>(into page)</a:t>
            </a:r>
          </a:p>
        </p:txBody>
      </p:sp>
      <p:sp>
        <p:nvSpPr>
          <p:cNvPr id="101" name="Down Arrow 100"/>
          <p:cNvSpPr/>
          <p:nvPr/>
        </p:nvSpPr>
        <p:spPr>
          <a:xfrm>
            <a:off x="3962400" y="3505200"/>
            <a:ext cx="1219200" cy="1524000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Down Arrow 101"/>
          <p:cNvSpPr/>
          <p:nvPr/>
        </p:nvSpPr>
        <p:spPr>
          <a:xfrm rot="10800000">
            <a:off x="3962400" y="1752600"/>
            <a:ext cx="1219200" cy="1295400"/>
          </a:xfrm>
          <a:prstGeom prst="downArrow">
            <a:avLst/>
          </a:prstGeom>
          <a:pattFill prst="pct40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4876800" y="2286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Ions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876800" y="3810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Electrons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5334000" y="2971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Ionization Happens</a:t>
            </a:r>
          </a:p>
        </p:txBody>
      </p:sp>
      <p:cxnSp>
        <p:nvCxnSpPr>
          <p:cNvPr id="106" name="Straight Arrow Connector 105"/>
          <p:cNvCxnSpPr>
            <a:stCxn id="105" idx="1"/>
            <a:endCxn id="33" idx="6"/>
          </p:cNvCxnSpPr>
          <p:nvPr/>
        </p:nvCxnSpPr>
        <p:spPr>
          <a:xfrm flipH="1" flipV="1">
            <a:off x="4914900" y="3238500"/>
            <a:ext cx="419100" cy="564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231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49" y="1524000"/>
            <a:ext cx="4735551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Measurements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May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IPM Simulation Workshop    --    R. Thurman-Keup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7CD0-02CD-4E49-A6F5-418A24EBFE00}" type="slidenum">
              <a:rPr lang="en-US" smtClean="0"/>
              <a:t>30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066800" y="1600199"/>
            <a:ext cx="486889" cy="3719223"/>
          </a:xfrm>
          <a:custGeom>
            <a:avLst/>
            <a:gdLst>
              <a:gd name="connsiteX0" fmla="*/ 0 w 524905"/>
              <a:gd name="connsiteY0" fmla="*/ 0 h 3673503"/>
              <a:gd name="connsiteX1" fmla="*/ 159026 w 524905"/>
              <a:gd name="connsiteY1" fmla="*/ 1097280 h 3673503"/>
              <a:gd name="connsiteX2" fmla="*/ 524786 w 524905"/>
              <a:gd name="connsiteY2" fmla="*/ 1685677 h 3673503"/>
              <a:gd name="connsiteX3" fmla="*/ 198783 w 524905"/>
              <a:gd name="connsiteY3" fmla="*/ 2417197 h 3673503"/>
              <a:gd name="connsiteX4" fmla="*/ 151075 w 524905"/>
              <a:gd name="connsiteY4" fmla="*/ 3267986 h 3673503"/>
              <a:gd name="connsiteX5" fmla="*/ 206734 w 524905"/>
              <a:gd name="connsiteY5" fmla="*/ 3673503 h 3673503"/>
              <a:gd name="connsiteX0" fmla="*/ 0 w 524829"/>
              <a:gd name="connsiteY0" fmla="*/ 0 h 3673503"/>
              <a:gd name="connsiteX1" fmla="*/ 174929 w 524829"/>
              <a:gd name="connsiteY1" fmla="*/ 930303 h 3673503"/>
              <a:gd name="connsiteX2" fmla="*/ 524786 w 524829"/>
              <a:gd name="connsiteY2" fmla="*/ 1685677 h 3673503"/>
              <a:gd name="connsiteX3" fmla="*/ 198783 w 524829"/>
              <a:gd name="connsiteY3" fmla="*/ 2417197 h 3673503"/>
              <a:gd name="connsiteX4" fmla="*/ 151075 w 524829"/>
              <a:gd name="connsiteY4" fmla="*/ 3267986 h 3673503"/>
              <a:gd name="connsiteX5" fmla="*/ 206734 w 524829"/>
              <a:gd name="connsiteY5" fmla="*/ 3673503 h 3673503"/>
              <a:gd name="connsiteX0" fmla="*/ 0 w 365845"/>
              <a:gd name="connsiteY0" fmla="*/ 0 h 3673503"/>
              <a:gd name="connsiteX1" fmla="*/ 174929 w 365845"/>
              <a:gd name="connsiteY1" fmla="*/ 930303 h 3673503"/>
              <a:gd name="connsiteX2" fmla="*/ 365760 w 365845"/>
              <a:gd name="connsiteY2" fmla="*/ 1685677 h 3673503"/>
              <a:gd name="connsiteX3" fmla="*/ 198783 w 365845"/>
              <a:gd name="connsiteY3" fmla="*/ 2417197 h 3673503"/>
              <a:gd name="connsiteX4" fmla="*/ 151075 w 365845"/>
              <a:gd name="connsiteY4" fmla="*/ 3267986 h 3673503"/>
              <a:gd name="connsiteX5" fmla="*/ 206734 w 365845"/>
              <a:gd name="connsiteY5" fmla="*/ 3673503 h 3673503"/>
              <a:gd name="connsiteX0" fmla="*/ 0 w 365846"/>
              <a:gd name="connsiteY0" fmla="*/ 0 h 3673503"/>
              <a:gd name="connsiteX1" fmla="*/ 174929 w 365846"/>
              <a:gd name="connsiteY1" fmla="*/ 930303 h 3673503"/>
              <a:gd name="connsiteX2" fmla="*/ 365760 w 365846"/>
              <a:gd name="connsiteY2" fmla="*/ 1685677 h 3673503"/>
              <a:gd name="connsiteX3" fmla="*/ 198783 w 365846"/>
              <a:gd name="connsiteY3" fmla="*/ 2417197 h 3673503"/>
              <a:gd name="connsiteX4" fmla="*/ 143124 w 365846"/>
              <a:gd name="connsiteY4" fmla="*/ 3061253 h 3673503"/>
              <a:gd name="connsiteX5" fmla="*/ 206734 w 365846"/>
              <a:gd name="connsiteY5" fmla="*/ 3673503 h 3673503"/>
              <a:gd name="connsiteX0" fmla="*/ 0 w 445359"/>
              <a:gd name="connsiteY0" fmla="*/ 0 h 3729162"/>
              <a:gd name="connsiteX1" fmla="*/ 254442 w 445359"/>
              <a:gd name="connsiteY1" fmla="*/ 985962 h 3729162"/>
              <a:gd name="connsiteX2" fmla="*/ 445273 w 445359"/>
              <a:gd name="connsiteY2" fmla="*/ 1741336 h 3729162"/>
              <a:gd name="connsiteX3" fmla="*/ 278296 w 445359"/>
              <a:gd name="connsiteY3" fmla="*/ 2472856 h 3729162"/>
              <a:gd name="connsiteX4" fmla="*/ 222637 w 445359"/>
              <a:gd name="connsiteY4" fmla="*/ 3116912 h 3729162"/>
              <a:gd name="connsiteX5" fmla="*/ 286247 w 445359"/>
              <a:gd name="connsiteY5" fmla="*/ 3729162 h 3729162"/>
              <a:gd name="connsiteX0" fmla="*/ 0 w 446136"/>
              <a:gd name="connsiteY0" fmla="*/ 0 h 3729162"/>
              <a:gd name="connsiteX1" fmla="*/ 198783 w 446136"/>
              <a:gd name="connsiteY1" fmla="*/ 993913 h 3729162"/>
              <a:gd name="connsiteX2" fmla="*/ 445273 w 446136"/>
              <a:gd name="connsiteY2" fmla="*/ 1741336 h 3729162"/>
              <a:gd name="connsiteX3" fmla="*/ 278296 w 446136"/>
              <a:gd name="connsiteY3" fmla="*/ 2472856 h 3729162"/>
              <a:gd name="connsiteX4" fmla="*/ 222637 w 446136"/>
              <a:gd name="connsiteY4" fmla="*/ 3116912 h 3729162"/>
              <a:gd name="connsiteX5" fmla="*/ 286247 w 446136"/>
              <a:gd name="connsiteY5" fmla="*/ 3729162 h 3729162"/>
              <a:gd name="connsiteX0" fmla="*/ 0 w 446357"/>
              <a:gd name="connsiteY0" fmla="*/ 0 h 3729162"/>
              <a:gd name="connsiteX1" fmla="*/ 198783 w 446357"/>
              <a:gd name="connsiteY1" fmla="*/ 993913 h 3729162"/>
              <a:gd name="connsiteX2" fmla="*/ 445273 w 446357"/>
              <a:gd name="connsiteY2" fmla="*/ 1741336 h 3729162"/>
              <a:gd name="connsiteX3" fmla="*/ 286247 w 446357"/>
              <a:gd name="connsiteY3" fmla="*/ 2584174 h 3729162"/>
              <a:gd name="connsiteX4" fmla="*/ 222637 w 446357"/>
              <a:gd name="connsiteY4" fmla="*/ 3116912 h 3729162"/>
              <a:gd name="connsiteX5" fmla="*/ 286247 w 446357"/>
              <a:gd name="connsiteY5" fmla="*/ 3729162 h 3729162"/>
              <a:gd name="connsiteX0" fmla="*/ 0 w 446311"/>
              <a:gd name="connsiteY0" fmla="*/ 0 h 3729162"/>
              <a:gd name="connsiteX1" fmla="*/ 198783 w 446311"/>
              <a:gd name="connsiteY1" fmla="*/ 993913 h 3729162"/>
              <a:gd name="connsiteX2" fmla="*/ 445273 w 446311"/>
              <a:gd name="connsiteY2" fmla="*/ 1741336 h 3729162"/>
              <a:gd name="connsiteX3" fmla="*/ 286247 w 446311"/>
              <a:gd name="connsiteY3" fmla="*/ 2584174 h 3729162"/>
              <a:gd name="connsiteX4" fmla="*/ 262393 w 446311"/>
              <a:gd name="connsiteY4" fmla="*/ 3148717 h 3729162"/>
              <a:gd name="connsiteX5" fmla="*/ 286247 w 446311"/>
              <a:gd name="connsiteY5" fmla="*/ 3729162 h 3729162"/>
              <a:gd name="connsiteX0" fmla="*/ 0 w 448456"/>
              <a:gd name="connsiteY0" fmla="*/ 0 h 3729162"/>
              <a:gd name="connsiteX1" fmla="*/ 198783 w 448456"/>
              <a:gd name="connsiteY1" fmla="*/ 993913 h 3729162"/>
              <a:gd name="connsiteX2" fmla="*/ 445273 w 448456"/>
              <a:gd name="connsiteY2" fmla="*/ 1741336 h 3729162"/>
              <a:gd name="connsiteX3" fmla="*/ 333955 w 448456"/>
              <a:gd name="connsiteY3" fmla="*/ 2576222 h 3729162"/>
              <a:gd name="connsiteX4" fmla="*/ 262393 w 448456"/>
              <a:gd name="connsiteY4" fmla="*/ 3148717 h 3729162"/>
              <a:gd name="connsiteX5" fmla="*/ 286247 w 448456"/>
              <a:gd name="connsiteY5" fmla="*/ 3729162 h 372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56" h="3729162">
                <a:moveTo>
                  <a:pt x="0" y="0"/>
                </a:moveTo>
                <a:cubicBezTo>
                  <a:pt x="35781" y="408167"/>
                  <a:pt x="124571" y="703690"/>
                  <a:pt x="198783" y="993913"/>
                </a:cubicBezTo>
                <a:cubicBezTo>
                  <a:pt x="272995" y="1284136"/>
                  <a:pt x="422744" y="1477618"/>
                  <a:pt x="445273" y="1741336"/>
                </a:cubicBezTo>
                <a:cubicBezTo>
                  <a:pt x="467802" y="2005054"/>
                  <a:pt x="364435" y="2341659"/>
                  <a:pt x="333955" y="2576222"/>
                </a:cubicBezTo>
                <a:cubicBezTo>
                  <a:pt x="303475" y="2810785"/>
                  <a:pt x="270344" y="2956560"/>
                  <a:pt x="262393" y="3148717"/>
                </a:cubicBezTo>
                <a:cubicBezTo>
                  <a:pt x="254442" y="3340874"/>
                  <a:pt x="259080" y="3631095"/>
                  <a:pt x="286247" y="3729162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219200"/>
            <a:ext cx="1752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334000"/>
            <a:ext cx="1752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endCxn id="7" idx="5"/>
          </p:cNvCxnSpPr>
          <p:nvPr/>
        </p:nvCxnSpPr>
        <p:spPr>
          <a:xfrm>
            <a:off x="1066800" y="1600200"/>
            <a:ext cx="310779" cy="371922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71600" y="2514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 Field Line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09600" y="3352800"/>
            <a:ext cx="609600" cy="39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600200" y="3356776"/>
            <a:ext cx="533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133600" y="3105834"/>
            <a:ext cx="1133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Maximum</a:t>
            </a:r>
            <a:br>
              <a:rPr lang="en-US" dirty="0"/>
            </a:br>
            <a:r>
              <a:rPr lang="en-US" dirty="0"/>
              <a:t>Deviation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953000" y="2362200"/>
            <a:ext cx="1828800" cy="2209800"/>
          </a:xfrm>
          <a:prstGeom prst="rect">
            <a:avLst/>
          </a:prstGeom>
          <a:noFill/>
          <a:ln w="57150">
            <a:solidFill>
              <a:srgbClr val="EF0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755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204" y="1272845"/>
            <a:ext cx="5317396" cy="436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Measurements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May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IPM Simulation Workshop    --    R. Thurman-Keup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7CD0-02CD-4E49-A6F5-418A24EBFE00}" type="slidenum">
              <a:rPr lang="en-US" smtClean="0"/>
              <a:t>31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066800" y="1600199"/>
            <a:ext cx="486889" cy="3719223"/>
          </a:xfrm>
          <a:custGeom>
            <a:avLst/>
            <a:gdLst>
              <a:gd name="connsiteX0" fmla="*/ 0 w 524905"/>
              <a:gd name="connsiteY0" fmla="*/ 0 h 3673503"/>
              <a:gd name="connsiteX1" fmla="*/ 159026 w 524905"/>
              <a:gd name="connsiteY1" fmla="*/ 1097280 h 3673503"/>
              <a:gd name="connsiteX2" fmla="*/ 524786 w 524905"/>
              <a:gd name="connsiteY2" fmla="*/ 1685677 h 3673503"/>
              <a:gd name="connsiteX3" fmla="*/ 198783 w 524905"/>
              <a:gd name="connsiteY3" fmla="*/ 2417197 h 3673503"/>
              <a:gd name="connsiteX4" fmla="*/ 151075 w 524905"/>
              <a:gd name="connsiteY4" fmla="*/ 3267986 h 3673503"/>
              <a:gd name="connsiteX5" fmla="*/ 206734 w 524905"/>
              <a:gd name="connsiteY5" fmla="*/ 3673503 h 3673503"/>
              <a:gd name="connsiteX0" fmla="*/ 0 w 524829"/>
              <a:gd name="connsiteY0" fmla="*/ 0 h 3673503"/>
              <a:gd name="connsiteX1" fmla="*/ 174929 w 524829"/>
              <a:gd name="connsiteY1" fmla="*/ 930303 h 3673503"/>
              <a:gd name="connsiteX2" fmla="*/ 524786 w 524829"/>
              <a:gd name="connsiteY2" fmla="*/ 1685677 h 3673503"/>
              <a:gd name="connsiteX3" fmla="*/ 198783 w 524829"/>
              <a:gd name="connsiteY3" fmla="*/ 2417197 h 3673503"/>
              <a:gd name="connsiteX4" fmla="*/ 151075 w 524829"/>
              <a:gd name="connsiteY4" fmla="*/ 3267986 h 3673503"/>
              <a:gd name="connsiteX5" fmla="*/ 206734 w 524829"/>
              <a:gd name="connsiteY5" fmla="*/ 3673503 h 3673503"/>
              <a:gd name="connsiteX0" fmla="*/ 0 w 365845"/>
              <a:gd name="connsiteY0" fmla="*/ 0 h 3673503"/>
              <a:gd name="connsiteX1" fmla="*/ 174929 w 365845"/>
              <a:gd name="connsiteY1" fmla="*/ 930303 h 3673503"/>
              <a:gd name="connsiteX2" fmla="*/ 365760 w 365845"/>
              <a:gd name="connsiteY2" fmla="*/ 1685677 h 3673503"/>
              <a:gd name="connsiteX3" fmla="*/ 198783 w 365845"/>
              <a:gd name="connsiteY3" fmla="*/ 2417197 h 3673503"/>
              <a:gd name="connsiteX4" fmla="*/ 151075 w 365845"/>
              <a:gd name="connsiteY4" fmla="*/ 3267986 h 3673503"/>
              <a:gd name="connsiteX5" fmla="*/ 206734 w 365845"/>
              <a:gd name="connsiteY5" fmla="*/ 3673503 h 3673503"/>
              <a:gd name="connsiteX0" fmla="*/ 0 w 365846"/>
              <a:gd name="connsiteY0" fmla="*/ 0 h 3673503"/>
              <a:gd name="connsiteX1" fmla="*/ 174929 w 365846"/>
              <a:gd name="connsiteY1" fmla="*/ 930303 h 3673503"/>
              <a:gd name="connsiteX2" fmla="*/ 365760 w 365846"/>
              <a:gd name="connsiteY2" fmla="*/ 1685677 h 3673503"/>
              <a:gd name="connsiteX3" fmla="*/ 198783 w 365846"/>
              <a:gd name="connsiteY3" fmla="*/ 2417197 h 3673503"/>
              <a:gd name="connsiteX4" fmla="*/ 143124 w 365846"/>
              <a:gd name="connsiteY4" fmla="*/ 3061253 h 3673503"/>
              <a:gd name="connsiteX5" fmla="*/ 206734 w 365846"/>
              <a:gd name="connsiteY5" fmla="*/ 3673503 h 3673503"/>
              <a:gd name="connsiteX0" fmla="*/ 0 w 445359"/>
              <a:gd name="connsiteY0" fmla="*/ 0 h 3729162"/>
              <a:gd name="connsiteX1" fmla="*/ 254442 w 445359"/>
              <a:gd name="connsiteY1" fmla="*/ 985962 h 3729162"/>
              <a:gd name="connsiteX2" fmla="*/ 445273 w 445359"/>
              <a:gd name="connsiteY2" fmla="*/ 1741336 h 3729162"/>
              <a:gd name="connsiteX3" fmla="*/ 278296 w 445359"/>
              <a:gd name="connsiteY3" fmla="*/ 2472856 h 3729162"/>
              <a:gd name="connsiteX4" fmla="*/ 222637 w 445359"/>
              <a:gd name="connsiteY4" fmla="*/ 3116912 h 3729162"/>
              <a:gd name="connsiteX5" fmla="*/ 286247 w 445359"/>
              <a:gd name="connsiteY5" fmla="*/ 3729162 h 3729162"/>
              <a:gd name="connsiteX0" fmla="*/ 0 w 446136"/>
              <a:gd name="connsiteY0" fmla="*/ 0 h 3729162"/>
              <a:gd name="connsiteX1" fmla="*/ 198783 w 446136"/>
              <a:gd name="connsiteY1" fmla="*/ 993913 h 3729162"/>
              <a:gd name="connsiteX2" fmla="*/ 445273 w 446136"/>
              <a:gd name="connsiteY2" fmla="*/ 1741336 h 3729162"/>
              <a:gd name="connsiteX3" fmla="*/ 278296 w 446136"/>
              <a:gd name="connsiteY3" fmla="*/ 2472856 h 3729162"/>
              <a:gd name="connsiteX4" fmla="*/ 222637 w 446136"/>
              <a:gd name="connsiteY4" fmla="*/ 3116912 h 3729162"/>
              <a:gd name="connsiteX5" fmla="*/ 286247 w 446136"/>
              <a:gd name="connsiteY5" fmla="*/ 3729162 h 3729162"/>
              <a:gd name="connsiteX0" fmla="*/ 0 w 446357"/>
              <a:gd name="connsiteY0" fmla="*/ 0 h 3729162"/>
              <a:gd name="connsiteX1" fmla="*/ 198783 w 446357"/>
              <a:gd name="connsiteY1" fmla="*/ 993913 h 3729162"/>
              <a:gd name="connsiteX2" fmla="*/ 445273 w 446357"/>
              <a:gd name="connsiteY2" fmla="*/ 1741336 h 3729162"/>
              <a:gd name="connsiteX3" fmla="*/ 286247 w 446357"/>
              <a:gd name="connsiteY3" fmla="*/ 2584174 h 3729162"/>
              <a:gd name="connsiteX4" fmla="*/ 222637 w 446357"/>
              <a:gd name="connsiteY4" fmla="*/ 3116912 h 3729162"/>
              <a:gd name="connsiteX5" fmla="*/ 286247 w 446357"/>
              <a:gd name="connsiteY5" fmla="*/ 3729162 h 3729162"/>
              <a:gd name="connsiteX0" fmla="*/ 0 w 446311"/>
              <a:gd name="connsiteY0" fmla="*/ 0 h 3729162"/>
              <a:gd name="connsiteX1" fmla="*/ 198783 w 446311"/>
              <a:gd name="connsiteY1" fmla="*/ 993913 h 3729162"/>
              <a:gd name="connsiteX2" fmla="*/ 445273 w 446311"/>
              <a:gd name="connsiteY2" fmla="*/ 1741336 h 3729162"/>
              <a:gd name="connsiteX3" fmla="*/ 286247 w 446311"/>
              <a:gd name="connsiteY3" fmla="*/ 2584174 h 3729162"/>
              <a:gd name="connsiteX4" fmla="*/ 262393 w 446311"/>
              <a:gd name="connsiteY4" fmla="*/ 3148717 h 3729162"/>
              <a:gd name="connsiteX5" fmla="*/ 286247 w 446311"/>
              <a:gd name="connsiteY5" fmla="*/ 3729162 h 3729162"/>
              <a:gd name="connsiteX0" fmla="*/ 0 w 448456"/>
              <a:gd name="connsiteY0" fmla="*/ 0 h 3729162"/>
              <a:gd name="connsiteX1" fmla="*/ 198783 w 448456"/>
              <a:gd name="connsiteY1" fmla="*/ 993913 h 3729162"/>
              <a:gd name="connsiteX2" fmla="*/ 445273 w 448456"/>
              <a:gd name="connsiteY2" fmla="*/ 1741336 h 3729162"/>
              <a:gd name="connsiteX3" fmla="*/ 333955 w 448456"/>
              <a:gd name="connsiteY3" fmla="*/ 2576222 h 3729162"/>
              <a:gd name="connsiteX4" fmla="*/ 262393 w 448456"/>
              <a:gd name="connsiteY4" fmla="*/ 3148717 h 3729162"/>
              <a:gd name="connsiteX5" fmla="*/ 286247 w 448456"/>
              <a:gd name="connsiteY5" fmla="*/ 3729162 h 372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56" h="3729162">
                <a:moveTo>
                  <a:pt x="0" y="0"/>
                </a:moveTo>
                <a:cubicBezTo>
                  <a:pt x="35781" y="408167"/>
                  <a:pt x="124571" y="703690"/>
                  <a:pt x="198783" y="993913"/>
                </a:cubicBezTo>
                <a:cubicBezTo>
                  <a:pt x="272995" y="1284136"/>
                  <a:pt x="422744" y="1477618"/>
                  <a:pt x="445273" y="1741336"/>
                </a:cubicBezTo>
                <a:cubicBezTo>
                  <a:pt x="467802" y="2005054"/>
                  <a:pt x="364435" y="2341659"/>
                  <a:pt x="333955" y="2576222"/>
                </a:cubicBezTo>
                <a:cubicBezTo>
                  <a:pt x="303475" y="2810785"/>
                  <a:pt x="270344" y="2956560"/>
                  <a:pt x="262393" y="3148717"/>
                </a:cubicBezTo>
                <a:cubicBezTo>
                  <a:pt x="254442" y="3340874"/>
                  <a:pt x="259080" y="3631095"/>
                  <a:pt x="286247" y="3729162"/>
                </a:cubicBez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1219200"/>
            <a:ext cx="1752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334000"/>
            <a:ext cx="1752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endCxn id="7" idx="5"/>
          </p:cNvCxnSpPr>
          <p:nvPr/>
        </p:nvCxnSpPr>
        <p:spPr>
          <a:xfrm>
            <a:off x="1066800" y="1600200"/>
            <a:ext cx="310779" cy="371922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71600" y="2514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 Field Line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066800" y="1600200"/>
            <a:ext cx="0" cy="37338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57200" y="5257800"/>
            <a:ext cx="609600" cy="39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1371600" y="5257800"/>
            <a:ext cx="533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905000" y="44196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Deviation from top to bottom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52800" y="5638800"/>
            <a:ext cx="49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value of 200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m could be hall probe rotation;  corresponds to ~0.1 degrees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876800" y="2209800"/>
            <a:ext cx="1905000" cy="2362200"/>
          </a:xfrm>
          <a:prstGeom prst="rect">
            <a:avLst/>
          </a:prstGeom>
          <a:noFill/>
          <a:ln w="57150">
            <a:solidFill>
              <a:srgbClr val="EF0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5663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 Orbit Perturbation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Measured magnet integrated field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~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0.001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T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m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Maximum displacement around the ring for the measured field integral is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𝐷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𝑑𝑙</m:t>
                              </m:r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𝛽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𝜋𝜈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For the Main Injector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~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27 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T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m</m:t>
                    </m:r>
                  </m:oMath>
                </a14:m>
                <a:r>
                  <a:rPr lang="en-US" dirty="0"/>
                  <a:t> and the maximum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dirty="0"/>
                  <a:t> is 50 and the tune,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𝜈</m:t>
                    </m:r>
                  </m:oMath>
                </a14:m>
                <a:r>
                  <a:rPr lang="en-US" dirty="0"/>
                  <a:t>, is 0.43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𝐷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~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0.001 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ea typeface="Cambria Math"/>
                      </a:rPr>
                      <m:t>m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May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IPM Simulation Workshop    --    R. Thurman-Keup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7CD0-02CD-4E49-A6F5-418A24EBFE0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4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Gated IPM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Problem with MCP is short lifetime</a:t>
            </a:r>
          </a:p>
          <a:p>
            <a:pPr lvl="1"/>
            <a:r>
              <a:rPr lang="en-US" dirty="0"/>
              <a:t>Plate is using up lifetime whenever beam is in the machine and the IPM voltage is on</a:t>
            </a:r>
          </a:p>
          <a:p>
            <a:pPr lvl="1"/>
            <a:r>
              <a:rPr lang="en-US" dirty="0"/>
              <a:t>Voltage takes a while to raise and lower</a:t>
            </a:r>
          </a:p>
          <a:p>
            <a:r>
              <a:rPr lang="en-US" dirty="0"/>
              <a:t>Would like to be able to gate the charge to preserve the MCP</a:t>
            </a:r>
          </a:p>
          <a:p>
            <a:pPr lvl="1"/>
            <a:r>
              <a:rPr lang="en-US" dirty="0"/>
              <a:t>Stop the electrons and ions from reaching the MCP</a:t>
            </a:r>
          </a:p>
          <a:p>
            <a:pPr lvl="1"/>
            <a:r>
              <a:rPr lang="en-US" dirty="0"/>
              <a:t>Allow the electrons and ions an escape path from the IPM active region</a:t>
            </a:r>
          </a:p>
          <a:p>
            <a:pPr lvl="2"/>
            <a:r>
              <a:rPr lang="en-US" dirty="0"/>
              <a:t>i.e. no Penning traps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May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7CD0-02CD-4E49-A6F5-418A24EBFE00}" type="slidenum">
              <a:rPr lang="en-US" smtClean="0"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IPM Simulation Workshop    --    R. Thurman-Keup</a:t>
            </a:r>
          </a:p>
        </p:txBody>
      </p:sp>
    </p:spTree>
    <p:extLst>
      <p:ext uri="{BB962C8B-B14F-4D97-AF65-F5344CB8AC3E}">
        <p14:creationId xmlns:p14="http://schemas.microsoft.com/office/powerpoint/2010/main" val="373801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Gated IPM Concept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lvl="1"/>
                <a:r>
                  <a:rPr lang="en-US" dirty="0"/>
                  <a:t>The force on a charged particle is</a:t>
                </a:r>
                <a:br>
                  <a:rPr lang="en-US" dirty="0"/>
                </a:b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</m:e>
                        </m:acc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𝑣</m:t>
                                </m:r>
                              </m:e>
                            </m:acc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×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𝑚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num>
                      <m:den>
                        <m:r>
                          <a:rPr lang="en-US" i="1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Assume that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Solve the differential equations and one gets</a:t>
                </a:r>
                <a:br>
                  <a:rPr lang="en-US" dirty="0"/>
                </a:br>
                <a:r>
                  <a:rPr lang="en-US" dirty="0"/>
                  <a:t>the usual solution of circular motion in the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plane, constant motion along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 and a drift along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×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which in this case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, i.e. along the beam</a:t>
                </a:r>
                <a:endParaRPr lang="en-US" i="1" dirty="0"/>
              </a:p>
              <a:p>
                <a:pPr lvl="1"/>
                <a:r>
                  <a:rPr lang="en-US" dirty="0"/>
                  <a:t>Putting in the values for the electric and magnetic fields gives us a drift velocity of ~10</a:t>
                </a:r>
                <a:r>
                  <a:rPr lang="en-US" baseline="30000" dirty="0"/>
                  <a:t> </a:t>
                </a:r>
                <a:r>
                  <a:rPr lang="en-US" dirty="0"/>
                  <a:t>cm/</a:t>
                </a:r>
                <a:r>
                  <a:rPr lang="en-US" dirty="0" err="1">
                    <a:latin typeface="Symbol" pitchFamily="18" charset="2"/>
                  </a:rPr>
                  <a:t>m</a:t>
                </a:r>
                <a:r>
                  <a:rPr lang="en-US" dirty="0" err="1"/>
                  <a:t>s</a:t>
                </a:r>
                <a:r>
                  <a:rPr lang="en-US" dirty="0"/>
                  <a:t> along the proton beam direction</a:t>
                </a:r>
              </a:p>
              <a:p>
                <a:pPr lvl="2"/>
                <a:r>
                  <a:rPr lang="en-US" dirty="0"/>
                  <a:t>The electrons will have drifted beyond the MCP in ~1-2 </a:t>
                </a:r>
                <a:r>
                  <a:rPr lang="en-US" dirty="0" err="1">
                    <a:latin typeface="Symbol" pitchFamily="18" charset="2"/>
                  </a:rPr>
                  <a:t>m</a:t>
                </a:r>
                <a:r>
                  <a:rPr lang="en-US" dirty="0" err="1"/>
                  <a:t>s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May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IPM Simulation Workshop    --    R. Thurman-Keup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7CD0-02CD-4E49-A6F5-418A24EBFE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02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Simulation tracks particles through arbitrary E and B fields</a:t>
            </a:r>
          </a:p>
          <a:p>
            <a:r>
              <a:rPr lang="en-US" dirty="0"/>
              <a:t>Uses interpolation to obtain the fields at any point from previously calculated field distributions</a:t>
            </a:r>
          </a:p>
          <a:p>
            <a:r>
              <a:rPr lang="en-US" dirty="0"/>
              <a:t>Propagates using a relativistic formula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May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IPM Simulation Workshop    --    R. Thurman-Keup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7CD0-02CD-4E49-A6F5-418A24EBFE00}" type="slidenum">
              <a:rPr lang="en-US" smtClean="0"/>
              <a:t>6</a:t>
            </a:fld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841750"/>
              </p:ext>
            </p:extLst>
          </p:nvPr>
        </p:nvGraphicFramePr>
        <p:xfrm>
          <a:off x="457200" y="3886200"/>
          <a:ext cx="2466975" cy="1673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Equation" r:id="rId3" imgW="1625600" imgH="1104900" progId="Equation.3">
                  <p:embed/>
                </p:oleObj>
              </mc:Choice>
              <mc:Fallback>
                <p:oleObj name="Equation" r:id="rId3" imgW="1625600" imgH="1104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86200"/>
                        <a:ext cx="2466975" cy="16735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77181"/>
              </p:ext>
            </p:extLst>
          </p:nvPr>
        </p:nvGraphicFramePr>
        <p:xfrm>
          <a:off x="4953000" y="3733800"/>
          <a:ext cx="3735421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Equation" r:id="rId5" imgW="2438400" imgH="1346200" progId="Equation.3">
                  <p:embed/>
                </p:oleObj>
              </mc:Choice>
              <mc:Fallback>
                <p:oleObj name="Equation" r:id="rId5" imgW="2438400" imgH="1346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733800"/>
                        <a:ext cx="3735421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>
            <a:off x="3124200" y="4572000"/>
            <a:ext cx="1447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Invert</a:t>
            </a:r>
          </a:p>
        </p:txBody>
      </p:sp>
    </p:spTree>
    <p:extLst>
      <p:ext uri="{BB962C8B-B14F-4D97-AF65-F5344CB8AC3E}">
        <p14:creationId xmlns:p14="http://schemas.microsoft.com/office/powerpoint/2010/main" val="4115380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Matlab</a:t>
            </a:r>
            <a:r>
              <a:rPr lang="en-US" dirty="0"/>
              <a:t> Simulation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Once the acceleration is determined, a discrete evaluation of the differential equation of motion is used to step the particles</a:t>
            </a:r>
          </a:p>
          <a:p>
            <a:r>
              <a:rPr lang="en-US" dirty="0"/>
              <a:t>The magnetic and electric fields are handled separately</a:t>
            </a:r>
          </a:p>
          <a:p>
            <a:pPr lvl="1"/>
            <a:r>
              <a:rPr lang="en-US" dirty="0"/>
              <a:t>Magnetic contribution to the motion is only applied to the components perpendicular to the B field</a:t>
            </a:r>
          </a:p>
          <a:p>
            <a:pPr lvl="1"/>
            <a:r>
              <a:rPr lang="en-US" dirty="0"/>
              <a:t>Magnitude of the velocity perpendicular to the B field is forced to be preserved, since the B field does no work</a:t>
            </a:r>
          </a:p>
          <a:p>
            <a:pPr lvl="2"/>
            <a:r>
              <a:rPr lang="en-US" dirty="0"/>
              <a:t>This in particular helps with the tight spirals along the field lines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May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IPM Simulation Workshop    --    R. Thurman-Keup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7CD0-02CD-4E49-A6F5-418A24EBFE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95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Matlab</a:t>
            </a:r>
            <a:r>
              <a:rPr lang="en-US" dirty="0"/>
              <a:t> Simulation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099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electric and magnetic fields of the bunch are evaluated on a grid for various bunch parameters</a:t>
            </a:r>
          </a:p>
          <a:p>
            <a:pPr lvl="1"/>
            <a:r>
              <a:rPr lang="en-US" dirty="0"/>
              <a:t>Shifted as a function of time to represent the moving beam</a:t>
            </a:r>
          </a:p>
          <a:p>
            <a:r>
              <a:rPr lang="en-US" dirty="0"/>
              <a:t>Electric field of IPM from a Poisson calculation (2D)</a:t>
            </a:r>
          </a:p>
          <a:p>
            <a:r>
              <a:rPr lang="en-US" dirty="0"/>
              <a:t>Magnetic field from 3-D magnet</a:t>
            </a:r>
            <a:br>
              <a:rPr lang="en-US" dirty="0"/>
            </a:br>
            <a:r>
              <a:rPr lang="en-US" dirty="0"/>
              <a:t>model</a:t>
            </a:r>
          </a:p>
          <a:p>
            <a:r>
              <a:rPr lang="en-US" dirty="0"/>
              <a:t>Ionized particle distributions are</a:t>
            </a:r>
            <a:br>
              <a:rPr lang="en-US" dirty="0"/>
            </a:br>
            <a:r>
              <a:rPr lang="en-US" dirty="0"/>
              <a:t>random in emission angle with</a:t>
            </a:r>
            <a:br>
              <a:rPr lang="en-US" dirty="0"/>
            </a:br>
            <a:r>
              <a:rPr lang="en-US" dirty="0"/>
              <a:t>1/E</a:t>
            </a:r>
            <a:r>
              <a:rPr lang="en-US" baseline="30000" dirty="0"/>
              <a:t>2</a:t>
            </a:r>
            <a:r>
              <a:rPr lang="en-US" dirty="0"/>
              <a:t> energy distribution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May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IPM Simulation Workshop    --    R. Thurman-Keup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7CD0-02CD-4E49-A6F5-418A24EBFE00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3800"/>
            <a:ext cx="3352800" cy="255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4419600" y="4953000"/>
            <a:ext cx="990600" cy="5824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173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Gated-on IPM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 May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IPM Simulation Workshop    --    R. Thurman-Keup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97CD0-02CD-4E49-A6F5-418A24EBFE00}" type="slidenum">
              <a:rPr lang="en-US" smtClean="0"/>
              <a:t>9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33600" y="22860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33600" y="29718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33600" y="36576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33600" y="43434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0" y="5715000"/>
            <a:ext cx="29718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286000" y="1752600"/>
            <a:ext cx="4572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43200" y="1905000"/>
            <a:ext cx="36576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43200" y="4800600"/>
            <a:ext cx="36576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048000" y="5105400"/>
            <a:ext cx="2971800" cy="152400"/>
          </a:xfrm>
          <a:prstGeom prst="rect">
            <a:avLst/>
          </a:prstGeom>
          <a:pattFill prst="wd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934200" y="22860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934200" y="29718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934200" y="36576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34200" y="4343400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48000" y="5257800"/>
            <a:ext cx="2971800" cy="152400"/>
          </a:xfrm>
          <a:prstGeom prst="rect">
            <a:avLst/>
          </a:prstGeom>
          <a:pattFill prst="wd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rapezoid 21"/>
          <p:cNvSpPr/>
          <p:nvPr/>
        </p:nvSpPr>
        <p:spPr>
          <a:xfrm rot="10800000">
            <a:off x="2209800" y="1143000"/>
            <a:ext cx="5638800" cy="457200"/>
          </a:xfrm>
          <a:prstGeom prst="trapezoid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rapezoid 22"/>
          <p:cNvSpPr/>
          <p:nvPr/>
        </p:nvSpPr>
        <p:spPr>
          <a:xfrm>
            <a:off x="2171700" y="5791200"/>
            <a:ext cx="5753100" cy="457200"/>
          </a:xfrm>
          <a:prstGeom prst="trapezoid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620000" y="1143000"/>
            <a:ext cx="914400" cy="5105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62000" y="838200"/>
            <a:ext cx="1752600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Magnet with vertical B field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00" y="1447800"/>
            <a:ext cx="990600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Cathode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200" y="2971800"/>
            <a:ext cx="1447800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Field shaping electrodes</a:t>
            </a:r>
          </a:p>
        </p:txBody>
      </p:sp>
      <p:cxnSp>
        <p:nvCxnSpPr>
          <p:cNvPr id="28" name="Straight Arrow Connector 27"/>
          <p:cNvCxnSpPr>
            <a:stCxn id="26" idx="3"/>
          </p:cNvCxnSpPr>
          <p:nvPr/>
        </p:nvCxnSpPr>
        <p:spPr>
          <a:xfrm>
            <a:off x="1371600" y="1632466"/>
            <a:ext cx="838200" cy="120134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6200" y="1905000"/>
            <a:ext cx="1981200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Electron Suppression Grid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057400" y="1905001"/>
            <a:ext cx="609600" cy="152399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7" idx="3"/>
            <a:endCxn id="7" idx="3"/>
          </p:cNvCxnSpPr>
          <p:nvPr/>
        </p:nvCxnSpPr>
        <p:spPr>
          <a:xfrm flipV="1">
            <a:off x="1524000" y="2416082"/>
            <a:ext cx="631918" cy="878884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7" idx="3"/>
            <a:endCxn id="9" idx="2"/>
          </p:cNvCxnSpPr>
          <p:nvPr/>
        </p:nvCxnSpPr>
        <p:spPr>
          <a:xfrm>
            <a:off x="1524000" y="3294966"/>
            <a:ext cx="609600" cy="438834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7" idx="3"/>
            <a:endCxn id="8" idx="3"/>
          </p:cNvCxnSpPr>
          <p:nvPr/>
        </p:nvCxnSpPr>
        <p:spPr>
          <a:xfrm flipV="1">
            <a:off x="1524000" y="3101882"/>
            <a:ext cx="631918" cy="193084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3"/>
            <a:endCxn id="10" idx="2"/>
          </p:cNvCxnSpPr>
          <p:nvPr/>
        </p:nvCxnSpPr>
        <p:spPr>
          <a:xfrm>
            <a:off x="1524000" y="3294966"/>
            <a:ext cx="609600" cy="1124634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28600" y="4355068"/>
            <a:ext cx="1661823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Wire mesh gate</a:t>
            </a:r>
          </a:p>
        </p:txBody>
      </p:sp>
      <p:cxnSp>
        <p:nvCxnSpPr>
          <p:cNvPr id="36" name="Straight Arrow Connector 35"/>
          <p:cNvCxnSpPr>
            <a:stCxn id="35" idx="3"/>
          </p:cNvCxnSpPr>
          <p:nvPr/>
        </p:nvCxnSpPr>
        <p:spPr>
          <a:xfrm>
            <a:off x="1890423" y="4539734"/>
            <a:ext cx="852777" cy="272534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8600" y="4687669"/>
            <a:ext cx="1524000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Microchannel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Plate (MCP)</a:t>
            </a:r>
          </a:p>
        </p:txBody>
      </p:sp>
      <p:cxnSp>
        <p:nvCxnSpPr>
          <p:cNvPr id="38" name="Straight Arrow Connector 37"/>
          <p:cNvCxnSpPr>
            <a:stCxn id="37" idx="3"/>
            <a:endCxn id="15" idx="1"/>
          </p:cNvCxnSpPr>
          <p:nvPr/>
        </p:nvCxnSpPr>
        <p:spPr>
          <a:xfrm>
            <a:off x="1752600" y="5010835"/>
            <a:ext cx="1295400" cy="170765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28600" y="5562600"/>
            <a:ext cx="1413345" cy="36933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Anode strips </a:t>
            </a:r>
          </a:p>
        </p:txBody>
      </p:sp>
      <p:cxnSp>
        <p:nvCxnSpPr>
          <p:cNvPr id="40" name="Straight Arrow Connector 39"/>
          <p:cNvCxnSpPr>
            <a:stCxn id="39" idx="3"/>
          </p:cNvCxnSpPr>
          <p:nvPr/>
        </p:nvCxnSpPr>
        <p:spPr>
          <a:xfrm flipV="1">
            <a:off x="1641945" y="5715000"/>
            <a:ext cx="1406055" cy="32266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819400" y="1752600"/>
            <a:ext cx="0" cy="3962400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971800" y="1752600"/>
            <a:ext cx="0" cy="3962400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124200" y="1752600"/>
            <a:ext cx="0" cy="3962400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3276600" y="1752600"/>
            <a:ext cx="0" cy="3962400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429000" y="1752600"/>
            <a:ext cx="0" cy="3962400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3581400" y="1752600"/>
            <a:ext cx="0" cy="3962400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733800" y="1752600"/>
            <a:ext cx="0" cy="3962400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3886200" y="1752600"/>
            <a:ext cx="0" cy="3962400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038600" y="1752600"/>
            <a:ext cx="0" cy="3962400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191000" y="1752600"/>
            <a:ext cx="0" cy="3962400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343400" y="1752600"/>
            <a:ext cx="0" cy="3962400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4495800" y="1752600"/>
            <a:ext cx="0" cy="3962400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4648200" y="1752600"/>
            <a:ext cx="0" cy="3962400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4800600" y="1752600"/>
            <a:ext cx="0" cy="3962400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4953000" y="1752600"/>
            <a:ext cx="0" cy="3962400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105400" y="1752600"/>
            <a:ext cx="0" cy="3962400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257800" y="1752600"/>
            <a:ext cx="0" cy="3962400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410200" y="1752600"/>
            <a:ext cx="0" cy="3962400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5562600" y="1752600"/>
            <a:ext cx="0" cy="3962400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715000" y="1752600"/>
            <a:ext cx="0" cy="3962400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5867400" y="1752600"/>
            <a:ext cx="0" cy="3962400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019800" y="1752600"/>
            <a:ext cx="0" cy="3962400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6172200" y="1752600"/>
            <a:ext cx="0" cy="3962400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324600" y="1752600"/>
            <a:ext cx="0" cy="3962400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2590800" y="1600200"/>
            <a:ext cx="0" cy="419100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895600" y="1600200"/>
            <a:ext cx="0" cy="419100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3200400" y="1600200"/>
            <a:ext cx="0" cy="419100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3505200" y="1600200"/>
            <a:ext cx="0" cy="419100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3810000" y="1600200"/>
            <a:ext cx="0" cy="419100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4114800" y="1600200"/>
            <a:ext cx="0" cy="419100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4419600" y="1600200"/>
            <a:ext cx="0" cy="419100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4724400" y="1600200"/>
            <a:ext cx="0" cy="419100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5029200" y="1600200"/>
            <a:ext cx="0" cy="419100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5334000" y="1600200"/>
            <a:ext cx="0" cy="419100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5638800" y="1600200"/>
            <a:ext cx="0" cy="419100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5943600" y="1600200"/>
            <a:ext cx="0" cy="419100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6248400" y="1600200"/>
            <a:ext cx="0" cy="419100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6553200" y="1600200"/>
            <a:ext cx="0" cy="419100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858000" y="1600200"/>
            <a:ext cx="0" cy="419100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391400" y="1905000"/>
            <a:ext cx="1415772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 Field ~ 1 kg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239000" y="1447800"/>
            <a:ext cx="1687578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 Field ~ 1 kV/m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315200" y="914400"/>
            <a:ext cx="5918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/>
              <a:t>ON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239000" y="4953000"/>
            <a:ext cx="160608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Electrons spiral</a:t>
            </a:r>
            <a:br>
              <a:rPr lang="en-US" dirty="0"/>
            </a:br>
            <a:r>
              <a:rPr lang="en-US" dirty="0"/>
              <a:t>down helically</a:t>
            </a:r>
          </a:p>
        </p:txBody>
      </p:sp>
    </p:spTree>
    <p:extLst>
      <p:ext uri="{BB962C8B-B14F-4D97-AF65-F5344CB8AC3E}">
        <p14:creationId xmlns:p14="http://schemas.microsoft.com/office/powerpoint/2010/main" val="3470556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24414</TotalTime>
  <Words>1478</Words>
  <Application>Microsoft Office PowerPoint</Application>
  <PresentationFormat>On-screen Show (4:3)</PresentationFormat>
  <Paragraphs>312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Cambria Math</vt:lpstr>
      <vt:lpstr>Symbol</vt:lpstr>
      <vt:lpstr>Wingdings</vt:lpstr>
      <vt:lpstr>Office Theme</vt:lpstr>
      <vt:lpstr>Equation</vt:lpstr>
      <vt:lpstr>IPM Simulations at Fermilab</vt:lpstr>
      <vt:lpstr>Nova Era Main Injector / Recycler</vt:lpstr>
      <vt:lpstr>IPM Concept</vt:lpstr>
      <vt:lpstr>Gated IPM Concept</vt:lpstr>
      <vt:lpstr>Gated IPM Concept</vt:lpstr>
      <vt:lpstr>MATLAB Simulation</vt:lpstr>
      <vt:lpstr>Matlab Simulation</vt:lpstr>
      <vt:lpstr>Matlab Simulation</vt:lpstr>
      <vt:lpstr>Gated-on IPM</vt:lpstr>
      <vt:lpstr>Gated-on IPM</vt:lpstr>
      <vt:lpstr>Gated-on IPM</vt:lpstr>
      <vt:lpstr>Gated-on Expected Signal</vt:lpstr>
      <vt:lpstr>Gated-off IPM</vt:lpstr>
      <vt:lpstr>Gated-off Fields</vt:lpstr>
      <vt:lpstr>Gated-off Motion </vt:lpstr>
      <vt:lpstr>Gated-off Behavior</vt:lpstr>
      <vt:lpstr>Gated-off Ion Paths</vt:lpstr>
      <vt:lpstr>Other Simulation Uses</vt:lpstr>
      <vt:lpstr>Laser Wire Intensity Monitor</vt:lpstr>
      <vt:lpstr>Other Simulation Uses</vt:lpstr>
      <vt:lpstr>Electron Beam Profiler</vt:lpstr>
      <vt:lpstr>Electron Beam Profiler</vt:lpstr>
      <vt:lpstr>IPM at IOTA</vt:lpstr>
      <vt:lpstr>IPM at IOTA</vt:lpstr>
      <vt:lpstr>Conclusions</vt:lpstr>
      <vt:lpstr>Extras</vt:lpstr>
      <vt:lpstr>Magnetic Field in Simulation</vt:lpstr>
      <vt:lpstr>Fermilab</vt:lpstr>
      <vt:lpstr>Magnet Measurements</vt:lpstr>
      <vt:lpstr>Magnet Measurements</vt:lpstr>
      <vt:lpstr>Magnet Measurements</vt:lpstr>
      <vt:lpstr>MI Orbit Perturbation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IPM EM Simulations</dc:title>
  <dc:creator>Randy M. Thurman-Keup x6861 13957N</dc:creator>
  <cp:lastModifiedBy>Randy M. Thurman-keup x6861 13957N</cp:lastModifiedBy>
  <cp:revision>105</cp:revision>
  <dcterms:created xsi:type="dcterms:W3CDTF">2013-03-15T20:07:36Z</dcterms:created>
  <dcterms:modified xsi:type="dcterms:W3CDTF">2017-05-23T06:50:04Z</dcterms:modified>
</cp:coreProperties>
</file>