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42" r:id="rId2"/>
    <p:sldId id="373" r:id="rId3"/>
    <p:sldId id="383" r:id="rId4"/>
    <p:sldId id="399" r:id="rId5"/>
    <p:sldId id="397" r:id="rId6"/>
    <p:sldId id="374" r:id="rId7"/>
    <p:sldId id="375" r:id="rId8"/>
    <p:sldId id="384" r:id="rId9"/>
    <p:sldId id="376" r:id="rId10"/>
    <p:sldId id="385" r:id="rId11"/>
    <p:sldId id="378" r:id="rId12"/>
    <p:sldId id="380" r:id="rId13"/>
    <p:sldId id="379" r:id="rId14"/>
    <p:sldId id="387" r:id="rId15"/>
  </p:sldIdLst>
  <p:sldSz cx="9144000" cy="6858000" type="screen4x3"/>
  <p:notesSz cx="7099300" cy="10234613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9900"/>
    <a:srgbClr val="D60093"/>
    <a:srgbClr val="FFC080"/>
    <a:srgbClr val="CCFF99"/>
    <a:srgbClr val="CCFF66"/>
    <a:srgbClr val="FFFF66"/>
    <a:srgbClr val="FFFF00"/>
    <a:srgbClr val="FFFFCC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47" autoAdjust="0"/>
    <p:restoredTop sz="94688" autoAdjust="0"/>
  </p:normalViewPr>
  <p:slideViewPr>
    <p:cSldViewPr snapToGrid="0" showGuides="1">
      <p:cViewPr varScale="1">
        <p:scale>
          <a:sx n="101" d="100"/>
          <a:sy n="101" d="100"/>
        </p:scale>
        <p:origin x="-162" y="-90"/>
      </p:cViewPr>
      <p:guideLst>
        <p:guide orient="horz" pos="2160"/>
        <p:guide pos="53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8212" cy="511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95" tIns="45896" rIns="91795" bIns="45896" numCol="1" anchor="t" anchorCtr="0" compatLnSpc="1">
            <a:prstTxWarp prst="textNoShape">
              <a:avLst/>
            </a:prstTxWarp>
          </a:bodyPr>
          <a:lstStyle>
            <a:lvl1pPr algn="l" defTabSz="919163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088" y="0"/>
            <a:ext cx="3078212" cy="511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95" tIns="45896" rIns="91795" bIns="45896" numCol="1" anchor="t" anchorCtr="0" compatLnSpc="1">
            <a:prstTxWarp prst="textNoShape">
              <a:avLst/>
            </a:prstTxWarp>
          </a:bodyPr>
          <a:lstStyle>
            <a:lvl1pPr algn="r" defTabSz="919163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3560"/>
            <a:ext cx="3078212" cy="511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95" tIns="45896" rIns="91795" bIns="45896" numCol="1" anchor="b" anchorCtr="0" compatLnSpc="1">
            <a:prstTxWarp prst="textNoShape">
              <a:avLst/>
            </a:prstTxWarp>
          </a:bodyPr>
          <a:lstStyle>
            <a:lvl1pPr algn="l" defTabSz="919163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088" y="9723560"/>
            <a:ext cx="3078212" cy="511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95" tIns="45896" rIns="91795" bIns="45896" numCol="1" anchor="b" anchorCtr="0" compatLnSpc="1">
            <a:prstTxWarp prst="textNoShape">
              <a:avLst/>
            </a:prstTxWarp>
          </a:bodyPr>
          <a:lstStyle>
            <a:lvl1pPr algn="r" defTabSz="919163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fld id="{816C4096-8B72-4F36-ADD9-5EBBC8AA9D6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868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8212" cy="511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95" tIns="45896" rIns="91795" bIns="45896" numCol="1" anchor="t" anchorCtr="0" compatLnSpc="1">
            <a:prstTxWarp prst="textNoShape">
              <a:avLst/>
            </a:prstTxWarp>
          </a:bodyPr>
          <a:lstStyle>
            <a:lvl1pPr algn="l" defTabSz="919163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088" y="0"/>
            <a:ext cx="3078212" cy="511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95" tIns="45896" rIns="91795" bIns="45896" numCol="1" anchor="t" anchorCtr="0" compatLnSpc="1">
            <a:prstTxWarp prst="textNoShape">
              <a:avLst/>
            </a:prstTxWarp>
          </a:bodyPr>
          <a:lstStyle>
            <a:lvl1pPr algn="r" defTabSz="919163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9688" cy="3840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5957" y="4861781"/>
            <a:ext cx="5207386" cy="460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95" tIns="45896" rIns="91795" bIns="458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Mastertextformat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3560"/>
            <a:ext cx="3078212" cy="511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95" tIns="45896" rIns="91795" bIns="45896" numCol="1" anchor="b" anchorCtr="0" compatLnSpc="1">
            <a:prstTxWarp prst="textNoShape">
              <a:avLst/>
            </a:prstTxWarp>
          </a:bodyPr>
          <a:lstStyle>
            <a:lvl1pPr algn="l" defTabSz="919163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088" y="9723560"/>
            <a:ext cx="3078212" cy="511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95" tIns="45896" rIns="91795" bIns="45896" numCol="1" anchor="b" anchorCtr="0" compatLnSpc="1">
            <a:prstTxWarp prst="textNoShape">
              <a:avLst/>
            </a:prstTxWarp>
          </a:bodyPr>
          <a:lstStyle>
            <a:lvl1pPr algn="r" defTabSz="919163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fld id="{9CBDA088-DAC0-4CFD-B71A-077E4A90B29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69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86764" algn="l"/>
                <a:tab pos="1373528" algn="l"/>
                <a:tab pos="2060292" algn="l"/>
                <a:tab pos="2747056" algn="l"/>
                <a:tab pos="343382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1pPr>
            <a:lvl2pPr eaLnBrk="0">
              <a:tabLst>
                <a:tab pos="686764" algn="l"/>
                <a:tab pos="1373528" algn="l"/>
                <a:tab pos="2060292" algn="l"/>
                <a:tab pos="2747056" algn="l"/>
                <a:tab pos="343382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2pPr>
            <a:lvl3pPr eaLnBrk="0">
              <a:tabLst>
                <a:tab pos="686764" algn="l"/>
                <a:tab pos="1373528" algn="l"/>
                <a:tab pos="2060292" algn="l"/>
                <a:tab pos="2747056" algn="l"/>
                <a:tab pos="343382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3pPr>
            <a:lvl4pPr eaLnBrk="0">
              <a:tabLst>
                <a:tab pos="686764" algn="l"/>
                <a:tab pos="1373528" algn="l"/>
                <a:tab pos="2060292" algn="l"/>
                <a:tab pos="2747056" algn="l"/>
                <a:tab pos="343382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4pPr>
            <a:lvl5pPr eaLnBrk="0">
              <a:tabLst>
                <a:tab pos="686764" algn="l"/>
                <a:tab pos="1373528" algn="l"/>
                <a:tab pos="2060292" algn="l"/>
                <a:tab pos="2747056" algn="l"/>
                <a:tab pos="343382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5pPr>
            <a:lvl6pPr marL="2385601" indent="-216873" defTabSz="43374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86764" algn="l"/>
                <a:tab pos="1373528" algn="l"/>
                <a:tab pos="2060292" algn="l"/>
                <a:tab pos="2747056" algn="l"/>
                <a:tab pos="343382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6pPr>
            <a:lvl7pPr marL="2819347" indent="-216873" defTabSz="43374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86764" algn="l"/>
                <a:tab pos="1373528" algn="l"/>
                <a:tab pos="2060292" algn="l"/>
                <a:tab pos="2747056" algn="l"/>
                <a:tab pos="343382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7pPr>
            <a:lvl8pPr marL="3253092" indent="-216873" defTabSz="43374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86764" algn="l"/>
                <a:tab pos="1373528" algn="l"/>
                <a:tab pos="2060292" algn="l"/>
                <a:tab pos="2747056" algn="l"/>
                <a:tab pos="343382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8pPr>
            <a:lvl9pPr marL="3686838" indent="-216873" defTabSz="43374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86764" algn="l"/>
                <a:tab pos="1373528" algn="l"/>
                <a:tab pos="2060292" algn="l"/>
                <a:tab pos="2747056" algn="l"/>
                <a:tab pos="343382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9pPr>
          </a:lstStyle>
          <a:p>
            <a:pPr eaLnBrk="1"/>
            <a:fld id="{C43D4FDB-D2FD-4CE4-90CD-1E671998B919}" type="slidenum">
              <a:rPr lang="en-US" altLang="de-DE">
                <a:solidFill>
                  <a:srgbClr val="000000"/>
                </a:solidFill>
                <a:latin typeface="Times New Roman" pitchFamily="16" charset="0"/>
                <a:cs typeface="DejaVu Sans" charset="0"/>
              </a:rPr>
              <a:pPr eaLnBrk="1"/>
              <a:t>4</a:t>
            </a:fld>
            <a:endParaRPr lang="en-US" altLang="de-DE">
              <a:solidFill>
                <a:srgbClr val="000000"/>
              </a:solidFill>
              <a:latin typeface="Times New Roman" pitchFamily="16" charset="0"/>
              <a:cs typeface="DejaVu Sans" charset="0"/>
            </a:endParaRPr>
          </a:p>
        </p:txBody>
      </p:sp>
      <p:sp>
        <p:nvSpPr>
          <p:cNvPr id="61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74788" y="788988"/>
            <a:ext cx="5184775" cy="38893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813462" y="4929931"/>
            <a:ext cx="6509142" cy="4669866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86764" algn="l"/>
                <a:tab pos="1373528" algn="l"/>
                <a:tab pos="2060292" algn="l"/>
                <a:tab pos="2747056" algn="l"/>
                <a:tab pos="343382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1pPr>
            <a:lvl2pPr eaLnBrk="0">
              <a:tabLst>
                <a:tab pos="686764" algn="l"/>
                <a:tab pos="1373528" algn="l"/>
                <a:tab pos="2060292" algn="l"/>
                <a:tab pos="2747056" algn="l"/>
                <a:tab pos="343382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2pPr>
            <a:lvl3pPr eaLnBrk="0">
              <a:tabLst>
                <a:tab pos="686764" algn="l"/>
                <a:tab pos="1373528" algn="l"/>
                <a:tab pos="2060292" algn="l"/>
                <a:tab pos="2747056" algn="l"/>
                <a:tab pos="343382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3pPr>
            <a:lvl4pPr eaLnBrk="0">
              <a:tabLst>
                <a:tab pos="686764" algn="l"/>
                <a:tab pos="1373528" algn="l"/>
                <a:tab pos="2060292" algn="l"/>
                <a:tab pos="2747056" algn="l"/>
                <a:tab pos="343382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4pPr>
            <a:lvl5pPr eaLnBrk="0">
              <a:tabLst>
                <a:tab pos="686764" algn="l"/>
                <a:tab pos="1373528" algn="l"/>
                <a:tab pos="2060292" algn="l"/>
                <a:tab pos="2747056" algn="l"/>
                <a:tab pos="343382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5pPr>
            <a:lvl6pPr marL="2385601" indent="-216873" defTabSz="43374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86764" algn="l"/>
                <a:tab pos="1373528" algn="l"/>
                <a:tab pos="2060292" algn="l"/>
                <a:tab pos="2747056" algn="l"/>
                <a:tab pos="343382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6pPr>
            <a:lvl7pPr marL="2819347" indent="-216873" defTabSz="43374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86764" algn="l"/>
                <a:tab pos="1373528" algn="l"/>
                <a:tab pos="2060292" algn="l"/>
                <a:tab pos="2747056" algn="l"/>
                <a:tab pos="343382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7pPr>
            <a:lvl8pPr marL="3253092" indent="-216873" defTabSz="43374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86764" algn="l"/>
                <a:tab pos="1373528" algn="l"/>
                <a:tab pos="2060292" algn="l"/>
                <a:tab pos="2747056" algn="l"/>
                <a:tab pos="343382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8pPr>
            <a:lvl9pPr marL="3686838" indent="-216873" defTabSz="43374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86764" algn="l"/>
                <a:tab pos="1373528" algn="l"/>
                <a:tab pos="2060292" algn="l"/>
                <a:tab pos="2747056" algn="l"/>
                <a:tab pos="343382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9pPr>
          </a:lstStyle>
          <a:p>
            <a:pPr eaLnBrk="1"/>
            <a:fld id="{C43D4FDB-D2FD-4CE4-90CD-1E671998B919}" type="slidenum">
              <a:rPr lang="en-US" altLang="de-DE">
                <a:solidFill>
                  <a:srgbClr val="000000"/>
                </a:solidFill>
                <a:latin typeface="Times New Roman" pitchFamily="16" charset="0"/>
                <a:cs typeface="DejaVu Sans" charset="0"/>
              </a:rPr>
              <a:pPr eaLnBrk="1"/>
              <a:t>5</a:t>
            </a:fld>
            <a:endParaRPr lang="en-US" altLang="de-DE">
              <a:solidFill>
                <a:srgbClr val="000000"/>
              </a:solidFill>
              <a:latin typeface="Times New Roman" pitchFamily="16" charset="0"/>
              <a:cs typeface="DejaVu Sans" charset="0"/>
            </a:endParaRPr>
          </a:p>
        </p:txBody>
      </p:sp>
      <p:sp>
        <p:nvSpPr>
          <p:cNvPr id="61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74788" y="788988"/>
            <a:ext cx="5184775" cy="38893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813462" y="4929931"/>
            <a:ext cx="6509142" cy="4669866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46D3B-1E97-4CCA-84A8-9C969BD92DD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341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66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npo00000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6324600"/>
            <a:ext cx="914400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7" name="Line 9"/>
          <p:cNvSpPr>
            <a:spLocks noChangeShapeType="1"/>
          </p:cNvSpPr>
          <p:nvPr userDrawn="1"/>
        </p:nvSpPr>
        <p:spPr bwMode="auto">
          <a:xfrm flipH="1">
            <a:off x="0" y="6553200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Line 10"/>
          <p:cNvSpPr>
            <a:spLocks noChangeShapeType="1"/>
          </p:cNvSpPr>
          <p:nvPr userDrawn="1"/>
        </p:nvSpPr>
        <p:spPr bwMode="auto">
          <a:xfrm>
            <a:off x="8610600" y="6553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" name="Text Box 13"/>
          <p:cNvSpPr txBox="1">
            <a:spLocks noChangeArrowheads="1"/>
          </p:cNvSpPr>
          <p:nvPr userDrawn="1"/>
        </p:nvSpPr>
        <p:spPr bwMode="auto">
          <a:xfrm>
            <a:off x="0" y="6583363"/>
            <a:ext cx="22494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defRPr/>
            </a:pPr>
            <a:r>
              <a:rPr lang="en-US" sz="1200" smtClean="0">
                <a:latin typeface="Arial" charset="0"/>
              </a:rPr>
              <a:t>L. Groening, Sept. 15th, 2003</a:t>
            </a:r>
          </a:p>
        </p:txBody>
      </p:sp>
      <p:sp>
        <p:nvSpPr>
          <p:cNvPr id="1030" name="Text Box 15"/>
          <p:cNvSpPr txBox="1">
            <a:spLocks noChangeArrowheads="1"/>
          </p:cNvSpPr>
          <p:nvPr userDrawn="1"/>
        </p:nvSpPr>
        <p:spPr bwMode="auto">
          <a:xfrm>
            <a:off x="39688" y="6592888"/>
            <a:ext cx="76200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defRPr/>
            </a:pPr>
            <a:r>
              <a:rPr lang="en-US" sz="1200" smtClean="0">
                <a:latin typeface="Comic Sans MS" pitchFamily="66" charset="0"/>
              </a:rPr>
              <a:t>GSI-Palaver, Dec. 10</a:t>
            </a:r>
            <a:r>
              <a:rPr lang="en-US" sz="1200" baseline="30000" smtClean="0">
                <a:latin typeface="Comic Sans MS" pitchFamily="66" charset="0"/>
              </a:rPr>
              <a:t>th</a:t>
            </a:r>
            <a:r>
              <a:rPr lang="en-US" sz="1200" smtClean="0">
                <a:latin typeface="Comic Sans MS" pitchFamily="66" charset="0"/>
              </a:rPr>
              <a:t>, 2003, </a:t>
            </a:r>
            <a:r>
              <a:rPr lang="en-US" sz="1200" i="1" smtClean="0">
                <a:latin typeface="Comic Sans MS" pitchFamily="66" charset="0"/>
              </a:rPr>
              <a:t>A dedicated proton accelerator for  p-physics at the future GSI facilities</a:t>
            </a:r>
          </a:p>
        </p:txBody>
      </p:sp>
      <p:sp>
        <p:nvSpPr>
          <p:cNvPr id="1031" name="Line 17"/>
          <p:cNvSpPr>
            <a:spLocks noChangeShapeType="1"/>
          </p:cNvSpPr>
          <p:nvPr userDrawn="1"/>
        </p:nvSpPr>
        <p:spPr bwMode="auto">
          <a:xfrm flipV="1">
            <a:off x="4895850" y="6667500"/>
            <a:ext cx="762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2" name="Picture 14" descr="npo000003"/>
          <p:cNvPicPr>
            <a:picLocks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5588" cy="683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3" name="Text Box 18"/>
          <p:cNvSpPr txBox="1">
            <a:spLocks noChangeArrowheads="1"/>
          </p:cNvSpPr>
          <p:nvPr userDrawn="1"/>
        </p:nvSpPr>
        <p:spPr bwMode="auto">
          <a:xfrm>
            <a:off x="-1" y="6507163"/>
            <a:ext cx="365760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1200" dirty="0" smtClean="0">
                <a:latin typeface="Comic Sans MS" pitchFamily="66" charset="0"/>
              </a:rPr>
              <a:t> S.</a:t>
            </a:r>
            <a:r>
              <a:rPr lang="en-US" sz="1200" baseline="0" dirty="0" smtClean="0">
                <a:latin typeface="Comic Sans MS" pitchFamily="66" charset="0"/>
              </a:rPr>
              <a:t> </a:t>
            </a:r>
            <a:r>
              <a:rPr lang="en-US" sz="1200" dirty="0" smtClean="0">
                <a:latin typeface="Comic Sans MS" pitchFamily="66" charset="0"/>
              </a:rPr>
              <a:t>Udrea, P. Forck, IPM</a:t>
            </a:r>
            <a:r>
              <a:rPr lang="en-US" sz="1200" baseline="0" dirty="0" smtClean="0">
                <a:latin typeface="Comic Sans MS" pitchFamily="66" charset="0"/>
              </a:rPr>
              <a:t> simulation code at GSI </a:t>
            </a:r>
            <a:endParaRPr lang="en-US" sz="1200" dirty="0" smtClean="0">
              <a:latin typeface="Comic Sans MS" pitchFamily="66" charset="0"/>
            </a:endParaRPr>
          </a:p>
        </p:txBody>
      </p:sp>
      <p:sp>
        <p:nvSpPr>
          <p:cNvPr id="1034" name="Text Box 20"/>
          <p:cNvSpPr txBox="1">
            <a:spLocks noChangeArrowheads="1"/>
          </p:cNvSpPr>
          <p:nvPr userDrawn="1"/>
        </p:nvSpPr>
        <p:spPr bwMode="auto">
          <a:xfrm>
            <a:off x="5327650" y="6521450"/>
            <a:ext cx="32654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defRPr/>
            </a:pPr>
            <a:endParaRPr lang="de-DE" sz="1600" smtClean="0">
              <a:solidFill>
                <a:srgbClr val="006600"/>
              </a:solidFill>
              <a:latin typeface="Comic Sans MS" pitchFamily="66" charset="0"/>
            </a:endParaRPr>
          </a:p>
        </p:txBody>
      </p:sp>
      <p:sp>
        <p:nvSpPr>
          <p:cNvPr id="1035" name="Text Box 21"/>
          <p:cNvSpPr txBox="1">
            <a:spLocks noChangeArrowheads="1"/>
          </p:cNvSpPr>
          <p:nvPr userDrawn="1"/>
        </p:nvSpPr>
        <p:spPr bwMode="auto">
          <a:xfrm>
            <a:off x="5326741" y="6532563"/>
            <a:ext cx="375693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r>
              <a:rPr lang="en-US" sz="1200" dirty="0" smtClean="0">
                <a:latin typeface="Comic Sans MS" pitchFamily="66" charset="0"/>
              </a:rPr>
              <a:t> IPM Workshop GSI May 2017      </a:t>
            </a:r>
            <a:endParaRPr lang="de-DE" sz="1200" dirty="0" smtClean="0">
              <a:latin typeface="Comic Sans MS" pitchFamily="66" charset="0"/>
            </a:endParaRPr>
          </a:p>
        </p:txBody>
      </p:sp>
      <p:sp>
        <p:nvSpPr>
          <p:cNvPr id="1049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754438" y="65373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fld id="{E743AF44-88A5-4CA1-86E1-16F93BB7F43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9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74C74D-74DB-48A4-ACBB-6BFF5973C238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125413" y="1343025"/>
            <a:ext cx="8729662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endParaRPr lang="en-US" altLang="de-DE" sz="1600">
              <a:solidFill>
                <a:srgbClr val="006600"/>
              </a:solidFill>
              <a:latin typeface="Comic Sans MS" pitchFamily="66" charset="0"/>
            </a:endParaRPr>
          </a:p>
          <a:p>
            <a:pPr algn="l"/>
            <a:endParaRPr lang="en-US" altLang="de-DE" sz="1600">
              <a:solidFill>
                <a:srgbClr val="006600"/>
              </a:solidFill>
              <a:latin typeface="Comic Sans MS" pitchFamily="66" charset="0"/>
            </a:endParaRPr>
          </a:p>
          <a:p>
            <a:pPr algn="l"/>
            <a:endParaRPr lang="en-US" altLang="de-DE" sz="1600">
              <a:solidFill>
                <a:srgbClr val="006600"/>
              </a:solidFill>
              <a:latin typeface="Comic Sans MS" pitchFamily="66" charset="0"/>
            </a:endParaRPr>
          </a:p>
          <a:p>
            <a:pPr algn="l"/>
            <a:endParaRPr lang="en-US" altLang="de-DE" sz="1600">
              <a:solidFill>
                <a:srgbClr val="006600"/>
              </a:solidFill>
              <a:latin typeface="Comic Sans MS" pitchFamily="66" charset="0"/>
            </a:endParaRPr>
          </a:p>
          <a:p>
            <a:pPr algn="l"/>
            <a:endParaRPr lang="en-US" altLang="de-DE" sz="1600">
              <a:solidFill>
                <a:srgbClr val="006600"/>
              </a:solidFill>
              <a:latin typeface="Comic Sans MS" pitchFamily="66" charset="0"/>
            </a:endParaRPr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04775" y="1008063"/>
            <a:ext cx="8894763" cy="2539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de-DE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Bunch: A Tracking Code Based upon Analytic Field Computations in Use at GSI</a:t>
            </a:r>
          </a:p>
          <a:p>
            <a:r>
              <a:rPr lang="en-US" altLang="de-DE" sz="2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Şerban</a:t>
            </a:r>
            <a:r>
              <a:rPr lang="en-US" altLang="de-DE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Udrea, </a:t>
            </a:r>
            <a:r>
              <a:rPr lang="en-US" alt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Peter Forck, </a:t>
            </a:r>
            <a:r>
              <a:rPr lang="en-US" altLang="de-DE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GSI</a:t>
            </a:r>
          </a:p>
          <a:p>
            <a:r>
              <a:rPr lang="en-US" altLang="de-DE" dirty="0" smtClean="0">
                <a:solidFill>
                  <a:srgbClr val="00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Original analytic field solution: P. </a:t>
            </a:r>
            <a:r>
              <a:rPr lang="en-US" altLang="de-DE" dirty="0" err="1" smtClean="0">
                <a:solidFill>
                  <a:srgbClr val="00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Strehl</a:t>
            </a:r>
            <a:r>
              <a:rPr lang="en-US" altLang="de-DE" dirty="0" smtClean="0">
                <a:solidFill>
                  <a:srgbClr val="00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M. </a:t>
            </a:r>
            <a:r>
              <a:rPr lang="en-US" altLang="de-DE" dirty="0" err="1" smtClean="0">
                <a:solidFill>
                  <a:srgbClr val="00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Dolinska</a:t>
            </a:r>
            <a:r>
              <a:rPr lang="en-US" altLang="de-DE" dirty="0" smtClean="0">
                <a:solidFill>
                  <a:srgbClr val="00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R.W. Müller (2000)</a:t>
            </a:r>
          </a:p>
          <a:p>
            <a:r>
              <a:rPr lang="en-US" altLang="de-DE" dirty="0" smtClean="0">
                <a:solidFill>
                  <a:srgbClr val="00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Initial implementation: M. </a:t>
            </a:r>
            <a:r>
              <a:rPr lang="en-US" altLang="de-DE" dirty="0" err="1" smtClean="0">
                <a:solidFill>
                  <a:srgbClr val="00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Herty</a:t>
            </a:r>
            <a:r>
              <a:rPr lang="en-US" altLang="de-DE" dirty="0" smtClean="0">
                <a:solidFill>
                  <a:srgbClr val="00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supervision P. Forck</a:t>
            </a:r>
            <a:r>
              <a:rPr lang="en-US" altLang="de-DE" dirty="0">
                <a:solidFill>
                  <a:srgbClr val="00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de-DE" dirty="0" smtClean="0">
                <a:solidFill>
                  <a:srgbClr val="00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(2004)</a:t>
            </a:r>
          </a:p>
          <a:p>
            <a:r>
              <a:rPr lang="en-US" altLang="de-DE" dirty="0" smtClean="0">
                <a:solidFill>
                  <a:srgbClr val="00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Further development: S. Udrea, P. Forck (since 2015)</a:t>
            </a:r>
          </a:p>
        </p:txBody>
      </p:sp>
      <p:sp>
        <p:nvSpPr>
          <p:cNvPr id="287749" name="Rectangle 5"/>
          <p:cNvSpPr>
            <a:spLocks noChangeArrowheads="1"/>
          </p:cNvSpPr>
          <p:nvPr/>
        </p:nvSpPr>
        <p:spPr bwMode="auto">
          <a:xfrm>
            <a:off x="80455" y="4090725"/>
            <a:ext cx="8943402" cy="1698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de-DE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Outline of the talk:</a:t>
            </a:r>
            <a:endParaRPr lang="en-US" altLang="de-DE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l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de-D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Code description</a:t>
            </a:r>
          </a:p>
          <a:p>
            <a:pPr marL="285750" indent="-285750" algn="l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de-D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Example of code input and results</a:t>
            </a:r>
          </a:p>
          <a:p>
            <a:pPr marL="285750" indent="-285750" algn="l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de-D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Present issues and possible solutions</a:t>
            </a:r>
          </a:p>
          <a:p>
            <a:pPr marL="285750" indent="-285750" algn="l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de-D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Summary and Outlook</a:t>
            </a:r>
            <a:endParaRPr lang="en-US" altLang="de-D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4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-1626" y="343096"/>
            <a:ext cx="7924800" cy="4572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de-DE" sz="2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Usage of </a:t>
            </a:r>
            <a:r>
              <a:rPr lang="en-US" altLang="de-DE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US" altLang="de-DE" sz="2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nitial e</a:t>
            </a:r>
            <a:r>
              <a:rPr lang="en-US" altLang="de-DE" sz="2400" b="1" baseline="30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n-US" altLang="de-DE" sz="2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velocity </a:t>
            </a:r>
            <a:r>
              <a:rPr lang="en-US" altLang="de-DE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en-US" altLang="de-DE" sz="2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istribution</a:t>
            </a:r>
            <a:endParaRPr lang="en-US" altLang="de-DE" sz="2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3960774" y="3469064"/>
            <a:ext cx="4956983" cy="2966106"/>
            <a:chOff x="3644638" y="590550"/>
            <a:chExt cx="5897313" cy="3485707"/>
          </a:xfrm>
        </p:grpSpPr>
        <p:pic>
          <p:nvPicPr>
            <p:cNvPr id="1030" name="Picture 6" descr="G:\IPM Simulation Workshop\Bunch Results\sis_ini_ele_random_2_2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591"/>
            <a:stretch/>
          </p:blipFill>
          <p:spPr bwMode="auto">
            <a:xfrm>
              <a:off x="3644638" y="590550"/>
              <a:ext cx="5897313" cy="3485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G:\IPM Simulation Workshop\Bunch Results\sis_ini_ele_random_1_2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14" t="36472" r="34254" b="33022"/>
            <a:stretch/>
          </p:blipFill>
          <p:spPr bwMode="auto">
            <a:xfrm>
              <a:off x="6426130" y="938164"/>
              <a:ext cx="2774241" cy="1486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feld 8"/>
          <p:cNvSpPr txBox="1"/>
          <p:nvPr/>
        </p:nvSpPr>
        <p:spPr>
          <a:xfrm>
            <a:off x="4637988" y="1063590"/>
            <a:ext cx="4506012" cy="1918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Electron parametrization with ‘separated’ 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ansatz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Energy:</a:t>
            </a:r>
            <a:r>
              <a:rPr lang="en-US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en-US" sz="16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 / </a:t>
            </a:r>
            <a:r>
              <a:rPr lang="en-US" sz="16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d</a:t>
            </a:r>
            <a:r>
              <a:rPr lang="en-US" sz="1600" b="1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E</a:t>
            </a:r>
            <a:r>
              <a:rPr lang="en-US" sz="16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constant value for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0 &lt; E &lt; E</a:t>
            </a:r>
            <a:r>
              <a:rPr lang="en-US" sz="1600" b="1" i="1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sz="16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linear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decay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E</a:t>
            </a:r>
            <a:r>
              <a:rPr lang="en-US" sz="1600" b="1" i="1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sz="16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&lt; E &lt; </a:t>
            </a:r>
            <a:r>
              <a:rPr lang="en-US" sz="16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1600" b="1" i="1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600" b="1" i="1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; </a:t>
            </a:r>
            <a:r>
              <a:rPr lang="en-US" sz="16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= 0 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for </a:t>
            </a:r>
            <a:r>
              <a:rPr lang="en-US" sz="16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&gt; </a:t>
            </a:r>
            <a:r>
              <a:rPr lang="en-US" sz="16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1600" b="1" i="1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Angular: 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en-US" sz="16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 / 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d</a:t>
            </a:r>
            <a:r>
              <a:rPr lang="en-US" sz="16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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Gaussian with center </a:t>
            </a:r>
            <a:r>
              <a:rPr lang="en-US" sz="16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</a:t>
            </a:r>
            <a:r>
              <a:rPr lang="en-US" sz="1600" b="1" i="1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1</a:t>
            </a:r>
            <a:r>
              <a:rPr lang="en-US" sz="16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and width </a:t>
            </a:r>
            <a:r>
              <a:rPr lang="en-US" sz="16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</a:t>
            </a:r>
            <a:r>
              <a:rPr lang="en-US" sz="1600" b="1" i="1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2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G:\IPM Simulation Workshop\Bunch Results\sis_ini_ele_random_3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0" y="1000969"/>
            <a:ext cx="4532040" cy="325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55878" y="4497775"/>
            <a:ext cx="39048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Improvements contributed by Dr. 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Jun He, Institute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High Energy Physics, 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Chinese Academy of Sciences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0664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800" y="333669"/>
            <a:ext cx="8193519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de-DE" sz="2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Simulation with initial </a:t>
            </a:r>
            <a:r>
              <a:rPr lang="en-US" altLang="de-DE" sz="2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altLang="de-DE" sz="2400" b="1" baseline="30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n-US" altLang="de-DE" sz="2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altLang="de-DE" sz="2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velocity distribution</a:t>
            </a:r>
            <a:endParaRPr lang="en-US" altLang="de-DE" sz="2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5674" y="983103"/>
            <a:ext cx="3914730" cy="332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Actual 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parameters:</a:t>
            </a: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electron detection 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b="1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</a:t>
            </a:r>
            <a:r>
              <a:rPr lang="en-US" sz="1600" b="1" i="1" baseline="-25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en-US" sz="16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100 </a:t>
            </a:r>
            <a:r>
              <a:rPr lang="en-US" sz="16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mT</a:t>
            </a:r>
            <a:endParaRPr lang="en-US" sz="16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1600" i="1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en-US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1 kV/cm 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Bunch 1 m length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cm trans. extension 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parabolic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density  </a:t>
            </a:r>
            <a:r>
              <a:rPr lang="en-U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distrib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en-US" sz="1600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charges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 = 15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%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1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MHz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rep.</a:t>
            </a:r>
          </a:p>
          <a:p>
            <a:pPr algn="l">
              <a:spcBef>
                <a:spcPts val="200"/>
              </a:spcBef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    rate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>
              <a:spcBef>
                <a:spcPts val="200"/>
              </a:spcBef>
            </a:pP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</a:t>
            </a:r>
          </a:p>
        </p:txBody>
      </p:sp>
      <p:pic>
        <p:nvPicPr>
          <p:cNvPr id="1027" name="Picture 3" descr="G:\IPM Simulation Workshop\Bunch Results\sis_ini_ele_random_4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722" y="3492992"/>
            <a:ext cx="4374253" cy="288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IPM Simulation Workshop\Bunch Results\sis_ini_ele_random_5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75" y="1395905"/>
            <a:ext cx="3101416" cy="419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2516957" y="997234"/>
            <a:ext cx="662704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l">
              <a:buFont typeface="Symbol"/>
              <a:buChar char="Þ"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 no significant difference compared to </a:t>
            </a:r>
            <a:r>
              <a:rPr lang="en-US" sz="1600" b="1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v</a:t>
            </a:r>
            <a:r>
              <a:rPr lang="en-US" sz="1600" b="1" i="1" baseline="-25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ini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 =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0 for 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this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 case</a:t>
            </a:r>
          </a:p>
        </p:txBody>
      </p:sp>
    </p:spTree>
    <p:extLst>
      <p:ext uri="{BB962C8B-B14F-4D97-AF65-F5344CB8AC3E}">
        <p14:creationId xmlns:p14="http://schemas.microsoft.com/office/powerpoint/2010/main" val="1741830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-1626" y="333669"/>
            <a:ext cx="7924800" cy="4572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de-DE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Code input/output</a:t>
            </a:r>
            <a:r>
              <a:rPr lang="en-US" altLang="de-DE" sz="2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BIF mode with H</a:t>
            </a:r>
            <a:r>
              <a:rPr lang="en-US" altLang="de-DE" sz="2400" b="1" baseline="-25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altLang="de-DE" sz="2400" b="1" baseline="30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altLang="de-DE" sz="2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ions </a:t>
            </a:r>
            <a:r>
              <a:rPr lang="en-US" altLang="de-DE" sz="20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altLang="de-DE" sz="2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03200" y="983103"/>
            <a:ext cx="3407265" cy="2513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Actual parameters:</a:t>
            </a: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en-US" sz="1600" b="1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600" b="1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ion detection 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Bunch 1 m length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cm trans. extension 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parabolic density </a:t>
            </a:r>
            <a:r>
              <a:rPr lang="en-U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distrib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en-US" sz="1600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charges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 = 15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%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1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MHz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rep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.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 rate</a:t>
            </a: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>
              <a:spcBef>
                <a:spcPts val="200"/>
              </a:spcBef>
            </a:pP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49206" y="3886462"/>
            <a:ext cx="2923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en-US" sz="1600" b="1" baseline="-25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600" b="1" baseline="30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fluorescence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 position after 100 ns</a:t>
            </a:r>
            <a:r>
              <a:rPr lang="en-US" sz="1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7170" name="Picture 2" descr="G:\IPM Simulation Workshop\sis_ini_bif_h2_100ns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007" y="983103"/>
            <a:ext cx="5392993" cy="540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8599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801" y="333669"/>
            <a:ext cx="7924800" cy="4572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de-DE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Code input/output: BIF mode with </a:t>
            </a:r>
            <a:r>
              <a:rPr lang="en-US" altLang="de-DE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US" altLang="de-DE" sz="2400" b="1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altLang="de-DE" sz="2400" b="1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altLang="de-DE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ions </a:t>
            </a:r>
            <a:r>
              <a:rPr lang="en-US" altLang="de-DE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altLang="de-DE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03200" y="983103"/>
            <a:ext cx="3341277" cy="2513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Actual parameters:</a:t>
            </a: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US" sz="1600" b="1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600" b="1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ion detection 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Bunch 1 m length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cm trans. extension 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parabolic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density </a:t>
            </a:r>
            <a:r>
              <a:rPr lang="en-U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distrib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en-US" sz="1600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charges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 = 15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%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5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MHz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rep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. rate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>
              <a:spcBef>
                <a:spcPts val="200"/>
              </a:spcBef>
            </a:pP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</a:t>
            </a:r>
          </a:p>
        </p:txBody>
      </p:sp>
      <p:pic>
        <p:nvPicPr>
          <p:cNvPr id="6146" name="Picture 2" descr="G:\IPM Simulation Workshop\sis_ini_bif_n2_100ns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429" y="983103"/>
            <a:ext cx="5335572" cy="535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41403" y="3886462"/>
            <a:ext cx="2950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US" sz="1600" b="1" baseline="-25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600" b="1" baseline="30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fluorescence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 position after 100 ns</a:t>
            </a:r>
            <a:r>
              <a:rPr lang="en-US" sz="1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37292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-1626" y="324242"/>
            <a:ext cx="7924800" cy="4572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de-DE" sz="2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Summary and Outlook</a:t>
            </a:r>
            <a:endParaRPr lang="en-US" altLang="de-DE" sz="2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20347" y="995273"/>
                <a:ext cx="9406455" cy="29445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l" eaLnBrk="0" hangingPunct="0">
                  <a:lnSpc>
                    <a:spcPct val="50000"/>
                  </a:lnSpc>
                </a:pPr>
                <a:r>
                  <a:rPr lang="en-US" altLang="de-DE" sz="1600" b="1" dirty="0" smtClean="0">
                    <a:solidFill>
                      <a:schemeClr val="accent2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Features:</a:t>
                </a:r>
                <a:endParaRPr lang="en-US" altLang="de-DE" sz="1600" b="1" dirty="0" smtClean="0">
                  <a:solidFill>
                    <a:schemeClr val="accent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342900" indent="-342900" algn="l" eaLnBrk="0" hangingPunct="0">
                  <a:spcBef>
                    <a:spcPts val="800"/>
                  </a:spcBef>
                  <a:buFont typeface="Arial" panose="020B0604020202020204" pitchFamily="34" charset="0"/>
                  <a:buChar char="•"/>
                </a:pPr>
                <a:r>
                  <a:rPr lang="en-US" altLang="de-DE" sz="1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Easy to use GUI with real time capabilities</a:t>
                </a:r>
              </a:p>
              <a:p>
                <a:pPr marL="342900" indent="-342900" algn="l" eaLnBrk="0" hangingPunct="0">
                  <a:spcBef>
                    <a:spcPts val="800"/>
                  </a:spcBef>
                  <a:buFont typeface="Arial" panose="020B0604020202020204" pitchFamily="34" charset="0"/>
                  <a:buChar char="•"/>
                </a:pPr>
                <a:r>
                  <a:rPr lang="en-US" altLang="de-DE" sz="1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Based on analytical expressions for the bunch fields, allowing for fast computations</a:t>
                </a:r>
              </a:p>
              <a:p>
                <a:pPr marL="342900" indent="-342900" algn="l">
                  <a:spcBef>
                    <a:spcPts val="800"/>
                  </a:spcBef>
                  <a:buFont typeface="Arial" panose="020B0604020202020204" pitchFamily="34" charset="0"/>
                  <a:buChar char="•"/>
                </a:pPr>
                <a:r>
                  <a:rPr lang="en-US" altLang="de-DE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H</a:t>
                </a:r>
                <a:r>
                  <a:rPr lang="en-US" altLang="de-DE" sz="1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omogeneous </a:t>
                </a:r>
                <a:r>
                  <a:rPr lang="en-US" altLang="de-DE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external </a:t>
                </a:r>
                <a:r>
                  <a:rPr lang="en-US" altLang="de-DE" sz="1600" b="1" i="1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</a:t>
                </a:r>
                <a:r>
                  <a:rPr lang="en-US" altLang="de-DE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and </a:t>
                </a:r>
                <a:r>
                  <a:rPr lang="en-US" altLang="de-DE" sz="1600" b="1" i="1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</a:t>
                </a:r>
                <a:r>
                  <a:rPr lang="en-US" altLang="de-DE" sz="1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guiding fields</a:t>
                </a:r>
                <a:endParaRPr lang="en-US" altLang="de-DE" sz="16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342900" indent="-342900" algn="l" eaLnBrk="0" hangingPunct="0">
                  <a:spcBef>
                    <a:spcPts val="800"/>
                  </a:spcBef>
                  <a:buFont typeface="Arial" panose="020B0604020202020204" pitchFamily="34" charset="0"/>
                  <a:buChar char="•"/>
                </a:pPr>
                <a:r>
                  <a:rPr lang="en-US" altLang="de-DE" sz="1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Density:  </a:t>
                </a:r>
                <a14:m>
                  <m:oMath xmlns:m="http://schemas.openxmlformats.org/officeDocument/2006/math">
                    <m:r>
                      <a:rPr lang="en-US" altLang="de-DE" sz="1600" i="1" smtClean="0">
                        <a:latin typeface="Cambria Math"/>
                        <a:ea typeface="Cambria Math"/>
                      </a:rPr>
                      <m:t>𝜌</m:t>
                    </m:r>
                    <m:d>
                      <m:dPr>
                        <m:ctrlPr>
                          <a:rPr lang="de-DE" altLang="de-DE" sz="1600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altLang="de-DE" sz="1600" b="0" i="1" smtClean="0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de-DE" altLang="de-DE" sz="1600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de-DE" altLang="de-DE" sz="1600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de-DE" altLang="de-DE" sz="1600" b="0" i="1" smtClean="0">
                        <a:latin typeface="Cambria Math"/>
                        <a:ea typeface="Cambria Math"/>
                      </a:rPr>
                      <m:t>𝑐𝑜𝑛𝑠𝑡</m:t>
                    </m:r>
                  </m:oMath>
                </a14:m>
                <a:r>
                  <a:rPr lang="en-US" altLang="de-DE" sz="1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(i.e. transversal KV-distr., longitudinal ‘air-bag’) used for </a:t>
                </a:r>
                <a:r>
                  <a:rPr lang="en-US" altLang="de-DE" sz="1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tests </a:t>
                </a:r>
                <a:r>
                  <a:rPr lang="en-US" altLang="de-DE" sz="1600" b="1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or </a:t>
                </a:r>
                <a:r>
                  <a:rPr lang="en-US" altLang="de-DE" sz="1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parabolic </a:t>
                </a:r>
                <a14:m>
                  <m:oMath xmlns:m="http://schemas.openxmlformats.org/officeDocument/2006/math">
                    <m:r>
                      <a:rPr lang="en-US" altLang="de-DE" sz="1600" i="1" smtClean="0">
                        <a:latin typeface="Cambria Math"/>
                        <a:ea typeface="Cambria Math"/>
                      </a:rPr>
                      <m:t>𝜌</m:t>
                    </m:r>
                    <m:d>
                      <m:dPr>
                        <m:ctrlPr>
                          <a:rPr lang="de-DE" altLang="de-DE" sz="1600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de-DE" altLang="de-DE" sz="1600" b="0" i="1" smtClean="0">
                            <a:latin typeface="Cambria Math"/>
                            <a:ea typeface="Cambria Math"/>
                          </a:rPr>
                          <m:t>𝑟</m:t>
                        </m:r>
                        <m:r>
                          <a:rPr lang="de-DE" altLang="de-DE" sz="1600" b="0" i="1" smtClean="0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de-DE" altLang="de-DE" sz="1600" b="0" i="1" smtClean="0">
                            <a:latin typeface="Cambria Math"/>
                            <a:ea typeface="Cambria Math"/>
                          </a:rPr>
                          <m:t>𝑧</m:t>
                        </m:r>
                      </m:e>
                    </m:d>
                    <m:r>
                      <a:rPr lang="de-DE" altLang="de-DE" sz="1600" b="0" i="1" smtClean="0">
                        <a:latin typeface="Cambria Math"/>
                        <a:ea typeface="Cambria Math"/>
                      </a:rPr>
                      <m:t>∝</m:t>
                    </m:r>
                    <m:d>
                      <m:dPr>
                        <m:ctrlPr>
                          <a:rPr lang="de-DE" altLang="de-DE" sz="1600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de-DE" altLang="de-DE" sz="1600" b="0" i="1" smtClean="0">
                            <a:latin typeface="Cambria Math"/>
                            <a:ea typeface="Cambria Math"/>
                          </a:rPr>
                          <m:t>1−</m:t>
                        </m:r>
                        <m:f>
                          <m:fPr>
                            <m:ctrlPr>
                              <a:rPr lang="de-DE" altLang="de-DE" sz="1600" b="0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de-DE" altLang="de-DE" sz="16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de-DE" altLang="de-DE" sz="1600" b="0" i="1" smtClean="0">
                                    <a:latin typeface="Cambria Math"/>
                                    <a:ea typeface="Cambria Math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de-DE" altLang="de-DE" sz="1600" b="0" i="1" smtClean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de-DE" altLang="de-DE" sz="16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de-DE" altLang="de-DE" sz="1600" b="0" i="1" smtClean="0">
                                    <a:latin typeface="Cambria Math"/>
                                    <a:ea typeface="Cambria Math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de-DE" altLang="de-DE" sz="1600" b="0" i="1" smtClean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de-DE" altLang="de-DE" sz="1600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de-DE" altLang="de-DE" sz="1600" b="0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de-DE" altLang="de-DE" sz="16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de-DE" altLang="de-DE" sz="1600" b="0" i="1" smtClean="0">
                                    <a:latin typeface="Cambria Math"/>
                                    <a:ea typeface="Cambria Math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de-DE" altLang="de-DE" sz="1600" b="0" i="1" smtClean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de-DE" altLang="de-DE" sz="16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de-DE" altLang="de-DE" sz="1600" b="0" i="1" smtClean="0">
                                    <a:latin typeface="Cambria Math"/>
                                    <a:ea typeface="Cambria Math"/>
                                  </a:rPr>
                                  <m:t>𝐿</m:t>
                                </m:r>
                              </m:e>
                              <m:sup>
                                <m:r>
                                  <a:rPr lang="de-DE" altLang="de-DE" sz="1600" b="0" i="1" smtClean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en-US" altLang="de-DE" sz="16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342900" indent="-342900" algn="l" eaLnBrk="0" hangingPunct="0">
                  <a:spcBef>
                    <a:spcPts val="800"/>
                  </a:spcBef>
                  <a:buFont typeface="Arial" panose="020B0604020202020204" pitchFamily="34" charset="0"/>
                  <a:buChar char="•"/>
                </a:pPr>
                <a:r>
                  <a:rPr lang="en-US" altLang="de-DE" sz="1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Relativistic </a:t>
                </a:r>
                <a:r>
                  <a:rPr lang="en-US" altLang="de-DE" sz="1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and non-relativistic bunches</a:t>
                </a:r>
                <a:r>
                  <a:rPr lang="en-US" altLang="de-DE" sz="1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endParaRPr lang="en-US" altLang="de-DE" sz="16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342900" indent="-342900" algn="l" eaLnBrk="0" hangingPunct="0">
                  <a:spcBef>
                    <a:spcPts val="800"/>
                  </a:spcBef>
                  <a:buFont typeface="Arial" panose="020B0604020202020204" pitchFamily="34" charset="0"/>
                  <a:buChar char="•"/>
                </a:pPr>
                <a:r>
                  <a:rPr lang="en-US" altLang="de-DE" sz="1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For electrons non-zero start velocities can be used, the velocity distribution is based on a ‘separated’ ansatz</a:t>
                </a:r>
                <a:endParaRPr lang="en-US" altLang="de-DE" sz="16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>
          <p:sp>
            <p:nvSpPr>
              <p:cNvPr id="5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47" y="995273"/>
                <a:ext cx="9406455" cy="2944589"/>
              </a:xfrm>
              <a:prstGeom prst="rect">
                <a:avLst/>
              </a:prstGeom>
              <a:blipFill rotWithShape="1">
                <a:blip r:embed="rId2"/>
                <a:stretch>
                  <a:fillRect l="-324" t="-4348" b="-165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0347" y="4302795"/>
            <a:ext cx="902788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50000"/>
              </a:lnSpc>
            </a:pPr>
            <a:r>
              <a:rPr lang="en-US" altLang="de-DE" sz="1600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Outlook:</a:t>
            </a:r>
            <a:endParaRPr lang="en-US" altLang="de-DE" sz="1600" b="1" dirty="0" smtClean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l" eaLnBrk="0" hangingPunct="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de-DE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Rewrite parts of the code to increase numerical robustness and allow for strongly stretched bunches</a:t>
            </a:r>
          </a:p>
          <a:p>
            <a:pPr marL="342900" indent="-342900" algn="l" eaLnBrk="0" hangingPunct="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de-DE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Separate GUI code from the computational one and produce a new GUI based on modern portable libraries</a:t>
            </a:r>
          </a:p>
          <a:p>
            <a:pPr marL="342900" indent="-342900" algn="l" eaLnBrk="0" hangingPunct="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de-DE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Benchmark against other codes and also experiments</a:t>
            </a:r>
            <a:endParaRPr lang="en-US" altLang="de-DE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3592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7228" y="343096"/>
            <a:ext cx="7924800" cy="4572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de-DE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Simulation </a:t>
            </a:r>
            <a:r>
              <a:rPr lang="en-US" altLang="de-DE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US" altLang="de-DE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ode</a:t>
            </a:r>
            <a:r>
              <a:rPr lang="en-US" altLang="de-DE" sz="2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US" altLang="de-DE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Theoretical background</a:t>
            </a:r>
            <a:r>
              <a:rPr lang="en-US" altLang="de-DE" sz="20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altLang="de-DE" sz="2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58056" y="1055233"/>
                <a:ext cx="9027886" cy="51419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 algn="l" eaLnBrk="0" hangingPunct="0">
                  <a:buFont typeface="Arial" panose="020B0604020202020204" pitchFamily="34" charset="0"/>
                  <a:buChar char="•"/>
                </a:pPr>
                <a:r>
                  <a:rPr lang="en-US" altLang="de-DE" sz="1700" dirty="0" smtClean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Homogenous guiding external electric and magnetic fields </a:t>
                </a:r>
              </a:p>
              <a:p>
                <a:pPr marL="342900" indent="-342900" algn="l">
                  <a:spcBef>
                    <a:spcPts val="800"/>
                  </a:spcBef>
                  <a:buFont typeface="Arial" panose="020B0604020202020204" pitchFamily="34" charset="0"/>
                  <a:buChar char="•"/>
                </a:pPr>
                <a:r>
                  <a:rPr lang="en-US" altLang="de-DE" sz="1700" dirty="0" smtClean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Analytical description of bunch charge density</a:t>
                </a:r>
                <a14:m>
                  <m:oMath xmlns:m="http://schemas.openxmlformats.org/officeDocument/2006/math">
                    <m:r>
                      <a:rPr lang="de-DE" altLang="de-DE" sz="1700" b="0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en-US" altLang="de-DE" sz="170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𝜌</m:t>
                    </m:r>
                    <m:r>
                      <a:rPr lang="de-DE" altLang="de-DE" sz="17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(</m:t>
                    </m:r>
                    <m:acc>
                      <m:accPr>
                        <m:chr m:val="⃗"/>
                        <m:ctrlPr>
                          <a:rPr lang="de-DE" altLang="de-DE" sz="1700" i="1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de-DE" altLang="de-DE" sz="1700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acc>
                    <m:r>
                      <a:rPr lang="de-DE" altLang="de-DE" sz="17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en-US" altLang="de-DE" sz="1700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342900" indent="-342900" algn="l">
                  <a:spcBef>
                    <a:spcPts val="800"/>
                  </a:spcBef>
                  <a:buFont typeface="Arial" panose="020B0604020202020204" pitchFamily="34" charset="0"/>
                  <a:buChar char="•"/>
                </a:pPr>
                <a:r>
                  <a:rPr lang="en-US" altLang="de-DE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Bunch electrostatic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de-DE" sz="1700" i="1" dirty="0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de-DE" altLang="de-DE" sz="1700" b="0" i="1" dirty="0" smtClean="0">
                            <a:latin typeface="Cambria Math"/>
                          </a:rPr>
                          <m:t>𝐸</m:t>
                        </m:r>
                      </m:e>
                    </m:acc>
                    <m:r>
                      <a:rPr lang="de-DE" altLang="de-DE" sz="1700" b="0" i="1" dirty="0" smtClean="0">
                        <a:latin typeface="Cambria Math"/>
                      </a:rPr>
                      <m:t>(</m:t>
                    </m:r>
                    <m:acc>
                      <m:accPr>
                        <m:chr m:val="⃗"/>
                        <m:ctrlPr>
                          <a:rPr lang="de-DE" altLang="de-DE" sz="1700" b="0" i="1" dirty="0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de-DE" altLang="de-DE" sz="1700" b="0" i="1" dirty="0" smtClean="0">
                            <a:latin typeface="Cambria Math"/>
                          </a:rPr>
                          <m:t>𝑥</m:t>
                        </m:r>
                      </m:e>
                    </m:acc>
                    <m:r>
                      <a:rPr lang="de-DE" altLang="de-DE" sz="1700" b="0" i="1" dirty="0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altLang="de-DE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-field via </a:t>
                </a:r>
                <a:r>
                  <a:rPr lang="en-US" altLang="de-DE" sz="1700" b="1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analytical</a:t>
                </a:r>
                <a:r>
                  <a:rPr lang="en-US" altLang="de-DE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solution of the </a:t>
                </a:r>
                <a:r>
                  <a:rPr lang="en-US" altLang="de-DE" sz="1700" dirty="0" smtClean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Poisson equation </a:t>
                </a:r>
                <a14:m>
                  <m:oMath xmlns:m="http://schemas.openxmlformats.org/officeDocument/2006/math">
                    <m:r>
                      <a:rPr lang="en-US" altLang="de-DE" sz="170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∆</m:t>
                    </m:r>
                    <m:r>
                      <m:rPr>
                        <m:sty m:val="p"/>
                      </m:rPr>
                      <a:rPr lang="el-GR" altLang="de-DE" sz="1700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ϕ</m:t>
                    </m:r>
                    <m:d>
                      <m:dPr>
                        <m:ctrlPr>
                          <a:rPr lang="de-DE" altLang="de-DE" sz="17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altLang="de-DE" sz="17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de-DE" altLang="de-DE" sz="17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de-DE" altLang="de-DE" sz="17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=−</m:t>
                    </m:r>
                    <m:f>
                      <m:fPr>
                        <m:ctrlPr>
                          <a:rPr lang="de-DE" altLang="de-DE" sz="17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de-DE" altLang="de-DE" sz="17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𝜌</m:t>
                        </m:r>
                        <m:d>
                          <m:dPr>
                            <m:ctrlPr>
                              <a:rPr lang="de-DE" altLang="de-DE" sz="17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de-DE" altLang="de-DE" sz="17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de-DE" altLang="de-DE" sz="17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</m:e>
                            </m:acc>
                          </m:e>
                        </m:d>
                      </m:num>
                      <m:den>
                        <m:sSub>
                          <m:sSubPr>
                            <m:ctrlPr>
                              <a:rPr lang="de-DE" altLang="de-DE" sz="17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altLang="de-DE" sz="17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𝜀</m:t>
                            </m:r>
                          </m:e>
                          <m:sub>
                            <m:r>
                              <a:rPr lang="de-DE" altLang="de-DE" sz="17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de-DE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US" altLang="de-DE" sz="17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 free space </a:t>
                </a:r>
                <a:r>
                  <a:rPr lang="en-US" altLang="de-DE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and the frame of the bunch</a:t>
                </a:r>
                <a:endParaRPr lang="en-US" altLang="de-DE" sz="1700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342900" indent="-342900" algn="l" eaLnBrk="0" hangingPunct="0">
                  <a:spcBef>
                    <a:spcPts val="800"/>
                  </a:spcBef>
                  <a:buFont typeface="Arial" panose="020B0604020202020204" pitchFamily="34" charset="0"/>
                  <a:buChar char="•"/>
                </a:pPr>
                <a:r>
                  <a:rPr lang="en-US" altLang="de-DE" sz="1700" dirty="0" smtClean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Movement of bunches each time step, multiple bunches can be defined </a:t>
                </a:r>
              </a:p>
              <a:p>
                <a:pPr marL="342900" indent="-342900" algn="l" eaLnBrk="0" hangingPunct="0">
                  <a:spcBef>
                    <a:spcPts val="800"/>
                  </a:spcBef>
                  <a:buFont typeface="Arial" panose="020B0604020202020204" pitchFamily="34" charset="0"/>
                  <a:buChar char="•"/>
                </a:pPr>
                <a:r>
                  <a:rPr lang="en-US" altLang="de-DE" sz="1700" dirty="0" smtClean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Monte Carlo </a:t>
                </a:r>
                <a:r>
                  <a:rPr lang="en-US" altLang="de-DE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based</a:t>
                </a:r>
                <a:r>
                  <a:rPr lang="en-US" altLang="de-DE" sz="1700" dirty="0" smtClean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selection of  initial coordinates and velocities of the ions or electrons to be tracked</a:t>
                </a:r>
              </a:p>
              <a:p>
                <a:pPr marL="342900" indent="-342900" algn="l" eaLnBrk="0" hangingPunct="0">
                  <a:spcBef>
                    <a:spcPts val="800"/>
                  </a:spcBef>
                  <a:buFont typeface="Arial" panose="020B0604020202020204" pitchFamily="34" charset="0"/>
                  <a:buChar char="•"/>
                </a:pPr>
                <a:r>
                  <a:rPr lang="en-US" altLang="de-DE" sz="1700" dirty="0" smtClean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Trajectory </a:t>
                </a:r>
                <a:r>
                  <a:rPr lang="en-US" altLang="de-DE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computed by 4</a:t>
                </a:r>
                <a:r>
                  <a:rPr lang="en-US" altLang="de-DE" sz="1700" baseline="300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</a:t>
                </a:r>
                <a:r>
                  <a:rPr lang="en-US" altLang="de-DE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order</a:t>
                </a:r>
                <a:r>
                  <a:rPr lang="en-US" altLang="de-DE" sz="1700" dirty="0" smtClean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US" altLang="de-DE" sz="1700" dirty="0" err="1" smtClean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Runge-Kutta</a:t>
                </a:r>
                <a:r>
                  <a:rPr lang="en-US" altLang="de-DE" sz="1700" dirty="0" smtClean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in moving bunch and guiding fields</a:t>
                </a:r>
              </a:p>
              <a:p>
                <a:pPr marL="342900" indent="-342900" algn="l" eaLnBrk="0" hangingPunct="0">
                  <a:spcBef>
                    <a:spcPts val="800"/>
                  </a:spcBef>
                  <a:buFont typeface="Arial" panose="020B0604020202020204" pitchFamily="34" charset="0"/>
                  <a:buChar char="•"/>
                </a:pPr>
                <a:r>
                  <a:rPr lang="en-US" altLang="de-DE" sz="1700" dirty="0" smtClean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Storage of initial and final coordinates, velocities and arrival time for each particle</a:t>
                </a:r>
              </a:p>
              <a:p>
                <a:pPr algn="l" eaLnBrk="0" hangingPunct="0">
                  <a:spcBef>
                    <a:spcPts val="800"/>
                  </a:spcBef>
                </a:pPr>
                <a:r>
                  <a:rPr lang="en-US" altLang="de-DE" sz="1700" b="1" dirty="0" smtClean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History</a:t>
                </a:r>
                <a:r>
                  <a:rPr lang="en-US" altLang="de-DE" sz="1700" dirty="0" smtClean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: Code produced by a </a:t>
                </a:r>
                <a:r>
                  <a:rPr lang="en-US" altLang="de-DE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PhD </a:t>
                </a:r>
                <a:r>
                  <a:rPr lang="en-US" altLang="de-DE" sz="1700" dirty="0" smtClean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student </a:t>
                </a:r>
                <a:r>
                  <a:rPr lang="en-US" altLang="de-DE" sz="1700" dirty="0" smtClean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 2004</a:t>
                </a:r>
              </a:p>
              <a:p>
                <a:pPr algn="l">
                  <a:spcBef>
                    <a:spcPts val="800"/>
                  </a:spcBef>
                </a:pPr>
                <a:r>
                  <a:rPr lang="en-US" altLang="de-DE" sz="1700" b="1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Language: </a:t>
                </a:r>
                <a:r>
                  <a:rPr lang="en-US" altLang="de-DE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C++ with specifics of Borland C++ Builder 6, which is </a:t>
                </a:r>
                <a:r>
                  <a:rPr lang="en-US" altLang="de-DE" sz="1700" b="1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not</a:t>
                </a:r>
                <a:r>
                  <a:rPr lang="en-US" altLang="de-DE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available anymore, maintenance difficult</a:t>
                </a:r>
              </a:p>
              <a:p>
                <a:pPr algn="l" eaLnBrk="0" hangingPunct="0">
                  <a:spcBef>
                    <a:spcPts val="800"/>
                  </a:spcBef>
                </a:pPr>
                <a:r>
                  <a:rPr lang="en-US" altLang="de-DE" sz="1700" i="1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Should</a:t>
                </a:r>
                <a:r>
                  <a:rPr lang="en-US" altLang="de-DE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 be usable for LINAC and synchrotron beams 1 MeV/u &lt; </a:t>
                </a:r>
                <a:r>
                  <a:rPr lang="en-US" altLang="de-DE" sz="1700" b="1" i="1" dirty="0" err="1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</a:t>
                </a:r>
                <a:r>
                  <a:rPr lang="en-US" altLang="de-DE" sz="1700" b="1" i="1" baseline="-25000" dirty="0" err="1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kin</a:t>
                </a:r>
                <a:r>
                  <a:rPr lang="en-US" altLang="de-DE" sz="1700" b="1" i="1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US" altLang="de-DE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&lt; 30 GeV/u</a:t>
                </a:r>
                <a:endParaRPr lang="en-US" altLang="de-DE" sz="1700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>
          <p:sp>
            <p:nvSpPr>
              <p:cNvPr id="5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056" y="1055233"/>
                <a:ext cx="9027886" cy="5141985"/>
              </a:xfrm>
              <a:prstGeom prst="rect">
                <a:avLst/>
              </a:prstGeom>
              <a:blipFill rotWithShape="1">
                <a:blip r:embed="rId2"/>
                <a:stretch>
                  <a:fillRect l="-473" t="-355" r="-1149" b="-59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96444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801" y="343096"/>
            <a:ext cx="7924800" cy="4572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de-DE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Simulation </a:t>
            </a:r>
            <a:r>
              <a:rPr lang="en-US" altLang="de-DE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US" altLang="de-DE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ode</a:t>
            </a:r>
            <a:r>
              <a:rPr lang="en-US" altLang="de-DE" sz="2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Input considerations</a:t>
            </a:r>
            <a:endParaRPr lang="en-US" altLang="de-DE" sz="2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58056" y="960963"/>
                <a:ext cx="9027886" cy="52516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 algn="l" eaLnBrk="0" hangingPunct="0">
                  <a:spcBef>
                    <a:spcPts val="800"/>
                  </a:spcBef>
                  <a:buFont typeface="Arial" panose="020B0604020202020204" pitchFamily="34" charset="0"/>
                  <a:buChar char="•"/>
                </a:pPr>
                <a:r>
                  <a:rPr lang="en-US" altLang="de-DE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Bunches have cylindrical symmetry: stretched (</a:t>
                </a:r>
                <a:r>
                  <a:rPr lang="en-US" altLang="de-DE" sz="1700" dirty="0" err="1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prolate</a:t>
                </a:r>
                <a:r>
                  <a:rPr lang="en-US" altLang="de-DE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) ellipsoids of revolution with the longer semi-diameter on the z axis, which is also the axis of movement. Spheres are also included as special cases and treated separately.</a:t>
                </a:r>
                <a:endParaRPr lang="en-US" altLang="de-DE" sz="1700" b="1" i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342900" indent="-342900" algn="l" eaLnBrk="0" hangingPunct="0">
                  <a:spcBef>
                    <a:spcPts val="800"/>
                  </a:spcBef>
                  <a:buFont typeface="Arial" panose="020B0604020202020204" pitchFamily="34" charset="0"/>
                  <a:buChar char="•"/>
                </a:pPr>
                <a:r>
                  <a:rPr lang="en-US" altLang="de-DE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Density: homogeneous </a:t>
                </a:r>
                <a14:m>
                  <m:oMath xmlns:m="http://schemas.openxmlformats.org/officeDocument/2006/math">
                    <m:r>
                      <a:rPr lang="en-US" altLang="de-DE" sz="1700" i="1" smtClean="0">
                        <a:latin typeface="Cambria Math"/>
                        <a:ea typeface="Cambria Math"/>
                      </a:rPr>
                      <m:t>𝜌</m:t>
                    </m:r>
                    <m:d>
                      <m:dPr>
                        <m:ctrlPr>
                          <a:rPr lang="de-DE" altLang="de-DE" sz="1700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altLang="de-DE" sz="1700" b="0" i="1" smtClean="0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de-DE" altLang="de-DE" sz="1700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de-DE" altLang="de-DE" sz="1700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de-DE" altLang="de-DE" sz="1700" b="0" i="1" smtClean="0">
                        <a:latin typeface="Cambria Math"/>
                        <a:ea typeface="Cambria Math"/>
                      </a:rPr>
                      <m:t>𝑐𝑜𝑛𝑠𝑡</m:t>
                    </m:r>
                  </m:oMath>
                </a14:m>
                <a:r>
                  <a:rPr lang="en-US" altLang="de-DE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US" altLang="de-DE" sz="1700" b="1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or </a:t>
                </a:r>
                <a:r>
                  <a:rPr lang="en-US" altLang="de-DE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parabolic </a:t>
                </a:r>
                <a14:m>
                  <m:oMath xmlns:m="http://schemas.openxmlformats.org/officeDocument/2006/math">
                    <m:r>
                      <a:rPr lang="en-US" altLang="de-DE" sz="1700" i="1" smtClean="0">
                        <a:latin typeface="Cambria Math"/>
                        <a:ea typeface="Cambria Math"/>
                      </a:rPr>
                      <m:t>𝜌</m:t>
                    </m:r>
                    <m:d>
                      <m:dPr>
                        <m:ctrlPr>
                          <a:rPr lang="de-DE" altLang="de-DE" sz="1700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de-DE" altLang="de-DE" sz="1700" b="0" i="1" smtClean="0">
                            <a:latin typeface="Cambria Math"/>
                            <a:ea typeface="Cambria Math"/>
                          </a:rPr>
                          <m:t>𝑟</m:t>
                        </m:r>
                        <m:r>
                          <a:rPr lang="de-DE" altLang="de-DE" sz="1700" b="0" i="1" smtClean="0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de-DE" altLang="de-DE" sz="1700" b="0" i="1" smtClean="0">
                            <a:latin typeface="Cambria Math"/>
                            <a:ea typeface="Cambria Math"/>
                          </a:rPr>
                          <m:t>𝑧</m:t>
                        </m:r>
                      </m:e>
                    </m:d>
                    <m:r>
                      <a:rPr lang="de-DE" altLang="de-DE" sz="1700" b="0" i="1" smtClean="0">
                        <a:latin typeface="Cambria Math"/>
                        <a:ea typeface="Cambria Math"/>
                      </a:rPr>
                      <m:t>∝</m:t>
                    </m:r>
                    <m:d>
                      <m:dPr>
                        <m:ctrlPr>
                          <a:rPr lang="de-DE" altLang="de-DE" sz="1700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de-DE" altLang="de-DE" sz="1700" b="0" i="1" smtClean="0">
                            <a:latin typeface="Cambria Math"/>
                            <a:ea typeface="Cambria Math"/>
                          </a:rPr>
                          <m:t>1−</m:t>
                        </m:r>
                        <m:f>
                          <m:fPr>
                            <m:ctrlPr>
                              <a:rPr lang="de-DE" altLang="de-DE" sz="1700" b="0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de-DE" altLang="de-DE" sz="17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de-DE" altLang="de-DE" sz="1700" b="0" i="1" smtClean="0">
                                    <a:latin typeface="Cambria Math"/>
                                    <a:ea typeface="Cambria Math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de-DE" altLang="de-DE" sz="1700" b="0" i="1" smtClean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de-DE" altLang="de-DE" sz="17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de-DE" altLang="de-DE" sz="1700" b="0" i="1" smtClean="0">
                                    <a:latin typeface="Cambria Math"/>
                                    <a:ea typeface="Cambria Math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de-DE" altLang="de-DE" sz="1700" b="0" i="1" smtClean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de-DE" altLang="de-DE" sz="1700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de-DE" altLang="de-DE" sz="1700" b="0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de-DE" altLang="de-DE" sz="17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de-DE" altLang="de-DE" sz="1700" b="0" i="1" smtClean="0">
                                    <a:latin typeface="Cambria Math"/>
                                    <a:ea typeface="Cambria Math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de-DE" altLang="de-DE" sz="1700" b="0" i="1" smtClean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de-DE" altLang="de-DE" sz="17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de-DE" altLang="de-DE" sz="1700" b="0" i="1" smtClean="0">
                                    <a:latin typeface="Cambria Math"/>
                                    <a:ea typeface="Cambria Math"/>
                                  </a:rPr>
                                  <m:t>𝐿</m:t>
                                </m:r>
                              </m:e>
                              <m:sup>
                                <m:r>
                                  <a:rPr lang="de-DE" altLang="de-DE" sz="1700" b="0" i="1" smtClean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en-US" altLang="de-DE" sz="17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342900" indent="-342900" algn="l" eaLnBrk="0" hangingPunct="0">
                  <a:spcBef>
                    <a:spcPts val="800"/>
                  </a:spcBef>
                  <a:buFont typeface="Arial" panose="020B0604020202020204" pitchFamily="34" charset="0"/>
                  <a:buChar char="•"/>
                </a:pPr>
                <a:r>
                  <a:rPr lang="en-US" altLang="de-DE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Solution of bunch field using </a:t>
                </a:r>
                <a:r>
                  <a:rPr lang="en-US" altLang="de-DE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curvilinear </a:t>
                </a:r>
                <a:r>
                  <a:rPr lang="en-US" altLang="de-DE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coordinates i.e. non-linear transformation</a:t>
                </a:r>
              </a:p>
              <a:p>
                <a:pPr marL="342900" indent="-342900" algn="l">
                  <a:spcBef>
                    <a:spcPts val="800"/>
                  </a:spcBef>
                  <a:buFont typeface="Arial" panose="020B0604020202020204" pitchFamily="34" charset="0"/>
                  <a:buChar char="•"/>
                </a:pPr>
                <a:r>
                  <a:rPr lang="en-US" altLang="de-DE" sz="17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No boundary condition (i.e. free space = ‘open boundary’ is assumed</a:t>
                </a:r>
                <a:r>
                  <a:rPr lang="en-US" altLang="de-DE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)</a:t>
                </a:r>
              </a:p>
              <a:p>
                <a:pPr marL="342900" indent="-342900" algn="l" eaLnBrk="0" hangingPunct="0">
                  <a:spcBef>
                    <a:spcPts val="800"/>
                  </a:spcBef>
                  <a:buFont typeface="Arial" panose="020B0604020202020204" pitchFamily="34" charset="0"/>
                  <a:buChar char="•"/>
                </a:pPr>
                <a:r>
                  <a:rPr lang="en-US" altLang="de-DE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Movement of bunches: initial implementation </a:t>
                </a:r>
                <a:r>
                  <a:rPr lang="en-US" altLang="de-DE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targeted non-relativistic LINACs, </a:t>
                </a:r>
                <a:r>
                  <a:rPr lang="en-US" altLang="de-DE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no magnetic field associated with the bunch movement</a:t>
                </a:r>
              </a:p>
              <a:p>
                <a:pPr marL="285750" indent="-285750" algn="l" eaLnBrk="0" hangingPunct="0">
                  <a:spcBef>
                    <a:spcPts val="800"/>
                  </a:spcBef>
                  <a:buFont typeface="Arial" panose="020B0604020202020204" pitchFamily="34" charset="0"/>
                  <a:buChar char="•"/>
                </a:pPr>
                <a:r>
                  <a:rPr lang="en-US" altLang="de-DE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  <a:sym typeface="Symbol"/>
                  </a:rPr>
                  <a:t>Lorentz-</a:t>
                </a:r>
                <a:r>
                  <a:rPr lang="en-US" altLang="de-DE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Transformation of fields and corresponding magnetic field </a:t>
                </a:r>
                <a:r>
                  <a:rPr lang="en-US" altLang="de-DE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got added </a:t>
                </a:r>
                <a:r>
                  <a:rPr lang="en-US" altLang="de-DE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later, an implementation bug recently discovered (2016) has been corrected</a:t>
                </a:r>
              </a:p>
              <a:p>
                <a:pPr marL="342900" indent="-342900" algn="l" eaLnBrk="0" hangingPunct="0">
                  <a:spcBef>
                    <a:spcPts val="800"/>
                  </a:spcBef>
                  <a:buFont typeface="Arial" panose="020B0604020202020204" pitchFamily="34" charset="0"/>
                  <a:buChar char="•"/>
                </a:pPr>
                <a:r>
                  <a:rPr lang="en-US" altLang="de-DE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Only homogeneous guiding external </a:t>
                </a:r>
                <a:r>
                  <a:rPr lang="en-US" altLang="de-DE" sz="1700" b="1" i="1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</a:t>
                </a:r>
                <a:r>
                  <a:rPr lang="en-US" altLang="de-DE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and </a:t>
                </a:r>
                <a:r>
                  <a:rPr lang="en-US" altLang="de-DE" sz="1700" b="1" i="1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</a:t>
                </a:r>
                <a:r>
                  <a:rPr lang="en-US" altLang="de-DE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fields </a:t>
                </a:r>
                <a:endParaRPr lang="en-US" altLang="de-DE" sz="17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342900" indent="-342900" algn="l" eaLnBrk="0" hangingPunct="0">
                  <a:spcBef>
                    <a:spcPts val="800"/>
                  </a:spcBef>
                  <a:buFont typeface="Arial" panose="020B0604020202020204" pitchFamily="34" charset="0"/>
                  <a:buChar char="•"/>
                </a:pPr>
                <a:r>
                  <a:rPr lang="en-US" altLang="de-DE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Simple electron </a:t>
                </a:r>
                <a:r>
                  <a:rPr lang="en-US" altLang="de-DE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start </a:t>
                </a:r>
                <a:r>
                  <a:rPr lang="en-US" altLang="de-DE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velocities distribution, </a:t>
                </a:r>
                <a:r>
                  <a:rPr lang="en-US" altLang="de-DE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ions are considered to start at rest</a:t>
                </a:r>
                <a:endParaRPr lang="en-US" altLang="de-DE" sz="17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l" eaLnBrk="0" hangingPunct="0">
                  <a:spcBef>
                    <a:spcPts val="800"/>
                  </a:spcBef>
                </a:pPr>
                <a:r>
                  <a:rPr lang="en-US" altLang="de-DE" sz="1700" b="1" dirty="0" smtClean="0">
                    <a:solidFill>
                      <a:srgbClr val="0099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Advantage: </a:t>
                </a:r>
                <a:r>
                  <a:rPr lang="en-US" altLang="de-DE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bunches are described by few parameters, fast computations</a:t>
                </a:r>
              </a:p>
            </p:txBody>
          </p:sp>
        </mc:Choice>
        <mc:Fallback>
          <p:sp>
            <p:nvSpPr>
              <p:cNvPr id="5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056" y="960963"/>
                <a:ext cx="9027886" cy="5251694"/>
              </a:xfrm>
              <a:prstGeom prst="rect">
                <a:avLst/>
              </a:prstGeom>
              <a:blipFill rotWithShape="1">
                <a:blip r:embed="rId2"/>
                <a:stretch>
                  <a:fillRect l="-473" t="-348" b="-69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80414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/>
          <p:cNvSpPr>
            <a:spLocks noChangeArrowheads="1"/>
          </p:cNvSpPr>
          <p:nvPr/>
        </p:nvSpPr>
        <p:spPr bwMode="auto">
          <a:xfrm>
            <a:off x="6060961" y="3999301"/>
            <a:ext cx="2687040" cy="1604328"/>
          </a:xfrm>
          <a:custGeom>
            <a:avLst/>
            <a:gdLst>
              <a:gd name="T0" fmla="*/ 2962275 w 2962275"/>
              <a:gd name="T1" fmla="*/ 884238 h 1768475"/>
              <a:gd name="T2" fmla="*/ 1481138 w 2962275"/>
              <a:gd name="T3" fmla="*/ 1768475 h 1768475"/>
              <a:gd name="T4" fmla="*/ 0 w 2962275"/>
              <a:gd name="T5" fmla="*/ 884238 h 1768475"/>
              <a:gd name="T6" fmla="*/ 1481138 w 2962275"/>
              <a:gd name="T7" fmla="*/ 0 h 176847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962275"/>
              <a:gd name="T13" fmla="*/ 0 h 1768475"/>
              <a:gd name="T14" fmla="*/ 2962275 w 2962275"/>
              <a:gd name="T15" fmla="*/ 1768475 h 17684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962275" h="1768475">
                <a:moveTo>
                  <a:pt x="0" y="952"/>
                </a:moveTo>
                <a:lnTo>
                  <a:pt x="1724" y="0"/>
                </a:lnTo>
                <a:lnTo>
                  <a:pt x="2087" y="362"/>
                </a:lnTo>
                <a:lnTo>
                  <a:pt x="363" y="1315"/>
                </a:lnTo>
                <a:lnTo>
                  <a:pt x="0" y="9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075" name="AutoShape 2"/>
          <p:cNvSpPr>
            <a:spLocks noChangeArrowheads="1"/>
          </p:cNvSpPr>
          <p:nvPr/>
        </p:nvSpPr>
        <p:spPr bwMode="auto">
          <a:xfrm>
            <a:off x="12778" y="331372"/>
            <a:ext cx="8173440" cy="451769"/>
          </a:xfrm>
          <a:custGeom>
            <a:avLst/>
            <a:gdLst>
              <a:gd name="T0" fmla="*/ 9010650 w 9010650"/>
              <a:gd name="T1" fmla="*/ 251619 h 503237"/>
              <a:gd name="T2" fmla="*/ 4505325 w 9010650"/>
              <a:gd name="T3" fmla="*/ 503237 h 503237"/>
              <a:gd name="T4" fmla="*/ 0 w 9010650"/>
              <a:gd name="T5" fmla="*/ 251619 h 503237"/>
              <a:gd name="T6" fmla="*/ 4505325 w 9010650"/>
              <a:gd name="T7" fmla="*/ 0 h 503237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9010650"/>
              <a:gd name="T13" fmla="*/ 0 h 503237"/>
              <a:gd name="T14" fmla="*/ 9010650 w 9010650"/>
              <a:gd name="T15" fmla="*/ 503237 h 5032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010650" h="503237">
                <a:moveTo>
                  <a:pt x="0" y="0"/>
                </a:moveTo>
                <a:lnTo>
                  <a:pt x="25030" y="0"/>
                </a:lnTo>
                <a:lnTo>
                  <a:pt x="25030" y="1398"/>
                </a:lnTo>
                <a:lnTo>
                  <a:pt x="0" y="1398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0820" rIns="81639" bIns="40820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9pPr>
          </a:lstStyle>
          <a:p>
            <a:pPr algn="l" eaLnBrk="1">
              <a:spcBef>
                <a:spcPts val="1089"/>
              </a:spcBef>
            </a:pPr>
            <a:r>
              <a:rPr lang="en-US" altLang="de-DE" sz="24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Prolate</a:t>
            </a:r>
            <a:r>
              <a:rPr lang="en-US" altLang="de-DE" sz="24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spheroidal coordinates</a:t>
            </a:r>
            <a:endParaRPr lang="en-US" altLang="de-DE" sz="24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822240" y="1646093"/>
            <a:ext cx="4485600" cy="1916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522"/>
              </a:spcBef>
            </a:pPr>
            <a:endParaRPr lang="en-US" altLang="de-DE" sz="1500">
              <a:solidFill>
                <a:srgbClr val="000000"/>
              </a:solidFill>
              <a:latin typeface="Verdana" pitchFamily="32" charset="0"/>
              <a:ea typeface="Verdana" pitchFamily="32" charset="0"/>
              <a:cs typeface="Verdana" pitchFamily="32" charset="0"/>
            </a:endParaRPr>
          </a:p>
          <a:p>
            <a:pPr eaLnBrk="1">
              <a:lnSpc>
                <a:spcPct val="102000"/>
              </a:lnSpc>
              <a:spcBef>
                <a:spcPts val="522"/>
              </a:spcBef>
            </a:pPr>
            <a:endParaRPr lang="en-US" altLang="de-DE" sz="1500">
              <a:solidFill>
                <a:srgbClr val="000000"/>
              </a:solidFill>
              <a:latin typeface="Verdana" pitchFamily="32" charset="0"/>
              <a:ea typeface="Verdana" pitchFamily="32" charset="0"/>
              <a:cs typeface="Verdana" pitchFamily="32" charset="0"/>
            </a:endParaRPr>
          </a:p>
          <a:p>
            <a:pPr eaLnBrk="1">
              <a:spcBef>
                <a:spcPts val="522"/>
              </a:spcBef>
            </a:pPr>
            <a:endParaRPr lang="en-US" altLang="de-DE" sz="1500">
              <a:solidFill>
                <a:srgbClr val="000000"/>
              </a:solidFill>
            </a:endParaRPr>
          </a:p>
          <a:p>
            <a:pPr eaLnBrk="1">
              <a:lnSpc>
                <a:spcPct val="102000"/>
              </a:lnSpc>
              <a:spcBef>
                <a:spcPts val="522"/>
              </a:spcBef>
            </a:pPr>
            <a:endParaRPr lang="en-US" altLang="de-DE" sz="1500">
              <a:solidFill>
                <a:srgbClr val="000000"/>
              </a:solidFill>
              <a:latin typeface="Verdana" pitchFamily="32" charset="0"/>
              <a:ea typeface="Verdana" pitchFamily="32" charset="0"/>
              <a:cs typeface="Verdana" pitchFamily="32" charset="0"/>
            </a:endParaRPr>
          </a:p>
          <a:p>
            <a:pPr eaLnBrk="1">
              <a:lnSpc>
                <a:spcPct val="102000"/>
              </a:lnSpc>
              <a:spcBef>
                <a:spcPts val="522"/>
              </a:spcBef>
            </a:pPr>
            <a:endParaRPr lang="en-US" altLang="de-DE" sz="1500">
              <a:solidFill>
                <a:srgbClr val="000000"/>
              </a:solidFill>
              <a:latin typeface="Verdana" pitchFamily="32" charset="0"/>
              <a:ea typeface="Verdana" pitchFamily="32" charset="0"/>
              <a:cs typeface="Verdana" pitchFamily="32" charset="0"/>
            </a:endParaRPr>
          </a:p>
          <a:p>
            <a:pPr eaLnBrk="1">
              <a:lnSpc>
                <a:spcPct val="102000"/>
              </a:lnSpc>
              <a:spcBef>
                <a:spcPts val="522"/>
              </a:spcBef>
            </a:pPr>
            <a:endParaRPr lang="en-US" altLang="de-DE" sz="1500">
              <a:solidFill>
                <a:srgbClr val="000000"/>
              </a:solidFill>
              <a:latin typeface="Verdana" pitchFamily="32" charset="0"/>
              <a:ea typeface="Verdana" pitchFamily="32" charset="0"/>
              <a:cs typeface="Verdana" pitchFamily="3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feld 2"/>
              <p:cNvSpPr txBox="1"/>
              <p:nvPr/>
            </p:nvSpPr>
            <p:spPr>
              <a:xfrm>
                <a:off x="37707" y="976848"/>
                <a:ext cx="9078012" cy="17280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</a:t>
                </a:r>
                <a:r>
                  <a:rPr lang="en-US" sz="1600" dirty="0" err="1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prolate</a:t>
                </a:r>
                <a:r>
                  <a:rPr lang="en-US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spheroidal coordinates </a:t>
                </a:r>
                <a:r>
                  <a:rPr lang="en-US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  <a:sym typeface="Symbol"/>
                  </a:rPr>
                  <a:t> and  </a:t>
                </a:r>
                <a:r>
                  <a:rPr lang="en-US" sz="1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allow for solutions of the Poisson equation in terms of elementary functions. These coordinates </a:t>
                </a:r>
                <a:r>
                  <a:rPr lang="en-US" sz="1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  <a:sym typeface="Symbol"/>
                  </a:rPr>
                  <a:t>are defined as follows:</a:t>
                </a:r>
                <a:r>
                  <a:rPr lang="en-US" sz="1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  <a:sym typeface="Symbol"/>
                  </a:rPr>
                  <a:t> </a:t>
                </a:r>
                <a:endParaRPr lang="en-US" sz="16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Symbol"/>
                </a:endParaRPr>
              </a:p>
              <a:p>
                <a:pPr algn="l"/>
                <a14:m>
                  <m:oMath xmlns:m="http://schemas.openxmlformats.org/officeDocument/2006/math">
                    <m:r>
                      <a:rPr lang="de-DE" sz="1600" b="0" i="1" smtClean="0">
                        <a:latin typeface="Cambria Math"/>
                      </a:rPr>
                      <m:t>𝑧</m:t>
                    </m:r>
                    <m:d>
                      <m:dPr>
                        <m:ctrlPr>
                          <a:rPr lang="de-DE" sz="1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de-DE" sz="1600" b="0" i="1" smtClean="0">
                            <a:latin typeface="Cambria Math"/>
                            <a:ea typeface="Cambria Math"/>
                          </a:rPr>
                          <m:t>𝜉</m:t>
                        </m:r>
                        <m:r>
                          <a:rPr lang="de-DE" sz="1600" b="0" i="1" smtClean="0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de-DE" sz="1600" b="0" i="1" smtClean="0">
                            <a:latin typeface="Cambria Math"/>
                            <a:ea typeface="Cambria Math"/>
                          </a:rPr>
                          <m:t>𝜂</m:t>
                        </m:r>
                      </m:e>
                    </m:d>
                    <m:r>
                      <a:rPr lang="de-DE" sz="1600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de-DE" sz="1600" b="0" i="1" smtClean="0">
                        <a:latin typeface="Cambria Math"/>
                        <a:ea typeface="Cambria Math"/>
                      </a:rPr>
                      <m:t>𝑐</m:t>
                    </m:r>
                    <m:r>
                      <a:rPr lang="de-DE" sz="1600" b="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de-DE" sz="1600" b="0" i="1" smtClean="0">
                        <a:latin typeface="Cambria Math"/>
                        <a:ea typeface="Cambria Math"/>
                      </a:rPr>
                      <m:t>𝜉</m:t>
                    </m:r>
                    <m:r>
                      <a:rPr lang="de-DE" sz="1600" b="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de-DE" sz="1600" b="0" i="1" smtClean="0">
                        <a:latin typeface="Cambria Math"/>
                        <a:ea typeface="Cambria Math"/>
                      </a:rPr>
                      <m:t>𝜂</m:t>
                    </m:r>
                  </m:oMath>
                </a14:m>
                <a:r>
                  <a:rPr lang="en-US" sz="1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     and     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latin typeface="Cambria Math"/>
                      </a:rPr>
                      <m:t>𝑟</m:t>
                    </m:r>
                    <m:d>
                      <m:dPr>
                        <m:ctrlPr>
                          <a:rPr lang="de-DE" sz="1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de-DE" sz="1600" b="0" i="1" smtClean="0">
                            <a:latin typeface="Cambria Math"/>
                            <a:ea typeface="Cambria Math"/>
                          </a:rPr>
                          <m:t>𝜉</m:t>
                        </m:r>
                        <m:r>
                          <a:rPr lang="de-DE" sz="1600" b="0" i="1" smtClean="0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de-DE" sz="1600" b="0" i="1" smtClean="0">
                            <a:latin typeface="Cambria Math"/>
                            <a:ea typeface="Cambria Math"/>
                          </a:rPr>
                          <m:t>𝜂</m:t>
                        </m:r>
                      </m:e>
                    </m:d>
                    <m:r>
                      <a:rPr lang="de-DE" sz="1600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de-DE" sz="1600" b="0" i="1" smtClean="0">
                        <a:latin typeface="Cambria Math"/>
                        <a:ea typeface="Cambria Math"/>
                      </a:rPr>
                      <m:t>𝑐</m:t>
                    </m:r>
                    <m:r>
                      <a:rPr lang="de-DE" sz="1600" b="0" i="1" smtClean="0">
                        <a:latin typeface="Cambria Math"/>
                        <a:ea typeface="Cambria Math"/>
                      </a:rPr>
                      <m:t>∙</m:t>
                    </m:r>
                    <m:rad>
                      <m:radPr>
                        <m:degHide m:val="on"/>
                        <m:ctrlPr>
                          <a:rPr lang="de-DE" sz="1600" b="0" i="1" smtClean="0">
                            <a:latin typeface="Cambria Math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de-DE" sz="1600" b="0" i="1" smtClean="0">
                            <a:latin typeface="Cambria Math"/>
                            <a:ea typeface="Cambria Math"/>
                          </a:rPr>
                          <m:t>(</m:t>
                        </m:r>
                        <m:sSup>
                          <m:sSupPr>
                            <m:ctrlPr>
                              <a:rPr lang="de-DE" sz="1600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sz="1600" b="0" i="1" smtClean="0">
                                <a:latin typeface="Cambria Math"/>
                                <a:ea typeface="Cambria Math"/>
                              </a:rPr>
                              <m:t>𝜉</m:t>
                            </m:r>
                          </m:e>
                          <m:sup>
                            <m:r>
                              <a:rPr lang="de-DE" sz="1600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de-DE" sz="1600" b="0" i="1" smtClean="0">
                            <a:latin typeface="Cambria Math"/>
                            <a:ea typeface="Cambria Math"/>
                          </a:rPr>
                          <m:t>−1)(1−</m:t>
                        </m:r>
                        <m:sSup>
                          <m:sSupPr>
                            <m:ctrlPr>
                              <a:rPr lang="de-DE" sz="1600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sz="1600" b="0" i="1" smtClean="0">
                                <a:latin typeface="Cambria Math"/>
                                <a:ea typeface="Cambria Math"/>
                              </a:rPr>
                              <m:t>𝜂</m:t>
                            </m:r>
                          </m:e>
                          <m:sup>
                            <m:r>
                              <a:rPr lang="de-DE" sz="1600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de-DE" sz="1600" b="0" i="1" smtClean="0">
                            <a:latin typeface="Cambria Math"/>
                            <a:ea typeface="Cambria Math"/>
                          </a:rPr>
                          <m:t>)</m:t>
                        </m:r>
                      </m:e>
                    </m:rad>
                  </m:oMath>
                </a14:m>
                <a:endParaRPr lang="en-US" sz="16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l"/>
                <a14:m>
                  <m:oMath xmlns:m="http://schemas.openxmlformats.org/officeDocument/2006/math">
                    <m:r>
                      <a:rPr lang="de-DE" sz="1600" b="0" i="1" smtClean="0">
                        <a:latin typeface="Cambria Math"/>
                      </a:rPr>
                      <m:t>−1 </m:t>
                    </m:r>
                    <m:r>
                      <a:rPr lang="de-DE" sz="1600" b="0" i="1" smtClean="0">
                        <a:latin typeface="Cambria Math"/>
                        <a:ea typeface="Cambria Math"/>
                      </a:rPr>
                      <m:t>≤</m:t>
                    </m:r>
                    <m:r>
                      <a:rPr lang="de-DE" sz="1600" b="0" i="1" smtClean="0">
                        <a:latin typeface="Cambria Math"/>
                        <a:ea typeface="Cambria Math"/>
                      </a:rPr>
                      <m:t>𝜂</m:t>
                    </m:r>
                    <m:r>
                      <a:rPr lang="de-DE" sz="1600" b="0" i="1" smtClean="0">
                        <a:latin typeface="Cambria Math"/>
                        <a:ea typeface="Cambria Math"/>
                      </a:rPr>
                      <m:t> ≤1</m:t>
                    </m:r>
                  </m:oMath>
                </a14:m>
                <a:r>
                  <a:rPr lang="en-US" sz="1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  and 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latin typeface="Cambria Math"/>
                      </a:rPr>
                      <m:t>1</m:t>
                    </m:r>
                    <m:r>
                      <a:rPr lang="de-DE" sz="1600" b="0" i="1" smtClean="0">
                        <a:latin typeface="Cambria Math"/>
                        <a:ea typeface="Cambria Math"/>
                      </a:rPr>
                      <m:t>≤</m:t>
                    </m:r>
                    <m:r>
                      <a:rPr lang="de-DE" sz="1600" b="0" i="1" smtClean="0">
                        <a:latin typeface="Cambria Math"/>
                        <a:ea typeface="Cambria Math"/>
                      </a:rPr>
                      <m:t>𝜉</m:t>
                    </m:r>
                    <m:r>
                      <a:rPr lang="de-DE" sz="1600" b="0" i="1" smtClean="0">
                        <a:latin typeface="Cambria Math"/>
                        <a:ea typeface="Cambria Math"/>
                      </a:rPr>
                      <m:t>≤∞</m:t>
                    </m:r>
                  </m:oMath>
                </a14:m>
                <a:r>
                  <a:rPr lang="en-US" sz="1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 </a:t>
                </a:r>
                <a:r>
                  <a:rPr lang="en-US" sz="1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with </a:t>
                </a:r>
                <a:r>
                  <a:rPr lang="en-US" sz="1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normalization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latin typeface="Cambria Math"/>
                      </a:rPr>
                      <m:t>𝑐</m:t>
                    </m:r>
                    <m:r>
                      <a:rPr lang="de-DE" sz="1600" b="0" i="1" smtClean="0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de-DE" sz="16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de-DE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de-DE" sz="1600" b="0" i="1" smtClean="0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de-DE" sz="16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de-DE" sz="1600" b="0" i="1" smtClean="0"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de-DE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de-DE" sz="1600" b="0" i="1" smtClean="0">
                                <a:latin typeface="Cambria Math"/>
                              </a:rPr>
                              <m:t>𝑏</m:t>
                            </m:r>
                          </m:e>
                          <m:sup>
                            <m:r>
                              <a:rPr lang="de-DE" sz="16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1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and </a:t>
                </a:r>
                <a:r>
                  <a:rPr lang="en-US" sz="1600" i="1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z</a:t>
                </a:r>
                <a:r>
                  <a:rPr lang="en-US" sz="1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, </a:t>
                </a:r>
                <a:r>
                  <a:rPr lang="en-US" sz="1600" i="1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</a:t>
                </a:r>
                <a:r>
                  <a:rPr lang="en-US" sz="1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being the usual cylindrical coordinates.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b="0" i="1" smtClean="0">
                        <a:latin typeface="Cambria Math"/>
                      </a:rPr>
                      <m:t>ξ</m:t>
                    </m:r>
                    <m:r>
                      <a:rPr lang="de-DE" sz="1600" b="0" i="1" baseline="-25000" smtClean="0">
                        <a:latin typeface="Cambria Math"/>
                      </a:rPr>
                      <m:t>0</m:t>
                    </m:r>
                    <m:r>
                      <a:rPr lang="de-DE" sz="1600" b="0" i="1" smtClean="0">
                        <a:latin typeface="Cambria Math"/>
                      </a:rPr>
                      <m:t>=</m:t>
                    </m:r>
                    <m:r>
                      <a:rPr lang="de-DE" sz="1600" b="0" i="1" smtClean="0">
                        <a:latin typeface="Cambria Math"/>
                      </a:rPr>
                      <m:t>𝑎</m:t>
                    </m:r>
                    <m:r>
                      <a:rPr lang="de-DE" sz="1600" b="0" i="1" smtClean="0">
                        <a:latin typeface="Cambria Math"/>
                      </a:rPr>
                      <m:t>/</m:t>
                    </m:r>
                    <m:rad>
                      <m:radPr>
                        <m:degHide m:val="on"/>
                        <m:ctrlPr>
                          <a:rPr lang="de-DE" sz="1600" i="1">
                            <a:latin typeface="Cambria Math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de-DE" sz="16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de-DE" sz="1600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de-DE" sz="16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de-DE" sz="1600" i="1"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de-DE" sz="16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de-DE" sz="1600" i="1">
                                <a:latin typeface="Cambria Math"/>
                              </a:rPr>
                              <m:t>𝑏</m:t>
                            </m:r>
                          </m:e>
                          <m:sup>
                            <m:r>
                              <a:rPr lang="de-DE" sz="16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1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corresponds to the bunch surface.</a:t>
                </a:r>
                <a:endParaRPr lang="en-US" sz="16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07" y="976848"/>
                <a:ext cx="9078012" cy="1728037"/>
              </a:xfrm>
              <a:prstGeom prst="rect">
                <a:avLst/>
              </a:prstGeom>
              <a:blipFill rotWithShape="1">
                <a:blip r:embed="rId3"/>
                <a:stretch>
                  <a:fillRect l="-336" t="-1056" b="-31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60" y="2681985"/>
            <a:ext cx="5986020" cy="377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716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AutoShape 2"/>
          <p:cNvSpPr>
            <a:spLocks noChangeArrowheads="1"/>
          </p:cNvSpPr>
          <p:nvPr/>
        </p:nvSpPr>
        <p:spPr bwMode="auto">
          <a:xfrm>
            <a:off x="12778" y="331372"/>
            <a:ext cx="8173440" cy="451769"/>
          </a:xfrm>
          <a:custGeom>
            <a:avLst/>
            <a:gdLst>
              <a:gd name="T0" fmla="*/ 9010650 w 9010650"/>
              <a:gd name="T1" fmla="*/ 251619 h 503237"/>
              <a:gd name="T2" fmla="*/ 4505325 w 9010650"/>
              <a:gd name="T3" fmla="*/ 503237 h 503237"/>
              <a:gd name="T4" fmla="*/ 0 w 9010650"/>
              <a:gd name="T5" fmla="*/ 251619 h 503237"/>
              <a:gd name="T6" fmla="*/ 4505325 w 9010650"/>
              <a:gd name="T7" fmla="*/ 0 h 503237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9010650"/>
              <a:gd name="T13" fmla="*/ 0 h 503237"/>
              <a:gd name="T14" fmla="*/ 9010650 w 9010650"/>
              <a:gd name="T15" fmla="*/ 503237 h 5032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010650" h="503237">
                <a:moveTo>
                  <a:pt x="0" y="0"/>
                </a:moveTo>
                <a:lnTo>
                  <a:pt x="25030" y="0"/>
                </a:lnTo>
                <a:lnTo>
                  <a:pt x="25030" y="1398"/>
                </a:lnTo>
                <a:lnTo>
                  <a:pt x="0" y="1398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0820" rIns="81639" bIns="40820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Zen Hei" charset="0"/>
                <a:cs typeface="WenQuanYi Zen Hei" charset="0"/>
              </a:defRPr>
            </a:lvl9pPr>
          </a:lstStyle>
          <a:p>
            <a:pPr algn="l" eaLnBrk="1">
              <a:spcBef>
                <a:spcPts val="1089"/>
              </a:spcBef>
            </a:pPr>
            <a:r>
              <a:rPr lang="en-US" altLang="de-DE" sz="24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Poisson equation and solution example</a:t>
            </a:r>
            <a:endParaRPr lang="en-US" altLang="de-DE" sz="24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0262473"/>
              </p:ext>
            </p:extLst>
          </p:nvPr>
        </p:nvGraphicFramePr>
        <p:xfrm>
          <a:off x="537324" y="1490782"/>
          <a:ext cx="7883924" cy="903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4" name="Equation" r:id="rId4" imgW="3987720" imgH="457200" progId="Equation.3">
                  <p:embed/>
                </p:oleObj>
              </mc:Choice>
              <mc:Fallback>
                <p:oleObj name="Equation" r:id="rId4" imgW="398772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7324" y="1490782"/>
                        <a:ext cx="7883924" cy="903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feld 9"/>
          <p:cNvSpPr txBox="1"/>
          <p:nvPr/>
        </p:nvSpPr>
        <p:spPr>
          <a:xfrm>
            <a:off x="91440" y="1026666"/>
            <a:ext cx="894588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Poisson equation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prolate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spheroidal coordinates is: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91440" y="2602511"/>
            <a:ext cx="894588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the case of a parabolic charge distribution the solution inside the bunch is given by simple polynomials: 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3615823"/>
              </p:ext>
            </p:extLst>
          </p:nvPr>
        </p:nvGraphicFramePr>
        <p:xfrm>
          <a:off x="507212" y="3202936"/>
          <a:ext cx="7896001" cy="79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5" name="Equation" r:id="rId6" imgW="4178160" imgH="419040" progId="Equation.3">
                  <p:embed/>
                </p:oleObj>
              </mc:Choice>
              <mc:Fallback>
                <p:oleObj name="Equation" r:id="rId6" imgW="4178160" imgH="419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7212" y="3202936"/>
                        <a:ext cx="7896001" cy="79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1704835"/>
              </p:ext>
            </p:extLst>
          </p:nvPr>
        </p:nvGraphicFramePr>
        <p:xfrm>
          <a:off x="512763" y="3997600"/>
          <a:ext cx="7893050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6" name="Equation" r:id="rId8" imgW="4178160" imgH="419040" progId="Equation.3">
                  <p:embed/>
                </p:oleObj>
              </mc:Choice>
              <mc:Fallback>
                <p:oleObj name="Equation" r:id="rId8" imgW="4178160" imgH="419040" progId="Equation.3">
                  <p:embed/>
                  <p:pic>
                    <p:nvPicPr>
                      <p:cNvPr id="0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763" y="3997600"/>
                        <a:ext cx="7893050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feld 13"/>
          <p:cNvSpPr txBox="1"/>
          <p:nvPr/>
        </p:nvSpPr>
        <p:spPr>
          <a:xfrm>
            <a:off x="83581" y="4941975"/>
            <a:ext cx="894588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present implementation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computation of the </a:t>
            </a:r>
            <a:r>
              <a:rPr lang="en-US" sz="16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en-US" sz="1600" i="1" baseline="-25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ij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coefficients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becomes unstable for extremely elongated bunches. D. Vilsmeier has shown that this is a numerical and not an analytical issue. Work is in progress to make the relevant code more robust and allow for computations in the case of ultra-relativistic bunches.</a:t>
            </a:r>
          </a:p>
        </p:txBody>
      </p:sp>
    </p:spTree>
    <p:extLst>
      <p:ext uri="{BB962C8B-B14F-4D97-AF65-F5344CB8AC3E}">
        <p14:creationId xmlns:p14="http://schemas.microsoft.com/office/powerpoint/2010/main" val="14538987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801" y="333669"/>
            <a:ext cx="7924800" cy="4572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de-DE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Code </a:t>
            </a:r>
            <a:r>
              <a:rPr lang="en-US" altLang="de-DE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US" altLang="de-DE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nput: Main window </a:t>
            </a:r>
            <a:endParaRPr lang="en-US" altLang="de-DE" sz="2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326144" y="1074649"/>
            <a:ext cx="3733015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Usage modes: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4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</a:t>
            </a:r>
            <a:r>
              <a:rPr lang="en-US" sz="14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</a:t>
            </a: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field at fixed location</a:t>
            </a:r>
            <a:endParaRPr lang="en-US" sz="1400" b="1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Single particle trajectory  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IPM mode: Boundary dependent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BIF-mode: Time dependent 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392132" y="2710028"/>
            <a:ext cx="3846135" cy="3395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Actual parameters: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en-US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ion detection 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i="1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en-US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100 V/mm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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= 15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%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1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MHz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rep. rate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Bunch 1 m length = 22 ns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cm transversal extension 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parabolic density profile 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en-US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elementary charges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Non-relativistic computation </a:t>
            </a:r>
          </a:p>
          <a:p>
            <a:pPr algn="l">
              <a:spcBef>
                <a:spcPts val="200"/>
              </a:spcBef>
            </a:pPr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</a:t>
            </a:r>
          </a:p>
        </p:txBody>
      </p:sp>
      <p:pic>
        <p:nvPicPr>
          <p:cNvPr id="2051" name="Picture 3" descr="G:\IPM Simulation Workshop\sis_ini_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t="2707" r="3746"/>
          <a:stretch/>
        </p:blipFill>
        <p:spPr bwMode="auto">
          <a:xfrm>
            <a:off x="18405" y="1008659"/>
            <a:ext cx="5307739" cy="545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2260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-1626" y="333669"/>
            <a:ext cx="7924800" cy="4572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de-DE" sz="2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Code </a:t>
            </a:r>
            <a:r>
              <a:rPr lang="en-US" altLang="de-DE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US" altLang="de-DE" sz="2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nput: IPM mode</a:t>
            </a:r>
            <a:endParaRPr lang="en-US" altLang="de-DE" sz="2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046244" y="1062753"/>
            <a:ext cx="3097755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Bounding box </a:t>
            </a:r>
          </a:p>
          <a:p>
            <a:pPr algn="l"/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&amp; number of trajectories</a:t>
            </a:r>
          </a:p>
          <a:p>
            <a:pPr algn="l"/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Actual parameters:</a:t>
            </a: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en-US" sz="1600" b="1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600" b="1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ion detection 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1600" i="1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en-US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100 V/mm 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Bunch 1 m length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cm trans. extension 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parabolic density </a:t>
            </a:r>
            <a:r>
              <a:rPr lang="en-U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distrib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en-US" sz="1600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charges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 = 15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%,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1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MHz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rep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.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rate</a:t>
            </a: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>
              <a:spcBef>
                <a:spcPts val="200"/>
              </a:spcBef>
            </a:pP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</a:t>
            </a:r>
          </a:p>
        </p:txBody>
      </p:sp>
      <p:pic>
        <p:nvPicPr>
          <p:cNvPr id="3074" name="Picture 2" descr="G:\IPM Simulation Workshop\sis_ini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7182"/>
            <a:ext cx="6046245" cy="549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9360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456059" y="968485"/>
            <a:ext cx="3417757" cy="6694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l">
              <a:buFont typeface="Symbol"/>
              <a:buChar char="Þ"/>
            </a:pPr>
            <a:r>
              <a:rPr lang="en-US" sz="15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broadening for ion detection</a:t>
            </a:r>
          </a:p>
          <a:p>
            <a:pPr marL="285750" indent="-285750" algn="l">
              <a:buFont typeface="Symbol"/>
              <a:buChar char="Þ"/>
            </a:pPr>
            <a:r>
              <a:rPr lang="en-US" sz="15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differences for head  tail</a:t>
            </a:r>
            <a:endParaRPr lang="en-US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801" y="333669"/>
            <a:ext cx="7924800" cy="4572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de-DE" sz="2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Code </a:t>
            </a:r>
            <a:r>
              <a:rPr lang="en-US" altLang="de-DE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r>
              <a:rPr lang="en-US" altLang="de-DE" sz="2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utput: IPM mode, ion detection</a:t>
            </a:r>
            <a:endParaRPr lang="en-US" altLang="de-DE" sz="2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5365" y="968485"/>
            <a:ext cx="336980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5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Actual parameter:</a:t>
            </a:r>
            <a:endParaRPr lang="en-US" sz="15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5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en-US" sz="1500" b="1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500" b="1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5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ion detection 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5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1500" i="1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en-US" sz="15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5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100 V/mm 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5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Bunch 1m length = 22ns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5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cm trans. extension 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5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parabolic density </a:t>
            </a:r>
            <a:r>
              <a:rPr lang="en-US" sz="15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distrib</a:t>
            </a:r>
            <a:r>
              <a:rPr lang="en-US" sz="15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15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5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en-US" sz="1500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en-US" sz="15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charges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5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 = 15 </a:t>
            </a:r>
            <a:r>
              <a:rPr lang="en-US" sz="15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%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5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1 </a:t>
            </a:r>
            <a:r>
              <a:rPr lang="en-US" sz="15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MHz </a:t>
            </a:r>
            <a:r>
              <a:rPr lang="en-US" sz="15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rep</a:t>
            </a:r>
            <a:r>
              <a:rPr lang="en-US" sz="15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.</a:t>
            </a:r>
            <a:r>
              <a:rPr lang="en-US" sz="15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rate</a:t>
            </a:r>
            <a:endParaRPr lang="en-US" sz="15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>
              <a:spcBef>
                <a:spcPts val="200"/>
              </a:spcBef>
            </a:pPr>
            <a:r>
              <a:rPr lang="en-US" sz="15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</a:t>
            </a:r>
          </a:p>
        </p:txBody>
      </p:sp>
      <p:pic>
        <p:nvPicPr>
          <p:cNvPr id="5" name="Picture 4" descr="G:\IPM Simulation Workshop\sis_ini_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556" y="1125209"/>
            <a:ext cx="3422003" cy="462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G:\IPM Simulation Workshop\sis_ini_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83" y="3324165"/>
            <a:ext cx="4732768" cy="312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816065" y="4063314"/>
            <a:ext cx="16160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500" dirty="0" smtClean="0"/>
              <a:t>initial coordinate</a:t>
            </a:r>
            <a:endParaRPr lang="en-US" sz="1500" dirty="0"/>
          </a:p>
        </p:txBody>
      </p:sp>
      <p:sp>
        <p:nvSpPr>
          <p:cNvPr id="4" name="Sechseck 3"/>
          <p:cNvSpPr/>
          <p:nvPr/>
        </p:nvSpPr>
        <p:spPr bwMode="auto">
          <a:xfrm>
            <a:off x="3587520" y="4131636"/>
            <a:ext cx="202367" cy="191729"/>
          </a:xfrm>
          <a:prstGeom prst="hexagon">
            <a:avLst>
              <a:gd name="adj" fmla="val 52774"/>
              <a:gd name="vf" fmla="val 115470"/>
            </a:avLst>
          </a:prstGeom>
          <a:solidFill>
            <a:srgbClr val="D60093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838809" y="4297602"/>
            <a:ext cx="16160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500" dirty="0" smtClean="0"/>
              <a:t>final x coordinate</a:t>
            </a:r>
            <a:endParaRPr lang="en-US" sz="1500" dirty="0"/>
          </a:p>
        </p:txBody>
      </p:sp>
      <p:sp>
        <p:nvSpPr>
          <p:cNvPr id="11" name="Textfeld 10"/>
          <p:cNvSpPr txBox="1"/>
          <p:nvPr/>
        </p:nvSpPr>
        <p:spPr>
          <a:xfrm>
            <a:off x="3830360" y="4557653"/>
            <a:ext cx="16160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500" dirty="0" smtClean="0"/>
              <a:t>final y coordinate</a:t>
            </a:r>
            <a:endParaRPr lang="en-US" sz="1500" dirty="0"/>
          </a:p>
        </p:txBody>
      </p:sp>
      <p:sp>
        <p:nvSpPr>
          <p:cNvPr id="12" name="Sechseck 11"/>
          <p:cNvSpPr/>
          <p:nvPr/>
        </p:nvSpPr>
        <p:spPr bwMode="auto">
          <a:xfrm>
            <a:off x="3596616" y="4365924"/>
            <a:ext cx="202367" cy="191729"/>
          </a:xfrm>
          <a:prstGeom prst="hexagon">
            <a:avLst>
              <a:gd name="adj" fmla="val 52774"/>
              <a:gd name="vf" fmla="val 115470"/>
            </a:avLst>
          </a:prstGeom>
          <a:solidFill>
            <a:srgbClr val="009900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Sechseck 12"/>
          <p:cNvSpPr/>
          <p:nvPr/>
        </p:nvSpPr>
        <p:spPr bwMode="auto">
          <a:xfrm>
            <a:off x="3603031" y="4593388"/>
            <a:ext cx="202367" cy="191729"/>
          </a:xfrm>
          <a:prstGeom prst="hexagon">
            <a:avLst>
              <a:gd name="adj" fmla="val 52774"/>
              <a:gd name="vf" fmla="val 115470"/>
            </a:avLst>
          </a:prstGeom>
          <a:solidFill>
            <a:srgbClr val="0000CC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6993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2588037" y="1044833"/>
            <a:ext cx="505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l">
              <a:buFont typeface="Symbol"/>
              <a:buChar char="Þ"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 no broadening for e</a:t>
            </a:r>
            <a:r>
              <a:rPr lang="en-US" sz="1600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-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 detection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333106"/>
            <a:ext cx="7924800" cy="4572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de-DE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Code Output: IPM mode, </a:t>
            </a:r>
            <a:r>
              <a:rPr lang="en-US" altLang="de-DE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electron </a:t>
            </a:r>
            <a:r>
              <a:rPr lang="en-US" altLang="de-DE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detection</a:t>
            </a:r>
            <a:endParaRPr lang="en-US" altLang="de-DE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0" y="983103"/>
            <a:ext cx="39624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Actual parameters:</a:t>
            </a: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electron detection 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b="1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en-US" sz="1600" b="1" i="1" baseline="-25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ini</a:t>
            </a:r>
            <a:r>
              <a:rPr lang="en-US" sz="16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0 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b="1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</a:t>
            </a:r>
            <a:r>
              <a:rPr lang="en-US" sz="1600" b="1" i="1" baseline="-25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en-US" sz="16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100 </a:t>
            </a:r>
            <a:r>
              <a:rPr lang="en-US" sz="16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mT</a:t>
            </a:r>
            <a:endParaRPr lang="en-US" sz="16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1600" i="1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en-US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1 kV/cm 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Bunch 1 m length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cm trans. extension 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parabolic density </a:t>
            </a:r>
            <a:r>
              <a:rPr lang="en-U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distrib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en-US" sz="1600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charges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 = 15 %,</a:t>
            </a:r>
          </a:p>
          <a:p>
            <a:pPr marL="285750" indent="-2857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1 MHz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rep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.</a:t>
            </a:r>
          </a:p>
          <a:p>
            <a:pPr algn="l">
              <a:spcBef>
                <a:spcPts val="200"/>
              </a:spcBef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    rate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>
              <a:spcBef>
                <a:spcPts val="200"/>
              </a:spcBef>
            </a:pP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</a:t>
            </a:r>
          </a:p>
        </p:txBody>
      </p:sp>
      <p:pic>
        <p:nvPicPr>
          <p:cNvPr id="4100" name="Picture 4" descr="G:\IPM Simulation Workshop\sis_ini_ele_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139" y="1423593"/>
            <a:ext cx="3418366" cy="462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IPM Simulation Workshop\sis_ini_ele_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073" y="3678430"/>
            <a:ext cx="4183942" cy="275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2215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Leer">
  <a:themeElements>
    <a:clrScheme name="Le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e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1270</Words>
  <Application>Microsoft Office PowerPoint</Application>
  <PresentationFormat>Bildschirmpräsentation (4:3)</PresentationFormat>
  <Paragraphs>167</Paragraphs>
  <Slides>14</Slides>
  <Notes>2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14</vt:i4>
      </vt:variant>
    </vt:vector>
  </HeadingPairs>
  <TitlesOfParts>
    <vt:vector size="17" baseType="lpstr">
      <vt:lpstr>Leer</vt:lpstr>
      <vt:lpstr>Equation</vt:lpstr>
      <vt:lpstr>Microsoft Equation 3.0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Demo</dc:creator>
  <cp:lastModifiedBy>Udrea, Serban Dr.</cp:lastModifiedBy>
  <cp:revision>733</cp:revision>
  <cp:lastPrinted>2017-05-23T06:49:36Z</cp:lastPrinted>
  <dcterms:created xsi:type="dcterms:W3CDTF">2001-11-19T11:22:51Z</dcterms:created>
  <dcterms:modified xsi:type="dcterms:W3CDTF">2017-05-23T06:51:41Z</dcterms:modified>
</cp:coreProperties>
</file>