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76" r:id="rId4"/>
    <p:sldId id="297" r:id="rId5"/>
    <p:sldId id="300" r:id="rId6"/>
    <p:sldId id="299" r:id="rId7"/>
    <p:sldId id="275" r:id="rId8"/>
    <p:sldId id="295" r:id="rId9"/>
    <p:sldId id="296" r:id="rId10"/>
    <p:sldId id="302" r:id="rId11"/>
    <p:sldId id="303" r:id="rId12"/>
    <p:sldId id="304" r:id="rId13"/>
    <p:sldId id="305" r:id="rId14"/>
    <p:sldId id="306" r:id="rId15"/>
    <p:sldId id="307" r:id="rId16"/>
    <p:sldId id="313" r:id="rId17"/>
    <p:sldId id="308" r:id="rId18"/>
    <p:sldId id="309" r:id="rId19"/>
    <p:sldId id="310" r:id="rId20"/>
    <p:sldId id="311" r:id="rId21"/>
    <p:sldId id="312" r:id="rId22"/>
    <p:sldId id="290" r:id="rId23"/>
    <p:sldId id="294" r:id="rId24"/>
    <p:sldId id="301" r:id="rId2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51CF900-9B95-4AB8-91F5-F9936DC36AB8}">
          <p14:sldIdLst>
            <p14:sldId id="256"/>
            <p14:sldId id="276"/>
            <p14:sldId id="297"/>
            <p14:sldId id="300"/>
            <p14:sldId id="299"/>
            <p14:sldId id="275"/>
            <p14:sldId id="295"/>
            <p14:sldId id="296"/>
            <p14:sldId id="302"/>
            <p14:sldId id="303"/>
            <p14:sldId id="304"/>
            <p14:sldId id="305"/>
            <p14:sldId id="306"/>
            <p14:sldId id="307"/>
            <p14:sldId id="313"/>
            <p14:sldId id="308"/>
            <p14:sldId id="309"/>
            <p14:sldId id="310"/>
            <p14:sldId id="311"/>
            <p14:sldId id="312"/>
            <p14:sldId id="290"/>
            <p14:sldId id="294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E5ECE"/>
    <a:srgbClr val="950711"/>
    <a:srgbClr val="6699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FA75EE-3B97-4A2F-80DD-E63C53A03E6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the study – find space-charge</a:t>
            </a:r>
            <a:r>
              <a:rPr lang="en-US" baseline="0" dirty="0" smtClean="0"/>
              <a:t> deformation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5EE-3B97-4A2F-80DD-E63C53A03E6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36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the study – find space-charge</a:t>
            </a:r>
            <a:r>
              <a:rPr lang="en-US" baseline="0" dirty="0" smtClean="0"/>
              <a:t> deformation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5EE-3B97-4A2F-80DD-E63C53A03E6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36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fair-mes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Line 4"/>
          <p:cNvSpPr>
            <a:spLocks noChangeShapeType="1"/>
          </p:cNvSpPr>
          <p:nvPr userDrawn="1"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Line 5"/>
          <p:cNvSpPr>
            <a:spLocks noChangeShapeType="1"/>
          </p:cNvSpPr>
          <p:nvPr userDrawn="1"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8175" y="1958975"/>
            <a:ext cx="5327650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5616575" cy="1152525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pic>
        <p:nvPicPr>
          <p:cNvPr id="5134" name="Picture 14" descr="FAIR_V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37" descr="LG_Helmholtz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05D24C-6E7F-4824-B259-F9BBDD2685B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64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165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165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672ECD-6979-4291-B6FD-EC2CD93F90C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36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1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8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7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9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6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3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43872-4533-40A4-99C8-9110C39220A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228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6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00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4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6EA9E5-9172-4981-BEE0-7D17FB8858B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4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3E644-AA9A-4528-ABCE-96787B9AF3D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0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20F7C-410F-47CD-87B9-44A070E2B48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5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A8A382-FE45-49B3-A811-F7C590E0B6B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liennummernplatzhalter 7"/>
          <p:cNvSpPr txBox="1">
            <a:spLocks/>
          </p:cNvSpPr>
          <p:nvPr userDrawn="1"/>
        </p:nvSpPr>
        <p:spPr bwMode="auto">
          <a:xfrm>
            <a:off x="6804025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DB20F7C-410F-47CD-87B9-44A070E2B48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5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B9DC1-95FD-4DFE-88CA-439AA21BE4E5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65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88EC98-3040-48C3-9C67-40C9D1B5163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4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E9D30-759D-4DBE-AA5B-53FDEF944D1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85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8184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16D26-382B-466A-923C-EC952AB36100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43" name="Picture 37" descr="LG_Helmholtz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AIR_V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99" y="6265887"/>
            <a:ext cx="648961" cy="4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Carsten Omet / Synchrotrons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LogoOutline-Blue-03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600" y="304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572619"/>
            <a:ext cx="5616575" cy="1152525"/>
          </a:xfrm>
        </p:spPr>
        <p:txBody>
          <a:bodyPr/>
          <a:lstStyle/>
          <a:p>
            <a:r>
              <a:rPr lang="en-US" dirty="0" smtClean="0"/>
              <a:t>IPM17 Workshop, GSI, May 22</a:t>
            </a:r>
            <a:r>
              <a:rPr lang="en-US" baseline="30000" dirty="0"/>
              <a:t>n</a:t>
            </a:r>
            <a:r>
              <a:rPr lang="en-US" baseline="30000" dirty="0" smtClean="0"/>
              <a:t>d</a:t>
            </a:r>
            <a:r>
              <a:rPr lang="en-US" dirty="0" smtClean="0"/>
              <a:t>,2017</a:t>
            </a:r>
          </a:p>
          <a:p>
            <a:r>
              <a:rPr lang="en-US" dirty="0" smtClean="0"/>
              <a:t>Mariusz Sapinski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optical IPM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de-DE" sz="2800" dirty="0" smtClean="0"/>
              <a:t>FFT – zoom </a:t>
            </a:r>
            <a:r>
              <a:rPr lang="de-DE" sz="2800" dirty="0" err="1" smtClean="0"/>
              <a:t>around</a:t>
            </a:r>
            <a:r>
              <a:rPr lang="de-DE" sz="2800" dirty="0" smtClean="0"/>
              <a:t> </a:t>
            </a:r>
            <a:r>
              <a:rPr lang="de-DE" sz="2800" dirty="0" err="1" smtClean="0"/>
              <a:t>line</a:t>
            </a:r>
            <a:r>
              <a:rPr lang="de-DE" sz="2800" dirty="0" smtClean="0"/>
              <a:t> </a:t>
            </a:r>
            <a:r>
              <a:rPr lang="de-DE" sz="2800" dirty="0" err="1" smtClean="0"/>
              <a:t>frequency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image cropping line frequency is now about (</a:t>
            </a:r>
            <a:r>
              <a:rPr lang="en-US" u="sng" dirty="0" smtClean="0"/>
              <a:t>786/285</a:t>
            </a:r>
            <a:r>
              <a:rPr lang="en-US" dirty="0" smtClean="0"/>
              <a:t>)*15625 Hz=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~43 kHz</a:t>
            </a:r>
            <a:endParaRPr lang="de-DE" dirty="0"/>
          </a:p>
        </p:txBody>
      </p:sp>
      <p:pic>
        <p:nvPicPr>
          <p:cNvPr id="3074" name="Picture 2" descr="C:\Users\sapinski\AppData\Local\Temp\fft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44824"/>
            <a:ext cx="8316416" cy="42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672" y="26369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ideal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23488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frequency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256490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40.3 ±0.4</a:t>
            </a:r>
          </a:p>
          <a:p>
            <a:r>
              <a:rPr lang="en-US" sz="1000" dirty="0" smtClean="0"/>
              <a:t>kHz</a:t>
            </a:r>
            <a:endParaRPr lang="de-DE" sz="1000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4283968" y="2965014"/>
            <a:ext cx="72008" cy="756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7864" y="295688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37.9 ±0.7</a:t>
            </a:r>
          </a:p>
          <a:p>
            <a:r>
              <a:rPr lang="en-US" sz="1000" dirty="0" smtClean="0"/>
              <a:t>kHz</a:t>
            </a:r>
            <a:endParaRPr lang="de-DE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51920" y="3248109"/>
            <a:ext cx="72008" cy="756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4806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80112" y="324491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45.3 ±0.5</a:t>
            </a:r>
          </a:p>
          <a:p>
            <a:r>
              <a:rPr lang="en-US" sz="1000" dirty="0" smtClean="0"/>
              <a:t>kHz</a:t>
            </a:r>
            <a:endParaRPr lang="de-DE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real</a:t>
            </a:r>
            <a:r>
              <a:rPr lang="en-US" dirty="0" smtClean="0"/>
              <a:t>=0.36*f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3635896" y="515719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~13.7    </a:t>
            </a:r>
            <a:r>
              <a:rPr lang="en-US" sz="1200" dirty="0" smtClean="0">
                <a:solidFill>
                  <a:srgbClr val="FFC000"/>
                </a:solidFill>
              </a:rPr>
              <a:t> ~</a:t>
            </a:r>
            <a:r>
              <a:rPr lang="en-US" sz="1200" dirty="0" smtClean="0">
                <a:solidFill>
                  <a:srgbClr val="FFC000"/>
                </a:solidFill>
              </a:rPr>
              <a:t>14.6     </a:t>
            </a:r>
            <a:r>
              <a:rPr lang="en-US" sz="1200" dirty="0" smtClean="0">
                <a:solidFill>
                  <a:srgbClr val="FFC000"/>
                </a:solidFill>
              </a:rPr>
              <a:t>   </a:t>
            </a:r>
            <a:r>
              <a:rPr lang="en-US" sz="1200" dirty="0" smtClean="0">
                <a:solidFill>
                  <a:srgbClr val="FFC000"/>
                </a:solidFill>
              </a:rPr>
              <a:t>~16.4</a:t>
            </a:r>
            <a:endParaRPr lang="de-DE" sz="1200" dirty="0">
              <a:solidFill>
                <a:srgbClr val="FFC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pinski\AppData\Local\Temp\Canva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923"/>
            <a:ext cx="9144000" cy="46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de-DE" sz="2800" dirty="0" smtClean="0"/>
              <a:t>FFT – zoom </a:t>
            </a:r>
            <a:r>
              <a:rPr lang="de-DE" sz="2800" dirty="0" err="1" smtClean="0"/>
              <a:t>around</a:t>
            </a:r>
            <a:r>
              <a:rPr lang="de-DE" sz="2800" dirty="0" smtClean="0"/>
              <a:t> </a:t>
            </a:r>
            <a:r>
              <a:rPr lang="de-DE" sz="2800" dirty="0" err="1" smtClean="0"/>
              <a:t>line</a:t>
            </a:r>
            <a:r>
              <a:rPr lang="de-DE" sz="2800" dirty="0" smtClean="0"/>
              <a:t> </a:t>
            </a:r>
            <a:r>
              <a:rPr lang="de-DE" sz="2800" dirty="0" err="1" smtClean="0"/>
              <a:t>frequency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unzoom</a:t>
            </a:r>
            <a:r>
              <a:rPr lang="en-US" dirty="0" smtClean="0"/>
              <a:t> a 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26369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ideal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960077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64</a:t>
            </a:r>
            <a:r>
              <a:rPr lang="en-US" sz="1000" dirty="0"/>
              <a:t> </a:t>
            </a:r>
            <a:r>
              <a:rPr lang="en-US" sz="1000" dirty="0" smtClean="0"/>
              <a:t>kHz</a:t>
            </a:r>
            <a:endParaRPr lang="de-DE" sz="1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55976" y="3206298"/>
            <a:ext cx="72008" cy="8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9932" y="530120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~23.2 kHz</a:t>
            </a:r>
            <a:endParaRPr lang="de-DE" sz="1200" dirty="0">
              <a:solidFill>
                <a:srgbClr val="FFC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4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after filtering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slightly better contrast, less power in bands but no real improvement</a:t>
            </a:r>
            <a:br>
              <a:rPr lang="en-US" dirty="0" smtClean="0"/>
            </a:br>
            <a:r>
              <a:rPr lang="en-US" dirty="0" smtClean="0"/>
              <a:t>(discussion: how to quantify improvement?)</a:t>
            </a:r>
          </a:p>
        </p:txBody>
      </p:sp>
      <p:pic>
        <p:nvPicPr>
          <p:cNvPr id="5122" name="Picture 2" descr="C:\Users\sapinski\AppData\Local\Temp\cfft1D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16832"/>
            <a:ext cx="7956376" cy="41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6084168" y="299695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6084168" y="335699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44208" y="1915091"/>
            <a:ext cx="1440160" cy="1153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44208" y="1988840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84368" y="1538208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ion trap grid wires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109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after filtering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looks better</a:t>
            </a:r>
          </a:p>
        </p:txBody>
      </p:sp>
      <p:pic>
        <p:nvPicPr>
          <p:cNvPr id="6146" name="Picture 2" descr="C:\Users\sapinski\AppData\Local\Temp\cfft1D2Dprof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526"/>
            <a:ext cx="9144000" cy="4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40770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calibration=0.12mm/pixel</a:t>
            </a:r>
            <a:endParaRPr lang="de-D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5811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calib</a:t>
            </a:r>
            <a:r>
              <a:rPr lang="en-US" dirty="0" smtClean="0">
                <a:solidFill>
                  <a:srgbClr val="FF0000"/>
                </a:solidFill>
              </a:rPr>
              <a:t>=0.48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calib</a:t>
            </a:r>
            <a:r>
              <a:rPr lang="en-US" dirty="0" smtClean="0">
                <a:solidFill>
                  <a:srgbClr val="FF0000"/>
                </a:solidFill>
              </a:rPr>
              <a:t>=0.39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2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amera tilt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0" name="Picture 2" descr="C:\Users\sapinski\AppData\Local\Temp\tilt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6" y="1268760"/>
            <a:ext cx="5340449" cy="40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1844824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tilt is 7 degrees: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3.8 pixels along the image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or 219 µm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beam size is comparable 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tilt is important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8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Beam width along the image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5724128" y="1844824"/>
            <a:ext cx="30963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grid wires give larger </a:t>
            </a:r>
            <a:r>
              <a:rPr lang="el-GR" dirty="0"/>
              <a:t>σ</a:t>
            </a:r>
            <a:r>
              <a:rPr lang="en-US" dirty="0" smtClean="0"/>
              <a:t> – should be filtered 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fitted sigma increases along the beam – amplitude effect (?)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2050" name="Picture 2" descr="C:\Users\sapinski\AppData\Local\Temp\csigma_hann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5" y="1556792"/>
            <a:ext cx="5338525" cy="40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99592" y="2276872"/>
            <a:ext cx="36004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1331640" y="2429272"/>
            <a:ext cx="36004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87624" y="3501008"/>
            <a:ext cx="187220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Tilt correction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6156176" y="1844824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effect on sigma:</a:t>
            </a:r>
            <a:br>
              <a:rPr lang="en-US" dirty="0" smtClean="0"/>
            </a:br>
            <a:r>
              <a:rPr lang="en-US" dirty="0" smtClean="0"/>
              <a:t>about 5%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idea: use the tilt to increase the binning of the histogram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8194" name="Picture 2" descr="C:\Users\sapinski\AppData\Local\Temp\cfinal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784"/>
            <a:ext cx="5484465" cy="41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real</a:t>
            </a:r>
            <a:r>
              <a:rPr lang="en-US" dirty="0" smtClean="0">
                <a:solidFill>
                  <a:srgbClr val="FF0000"/>
                </a:solidFill>
              </a:rPr>
              <a:t>=0.37 mm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7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Tilt correction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5796136" y="1844824"/>
            <a:ext cx="30243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40% more bins, so bin size at beam position: </a:t>
            </a:r>
            <a:br>
              <a:rPr lang="en-US" dirty="0" smtClean="0"/>
            </a:br>
            <a:r>
              <a:rPr lang="en-US" dirty="0" smtClean="0"/>
              <a:t>57.5</a:t>
            </a:r>
            <a:r>
              <a:rPr lang="en-US" dirty="0" smtClean="0">
                <a:latin typeface="Calibri"/>
              </a:rPr>
              <a:t>→41 µm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looks a little better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be careful not to introduce artefacts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optical PSF is much </a:t>
            </a:r>
            <a:r>
              <a:rPr lang="en-US" dirty="0" smtClean="0"/>
              <a:t>bigger then bin size!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9218" name="Picture 2" descr="C:\Users\sapinski\AppData\Local\Temp\cfinal_rebin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517962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PSF deconvolution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1412776"/>
                <a:ext cx="3384376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RMS spot size is 25 µm on sensor side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Optical system magnification is 0.2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 RMS spot size on beam side is 125 µm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Lets assume PSF is </a:t>
                </a:r>
                <a:r>
                  <a:rPr lang="en-US" dirty="0" err="1" smtClean="0"/>
                  <a:t>gaussian</a:t>
                </a:r>
                <a:r>
                  <a:rPr lang="en-US" dirty="0"/>
                  <a:t>:</a:t>
                </a:r>
                <a:r>
                  <a:rPr lang="en-US" dirty="0" smtClean="0"/>
                  <a:t> sigma</a:t>
                </a:r>
                <a:r>
                  <a:rPr lang="en-US" dirty="0"/>
                  <a:t> </a:t>
                </a:r>
                <a:r>
                  <a:rPr lang="en-US" dirty="0" smtClean="0"/>
                  <a:t>= RMS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beam is </a:t>
                </a:r>
                <a:r>
                  <a:rPr lang="en-US" dirty="0" err="1" smtClean="0"/>
                  <a:t>gaussian</a:t>
                </a:r>
                <a:r>
                  <a:rPr lang="en-US" dirty="0" smtClean="0"/>
                  <a:t>, the correction is simple: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σ=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σ</m:t>
                    </m:r>
                  </m:oMath>
                </a14:m>
                <a:r>
                  <a:rPr lang="en-US" baseline="-25000" dirty="0" smtClean="0"/>
                  <a:t>meas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σ</m:t>
                    </m:r>
                    <m:r>
                      <m:rPr>
                        <m:nor/>
                      </m:rPr>
                      <a:rPr lang="en-US" b="0" i="0" baseline="-25000" dirty="0" smtClean="0"/>
                      <m:t>p</m:t>
                    </m:r>
                  </m:oMath>
                </a14:m>
                <a:r>
                  <a:rPr lang="en-US" baseline="-25000" dirty="0"/>
                  <a:t>sf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) = 0.35 mm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(another 5%)!</a:t>
                </a:r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endParaRPr lang="de-D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12776"/>
                <a:ext cx="3384376" cy="5909310"/>
              </a:xfrm>
              <a:prstGeom prst="rect">
                <a:avLst/>
              </a:prstGeom>
              <a:blipFill rotWithShape="1">
                <a:blip r:embed="rId2"/>
                <a:stretch>
                  <a:fillRect l="-1441" r="-28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4" y="1340768"/>
            <a:ext cx="4405128" cy="376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5883" y="5103661"/>
            <a:ext cx="2779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 D. Kramer et al., CERN-AB-2005-072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26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PSF deconvolution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60374" y="1340768"/>
            <a:ext cx="8072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We can also try to use deconvolution algorithm, </a:t>
            </a:r>
            <a:r>
              <a:rPr lang="en-US" dirty="0" err="1" smtClean="0"/>
              <a:t>eg</a:t>
            </a:r>
            <a:r>
              <a:rPr lang="en-US" dirty="0" smtClean="0"/>
              <a:t>. Gold deconvolution implemented in ROOT::</a:t>
            </a:r>
            <a:r>
              <a:rPr lang="en-US" dirty="0" err="1" smtClean="0"/>
              <a:t>TSpectrum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1266" name="Picture 2" descr="C:\Users\sapinski\AppData\Local\Temp\cdec_gold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4361"/>
            <a:ext cx="4692377" cy="35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2492896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Increased binning not applied here.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dirty="0" smtClean="0"/>
              <a:t>esult </a:t>
            </a:r>
            <a:r>
              <a:rPr lang="en-US" dirty="0" smtClean="0"/>
              <a:t>not </a:t>
            </a:r>
            <a:r>
              <a:rPr lang="en-US" dirty="0" smtClean="0"/>
              <a:t>convincing.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“Windowing before FFT decreases resolution”.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Try without </a:t>
            </a:r>
            <a:r>
              <a:rPr lang="en-US" dirty="0" err="1" smtClean="0"/>
              <a:t>Hanning</a:t>
            </a:r>
            <a:r>
              <a:rPr lang="en-US" dirty="0" smtClean="0"/>
              <a:t> window.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5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1080343"/>
          </a:xfrm>
        </p:spPr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Motivation.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LHC IPM.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Features of 2D IPM image on example of LHC monitor.</a:t>
            </a:r>
            <a:endParaRPr lang="de-DE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Filtering in frequency domain.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Slicing 2D image – camera tilt correction.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Deconvolution of optical Point Spread </a:t>
            </a:r>
            <a:r>
              <a:rPr lang="en-US" sz="1800" dirty="0"/>
              <a:t>F</a:t>
            </a:r>
            <a:r>
              <a:rPr lang="en-US" sz="1800" dirty="0" smtClean="0"/>
              <a:t>unction (PSF).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Conclusions.</a:t>
            </a:r>
            <a:endParaRPr lang="de-DE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en-US" sz="2800" dirty="0" smtClean="0"/>
              <a:t>PSF deconvolution</a:t>
            </a:r>
            <a:endParaRPr lang="de-DE" sz="2800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5652120" y="2060848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esult slightly better, but still not convincing.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ore study needed.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Better resolution would be definitely helpful.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1026" name="Picture 2" descr="C:\Users\sapinski\AppData\Local\Temp\cdec_gold_nowindow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7" y="1628800"/>
            <a:ext cx="5052417" cy="37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1840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real</a:t>
            </a:r>
            <a:r>
              <a:rPr lang="en-US" dirty="0" smtClean="0">
                <a:solidFill>
                  <a:srgbClr val="FF0000"/>
                </a:solidFill>
              </a:rPr>
              <a:t>=0.303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de-DE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9077" cy="4824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ignal cleaning with FFT not very </a:t>
            </a:r>
            <a:r>
              <a:rPr lang="en-US" sz="1800" dirty="0" smtClean="0"/>
              <a:t>successful.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However it gives 19% smaller </a:t>
            </a:r>
            <a:r>
              <a:rPr lang="el-GR" sz="1800" dirty="0" smtClean="0"/>
              <a:t>σ</a:t>
            </a:r>
            <a:r>
              <a:rPr lang="en-US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Tilt correction crucial</a:t>
            </a:r>
            <a:r>
              <a:rPr lang="en-US" sz="1800" dirty="0" smtClean="0"/>
              <a:t>, further </a:t>
            </a:r>
            <a:r>
              <a:rPr lang="el-GR" sz="1800" dirty="0" smtClean="0"/>
              <a:t>σ</a:t>
            </a:r>
            <a:r>
              <a:rPr lang="en-US" sz="1800" dirty="0" smtClean="0"/>
              <a:t> decrease (~5</a:t>
            </a:r>
            <a:r>
              <a:rPr lang="en-US" sz="1800" dirty="0" smtClean="0"/>
              <a:t>%).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Tilt maybe potentially used to increase profile sampling.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Optical </a:t>
            </a:r>
            <a:r>
              <a:rPr lang="en-US" sz="1800" dirty="0" smtClean="0">
                <a:solidFill>
                  <a:srgbClr val="FF0000"/>
                </a:solidFill>
              </a:rPr>
              <a:t>Point-Spread </a:t>
            </a: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unction</a:t>
            </a:r>
            <a:r>
              <a:rPr lang="en-US" sz="1800" dirty="0" smtClean="0"/>
              <a:t> </a:t>
            </a:r>
            <a:r>
              <a:rPr lang="en-US" sz="1800" dirty="0" smtClean="0"/>
              <a:t>effect is significant.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However </a:t>
            </a:r>
            <a:r>
              <a:rPr lang="en-US" sz="1800" dirty="0" smtClean="0"/>
              <a:t>deconvolution is did not work yet.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Overall data quality not good – lack of calibration files, sigma variation along the image, etc.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If we want to </a:t>
            </a:r>
            <a:r>
              <a:rPr lang="en-US" sz="1800" dirty="0" smtClean="0">
                <a:solidFill>
                  <a:srgbClr val="FF0000"/>
                </a:solidFill>
              </a:rPr>
              <a:t>study further profile deformation in electron IPM with magnetic field</a:t>
            </a:r>
            <a:r>
              <a:rPr lang="en-US" sz="1800" dirty="0" smtClean="0"/>
              <a:t>, need other data: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J-PARC? SIS18?</a:t>
            </a:r>
            <a:endParaRPr lang="de-D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99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de-DE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1520" y="1196752"/>
            <a:ext cx="8785225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67744" y="4437112"/>
            <a:ext cx="6192937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 smtClean="0"/>
              <a:t>Thank you for your attention!</a:t>
            </a:r>
            <a:endParaRPr lang="de-DE" sz="2000" b="1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484784"/>
            <a:ext cx="684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thanks for discussions and suggestions to </a:t>
            </a:r>
            <a:br>
              <a:rPr lang="en-US" dirty="0" smtClean="0"/>
            </a:br>
            <a:r>
              <a:rPr lang="en-US" dirty="0" smtClean="0"/>
              <a:t>Sofia </a:t>
            </a:r>
            <a:r>
              <a:rPr lang="en-US" dirty="0" err="1" smtClean="0"/>
              <a:t>Kostoglou</a:t>
            </a:r>
            <a:r>
              <a:rPr lang="en-US" dirty="0" smtClean="0"/>
              <a:t> (CERN), Dominik, Rahul.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4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7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108034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Inability to calibrate LHC IPM (BGI) attributed to beam space-charge.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This leads to non-</a:t>
            </a:r>
            <a:r>
              <a:rPr lang="en-US" sz="1800" dirty="0" err="1" smtClean="0"/>
              <a:t>gaussian</a:t>
            </a:r>
            <a:r>
              <a:rPr lang="en-US" sz="1800" dirty="0" smtClean="0"/>
              <a:t> deformation of observed profiles.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Can we see this deformation in LHC</a:t>
            </a:r>
            <a:br>
              <a:rPr lang="en-US" sz="1800" dirty="0" smtClean="0"/>
            </a:br>
            <a:r>
              <a:rPr lang="en-US" sz="1800" dirty="0" smtClean="0"/>
              <a:t>data?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 other words: can we clean the data</a:t>
            </a:r>
            <a:br>
              <a:rPr lang="en-US" sz="1800" dirty="0" smtClean="0"/>
            </a:br>
            <a:r>
              <a:rPr lang="en-US" sz="1800" dirty="0" smtClean="0"/>
              <a:t>from other effects?</a:t>
            </a:r>
            <a:endParaRPr lang="de-DE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63673"/>
            <a:ext cx="3345369" cy="2712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08518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he following examples are obtained using ROOT.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After recent experiences I would rather recommend Python and </a:t>
            </a:r>
            <a:r>
              <a:rPr lang="en-US" dirty="0" err="1" smtClean="0">
                <a:solidFill>
                  <a:srgbClr val="00B050"/>
                </a:solidFill>
              </a:rPr>
              <a:t>numpy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3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30_13_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10733"/>
            <a:ext cx="2016225" cy="1512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LHC IPM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hcbgih_0030-optical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0615" y="1828800"/>
            <a:ext cx="2467585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3048000"/>
            <a:ext cx="1905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495800"/>
            <a:ext cx="83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440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beam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600" y="3200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7400" y="3200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352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352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ight Triangle 19"/>
          <p:cNvSpPr/>
          <p:nvPr/>
        </p:nvSpPr>
        <p:spPr>
          <a:xfrm rot="5400000">
            <a:off x="5219700" y="4686300"/>
            <a:ext cx="685800" cy="6096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420266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MCP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Phosphor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Prism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0" y="3886200"/>
            <a:ext cx="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62600" y="4038600"/>
            <a:ext cx="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1"/>
            <a:endCxn id="20" idx="5"/>
          </p:cNvCxnSpPr>
          <p:nvPr/>
        </p:nvCxnSpPr>
        <p:spPr>
          <a:xfrm>
            <a:off x="5562600" y="4648200"/>
            <a:ext cx="0" cy="342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429000" y="4991100"/>
            <a:ext cx="2133600" cy="38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429000" y="4114800"/>
            <a:ext cx="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62200" y="579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Optical system     View port 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0" y="4800600"/>
            <a:ext cx="76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9800" y="3212068"/>
            <a:ext cx="152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CID camera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(intensified)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Thermo Scientific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CID8712D1M-XD4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54102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5421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Video amplifier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429000" y="2895600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057400" y="2895600"/>
            <a:ext cx="137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057400" y="2895600"/>
            <a:ext cx="0" cy="2514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09600" y="1981200"/>
            <a:ext cx="0" cy="3429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5400000">
            <a:off x="337066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~180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723900" y="1104899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3400" y="1371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Frame grabber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endCxn id="10" idx="3"/>
          </p:cNvCxnSpPr>
          <p:nvPr/>
        </p:nvCxnSpPr>
        <p:spPr>
          <a:xfrm flipH="1">
            <a:off x="5943600" y="4343400"/>
            <a:ext cx="762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1" idx="1"/>
            <a:endCxn id="20" idx="0"/>
          </p:cNvCxnSpPr>
          <p:nvPr/>
        </p:nvCxnSpPr>
        <p:spPr>
          <a:xfrm flipH="1" flipV="1">
            <a:off x="5867400" y="4648200"/>
            <a:ext cx="838200" cy="16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715000" y="487680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000" y="3124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1524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ion trap wires glowing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0" name="Straight Arrow Connector 39"/>
          <p:cNvCxnSpPr>
            <a:endCxn id="37" idx="6"/>
          </p:cNvCxnSpPr>
          <p:nvPr/>
        </p:nvCxnSpPr>
        <p:spPr>
          <a:xfrm flipH="1">
            <a:off x="5791200" y="1905000"/>
            <a:ext cx="11430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105400" y="3352800"/>
            <a:ext cx="83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34000" y="3657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51" idx="1"/>
            <a:endCxn id="45" idx="7"/>
          </p:cNvCxnSpPr>
          <p:nvPr/>
        </p:nvCxnSpPr>
        <p:spPr>
          <a:xfrm flipH="1">
            <a:off x="5724245" y="2425244"/>
            <a:ext cx="1204547" cy="12993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28792" y="213285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beam space charge,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electron cloud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34000" y="4343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>
            <a:off x="5029200" y="1981200"/>
            <a:ext cx="371755" cy="24291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56547" y="980728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MCP ageing, </a:t>
            </a:r>
          </a:p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hosphor screen burn-in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MCP resolution 32 </a:t>
            </a:r>
            <a:r>
              <a:rPr lang="el-GR" sz="1600" dirty="0">
                <a:solidFill>
                  <a:srgbClr val="FF0000"/>
                </a:solidFill>
              </a:rPr>
              <a:t>μ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electron emission cone 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35130" y="552959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Optical system PSF is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estimated to be 25 </a:t>
            </a:r>
            <a:r>
              <a:rPr lang="el-GR" sz="1600" dirty="0" smtClean="0">
                <a:solidFill>
                  <a:srgbClr val="FF0000"/>
                </a:solidFill>
                <a:latin typeface="+mn-lt"/>
              </a:rPr>
              <a:t>μ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m (ZEMAX)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x 5</a:t>
            </a:r>
          </a:p>
          <a:p>
            <a:r>
              <a:rPr lang="en-US" sz="1400" dirty="0" smtClean="0">
                <a:latin typeface="+mn-lt"/>
              </a:rPr>
              <a:t>            D. Kramer et al., CERN-AB-2005-072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124200" y="44196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427984" y="5410200"/>
            <a:ext cx="1668016" cy="190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048000" y="33528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743200" y="3971912"/>
            <a:ext cx="531391" cy="25534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55776" y="6474822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Camera tilt</a:t>
            </a:r>
            <a:endParaRPr lang="de-DE" sz="1600" dirty="0">
              <a:latin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691680" y="2636912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8200" y="210207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Noise on analog video signal</a:t>
            </a: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1600201" y="2440632"/>
            <a:ext cx="434379" cy="196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23528" y="2789312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endCxn id="70" idx="7"/>
          </p:cNvCxnSpPr>
          <p:nvPr/>
        </p:nvCxnSpPr>
        <p:spPr>
          <a:xfrm flipH="1">
            <a:off x="908895" y="2420888"/>
            <a:ext cx="422745" cy="4688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2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30_13_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10733"/>
            <a:ext cx="2016225" cy="1512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LHC IPM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hcbgih_0030-optical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0615" y="1828800"/>
            <a:ext cx="2467585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3048000"/>
            <a:ext cx="1905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495800"/>
            <a:ext cx="83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440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beam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600" y="3200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7400" y="3200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352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352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ight Triangle 19"/>
          <p:cNvSpPr/>
          <p:nvPr/>
        </p:nvSpPr>
        <p:spPr>
          <a:xfrm rot="5400000">
            <a:off x="5219700" y="4686300"/>
            <a:ext cx="685800" cy="6096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420266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MCP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Phosphor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Prism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0" y="3886200"/>
            <a:ext cx="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62600" y="4038600"/>
            <a:ext cx="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1"/>
            <a:endCxn id="20" idx="5"/>
          </p:cNvCxnSpPr>
          <p:nvPr/>
        </p:nvCxnSpPr>
        <p:spPr>
          <a:xfrm>
            <a:off x="5562600" y="4648200"/>
            <a:ext cx="0" cy="342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429000" y="4991100"/>
            <a:ext cx="2133600" cy="38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429000" y="4114800"/>
            <a:ext cx="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62200" y="579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Optical system     View port 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0" y="4800600"/>
            <a:ext cx="76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9800" y="3212068"/>
            <a:ext cx="152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CID camera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(intensified)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Thermo Scientific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CID8712D1M-XD4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54102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5421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Video amplifier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429000" y="2895600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057400" y="2895600"/>
            <a:ext cx="137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057400" y="2895600"/>
            <a:ext cx="0" cy="2514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09600" y="1981200"/>
            <a:ext cx="0" cy="3429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5400000">
            <a:off x="337066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~180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723900" y="1104899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3400" y="1371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Frame grabber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endCxn id="10" idx="3"/>
          </p:cNvCxnSpPr>
          <p:nvPr/>
        </p:nvCxnSpPr>
        <p:spPr>
          <a:xfrm flipH="1">
            <a:off x="5943600" y="4343400"/>
            <a:ext cx="762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1" idx="1"/>
            <a:endCxn id="20" idx="0"/>
          </p:cNvCxnSpPr>
          <p:nvPr/>
        </p:nvCxnSpPr>
        <p:spPr>
          <a:xfrm flipH="1" flipV="1">
            <a:off x="5867400" y="4648200"/>
            <a:ext cx="838200" cy="16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715000" y="487680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000" y="3124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1524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ion trap wires glowing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0" name="Straight Arrow Connector 39"/>
          <p:cNvCxnSpPr>
            <a:endCxn id="37" idx="6"/>
          </p:cNvCxnSpPr>
          <p:nvPr/>
        </p:nvCxnSpPr>
        <p:spPr>
          <a:xfrm flipH="1">
            <a:off x="5791200" y="1905000"/>
            <a:ext cx="11430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105400" y="3352800"/>
            <a:ext cx="83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34000" y="3657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51" idx="1"/>
            <a:endCxn id="45" idx="7"/>
          </p:cNvCxnSpPr>
          <p:nvPr/>
        </p:nvCxnSpPr>
        <p:spPr>
          <a:xfrm flipH="1">
            <a:off x="5724245" y="2425244"/>
            <a:ext cx="1204547" cy="12993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28792" y="213285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strike="sngStrike" dirty="0" smtClean="0">
                <a:solidFill>
                  <a:srgbClr val="FF0000"/>
                </a:solidFill>
                <a:latin typeface="Calibri"/>
              </a:rPr>
              <a:t>beam space charge,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strike="sngStrike" dirty="0" smtClean="0">
                <a:solidFill>
                  <a:srgbClr val="FF0000"/>
                </a:solidFill>
                <a:latin typeface="Calibri"/>
              </a:rPr>
              <a:t>electron cloud</a:t>
            </a:r>
            <a:endParaRPr lang="en-US" sz="1600" strike="sngStrik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34000" y="4343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>
            <a:off x="5029200" y="1981200"/>
            <a:ext cx="371755" cy="24291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56547" y="980728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trike="sngStrike" dirty="0" smtClean="0">
                <a:solidFill>
                  <a:srgbClr val="FF0000"/>
                </a:solidFill>
                <a:latin typeface="+mn-lt"/>
              </a:rPr>
              <a:t>MCP ageing, </a:t>
            </a:r>
          </a:p>
          <a:p>
            <a:r>
              <a:rPr lang="en-US" sz="1600" strike="sngStrike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1600" strike="sngStrike" dirty="0" smtClean="0">
                <a:solidFill>
                  <a:srgbClr val="FF0000"/>
                </a:solidFill>
                <a:latin typeface="+mn-lt"/>
              </a:rPr>
              <a:t>hosphor screen burn-in</a:t>
            </a:r>
          </a:p>
          <a:p>
            <a:r>
              <a:rPr lang="en-US" sz="1600" strike="sngStrike" dirty="0" smtClean="0">
                <a:solidFill>
                  <a:srgbClr val="FF0000"/>
                </a:solidFill>
                <a:latin typeface="+mn-lt"/>
              </a:rPr>
              <a:t>MCP resolution 32 </a:t>
            </a:r>
            <a:r>
              <a:rPr lang="el-GR" sz="1600" strike="sngStrike" dirty="0">
                <a:solidFill>
                  <a:srgbClr val="FF0000"/>
                </a:solidFill>
              </a:rPr>
              <a:t>μ</a:t>
            </a:r>
            <a:r>
              <a:rPr lang="en-US" sz="1600" strike="sngStrike" dirty="0" smtClean="0">
                <a:solidFill>
                  <a:srgbClr val="FF0000"/>
                </a:solidFill>
              </a:rPr>
              <a:t>m</a:t>
            </a:r>
          </a:p>
          <a:p>
            <a:r>
              <a:rPr lang="en-US" sz="1600" strike="sngStrike" dirty="0" smtClean="0">
                <a:solidFill>
                  <a:srgbClr val="FF0000"/>
                </a:solidFill>
                <a:latin typeface="+mn-lt"/>
              </a:rPr>
              <a:t>electron emission cone </a:t>
            </a:r>
            <a:endParaRPr lang="en-US" sz="1600" strike="sngStrik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35130" y="552959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Optical system PSF is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estimated to be 25 </a:t>
            </a:r>
            <a:r>
              <a:rPr lang="el-GR" sz="1600" dirty="0" smtClean="0">
                <a:solidFill>
                  <a:srgbClr val="FF0000"/>
                </a:solidFill>
                <a:latin typeface="+mn-lt"/>
              </a:rPr>
              <a:t>μ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m (ZEMAX)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x 5</a:t>
            </a:r>
          </a:p>
          <a:p>
            <a:r>
              <a:rPr lang="en-US" sz="1400" dirty="0" smtClean="0">
                <a:latin typeface="+mn-lt"/>
              </a:rPr>
              <a:t>            D. Kramer et al., CERN-AB-2005-072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124200" y="44196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427984" y="5410200"/>
            <a:ext cx="1668016" cy="190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048000" y="33528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743200" y="3971912"/>
            <a:ext cx="531391" cy="25534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55776" y="6474822"/>
            <a:ext cx="110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Camera tilt</a:t>
            </a:r>
            <a:endParaRPr lang="de-DE" sz="1600" dirty="0">
              <a:latin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691680" y="2636912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8200" y="210207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Noise on analog video signal</a:t>
            </a: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1600201" y="2440632"/>
            <a:ext cx="434379" cy="196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23528" y="2789312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endCxn id="70" idx="7"/>
          </p:cNvCxnSpPr>
          <p:nvPr/>
        </p:nvCxnSpPr>
        <p:spPr>
          <a:xfrm flipH="1">
            <a:off x="908895" y="2420888"/>
            <a:ext cx="422745" cy="4688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03848" y="1052736"/>
            <a:ext cx="2320652" cy="471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4860032" y="908720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important, could not find calibration data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5399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apinski\AppData\Local\Temp\cRaw_z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943089" cy="26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de-DE" dirty="0" smtClean="0"/>
              <a:t>Features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raw</a:t>
            </a:r>
            <a:r>
              <a:rPr lang="de-DE" dirty="0" smtClean="0"/>
              <a:t> 2D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1738" y="1628800"/>
            <a:ext cx="4510981" cy="2808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/>
              <a:t>LHC IPM B2V at 4 </a:t>
            </a:r>
            <a:r>
              <a:rPr lang="en-US" sz="1600" dirty="0" err="1" smtClean="0"/>
              <a:t>TeV</a:t>
            </a:r>
            <a:r>
              <a:rPr lang="en-US" sz="1600" dirty="0" smtClean="0"/>
              <a:t> as </a:t>
            </a:r>
            <a:r>
              <a:rPr lang="en-US" sz="1600" dirty="0" smtClean="0"/>
              <a:t>example.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Data from August 26, 2012.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Effects seen on the image: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‘TV-noise’  (stripes)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interlace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additional periodicity related to ion-trap wires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camera tilt</a:t>
            </a:r>
          </a:p>
          <a:p>
            <a:pPr lvl="1">
              <a:lnSpc>
                <a:spcPct val="150000"/>
              </a:lnSpc>
            </a:pPr>
            <a:r>
              <a:rPr lang="en-US" sz="1200" dirty="0" err="1" smtClean="0"/>
              <a:t>nonuniformity</a:t>
            </a:r>
            <a:r>
              <a:rPr lang="en-US" sz="1200" dirty="0" smtClean="0"/>
              <a:t> of MCP/Phosphor response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>Point Spread Function of optical system</a:t>
            </a:r>
          </a:p>
          <a:p>
            <a:pPr lvl="1">
              <a:lnSpc>
                <a:spcPct val="150000"/>
              </a:lnSpc>
            </a:pPr>
            <a:endParaRPr lang="en-US" sz="1200" dirty="0" smtClean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 descr="C:\Users\sapinski\AppData\Local\Temp\cR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40768"/>
            <a:ext cx="3993257" cy="34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95936" y="55172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032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interlace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6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de-DE" dirty="0" err="1" smtClean="0"/>
              <a:t>convert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1D </a:t>
            </a:r>
            <a:r>
              <a:rPr lang="de-DE" dirty="0" err="1" smtClean="0"/>
              <a:t>signal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1738" y="1628800"/>
            <a:ext cx="4510981" cy="2808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/>
              <a:t>Camera specification:</a:t>
            </a:r>
            <a:endParaRPr lang="en-US" sz="1200" dirty="0" smtClean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 descr="C:\Users\sapinski\AppData\Local\Temp\cR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93257" cy="34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96378"/>
            <a:ext cx="3562174" cy="180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96378"/>
            <a:ext cx="2767211" cy="2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295891" cy="16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91147"/>
              </p:ext>
            </p:extLst>
          </p:nvPr>
        </p:nvGraphicFramePr>
        <p:xfrm>
          <a:off x="188143" y="4581128"/>
          <a:ext cx="42640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342"/>
                <a:gridCol w="1421342"/>
                <a:gridCol w="142134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period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image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 Hz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half-image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 </a:t>
                      </a:r>
                      <a:r>
                        <a:rPr lang="en-US" sz="1400" dirty="0" err="1" smtClean="0"/>
                        <a:t>ms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Hz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64 µs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15625 Hz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pixel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81.42 ns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12.3 MHz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043608" y="1844824"/>
            <a:ext cx="22322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43608" y="1844824"/>
            <a:ext cx="2160240" cy="125777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43608" y="1970601"/>
            <a:ext cx="1944216" cy="266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1556792"/>
            <a:ext cx="26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probable scan direction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3140968"/>
            <a:ext cx="9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this is only part of the image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11960" y="6165304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8024" y="59492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frequency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922921" y="5733256"/>
            <a:ext cx="311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BTW, bandwidth of typical video cable 6 MHz </a:t>
            </a:r>
            <a:r>
              <a:rPr lang="en-US" sz="1600" dirty="0" smtClean="0">
                <a:solidFill>
                  <a:srgbClr val="00B050"/>
                </a:solidFill>
                <a:latin typeface="Calibri"/>
              </a:rPr>
              <a:t>→</a:t>
            </a:r>
            <a:r>
              <a:rPr lang="en-US" sz="1600" dirty="0" smtClean="0">
                <a:solidFill>
                  <a:srgbClr val="00B050"/>
                </a:solidFill>
              </a:rPr>
              <a:t> rotate camera?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0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pinski\AppData\Local\Temp\csig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422"/>
            <a:ext cx="9144000" cy="45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de-DE" dirty="0" err="1" smtClean="0"/>
              <a:t>convert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1D </a:t>
            </a:r>
            <a:r>
              <a:rPr lang="de-DE" dirty="0" err="1" smtClean="0"/>
              <a:t>signal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24128" y="1484784"/>
            <a:ext cx="3786894" cy="11521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about 25 Hz noise?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1619672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even lines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4787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odd lines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60212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of image so: 6 </a:t>
            </a:r>
            <a:r>
              <a:rPr lang="en-US" dirty="0" err="1" smtClean="0"/>
              <a:t>ms</a:t>
            </a:r>
            <a:r>
              <a:rPr lang="en-US" dirty="0" smtClean="0"/>
              <a:t> instead of 40 </a:t>
            </a:r>
            <a:r>
              <a:rPr lang="en-US" dirty="0" err="1" smtClean="0"/>
              <a:t>ms</a:t>
            </a:r>
            <a:endParaRPr lang="de-DE" dirty="0"/>
          </a:p>
        </p:txBody>
      </p:sp>
      <p:cxnSp>
        <p:nvCxnSpPr>
          <p:cNvPr id="18" name="Curved Connector 17"/>
          <p:cNvCxnSpPr/>
          <p:nvPr/>
        </p:nvCxnSpPr>
        <p:spPr>
          <a:xfrm rot="13440000" flipH="1">
            <a:off x="2011680" y="457200"/>
            <a:ext cx="4615388" cy="3591759"/>
          </a:xfrm>
          <a:prstGeom prst="curvedConnector3">
            <a:avLst>
              <a:gd name="adj1" fmla="val 484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4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apinski\AppData\Local\Temp\cfft1D_data_han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91"/>
            <a:ext cx="9144000" cy="28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7019925" cy="1152351"/>
          </a:xfrm>
        </p:spPr>
        <p:txBody>
          <a:bodyPr/>
          <a:lstStyle/>
          <a:p>
            <a:r>
              <a:rPr lang="de-DE" dirty="0" smtClean="0"/>
              <a:t>1D </a:t>
            </a:r>
            <a:r>
              <a:rPr lang="de-DE" dirty="0" err="1" smtClean="0"/>
              <a:t>signal</a:t>
            </a:r>
            <a:r>
              <a:rPr lang="de-DE" dirty="0" smtClean="0"/>
              <a:t> - FFT</a:t>
            </a:r>
            <a:endParaRPr lang="de-DE" dirty="0"/>
          </a:p>
        </p:txBody>
      </p:sp>
      <p:sp>
        <p:nvSpPr>
          <p:cNvPr id="4" name="AutoShape 2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photos-6.dropbox.com/t/2/AAB4F_0xIjaQXY0ofc6ywfDA7AQFqxmmAUwIKMNYspfb8Q/12/222460517/png/32x32/1/_/1/2/cRaw.png/EKO1lKcBGKcHIAcoBw/FvAuvi_DVUxLE9-BkMdE4zyH2v_hFBFFj_8syZBYmoI?size=800x600&amp;size_mode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 descr="C:\Users\sapinski\AppData\Local\Temp\cfft1D_ideal_hann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5" y="3775395"/>
            <a:ext cx="9144000" cy="29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16216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42930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ideal image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-756592" y="1412776"/>
            <a:ext cx="3744416" cy="194421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6984776" y="980728"/>
            <a:ext cx="24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Hanning</a:t>
            </a:r>
            <a:r>
              <a:rPr lang="en-US" sz="1600" dirty="0" smtClean="0">
                <a:solidFill>
                  <a:srgbClr val="FF0000"/>
                </a:solidFill>
              </a:rPr>
              <a:t> window used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de-DE" dirty="0"/>
          </a:p>
        </p:txBody>
      </p:sp>
      <p:sp>
        <p:nvSpPr>
          <p:cNvPr id="17" name="&quot;No&quot; Symbol 16"/>
          <p:cNvSpPr/>
          <p:nvPr/>
        </p:nvSpPr>
        <p:spPr>
          <a:xfrm>
            <a:off x="3275856" y="2348880"/>
            <a:ext cx="288032" cy="2948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3923928" y="1556792"/>
            <a:ext cx="288032" cy="2948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14127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undesired features?</a:t>
            </a:r>
            <a:endParaRPr lang="de-DE" dirty="0"/>
          </a:p>
        </p:txBody>
      </p:sp>
      <p:sp>
        <p:nvSpPr>
          <p:cNvPr id="25" name="&quot;No&quot; Symbol 24"/>
          <p:cNvSpPr/>
          <p:nvPr/>
        </p:nvSpPr>
        <p:spPr>
          <a:xfrm>
            <a:off x="1907704" y="2630089"/>
            <a:ext cx="288032" cy="2948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&quot;No&quot; Symbol 25"/>
          <p:cNvSpPr/>
          <p:nvPr/>
        </p:nvSpPr>
        <p:spPr>
          <a:xfrm>
            <a:off x="827584" y="2420888"/>
            <a:ext cx="288032" cy="2948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41490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 and shape of these lines defines quality of beam signal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6216904" y="2696280"/>
            <a:ext cx="253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resolution = 150 Hz</a:t>
            </a:r>
          </a:p>
          <a:p>
            <a:r>
              <a:rPr lang="en-US" sz="1400" dirty="0" smtClean="0">
                <a:solidFill>
                  <a:srgbClr val="FFC000"/>
                </a:solidFill>
              </a:rPr>
              <a:t>real frequencies =*0.36</a:t>
            </a:r>
            <a:endParaRPr lang="de-DE" sz="14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270892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~761 kHz</a:t>
            </a:r>
            <a:endParaRPr lang="de-DE" sz="1200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28639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~321 kHz</a:t>
            </a:r>
            <a:endParaRPr lang="de-DE" sz="12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184482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2.1 MHz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155679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886 kHz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7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FAI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FAIR</Template>
  <TotalTime>0</TotalTime>
  <Words>888</Words>
  <Application>Microsoft Office PowerPoint</Application>
  <PresentationFormat>On-screen Show (4:3)</PresentationFormat>
  <Paragraphs>233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Präsentation FAIR</vt:lpstr>
      <vt:lpstr>Office Theme</vt:lpstr>
      <vt:lpstr>Analysis of optical IPM data</vt:lpstr>
      <vt:lpstr>Outlook</vt:lpstr>
      <vt:lpstr>Motivation</vt:lpstr>
      <vt:lpstr>LHC IPM</vt:lpstr>
      <vt:lpstr>LHC IPM</vt:lpstr>
      <vt:lpstr>Features of a raw 2D image</vt:lpstr>
      <vt:lpstr>convert to 1D signal</vt:lpstr>
      <vt:lpstr>convert to 1D signal</vt:lpstr>
      <vt:lpstr>1D signal - FFT</vt:lpstr>
      <vt:lpstr>FFT – zoom around line frequency</vt:lpstr>
      <vt:lpstr>FFT – zoom around line frequency</vt:lpstr>
      <vt:lpstr>after filtering</vt:lpstr>
      <vt:lpstr>after filtering</vt:lpstr>
      <vt:lpstr>Camera tilt</vt:lpstr>
      <vt:lpstr>Beam width along the image</vt:lpstr>
      <vt:lpstr>Tilt correction</vt:lpstr>
      <vt:lpstr>Tilt correction</vt:lpstr>
      <vt:lpstr>PSF deconvolution</vt:lpstr>
      <vt:lpstr>PSF deconvolution</vt:lpstr>
      <vt:lpstr>PSF deconvolution</vt:lpstr>
      <vt:lpstr>Conclusions</vt:lpstr>
      <vt:lpstr>Acknowledgements</vt:lpstr>
      <vt:lpstr>Spare slides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Hades_beam_line_upgrade</dc:title>
  <dc:creator>S.Ratschow@gsi.de</dc:creator>
  <cp:lastModifiedBy>Sapinski, Mariusz</cp:lastModifiedBy>
  <cp:revision>547</cp:revision>
  <cp:lastPrinted>2017-05-21T10:30:15Z</cp:lastPrinted>
  <dcterms:created xsi:type="dcterms:W3CDTF">2012-06-20T12:37:11Z</dcterms:created>
  <dcterms:modified xsi:type="dcterms:W3CDTF">2017-05-22T06:14:58Z</dcterms:modified>
</cp:coreProperties>
</file>