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2" r:id="rId4"/>
    <p:sldId id="276" r:id="rId5"/>
    <p:sldId id="283" r:id="rId6"/>
    <p:sldId id="269" r:id="rId7"/>
    <p:sldId id="271" r:id="rId8"/>
    <p:sldId id="270" r:id="rId9"/>
    <p:sldId id="272" r:id="rId10"/>
    <p:sldId id="279" r:id="rId11"/>
    <p:sldId id="281" r:id="rId12"/>
    <p:sldId id="273" r:id="rId13"/>
    <p:sldId id="274" r:id="rId14"/>
    <p:sldId id="285" r:id="rId15"/>
    <p:sldId id="286" r:id="rId16"/>
    <p:sldId id="287" r:id="rId17"/>
    <p:sldId id="288"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660"/>
  </p:normalViewPr>
  <p:slideViewPr>
    <p:cSldViewPr>
      <p:cViewPr>
        <p:scale>
          <a:sx n="100" d="100"/>
          <a:sy n="100" d="100"/>
        </p:scale>
        <p:origin x="-384" y="8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11EE2-E515-4AE4-B596-BF8ADFE3AEC4}" type="datetimeFigureOut">
              <a:rPr kumimoji="1" lang="ja-JP" altLang="en-US" smtClean="0"/>
              <a:t>2017/5/22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27D90-D27F-4922-A808-EFF076934797}" type="slidenum">
              <a:rPr kumimoji="1" lang="ja-JP" altLang="en-US" smtClean="0"/>
              <a:t>‹#›</a:t>
            </a:fld>
            <a:endParaRPr kumimoji="1" lang="ja-JP" altLang="en-US"/>
          </a:p>
        </p:txBody>
      </p:sp>
    </p:spTree>
    <p:extLst>
      <p:ext uri="{BB962C8B-B14F-4D97-AF65-F5344CB8AC3E}">
        <p14:creationId xmlns:p14="http://schemas.microsoft.com/office/powerpoint/2010/main" val="38886842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030E3-A8A3-41C8-8EAF-5D0FA5552264}" type="slidenum">
              <a:rPr lang="en-US" altLang="ja-JP"/>
              <a:pPr/>
              <a:t>3</a:t>
            </a:fld>
            <a:endParaRPr lang="en-US" altLang="ja-JP"/>
          </a:p>
        </p:txBody>
      </p:sp>
      <p:sp>
        <p:nvSpPr>
          <p:cNvPr id="68610" name="Rectangle 2"/>
          <p:cNvSpPr>
            <a:spLocks noGrp="1" noRot="1" noChangeAspect="1" noChangeArrowheads="1" noTextEdit="1"/>
          </p:cNvSpPr>
          <p:nvPr>
            <p:ph type="sldImg"/>
          </p:nvPr>
        </p:nvSpPr>
        <p:spPr>
          <a:xfrm>
            <a:off x="1143000" y="685800"/>
            <a:ext cx="4572000" cy="3429000"/>
          </a:xfrm>
          <a:ln/>
        </p:spPr>
      </p:sp>
      <p:sp>
        <p:nvSpPr>
          <p:cNvPr id="68611" name="Rectangle 3"/>
          <p:cNvSpPr>
            <a:spLocks noGrp="1" noChangeArrowheads="1"/>
          </p:cNvSpPr>
          <p:nvPr>
            <p:ph type="body" idx="1"/>
          </p:nvPr>
        </p:nvSpPr>
        <p:spPr/>
        <p:txBody>
          <a:bodyPr/>
          <a:lstStyle/>
          <a:p>
            <a:r>
              <a:rPr lang="en-US" altLang="ja-JP"/>
              <a:t>As for the MR IPM, there are 2 IPM systems for vertical and horizontal profile measurement, and the other IPM system have installed this summer shat-down. The gap side of the electrodes is 130mm which is 2.3 times smaller than that of the RCS IPM. The maximum HV is 50kV and the operation voltage is now limited under 30kV, but will be upgraded to the maximum value in the near future. The magnet system has not yet installed, and one chevron MCP is used.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A61CE-7753-4D75-9E79-CC52097278FB}" type="slidenum">
              <a:rPr lang="en-US" altLang="ja-JP"/>
              <a:pPr/>
              <a:t>4</a:t>
            </a:fld>
            <a:endParaRPr lang="en-US" altLang="ja-JP"/>
          </a:p>
        </p:txBody>
      </p:sp>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p:txBody>
          <a:bodyPr/>
          <a:lstStyle/>
          <a:p>
            <a:r>
              <a:rPr lang="en-US" altLang="ja-JP" dirty="0"/>
              <a:t>This figure shows IPM components. This is electrodes to generate the To collect ionized positive ions or liberated electrons, the uniform external electric field is produced by applying HV to the electrodes. The magnetic field assisted electron collection is required for high intensity beam measurement against its strong space charge effect. Ideally, the external electric and magnetic field are parallel, and thus generate no cross term force. </a:t>
            </a:r>
          </a:p>
          <a:p>
            <a:r>
              <a:rPr lang="en-US" altLang="ja-JP" dirty="0"/>
              <a:t>In case of the ion collection mode without magnetic field, the calculation taking into account the space charge effect of the bunched beam is required to estimate the emittance.</a:t>
            </a:r>
          </a:p>
          <a:p>
            <a:r>
              <a:rPr lang="en-US" altLang="ja-JP" dirty="0"/>
              <a:t>The two stage MCP, called chevron-type, with multi-strip anodes is used as a signal multiplication and charge read out devices, and electron source set opposite side is used to check MCP gain change for long term usage.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C3265-D6BC-47B9-AB6A-2450E3057D5E}" type="slidenum">
              <a:rPr kumimoji="1" lang="ja-JP" altLang="en-US" smtClean="0"/>
              <a:t>15</a:t>
            </a:fld>
            <a:endParaRPr kumimoji="1" lang="ja-JP" altLang="en-US"/>
          </a:p>
        </p:txBody>
      </p:sp>
    </p:spTree>
    <p:extLst>
      <p:ext uri="{BB962C8B-B14F-4D97-AF65-F5344CB8AC3E}">
        <p14:creationId xmlns:p14="http://schemas.microsoft.com/office/powerpoint/2010/main" val="2345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2017/5/22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2017/5/22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90.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200" dirty="0"/>
              <a:t>News from J-PARC: the system, the data and the </a:t>
            </a:r>
            <a:r>
              <a:rPr lang="en-US" altLang="ja-JP" sz="3200" strike="sngStrike" dirty="0"/>
              <a:t>simulation code</a:t>
            </a:r>
            <a:endParaRPr kumimoji="1" lang="ja-JP" altLang="en-US" sz="3200" strike="sngStrike" dirty="0"/>
          </a:p>
        </p:txBody>
      </p:sp>
      <p:sp>
        <p:nvSpPr>
          <p:cNvPr id="3" name="サブタイトル 2"/>
          <p:cNvSpPr>
            <a:spLocks noGrp="1"/>
          </p:cNvSpPr>
          <p:nvPr>
            <p:ph type="subTitle" idx="1"/>
          </p:nvPr>
        </p:nvSpPr>
        <p:spPr/>
        <p:txBody>
          <a:bodyPr>
            <a:normAutofit fontScale="70000" lnSpcReduction="20000"/>
          </a:bodyPr>
          <a:lstStyle/>
          <a:p>
            <a:r>
              <a:rPr lang="en-US" altLang="ja-JP" dirty="0" smtClean="0"/>
              <a:t>Simulation, design and operation experience of Ionization Profile Monitors</a:t>
            </a:r>
          </a:p>
          <a:p>
            <a:r>
              <a:rPr lang="en-US" altLang="ja-JP" dirty="0" smtClean="0"/>
              <a:t>21-24/5/2017</a:t>
            </a:r>
          </a:p>
          <a:p>
            <a:r>
              <a:rPr kumimoji="1" lang="en-US" altLang="ja-JP" dirty="0" smtClean="0"/>
              <a:t>J-PARC MR beam monitor G</a:t>
            </a:r>
          </a:p>
          <a:p>
            <a:r>
              <a:rPr lang="en-US" altLang="ja-JP" dirty="0" err="1" smtClean="0"/>
              <a:t>Kenichirou</a:t>
            </a:r>
            <a:r>
              <a:rPr lang="en-US" altLang="ja-JP" dirty="0" smtClean="0"/>
              <a:t> </a:t>
            </a:r>
            <a:r>
              <a:rPr lang="en-US" altLang="ja-JP" dirty="0" err="1"/>
              <a:t>S</a:t>
            </a:r>
            <a:r>
              <a:rPr lang="en-US" altLang="ja-JP" dirty="0" err="1" smtClean="0"/>
              <a:t>atou</a:t>
            </a:r>
            <a:endParaRPr kumimoji="1" lang="ja-JP" altLang="en-US" dirty="0"/>
          </a:p>
        </p:txBody>
      </p:sp>
    </p:spTree>
    <p:extLst>
      <p:ext uri="{BB962C8B-B14F-4D97-AF65-F5344CB8AC3E}">
        <p14:creationId xmlns:p14="http://schemas.microsoft.com/office/powerpoint/2010/main" val="3752958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normAutofit fontScale="90000"/>
          </a:bodyPr>
          <a:lstStyle/>
          <a:p>
            <a:r>
              <a:rPr lang="en-US" altLang="ja-JP" dirty="0" smtClean="0"/>
              <a:t>Contamination issue:</a:t>
            </a:r>
            <a:r>
              <a:rPr lang="ja-JP" altLang="en-US" dirty="0" smtClean="0"/>
              <a:t>　</a:t>
            </a:r>
            <a:r>
              <a:rPr lang="en-US" altLang="ja-JP" dirty="0" smtClean="0"/>
              <a:t>B dependence</a:t>
            </a:r>
            <a:endParaRPr kumimoji="1" lang="ja-JP" altLang="en-US" sz="3100" dirty="0"/>
          </a:p>
        </p:txBody>
      </p:sp>
      <p:pic>
        <p:nvPicPr>
          <p:cNvPr id="3" name="Picture 2" descr="C:\Users\ksatou\Desktop\IPM試験20170126\#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68760"/>
            <a:ext cx="2898692" cy="27342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ksatou\Desktop\IPM試験20170126\#2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994286"/>
            <a:ext cx="2883289" cy="271969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ksatou\Desktop\IPM試験20170126\#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961725"/>
            <a:ext cx="2952328" cy="278482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ksatou\Desktop\IPM試験20170126\#2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303056"/>
            <a:ext cx="2952328" cy="278482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ksatou\Desktop\IPM試験20170126\#2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6408" y="1291568"/>
            <a:ext cx="2899134" cy="273464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ksatou\Desktop\IPM試験20170126\#2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6408" y="3992652"/>
            <a:ext cx="2885021" cy="272133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07504" y="1268760"/>
            <a:ext cx="2898692" cy="5477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378602" y="1379812"/>
            <a:ext cx="588623" cy="369332"/>
          </a:xfrm>
          <a:prstGeom prst="rect">
            <a:avLst/>
          </a:prstGeom>
          <a:noFill/>
        </p:spPr>
        <p:txBody>
          <a:bodyPr wrap="none" rtlCol="0">
            <a:spAutoFit/>
          </a:bodyPr>
          <a:lstStyle/>
          <a:p>
            <a:r>
              <a:rPr kumimoji="1" lang="en-US" altLang="ja-JP" dirty="0" smtClean="0">
                <a:solidFill>
                  <a:srgbClr val="FF0000"/>
                </a:solidFill>
              </a:rPr>
              <a:t>0.2T</a:t>
            </a:r>
            <a:endParaRPr kumimoji="1" lang="ja-JP" altLang="en-US" dirty="0">
              <a:solidFill>
                <a:srgbClr val="FF0000"/>
              </a:solidFill>
            </a:endParaRPr>
          </a:p>
        </p:txBody>
      </p:sp>
      <p:sp>
        <p:nvSpPr>
          <p:cNvPr id="13" name="正方形/長方形 12"/>
          <p:cNvSpPr/>
          <p:nvPr/>
        </p:nvSpPr>
        <p:spPr>
          <a:xfrm>
            <a:off x="3096850" y="1254288"/>
            <a:ext cx="2898692" cy="5477785"/>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275455" y="1379812"/>
            <a:ext cx="705642" cy="369332"/>
          </a:xfrm>
          <a:prstGeom prst="rect">
            <a:avLst/>
          </a:prstGeom>
          <a:noFill/>
        </p:spPr>
        <p:txBody>
          <a:bodyPr wrap="none" rtlCol="0">
            <a:spAutoFit/>
          </a:bodyPr>
          <a:lstStyle/>
          <a:p>
            <a:r>
              <a:rPr kumimoji="1" lang="en-US" altLang="ja-JP" dirty="0" smtClean="0">
                <a:solidFill>
                  <a:schemeClr val="tx2">
                    <a:lumMod val="75000"/>
                  </a:schemeClr>
                </a:solidFill>
              </a:rPr>
              <a:t>0.15T</a:t>
            </a:r>
            <a:endParaRPr kumimoji="1" lang="ja-JP" altLang="en-US" dirty="0">
              <a:solidFill>
                <a:schemeClr val="tx2">
                  <a:lumMod val="75000"/>
                </a:schemeClr>
              </a:solidFill>
            </a:endParaRPr>
          </a:p>
        </p:txBody>
      </p:sp>
      <p:sp>
        <p:nvSpPr>
          <p:cNvPr id="15" name="テキスト ボックス 14"/>
          <p:cNvSpPr txBox="1"/>
          <p:nvPr/>
        </p:nvSpPr>
        <p:spPr>
          <a:xfrm>
            <a:off x="8415977" y="1383424"/>
            <a:ext cx="588623" cy="369332"/>
          </a:xfrm>
          <a:prstGeom prst="rect">
            <a:avLst/>
          </a:prstGeom>
          <a:noFill/>
        </p:spPr>
        <p:txBody>
          <a:bodyPr wrap="none" rtlCol="0">
            <a:spAutoFit/>
          </a:bodyPr>
          <a:lstStyle/>
          <a:p>
            <a:r>
              <a:rPr kumimoji="1" lang="en-US" altLang="ja-JP" dirty="0" smtClean="0">
                <a:solidFill>
                  <a:srgbClr val="00B050"/>
                </a:solidFill>
              </a:rPr>
              <a:t>0.1T</a:t>
            </a:r>
            <a:endParaRPr kumimoji="1" lang="ja-JP" altLang="en-US" dirty="0">
              <a:solidFill>
                <a:srgbClr val="00B050"/>
              </a:solidFill>
            </a:endParaRPr>
          </a:p>
        </p:txBody>
      </p:sp>
      <p:sp>
        <p:nvSpPr>
          <p:cNvPr id="16" name="正方形/長方形 15"/>
          <p:cNvSpPr/>
          <p:nvPr/>
        </p:nvSpPr>
        <p:spPr>
          <a:xfrm>
            <a:off x="6108552" y="1280952"/>
            <a:ext cx="2898692" cy="547778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07504" y="1576653"/>
            <a:ext cx="726481" cy="461665"/>
          </a:xfrm>
          <a:prstGeom prst="rect">
            <a:avLst/>
          </a:prstGeom>
          <a:noFill/>
        </p:spPr>
        <p:txBody>
          <a:bodyPr wrap="none" rtlCol="0">
            <a:spAutoFit/>
          </a:bodyPr>
          <a:lstStyle/>
          <a:p>
            <a:r>
              <a:rPr kumimoji="1" lang="en-US" altLang="ja-JP" sz="1200" dirty="0" smtClean="0"/>
              <a:t>#20</a:t>
            </a:r>
          </a:p>
          <a:p>
            <a:r>
              <a:rPr lang="en-US" altLang="ja-JP" sz="1200" dirty="0" smtClean="0"/>
              <a:t>HV=-5kV</a:t>
            </a:r>
            <a:endParaRPr kumimoji="1" lang="en-US" altLang="ja-JP" sz="1200" dirty="0" smtClean="0"/>
          </a:p>
        </p:txBody>
      </p:sp>
      <p:sp>
        <p:nvSpPr>
          <p:cNvPr id="18" name="テキスト ボックス 17"/>
          <p:cNvSpPr txBox="1"/>
          <p:nvPr/>
        </p:nvSpPr>
        <p:spPr>
          <a:xfrm>
            <a:off x="107504" y="4365104"/>
            <a:ext cx="843501" cy="461665"/>
          </a:xfrm>
          <a:prstGeom prst="rect">
            <a:avLst/>
          </a:prstGeom>
          <a:noFill/>
        </p:spPr>
        <p:txBody>
          <a:bodyPr wrap="none" rtlCol="0">
            <a:spAutoFit/>
          </a:bodyPr>
          <a:lstStyle/>
          <a:p>
            <a:r>
              <a:rPr kumimoji="1" lang="en-US" altLang="ja-JP" sz="1200" dirty="0" smtClean="0"/>
              <a:t>#22</a:t>
            </a:r>
          </a:p>
          <a:p>
            <a:r>
              <a:rPr lang="en-US" altLang="ja-JP" sz="1200" dirty="0" smtClean="0"/>
              <a:t>HV=-7.5kV</a:t>
            </a:r>
            <a:endParaRPr kumimoji="1" lang="en-US" altLang="ja-JP" sz="1200" dirty="0" smtClean="0"/>
          </a:p>
        </p:txBody>
      </p:sp>
      <p:sp>
        <p:nvSpPr>
          <p:cNvPr id="19" name="テキスト ボックス 18"/>
          <p:cNvSpPr txBox="1"/>
          <p:nvPr/>
        </p:nvSpPr>
        <p:spPr>
          <a:xfrm>
            <a:off x="3162739" y="1568090"/>
            <a:ext cx="726481" cy="461665"/>
          </a:xfrm>
          <a:prstGeom prst="rect">
            <a:avLst/>
          </a:prstGeom>
          <a:noFill/>
        </p:spPr>
        <p:txBody>
          <a:bodyPr wrap="none" rtlCol="0">
            <a:spAutoFit/>
          </a:bodyPr>
          <a:lstStyle/>
          <a:p>
            <a:r>
              <a:rPr kumimoji="1" lang="en-US" altLang="ja-JP" sz="1200" dirty="0" smtClean="0"/>
              <a:t>#26</a:t>
            </a:r>
          </a:p>
          <a:p>
            <a:r>
              <a:rPr lang="en-US" altLang="ja-JP" sz="1200" dirty="0" smtClean="0"/>
              <a:t>HV=-5kV</a:t>
            </a:r>
            <a:endParaRPr kumimoji="1" lang="en-US" altLang="ja-JP" sz="1200" dirty="0" smtClean="0"/>
          </a:p>
        </p:txBody>
      </p:sp>
      <p:sp>
        <p:nvSpPr>
          <p:cNvPr id="20" name="テキスト ボックス 19"/>
          <p:cNvSpPr txBox="1"/>
          <p:nvPr/>
        </p:nvSpPr>
        <p:spPr>
          <a:xfrm>
            <a:off x="3162739" y="4345553"/>
            <a:ext cx="843501" cy="461665"/>
          </a:xfrm>
          <a:prstGeom prst="rect">
            <a:avLst/>
          </a:prstGeom>
          <a:noFill/>
        </p:spPr>
        <p:txBody>
          <a:bodyPr wrap="none" rtlCol="0">
            <a:spAutoFit/>
          </a:bodyPr>
          <a:lstStyle/>
          <a:p>
            <a:r>
              <a:rPr kumimoji="1" lang="en-US" altLang="ja-JP" sz="1200" dirty="0" smtClean="0"/>
              <a:t>#25</a:t>
            </a:r>
          </a:p>
          <a:p>
            <a:r>
              <a:rPr lang="en-US" altLang="ja-JP" sz="1200" dirty="0" smtClean="0"/>
              <a:t>HV=-7.5kV</a:t>
            </a:r>
            <a:endParaRPr kumimoji="1" lang="en-US" altLang="ja-JP" sz="1200" dirty="0" smtClean="0"/>
          </a:p>
        </p:txBody>
      </p:sp>
      <p:sp>
        <p:nvSpPr>
          <p:cNvPr id="21" name="テキスト ボックス 20"/>
          <p:cNvSpPr txBox="1"/>
          <p:nvPr/>
        </p:nvSpPr>
        <p:spPr>
          <a:xfrm>
            <a:off x="6152576" y="4286671"/>
            <a:ext cx="843501" cy="461665"/>
          </a:xfrm>
          <a:prstGeom prst="rect">
            <a:avLst/>
          </a:prstGeom>
          <a:noFill/>
        </p:spPr>
        <p:txBody>
          <a:bodyPr wrap="none" rtlCol="0">
            <a:spAutoFit/>
          </a:bodyPr>
          <a:lstStyle/>
          <a:p>
            <a:r>
              <a:rPr kumimoji="1" lang="en-US" altLang="ja-JP" sz="1200" dirty="0" smtClean="0"/>
              <a:t>#28</a:t>
            </a:r>
          </a:p>
          <a:p>
            <a:r>
              <a:rPr lang="en-US" altLang="ja-JP" sz="1200" dirty="0" smtClean="0"/>
              <a:t>HV=-7.5kV</a:t>
            </a:r>
            <a:endParaRPr kumimoji="1" lang="en-US" altLang="ja-JP" sz="1200" dirty="0" smtClean="0"/>
          </a:p>
        </p:txBody>
      </p:sp>
      <p:sp>
        <p:nvSpPr>
          <p:cNvPr id="22" name="テキスト ボックス 21"/>
          <p:cNvSpPr txBox="1"/>
          <p:nvPr/>
        </p:nvSpPr>
        <p:spPr>
          <a:xfrm>
            <a:off x="6152575" y="1564478"/>
            <a:ext cx="726481" cy="461665"/>
          </a:xfrm>
          <a:prstGeom prst="rect">
            <a:avLst/>
          </a:prstGeom>
          <a:noFill/>
        </p:spPr>
        <p:txBody>
          <a:bodyPr wrap="none" rtlCol="0">
            <a:spAutoFit/>
          </a:bodyPr>
          <a:lstStyle/>
          <a:p>
            <a:r>
              <a:rPr kumimoji="1" lang="en-US" altLang="ja-JP" sz="1200" dirty="0" smtClean="0"/>
              <a:t>#27</a:t>
            </a:r>
          </a:p>
          <a:p>
            <a:r>
              <a:rPr lang="en-US" altLang="ja-JP" sz="1200" dirty="0" smtClean="0"/>
              <a:t>HV=-5kV</a:t>
            </a:r>
            <a:endParaRPr kumimoji="1" lang="en-US" altLang="ja-JP" sz="1200" dirty="0" smtClean="0"/>
          </a:p>
        </p:txBody>
      </p:sp>
    </p:spTree>
    <p:extLst>
      <p:ext uri="{BB962C8B-B14F-4D97-AF65-F5344CB8AC3E}">
        <p14:creationId xmlns:p14="http://schemas.microsoft.com/office/powerpoint/2010/main" val="342273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Autofit/>
          </a:bodyPr>
          <a:lstStyle/>
          <a:p>
            <a:r>
              <a:rPr lang="en-US" altLang="ja-JP" sz="2800" dirty="0" smtClean="0"/>
              <a:t>Contamination issue</a:t>
            </a:r>
            <a:r>
              <a:rPr lang="ja-JP" altLang="en-US" sz="2800" dirty="0" smtClean="0"/>
              <a:t>：</a:t>
            </a:r>
            <a:r>
              <a:rPr lang="en-US" altLang="ja-JP" sz="2800" dirty="0" smtClean="0"/>
              <a:t>Beam intensity dependence</a:t>
            </a:r>
            <a:br>
              <a:rPr lang="en-US" altLang="ja-JP" sz="2800" dirty="0" smtClean="0"/>
            </a:br>
            <a:r>
              <a:rPr lang="en-US" altLang="ja-JP" sz="2800" dirty="0" smtClean="0"/>
              <a:t>B=0.2T</a:t>
            </a:r>
            <a:endParaRPr kumimoji="1" lang="ja-JP" altLang="en-US" sz="2800" dirty="0"/>
          </a:p>
        </p:txBody>
      </p:sp>
      <p:pic>
        <p:nvPicPr>
          <p:cNvPr id="8194" name="Picture 2" descr="C:\Users\ksatou\Desktop\IPM試験20170126\#3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479" y="1124744"/>
            <a:ext cx="2887596" cy="272376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satou\Desktop\IPM試験20170126\#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5075" y="1124744"/>
            <a:ext cx="2887597" cy="272376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ksatou\Desktop\IPM試験20170126\#3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8048" y="3857510"/>
            <a:ext cx="2892565" cy="272844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ksatou\Desktop\IPM試験20170126\#3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613" y="3826093"/>
            <a:ext cx="2887599" cy="27237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148272" y="1340768"/>
            <a:ext cx="1292341" cy="830997"/>
          </a:xfrm>
          <a:prstGeom prst="rect">
            <a:avLst/>
          </a:prstGeom>
          <a:noFill/>
        </p:spPr>
        <p:txBody>
          <a:bodyPr wrap="none" rtlCol="0">
            <a:spAutoFit/>
          </a:bodyPr>
          <a:lstStyle/>
          <a:p>
            <a:r>
              <a:rPr kumimoji="1" lang="en-US" altLang="ja-JP" sz="1200" dirty="0" smtClean="0"/>
              <a:t>#34</a:t>
            </a:r>
          </a:p>
          <a:p>
            <a:r>
              <a:rPr lang="en-US" altLang="ja-JP" sz="1200" dirty="0" smtClean="0"/>
              <a:t>RF:B) 5.78E12ppb</a:t>
            </a:r>
            <a:endParaRPr kumimoji="1" lang="en-US" altLang="ja-JP" sz="1200" dirty="0" smtClean="0"/>
          </a:p>
          <a:p>
            <a:r>
              <a:rPr lang="en-US" altLang="ja-JP" sz="1200" dirty="0" smtClean="0"/>
              <a:t>HV=-5kV</a:t>
            </a:r>
            <a:endParaRPr kumimoji="1" lang="en-US" altLang="ja-JP" sz="1200" dirty="0" smtClean="0"/>
          </a:p>
          <a:p>
            <a:r>
              <a:rPr lang="en-US" altLang="ja-JP" sz="1200" dirty="0" smtClean="0"/>
              <a:t>MCP 2.3-0.5kV</a:t>
            </a:r>
            <a:endParaRPr kumimoji="1" lang="en-US" altLang="ja-JP" sz="1200" dirty="0" smtClean="0"/>
          </a:p>
        </p:txBody>
      </p:sp>
      <p:sp>
        <p:nvSpPr>
          <p:cNvPr id="11" name="テキスト ボックス 10"/>
          <p:cNvSpPr txBox="1"/>
          <p:nvPr/>
        </p:nvSpPr>
        <p:spPr>
          <a:xfrm>
            <a:off x="6011489" y="1360645"/>
            <a:ext cx="1290738" cy="830997"/>
          </a:xfrm>
          <a:prstGeom prst="rect">
            <a:avLst/>
          </a:prstGeom>
          <a:noFill/>
        </p:spPr>
        <p:txBody>
          <a:bodyPr wrap="none" rtlCol="0">
            <a:spAutoFit/>
          </a:bodyPr>
          <a:lstStyle/>
          <a:p>
            <a:r>
              <a:rPr kumimoji="1" lang="en-US" altLang="ja-JP" sz="1200" dirty="0" smtClean="0"/>
              <a:t>#35</a:t>
            </a:r>
          </a:p>
          <a:p>
            <a:r>
              <a:rPr lang="en-US" altLang="ja-JP" sz="1200" dirty="0" smtClean="0"/>
              <a:t>RF:C) 1.24E13ppb</a:t>
            </a:r>
            <a:endParaRPr kumimoji="1" lang="en-US" altLang="ja-JP" sz="1200" dirty="0" smtClean="0"/>
          </a:p>
          <a:p>
            <a:r>
              <a:rPr lang="en-US" altLang="ja-JP" sz="1200" dirty="0" smtClean="0"/>
              <a:t>HV=-5kV</a:t>
            </a:r>
            <a:endParaRPr kumimoji="1" lang="en-US" altLang="ja-JP" sz="1200" dirty="0" smtClean="0"/>
          </a:p>
          <a:p>
            <a:r>
              <a:rPr lang="en-US" altLang="ja-JP" sz="1200" dirty="0" smtClean="0"/>
              <a:t>MCP 2.25-0.5kV</a:t>
            </a:r>
            <a:endParaRPr kumimoji="1" lang="en-US" altLang="ja-JP" sz="1200" dirty="0" smtClean="0"/>
          </a:p>
        </p:txBody>
      </p:sp>
      <p:sp>
        <p:nvSpPr>
          <p:cNvPr id="12" name="テキスト ボックス 11"/>
          <p:cNvSpPr txBox="1"/>
          <p:nvPr/>
        </p:nvSpPr>
        <p:spPr>
          <a:xfrm>
            <a:off x="1581621" y="4158085"/>
            <a:ext cx="1290738" cy="830997"/>
          </a:xfrm>
          <a:prstGeom prst="rect">
            <a:avLst/>
          </a:prstGeom>
          <a:noFill/>
        </p:spPr>
        <p:txBody>
          <a:bodyPr wrap="none" rtlCol="0">
            <a:spAutoFit/>
          </a:bodyPr>
          <a:lstStyle/>
          <a:p>
            <a:r>
              <a:rPr kumimoji="1" lang="en-US" altLang="ja-JP" sz="1200" dirty="0" smtClean="0"/>
              <a:t>#36</a:t>
            </a:r>
          </a:p>
          <a:p>
            <a:r>
              <a:rPr lang="en-US" altLang="ja-JP" sz="1200" dirty="0" smtClean="0"/>
              <a:t>RF:C) 1.24E13ppb</a:t>
            </a:r>
            <a:endParaRPr kumimoji="1" lang="en-US" altLang="ja-JP" sz="1200" dirty="0" smtClean="0"/>
          </a:p>
          <a:p>
            <a:r>
              <a:rPr lang="en-US" altLang="ja-JP" sz="1200" dirty="0" smtClean="0"/>
              <a:t>HV=-4kV</a:t>
            </a:r>
            <a:endParaRPr kumimoji="1" lang="en-US" altLang="ja-JP" sz="1200" dirty="0" smtClean="0"/>
          </a:p>
          <a:p>
            <a:r>
              <a:rPr lang="en-US" altLang="ja-JP" sz="1200" dirty="0" smtClean="0"/>
              <a:t>MCP 2.25-0.5kV</a:t>
            </a:r>
            <a:endParaRPr kumimoji="1" lang="en-US" altLang="ja-JP" sz="1200" dirty="0" smtClean="0"/>
          </a:p>
        </p:txBody>
      </p:sp>
      <p:sp>
        <p:nvSpPr>
          <p:cNvPr id="14" name="テキスト ボックス 13"/>
          <p:cNvSpPr txBox="1"/>
          <p:nvPr/>
        </p:nvSpPr>
        <p:spPr>
          <a:xfrm>
            <a:off x="4477029" y="4142518"/>
            <a:ext cx="1284326" cy="830997"/>
          </a:xfrm>
          <a:prstGeom prst="rect">
            <a:avLst/>
          </a:prstGeom>
          <a:noFill/>
        </p:spPr>
        <p:txBody>
          <a:bodyPr wrap="none" rtlCol="0">
            <a:spAutoFit/>
          </a:bodyPr>
          <a:lstStyle/>
          <a:p>
            <a:r>
              <a:rPr kumimoji="1" lang="en-US" altLang="ja-JP" sz="1200" dirty="0" smtClean="0"/>
              <a:t>#38</a:t>
            </a:r>
          </a:p>
          <a:p>
            <a:r>
              <a:rPr lang="en-US" altLang="ja-JP" sz="1200" dirty="0" smtClean="0"/>
              <a:t>RF:E) </a:t>
            </a:r>
            <a:r>
              <a:rPr lang="en-US" altLang="ja-JP" sz="1200" dirty="0" smtClean="0"/>
              <a:t>2.52</a:t>
            </a:r>
            <a:r>
              <a:rPr lang="en-US" altLang="ja-JP" sz="1200" dirty="0" smtClean="0"/>
              <a:t>E13ppb</a:t>
            </a:r>
            <a:endParaRPr kumimoji="1" lang="en-US" altLang="ja-JP" sz="1200" dirty="0" smtClean="0"/>
          </a:p>
          <a:p>
            <a:r>
              <a:rPr lang="en-US" altLang="ja-JP" sz="1200" dirty="0" smtClean="0"/>
              <a:t>HV=-4kV</a:t>
            </a:r>
            <a:endParaRPr kumimoji="1" lang="en-US" altLang="ja-JP" sz="1200" dirty="0" smtClean="0"/>
          </a:p>
          <a:p>
            <a:r>
              <a:rPr lang="en-US" altLang="ja-JP" sz="1200" dirty="0" smtClean="0"/>
              <a:t>MCP </a:t>
            </a:r>
            <a:r>
              <a:rPr lang="en-US" altLang="ja-JP" sz="1200" dirty="0" smtClean="0"/>
              <a:t>2.52-0.5kV</a:t>
            </a:r>
            <a:endParaRPr kumimoji="1" lang="en-US" altLang="ja-JP" sz="1200" dirty="0" smtClean="0"/>
          </a:p>
        </p:txBody>
      </p:sp>
      <p:pic>
        <p:nvPicPr>
          <p:cNvPr id="15" name="Picture 7" descr="C:\Users\ksatou\Desktop\IPM試験20170126\#3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914" y="1124744"/>
            <a:ext cx="2892565" cy="272844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194916" y="1340768"/>
            <a:ext cx="1298753" cy="830997"/>
          </a:xfrm>
          <a:prstGeom prst="rect">
            <a:avLst/>
          </a:prstGeom>
          <a:noFill/>
        </p:spPr>
        <p:txBody>
          <a:bodyPr wrap="none" rtlCol="0">
            <a:spAutoFit/>
          </a:bodyPr>
          <a:lstStyle/>
          <a:p>
            <a:r>
              <a:rPr kumimoji="1" lang="en-US" altLang="ja-JP" sz="1200" dirty="0" smtClean="0"/>
              <a:t>#33</a:t>
            </a:r>
          </a:p>
          <a:p>
            <a:r>
              <a:rPr lang="en-US" altLang="ja-JP" sz="1200" dirty="0" smtClean="0"/>
              <a:t>RF:A) 3.11E12ppb</a:t>
            </a:r>
            <a:endParaRPr kumimoji="1" lang="en-US" altLang="ja-JP" sz="1200" dirty="0" smtClean="0"/>
          </a:p>
          <a:p>
            <a:r>
              <a:rPr lang="en-US" altLang="ja-JP" sz="1200" dirty="0" smtClean="0"/>
              <a:t>HV=-5kV</a:t>
            </a:r>
            <a:endParaRPr kumimoji="1" lang="en-US" altLang="ja-JP" sz="1200" dirty="0" smtClean="0"/>
          </a:p>
          <a:p>
            <a:r>
              <a:rPr lang="en-US" altLang="ja-JP" sz="1200" dirty="0" smtClean="0"/>
              <a:t>MCP 2.2-0.5kV</a:t>
            </a:r>
            <a:endParaRPr kumimoji="1" lang="en-US" altLang="ja-JP" sz="1200" dirty="0" smtClean="0"/>
          </a:p>
        </p:txBody>
      </p:sp>
    </p:spTree>
    <p:extLst>
      <p:ext uri="{BB962C8B-B14F-4D97-AF65-F5344CB8AC3E}">
        <p14:creationId xmlns:p14="http://schemas.microsoft.com/office/powerpoint/2010/main" val="80668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大かっこ 8"/>
          <p:cNvSpPr/>
          <p:nvPr/>
        </p:nvSpPr>
        <p:spPr>
          <a:xfrm rot="5400000">
            <a:off x="3373007" y="2780929"/>
            <a:ext cx="2711162" cy="520972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kumimoji="1" lang="en-US" altLang="ja-JP" dirty="0" smtClean="0"/>
              <a:t>How to calibrate MCP without source?</a:t>
            </a:r>
            <a:endParaRPr kumimoji="1" lang="ja-JP"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340768"/>
            <a:ext cx="2952328" cy="192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71" y="4208101"/>
            <a:ext cx="3913187"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326" y="4214941"/>
            <a:ext cx="3897114" cy="2345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矢印 5"/>
          <p:cNvSpPr/>
          <p:nvPr/>
        </p:nvSpPr>
        <p:spPr>
          <a:xfrm>
            <a:off x="1043608" y="3295699"/>
            <a:ext cx="360040" cy="734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99160" y="3478287"/>
            <a:ext cx="1353191" cy="369332"/>
          </a:xfrm>
          <a:prstGeom prst="rect">
            <a:avLst/>
          </a:prstGeom>
          <a:noFill/>
        </p:spPr>
        <p:txBody>
          <a:bodyPr wrap="none" rtlCol="0">
            <a:spAutoFit/>
          </a:bodyPr>
          <a:lstStyle/>
          <a:p>
            <a:r>
              <a:rPr kumimoji="1" lang="en-US" altLang="ja-JP" dirty="0" smtClean="0"/>
              <a:t>Gauss fitting</a:t>
            </a:r>
            <a:endParaRPr kumimoji="1" lang="ja-JP" altLang="en-US" dirty="0"/>
          </a:p>
        </p:txBody>
      </p:sp>
      <p:sp>
        <p:nvSpPr>
          <p:cNvPr id="8" name="上矢印 7"/>
          <p:cNvSpPr/>
          <p:nvPr/>
        </p:nvSpPr>
        <p:spPr>
          <a:xfrm>
            <a:off x="6012160" y="3356992"/>
            <a:ext cx="432048" cy="5519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10883" y="3461042"/>
            <a:ext cx="1705852" cy="369332"/>
          </a:xfrm>
          <a:prstGeom prst="rect">
            <a:avLst/>
          </a:prstGeom>
          <a:noFill/>
        </p:spPr>
        <p:txBody>
          <a:bodyPr wrap="none" rtlCol="0">
            <a:spAutoFit/>
          </a:bodyPr>
          <a:lstStyle/>
          <a:p>
            <a:r>
              <a:rPr kumimoji="1" lang="en-US" altLang="ja-JP" dirty="0" smtClean="0"/>
              <a:t>Fitting functions</a:t>
            </a:r>
            <a:endParaRPr kumimoji="1" lang="ja-JP" altLang="en-US" dirty="0"/>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37" y="1268760"/>
            <a:ext cx="335418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94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Before and after gain correction</a:t>
            </a:r>
            <a:endParaRPr kumimoji="1" lang="ja-JP" alt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350621"/>
            <a:ext cx="3842260" cy="251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885" y="2354029"/>
            <a:ext cx="3837046" cy="250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933623" y="5230941"/>
            <a:ext cx="7745839" cy="646331"/>
          </a:xfrm>
          <a:prstGeom prst="rect">
            <a:avLst/>
          </a:prstGeom>
          <a:noFill/>
        </p:spPr>
        <p:txBody>
          <a:bodyPr wrap="none" rtlCol="0">
            <a:spAutoFit/>
          </a:bodyPr>
          <a:lstStyle/>
          <a:p>
            <a:pPr algn="ctr"/>
            <a:r>
              <a:rPr kumimoji="1" lang="en-US" altLang="ja-JP" dirty="0" smtClean="0"/>
              <a:t>The profile widths are corrected well, however small intensity gaps are</a:t>
            </a:r>
            <a:r>
              <a:rPr lang="en-US" altLang="ja-JP" dirty="0" smtClean="0"/>
              <a:t> remained</a:t>
            </a:r>
            <a:endParaRPr kumimoji="1" lang="en-US" altLang="ja-JP" dirty="0" smtClean="0"/>
          </a:p>
          <a:p>
            <a:pPr algn="ctr"/>
            <a:r>
              <a:rPr kumimoji="1" lang="en-US" altLang="ja-JP" dirty="0" smtClean="0"/>
              <a:t>Some iterations may improve the situation</a:t>
            </a:r>
            <a:endParaRPr kumimoji="1" lang="ja-JP" altLang="en-US" dirty="0"/>
          </a:p>
        </p:txBody>
      </p:sp>
      <p:sp>
        <p:nvSpPr>
          <p:cNvPr id="6" name="下カーブ矢印 5"/>
          <p:cNvSpPr/>
          <p:nvPr/>
        </p:nvSpPr>
        <p:spPr>
          <a:xfrm>
            <a:off x="3275856" y="1774557"/>
            <a:ext cx="2664296"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53897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5"/>
          <p:cNvPicPr>
            <a:picLocks noChangeAspect="1"/>
          </p:cNvPicPr>
          <p:nvPr/>
        </p:nvPicPr>
        <p:blipFill rotWithShape="1">
          <a:blip r:embed="rId2"/>
          <a:srcRect t="12240"/>
          <a:stretch/>
        </p:blipFill>
        <p:spPr>
          <a:xfrm>
            <a:off x="5045584" y="2810966"/>
            <a:ext cx="3410606" cy="2242466"/>
          </a:xfrm>
          <a:prstGeom prst="rect">
            <a:avLst/>
          </a:prstGeom>
        </p:spPr>
      </p:pic>
      <p:sp>
        <p:nvSpPr>
          <p:cNvPr id="64" name="タイトル 63"/>
          <p:cNvSpPr>
            <a:spLocks noGrp="1"/>
          </p:cNvSpPr>
          <p:nvPr>
            <p:ph type="title"/>
          </p:nvPr>
        </p:nvSpPr>
        <p:spPr>
          <a:xfrm>
            <a:off x="251520" y="124110"/>
            <a:ext cx="8568952" cy="640594"/>
          </a:xfrm>
        </p:spPr>
        <p:txBody>
          <a:bodyPr>
            <a:normAutofit/>
          </a:bodyPr>
          <a:lstStyle/>
          <a:p>
            <a:r>
              <a:rPr kumimoji="1" lang="en-US" altLang="ja-JP" sz="3600" dirty="0" smtClean="0"/>
              <a:t>Solution: HV DC -&gt; Pulse mode operation</a:t>
            </a:r>
            <a:endParaRPr kumimoji="1" lang="ja-JP" altLang="en-US" sz="3600" dirty="0"/>
          </a:p>
        </p:txBody>
      </p:sp>
      <p:sp>
        <p:nvSpPr>
          <p:cNvPr id="65" name="テキスト プレースホルダー 64"/>
          <p:cNvSpPr>
            <a:spLocks noGrp="1"/>
          </p:cNvSpPr>
          <p:nvPr>
            <p:ph type="body" idx="1"/>
          </p:nvPr>
        </p:nvSpPr>
        <p:spPr>
          <a:xfrm>
            <a:off x="428420" y="2564904"/>
            <a:ext cx="4040188" cy="359970"/>
          </a:xfrm>
        </p:spPr>
        <p:txBody>
          <a:bodyPr>
            <a:normAutofit fontScale="85000" lnSpcReduction="20000"/>
          </a:bodyPr>
          <a:lstStyle/>
          <a:p>
            <a:r>
              <a:rPr kumimoji="1" lang="en-US" altLang="ja-JP" dirty="0" smtClean="0"/>
              <a:t>Gated system</a:t>
            </a:r>
            <a:endParaRPr kumimoji="1" lang="ja-JP" altLang="en-US" dirty="0"/>
          </a:p>
        </p:txBody>
      </p:sp>
      <p:grpSp>
        <p:nvGrpSpPr>
          <p:cNvPr id="29" name="グループ化 28"/>
          <p:cNvGrpSpPr/>
          <p:nvPr/>
        </p:nvGrpSpPr>
        <p:grpSpPr>
          <a:xfrm>
            <a:off x="446923" y="730566"/>
            <a:ext cx="8517565" cy="2082114"/>
            <a:chOff x="611560" y="730566"/>
            <a:chExt cx="8517565" cy="2082114"/>
          </a:xfrm>
        </p:grpSpPr>
        <p:sp>
          <p:nvSpPr>
            <p:cNvPr id="25" name="角丸四角形 24"/>
            <p:cNvSpPr/>
            <p:nvPr/>
          </p:nvSpPr>
          <p:spPr>
            <a:xfrm>
              <a:off x="800869" y="802574"/>
              <a:ext cx="7955801" cy="176233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945369" y="730566"/>
              <a:ext cx="3969998" cy="369332"/>
            </a:xfrm>
            <a:prstGeom prst="rect">
              <a:avLst/>
            </a:prstGeom>
            <a:noFill/>
          </p:spPr>
          <p:txBody>
            <a:bodyPr wrap="none" rtlCol="0">
              <a:spAutoFit/>
            </a:bodyPr>
            <a:lstStyle/>
            <a:p>
              <a:r>
                <a:rPr lang="en-US" altLang="ja-JP" b="1" i="1" dirty="0" smtClean="0"/>
                <a:t>Local gain decrease can be expressed as</a:t>
              </a:r>
              <a:endParaRPr kumimoji="1" lang="ja-JP" altLang="en-US" b="1" i="1" dirty="0"/>
            </a:p>
          </p:txBody>
        </p:sp>
        <p:sp>
          <p:nvSpPr>
            <p:cNvPr id="3" name="テキスト ボックス 2"/>
            <p:cNvSpPr txBox="1"/>
            <p:nvPr/>
          </p:nvSpPr>
          <p:spPr>
            <a:xfrm>
              <a:off x="1757173" y="1174728"/>
              <a:ext cx="1778179" cy="276999"/>
            </a:xfrm>
            <a:prstGeom prst="rect">
              <a:avLst/>
            </a:prstGeom>
            <a:noFill/>
            <a:ln>
              <a:solidFill>
                <a:schemeClr val="accent1"/>
              </a:solidFill>
            </a:ln>
          </p:spPr>
          <p:txBody>
            <a:bodyPr wrap="none" rtlCol="0">
              <a:spAutoFit/>
            </a:bodyPr>
            <a:lstStyle/>
            <a:p>
              <a:r>
                <a:rPr kumimoji="1" lang="en-US" altLang="ja-JP" sz="1200" dirty="0" smtClean="0"/>
                <a:t>Integrated output charge</a:t>
              </a:r>
              <a:endParaRPr kumimoji="1" lang="ja-JP" altLang="en-US" sz="1200" dirty="0"/>
            </a:p>
          </p:txBody>
        </p:sp>
        <p:cxnSp>
          <p:nvCxnSpPr>
            <p:cNvPr id="5" name="直線矢印コネクタ 4"/>
            <p:cNvCxnSpPr/>
            <p:nvPr/>
          </p:nvCxnSpPr>
          <p:spPr>
            <a:xfrm>
              <a:off x="2532112" y="1446960"/>
              <a:ext cx="44570" cy="147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716110" y="2071881"/>
              <a:ext cx="1867306" cy="276999"/>
            </a:xfrm>
            <a:prstGeom prst="rect">
              <a:avLst/>
            </a:prstGeom>
            <a:noFill/>
            <a:ln>
              <a:solidFill>
                <a:schemeClr val="accent1"/>
              </a:solidFill>
            </a:ln>
          </p:spPr>
          <p:txBody>
            <a:bodyPr wrap="none" rtlCol="0">
              <a:spAutoFit/>
            </a:bodyPr>
            <a:lstStyle/>
            <a:p>
              <a:r>
                <a:rPr kumimoji="1" lang="en-US" altLang="ja-JP" sz="1200" dirty="0" smtClean="0"/>
                <a:t>Averaged profile measured</a:t>
              </a:r>
              <a:endParaRPr kumimoji="1" lang="ja-JP" altLang="en-US" sz="1200" dirty="0"/>
            </a:p>
          </p:txBody>
        </p:sp>
        <p:sp>
          <p:nvSpPr>
            <p:cNvPr id="7" name="右中かっこ 6"/>
            <p:cNvSpPr/>
            <p:nvPr/>
          </p:nvSpPr>
          <p:spPr>
            <a:xfrm rot="5400000">
              <a:off x="4763094" y="1259290"/>
              <a:ext cx="146467" cy="14078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矢印コネクタ 8"/>
            <p:cNvCxnSpPr/>
            <p:nvPr/>
          </p:nvCxnSpPr>
          <p:spPr>
            <a:xfrm>
              <a:off x="4977059" y="1409039"/>
              <a:ext cx="107203" cy="154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003656" y="1144648"/>
              <a:ext cx="1728678" cy="276999"/>
            </a:xfrm>
            <a:prstGeom prst="rect">
              <a:avLst/>
            </a:prstGeom>
            <a:noFill/>
            <a:ln>
              <a:solidFill>
                <a:schemeClr val="accent1"/>
              </a:solidFill>
            </a:ln>
          </p:spPr>
          <p:txBody>
            <a:bodyPr wrap="none" rtlCol="0">
              <a:spAutoFit/>
            </a:bodyPr>
            <a:lstStyle/>
            <a:p>
              <a:r>
                <a:rPr kumimoji="1" lang="en-US" altLang="ja-JP" sz="1200" dirty="0" smtClean="0"/>
                <a:t>Beam center fluctuation </a:t>
              </a:r>
              <a:endParaRPr kumimoji="1" lang="ja-JP" altLang="en-US" sz="1200" dirty="0"/>
            </a:p>
          </p:txBody>
        </p:sp>
        <p:sp>
          <p:nvSpPr>
            <p:cNvPr id="24" name="テキスト ボックス 23"/>
            <p:cNvSpPr txBox="1"/>
            <p:nvPr/>
          </p:nvSpPr>
          <p:spPr>
            <a:xfrm>
              <a:off x="5567445" y="2063641"/>
              <a:ext cx="1339790" cy="276999"/>
            </a:xfrm>
            <a:prstGeom prst="rect">
              <a:avLst/>
            </a:prstGeom>
            <a:noFill/>
            <a:ln>
              <a:solidFill>
                <a:schemeClr val="accent1"/>
              </a:solidFill>
            </a:ln>
          </p:spPr>
          <p:txBody>
            <a:bodyPr wrap="none" rtlCol="0">
              <a:spAutoFit/>
            </a:bodyPr>
            <a:lstStyle/>
            <a:p>
              <a:r>
                <a:rPr kumimoji="1" lang="en-US" altLang="ja-JP" sz="1200" dirty="0" smtClean="0"/>
                <a:t>Averaged intensity</a:t>
              </a:r>
              <a:endParaRPr kumimoji="1" lang="ja-JP" altLang="en-US" sz="1200" dirty="0"/>
            </a:p>
          </p:txBody>
        </p:sp>
        <p:cxnSp>
          <p:nvCxnSpPr>
            <p:cNvPr id="12" name="直線矢印コネクタ 11"/>
            <p:cNvCxnSpPr/>
            <p:nvPr/>
          </p:nvCxnSpPr>
          <p:spPr>
            <a:xfrm flipH="1" flipV="1">
              <a:off x="5804342" y="1889993"/>
              <a:ext cx="72008" cy="146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732334" y="968028"/>
              <a:ext cx="2247795" cy="276999"/>
            </a:xfrm>
            <a:prstGeom prst="rect">
              <a:avLst/>
            </a:prstGeom>
            <a:noFill/>
            <a:ln>
              <a:solidFill>
                <a:schemeClr val="accent1"/>
              </a:solidFill>
            </a:ln>
          </p:spPr>
          <p:txBody>
            <a:bodyPr wrap="none" rtlCol="0">
              <a:spAutoFit/>
            </a:bodyPr>
            <a:lstStyle/>
            <a:p>
              <a:r>
                <a:rPr lang="en-US" altLang="ja-JP" sz="1200" dirty="0" smtClean="0"/>
                <a:t>Integrated time of measurement</a:t>
              </a:r>
              <a:endParaRPr kumimoji="1" lang="ja-JP" altLang="en-US" sz="1200" dirty="0"/>
            </a:p>
          </p:txBody>
        </p:sp>
        <mc:AlternateContent xmlns:mc="http://schemas.openxmlformats.org/markup-compatibility/2006" xmlns:a14="http://schemas.microsoft.com/office/drawing/2010/main">
          <mc:Choice Requires="a14">
            <p:sp>
              <p:nvSpPr>
                <p:cNvPr id="13" name="正方形/長方形 12"/>
                <p:cNvSpPr/>
                <p:nvPr/>
              </p:nvSpPr>
              <p:spPr>
                <a:xfrm>
                  <a:off x="611560" y="1441422"/>
                  <a:ext cx="7830616" cy="5068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smtClean="0">
                            <a:solidFill>
                              <a:srgbClr val="FF0000"/>
                            </a:solidFill>
                            <a:latin typeface="Cambria Math" panose="02040503050406030204" pitchFamily="18" charset="0"/>
                          </a:rPr>
                          <m:t>∆</m:t>
                        </m:r>
                        <m:r>
                          <a:rPr lang="en-US" altLang="ja-JP" b="1" i="1" smtClean="0">
                            <a:solidFill>
                              <a:srgbClr val="FF0000"/>
                            </a:solidFill>
                            <a:latin typeface="Cambria Math" panose="02040503050406030204" pitchFamily="18" charset="0"/>
                          </a:rPr>
                          <m:t>𝐆</m:t>
                        </m:r>
                        <m:d>
                          <m:dPr>
                            <m:ctrlPr>
                              <a:rPr lang="ja-JP" altLang="ja-JP" b="1" i="1">
                                <a:solidFill>
                                  <a:srgbClr val="FF0000"/>
                                </a:solidFill>
                                <a:latin typeface="Cambria Math"/>
                              </a:rPr>
                            </m:ctrlPr>
                          </m:dPr>
                          <m:e>
                            <m:r>
                              <a:rPr lang="en-US" altLang="ja-JP" b="1" i="1">
                                <a:solidFill>
                                  <a:srgbClr val="FF0000"/>
                                </a:solidFill>
                                <a:latin typeface="Cambria Math" panose="02040503050406030204" pitchFamily="18" charset="0"/>
                              </a:rPr>
                              <m:t>𝒙</m:t>
                            </m:r>
                          </m:e>
                        </m:d>
                        <m:r>
                          <a:rPr lang="en-US" altLang="ja-JP" i="1">
                            <a:latin typeface="Cambria Math" panose="02040503050406030204" pitchFamily="18" charset="0"/>
                          </a:rPr>
                          <m:t>∝</m:t>
                        </m:r>
                        <m:r>
                          <a:rPr lang="en-US" altLang="ja-JP" i="1">
                            <a:latin typeface="Cambria Math" panose="02040503050406030204" pitchFamily="18" charset="0"/>
                          </a:rPr>
                          <m:t>𝑄</m:t>
                        </m:r>
                        <m:d>
                          <m:dPr>
                            <m:ctrlPr>
                              <a:rPr lang="ja-JP" altLang="ja-JP" i="1">
                                <a:latin typeface="Cambria Math"/>
                              </a:rPr>
                            </m:ctrlPr>
                          </m:dPr>
                          <m:e>
                            <m:r>
                              <a:rPr lang="en-US" altLang="ja-JP" i="1">
                                <a:latin typeface="Cambria Math" panose="02040503050406030204" pitchFamily="18" charset="0"/>
                              </a:rPr>
                              <m:t>𝑥</m:t>
                            </m:r>
                          </m:e>
                        </m:d>
                        <m:r>
                          <a:rPr lang="en-US" altLang="ja-JP" i="1">
                            <a:latin typeface="Cambria Math" panose="02040503050406030204" pitchFamily="18" charset="0"/>
                          </a:rPr>
                          <m:t>∝</m:t>
                        </m:r>
                        <m:sSub>
                          <m:sSubPr>
                            <m:ctrlPr>
                              <a:rPr lang="ja-JP" altLang="ja-JP" i="1">
                                <a:latin typeface="Cambria Math"/>
                              </a:rPr>
                            </m:ctrlPr>
                          </m:sSubPr>
                          <m:e>
                            <m:r>
                              <a:rPr lang="en-US" altLang="ja-JP" i="1">
                                <a:latin typeface="Cambria Math" panose="02040503050406030204" pitchFamily="18" charset="0"/>
                              </a:rPr>
                              <m:t>𝐺</m:t>
                            </m:r>
                          </m:e>
                          <m:sub>
                            <m:r>
                              <a:rPr lang="en-US" altLang="ja-JP" i="1">
                                <a:latin typeface="Cambria Math" panose="02040503050406030204" pitchFamily="18" charset="0"/>
                              </a:rPr>
                              <m:t>0</m:t>
                            </m:r>
                          </m:sub>
                        </m:sSub>
                        <m:d>
                          <m:dPr>
                            <m:ctrlPr>
                              <a:rPr lang="ja-JP" altLang="ja-JP" i="1">
                                <a:latin typeface="Cambria Math"/>
                              </a:rPr>
                            </m:ctrlPr>
                          </m:dPr>
                          <m:e>
                            <m:sSub>
                              <m:sSubPr>
                                <m:ctrlPr>
                                  <a:rPr lang="ja-JP" altLang="ja-JP" i="1">
                                    <a:latin typeface="Cambria Math"/>
                                  </a:rPr>
                                </m:ctrlPr>
                              </m:sSubPr>
                              <m:e>
                                <m:r>
                                  <a:rPr lang="en-US" altLang="ja-JP" i="1">
                                    <a:latin typeface="Cambria Math" panose="02040503050406030204" pitchFamily="18" charset="0"/>
                                  </a:rPr>
                                  <m:t>𝑉</m:t>
                                </m:r>
                              </m:e>
                              <m:sub>
                                <m:r>
                                  <a:rPr lang="en-US" altLang="ja-JP" i="1">
                                    <a:latin typeface="Cambria Math" panose="02040503050406030204" pitchFamily="18" charset="0"/>
                                  </a:rPr>
                                  <m:t>𝑏𝑖𝑎𝑠</m:t>
                                </m:r>
                              </m:sub>
                            </m:sSub>
                          </m:e>
                        </m:d>
                        <m:r>
                          <a:rPr lang="en-US" altLang="ja-JP" i="1">
                            <a:latin typeface="Cambria Math" panose="02040503050406030204" pitchFamily="18" charset="0"/>
                          </a:rPr>
                          <m:t>∙</m:t>
                        </m:r>
                        <m:acc>
                          <m:accPr>
                            <m:chr m:val="̃"/>
                            <m:ctrlPr>
                              <a:rPr lang="ja-JP" altLang="ja-JP" i="1">
                                <a:latin typeface="Cambria Math"/>
                              </a:rPr>
                            </m:ctrlPr>
                          </m:accPr>
                          <m:e>
                            <m:r>
                              <a:rPr lang="en-US" altLang="ja-JP" i="1">
                                <a:latin typeface="Cambria Math" panose="02040503050406030204" pitchFamily="18" charset="0"/>
                              </a:rPr>
                              <m:t>𝜌</m:t>
                            </m:r>
                          </m:e>
                        </m:acc>
                        <m:d>
                          <m:dPr>
                            <m:ctrlPr>
                              <a:rPr lang="ja-JP" altLang="ja-JP" i="1">
                                <a:latin typeface="Cambria Math"/>
                              </a:rPr>
                            </m:ctrlPr>
                          </m:dPr>
                          <m:e>
                            <m:r>
                              <a:rPr lang="en-US" altLang="ja-JP" i="1">
                                <a:latin typeface="Cambria Math" panose="02040503050406030204" pitchFamily="18" charset="0"/>
                              </a:rPr>
                              <m:t>𝑥</m:t>
                            </m:r>
                            <m:r>
                              <a:rPr lang="en-US" altLang="ja-JP" i="1">
                                <a:latin typeface="Cambria Math" panose="02040503050406030204" pitchFamily="18" charset="0"/>
                              </a:rPr>
                              <m:t>−</m:t>
                            </m:r>
                            <m:sSub>
                              <m:sSubPr>
                                <m:ctrlPr>
                                  <a:rPr lang="ja-JP" altLang="ja-JP" i="1">
                                    <a:latin typeface="Cambria Math"/>
                                  </a:rPr>
                                </m:ctrlPr>
                              </m:sSubPr>
                              <m:e>
                                <m:r>
                                  <a:rPr lang="en-US" altLang="ja-JP" i="1">
                                    <a:latin typeface="Cambria Math" panose="02040503050406030204" pitchFamily="18" charset="0"/>
                                  </a:rPr>
                                  <m:t>𝑓</m:t>
                                </m:r>
                              </m:e>
                              <m:sub>
                                <m:r>
                                  <a:rPr lang="en-US" altLang="ja-JP" i="1">
                                    <a:latin typeface="Cambria Math" panose="02040503050406030204" pitchFamily="18" charset="0"/>
                                  </a:rPr>
                                  <m:t>𝑥</m:t>
                                </m:r>
                                <m:r>
                                  <a:rPr lang="en-US" altLang="ja-JP" i="1">
                                    <a:latin typeface="Cambria Math" panose="02040503050406030204" pitchFamily="18" charset="0"/>
                                  </a:rPr>
                                  <m:t>0</m:t>
                                </m:r>
                              </m:sub>
                            </m:sSub>
                            <m:d>
                              <m:dPr>
                                <m:ctrlPr>
                                  <a:rPr lang="ja-JP" altLang="ja-JP" i="1">
                                    <a:latin typeface="Cambria Math"/>
                                  </a:rPr>
                                </m:ctrlPr>
                              </m:dPr>
                              <m:e>
                                <m:r>
                                  <a:rPr lang="en-US" altLang="ja-JP" i="1">
                                    <a:latin typeface="Cambria Math" panose="02040503050406030204" pitchFamily="18" charset="0"/>
                                  </a:rPr>
                                  <m:t>𝑥</m:t>
                                </m:r>
                              </m:e>
                            </m:d>
                          </m:e>
                        </m:d>
                        <m:r>
                          <a:rPr lang="en-US" altLang="ja-JP" i="1">
                            <a:latin typeface="Cambria Math" panose="02040503050406030204" pitchFamily="18" charset="0"/>
                          </a:rPr>
                          <m:t>∙</m:t>
                        </m:r>
                        <m:acc>
                          <m:accPr>
                            <m:chr m:val="̃"/>
                            <m:ctrlPr>
                              <a:rPr lang="ja-JP" altLang="ja-JP" i="1">
                                <a:latin typeface="Cambria Math"/>
                              </a:rPr>
                            </m:ctrlPr>
                          </m:accPr>
                          <m:e>
                            <m:sSub>
                              <m:sSubPr>
                                <m:ctrlPr>
                                  <a:rPr lang="ja-JP" altLang="ja-JP" i="1">
                                    <a:latin typeface="Cambria Math"/>
                                  </a:rPr>
                                </m:ctrlPr>
                              </m:sSubPr>
                              <m:e>
                                <m:r>
                                  <a:rPr lang="en-US" altLang="ja-JP" i="1">
                                    <a:latin typeface="Cambria Math" panose="02040503050406030204" pitchFamily="18" charset="0"/>
                                  </a:rPr>
                                  <m:t>𝐼</m:t>
                                </m:r>
                              </m:e>
                              <m:sub>
                                <m:r>
                                  <a:rPr lang="en-US" altLang="ja-JP" i="1">
                                    <a:latin typeface="Cambria Math" panose="02040503050406030204" pitchFamily="18" charset="0"/>
                                  </a:rPr>
                                  <m:t>0</m:t>
                                </m:r>
                              </m:sub>
                            </m:sSub>
                          </m:e>
                        </m:acc>
                        <m:r>
                          <a:rPr lang="en-US" altLang="ja-JP" i="1">
                            <a:latin typeface="Cambria Math" panose="02040503050406030204" pitchFamily="18" charset="0"/>
                          </a:rPr>
                          <m:t>∙</m:t>
                        </m:r>
                        <m:r>
                          <a:rPr lang="en-US" altLang="ja-JP" b="0" i="1" smtClean="0">
                            <a:latin typeface="Cambria Math"/>
                          </a:rPr>
                          <m:t>𝑇</m:t>
                        </m:r>
                        <m:r>
                          <a:rPr lang="en-US" altLang="ja-JP" b="0" i="1" smtClean="0">
                            <a:latin typeface="Cambria Math"/>
                            <a:ea typeface="Cambria Math"/>
                          </a:rPr>
                          <m:t>∙</m:t>
                        </m:r>
                        <m:sSub>
                          <m:sSubPr>
                            <m:ctrlPr>
                              <a:rPr lang="en-US" altLang="ja-JP" i="1" smtClean="0">
                                <a:latin typeface="Cambria Math"/>
                              </a:rPr>
                            </m:ctrlPr>
                          </m:sSubPr>
                          <m:e>
                            <m:r>
                              <a:rPr lang="en-US" altLang="ja-JP" b="0" i="1" smtClean="0">
                                <a:latin typeface="Cambria Math"/>
                              </a:rPr>
                              <m:t>𝐷</m:t>
                            </m:r>
                          </m:e>
                          <m:sub>
                            <m:r>
                              <a:rPr lang="en-US" altLang="ja-JP" b="0" i="1" smtClean="0">
                                <a:latin typeface="Cambria Math"/>
                              </a:rPr>
                              <m:t>𝑏𝑒𝑎𝑚</m:t>
                            </m:r>
                          </m:sub>
                        </m:sSub>
                        <m:sSub>
                          <m:sSubPr>
                            <m:ctrlPr>
                              <a:rPr lang="ja-JP" altLang="ja-JP" b="1" i="1" smtClean="0">
                                <a:solidFill>
                                  <a:srgbClr val="00B050"/>
                                </a:solidFill>
                                <a:latin typeface="Cambria Math"/>
                              </a:rPr>
                            </m:ctrlPr>
                          </m:sSubPr>
                          <m:e>
                            <m:r>
                              <a:rPr lang="en-US" altLang="ja-JP" b="1" i="1">
                                <a:solidFill>
                                  <a:srgbClr val="00B050"/>
                                </a:solidFill>
                                <a:latin typeface="Cambria Math" panose="02040503050406030204" pitchFamily="18" charset="0"/>
                              </a:rPr>
                              <m:t>∙</m:t>
                            </m:r>
                            <m:r>
                              <a:rPr lang="en-US" altLang="ja-JP" b="1" i="1" smtClean="0">
                                <a:solidFill>
                                  <a:srgbClr val="00B050"/>
                                </a:solidFill>
                                <a:latin typeface="Cambria Math"/>
                              </a:rPr>
                              <m:t>𝑫</m:t>
                            </m:r>
                          </m:e>
                          <m:sub>
                            <m:r>
                              <a:rPr lang="en-US" altLang="ja-JP" b="1" i="1" smtClean="0">
                                <a:solidFill>
                                  <a:srgbClr val="00B050"/>
                                </a:solidFill>
                                <a:latin typeface="Cambria Math"/>
                              </a:rPr>
                              <m:t>𝑰𝑷𝑴</m:t>
                            </m:r>
                          </m:sub>
                        </m:sSub>
                      </m:oMath>
                    </m:oMathPara>
                  </a14:m>
                  <a:endParaRPr lang="ja-JP" altLang="en-US" b="1" dirty="0">
                    <a:solidFill>
                      <a:srgbClr val="00B050"/>
                    </a:solidFill>
                  </a:endParaRPr>
                </a:p>
              </p:txBody>
            </p:sp>
          </mc:Choice>
          <mc:Fallback xmlns="">
            <p:sp>
              <p:nvSpPr>
                <p:cNvPr id="13" name="正方形/長方形 12"/>
                <p:cNvSpPr>
                  <a:spLocks noRot="1" noChangeAspect="1" noMove="1" noResize="1" noEditPoints="1" noAdjustHandles="1" noChangeArrowheads="1" noChangeShapeType="1" noTextEdit="1"/>
                </p:cNvSpPr>
                <p:nvPr/>
              </p:nvSpPr>
              <p:spPr>
                <a:xfrm>
                  <a:off x="611560" y="1441422"/>
                  <a:ext cx="7830616" cy="506870"/>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15" name="直線矢印コネクタ 14"/>
            <p:cNvCxnSpPr/>
            <p:nvPr/>
          </p:nvCxnSpPr>
          <p:spPr>
            <a:xfrm flipV="1">
              <a:off x="3284062" y="1832124"/>
              <a:ext cx="216024" cy="131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699490" y="1976140"/>
              <a:ext cx="995272" cy="276999"/>
            </a:xfrm>
            <a:prstGeom prst="rect">
              <a:avLst/>
            </a:prstGeom>
            <a:noFill/>
            <a:ln>
              <a:solidFill>
                <a:schemeClr val="accent1"/>
              </a:solidFill>
            </a:ln>
          </p:spPr>
          <p:txBody>
            <a:bodyPr wrap="none" rtlCol="0">
              <a:spAutoFit/>
            </a:bodyPr>
            <a:lstStyle/>
            <a:p>
              <a:r>
                <a:rPr lang="en-US" altLang="ja-JP" sz="1200" dirty="0" smtClean="0"/>
                <a:t>MCP gain set</a:t>
              </a:r>
              <a:endParaRPr kumimoji="1" lang="ja-JP" altLang="en-US" sz="1200" dirty="0"/>
            </a:p>
          </p:txBody>
        </p:sp>
        <p:sp>
          <p:nvSpPr>
            <p:cNvPr id="16" name="テキスト ボックス 15"/>
            <p:cNvSpPr txBox="1"/>
            <p:nvPr/>
          </p:nvSpPr>
          <p:spPr>
            <a:xfrm>
              <a:off x="1104233" y="1866007"/>
              <a:ext cx="1304781" cy="276999"/>
            </a:xfrm>
            <a:prstGeom prst="rect">
              <a:avLst/>
            </a:prstGeom>
            <a:noFill/>
            <a:ln>
              <a:solidFill>
                <a:srgbClr val="FF0000"/>
              </a:solidFill>
            </a:ln>
          </p:spPr>
          <p:txBody>
            <a:bodyPr wrap="none" rtlCol="0">
              <a:spAutoFit/>
            </a:bodyPr>
            <a:lstStyle/>
            <a:p>
              <a:r>
                <a:rPr kumimoji="1" lang="en-US" altLang="ja-JP" sz="1200" b="1" dirty="0" smtClean="0">
                  <a:solidFill>
                    <a:srgbClr val="FF0000"/>
                  </a:solidFill>
                </a:rPr>
                <a:t>Local gain change</a:t>
              </a:r>
              <a:endParaRPr kumimoji="1" lang="ja-JP" altLang="en-US" sz="1200" b="1" dirty="0">
                <a:solidFill>
                  <a:srgbClr val="FF0000"/>
                </a:solidFill>
              </a:endParaRPr>
            </a:p>
          </p:txBody>
        </p:sp>
        <p:cxnSp>
          <p:nvCxnSpPr>
            <p:cNvPr id="19" name="直線矢印コネクタ 18"/>
            <p:cNvCxnSpPr/>
            <p:nvPr/>
          </p:nvCxnSpPr>
          <p:spPr>
            <a:xfrm flipH="1">
              <a:off x="6092374" y="1245027"/>
              <a:ext cx="144966" cy="318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274998" y="1234165"/>
              <a:ext cx="1064972" cy="276999"/>
            </a:xfrm>
            <a:prstGeom prst="rect">
              <a:avLst/>
            </a:prstGeom>
            <a:noFill/>
            <a:ln>
              <a:solidFill>
                <a:schemeClr val="accent1"/>
              </a:solidFill>
            </a:ln>
          </p:spPr>
          <p:txBody>
            <a:bodyPr wrap="none" rtlCol="0">
              <a:spAutoFit/>
            </a:bodyPr>
            <a:lstStyle/>
            <a:p>
              <a:r>
                <a:rPr lang="en-US" altLang="ja-JP" sz="1200" dirty="0"/>
                <a:t>B</a:t>
              </a:r>
              <a:r>
                <a:rPr lang="en-US" altLang="ja-JP" sz="1200" dirty="0" smtClean="0"/>
                <a:t>eam on ratio</a:t>
              </a:r>
              <a:endParaRPr kumimoji="1" lang="ja-JP" altLang="en-US" sz="1200" dirty="0"/>
            </a:p>
          </p:txBody>
        </p:sp>
        <p:cxnSp>
          <p:nvCxnSpPr>
            <p:cNvPr id="23" name="直線矢印コネクタ 22"/>
            <p:cNvCxnSpPr>
              <a:stCxn id="35" idx="2"/>
            </p:cNvCxnSpPr>
            <p:nvPr/>
          </p:nvCxnSpPr>
          <p:spPr>
            <a:xfrm flipH="1">
              <a:off x="6668465" y="1511164"/>
              <a:ext cx="139019" cy="183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954946" y="1946263"/>
              <a:ext cx="1608389" cy="276999"/>
            </a:xfrm>
            <a:prstGeom prst="rect">
              <a:avLst/>
            </a:prstGeom>
            <a:noFill/>
            <a:ln>
              <a:solidFill>
                <a:srgbClr val="00B050"/>
              </a:solidFill>
            </a:ln>
          </p:spPr>
          <p:txBody>
            <a:bodyPr wrap="none" rtlCol="0">
              <a:spAutoFit/>
            </a:bodyPr>
            <a:lstStyle/>
            <a:p>
              <a:r>
                <a:rPr lang="en-US" altLang="ja-JP" sz="1200" b="1" dirty="0" smtClean="0">
                  <a:solidFill>
                    <a:srgbClr val="00B050"/>
                  </a:solidFill>
                </a:rPr>
                <a:t>Duty of IPM operation</a:t>
              </a:r>
              <a:endParaRPr kumimoji="1" lang="ja-JP" altLang="en-US" sz="1200" b="1" dirty="0">
                <a:solidFill>
                  <a:srgbClr val="00B050"/>
                </a:solidFill>
              </a:endParaRPr>
            </a:p>
          </p:txBody>
        </p:sp>
        <p:sp>
          <p:nvSpPr>
            <p:cNvPr id="28" name="テキスト ボックス 27"/>
            <p:cNvSpPr txBox="1"/>
            <p:nvPr/>
          </p:nvSpPr>
          <p:spPr>
            <a:xfrm>
              <a:off x="6907235" y="2227905"/>
              <a:ext cx="2221890" cy="584775"/>
            </a:xfrm>
            <a:prstGeom prst="rect">
              <a:avLst/>
            </a:prstGeom>
            <a:noFill/>
          </p:spPr>
          <p:txBody>
            <a:bodyPr wrap="none" rtlCol="0">
              <a:spAutoFit/>
            </a:bodyPr>
            <a:lstStyle/>
            <a:p>
              <a:r>
                <a:rPr kumimoji="1" lang="en-US" altLang="ja-JP" sz="1600" b="1" dirty="0" smtClean="0">
                  <a:solidFill>
                    <a:srgbClr val="00B050"/>
                  </a:solidFill>
                </a:rPr>
                <a:t>Gated IPM system can</a:t>
              </a:r>
            </a:p>
            <a:p>
              <a:r>
                <a:rPr lang="en-US" altLang="ja-JP" sz="1600" b="1" dirty="0" smtClean="0">
                  <a:solidFill>
                    <a:srgbClr val="00B050"/>
                  </a:solidFill>
                </a:rPr>
                <a:t>optimize this parameter</a:t>
              </a:r>
              <a:endParaRPr kumimoji="1" lang="ja-JP" altLang="en-US" sz="1600" b="1" dirty="0">
                <a:solidFill>
                  <a:srgbClr val="00B050"/>
                </a:solidFill>
              </a:endParaRPr>
            </a:p>
          </p:txBody>
        </p:sp>
      </p:grpSp>
      <mc:AlternateContent xmlns:mc="http://schemas.openxmlformats.org/markup-compatibility/2006" xmlns:a14="http://schemas.microsoft.com/office/drawing/2010/main">
        <mc:Choice Requires="a14">
          <p:sp>
            <p:nvSpPr>
              <p:cNvPr id="33" name="テキスト ボックス 32"/>
              <p:cNvSpPr txBox="1"/>
              <p:nvPr/>
            </p:nvSpPr>
            <p:spPr>
              <a:xfrm>
                <a:off x="732780" y="6177041"/>
                <a:ext cx="3263156" cy="481286"/>
              </a:xfrm>
              <a:prstGeom prst="rect">
                <a:avLst/>
              </a:prstGeom>
              <a:noFill/>
            </p:spPr>
            <p:txBody>
              <a:bodyPr wrap="square" rtlCol="0">
                <a:spAutoFit/>
              </a:bodyPr>
              <a:lstStyle/>
              <a:p>
                <a14:m>
                  <m:oMath xmlns:m="http://schemas.openxmlformats.org/officeDocument/2006/math">
                    <m:r>
                      <a:rPr kumimoji="1" lang="en-US" altLang="ja-JP" sz="1200" b="1" i="1" smtClean="0">
                        <a:solidFill>
                          <a:srgbClr val="FF0000"/>
                        </a:solidFill>
                        <a:latin typeface="Cambria Math" panose="02040503050406030204" pitchFamily="18" charset="0"/>
                      </a:rPr>
                      <m:t>𝑬</m:t>
                    </m:r>
                    <m:r>
                      <a:rPr kumimoji="1" lang="en-US" altLang="ja-JP" sz="1200" b="1" i="1" smtClean="0">
                        <a:solidFill>
                          <a:srgbClr val="FF0000"/>
                        </a:solidFill>
                        <a:latin typeface="Cambria Math" panose="02040503050406030204" pitchFamily="18" charset="0"/>
                      </a:rPr>
                      <m:t>×</m:t>
                    </m:r>
                    <m:r>
                      <a:rPr kumimoji="1" lang="en-US" altLang="ja-JP" sz="1200" b="1" i="1" smtClean="0">
                        <a:solidFill>
                          <a:srgbClr val="FF0000"/>
                        </a:solidFill>
                        <a:latin typeface="Cambria Math" panose="02040503050406030204" pitchFamily="18" charset="0"/>
                      </a:rPr>
                      <m:t>𝑩</m:t>
                    </m:r>
                    <m:r>
                      <a:rPr kumimoji="1" lang="en-US" altLang="ja-JP" sz="1200" b="1" i="0" smtClean="0">
                        <a:solidFill>
                          <a:srgbClr val="FF0000"/>
                        </a:solidFill>
                        <a:latin typeface="Cambria Math" panose="02040503050406030204" pitchFamily="18" charset="0"/>
                      </a:rPr>
                      <m:t> </m:t>
                    </m:r>
                    <m:sSub>
                      <m:sSubPr>
                        <m:ctrlPr>
                          <a:rPr kumimoji="1" lang="en-US" altLang="ja-JP" sz="1200" b="1" i="1" smtClean="0">
                            <a:solidFill>
                              <a:srgbClr val="FF0000"/>
                            </a:solidFill>
                            <a:latin typeface="Cambria Math"/>
                          </a:rPr>
                        </m:ctrlPr>
                      </m:sSubPr>
                      <m:e>
                        <m:r>
                          <a:rPr kumimoji="1" lang="en-US" altLang="ja-JP" sz="1200" b="1" i="1" smtClean="0">
                            <a:solidFill>
                              <a:srgbClr val="FF0000"/>
                            </a:solidFill>
                            <a:latin typeface="Cambria Math"/>
                          </a:rPr>
                          <m:t>(</m:t>
                        </m:r>
                        <m:r>
                          <a:rPr kumimoji="1" lang="en-US" altLang="ja-JP" sz="1200" b="1" i="1" smtClean="0">
                            <a:solidFill>
                              <a:srgbClr val="FF0000"/>
                            </a:solidFill>
                            <a:latin typeface="Cambria Math" panose="02040503050406030204" pitchFamily="18" charset="0"/>
                          </a:rPr>
                          <m:t>𝒗</m:t>
                        </m:r>
                      </m:e>
                      <m:sub>
                        <m:r>
                          <a:rPr kumimoji="1" lang="en-US" altLang="ja-JP" sz="1200" b="1" i="1" smtClean="0">
                            <a:solidFill>
                              <a:srgbClr val="FF0000"/>
                            </a:solidFill>
                            <a:latin typeface="Cambria Math" panose="02040503050406030204" pitchFamily="18" charset="0"/>
                          </a:rPr>
                          <m:t>𝒛</m:t>
                        </m:r>
                      </m:sub>
                    </m:sSub>
                    <m:r>
                      <a:rPr kumimoji="1" lang="en-US" altLang="ja-JP" sz="1200" b="1" i="1" smtClean="0">
                        <a:solidFill>
                          <a:srgbClr val="FF0000"/>
                        </a:solidFill>
                        <a:latin typeface="Cambria Math" panose="02040503050406030204" pitchFamily="18" charset="0"/>
                      </a:rPr>
                      <m:t>=</m:t>
                    </m:r>
                    <m:sSub>
                      <m:sSubPr>
                        <m:ctrlPr>
                          <a:rPr kumimoji="1" lang="en-US" altLang="ja-JP" sz="1200" b="1" i="1" smtClean="0">
                            <a:solidFill>
                              <a:srgbClr val="FF0000"/>
                            </a:solidFill>
                            <a:latin typeface="Cambria Math"/>
                          </a:rPr>
                        </m:ctrlPr>
                      </m:sSubPr>
                      <m:e>
                        <m:r>
                          <a:rPr kumimoji="1" lang="en-US" altLang="ja-JP" sz="1200" b="1" i="1" smtClean="0">
                            <a:solidFill>
                              <a:srgbClr val="FF0000"/>
                            </a:solidFill>
                            <a:latin typeface="Cambria Math" panose="02040503050406030204" pitchFamily="18" charset="0"/>
                          </a:rPr>
                          <m:t>𝑬</m:t>
                        </m:r>
                      </m:e>
                      <m:sub>
                        <m:r>
                          <a:rPr kumimoji="1" lang="en-US" altLang="ja-JP" sz="1200" b="1" i="1" smtClean="0">
                            <a:solidFill>
                              <a:srgbClr val="FF0000"/>
                            </a:solidFill>
                            <a:latin typeface="Cambria Math" panose="02040503050406030204" pitchFamily="18" charset="0"/>
                          </a:rPr>
                          <m:t>𝒙</m:t>
                        </m:r>
                      </m:sub>
                    </m:sSub>
                    <m:sSub>
                      <m:sSubPr>
                        <m:ctrlPr>
                          <a:rPr kumimoji="1" lang="en-US" altLang="ja-JP" sz="1200" b="1" i="1" smtClean="0">
                            <a:solidFill>
                              <a:srgbClr val="FF0000"/>
                            </a:solidFill>
                            <a:latin typeface="Cambria Math"/>
                          </a:rPr>
                        </m:ctrlPr>
                      </m:sSubPr>
                      <m:e>
                        <m:r>
                          <a:rPr kumimoji="1" lang="en-US" altLang="ja-JP" sz="1200" b="1" i="1" smtClean="0">
                            <a:solidFill>
                              <a:srgbClr val="FF0000"/>
                            </a:solidFill>
                            <a:latin typeface="Cambria Math" panose="02040503050406030204" pitchFamily="18" charset="0"/>
                          </a:rPr>
                          <m:t>𝑩</m:t>
                        </m:r>
                      </m:e>
                      <m:sub>
                        <m:r>
                          <a:rPr kumimoji="1" lang="en-US" altLang="ja-JP" sz="1200" b="1" i="1" smtClean="0">
                            <a:solidFill>
                              <a:srgbClr val="FF0000"/>
                            </a:solidFill>
                            <a:latin typeface="Cambria Math" panose="02040503050406030204" pitchFamily="18" charset="0"/>
                          </a:rPr>
                          <m:t>𝒚</m:t>
                        </m:r>
                      </m:sub>
                    </m:sSub>
                    <m:r>
                      <a:rPr kumimoji="1" lang="en-US" altLang="ja-JP" sz="1200" b="1" i="1" smtClean="0">
                        <a:solidFill>
                          <a:srgbClr val="FF0000"/>
                        </a:solidFill>
                        <a:latin typeface="Cambria Math"/>
                      </a:rPr>
                      <m:t>)</m:t>
                    </m:r>
                    <m:r>
                      <a:rPr kumimoji="1" lang="en-US" altLang="ja-JP" sz="1200" b="1" i="1" smtClean="0">
                        <a:solidFill>
                          <a:srgbClr val="FF0000"/>
                        </a:solidFill>
                        <a:latin typeface="Cambria Math" panose="02040503050406030204" pitchFamily="18" charset="0"/>
                      </a:rPr>
                      <m:t> </m:t>
                    </m:r>
                  </m:oMath>
                </a14:m>
                <a:r>
                  <a:rPr kumimoji="1" lang="ja-JP" altLang="en-US" sz="1200" b="1" i="1" dirty="0" smtClean="0">
                    <a:solidFill>
                      <a:srgbClr val="FF0000"/>
                    </a:solidFill>
                    <a:latin typeface="+mn-ea"/>
                  </a:rPr>
                  <a:t> </a:t>
                </a:r>
                <a:r>
                  <a:rPr kumimoji="1" lang="en-US" altLang="ja-JP" sz="1200" b="1" dirty="0" smtClean="0">
                    <a:solidFill>
                      <a:srgbClr val="FF0000"/>
                    </a:solidFill>
                  </a:rPr>
                  <a:t>drift </a:t>
                </a:r>
                <a:r>
                  <a:rPr kumimoji="1" lang="en-US" altLang="ja-JP" sz="1200" b="1" dirty="0" smtClean="0"/>
                  <a:t>sweeps the charged particle away from the area of MCP detector</a:t>
                </a:r>
                <a:endParaRPr kumimoji="1" lang="ja-JP" altLang="en-US" sz="1200" b="1" dirty="0">
                  <a:latin typeface="+mn-ea"/>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732780" y="6177041"/>
                <a:ext cx="3263156" cy="481286"/>
              </a:xfrm>
              <a:prstGeom prst="rect">
                <a:avLst/>
              </a:prstGeom>
              <a:blipFill rotWithShape="1">
                <a:blip r:embed="rId4"/>
                <a:stretch>
                  <a:fillRect b="-10127"/>
                </a:stretch>
              </a:blipFill>
            </p:spPr>
            <p:txBody>
              <a:bodyPr/>
              <a:lstStyle/>
              <a:p>
                <a:r>
                  <a:rPr lang="ja-JP" altLang="en-US">
                    <a:noFill/>
                  </a:rPr>
                  <a:t> </a:t>
                </a:r>
              </a:p>
            </p:txBody>
          </p:sp>
        </mc:Fallback>
      </mc:AlternateContent>
      <p:sp>
        <p:nvSpPr>
          <p:cNvPr id="34" name="テキスト ボックス 33"/>
          <p:cNvSpPr txBox="1"/>
          <p:nvPr/>
        </p:nvSpPr>
        <p:spPr>
          <a:xfrm>
            <a:off x="539552" y="2852936"/>
            <a:ext cx="776175" cy="276999"/>
          </a:xfrm>
          <a:prstGeom prst="rect">
            <a:avLst/>
          </a:prstGeom>
          <a:noFill/>
        </p:spPr>
        <p:txBody>
          <a:bodyPr wrap="none" rtlCol="0">
            <a:spAutoFit/>
          </a:bodyPr>
          <a:lstStyle/>
          <a:p>
            <a:r>
              <a:rPr kumimoji="1" lang="en-US" altLang="ja-JP" sz="1200" b="1" i="1" u="sng" dirty="0" smtClean="0">
                <a:solidFill>
                  <a:srgbClr val="0070C0"/>
                </a:solidFill>
              </a:rPr>
              <a:t>On mode</a:t>
            </a:r>
            <a:endParaRPr kumimoji="1" lang="ja-JP" altLang="en-US" sz="1200" b="1" i="1" u="sng" dirty="0">
              <a:solidFill>
                <a:srgbClr val="0070C0"/>
              </a:solidFill>
            </a:endParaRPr>
          </a:p>
        </p:txBody>
      </p:sp>
      <p:sp>
        <p:nvSpPr>
          <p:cNvPr id="182" name="テキスト ボックス 181"/>
          <p:cNvSpPr txBox="1"/>
          <p:nvPr/>
        </p:nvSpPr>
        <p:spPr>
          <a:xfrm>
            <a:off x="539552" y="4437112"/>
            <a:ext cx="782137" cy="276999"/>
          </a:xfrm>
          <a:prstGeom prst="rect">
            <a:avLst/>
          </a:prstGeom>
          <a:noFill/>
        </p:spPr>
        <p:txBody>
          <a:bodyPr wrap="none" rtlCol="0">
            <a:spAutoFit/>
          </a:bodyPr>
          <a:lstStyle/>
          <a:p>
            <a:r>
              <a:rPr kumimoji="1" lang="en-US" altLang="ja-JP" sz="1200" b="1" i="1" u="sng" dirty="0" smtClean="0">
                <a:solidFill>
                  <a:srgbClr val="0070C0"/>
                </a:solidFill>
              </a:rPr>
              <a:t>Off mode</a:t>
            </a:r>
            <a:endParaRPr kumimoji="1" lang="ja-JP" altLang="en-US" sz="1200" b="1" i="1" u="sng" dirty="0">
              <a:solidFill>
                <a:srgbClr val="0070C0"/>
              </a:solidFill>
            </a:endParaRPr>
          </a:p>
        </p:txBody>
      </p:sp>
      <p:sp>
        <p:nvSpPr>
          <p:cNvPr id="36" name="テキスト ボックス 35"/>
          <p:cNvSpPr txBox="1"/>
          <p:nvPr/>
        </p:nvSpPr>
        <p:spPr>
          <a:xfrm>
            <a:off x="4644008" y="5053432"/>
            <a:ext cx="4213758" cy="646331"/>
          </a:xfrm>
          <a:prstGeom prst="rect">
            <a:avLst/>
          </a:prstGeom>
          <a:noFill/>
        </p:spPr>
        <p:txBody>
          <a:bodyPr wrap="square" rtlCol="0">
            <a:spAutoFit/>
          </a:bodyPr>
          <a:lstStyle/>
          <a:p>
            <a:r>
              <a:rPr lang="en-US" altLang="ja-JP" sz="1200" b="1" dirty="0" smtClean="0"/>
              <a:t>Courtesy of Randy Thurman-</a:t>
            </a:r>
            <a:r>
              <a:rPr lang="en-US" altLang="ja-JP" sz="1200" b="1" dirty="0" err="1" smtClean="0"/>
              <a:t>Keup</a:t>
            </a:r>
            <a:r>
              <a:rPr lang="en-US" altLang="ja-JP" sz="1200" b="1" dirty="0" smtClean="0"/>
              <a:t>, profile measured by the IPM @ FNAL with pulsed HV: From the presentation file </a:t>
            </a:r>
            <a:r>
              <a:rPr lang="en-US" altLang="ja-JP" sz="1200" b="1" dirty="0"/>
              <a:t>of </a:t>
            </a:r>
            <a:r>
              <a:rPr lang="en-US" altLang="ja-JP" sz="1200" b="1" dirty="0" smtClean="0"/>
              <a:t>US/Japan </a:t>
            </a:r>
            <a:r>
              <a:rPr lang="en-US" altLang="ja-JP" sz="1200" b="1" dirty="0"/>
              <a:t>monitor meeting at </a:t>
            </a:r>
            <a:r>
              <a:rPr lang="en-US" altLang="ja-JP" sz="1200" b="1" dirty="0" smtClean="0"/>
              <a:t>FNAL, 2015. </a:t>
            </a:r>
            <a:endParaRPr lang="en-US" altLang="ja-JP" sz="1200" b="1" dirty="0"/>
          </a:p>
        </p:txBody>
      </p:sp>
      <p:sp>
        <p:nvSpPr>
          <p:cNvPr id="38" name="テキスト ボックス 37"/>
          <p:cNvSpPr txBox="1"/>
          <p:nvPr/>
        </p:nvSpPr>
        <p:spPr>
          <a:xfrm rot="20700000">
            <a:off x="3776837" y="3935708"/>
            <a:ext cx="1480726" cy="461665"/>
          </a:xfrm>
          <a:prstGeom prst="rect">
            <a:avLst/>
          </a:prstGeom>
          <a:noFill/>
        </p:spPr>
        <p:txBody>
          <a:bodyPr wrap="none" rtlCol="0">
            <a:spAutoFit/>
          </a:bodyPr>
          <a:lstStyle/>
          <a:p>
            <a:r>
              <a:rPr kumimoji="1" lang="en-US" altLang="ja-JP" sz="1200" b="1" dirty="0" smtClean="0">
                <a:solidFill>
                  <a:schemeClr val="accent1">
                    <a:lumMod val="75000"/>
                  </a:schemeClr>
                </a:solidFill>
              </a:rPr>
              <a:t>Original </a:t>
            </a:r>
            <a:r>
              <a:rPr lang="en-US" altLang="ja-JP" sz="1200" b="1" dirty="0" smtClean="0">
                <a:solidFill>
                  <a:schemeClr val="accent1">
                    <a:lumMod val="75000"/>
                  </a:schemeClr>
                </a:solidFill>
              </a:rPr>
              <a:t>idea comes </a:t>
            </a:r>
          </a:p>
          <a:p>
            <a:r>
              <a:rPr lang="en-US" altLang="ja-JP" sz="1200" b="1" dirty="0" smtClean="0">
                <a:solidFill>
                  <a:schemeClr val="accent1">
                    <a:lumMod val="75000"/>
                  </a:schemeClr>
                </a:solidFill>
              </a:rPr>
              <a:t>from FANL IPM</a:t>
            </a:r>
            <a:endParaRPr kumimoji="1" lang="ja-JP" altLang="en-US" sz="1200" b="1" dirty="0">
              <a:solidFill>
                <a:schemeClr val="accent1">
                  <a:lumMod val="75000"/>
                </a:schemeClr>
              </a:solidFill>
            </a:endParaRPr>
          </a:p>
        </p:txBody>
      </p:sp>
      <p:sp>
        <p:nvSpPr>
          <p:cNvPr id="40" name="右矢印 39"/>
          <p:cNvSpPr/>
          <p:nvPr/>
        </p:nvSpPr>
        <p:spPr>
          <a:xfrm rot="20700000">
            <a:off x="3770356" y="4501709"/>
            <a:ext cx="1295244" cy="2513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7" name="テキスト ボックス 186"/>
              <p:cNvSpPr txBox="1"/>
              <p:nvPr/>
            </p:nvSpPr>
            <p:spPr>
              <a:xfrm>
                <a:off x="4508426" y="5733256"/>
                <a:ext cx="4384054" cy="954107"/>
              </a:xfrm>
              <a:prstGeom prst="rect">
                <a:avLst/>
              </a:prstGeom>
              <a:noFill/>
              <a:ln>
                <a:solidFill>
                  <a:schemeClr val="accent1">
                    <a:shade val="50000"/>
                  </a:schemeClr>
                </a:solidFill>
              </a:ln>
            </p:spPr>
            <p:txBody>
              <a:bodyPr wrap="square" rtlCol="0">
                <a:spAutoFit/>
              </a:bodyPr>
              <a:lstStyle/>
              <a:p>
                <a:r>
                  <a:rPr lang="en-US" altLang="ja-JP" sz="1400" b="1" dirty="0" smtClean="0"/>
                  <a:t>When</a:t>
                </a:r>
                <a:r>
                  <a:rPr kumimoji="1" lang="en-US" altLang="ja-JP" sz="1400" b="1" dirty="0" smtClean="0"/>
                  <a:t> </a:t>
                </a:r>
                <a:r>
                  <a:rPr kumimoji="1" lang="en-US" altLang="ja-JP" sz="1400" b="1" dirty="0" smtClean="0">
                    <a:solidFill>
                      <a:srgbClr val="FF0000"/>
                    </a:solidFill>
                  </a:rPr>
                  <a:t>100Hz 1% duty switching operation </a:t>
                </a:r>
                <a:r>
                  <a:rPr kumimoji="1" lang="en-US" altLang="ja-JP" sz="1400" b="1" dirty="0" smtClean="0"/>
                  <a:t>is used</a:t>
                </a:r>
              </a:p>
              <a:p>
                <a:r>
                  <a:rPr kumimoji="1" lang="en-US" altLang="ja-JP" sz="1400" b="1" dirty="0" smtClean="0">
                    <a:solidFill>
                      <a:srgbClr val="7030A0"/>
                    </a:solidFill>
                  </a:rPr>
                  <a:t> (</a:t>
                </a:r>
                <a14:m>
                  <m:oMath xmlns:m="http://schemas.openxmlformats.org/officeDocument/2006/math">
                    <m:sSub>
                      <m:sSubPr>
                        <m:ctrlPr>
                          <a:rPr lang="en-US" altLang="ja-JP" sz="1400" b="1" i="1">
                            <a:solidFill>
                              <a:srgbClr val="7030A0"/>
                            </a:solidFill>
                            <a:latin typeface="Cambria Math"/>
                          </a:rPr>
                        </m:ctrlPr>
                      </m:sSubPr>
                      <m:e>
                        <m:r>
                          <a:rPr lang="en-US" altLang="ja-JP" sz="1400" b="1" i="1">
                            <a:solidFill>
                              <a:srgbClr val="7030A0"/>
                            </a:solidFill>
                            <a:latin typeface="Cambria Math"/>
                          </a:rPr>
                          <m:t>𝑫</m:t>
                        </m:r>
                      </m:e>
                      <m:sub>
                        <m:r>
                          <a:rPr lang="en-US" altLang="ja-JP" sz="1400" b="1" i="1">
                            <a:solidFill>
                              <a:srgbClr val="7030A0"/>
                            </a:solidFill>
                            <a:latin typeface="Cambria Math"/>
                          </a:rPr>
                          <m:t>𝑰𝑷𝑴</m:t>
                        </m:r>
                      </m:sub>
                    </m:sSub>
                    <m:r>
                      <a:rPr lang="en-US" altLang="ja-JP" sz="1400" b="1" i="1">
                        <a:solidFill>
                          <a:srgbClr val="7030A0"/>
                        </a:solidFill>
                        <a:latin typeface="Cambria Math"/>
                      </a:rPr>
                      <m:t>:</m:t>
                    </m:r>
                    <m:r>
                      <a:rPr lang="en-US" altLang="ja-JP" sz="1400" b="1" i="1">
                        <a:solidFill>
                          <a:srgbClr val="7030A0"/>
                        </a:solidFill>
                        <a:latin typeface="Cambria Math"/>
                      </a:rPr>
                      <m:t>𝟏</m:t>
                    </m:r>
                    <m:r>
                      <a:rPr lang="en-US" altLang="ja-JP" sz="1400" b="1" i="1">
                        <a:solidFill>
                          <a:srgbClr val="7030A0"/>
                        </a:solidFill>
                        <a:latin typeface="Cambria Math"/>
                      </a:rPr>
                      <m:t>→</m:t>
                    </m:r>
                    <m:r>
                      <a:rPr lang="en-US" altLang="ja-JP" sz="1400" b="1" i="1">
                        <a:solidFill>
                          <a:srgbClr val="7030A0"/>
                        </a:solidFill>
                        <a:latin typeface="Cambria Math"/>
                      </a:rPr>
                      <m:t>𝟎</m:t>
                    </m:r>
                    <m:r>
                      <a:rPr lang="en-US" altLang="ja-JP" sz="1400" b="1" i="1">
                        <a:solidFill>
                          <a:srgbClr val="7030A0"/>
                        </a:solidFill>
                        <a:latin typeface="Cambria Math"/>
                      </a:rPr>
                      <m:t>.</m:t>
                    </m:r>
                    <m:r>
                      <a:rPr lang="en-US" altLang="ja-JP" sz="1400" b="1" i="1">
                        <a:solidFill>
                          <a:srgbClr val="7030A0"/>
                        </a:solidFill>
                        <a:latin typeface="Cambria Math"/>
                      </a:rPr>
                      <m:t>𝟎𝟏</m:t>
                    </m:r>
                  </m:oMath>
                </a14:m>
                <a:r>
                  <a:rPr kumimoji="1" lang="en-US" altLang="ja-JP" sz="1400" b="1" dirty="0" smtClean="0">
                    <a:solidFill>
                      <a:srgbClr val="7030A0"/>
                    </a:solidFill>
                  </a:rPr>
                  <a:t>) </a:t>
                </a:r>
                <a:r>
                  <a:rPr kumimoji="1" lang="en-US" altLang="ja-JP" sz="1400" b="1" dirty="0" smtClean="0"/>
                  <a:t>, only 20 turn profiles will be selected</a:t>
                </a:r>
                <a:r>
                  <a:rPr lang="ja-JP" altLang="en-US" sz="1400" b="1" dirty="0"/>
                  <a:t> </a:t>
                </a:r>
                <a:r>
                  <a:rPr lang="en-US" altLang="ja-JP" sz="1400" b="1" dirty="0" smtClean="0"/>
                  <a:t>for each pulse. </a:t>
                </a:r>
                <a:r>
                  <a:rPr kumimoji="1" lang="en-US" altLang="ja-JP" sz="1400" b="1" dirty="0" smtClean="0"/>
                  <a:t> </a:t>
                </a:r>
                <a:r>
                  <a:rPr kumimoji="1" lang="en-US" altLang="ja-JP" sz="1400" b="1" dirty="0" smtClean="0">
                    <a:solidFill>
                      <a:srgbClr val="FF0000"/>
                    </a:solidFill>
                  </a:rPr>
                  <a:t>MCP life </a:t>
                </a:r>
                <a:r>
                  <a:rPr kumimoji="1" lang="en-US" altLang="ja-JP" sz="1400" b="1" dirty="0" smtClean="0"/>
                  <a:t>will be extended to </a:t>
                </a:r>
                <a:r>
                  <a:rPr kumimoji="1" lang="en-US" altLang="ja-JP" sz="1400" b="1" dirty="0" smtClean="0">
                    <a:solidFill>
                      <a:srgbClr val="FF0000"/>
                    </a:solidFill>
                  </a:rPr>
                  <a:t>100 times longer </a:t>
                </a:r>
                <a:r>
                  <a:rPr kumimoji="1" lang="en-US" altLang="ja-JP" sz="1400" b="1" dirty="0" smtClean="0"/>
                  <a:t>than that </a:t>
                </a:r>
                <a:r>
                  <a:rPr lang="en-US" altLang="ja-JP" sz="1400" b="1" dirty="0" smtClean="0"/>
                  <a:t>in</a:t>
                </a:r>
                <a:r>
                  <a:rPr kumimoji="1" lang="en-US" altLang="ja-JP" sz="1400" b="1" dirty="0" smtClean="0"/>
                  <a:t> the case of non-gated system.</a:t>
                </a:r>
                <a:endParaRPr kumimoji="1" lang="ja-JP" altLang="en-US" sz="1400" b="1" dirty="0"/>
              </a:p>
            </p:txBody>
          </p:sp>
        </mc:Choice>
        <mc:Fallback xmlns="">
          <p:sp>
            <p:nvSpPr>
              <p:cNvPr id="187" name="テキスト ボックス 186"/>
              <p:cNvSpPr txBox="1">
                <a:spLocks noRot="1" noChangeAspect="1" noMove="1" noResize="1" noEditPoints="1" noAdjustHandles="1" noChangeArrowheads="1" noChangeShapeType="1" noTextEdit="1"/>
              </p:cNvSpPr>
              <p:nvPr/>
            </p:nvSpPr>
            <p:spPr>
              <a:xfrm>
                <a:off x="4508426" y="5733256"/>
                <a:ext cx="4384054" cy="954107"/>
              </a:xfrm>
              <a:prstGeom prst="rect">
                <a:avLst/>
              </a:prstGeom>
              <a:blipFill rotWithShape="1">
                <a:blip r:embed="rId5"/>
                <a:stretch>
                  <a:fillRect l="-277" b="-4403"/>
                </a:stretch>
              </a:blipFill>
              <a:ln>
                <a:solidFill>
                  <a:schemeClr val="accent1">
                    <a:shade val="50000"/>
                  </a:schemeClr>
                </a:solidFill>
              </a:ln>
            </p:spPr>
            <p:txBody>
              <a:bodyPr/>
              <a:lstStyle/>
              <a:p>
                <a:r>
                  <a:rPr lang="ja-JP" altLang="en-US">
                    <a:noFill/>
                  </a:rPr>
                  <a:t> </a:t>
                </a:r>
              </a:p>
            </p:txBody>
          </p:sp>
        </mc:Fallback>
      </mc:AlternateContent>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1" y="2985622"/>
            <a:ext cx="2947393" cy="159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33" y="4742831"/>
            <a:ext cx="2953391" cy="14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05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p:cNvSpPr>
            <a:spLocks noGrp="1"/>
          </p:cNvSpPr>
          <p:nvPr>
            <p:ph type="body" idx="1"/>
          </p:nvPr>
        </p:nvSpPr>
        <p:spPr>
          <a:xfrm>
            <a:off x="467544" y="116632"/>
            <a:ext cx="4040188" cy="639762"/>
          </a:xfrm>
        </p:spPr>
        <p:txBody>
          <a:bodyPr/>
          <a:lstStyle/>
          <a:p>
            <a:r>
              <a:rPr kumimoji="1" lang="en-US" altLang="ja-JP" dirty="0" smtClean="0"/>
              <a:t>HV switching module design</a:t>
            </a:r>
            <a:endParaRPr kumimoji="1" lang="ja-JP" altLang="en-US" dirty="0"/>
          </a:p>
        </p:txBody>
      </p:sp>
      <p:sp>
        <p:nvSpPr>
          <p:cNvPr id="11" name="テキスト プレースホルダー 10"/>
          <p:cNvSpPr>
            <a:spLocks noGrp="1"/>
          </p:cNvSpPr>
          <p:nvPr>
            <p:ph type="body" sz="quarter" idx="3"/>
          </p:nvPr>
        </p:nvSpPr>
        <p:spPr>
          <a:xfrm>
            <a:off x="4789041" y="116632"/>
            <a:ext cx="3743399" cy="639762"/>
          </a:xfrm>
        </p:spPr>
        <p:txBody>
          <a:bodyPr/>
          <a:lstStyle/>
          <a:p>
            <a:r>
              <a:rPr kumimoji="1" lang="en-US" altLang="ja-JP" dirty="0" smtClean="0"/>
              <a:t>Schedule</a:t>
            </a:r>
            <a:endParaRPr kumimoji="1" lang="ja-JP" altLang="en-US" dirty="0"/>
          </a:p>
        </p:txBody>
      </p:sp>
      <p:sp>
        <p:nvSpPr>
          <p:cNvPr id="12" name="コンテンツ プレースホルダー 11"/>
          <p:cNvSpPr>
            <a:spLocks noGrp="1"/>
          </p:cNvSpPr>
          <p:nvPr>
            <p:ph sz="quarter" idx="4"/>
          </p:nvPr>
        </p:nvSpPr>
        <p:spPr>
          <a:xfrm>
            <a:off x="4860032" y="940626"/>
            <a:ext cx="3826768" cy="5008654"/>
          </a:xfrm>
        </p:spPr>
        <p:txBody>
          <a:bodyPr>
            <a:normAutofit fontScale="70000" lnSpcReduction="20000"/>
          </a:bodyPr>
          <a:lstStyle/>
          <a:p>
            <a:r>
              <a:rPr lang="en-US" altLang="ja-JP" dirty="0"/>
              <a:t>FY2016</a:t>
            </a:r>
          </a:p>
          <a:p>
            <a:pPr lvl="1"/>
            <a:r>
              <a:rPr lang="en-US" altLang="ja-JP" dirty="0" smtClean="0"/>
              <a:t>Design of the HV </a:t>
            </a:r>
            <a:r>
              <a:rPr lang="en-US" altLang="ja-JP" dirty="0"/>
              <a:t>switching </a:t>
            </a:r>
            <a:r>
              <a:rPr lang="en-US" altLang="ja-JP" dirty="0" smtClean="0"/>
              <a:t>module</a:t>
            </a:r>
            <a:endParaRPr lang="en-US" altLang="ja-JP" dirty="0"/>
          </a:p>
          <a:p>
            <a:pPr lvl="1"/>
            <a:r>
              <a:rPr lang="en-US" altLang="ja-JP" dirty="0" smtClean="0"/>
              <a:t>Component procurement</a:t>
            </a:r>
            <a:endParaRPr lang="en-US" altLang="ja-JP" dirty="0"/>
          </a:p>
          <a:p>
            <a:pPr lvl="1"/>
            <a:r>
              <a:rPr lang="en-US" altLang="ja-JP" dirty="0" smtClean="0"/>
              <a:t>Performance check with test circuit</a:t>
            </a:r>
          </a:p>
          <a:p>
            <a:pPr lvl="1"/>
            <a:r>
              <a:rPr lang="en-US" altLang="ja-JP" dirty="0"/>
              <a:t>Particle tracking simulation of gated IPM </a:t>
            </a:r>
            <a:r>
              <a:rPr lang="en-US" altLang="ja-JP" dirty="0" smtClean="0"/>
              <a:t>system</a:t>
            </a:r>
            <a:endParaRPr lang="en-US" altLang="ja-JP" dirty="0"/>
          </a:p>
          <a:p>
            <a:r>
              <a:rPr lang="en-US" altLang="ja-JP" dirty="0" smtClean="0"/>
              <a:t>FY2017</a:t>
            </a:r>
          </a:p>
          <a:p>
            <a:pPr lvl="1"/>
            <a:r>
              <a:rPr lang="en-US" altLang="ja-JP" dirty="0"/>
              <a:t>Component procurement</a:t>
            </a:r>
          </a:p>
          <a:p>
            <a:pPr lvl="1"/>
            <a:r>
              <a:rPr lang="en-US" altLang="ja-JP" dirty="0" smtClean="0"/>
              <a:t>Construction</a:t>
            </a:r>
          </a:p>
          <a:p>
            <a:pPr lvl="2"/>
            <a:r>
              <a:rPr lang="en-US" altLang="ja-JP" dirty="0" smtClean="0"/>
              <a:t>HV switching module</a:t>
            </a:r>
          </a:p>
          <a:p>
            <a:pPr lvl="2"/>
            <a:r>
              <a:rPr lang="en-US" altLang="ja-JP" dirty="0" smtClean="0"/>
              <a:t>New faraday cage</a:t>
            </a:r>
          </a:p>
          <a:p>
            <a:pPr lvl="1"/>
            <a:r>
              <a:rPr lang="en-US" altLang="ja-JP" dirty="0" smtClean="0"/>
              <a:t>Performance check of the HV switching module</a:t>
            </a:r>
          </a:p>
          <a:p>
            <a:pPr lvl="1"/>
            <a:r>
              <a:rPr lang="en-US" altLang="ja-JP" dirty="0" smtClean="0"/>
              <a:t>Particle tracking simulation of gated IPM system</a:t>
            </a:r>
            <a:endParaRPr lang="en-US" altLang="ja-JP" dirty="0"/>
          </a:p>
          <a:p>
            <a:r>
              <a:rPr lang="en-US" altLang="ja-JP" dirty="0" smtClean="0"/>
              <a:t>FY2018</a:t>
            </a:r>
          </a:p>
          <a:p>
            <a:pPr lvl="1"/>
            <a:r>
              <a:rPr lang="en-US" altLang="ja-JP" dirty="0" smtClean="0"/>
              <a:t>Install</a:t>
            </a:r>
          </a:p>
          <a:p>
            <a:pPr lvl="2"/>
            <a:r>
              <a:rPr lang="en-US" altLang="ja-JP" dirty="0" smtClean="0"/>
              <a:t>New faraday cage</a:t>
            </a:r>
          </a:p>
          <a:p>
            <a:pPr lvl="2"/>
            <a:r>
              <a:rPr lang="en-US" altLang="ja-JP" dirty="0" smtClean="0"/>
              <a:t>HV switching module</a:t>
            </a:r>
          </a:p>
          <a:p>
            <a:pPr lvl="1"/>
            <a:r>
              <a:rPr lang="en-US" altLang="ja-JP" dirty="0" smtClean="0"/>
              <a:t>Performance check of the new gated IPM system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87" y="962523"/>
            <a:ext cx="1656184" cy="121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38487" y="3645024"/>
            <a:ext cx="5085496" cy="523220"/>
          </a:xfrm>
          <a:prstGeom prst="rect">
            <a:avLst/>
          </a:prstGeom>
          <a:noFill/>
        </p:spPr>
        <p:txBody>
          <a:bodyPr wrap="none" rtlCol="0">
            <a:spAutoFit/>
          </a:bodyPr>
          <a:lstStyle/>
          <a:p>
            <a:pPr algn="ctr"/>
            <a:r>
              <a:rPr kumimoji="1" lang="en-US" altLang="ja-JP" sz="1500" b="1" dirty="0" smtClean="0">
                <a:solidFill>
                  <a:srgbClr val="0070C0"/>
                </a:solidFill>
              </a:rPr>
              <a:t>New HV switchin</a:t>
            </a:r>
            <a:r>
              <a:rPr lang="en-US" altLang="ja-JP" sz="1500" b="1" dirty="0" smtClean="0">
                <a:solidFill>
                  <a:srgbClr val="0070C0"/>
                </a:solidFill>
              </a:rPr>
              <a:t>g module for J-PARC is now under design</a:t>
            </a:r>
          </a:p>
          <a:p>
            <a:pPr algn="ctr"/>
            <a:r>
              <a:rPr kumimoji="1" lang="en-US" altLang="ja-JP" sz="1200" b="1" dirty="0" smtClean="0">
                <a:solidFill>
                  <a:srgbClr val="FF0000"/>
                </a:solidFill>
              </a:rPr>
              <a:t>Same design as FNAL IPM cannot be used due to the higher voltage of 50kV</a:t>
            </a:r>
            <a:endParaRPr kumimoji="1" lang="ja-JP" altLang="en-US" sz="1200" b="1" dirty="0">
              <a:solidFill>
                <a:srgbClr val="FF0000"/>
              </a:solidFill>
            </a:endParaRPr>
          </a:p>
        </p:txBody>
      </p:sp>
      <p:sp>
        <p:nvSpPr>
          <p:cNvPr id="19" name="テキスト ボックス 18"/>
          <p:cNvSpPr txBox="1"/>
          <p:nvPr/>
        </p:nvSpPr>
        <p:spPr>
          <a:xfrm>
            <a:off x="2231168" y="1047066"/>
            <a:ext cx="2196816" cy="954107"/>
          </a:xfrm>
          <a:prstGeom prst="rect">
            <a:avLst/>
          </a:prstGeom>
          <a:noFill/>
        </p:spPr>
        <p:txBody>
          <a:bodyPr wrap="square" rtlCol="0">
            <a:spAutoFit/>
          </a:bodyPr>
          <a:lstStyle/>
          <a:p>
            <a:r>
              <a:rPr kumimoji="1" lang="en-US" altLang="ja-JP" sz="1400" dirty="0" smtClean="0"/>
              <a:t>Courtesy </a:t>
            </a:r>
            <a:r>
              <a:rPr lang="en-US" altLang="ja-JP" sz="1400" dirty="0"/>
              <a:t>of James R </a:t>
            </a:r>
            <a:r>
              <a:rPr lang="en-US" altLang="ja-JP" sz="1400" dirty="0" err="1" smtClean="0"/>
              <a:t>Zagel</a:t>
            </a:r>
            <a:r>
              <a:rPr lang="en-US" altLang="ja-JP" sz="1400" dirty="0" smtClean="0"/>
              <a:t>: Photo and block diagram of the HV switching module for FANL IPM</a:t>
            </a:r>
            <a:endParaRPr kumimoji="1" lang="ja-JP" altLang="en-US" sz="1400" dirty="0"/>
          </a:p>
        </p:txBody>
      </p:sp>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64" t="19294" r="840" b="17005"/>
          <a:stretch/>
        </p:blipFill>
        <p:spPr bwMode="auto">
          <a:xfrm>
            <a:off x="672398" y="4149080"/>
            <a:ext cx="3543754" cy="138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395536" y="836712"/>
            <a:ext cx="4032448" cy="2705241"/>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23528" y="6218148"/>
            <a:ext cx="4176464" cy="523220"/>
          </a:xfrm>
          <a:prstGeom prst="rect">
            <a:avLst/>
          </a:prstGeom>
          <a:noFill/>
        </p:spPr>
        <p:txBody>
          <a:bodyPr wrap="square" rtlCol="0">
            <a:spAutoFit/>
          </a:bodyPr>
          <a:lstStyle/>
          <a:p>
            <a:r>
              <a:rPr kumimoji="1" lang="en-US" altLang="ja-JP" sz="1400" b="1" dirty="0" smtClean="0"/>
              <a:t>Proposed circuit for gated IPM system of J-PARC and its simulated results</a:t>
            </a:r>
            <a:endParaRPr kumimoji="1" lang="ja-JP" altLang="en-US" sz="1400" b="1" dirty="0"/>
          </a:p>
        </p:txBody>
      </p:sp>
      <p:sp>
        <p:nvSpPr>
          <p:cNvPr id="23" name="右矢印 22"/>
          <p:cNvSpPr/>
          <p:nvPr/>
        </p:nvSpPr>
        <p:spPr>
          <a:xfrm rot="7756091">
            <a:off x="1165738" y="5134960"/>
            <a:ext cx="738733" cy="1440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1805592" y="4875429"/>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6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491197"/>
            <a:ext cx="2848079" cy="67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165" r="47592"/>
          <a:stretch/>
        </p:blipFill>
        <p:spPr bwMode="auto">
          <a:xfrm>
            <a:off x="3212342" y="5361309"/>
            <a:ext cx="1070333" cy="695988"/>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cxnSp>
        <p:nvCxnSpPr>
          <p:cNvPr id="26" name="直線矢印コネクタ 25"/>
          <p:cNvCxnSpPr/>
          <p:nvPr/>
        </p:nvCxnSpPr>
        <p:spPr>
          <a:xfrm>
            <a:off x="3464351" y="5827995"/>
            <a:ext cx="182579" cy="0"/>
          </a:xfrm>
          <a:prstGeom prst="straightConnector1">
            <a:avLst/>
          </a:prstGeom>
          <a:ln>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2059" name="テキスト ボックス 2058"/>
          <p:cNvSpPr txBox="1"/>
          <p:nvPr/>
        </p:nvSpPr>
        <p:spPr>
          <a:xfrm>
            <a:off x="3428761" y="5812680"/>
            <a:ext cx="436338" cy="246221"/>
          </a:xfrm>
          <a:prstGeom prst="rect">
            <a:avLst/>
          </a:prstGeom>
          <a:noFill/>
        </p:spPr>
        <p:txBody>
          <a:bodyPr wrap="none" rtlCol="0">
            <a:spAutoFit/>
          </a:bodyPr>
          <a:lstStyle/>
          <a:p>
            <a:r>
              <a:rPr kumimoji="1" lang="en-US" altLang="ja-JP" sz="1000" dirty="0" smtClean="0"/>
              <a:t>10μs</a:t>
            </a:r>
            <a:endParaRPr kumimoji="1" lang="ja-JP" altLang="en-US" sz="1000" dirty="0"/>
          </a:p>
        </p:txBody>
      </p:sp>
      <p:sp>
        <p:nvSpPr>
          <p:cNvPr id="2062" name="テキスト ボックス 2061"/>
          <p:cNvSpPr txBox="1"/>
          <p:nvPr/>
        </p:nvSpPr>
        <p:spPr>
          <a:xfrm>
            <a:off x="1266902" y="5680727"/>
            <a:ext cx="638316" cy="261610"/>
          </a:xfrm>
          <a:prstGeom prst="rect">
            <a:avLst/>
          </a:prstGeom>
          <a:noFill/>
        </p:spPr>
        <p:txBody>
          <a:bodyPr wrap="none" rtlCol="0">
            <a:spAutoFit/>
          </a:bodyPr>
          <a:lstStyle/>
          <a:p>
            <a:r>
              <a:rPr kumimoji="1" lang="en-US" altLang="ja-JP" sz="1100" dirty="0" smtClean="0"/>
              <a:t>Gate on</a:t>
            </a:r>
            <a:endParaRPr kumimoji="1" lang="ja-JP" altLang="en-US" sz="1100" dirty="0"/>
          </a:p>
        </p:txBody>
      </p:sp>
      <p:sp>
        <p:nvSpPr>
          <p:cNvPr id="47" name="テキスト ボックス 46"/>
          <p:cNvSpPr txBox="1"/>
          <p:nvPr/>
        </p:nvSpPr>
        <p:spPr>
          <a:xfrm>
            <a:off x="518919" y="5668615"/>
            <a:ext cx="651140" cy="261610"/>
          </a:xfrm>
          <a:prstGeom prst="rect">
            <a:avLst/>
          </a:prstGeom>
          <a:noFill/>
        </p:spPr>
        <p:txBody>
          <a:bodyPr wrap="none" rtlCol="0">
            <a:spAutoFit/>
          </a:bodyPr>
          <a:lstStyle/>
          <a:p>
            <a:r>
              <a:rPr kumimoji="1" lang="en-US" altLang="ja-JP" sz="1100" dirty="0" smtClean="0"/>
              <a:t>Gate off</a:t>
            </a:r>
            <a:endParaRPr kumimoji="1" lang="ja-JP" altLang="en-US" sz="1100" dirty="0"/>
          </a:p>
        </p:txBody>
      </p:sp>
      <p:sp>
        <p:nvSpPr>
          <p:cNvPr id="2065" name="右中かっこ 2064"/>
          <p:cNvSpPr/>
          <p:nvPr/>
        </p:nvSpPr>
        <p:spPr>
          <a:xfrm rot="5400000">
            <a:off x="798390" y="5375741"/>
            <a:ext cx="128654" cy="60997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67" name="直線矢印コネクタ 2066"/>
          <p:cNvCxnSpPr/>
          <p:nvPr/>
        </p:nvCxnSpPr>
        <p:spPr>
          <a:xfrm>
            <a:off x="1058611" y="6030326"/>
            <a:ext cx="1059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9" name="直線矢印コネクタ 2068"/>
          <p:cNvCxnSpPr/>
          <p:nvPr/>
        </p:nvCxnSpPr>
        <p:spPr>
          <a:xfrm flipH="1">
            <a:off x="1247077" y="6030326"/>
            <a:ext cx="1257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989236" y="6013478"/>
            <a:ext cx="468398" cy="246221"/>
          </a:xfrm>
          <a:prstGeom prst="rect">
            <a:avLst/>
          </a:prstGeom>
          <a:noFill/>
        </p:spPr>
        <p:txBody>
          <a:bodyPr wrap="none" rtlCol="0">
            <a:spAutoFit/>
          </a:bodyPr>
          <a:lstStyle/>
          <a:p>
            <a:r>
              <a:rPr kumimoji="1" lang="en-US" altLang="ja-JP" sz="1000" dirty="0" smtClean="0"/>
              <a:t>10ms</a:t>
            </a:r>
            <a:endParaRPr kumimoji="1" lang="ja-JP" altLang="en-US" sz="1000" dirty="0"/>
          </a:p>
        </p:txBody>
      </p:sp>
      <p:cxnSp>
        <p:nvCxnSpPr>
          <p:cNvPr id="2073" name="直線矢印コネクタ 2072"/>
          <p:cNvCxnSpPr/>
          <p:nvPr/>
        </p:nvCxnSpPr>
        <p:spPr>
          <a:xfrm flipH="1">
            <a:off x="1185293" y="5819945"/>
            <a:ext cx="155332" cy="130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74" name="円/楕円 2073"/>
          <p:cNvSpPr/>
          <p:nvPr/>
        </p:nvSpPr>
        <p:spPr>
          <a:xfrm>
            <a:off x="2464717" y="5567082"/>
            <a:ext cx="100583" cy="518790"/>
          </a:xfrm>
          <a:prstGeom prst="ellipse">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76" name="直線矢印コネクタ 2075"/>
          <p:cNvCxnSpPr>
            <a:stCxn id="2074" idx="6"/>
            <a:endCxn id="2057" idx="1"/>
          </p:cNvCxnSpPr>
          <p:nvPr/>
        </p:nvCxnSpPr>
        <p:spPr>
          <a:xfrm flipV="1">
            <a:off x="2565300" y="5709303"/>
            <a:ext cx="647042" cy="117174"/>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77" name="下カーブ矢印 2076"/>
          <p:cNvSpPr/>
          <p:nvPr/>
        </p:nvSpPr>
        <p:spPr>
          <a:xfrm rot="5400000">
            <a:off x="4088833" y="3665913"/>
            <a:ext cx="1337671" cy="6367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78" name="テキスト ボックス 2077"/>
          <p:cNvSpPr txBox="1"/>
          <p:nvPr/>
        </p:nvSpPr>
        <p:spPr>
          <a:xfrm>
            <a:off x="4860032" y="5499229"/>
            <a:ext cx="4104456" cy="954107"/>
          </a:xfrm>
          <a:prstGeom prst="rect">
            <a:avLst/>
          </a:prstGeom>
          <a:noFill/>
        </p:spPr>
        <p:txBody>
          <a:bodyPr wrap="square" rtlCol="0">
            <a:spAutoFit/>
          </a:bodyPr>
          <a:lstStyle/>
          <a:p>
            <a:r>
              <a:rPr kumimoji="1" lang="en-US" altLang="ja-JP" sz="1400" dirty="0" smtClean="0"/>
              <a:t>At each stage, </a:t>
            </a:r>
            <a:r>
              <a:rPr kumimoji="1" lang="en-US" altLang="ja-JP" sz="1400" b="1" dirty="0" smtClean="0">
                <a:solidFill>
                  <a:srgbClr val="FF0000"/>
                </a:solidFill>
              </a:rPr>
              <a:t>the discussion with the team </a:t>
            </a:r>
            <a:r>
              <a:rPr lang="en-US" altLang="ja-JP" sz="1400" b="1" dirty="0" smtClean="0">
                <a:solidFill>
                  <a:srgbClr val="FF0000"/>
                </a:solidFill>
              </a:rPr>
              <a:t>at </a:t>
            </a:r>
            <a:r>
              <a:rPr kumimoji="1" lang="en-US" altLang="ja-JP" sz="1400" b="1" dirty="0" smtClean="0">
                <a:solidFill>
                  <a:srgbClr val="FF0000"/>
                </a:solidFill>
              </a:rPr>
              <a:t>FNAL </a:t>
            </a:r>
            <a:r>
              <a:rPr lang="en-US" altLang="ja-JP" sz="1400" dirty="0" smtClean="0"/>
              <a:t>is required to get their expertise on the construction of the gated system, and to </a:t>
            </a:r>
            <a:r>
              <a:rPr lang="en-US" altLang="ja-JP" sz="1400" b="1" dirty="0" smtClean="0">
                <a:solidFill>
                  <a:srgbClr val="FF0000"/>
                </a:solidFill>
              </a:rPr>
              <a:t>share the new knowledge from the new system of J-PARC</a:t>
            </a:r>
            <a:endParaRPr kumimoji="1" lang="ja-JP" altLang="en-US" sz="1400" b="1" dirty="0">
              <a:solidFill>
                <a:srgbClr val="FF0000"/>
              </a:solidFill>
            </a:endParaRPr>
          </a:p>
        </p:txBody>
      </p:sp>
      <p:pic>
        <p:nvPicPr>
          <p:cNvPr id="207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2201524"/>
            <a:ext cx="3528392" cy="130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490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IPM Data set for simulation works from J-PARC MR</a:t>
            </a:r>
            <a:endParaRPr kumimoji="1" lang="ja-JP" altLang="en-US" dirty="0"/>
          </a:p>
        </p:txBody>
      </p:sp>
      <p:sp>
        <p:nvSpPr>
          <p:cNvPr id="3" name="コンテンツ プレースホルダー 2"/>
          <p:cNvSpPr>
            <a:spLocks noGrp="1"/>
          </p:cNvSpPr>
          <p:nvPr>
            <p:ph idx="1"/>
          </p:nvPr>
        </p:nvSpPr>
        <p:spPr>
          <a:xfrm>
            <a:off x="1187624" y="2216564"/>
            <a:ext cx="6313677" cy="4025216"/>
          </a:xfrm>
          <a:solidFill>
            <a:schemeClr val="accent1">
              <a:lumMod val="20000"/>
              <a:lumOff val="80000"/>
            </a:schemeClr>
          </a:solidFill>
        </p:spPr>
        <p:txBody>
          <a:bodyPr>
            <a:normAutofit fontScale="47500" lnSpcReduction="20000"/>
          </a:bodyPr>
          <a:lstStyle/>
          <a:p>
            <a:r>
              <a:rPr kumimoji="1" lang="en-US" altLang="ja-JP" b="1" dirty="0" smtClean="0"/>
              <a:t>A)3.11E12 ppb</a:t>
            </a:r>
          </a:p>
          <a:p>
            <a:pPr lvl="1"/>
            <a:r>
              <a:rPr lang="en-US" altLang="ja-JP" b="1" dirty="0" smtClean="0"/>
              <a:t>RF para</a:t>
            </a:r>
          </a:p>
          <a:p>
            <a:pPr lvl="2"/>
            <a:r>
              <a:rPr lang="en-US" altLang="ja-JP" b="1" dirty="0" smtClean="0"/>
              <a:t>100us, 228ns, delay1010ns, 32/32</a:t>
            </a:r>
          </a:p>
          <a:p>
            <a:pPr lvl="1"/>
            <a:r>
              <a:rPr lang="en-US" altLang="ja-JP" b="1" dirty="0" smtClean="0">
                <a:solidFill>
                  <a:srgbClr val="FF0000"/>
                </a:solidFill>
              </a:rPr>
              <a:t>MRPM</a:t>
            </a:r>
            <a:r>
              <a:rPr lang="en-US" altLang="ja-JP" b="1" dirty="0" smtClean="0"/>
              <a:t> data: Shot#266392, </a:t>
            </a:r>
            <a:r>
              <a:rPr lang="en-US" altLang="ja-JP" b="1" dirty="0" smtClean="0">
                <a:solidFill>
                  <a:srgbClr val="FF0000"/>
                </a:solidFill>
              </a:rPr>
              <a:t>WCM </a:t>
            </a:r>
            <a:r>
              <a:rPr lang="en-US" altLang="ja-JP" b="1" dirty="0" smtClean="0"/>
              <a:t>data:wfm170126_09(and 15)_</a:t>
            </a:r>
            <a:r>
              <a:rPr lang="en-US" altLang="ja-JP" b="1" dirty="0" err="1" smtClean="0"/>
              <a:t>wcm.tekwfm</a:t>
            </a:r>
            <a:endParaRPr lang="en-US" altLang="ja-JP" b="1" dirty="0" smtClean="0"/>
          </a:p>
          <a:p>
            <a:r>
              <a:rPr kumimoji="1" lang="en-US" altLang="ja-JP" b="1" dirty="0" smtClean="0"/>
              <a:t>B)5.78E12 ppb</a:t>
            </a:r>
          </a:p>
          <a:p>
            <a:pPr lvl="1"/>
            <a:r>
              <a:rPr lang="en-US" altLang="ja-JP" b="1" dirty="0"/>
              <a:t>RF para</a:t>
            </a:r>
          </a:p>
          <a:p>
            <a:pPr lvl="2"/>
            <a:r>
              <a:rPr lang="en-US" altLang="ja-JP" b="1" dirty="0" smtClean="0"/>
              <a:t>300us</a:t>
            </a:r>
            <a:r>
              <a:rPr lang="en-US" altLang="ja-JP" b="1" dirty="0"/>
              <a:t>, 228ns, delay1010ns, </a:t>
            </a:r>
            <a:r>
              <a:rPr lang="en-US" altLang="ja-JP" b="1" dirty="0" smtClean="0"/>
              <a:t>20/32</a:t>
            </a:r>
            <a:endParaRPr lang="en-US" altLang="ja-JP" b="1" dirty="0"/>
          </a:p>
          <a:p>
            <a:pPr lvl="1"/>
            <a:r>
              <a:rPr lang="en-US" altLang="ja-JP" b="1" dirty="0"/>
              <a:t>MRPM data: </a:t>
            </a:r>
            <a:r>
              <a:rPr lang="en-US" altLang="ja-JP" b="1" dirty="0" smtClean="0"/>
              <a:t>Shot#266393, </a:t>
            </a:r>
            <a:r>
              <a:rPr lang="en-US" altLang="ja-JP" b="1" dirty="0"/>
              <a:t>WCM </a:t>
            </a:r>
            <a:r>
              <a:rPr lang="en-US" altLang="ja-JP" b="1" dirty="0" smtClean="0"/>
              <a:t>data:wfm170126_10_wcm.tekwfm</a:t>
            </a:r>
            <a:endParaRPr kumimoji="1" lang="en-US" altLang="ja-JP" b="1" dirty="0" smtClean="0"/>
          </a:p>
          <a:p>
            <a:r>
              <a:rPr lang="en-US" altLang="ja-JP" b="1" dirty="0" smtClean="0"/>
              <a:t>C)1.24E13 ppb</a:t>
            </a:r>
          </a:p>
          <a:p>
            <a:pPr lvl="1"/>
            <a:r>
              <a:rPr lang="en-US" altLang="ja-JP" b="1" dirty="0"/>
              <a:t>RF para</a:t>
            </a:r>
          </a:p>
          <a:p>
            <a:pPr lvl="2"/>
            <a:r>
              <a:rPr lang="en-US" altLang="ja-JP" b="1" dirty="0"/>
              <a:t>300us, </a:t>
            </a:r>
            <a:r>
              <a:rPr lang="en-US" altLang="ja-JP" b="1" dirty="0" smtClean="0"/>
              <a:t>456ns</a:t>
            </a:r>
            <a:r>
              <a:rPr lang="en-US" altLang="ja-JP" b="1" dirty="0"/>
              <a:t>, </a:t>
            </a:r>
            <a:r>
              <a:rPr lang="en-US" altLang="ja-JP" b="1" dirty="0" smtClean="0"/>
              <a:t>delay896ns</a:t>
            </a:r>
            <a:r>
              <a:rPr lang="en-US" altLang="ja-JP" b="1" dirty="0"/>
              <a:t>, </a:t>
            </a:r>
            <a:r>
              <a:rPr lang="en-US" altLang="ja-JP" b="1" dirty="0" smtClean="0"/>
              <a:t>20/32</a:t>
            </a:r>
            <a:endParaRPr lang="en-US" altLang="ja-JP" b="1" dirty="0"/>
          </a:p>
          <a:p>
            <a:pPr lvl="1"/>
            <a:r>
              <a:rPr lang="en-US" altLang="ja-JP" b="1" dirty="0"/>
              <a:t>MRPM data: Shot#266393, WCM </a:t>
            </a:r>
            <a:r>
              <a:rPr lang="en-US" altLang="ja-JP" b="1" dirty="0" smtClean="0"/>
              <a:t>data:wfm170126_11_wcm.tekwfm</a:t>
            </a:r>
          </a:p>
          <a:p>
            <a:r>
              <a:rPr kumimoji="1" lang="en-US" altLang="ja-JP" b="1" strike="sngStrike" dirty="0" smtClean="0"/>
              <a:t>D)</a:t>
            </a:r>
            <a:r>
              <a:rPr lang="en-US" altLang="ja-JP" b="1" strike="sngStrike" dirty="0"/>
              <a:t> </a:t>
            </a:r>
            <a:r>
              <a:rPr lang="en-US" altLang="ja-JP" b="1" strike="sngStrike" dirty="0" smtClean="0"/>
              <a:t>2.96E13 </a:t>
            </a:r>
            <a:r>
              <a:rPr lang="en-US" altLang="ja-JP" b="1" strike="sngStrike" dirty="0"/>
              <a:t>ppb</a:t>
            </a:r>
          </a:p>
          <a:p>
            <a:pPr lvl="1"/>
            <a:r>
              <a:rPr lang="en-US" altLang="ja-JP" b="1" strike="sngStrike" dirty="0"/>
              <a:t>RF para</a:t>
            </a:r>
          </a:p>
          <a:p>
            <a:pPr lvl="2"/>
            <a:r>
              <a:rPr lang="en-US" altLang="ja-JP" b="1" strike="sngStrike" dirty="0" smtClean="0"/>
              <a:t>500us</a:t>
            </a:r>
            <a:r>
              <a:rPr lang="en-US" altLang="ja-JP" b="1" strike="sngStrike" dirty="0"/>
              <a:t>, </a:t>
            </a:r>
            <a:r>
              <a:rPr lang="en-US" altLang="ja-JP" b="1" strike="sngStrike" dirty="0" smtClean="0"/>
              <a:t>462ns</a:t>
            </a:r>
            <a:r>
              <a:rPr lang="en-US" altLang="ja-JP" b="1" strike="sngStrike" dirty="0"/>
              <a:t>, delay896ns, </a:t>
            </a:r>
            <a:r>
              <a:rPr lang="en-US" altLang="ja-JP" b="1" strike="sngStrike" dirty="0" smtClean="0"/>
              <a:t>28/32</a:t>
            </a:r>
            <a:endParaRPr lang="en-US" altLang="ja-JP" b="1" strike="sngStrike" dirty="0"/>
          </a:p>
          <a:p>
            <a:pPr lvl="1"/>
            <a:r>
              <a:rPr lang="en-US" altLang="ja-JP" b="1" strike="sngStrike" dirty="0"/>
              <a:t>MRPM data: </a:t>
            </a:r>
            <a:r>
              <a:rPr lang="en-US" altLang="ja-JP" b="1" strike="sngStrike" dirty="0" smtClean="0"/>
              <a:t>Shot#266455, </a:t>
            </a:r>
            <a:r>
              <a:rPr lang="en-US" altLang="ja-JP" b="1" strike="sngStrike" dirty="0"/>
              <a:t>WCM </a:t>
            </a:r>
            <a:r>
              <a:rPr lang="en-US" altLang="ja-JP" b="1" strike="sngStrike" dirty="0" smtClean="0"/>
              <a:t>data:wfm170126_13_wcm.tekwfm</a:t>
            </a:r>
            <a:endParaRPr lang="en-US" altLang="ja-JP" b="1" strike="sngStrike" dirty="0"/>
          </a:p>
          <a:p>
            <a:r>
              <a:rPr kumimoji="1" lang="en-US" altLang="ja-JP" b="1" dirty="0" smtClean="0"/>
              <a:t>E)</a:t>
            </a:r>
            <a:r>
              <a:rPr lang="en-US" altLang="ja-JP" b="1" dirty="0"/>
              <a:t> </a:t>
            </a:r>
            <a:r>
              <a:rPr lang="en-US" altLang="ja-JP" b="1" dirty="0" smtClean="0"/>
              <a:t>2.52E13 </a:t>
            </a:r>
            <a:r>
              <a:rPr lang="en-US" altLang="ja-JP" b="1" dirty="0"/>
              <a:t>ppb</a:t>
            </a:r>
          </a:p>
          <a:p>
            <a:pPr lvl="1"/>
            <a:r>
              <a:rPr lang="en-US" altLang="ja-JP" b="1" dirty="0"/>
              <a:t>RF para</a:t>
            </a:r>
          </a:p>
          <a:p>
            <a:pPr lvl="2"/>
            <a:r>
              <a:rPr lang="en-US" altLang="ja-JP" b="1" dirty="0"/>
              <a:t>500us, 462ns, delay896ns, </a:t>
            </a:r>
            <a:r>
              <a:rPr lang="en-US" altLang="ja-JP" b="1" dirty="0" smtClean="0"/>
              <a:t>24/32</a:t>
            </a:r>
            <a:endParaRPr lang="en-US" altLang="ja-JP" b="1" dirty="0"/>
          </a:p>
          <a:p>
            <a:pPr lvl="1"/>
            <a:r>
              <a:rPr lang="en-US" altLang="ja-JP" b="1" dirty="0"/>
              <a:t>MRPM data: </a:t>
            </a:r>
            <a:r>
              <a:rPr lang="en-US" altLang="ja-JP" b="1" dirty="0" smtClean="0"/>
              <a:t>Shot#266458, </a:t>
            </a:r>
            <a:r>
              <a:rPr lang="en-US" altLang="ja-JP" b="1" dirty="0"/>
              <a:t>WCM </a:t>
            </a:r>
            <a:r>
              <a:rPr lang="en-US" altLang="ja-JP" b="1" dirty="0" smtClean="0"/>
              <a:t>data:wfm170126_14_wcm.tekwfm</a:t>
            </a:r>
            <a:endParaRPr lang="en-US" altLang="ja-JP" b="1" dirty="0"/>
          </a:p>
        </p:txBody>
      </p:sp>
      <p:sp>
        <p:nvSpPr>
          <p:cNvPr id="4" name="テキスト ボックス 3"/>
          <p:cNvSpPr txBox="1"/>
          <p:nvPr/>
        </p:nvSpPr>
        <p:spPr>
          <a:xfrm>
            <a:off x="2627784" y="6258355"/>
            <a:ext cx="3214406" cy="523220"/>
          </a:xfrm>
          <a:prstGeom prst="rect">
            <a:avLst/>
          </a:prstGeom>
          <a:noFill/>
        </p:spPr>
        <p:txBody>
          <a:bodyPr wrap="none" rtlCol="0">
            <a:spAutoFit/>
          </a:bodyPr>
          <a:lstStyle/>
          <a:p>
            <a:r>
              <a:rPr lang="en-US" altLang="ja-JP" sz="2800" dirty="0" smtClean="0">
                <a:solidFill>
                  <a:srgbClr val="FF0000"/>
                </a:solidFill>
              </a:rPr>
              <a:t>Wil be ready in June.</a:t>
            </a:r>
            <a:endParaRPr kumimoji="1" lang="ja-JP" altLang="en-US" sz="2800" dirty="0">
              <a:solidFill>
                <a:srgbClr val="FF0000"/>
              </a:solidFill>
            </a:endParaRPr>
          </a:p>
        </p:txBody>
      </p:sp>
      <p:sp>
        <p:nvSpPr>
          <p:cNvPr id="5" name="テキスト ボックス 4"/>
          <p:cNvSpPr txBox="1"/>
          <p:nvPr/>
        </p:nvSpPr>
        <p:spPr>
          <a:xfrm>
            <a:off x="971600" y="1508678"/>
            <a:ext cx="7056784" cy="707886"/>
          </a:xfrm>
          <a:prstGeom prst="rect">
            <a:avLst/>
          </a:prstGeom>
          <a:noFill/>
        </p:spPr>
        <p:txBody>
          <a:bodyPr wrap="square" rtlCol="0">
            <a:spAutoFit/>
          </a:bodyPr>
          <a:lstStyle/>
          <a:p>
            <a:r>
              <a:rPr lang="en-US" altLang="ja-JP" sz="2000" dirty="0"/>
              <a:t>As for </a:t>
            </a:r>
            <a:r>
              <a:rPr lang="en-US" altLang="ja-JP" sz="2000" dirty="0" smtClean="0"/>
              <a:t>the </a:t>
            </a:r>
            <a:r>
              <a:rPr lang="en-US" altLang="ja-JP" sz="2000" dirty="0" err="1" smtClean="0"/>
              <a:t>ion&amp;electron</a:t>
            </a:r>
            <a:r>
              <a:rPr lang="en-US" altLang="ja-JP" sz="2000" dirty="0" smtClean="0"/>
              <a:t> </a:t>
            </a:r>
            <a:r>
              <a:rPr lang="en-US" altLang="ja-JP" sz="2000" dirty="0"/>
              <a:t>collection mode, the data set for IPM simulation were measured.</a:t>
            </a:r>
          </a:p>
        </p:txBody>
      </p:sp>
    </p:spTree>
    <p:extLst>
      <p:ext uri="{BB962C8B-B14F-4D97-AF65-F5344CB8AC3E}">
        <p14:creationId xmlns:p14="http://schemas.microsoft.com/office/powerpoint/2010/main" val="222459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a:t>
            </a:r>
            <a:r>
              <a:rPr kumimoji="1" lang="en-US" altLang="ja-JP" dirty="0" smtClean="0"/>
              <a:t>ummary</a:t>
            </a:r>
            <a:endParaRPr kumimoji="1" lang="ja-JP" altLang="en-US" dirty="0"/>
          </a:p>
        </p:txBody>
      </p:sp>
      <p:sp>
        <p:nvSpPr>
          <p:cNvPr id="3" name="コンテンツ プレースホルダー 2"/>
          <p:cNvSpPr>
            <a:spLocks noGrp="1"/>
          </p:cNvSpPr>
          <p:nvPr>
            <p:ph idx="1"/>
          </p:nvPr>
        </p:nvSpPr>
        <p:spPr>
          <a:xfrm>
            <a:off x="457200" y="1340768"/>
            <a:ext cx="8229600" cy="4997152"/>
          </a:xfrm>
        </p:spPr>
        <p:txBody>
          <a:bodyPr>
            <a:normAutofit fontScale="62500" lnSpcReduction="20000"/>
          </a:bodyPr>
          <a:lstStyle/>
          <a:p>
            <a:r>
              <a:rPr kumimoji="1" lang="en-US" altLang="ja-JP" dirty="0" smtClean="0"/>
              <a:t>3 IPM systems are now operating in J-PARC MR, only one system has magnet system to collect electrons.</a:t>
            </a:r>
          </a:p>
          <a:p>
            <a:r>
              <a:rPr lang="en-US" altLang="ja-JP" dirty="0" smtClean="0"/>
              <a:t>The magnet installed and start operation after 2016 summer long shut-down.</a:t>
            </a:r>
          </a:p>
          <a:p>
            <a:r>
              <a:rPr kumimoji="1" lang="en-US" altLang="ja-JP" dirty="0" smtClean="0"/>
              <a:t>The current balance tuning between the PS of the main (C type) magnet and the PS of the two correction (H type) magnet was made by checking the CODs from BPMs, and the balance tuning is now reasonably well </a:t>
            </a:r>
            <a:r>
              <a:rPr lang="en-US" altLang="ja-JP" dirty="0" smtClean="0"/>
              <a:t>within the uncertainties of BPM resolution and magnet installation error.</a:t>
            </a:r>
          </a:p>
          <a:p>
            <a:r>
              <a:rPr lang="en-US" altLang="ja-JP" dirty="0" smtClean="0"/>
              <a:t>The electron contamination issues were found in electron collection mode with magnetic field, and these contaminant depends on HV, B, as well as the beam intensity -&gt; Further study will needed to clear the source of the contaminations.</a:t>
            </a:r>
          </a:p>
          <a:p>
            <a:r>
              <a:rPr lang="en-US" altLang="ja-JP" dirty="0" smtClean="0"/>
              <a:t>The beam based </a:t>
            </a:r>
            <a:r>
              <a:rPr lang="en-US" altLang="ja-JP" smtClean="0"/>
              <a:t>MCP gain calibration was made.</a:t>
            </a:r>
            <a:endParaRPr lang="en-US" altLang="ja-JP" dirty="0" smtClean="0"/>
          </a:p>
          <a:p>
            <a:r>
              <a:rPr lang="en-US" altLang="ja-JP" dirty="0" smtClean="0"/>
              <a:t>Development of Gated IPM system for J-PARC MR, with helps from FNAL group, was proposed for one of the projects of Japan-US collaboration framework for upgrade of neutrino beams and accepted recently. </a:t>
            </a:r>
          </a:p>
          <a:p>
            <a:r>
              <a:rPr lang="en-US" altLang="ja-JP" dirty="0" smtClean="0"/>
              <a:t>Some sets of data was measure for IPM simulation for both ion and electron collection mode and will be be ready in next month.</a:t>
            </a:r>
          </a:p>
        </p:txBody>
      </p:sp>
    </p:spTree>
    <p:extLst>
      <p:ext uri="{BB962C8B-B14F-4D97-AF65-F5344CB8AC3E}">
        <p14:creationId xmlns:p14="http://schemas.microsoft.com/office/powerpoint/2010/main" val="772908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Outline</a:t>
            </a:r>
            <a:endParaRPr kumimoji="1" lang="ja-JP" altLang="en-US" dirty="0"/>
          </a:p>
        </p:txBody>
      </p:sp>
      <p:sp>
        <p:nvSpPr>
          <p:cNvPr id="3" name="コンテンツ プレースホルダー 2"/>
          <p:cNvSpPr>
            <a:spLocks noGrp="1"/>
          </p:cNvSpPr>
          <p:nvPr>
            <p:ph idx="1"/>
          </p:nvPr>
        </p:nvSpPr>
        <p:spPr>
          <a:xfrm>
            <a:off x="457200" y="1600200"/>
            <a:ext cx="6635080" cy="4525963"/>
          </a:xfrm>
        </p:spPr>
        <p:txBody>
          <a:bodyPr>
            <a:normAutofit fontScale="92500" lnSpcReduction="10000"/>
          </a:bodyPr>
          <a:lstStyle/>
          <a:p>
            <a:r>
              <a:rPr lang="en-US" altLang="ja-JP" dirty="0" smtClean="0"/>
              <a:t>J-PARC MR IPM system overview</a:t>
            </a:r>
          </a:p>
          <a:p>
            <a:r>
              <a:rPr kumimoji="1" lang="en-US" altLang="ja-JP" dirty="0" smtClean="0"/>
              <a:t>Magnet system</a:t>
            </a:r>
          </a:p>
          <a:p>
            <a:r>
              <a:rPr kumimoji="1" lang="en-US" altLang="ja-JP" dirty="0" smtClean="0"/>
              <a:t>Electron contamination issue</a:t>
            </a:r>
          </a:p>
          <a:p>
            <a:r>
              <a:rPr lang="en-US" altLang="ja-JP" dirty="0" smtClean="0"/>
              <a:t>Beam based MCP gain calibration</a:t>
            </a:r>
            <a:endParaRPr kumimoji="1" lang="en-US" altLang="ja-JP" dirty="0" smtClean="0"/>
          </a:p>
          <a:p>
            <a:r>
              <a:rPr lang="en-US" altLang="ja-JP" dirty="0" smtClean="0"/>
              <a:t>Development of Gated IPM system for J-PARC system</a:t>
            </a:r>
          </a:p>
          <a:p>
            <a:r>
              <a:rPr kumimoji="1" lang="en-US" altLang="ja-JP" dirty="0" smtClean="0"/>
              <a:t>Data set for IPM simulation from J-PARC</a:t>
            </a:r>
          </a:p>
          <a:p>
            <a:r>
              <a:rPr lang="en-US" altLang="ja-JP" dirty="0" smtClean="0"/>
              <a:t>Summary</a:t>
            </a:r>
            <a:endParaRPr kumimoji="1" lang="en-US" altLang="ja-JP" dirty="0" smtClean="0"/>
          </a:p>
          <a:p>
            <a:endParaRPr kumimoji="1" lang="en-US" altLang="ja-JP" dirty="0" smtClean="0"/>
          </a:p>
        </p:txBody>
      </p:sp>
      <p:grpSp>
        <p:nvGrpSpPr>
          <p:cNvPr id="4" name="グループ化 3"/>
          <p:cNvGrpSpPr/>
          <p:nvPr/>
        </p:nvGrpSpPr>
        <p:grpSpPr>
          <a:xfrm>
            <a:off x="6156176" y="1412776"/>
            <a:ext cx="2513520" cy="2192725"/>
            <a:chOff x="531499" y="1257651"/>
            <a:chExt cx="2513520" cy="2192725"/>
          </a:xfrm>
        </p:grpSpPr>
        <p:pic>
          <p:nvPicPr>
            <p:cNvPr id="5" name="Picture 5" descr="C:\Users\ksatou\Desktop\dataBOX\仕事\IPM関連\IPM電磁石運転準備\写真\P10601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499" y="1257651"/>
              <a:ext cx="2513520" cy="188494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194922" y="3142599"/>
              <a:ext cx="1141531" cy="307777"/>
            </a:xfrm>
            <a:prstGeom prst="rect">
              <a:avLst/>
            </a:prstGeom>
            <a:noFill/>
          </p:spPr>
          <p:txBody>
            <a:bodyPr wrap="none" rtlCol="0">
              <a:spAutoFit/>
            </a:bodyPr>
            <a:lstStyle/>
            <a:p>
              <a:r>
                <a:rPr kumimoji="1" lang="en-US" altLang="ja-JP" sz="1400" dirty="0" smtClean="0"/>
                <a:t>Photo of IPM</a:t>
              </a:r>
              <a:endParaRPr kumimoji="1" lang="ja-JP" altLang="en-US" sz="1400" dirty="0"/>
            </a:p>
          </p:txBody>
        </p:sp>
      </p:grpSp>
    </p:spTree>
    <p:extLst>
      <p:ext uri="{BB962C8B-B14F-4D97-AF65-F5344CB8AC3E}">
        <p14:creationId xmlns:p14="http://schemas.microsoft.com/office/powerpoint/2010/main" val="1097907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175655" y="260648"/>
            <a:ext cx="6059016" cy="922337"/>
          </a:xfrm>
        </p:spPr>
        <p:txBody>
          <a:bodyPr/>
          <a:lstStyle/>
          <a:p>
            <a:r>
              <a:rPr lang="en-US" altLang="ja-JP" dirty="0"/>
              <a:t>MR IPM specification</a:t>
            </a:r>
          </a:p>
        </p:txBody>
      </p:sp>
      <p:grpSp>
        <p:nvGrpSpPr>
          <p:cNvPr id="24583" name="Group 7"/>
          <p:cNvGrpSpPr>
            <a:grpSpLocks/>
          </p:cNvGrpSpPr>
          <p:nvPr/>
        </p:nvGrpSpPr>
        <p:grpSpPr bwMode="auto">
          <a:xfrm>
            <a:off x="468313" y="3113088"/>
            <a:ext cx="4537075" cy="3700462"/>
            <a:chOff x="793" y="890"/>
            <a:chExt cx="3859" cy="3147"/>
          </a:xfrm>
        </p:grpSpPr>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 y="890"/>
              <a:ext cx="3856" cy="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Line 6"/>
            <p:cNvSpPr>
              <a:spLocks noChangeShapeType="1"/>
            </p:cNvSpPr>
            <p:nvPr/>
          </p:nvSpPr>
          <p:spPr bwMode="auto">
            <a:xfrm>
              <a:off x="4652" y="902"/>
              <a:ext cx="0" cy="31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4584" name="Rectangle 8"/>
          <p:cNvSpPr>
            <a:spLocks noChangeArrowheads="1"/>
          </p:cNvSpPr>
          <p:nvPr/>
        </p:nvSpPr>
        <p:spPr bwMode="auto">
          <a:xfrm>
            <a:off x="3205163" y="5676900"/>
            <a:ext cx="647700" cy="2159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585" name="Rectangle 9"/>
          <p:cNvSpPr>
            <a:spLocks noChangeArrowheads="1"/>
          </p:cNvSpPr>
          <p:nvPr/>
        </p:nvSpPr>
        <p:spPr bwMode="auto">
          <a:xfrm>
            <a:off x="1331913" y="3300413"/>
            <a:ext cx="504825" cy="2889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aphicFrame>
        <p:nvGraphicFramePr>
          <p:cNvPr id="24725" name="Group 149"/>
          <p:cNvGraphicFramePr>
            <a:graphicFrameLocks noGrp="1"/>
          </p:cNvGraphicFramePr>
          <p:nvPr>
            <p:extLst>
              <p:ext uri="{D42A27DB-BD31-4B8C-83A1-F6EECF244321}">
                <p14:modId xmlns:p14="http://schemas.microsoft.com/office/powerpoint/2010/main" val="878174272"/>
              </p:ext>
            </p:extLst>
          </p:nvPr>
        </p:nvGraphicFramePr>
        <p:xfrm>
          <a:off x="5005682" y="1060257"/>
          <a:ext cx="3995737" cy="5700452"/>
        </p:xfrm>
        <a:graphic>
          <a:graphicData uri="http://schemas.openxmlformats.org/drawingml/2006/table">
            <a:tbl>
              <a:tblPr/>
              <a:tblGrid>
                <a:gridCol w="1843730"/>
                <a:gridCol w="2152007"/>
              </a:tblGrid>
              <a:tr h="332910">
                <a:tc gridSpan="2">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charset="-128"/>
                        </a:rPr>
                        <a:t>MR IPM specification</a:t>
                      </a:r>
                    </a:p>
                  </a:txBody>
                  <a:tcPr horzOverflow="overflow">
                    <a:lnL cap="flat">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3291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Number</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3</a:t>
                      </a: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129473">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Twiss parameter</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Vertical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βx=12.1m, βy=27.3m,</a:t>
                      </a:r>
                      <a:r>
                        <a:rPr kumimoji="1" lang="en-US" altLang="ja-JP" sz="1400" b="0" i="0" u="none" strike="noStrike" cap="none" normalizeH="0" baseline="0" dirty="0" smtClean="0">
                          <a:ln>
                            <a:noFill/>
                          </a:ln>
                          <a:solidFill>
                            <a:schemeClr val="tx1"/>
                          </a:solidFill>
                          <a:effectLst/>
                          <a:latin typeface="Symbol" pitchFamily="18" charset="2"/>
                          <a:ea typeface="ＭＳ Ｐゴシック" charset="-128"/>
                        </a:rPr>
                        <a:t>h</a:t>
                      </a:r>
                      <a:r>
                        <a:rPr kumimoji="1" lang="en-US" altLang="ja-JP" sz="1400" b="0" i="0" u="none" strike="noStrike" cap="none" normalizeH="0" baseline="0" dirty="0" smtClean="0">
                          <a:ln>
                            <a:noFill/>
                          </a:ln>
                          <a:solidFill>
                            <a:schemeClr val="tx1"/>
                          </a:solidFill>
                          <a:effectLst/>
                          <a:latin typeface="Arial" charset="0"/>
                          <a:ea typeface="ＭＳ Ｐゴシック" charset="-128"/>
                        </a:rPr>
                        <a:t>=0m</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Horizontal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βx=13.1m, βy=21.6m,</a:t>
                      </a:r>
                      <a:r>
                        <a:rPr kumimoji="1" lang="en-US" altLang="ja-JP" sz="1400" b="0" i="0" u="none" strike="noStrike" cap="none" normalizeH="0" baseline="0" dirty="0" smtClean="0">
                          <a:ln>
                            <a:noFill/>
                          </a:ln>
                          <a:solidFill>
                            <a:schemeClr val="tx1"/>
                          </a:solidFill>
                          <a:effectLst/>
                          <a:latin typeface="Symbol" pitchFamily="18" charset="2"/>
                          <a:ea typeface="ＭＳ Ｐゴシック" charset="-128"/>
                        </a:rPr>
                        <a:t>h</a:t>
                      </a:r>
                      <a:r>
                        <a:rPr kumimoji="1" lang="en-US" altLang="ja-JP" sz="1400" b="0" i="0" u="none" strike="noStrike" cap="none" normalizeH="0" baseline="0" dirty="0" smtClean="0">
                          <a:ln>
                            <a:noFill/>
                          </a:ln>
                          <a:solidFill>
                            <a:schemeClr val="tx1"/>
                          </a:solidFill>
                          <a:effectLst/>
                          <a:latin typeface="Arial" charset="0"/>
                          <a:ea typeface="ＭＳ Ｐゴシック" charset="-128"/>
                        </a:rPr>
                        <a:t>=0m</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Horizontal</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βx=8.4m, βy=15.5m,</a:t>
                      </a:r>
                      <a:r>
                        <a:rPr kumimoji="1" lang="en-US" altLang="ja-JP" sz="1400" b="0" i="0" u="none" strike="noStrike" cap="none" normalizeH="0" baseline="0" dirty="0" smtClean="0">
                          <a:ln>
                            <a:noFill/>
                          </a:ln>
                          <a:solidFill>
                            <a:schemeClr val="tx1"/>
                          </a:solidFill>
                          <a:effectLst/>
                          <a:latin typeface="Symbol" pitchFamily="18" charset="2"/>
                          <a:ea typeface="ＭＳ Ｐゴシック" charset="-128"/>
                        </a:rPr>
                        <a:t>h</a:t>
                      </a:r>
                      <a:r>
                        <a:rPr kumimoji="1" lang="en-US" altLang="ja-JP" sz="1400" b="0" i="0" u="none" strike="noStrike" cap="none" normalizeH="0" baseline="0" dirty="0" smtClean="0">
                          <a:ln>
                            <a:noFill/>
                          </a:ln>
                          <a:solidFill>
                            <a:schemeClr val="tx1"/>
                          </a:solidFill>
                          <a:effectLst/>
                          <a:latin typeface="Arial" charset="0"/>
                          <a:ea typeface="ＭＳ Ｐゴシック" charset="-128"/>
                        </a:rPr>
                        <a:t>=2.0m</a:t>
                      </a:r>
                    </a:p>
                  </a:txBody>
                  <a:tcPr horzOverflow="overflow">
                    <a:lnL>
                      <a:noFill/>
                    </a:lnL>
                    <a:lnR cap="flat">
                      <a:noFill/>
                    </a:lnR>
                    <a:lnT>
                      <a:noFill/>
                    </a:lnT>
                    <a:lnB>
                      <a:noFill/>
                    </a:lnB>
                    <a:lnTlToBr>
                      <a:noFill/>
                    </a:lnTlToBr>
                    <a:lnBlToTr>
                      <a:noFill/>
                    </a:lnBlToTr>
                    <a:noFill/>
                  </a:tcPr>
                </a:tc>
              </a:tr>
              <a:tr h="334377">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Gap size</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130mm</a:t>
                      </a:r>
                    </a:p>
                  </a:txBody>
                  <a:tcPr horzOverflow="overflow">
                    <a:lnL>
                      <a:noFill/>
                    </a:lnL>
                    <a:lnR cap="flat">
                      <a:noFill/>
                    </a:lnR>
                    <a:lnT>
                      <a:noFill/>
                    </a:lnT>
                    <a:lnB>
                      <a:noFill/>
                    </a:lnB>
                    <a:lnTlToBr>
                      <a:noFill/>
                    </a:lnTlToBr>
                    <a:lnBlToTr>
                      <a:noFill/>
                    </a:lnBlToTr>
                    <a:noFill/>
                  </a:tcPr>
                </a:tc>
              </a:tr>
              <a:tr h="33291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Maximum HV</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50kV</a:t>
                      </a:r>
                    </a:p>
                  </a:txBody>
                  <a:tcPr horzOverflow="overflow">
                    <a:lnL>
                      <a:noFill/>
                    </a:lnL>
                    <a:lnR cap="flat">
                      <a:noFill/>
                    </a:lnR>
                    <a:lnT>
                      <a:noFill/>
                    </a:lnT>
                    <a:lnB>
                      <a:noFill/>
                    </a:lnB>
                    <a:lnTlToBr>
                      <a:noFill/>
                    </a:lnTlToBr>
                    <a:lnBlToTr>
                      <a:noFill/>
                    </a:lnBlToTr>
                    <a:noFill/>
                  </a:tcPr>
                </a:tc>
              </a:tr>
              <a:tr h="33291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Operation voltage</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&lt;30kV</a:t>
                      </a:r>
                    </a:p>
                  </a:txBody>
                  <a:tcPr horzOverflow="overflow">
                    <a:lnL>
                      <a:noFill/>
                    </a:lnL>
                    <a:lnR cap="flat">
                      <a:noFill/>
                    </a:lnR>
                    <a:lnT>
                      <a:noFill/>
                    </a:lnT>
                    <a:lnB>
                      <a:noFill/>
                    </a:lnB>
                    <a:lnTlToBr>
                      <a:noFill/>
                    </a:lnTlToBr>
                    <a:lnBlToTr>
                      <a:noFill/>
                    </a:lnBlToTr>
                    <a:noFill/>
                  </a:tcPr>
                </a:tc>
              </a:tr>
              <a:tr h="33291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w/</a:t>
                      </a:r>
                      <a:r>
                        <a:rPr kumimoji="1" lang="en-US" altLang="ja-JP" sz="1400" b="0" i="0" u="none" strike="noStrike" cap="none" normalizeH="0" baseline="0" dirty="0" err="1" smtClean="0">
                          <a:ln>
                            <a:noFill/>
                          </a:ln>
                          <a:solidFill>
                            <a:schemeClr val="tx1"/>
                          </a:solidFill>
                          <a:effectLst/>
                          <a:latin typeface="Arial" charset="0"/>
                          <a:ea typeface="ＭＳ Ｐゴシック" charset="-128"/>
                        </a:rPr>
                        <a:t>w.o</a:t>
                      </a:r>
                      <a:r>
                        <a:rPr kumimoji="1" lang="en-US" altLang="ja-JP" sz="1400" b="0" i="0" u="none" strike="noStrike" cap="none" normalizeH="0" baseline="0" dirty="0" smtClean="0">
                          <a:ln>
                            <a:noFill/>
                          </a:ln>
                          <a:solidFill>
                            <a:schemeClr val="tx1"/>
                          </a:solidFill>
                          <a:effectLst/>
                          <a:latin typeface="Arial" charset="0"/>
                          <a:ea typeface="ＭＳ Ｐゴシック" charset="-128"/>
                        </a:rPr>
                        <a:t>. Magnet</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D2H: w. D2V,D3H:w.o.</a:t>
                      </a:r>
                    </a:p>
                  </a:txBody>
                  <a:tcPr horzOverflow="overflow">
                    <a:lnL>
                      <a:noFill/>
                    </a:lnL>
                    <a:lnR cap="flat">
                      <a:noFill/>
                    </a:lnR>
                    <a:lnT>
                      <a:noFill/>
                    </a:lnT>
                    <a:lnB>
                      <a:noFill/>
                    </a:lnB>
                    <a:lnTlToBr>
                      <a:noFill/>
                    </a:lnTlToBr>
                    <a:lnBlToTr>
                      <a:noFill/>
                    </a:lnBlToTr>
                    <a:noFill/>
                  </a:tcPr>
                </a:tc>
              </a:tr>
              <a:tr h="291709">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Detector</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1 chevron MCP</a:t>
                      </a:r>
                    </a:p>
                  </a:txBody>
                  <a:tcPr horzOverflow="overflow">
                    <a:lnL>
                      <a:noFill/>
                    </a:lnL>
                    <a:lnR cap="flat">
                      <a:noFill/>
                    </a:lnR>
                    <a:lnT>
                      <a:noFill/>
                    </a:lnT>
                    <a:lnB>
                      <a:noFill/>
                    </a:lnB>
                    <a:lnTlToBr>
                      <a:noFill/>
                    </a:lnTlToBr>
                    <a:lnBlToTr>
                      <a:noFill/>
                    </a:lnBlToTr>
                    <a:noFill/>
                  </a:tcPr>
                </a:tc>
              </a:tr>
              <a:tr h="318245">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Current pickup</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32ch strip anode</a:t>
                      </a:r>
                    </a:p>
                  </a:txBody>
                  <a:tcPr horzOverflow="overflow">
                    <a:lnL>
                      <a:noFill/>
                    </a:lnL>
                    <a:lnR cap="flat">
                      <a:noFill/>
                    </a:lnR>
                    <a:lnT>
                      <a:noFill/>
                    </a:lnT>
                    <a:lnB>
                      <a:noFill/>
                    </a:lnB>
                    <a:lnTlToBr>
                      <a:noFill/>
                    </a:lnTlToBr>
                    <a:lnBlToTr>
                      <a:noFill/>
                    </a:lnBlToTr>
                    <a:noFill/>
                  </a:tcPr>
                </a:tc>
              </a:tr>
              <a:tr h="332910">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Anode width</a:t>
                      </a:r>
                    </a:p>
                  </a:txBody>
                  <a:tcP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2.5mm</a:t>
                      </a:r>
                    </a:p>
                  </a:txBody>
                  <a:tcPr horzOverflow="overflow">
                    <a:lnL>
                      <a:noFill/>
                    </a:lnL>
                    <a:lnR cap="flat">
                      <a:noFill/>
                    </a:lnR>
                    <a:lnT>
                      <a:noFill/>
                    </a:lnT>
                    <a:lnB>
                      <a:noFill/>
                    </a:lnB>
                    <a:lnTlToBr>
                      <a:noFill/>
                    </a:lnTlToBr>
                    <a:lnBlToTr>
                      <a:noFill/>
                    </a:lnBlToTr>
                    <a:noFill/>
                  </a:tcPr>
                </a:tc>
              </a:tr>
              <a:tr h="495905">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Arial" charset="0"/>
                          <a:ea typeface="ＭＳ Ｐゴシック" charset="-128"/>
                        </a:rPr>
                        <a:t>MCP calibration source</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charset="-128"/>
                        </a:defRPr>
                      </a:lvl1pPr>
                      <a:lvl2pPr>
                        <a:spcBef>
                          <a:spcPct val="20000"/>
                        </a:spcBef>
                        <a:defRPr kumimoji="1" sz="2400">
                          <a:solidFill>
                            <a:schemeClr val="tx1"/>
                          </a:solidFill>
                          <a:latin typeface="Arial" charset="0"/>
                          <a:ea typeface="ＭＳ Ｐゴシック" charset="-128"/>
                        </a:defRPr>
                      </a:lvl2pPr>
                      <a:lvl3pPr>
                        <a:spcBef>
                          <a:spcPct val="20000"/>
                        </a:spcBef>
                        <a:defRPr kumimoji="1" sz="2000">
                          <a:solidFill>
                            <a:schemeClr val="tx1"/>
                          </a:solidFill>
                          <a:latin typeface="Arial" charset="0"/>
                          <a:ea typeface="ＭＳ Ｐゴシック" charset="-128"/>
                        </a:defRPr>
                      </a:lvl3pPr>
                      <a:lvl4pPr>
                        <a:spcBef>
                          <a:spcPct val="20000"/>
                        </a:spcBef>
                        <a:defRPr kumimoji="1">
                          <a:solidFill>
                            <a:schemeClr val="tx1"/>
                          </a:solidFill>
                          <a:latin typeface="Arial" charset="0"/>
                          <a:ea typeface="ＭＳ Ｐゴシック" charset="-128"/>
                        </a:defRPr>
                      </a:lvl4pPr>
                      <a:lvl5pPr>
                        <a:spcBef>
                          <a:spcPct val="20000"/>
                        </a:spcBef>
                        <a:defRPr kumimoji="1">
                          <a:solidFill>
                            <a:schemeClr val="tx1"/>
                          </a:solidFill>
                          <a:latin typeface="Arial" charset="0"/>
                          <a:ea typeface="ＭＳ Ｐゴシック" charset="-128"/>
                        </a:defRPr>
                      </a:lvl5pPr>
                      <a:lvl6pPr fontAlgn="base">
                        <a:spcBef>
                          <a:spcPct val="20000"/>
                        </a:spcBef>
                        <a:spcAft>
                          <a:spcPct val="0"/>
                        </a:spcAft>
                        <a:defRPr kumimoji="1">
                          <a:solidFill>
                            <a:schemeClr val="tx1"/>
                          </a:solidFill>
                          <a:latin typeface="Arial" charset="0"/>
                          <a:ea typeface="ＭＳ Ｐゴシック" charset="-128"/>
                        </a:defRPr>
                      </a:lvl6pPr>
                      <a:lvl7pPr fontAlgn="base">
                        <a:spcBef>
                          <a:spcPct val="20000"/>
                        </a:spcBef>
                        <a:spcAft>
                          <a:spcPct val="0"/>
                        </a:spcAft>
                        <a:defRPr kumimoji="1">
                          <a:solidFill>
                            <a:schemeClr val="tx1"/>
                          </a:solidFill>
                          <a:latin typeface="Arial" charset="0"/>
                          <a:ea typeface="ＭＳ Ｐゴシック" charset="-128"/>
                        </a:defRPr>
                      </a:lvl7pPr>
                      <a:lvl8pPr fontAlgn="base">
                        <a:spcBef>
                          <a:spcPct val="20000"/>
                        </a:spcBef>
                        <a:spcAft>
                          <a:spcPct val="0"/>
                        </a:spcAft>
                        <a:defRPr kumimoji="1">
                          <a:solidFill>
                            <a:schemeClr val="tx1"/>
                          </a:solidFill>
                          <a:latin typeface="Arial" charset="0"/>
                          <a:ea typeface="ＭＳ Ｐゴシック" charset="-128"/>
                        </a:defRPr>
                      </a:lvl8pPr>
                      <a:lvl9pPr fontAlgn="base">
                        <a:spcBef>
                          <a:spcPct val="20000"/>
                        </a:spcBef>
                        <a:spcAft>
                          <a:spcPct val="0"/>
                        </a:spcAft>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Arial" charset="0"/>
                          <a:ea typeface="ＭＳ Ｐゴシック" charset="-128"/>
                        </a:rPr>
                        <a:t>Cold electron source: EGA</a:t>
                      </a:r>
                    </a:p>
                  </a:txBody>
                  <a:tcPr horzOverflow="overflow">
                    <a:lnL>
                      <a:noFill/>
                    </a:lnL>
                    <a:lnR cap="flat">
                      <a:noFill/>
                    </a:lnR>
                    <a:lnT>
                      <a:noFill/>
                    </a:lnT>
                    <a:lnB cap="flat">
                      <a:noFill/>
                    </a:lnB>
                    <a:lnTlToBr>
                      <a:noFill/>
                    </a:lnTlToBr>
                    <a:lnBlToTr>
                      <a:noFill/>
                    </a:lnBlToTr>
                    <a:noFill/>
                  </a:tcPr>
                </a:tc>
              </a:tr>
            </a:tbl>
          </a:graphicData>
        </a:graphic>
      </p:graphicFrame>
      <p:pic>
        <p:nvPicPr>
          <p:cNvPr id="24723" name="Picture 14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38" y="947738"/>
            <a:ext cx="4464050" cy="215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2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a:xfrm>
            <a:off x="457200" y="44450"/>
            <a:ext cx="8229600" cy="1143000"/>
          </a:xfrm>
        </p:spPr>
        <p:txBody>
          <a:bodyPr/>
          <a:lstStyle/>
          <a:p>
            <a:r>
              <a:rPr lang="en-US" altLang="ja-JP" sz="3200"/>
              <a:t>IPM components and two mode operations</a:t>
            </a:r>
          </a:p>
        </p:txBody>
      </p:sp>
      <p:sp>
        <p:nvSpPr>
          <p:cNvPr id="64526" name="Rectangle 14"/>
          <p:cNvSpPr>
            <a:spLocks noGrp="1" noChangeArrowheads="1"/>
          </p:cNvSpPr>
          <p:nvPr>
            <p:ph type="body" sz="half" idx="1"/>
          </p:nvPr>
        </p:nvSpPr>
        <p:spPr>
          <a:xfrm>
            <a:off x="250825" y="1081088"/>
            <a:ext cx="3889127" cy="5516562"/>
          </a:xfrm>
        </p:spPr>
        <p:txBody>
          <a:bodyPr/>
          <a:lstStyle/>
          <a:p>
            <a:pPr>
              <a:lnSpc>
                <a:spcPct val="80000"/>
              </a:lnSpc>
            </a:pPr>
            <a:r>
              <a:rPr lang="en-US" altLang="ja-JP" sz="1800" dirty="0"/>
              <a:t>A set of electrodes to generate electric field to collect charged particle</a:t>
            </a:r>
          </a:p>
          <a:p>
            <a:pPr>
              <a:lnSpc>
                <a:spcPct val="80000"/>
              </a:lnSpc>
            </a:pPr>
            <a:r>
              <a:rPr lang="en-US" altLang="ja-JP" sz="1800" dirty="0"/>
              <a:t>High voltage to overcome the space charge electric field of the high intensity bunched beam</a:t>
            </a:r>
          </a:p>
          <a:p>
            <a:pPr lvl="1">
              <a:lnSpc>
                <a:spcPct val="80000"/>
              </a:lnSpc>
            </a:pPr>
            <a:r>
              <a:rPr lang="en-US" altLang="ja-JP" sz="1600" dirty="0"/>
              <a:t>Space charge E field</a:t>
            </a:r>
          </a:p>
          <a:p>
            <a:pPr lvl="2">
              <a:lnSpc>
                <a:spcPct val="80000"/>
              </a:lnSpc>
            </a:pPr>
            <a:r>
              <a:rPr lang="en-US" altLang="ja-JP" sz="1400" b="1" dirty="0" smtClean="0">
                <a:solidFill>
                  <a:srgbClr val="FF3300"/>
                </a:solidFill>
              </a:rPr>
              <a:t>1800kV/m</a:t>
            </a:r>
            <a:r>
              <a:rPr lang="en-US" altLang="ja-JP" sz="1400" dirty="0" smtClean="0"/>
              <a:t> </a:t>
            </a:r>
            <a:r>
              <a:rPr lang="en-US" altLang="ja-JP" sz="1400" dirty="0"/>
              <a:t>for MR ext. beam</a:t>
            </a:r>
          </a:p>
          <a:p>
            <a:pPr>
              <a:lnSpc>
                <a:spcPct val="80000"/>
              </a:lnSpc>
            </a:pPr>
            <a:r>
              <a:rPr lang="en-US" altLang="ja-JP" sz="1800" dirty="0" smtClean="0"/>
              <a:t>3-pole magnet system </a:t>
            </a:r>
            <a:r>
              <a:rPr lang="en-US" altLang="ja-JP" sz="1800" dirty="0"/>
              <a:t>to generate guiding field to collect electrons against space charge electric field</a:t>
            </a:r>
          </a:p>
          <a:p>
            <a:pPr>
              <a:lnSpc>
                <a:spcPct val="80000"/>
              </a:lnSpc>
              <a:buFontTx/>
              <a:buNone/>
            </a:pPr>
            <a:r>
              <a:rPr lang="en-US" altLang="ja-JP" sz="1800" b="1" dirty="0">
                <a:solidFill>
                  <a:schemeClr val="accent2"/>
                </a:solidFill>
              </a:rPr>
              <a:t>Ideally the E and B field doesn’t make any force</a:t>
            </a:r>
          </a:p>
          <a:p>
            <a:pPr>
              <a:lnSpc>
                <a:spcPct val="80000"/>
              </a:lnSpc>
            </a:pPr>
            <a:endParaRPr lang="en-US" altLang="ja-JP" sz="1800" dirty="0"/>
          </a:p>
          <a:p>
            <a:pPr>
              <a:lnSpc>
                <a:spcPct val="80000"/>
              </a:lnSpc>
            </a:pPr>
            <a:endParaRPr lang="en-US" altLang="ja-JP" sz="1800" dirty="0"/>
          </a:p>
          <a:p>
            <a:pPr>
              <a:lnSpc>
                <a:spcPct val="80000"/>
              </a:lnSpc>
            </a:pPr>
            <a:r>
              <a:rPr lang="en-US" altLang="ja-JP" sz="1800" dirty="0"/>
              <a:t>MCP to multiply the signal </a:t>
            </a:r>
          </a:p>
          <a:p>
            <a:pPr>
              <a:lnSpc>
                <a:spcPct val="80000"/>
              </a:lnSpc>
            </a:pPr>
            <a:r>
              <a:rPr lang="en-US" altLang="ja-JP" sz="1800" dirty="0"/>
              <a:t>Multi strip anode to read out the charge from MCP</a:t>
            </a:r>
          </a:p>
          <a:p>
            <a:pPr>
              <a:lnSpc>
                <a:spcPct val="80000"/>
              </a:lnSpc>
            </a:pPr>
            <a:r>
              <a:rPr lang="en-US" altLang="ja-JP" sz="1800" dirty="0"/>
              <a:t>Electron source, EGA (Electron generator arrays), to check gain aging of the MCP </a:t>
            </a:r>
            <a:r>
              <a:rPr lang="en-US" altLang="ja-JP" sz="1800" dirty="0" smtClean="0"/>
              <a:t> -&gt; </a:t>
            </a:r>
            <a:r>
              <a:rPr lang="en-US" altLang="ja-JP" sz="1800" dirty="0" smtClean="0">
                <a:solidFill>
                  <a:srgbClr val="FF0000"/>
                </a:solidFill>
              </a:rPr>
              <a:t>Will be removed this summer</a:t>
            </a:r>
            <a:endParaRPr lang="en-US" altLang="ja-JP" sz="1800" dirty="0">
              <a:solidFill>
                <a:srgbClr val="FF0000"/>
              </a:solidFill>
            </a:endParaRPr>
          </a:p>
          <a:p>
            <a:pPr>
              <a:lnSpc>
                <a:spcPct val="80000"/>
              </a:lnSpc>
            </a:pPr>
            <a:endParaRPr lang="en-US" altLang="ja-JP" sz="1800" dirty="0"/>
          </a:p>
          <a:p>
            <a:pPr>
              <a:lnSpc>
                <a:spcPct val="80000"/>
              </a:lnSpc>
            </a:pPr>
            <a:endParaRPr lang="en-US" altLang="ja-JP" sz="1800" dirty="0"/>
          </a:p>
        </p:txBody>
      </p:sp>
      <p:sp>
        <p:nvSpPr>
          <p:cNvPr id="64527" name="Rectangle 15"/>
          <p:cNvSpPr>
            <a:spLocks noGrp="1" noChangeArrowheads="1"/>
          </p:cNvSpPr>
          <p:nvPr>
            <p:ph type="body" sz="half" idx="2"/>
          </p:nvPr>
        </p:nvSpPr>
        <p:spPr>
          <a:xfrm>
            <a:off x="4067175" y="4581525"/>
            <a:ext cx="4826000" cy="1871811"/>
          </a:xfrm>
          <a:solidFill>
            <a:srgbClr val="FFFF99"/>
          </a:solidFill>
        </p:spPr>
        <p:txBody>
          <a:bodyPr/>
          <a:lstStyle/>
          <a:p>
            <a:pPr>
              <a:lnSpc>
                <a:spcPct val="80000"/>
              </a:lnSpc>
              <a:buFontTx/>
              <a:buNone/>
            </a:pPr>
            <a:r>
              <a:rPr lang="en-US" altLang="ja-JP" sz="1800" b="1" dirty="0">
                <a:solidFill>
                  <a:schemeClr val="accent2"/>
                </a:solidFill>
              </a:rPr>
              <a:t>Two mode operation and related issues</a:t>
            </a:r>
          </a:p>
          <a:p>
            <a:pPr lvl="1">
              <a:lnSpc>
                <a:spcPct val="80000"/>
              </a:lnSpc>
              <a:buFontTx/>
              <a:buNone/>
            </a:pPr>
            <a:r>
              <a:rPr lang="en-US" altLang="ja-JP" sz="1600" dirty="0"/>
              <a:t>Ion collection without guiding field</a:t>
            </a:r>
          </a:p>
          <a:p>
            <a:pPr lvl="1">
              <a:lnSpc>
                <a:spcPct val="80000"/>
              </a:lnSpc>
              <a:buFontTx/>
              <a:buNone/>
            </a:pPr>
            <a:r>
              <a:rPr lang="en-US" altLang="ja-JP" sz="1600" dirty="0"/>
              <a:t>     The HV is now poor for the extraction beam, thus space charge effect should be taking into account to estimate the emittance</a:t>
            </a:r>
          </a:p>
          <a:p>
            <a:pPr lvl="1">
              <a:lnSpc>
                <a:spcPct val="80000"/>
              </a:lnSpc>
              <a:buFontTx/>
              <a:buNone/>
            </a:pPr>
            <a:r>
              <a:rPr lang="en-US" altLang="ja-JP" sz="1600" dirty="0"/>
              <a:t>Guiding field assisted electron collection</a:t>
            </a:r>
          </a:p>
          <a:p>
            <a:pPr lvl="1">
              <a:lnSpc>
                <a:spcPct val="80000"/>
              </a:lnSpc>
              <a:buFontTx/>
              <a:buNone/>
            </a:pPr>
            <a:r>
              <a:rPr lang="en-US" altLang="ja-JP" sz="1600" dirty="0"/>
              <a:t>     Is it possible to collect electrons </a:t>
            </a:r>
            <a:r>
              <a:rPr lang="en-US" altLang="ja-JP" sz="1600" dirty="0">
                <a:solidFill>
                  <a:srgbClr val="FF3300"/>
                </a:solidFill>
              </a:rPr>
              <a:t>only from the ionization process?</a:t>
            </a:r>
          </a:p>
        </p:txBody>
      </p:sp>
      <p:grpSp>
        <p:nvGrpSpPr>
          <p:cNvPr id="3" name="グループ化 2"/>
          <p:cNvGrpSpPr/>
          <p:nvPr/>
        </p:nvGrpSpPr>
        <p:grpSpPr>
          <a:xfrm>
            <a:off x="4427538" y="1052513"/>
            <a:ext cx="4464050" cy="3325812"/>
            <a:chOff x="4427538" y="1052513"/>
            <a:chExt cx="4464050" cy="3325812"/>
          </a:xfrm>
        </p:grpSpPr>
        <p:pic>
          <p:nvPicPr>
            <p:cNvPr id="6452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1052513"/>
              <a:ext cx="4464050" cy="3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7596336" y="3501008"/>
              <a:ext cx="12952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846035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Magnet : Required B</a:t>
            </a:r>
            <a:endParaRPr kumimoji="1" lang="ja-JP" altLang="en-US" dirty="0"/>
          </a:p>
        </p:txBody>
      </p:sp>
      <p:pic>
        <p:nvPicPr>
          <p:cNvPr id="5"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29" y="2098940"/>
            <a:ext cx="3709623" cy="27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34687" y="5122542"/>
            <a:ext cx="3302892" cy="369332"/>
          </a:xfrm>
          <a:prstGeom prst="rect">
            <a:avLst/>
          </a:prstGeom>
          <a:noFill/>
        </p:spPr>
        <p:txBody>
          <a:bodyPr wrap="none" rtlCol="0">
            <a:spAutoFit/>
          </a:bodyPr>
          <a:lstStyle/>
          <a:p>
            <a:r>
              <a:rPr kumimoji="1" lang="en-US" altLang="ja-JP" dirty="0" smtClean="0"/>
              <a:t>Flow chart of the code IPMsim3D</a:t>
            </a:r>
            <a:endParaRPr kumimoji="1" lang="ja-JP" altLang="en-US" dirty="0"/>
          </a:p>
        </p:txBody>
      </p:sp>
      <p:grpSp>
        <p:nvGrpSpPr>
          <p:cNvPr id="7" name="グループ化 6"/>
          <p:cNvGrpSpPr/>
          <p:nvPr/>
        </p:nvGrpSpPr>
        <p:grpSpPr>
          <a:xfrm>
            <a:off x="4821528" y="1306400"/>
            <a:ext cx="3441403" cy="2210254"/>
            <a:chOff x="7075091" y="23564502"/>
            <a:chExt cx="6430869" cy="4130249"/>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3" t="1689" r="1022" b="2012"/>
            <a:stretch/>
          </p:blipFill>
          <p:spPr bwMode="auto">
            <a:xfrm>
              <a:off x="7075091" y="23564502"/>
              <a:ext cx="6430869" cy="413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9558" y="24766518"/>
              <a:ext cx="1418128" cy="106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5752" y="24606449"/>
              <a:ext cx="1240645" cy="9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46769" y="24930355"/>
              <a:ext cx="1221135" cy="91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47454" y="26380911"/>
              <a:ext cx="1145811" cy="85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9881" y="26380911"/>
              <a:ext cx="1144814" cy="85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テキスト ボックス 13"/>
          <p:cNvSpPr txBox="1"/>
          <p:nvPr/>
        </p:nvSpPr>
        <p:spPr>
          <a:xfrm>
            <a:off x="4410523" y="3535365"/>
            <a:ext cx="4263411" cy="307777"/>
          </a:xfrm>
          <a:prstGeom prst="rect">
            <a:avLst/>
          </a:prstGeom>
          <a:noFill/>
        </p:spPr>
        <p:txBody>
          <a:bodyPr wrap="none" rtlCol="0">
            <a:spAutoFit/>
          </a:bodyPr>
          <a:lstStyle/>
          <a:p>
            <a:r>
              <a:rPr kumimoji="1" lang="en-US" altLang="ja-JP" sz="1400" dirty="0" smtClean="0"/>
              <a:t>Electron collection w. Bg </a:t>
            </a:r>
            <a:r>
              <a:rPr lang="en-US" altLang="ja-JP" sz="1400" dirty="0" smtClean="0"/>
              <a:t>at the flat top energy of 30GeV</a:t>
            </a:r>
            <a:endParaRPr kumimoji="1" lang="ja-JP" altLang="en-US" sz="1400" dirty="0"/>
          </a:p>
        </p:txBody>
      </p:sp>
      <p:pic>
        <p:nvPicPr>
          <p:cNvPr id="15"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0761" y="3933056"/>
            <a:ext cx="3498712" cy="224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4485113" y="6237312"/>
            <a:ext cx="4404865" cy="523220"/>
          </a:xfrm>
          <a:prstGeom prst="rect">
            <a:avLst/>
          </a:prstGeom>
        </p:spPr>
        <p:txBody>
          <a:bodyPr wrap="square">
            <a:spAutoFit/>
          </a:bodyPr>
          <a:lstStyle/>
          <a:p>
            <a:r>
              <a:rPr lang="en-US" altLang="ja-JP" sz="1400" dirty="0"/>
              <a:t>Ion (m/q=1) collection w. </a:t>
            </a:r>
            <a:r>
              <a:rPr lang="en-US" altLang="ja-JP" sz="1400" dirty="0" err="1"/>
              <a:t>Bg</a:t>
            </a:r>
            <a:r>
              <a:rPr lang="en-US" altLang="ja-JP" sz="1400" dirty="0"/>
              <a:t>=0.2T for the bunched beam</a:t>
            </a:r>
          </a:p>
          <a:p>
            <a:r>
              <a:rPr lang="en-US" altLang="ja-JP" sz="1400" dirty="0"/>
              <a:t> at the injection energy of 3GeV</a:t>
            </a:r>
            <a:endParaRPr lang="ja-JP" altLang="en-US" sz="1400" dirty="0"/>
          </a:p>
        </p:txBody>
      </p:sp>
    </p:spTree>
    <p:extLst>
      <p:ext uri="{BB962C8B-B14F-4D97-AF65-F5344CB8AC3E}">
        <p14:creationId xmlns:p14="http://schemas.microsoft.com/office/powerpoint/2010/main" val="1611187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Magnet : performance</a:t>
            </a:r>
            <a:endParaRPr kumimoji="1" lang="ja-JP" altLang="en-US" dirty="0"/>
          </a:p>
        </p:txBody>
      </p:sp>
      <p:pic>
        <p:nvPicPr>
          <p:cNvPr id="2050"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10242"/>
          <a:stretch/>
        </p:blipFill>
        <p:spPr bwMode="auto">
          <a:xfrm>
            <a:off x="755576" y="1268760"/>
            <a:ext cx="7344816" cy="538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085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Magnet : Current balance tuning</a:t>
            </a:r>
            <a:endParaRPr kumimoji="1" lang="ja-JP" altLang="en-US" dirty="0"/>
          </a:p>
        </p:txBody>
      </p:sp>
      <p:pic>
        <p:nvPicPr>
          <p:cNvPr id="5" name="Picture 28" descr="C:\Users\ksatou\Desktop\dataBOX\仕事\IPM関連\IPM用磁石設計\写真\P10605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404" y="2145596"/>
            <a:ext cx="1886260" cy="1414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537" y="2145597"/>
            <a:ext cx="2183767" cy="142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304" y="2145596"/>
            <a:ext cx="2164084" cy="141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グループ化 8"/>
          <p:cNvGrpSpPr/>
          <p:nvPr/>
        </p:nvGrpSpPr>
        <p:grpSpPr>
          <a:xfrm>
            <a:off x="4439255" y="4814575"/>
            <a:ext cx="2869049" cy="1875352"/>
            <a:chOff x="41134875" y="16788761"/>
            <a:chExt cx="9309100" cy="6084887"/>
          </a:xfrm>
        </p:grpSpPr>
        <p:pic>
          <p:nvPicPr>
            <p:cNvPr id="10"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34875" y="16788761"/>
              <a:ext cx="9309100"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95115" y="19935184"/>
              <a:ext cx="2952328" cy="1927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1748" y="4814576"/>
            <a:ext cx="2869047" cy="187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708436" y="1331958"/>
            <a:ext cx="3027008" cy="707886"/>
          </a:xfrm>
          <a:prstGeom prst="rect">
            <a:avLst/>
          </a:prstGeom>
          <a:solidFill>
            <a:schemeClr val="accent1">
              <a:lumMod val="20000"/>
              <a:lumOff val="80000"/>
            </a:schemeClr>
          </a:solidFill>
        </p:spPr>
        <p:txBody>
          <a:bodyPr wrap="square" rtlCol="0">
            <a:spAutoFit/>
          </a:bodyPr>
          <a:lstStyle/>
          <a:p>
            <a:pPr algn="ctr"/>
            <a:r>
              <a:rPr kumimoji="1" lang="en-US" altLang="ja-JP" sz="2000" dirty="0" smtClean="0"/>
              <a:t>Residual BL product -&gt; Horizontal kick -&gt; </a:t>
            </a:r>
            <a:r>
              <a:rPr kumimoji="1" lang="en-US" altLang="ja-JP" sz="2000" dirty="0" err="1" smtClean="0"/>
              <a:t>COD_x</a:t>
            </a:r>
            <a:endParaRPr kumimoji="1" lang="ja-JP" altLang="en-US" sz="2000" dirty="0"/>
          </a:p>
        </p:txBody>
      </p:sp>
      <p:sp>
        <p:nvSpPr>
          <p:cNvPr id="14" name="テキスト ボックス 13"/>
          <p:cNvSpPr txBox="1"/>
          <p:nvPr/>
        </p:nvSpPr>
        <p:spPr>
          <a:xfrm>
            <a:off x="-604142" y="9292867"/>
            <a:ext cx="3876254" cy="461665"/>
          </a:xfrm>
          <a:prstGeom prst="rect">
            <a:avLst/>
          </a:prstGeom>
          <a:noFill/>
        </p:spPr>
        <p:txBody>
          <a:bodyPr wrap="none" rtlCol="0">
            <a:spAutoFit/>
          </a:bodyPr>
          <a:lstStyle/>
          <a:p>
            <a:r>
              <a:rPr kumimoji="1" lang="en-US" altLang="ja-JP" sz="2400" dirty="0" err="1" smtClean="0"/>
              <a:t>COD_x</a:t>
            </a:r>
            <a:r>
              <a:rPr lang="en-US" altLang="ja-JP" sz="2400" dirty="0" smtClean="0"/>
              <a:t>(y)</a:t>
            </a:r>
            <a:r>
              <a:rPr kumimoji="1" lang="en-US" altLang="ja-JP" sz="2400" dirty="0" smtClean="0"/>
              <a:t> change at </a:t>
            </a:r>
            <a:r>
              <a:rPr lang="en-US" altLang="ja-JP" sz="2400" dirty="0" smtClean="0"/>
              <a:t>186</a:t>
            </a:r>
            <a:r>
              <a:rPr kumimoji="1" lang="en-US" altLang="ja-JP" sz="2400" dirty="0" smtClean="0"/>
              <a:t>BPMs</a:t>
            </a:r>
            <a:endParaRPr kumimoji="1" lang="ja-JP" altLang="en-US" sz="2400" dirty="0"/>
          </a:p>
        </p:txBody>
      </p:sp>
      <p:sp>
        <p:nvSpPr>
          <p:cNvPr id="15" name="テキスト ボックス 14"/>
          <p:cNvSpPr txBox="1"/>
          <p:nvPr/>
        </p:nvSpPr>
        <p:spPr>
          <a:xfrm>
            <a:off x="3769705" y="1471480"/>
            <a:ext cx="4752528" cy="584775"/>
          </a:xfrm>
          <a:prstGeom prst="rect">
            <a:avLst/>
          </a:prstGeom>
          <a:noFill/>
        </p:spPr>
        <p:txBody>
          <a:bodyPr wrap="square" rtlCol="0">
            <a:spAutoFit/>
          </a:bodyPr>
          <a:lstStyle/>
          <a:p>
            <a:pPr algn="ctr"/>
            <a:r>
              <a:rPr kumimoji="1" lang="en-US" altLang="ja-JP" sz="1600" dirty="0" smtClean="0"/>
              <a:t>The CODs along MR ring at different current settings (40, 24.7), (40, 26.0), (40, 27.3)</a:t>
            </a:r>
            <a:endParaRPr kumimoji="1" lang="ja-JP" altLang="en-US" sz="1600" dirty="0"/>
          </a:p>
        </p:txBody>
      </p:sp>
      <p:pic>
        <p:nvPicPr>
          <p:cNvPr id="16" name="Picture 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6387" y="2145595"/>
            <a:ext cx="2164085" cy="141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358603" y="3645024"/>
            <a:ext cx="8461869" cy="1169551"/>
          </a:xfrm>
          <a:prstGeom prst="rect">
            <a:avLst/>
          </a:prstGeom>
          <a:noFill/>
        </p:spPr>
        <p:txBody>
          <a:bodyPr wrap="square" rtlCol="0">
            <a:spAutoFit/>
          </a:bodyPr>
          <a:lstStyle/>
          <a:p>
            <a:r>
              <a:rPr lang="en-US" altLang="ja-JP" sz="1400" dirty="0" smtClean="0"/>
              <a:t>The </a:t>
            </a:r>
            <a:r>
              <a:rPr lang="en-US" altLang="ja-JP" sz="1400" dirty="0"/>
              <a:t>cross points showing </a:t>
            </a:r>
            <a:r>
              <a:rPr lang="en-US" altLang="ja-JP" sz="1400" dirty="0" err="1"/>
              <a:t>COD_x</a:t>
            </a:r>
            <a:r>
              <a:rPr lang="en-US" altLang="ja-JP" sz="1400" dirty="0"/>
              <a:t> = </a:t>
            </a:r>
            <a:r>
              <a:rPr lang="en-US" altLang="ja-JP" sz="1400" dirty="0" smtClean="0"/>
              <a:t>0 mm </a:t>
            </a:r>
            <a:r>
              <a:rPr lang="en-US" altLang="ja-JP" sz="1400" dirty="0"/>
              <a:t>suggest that the current setting of (40.0, 25.7) is appeared to be the balanced setting. We have also checked the vertical CODs and these does not shows clear position deviations, however the histograms of the (40.0, 26.0) </a:t>
            </a:r>
            <a:r>
              <a:rPr lang="en-US" altLang="ja-JP" sz="1400" dirty="0" smtClean="0"/>
              <a:t>is somehow narrower than </a:t>
            </a:r>
            <a:r>
              <a:rPr lang="en-US" altLang="ja-JP" sz="1400" dirty="0"/>
              <a:t>that of the others. Since the magnet alignment criterion was less than 1mrad, so we expect that the alignment error of the H-type magnet induces small vertical kick and thus CODs, which are less than 100μm.</a:t>
            </a:r>
            <a:endParaRPr kumimoji="1" lang="ja-JP" altLang="en-US" sz="1400" dirty="0"/>
          </a:p>
        </p:txBody>
      </p:sp>
    </p:spTree>
    <p:extLst>
      <p:ext uri="{BB962C8B-B14F-4D97-AF65-F5344CB8AC3E}">
        <p14:creationId xmlns:p14="http://schemas.microsoft.com/office/powerpoint/2010/main" val="175187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9776"/>
            <a:ext cx="9036496" cy="1143000"/>
          </a:xfrm>
        </p:spPr>
        <p:txBody>
          <a:bodyPr>
            <a:normAutofit/>
          </a:bodyPr>
          <a:lstStyle/>
          <a:p>
            <a:r>
              <a:rPr kumimoji="1" lang="en-US" altLang="ja-JP" sz="3000" dirty="0" smtClean="0"/>
              <a:t>Contamination issue : Electron collection with the magnetic field</a:t>
            </a:r>
            <a:endParaRPr kumimoji="1" lang="ja-JP" altLang="en-US" sz="3000"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311734"/>
            <a:ext cx="497741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221088"/>
            <a:ext cx="6768752" cy="221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79512" y="1556792"/>
            <a:ext cx="3672408" cy="1600438"/>
          </a:xfrm>
          <a:prstGeom prst="rect">
            <a:avLst/>
          </a:prstGeom>
          <a:noFill/>
        </p:spPr>
        <p:txBody>
          <a:bodyPr wrap="square" rtlCol="0">
            <a:spAutoFit/>
          </a:bodyPr>
          <a:lstStyle/>
          <a:p>
            <a:pPr marL="285750" indent="-285750">
              <a:buFont typeface="Arial" panose="020B0604020202020204" pitchFamily="34" charset="0"/>
              <a:buChar char="•"/>
            </a:pPr>
            <a:r>
              <a:rPr lang="en-US" altLang="ja-JP" sz="1400" dirty="0" smtClean="0"/>
              <a:t>The turn by turn profile showed beam induced contamination, and it depends on HV</a:t>
            </a:r>
            <a:endParaRPr kumimoji="1" lang="en-US" altLang="ja-JP" sz="1400" dirty="0" smtClean="0"/>
          </a:p>
          <a:p>
            <a:pPr marL="285750" indent="-285750">
              <a:buFont typeface="Arial" panose="020B0604020202020204" pitchFamily="34" charset="0"/>
              <a:buChar char="•"/>
            </a:pPr>
            <a:r>
              <a:rPr kumimoji="1" lang="en-US" altLang="ja-JP" sz="1400" dirty="0" smtClean="0"/>
              <a:t>The contaminant electrons appeared ~1.5 </a:t>
            </a:r>
            <a:r>
              <a:rPr kumimoji="1" lang="en-US" altLang="ja-JP" sz="1400" dirty="0" err="1" smtClean="0"/>
              <a:t>μs</a:t>
            </a:r>
            <a:r>
              <a:rPr kumimoji="1" lang="en-US" altLang="ja-JP" sz="1400" dirty="0" smtClean="0"/>
              <a:t> after the beam passage</a:t>
            </a:r>
          </a:p>
          <a:p>
            <a:pPr marL="285750" indent="-285750">
              <a:buFont typeface="Arial" panose="020B0604020202020204" pitchFamily="34" charset="0"/>
              <a:buChar char="•"/>
            </a:pPr>
            <a:r>
              <a:rPr lang="en-US" altLang="ja-JP" sz="1400" dirty="0" smtClean="0"/>
              <a:t>Mechanism of this contamination issue is under investigation</a:t>
            </a:r>
            <a:endParaRPr kumimoji="1" lang="ja-JP" altLang="en-US" sz="1400" dirty="0"/>
          </a:p>
        </p:txBody>
      </p:sp>
      <p:sp>
        <p:nvSpPr>
          <p:cNvPr id="6" name="テキスト ボックス 5"/>
          <p:cNvSpPr txBox="1"/>
          <p:nvPr/>
        </p:nvSpPr>
        <p:spPr>
          <a:xfrm>
            <a:off x="1691680" y="6361583"/>
            <a:ext cx="5784148" cy="307777"/>
          </a:xfrm>
          <a:prstGeom prst="rect">
            <a:avLst/>
          </a:prstGeom>
          <a:noFill/>
        </p:spPr>
        <p:txBody>
          <a:bodyPr wrap="none" rtlCol="0">
            <a:spAutoFit/>
          </a:bodyPr>
          <a:lstStyle/>
          <a:p>
            <a:r>
              <a:rPr kumimoji="1" lang="en-US" altLang="ja-JP" sz="1400" dirty="0" smtClean="0"/>
              <a:t>Sliced </a:t>
            </a:r>
            <a:r>
              <a:rPr lang="en-US" altLang="ja-JP" sz="1400" dirty="0"/>
              <a:t>p</a:t>
            </a:r>
            <a:r>
              <a:rPr kumimoji="1" lang="en-US" altLang="ja-JP" sz="1400" dirty="0" smtClean="0"/>
              <a:t>rofile at selected time, 0.5, 1, 1.5, and 5.5 </a:t>
            </a:r>
            <a:r>
              <a:rPr kumimoji="1" lang="en-US" altLang="ja-JP" sz="1400" dirty="0" err="1" smtClean="0"/>
              <a:t>μs</a:t>
            </a:r>
            <a:r>
              <a:rPr kumimoji="1" lang="en-US" altLang="ja-JP" sz="1400" dirty="0" smtClean="0"/>
              <a:t> after the beam injection</a:t>
            </a:r>
            <a:endParaRPr kumimoji="1" lang="ja-JP" altLang="en-US" sz="1400" dirty="0"/>
          </a:p>
        </p:txBody>
      </p:sp>
    </p:spTree>
    <p:extLst>
      <p:ext uri="{BB962C8B-B14F-4D97-AF65-F5344CB8AC3E}">
        <p14:creationId xmlns:p14="http://schemas.microsoft.com/office/powerpoint/2010/main" val="293396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From where?</a:t>
            </a:r>
            <a:endParaRPr kumimoji="1" lang="ja-JP"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26" y="1700808"/>
            <a:ext cx="4184150" cy="286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395536" y="4797152"/>
            <a:ext cx="8255024" cy="1477328"/>
          </a:xfrm>
          <a:prstGeom prst="rect">
            <a:avLst/>
          </a:prstGeom>
          <a:noFill/>
        </p:spPr>
        <p:txBody>
          <a:bodyPr wrap="square" rtlCol="0">
            <a:spAutoFit/>
          </a:bodyPr>
          <a:lstStyle/>
          <a:p>
            <a:r>
              <a:rPr lang="en-US" altLang="ja-JP" sz="1800" dirty="0"/>
              <a:t>The time difference between a real beam signal of electrons and ions is about 500ns. This time difference is the result of the time of flight (TOF) to the MCP detector, a few ns in case of electrons and a few hundred ns for ions. The electron contamination shows somewhat broad structure and likely arrived on the detector surface at about 1.5μs after beam passage.</a:t>
            </a:r>
            <a:endParaRPr kumimoji="1" lang="ja-JP" alt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00808"/>
            <a:ext cx="4499992" cy="283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146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3284</TotalTime>
  <Words>1664</Words>
  <Application>Microsoft Office PowerPoint</Application>
  <PresentationFormat>画面に合わせる (4:3)</PresentationFormat>
  <Paragraphs>208</Paragraphs>
  <Slides>17</Slides>
  <Notes>3</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News from J-PARC: the system, the data and the simulation code</vt:lpstr>
      <vt:lpstr>Outline</vt:lpstr>
      <vt:lpstr>MR IPM specification</vt:lpstr>
      <vt:lpstr>IPM components and two mode operations</vt:lpstr>
      <vt:lpstr>Magnet : Required B</vt:lpstr>
      <vt:lpstr>Magnet : performance</vt:lpstr>
      <vt:lpstr>Magnet : Current balance tuning</vt:lpstr>
      <vt:lpstr>Contamination issue : Electron collection with the magnetic field</vt:lpstr>
      <vt:lpstr>From where?</vt:lpstr>
      <vt:lpstr>Contamination issue:　B dependence</vt:lpstr>
      <vt:lpstr>Contamination issue：Beam intensity dependence B=0.2T</vt:lpstr>
      <vt:lpstr>How to calibrate MCP without source?</vt:lpstr>
      <vt:lpstr>Before and after gain correction</vt:lpstr>
      <vt:lpstr>Solution: HV DC -&gt; Pulse mode operation</vt:lpstr>
      <vt:lpstr>PowerPoint プレゼンテーション</vt:lpstr>
      <vt:lpstr>IPM Data set for simulation works from J-PARC MR</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US-Japan workshop on Accelerators and Beam Equipment for High Intensity Neutrino Beams</dc:title>
  <dc:creator>ksatou</dc:creator>
  <cp:lastModifiedBy>ksatou</cp:lastModifiedBy>
  <cp:revision>111</cp:revision>
  <dcterms:created xsi:type="dcterms:W3CDTF">2016-11-01T12:02:45Z</dcterms:created>
  <dcterms:modified xsi:type="dcterms:W3CDTF">2017-05-22T12:48:53Z</dcterms:modified>
</cp:coreProperties>
</file>