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handoutMasterIdLst>
    <p:handoutMasterId r:id="rId49"/>
  </p:handoutMasterIdLst>
  <p:sldIdLst>
    <p:sldId id="256" r:id="rId2"/>
    <p:sldId id="263" r:id="rId3"/>
    <p:sldId id="259" r:id="rId4"/>
    <p:sldId id="305" r:id="rId5"/>
    <p:sldId id="312" r:id="rId6"/>
    <p:sldId id="306" r:id="rId7"/>
    <p:sldId id="307" r:id="rId8"/>
    <p:sldId id="313" r:id="rId9"/>
    <p:sldId id="314" r:id="rId10"/>
    <p:sldId id="354" r:id="rId11"/>
    <p:sldId id="355" r:id="rId12"/>
    <p:sldId id="356" r:id="rId13"/>
    <p:sldId id="350" r:id="rId14"/>
    <p:sldId id="351" r:id="rId15"/>
    <p:sldId id="308" r:id="rId16"/>
    <p:sldId id="309" r:id="rId17"/>
    <p:sldId id="335" r:id="rId18"/>
    <p:sldId id="336" r:id="rId19"/>
    <p:sldId id="337" r:id="rId20"/>
    <p:sldId id="338" r:id="rId21"/>
    <p:sldId id="339" r:id="rId22"/>
    <p:sldId id="346" r:id="rId23"/>
    <p:sldId id="345" r:id="rId24"/>
    <p:sldId id="300" r:id="rId25"/>
    <p:sldId id="352" r:id="rId26"/>
    <p:sldId id="344" r:id="rId27"/>
    <p:sldId id="348" r:id="rId28"/>
    <p:sldId id="353" r:id="rId29"/>
    <p:sldId id="332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40" r:id="rId42"/>
    <p:sldId id="341" r:id="rId43"/>
    <p:sldId id="342" r:id="rId44"/>
    <p:sldId id="343" r:id="rId45"/>
    <p:sldId id="347" r:id="rId46"/>
    <p:sldId id="34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9485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13" autoAdjust="0"/>
    <p:restoredTop sz="94660"/>
  </p:normalViewPr>
  <p:slideViewPr>
    <p:cSldViewPr>
      <p:cViewPr varScale="1">
        <p:scale>
          <a:sx n="65" d="100"/>
          <a:sy n="65" d="100"/>
        </p:scale>
        <p:origin x="-163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8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FD763-33C1-4E4F-9C4A-C72609A9DC07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BB632-E46B-40BF-BE64-DB98BDFD41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04293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D5132-F9F8-4A04-ABBA-E10682BE03A0}" type="datetimeFigureOut">
              <a:rPr lang="en-GB" smtClean="0"/>
              <a:pPr/>
              <a:t>22/05/2017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68438-2CCC-437A-ABEF-E2599857D3C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592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 sieve,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8438-2CCC-437A-ABEF-E2599857D3CC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60035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15E54-2EA0-4AF7-9913-6347BAA2262F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03581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15E54-2EA0-4AF7-9913-6347BAA2262F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03581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15E54-2EA0-4AF7-9913-6347BAA2262F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03581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15E54-2EA0-4AF7-9913-6347BAA2262F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03581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15E54-2EA0-4AF7-9913-6347BAA2262F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0358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15E54-2EA0-4AF7-9913-6347BAA2262F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03581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15E54-2EA0-4AF7-9913-6347BAA2262F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03581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15E54-2EA0-4AF7-9913-6347BAA2262F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0358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15E54-2EA0-4AF7-9913-6347BAA2262F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03581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15E54-2EA0-4AF7-9913-6347BAA2262F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03581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15E54-2EA0-4AF7-9913-6347BAA2262F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0358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15E54-2EA0-4AF7-9913-6347BAA2262F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0358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386472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3635896" y="6044184"/>
            <a:ext cx="550810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635896" y="6050037"/>
            <a:ext cx="5431904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471816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2" descr="https://www.liv.ac.uk/media/livacuk/quasargroup/images/logos/QUASAR_Logo,copy-250x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2" y="6053284"/>
            <a:ext cx="1086844" cy="769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pcwww.liv.ac.uk/~pgro/PosterPrep/colour_logo_184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54" t="25211" r="10354" b="26230"/>
          <a:stretch/>
        </p:blipFill>
        <p:spPr bwMode="auto">
          <a:xfrm>
            <a:off x="5967156" y="60581"/>
            <a:ext cx="2993156" cy="748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" y="44624"/>
            <a:ext cx="1352648" cy="7642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00" y="42730"/>
            <a:ext cx="5715000" cy="533400"/>
          </a:xfrm>
        </p:spPr>
        <p:txBody>
          <a:bodyPr/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9A44-C168-4589-A563-13ED5D64C6A8}" type="datetime1">
              <a:rPr lang="en-US" smtClean="0"/>
              <a:pPr/>
              <a:t>5/22/2017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9600" y="6172200"/>
            <a:ext cx="54210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381000" y="914400"/>
            <a:ext cx="8385048" cy="5181600"/>
          </a:xfrm>
        </p:spPr>
        <p:txBody>
          <a:bodyPr/>
          <a:lstStyle/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219045666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692696"/>
            <a:ext cx="6876256" cy="648072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400800"/>
            <a:ext cx="5421083" cy="365125"/>
          </a:xfrm>
        </p:spPr>
        <p:txBody>
          <a:bodyPr/>
          <a:lstStyle/>
          <a:p>
            <a:pPr algn="l"/>
            <a:r>
              <a:rPr lang="en-US" dirty="0" smtClean="0"/>
              <a:t>Project Update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11CE53-49BE-4E77-AA51-4D5D527F3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17635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17615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876712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3999" cy="57297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0" y="6289874"/>
            <a:ext cx="9144000" cy="56812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200" dirty="0"/>
          </a:p>
        </p:txBody>
      </p:sp>
      <p:pic>
        <p:nvPicPr>
          <p:cNvPr id="16" name="Picture 2" descr="https://www.liv.ac.uk/media/livacuk/quasargroup/images/logos/QUASAR_Logo,copy-250x17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26900"/>
            <a:ext cx="637048" cy="451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cwww.liv.ac.uk/~pgro/PosterPrep/colour_logo_1849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54" t="25211" r="10354" b="26230"/>
          <a:stretch/>
        </p:blipFill>
        <p:spPr bwMode="auto">
          <a:xfrm>
            <a:off x="7498888" y="80849"/>
            <a:ext cx="1645112" cy="4112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0160" y="6546358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7170" name="Picture 2" descr="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8" y="25130"/>
            <a:ext cx="899592" cy="5082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248444" y="602492"/>
            <a:ext cx="5692808" cy="868479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-10160" y="6538420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1447800" y="6289874"/>
            <a:ext cx="5421083" cy="568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aseline="0" dirty="0" smtClean="0"/>
              <a:t>IPM2017 workshop 21-24 May 2017</a:t>
            </a:r>
          </a:p>
          <a:p>
            <a:pPr algn="ctr"/>
            <a:r>
              <a:rPr lang="en-US" sz="1400" baseline="0" dirty="0" smtClean="0"/>
              <a:t>hao.zhang@cockcroft.ac.uk</a:t>
            </a:r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 smtClean="0"/>
              <a:t>Hao</a:t>
            </a:r>
            <a:r>
              <a:rPr lang="en-GB" dirty="0" smtClean="0"/>
              <a:t> Zhang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130425"/>
            <a:ext cx="9144000" cy="1470025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00" dirty="0" smtClean="0"/>
              <a:t>Supersonic Gas-Jet Beam profile monitor</a:t>
            </a:r>
            <a:br>
              <a:rPr lang="en-GB" sz="3100" dirty="0" smtClean="0"/>
            </a:br>
            <a:endParaRPr lang="en-GB" sz="3100" dirty="0"/>
          </a:p>
        </p:txBody>
      </p:sp>
    </p:spTree>
    <p:extLst>
      <p:ext uri="{BB962C8B-B14F-4D97-AF65-F5344CB8AC3E}">
        <p14:creationId xmlns="" xmlns:p14="http://schemas.microsoft.com/office/powerpoint/2010/main" val="11949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New Model in Warp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CN" dirty="0" smtClean="0"/>
              <a:t>Field simulation</a:t>
            </a:r>
            <a:endParaRPr lang="zh-CN" altLang="en-US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/>
          <a:srcRect l="8125" t="13333" r="56875" b="33333"/>
          <a:stretch>
            <a:fillRect/>
          </a:stretch>
        </p:blipFill>
        <p:spPr bwMode="auto">
          <a:xfrm rot="16200000">
            <a:off x="233400" y="1961552"/>
            <a:ext cx="42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83" t="15704" r="56833" b="27259"/>
          <a:stretch/>
        </p:blipFill>
        <p:spPr bwMode="auto">
          <a:xfrm rot="16200000">
            <a:off x="4267725" y="1782556"/>
            <a:ext cx="4201883" cy="389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Particle initiation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>
          <a:xfrm>
            <a:off x="152400" y="914400"/>
            <a:ext cx="4800600" cy="5181600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Nitrogen ion (N</a:t>
            </a:r>
            <a:r>
              <a:rPr lang="en-US" altLang="zh-CN" baseline="-25000" dirty="0" smtClean="0"/>
              <a:t>2</a:t>
            </a:r>
            <a:r>
              <a:rPr lang="en-US" altLang="zh-CN" baseline="30000" dirty="0" smtClean="0"/>
              <a:t>+</a:t>
            </a:r>
            <a:r>
              <a:rPr lang="en-US" altLang="zh-CN" dirty="0" smtClean="0"/>
              <a:t>).</a:t>
            </a:r>
          </a:p>
          <a:p>
            <a:r>
              <a:rPr lang="en-US" altLang="zh-CN" dirty="0" smtClean="0"/>
              <a:t>Gaussian distribution for both ions sources.</a:t>
            </a:r>
          </a:p>
          <a:p>
            <a:r>
              <a:rPr lang="en-US" altLang="zh-CN" dirty="0" smtClean="0"/>
              <a:t>The ion beam from residual gas is cut off by a cylinder  (r = 0.25mm). </a:t>
            </a:r>
          </a:p>
          <a:p>
            <a:r>
              <a:rPr lang="en-US" altLang="zh-CN" dirty="0" smtClean="0"/>
              <a:t>Initial thermal spread is 30 K for gas jet ion beam, 300 K for residual gas ion beam</a:t>
            </a:r>
          </a:p>
          <a:p>
            <a:r>
              <a:rPr lang="en-US" altLang="zh-CN" dirty="0" smtClean="0"/>
              <a:t>Gas jet has a initial </a:t>
            </a:r>
            <a:r>
              <a:rPr lang="en-US" altLang="zh-CN" i="1" dirty="0" err="1" smtClean="0"/>
              <a:t>v</a:t>
            </a:r>
            <a:r>
              <a:rPr lang="en-US" altLang="zh-CN" i="1" baseline="-25000" dirty="0" err="1" smtClean="0"/>
              <a:t>x</a:t>
            </a:r>
            <a:r>
              <a:rPr lang="en-US" altLang="zh-CN" i="1" dirty="0" smtClean="0"/>
              <a:t> = 1200 m/s</a:t>
            </a:r>
            <a:endParaRPr lang="en-US" altLang="zh-CN" baseline="-25000" dirty="0" smtClean="0"/>
          </a:p>
          <a:p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8750" t="15556" r="61250" b="31111"/>
          <a:stretch>
            <a:fillRect/>
          </a:stretch>
        </p:blipFill>
        <p:spPr bwMode="auto">
          <a:xfrm>
            <a:off x="4953000" y="7620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接箭头连接符 7"/>
          <p:cNvCxnSpPr/>
          <p:nvPr/>
        </p:nvCxnSpPr>
        <p:spPr>
          <a:xfrm>
            <a:off x="6324600" y="1524000"/>
            <a:ext cx="609600" cy="152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2600" y="12192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Ion from residual gas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2895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Ion from gas jet</a:t>
            </a:r>
            <a:endParaRPr lang="zh-CN" altLang="en-US" dirty="0"/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7086600" y="2743200"/>
            <a:ext cx="30480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7086600" y="2514600"/>
            <a:ext cx="27432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62800" y="2057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v</a:t>
            </a:r>
            <a:r>
              <a:rPr lang="en-US" altLang="zh-CN" baseline="-25000" dirty="0" err="1" smtClean="0"/>
              <a:t>x</a:t>
            </a:r>
            <a:r>
              <a:rPr lang="en-US" altLang="zh-CN" dirty="0" smtClean="0"/>
              <a:t> = 1200 m/s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62800" y="1219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300 K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9800" y="2514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30 K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5486400" y="4800600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The particle source is on the x-y plane, not 45 degree tilted.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Image broadening by jet thickness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>
          <a:xfrm>
            <a:off x="381000" y="914400"/>
            <a:ext cx="8385048" cy="1752600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/>
              <a:t>Assumption </a:t>
            </a:r>
          </a:p>
          <a:p>
            <a:pPr lvl="1"/>
            <a:r>
              <a:rPr lang="en-US" altLang="zh-CN" dirty="0" smtClean="0">
                <a:latin typeface="+mj-lt"/>
              </a:rPr>
              <a:t>the original beam is round Gaussian beam (</a:t>
            </a:r>
            <a:r>
              <a:rPr lang="el-GR" altLang="zh-CN" dirty="0" smtClean="0">
                <a:latin typeface="+mj-lt"/>
                <a:cs typeface="Times New Roman"/>
              </a:rPr>
              <a:t>σ</a:t>
            </a:r>
            <a:r>
              <a:rPr lang="en-US" altLang="zh-CN" baseline="-25000" dirty="0" smtClean="0">
                <a:latin typeface="+mj-lt"/>
                <a:cs typeface="Times New Roman"/>
              </a:rPr>
              <a:t>beam</a:t>
            </a:r>
            <a:r>
              <a:rPr lang="en-US" altLang="zh-CN" dirty="0" smtClean="0">
                <a:latin typeface="+mj-lt"/>
                <a:cs typeface="Times New Roman"/>
              </a:rPr>
              <a:t> = 0.5 mm</a:t>
            </a:r>
            <a:r>
              <a:rPr lang="en-US" altLang="zh-CN" dirty="0" smtClean="0">
                <a:latin typeface="+mj-lt"/>
              </a:rPr>
              <a:t>). </a:t>
            </a:r>
          </a:p>
          <a:p>
            <a:pPr lvl="1"/>
            <a:r>
              <a:rPr lang="en-US" altLang="zh-CN" dirty="0" smtClean="0">
                <a:latin typeface="+mj-lt"/>
              </a:rPr>
              <a:t> The broadening by jet thickness is taken by quadratic form. (</a:t>
            </a:r>
            <a:r>
              <a:rPr lang="el-GR" altLang="zh-CN" dirty="0" smtClean="0">
                <a:latin typeface="+mj-lt"/>
                <a:cs typeface="Times New Roman"/>
              </a:rPr>
              <a:t>σ</a:t>
            </a:r>
            <a:r>
              <a:rPr lang="en-US" altLang="zh-CN" baseline="-25000" dirty="0" smtClean="0">
                <a:latin typeface="+mj-lt"/>
                <a:cs typeface="Times New Roman"/>
              </a:rPr>
              <a:t>ion</a:t>
            </a:r>
            <a:r>
              <a:rPr lang="en-US" altLang="zh-CN" dirty="0" smtClean="0">
                <a:latin typeface="+mj-lt"/>
                <a:cs typeface="Times New Roman"/>
              </a:rPr>
              <a:t> </a:t>
            </a:r>
            <a:r>
              <a:rPr lang="en-US" altLang="zh-CN" baseline="30000" dirty="0" smtClean="0">
                <a:latin typeface="+mj-lt"/>
                <a:cs typeface="Times New Roman"/>
              </a:rPr>
              <a:t>2</a:t>
            </a:r>
            <a:r>
              <a:rPr lang="en-US" altLang="zh-CN" dirty="0" smtClean="0">
                <a:latin typeface="+mj-lt"/>
                <a:cs typeface="Times New Roman"/>
              </a:rPr>
              <a:t>= </a:t>
            </a:r>
            <a:r>
              <a:rPr lang="el-GR" altLang="zh-CN" dirty="0" smtClean="0">
                <a:latin typeface="+mj-lt"/>
                <a:cs typeface="Times New Roman"/>
              </a:rPr>
              <a:t>σ</a:t>
            </a:r>
            <a:r>
              <a:rPr lang="en-US" altLang="zh-CN" baseline="-25000" dirty="0" smtClean="0">
                <a:latin typeface="+mj-lt"/>
                <a:cs typeface="Times New Roman"/>
              </a:rPr>
              <a:t>beam</a:t>
            </a:r>
            <a:r>
              <a:rPr lang="en-US" altLang="zh-CN" baseline="30000" dirty="0" smtClean="0">
                <a:latin typeface="+mj-lt"/>
                <a:cs typeface="Times New Roman"/>
              </a:rPr>
              <a:t>2</a:t>
            </a:r>
            <a:r>
              <a:rPr lang="en-US" altLang="zh-CN" dirty="0" smtClean="0">
                <a:latin typeface="+mj-lt"/>
                <a:cs typeface="Times New Roman"/>
              </a:rPr>
              <a:t>+</a:t>
            </a:r>
            <a:r>
              <a:rPr lang="el-GR" altLang="zh-CN" dirty="0" smtClean="0">
                <a:latin typeface="+mj-lt"/>
                <a:cs typeface="Times New Roman"/>
              </a:rPr>
              <a:t> </a:t>
            </a:r>
            <a:r>
              <a:rPr lang="el-GR" altLang="zh-CN" sz="2400" dirty="0" smtClean="0">
                <a:cs typeface="Times New Roman"/>
              </a:rPr>
              <a:t>σ</a:t>
            </a:r>
            <a:r>
              <a:rPr lang="en-US" altLang="zh-CN" sz="2400" baseline="-25000" dirty="0" smtClean="0">
                <a:cs typeface="Times New Roman"/>
              </a:rPr>
              <a:t>jet_thick</a:t>
            </a:r>
            <a:r>
              <a:rPr lang="en-US" altLang="zh-CN" sz="2400" baseline="30000" dirty="0" smtClean="0">
                <a:cs typeface="Times New Roman"/>
              </a:rPr>
              <a:t>2</a:t>
            </a:r>
            <a:r>
              <a:rPr lang="en-US" altLang="zh-CN" dirty="0" smtClean="0">
                <a:latin typeface="+mj-lt"/>
                <a:cs typeface="Times New Roman"/>
              </a:rPr>
              <a:t>)</a:t>
            </a:r>
            <a:endParaRPr lang="zh-CN" altLang="en-US" baseline="30000" dirty="0" smtClean="0">
              <a:latin typeface="+mj-lt"/>
            </a:endParaRPr>
          </a:p>
          <a:p>
            <a:endParaRPr lang="zh-CN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8750" t="15556" r="61250" b="31111"/>
          <a:stretch>
            <a:fillRect/>
          </a:stretch>
        </p:blipFill>
        <p:spPr bwMode="auto">
          <a:xfrm>
            <a:off x="1143000" y="2819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8750" t="15556" r="61250" b="31111"/>
          <a:stretch>
            <a:fillRect/>
          </a:stretch>
        </p:blipFill>
        <p:spPr bwMode="auto">
          <a:xfrm>
            <a:off x="4953000" y="2819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600200" y="31242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zh-CN" sz="2000" dirty="0" smtClean="0">
                <a:cs typeface="Times New Roman"/>
              </a:rPr>
              <a:t>σ</a:t>
            </a:r>
            <a:r>
              <a:rPr lang="en-US" altLang="zh-CN" sz="2000" baseline="-25000" dirty="0" err="1" smtClean="0">
                <a:cs typeface="Times New Roman"/>
              </a:rPr>
              <a:t>jet_thick</a:t>
            </a:r>
            <a:r>
              <a:rPr lang="en-US" altLang="zh-CN" sz="2000" baseline="30000" dirty="0" smtClean="0">
                <a:cs typeface="Times New Roman"/>
              </a:rPr>
              <a:t> </a:t>
            </a:r>
            <a:r>
              <a:rPr lang="en-US" altLang="zh-CN" sz="2000" dirty="0" smtClean="0">
                <a:cs typeface="Times New Roman"/>
              </a:rPr>
              <a:t>= 0.91 mm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5410200" y="31242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zh-CN" sz="2000" dirty="0" smtClean="0">
                <a:cs typeface="Times New Roman"/>
              </a:rPr>
              <a:t>σ</a:t>
            </a:r>
            <a:r>
              <a:rPr lang="en-US" altLang="zh-CN" sz="2000" baseline="-25000" dirty="0" err="1" smtClean="0">
                <a:cs typeface="Times New Roman"/>
              </a:rPr>
              <a:t>jet_thick</a:t>
            </a:r>
            <a:r>
              <a:rPr lang="en-US" altLang="zh-CN" sz="2000" baseline="30000" dirty="0" smtClean="0">
                <a:cs typeface="Times New Roman"/>
              </a:rPr>
              <a:t> </a:t>
            </a:r>
            <a:r>
              <a:rPr lang="en-US" altLang="zh-CN" sz="2000" dirty="0" smtClean="0">
                <a:cs typeface="Times New Roman"/>
              </a:rPr>
              <a:t>= 0.26 mm</a:t>
            </a:r>
            <a:endParaRPr lang="zh-CN" altLang="en-US" sz="2000" dirty="0"/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6934200" y="3505200"/>
            <a:ext cx="457200" cy="228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10400" y="38100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Estimation from vertical moveable gauge scan</a:t>
            </a:r>
            <a:endParaRPr lang="zh-CN" alt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H="1" flipV="1">
            <a:off x="2971800" y="3505200"/>
            <a:ext cx="457200" cy="228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71800" y="38100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Estimated by assuming the same expanding rate as the smaller 3</a:t>
            </a:r>
            <a:r>
              <a:rPr lang="en-US" altLang="zh-CN" baseline="30000" dirty="0" smtClean="0"/>
              <a:t>rd</a:t>
            </a:r>
            <a:r>
              <a:rPr lang="en-US" altLang="zh-CN" dirty="0" smtClean="0"/>
              <a:t> skimmer 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19400" y="2731532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Larger 3</a:t>
            </a:r>
            <a:r>
              <a:rPr lang="en-US" altLang="zh-CN" baseline="30000" dirty="0" smtClean="0">
                <a:solidFill>
                  <a:srgbClr val="FF0000"/>
                </a:solidFill>
              </a:rPr>
              <a:t>rd</a:t>
            </a:r>
            <a:r>
              <a:rPr lang="en-US" altLang="zh-CN" dirty="0" smtClean="0">
                <a:solidFill>
                  <a:srgbClr val="FF0000"/>
                </a:solidFill>
              </a:rPr>
              <a:t> skimmer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9400" y="2731532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Smaller 3</a:t>
            </a:r>
            <a:r>
              <a:rPr lang="en-US" altLang="zh-CN" baseline="30000" dirty="0" smtClean="0">
                <a:solidFill>
                  <a:srgbClr val="FF0000"/>
                </a:solidFill>
              </a:rPr>
              <a:t>rd</a:t>
            </a:r>
            <a:r>
              <a:rPr lang="en-US" altLang="zh-CN" dirty="0" smtClean="0">
                <a:solidFill>
                  <a:srgbClr val="FF0000"/>
                </a:solidFill>
              </a:rPr>
              <a:t> skimmer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81200" y="5562600"/>
            <a:ext cx="2589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2000" dirty="0" smtClean="0">
                <a:cs typeface="Times New Roman"/>
              </a:rPr>
              <a:t>σ</a:t>
            </a:r>
            <a:r>
              <a:rPr lang="en-US" altLang="zh-CN" sz="2000" baseline="-25000" dirty="0" smtClean="0">
                <a:cs typeface="Times New Roman"/>
              </a:rPr>
              <a:t>ion</a:t>
            </a:r>
            <a:r>
              <a:rPr lang="en-US" altLang="zh-CN" sz="2000" dirty="0" smtClean="0">
                <a:cs typeface="Times New Roman"/>
              </a:rPr>
              <a:t> = 0.49 (x), 1.06 (y)</a:t>
            </a:r>
            <a:endParaRPr lang="zh-CN" altLang="en-US" sz="2000" dirty="0"/>
          </a:p>
        </p:txBody>
      </p:sp>
      <p:sp>
        <p:nvSpPr>
          <p:cNvPr id="22" name="矩形 21"/>
          <p:cNvSpPr/>
          <p:nvPr/>
        </p:nvSpPr>
        <p:spPr>
          <a:xfrm>
            <a:off x="5638800" y="5562600"/>
            <a:ext cx="2589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2000" dirty="0" smtClean="0">
                <a:cs typeface="Times New Roman"/>
              </a:rPr>
              <a:t>σ</a:t>
            </a:r>
            <a:r>
              <a:rPr lang="en-US" altLang="zh-CN" sz="2000" baseline="-25000" dirty="0" smtClean="0">
                <a:cs typeface="Times New Roman"/>
              </a:rPr>
              <a:t>ion</a:t>
            </a:r>
            <a:r>
              <a:rPr lang="en-US" altLang="zh-CN" sz="2000" dirty="0" smtClean="0">
                <a:cs typeface="Times New Roman"/>
              </a:rPr>
              <a:t> = 0.49 (x), 0.57 (y)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2730"/>
            <a:ext cx="6172200" cy="5334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Comparison for Larger 3</a:t>
            </a:r>
            <a:r>
              <a:rPr lang="en-GB" baseline="30000" dirty="0" smtClean="0"/>
              <a:t>rd</a:t>
            </a:r>
            <a:r>
              <a:rPr lang="en-GB" dirty="0" smtClean="0"/>
              <a:t> skimmer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C:\Users\viw53224\Google Drive\Gas Jet monitor\Experiment Chamber picture\IMG_068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33" t="35646" r="45717" b="26012"/>
          <a:stretch/>
        </p:blipFill>
        <p:spPr bwMode="auto">
          <a:xfrm>
            <a:off x="533400" y="914400"/>
            <a:ext cx="1383758" cy="14447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103105" cy="1368000"/>
          </a:xfrm>
          <a:prstGeom prst="rect">
            <a:avLst/>
          </a:prstGeom>
          <a:noFill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 l="8750" t="16667" r="61875" b="33333"/>
          <a:stretch>
            <a:fillRect/>
          </a:stretch>
        </p:blipFill>
        <p:spPr bwMode="auto">
          <a:xfrm>
            <a:off x="152400" y="2590800"/>
            <a:ext cx="3581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 l="21771" t="16667" r="71458" b="33333"/>
          <a:stretch>
            <a:fillRect/>
          </a:stretch>
        </p:blipFill>
        <p:spPr bwMode="auto">
          <a:xfrm rot="16200000">
            <a:off x="5905500" y="1104900"/>
            <a:ext cx="990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743200" y="762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Experiment</a:t>
            </a:r>
            <a:endParaRPr lang="zh-CN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819400" y="2286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Simulation</a:t>
            </a:r>
            <a:endParaRPr lang="zh-CN" altLang="en-US" dirty="0"/>
          </a:p>
        </p:txBody>
      </p:sp>
      <p:graphicFrame>
        <p:nvGraphicFramePr>
          <p:cNvPr id="22" name="表格 21"/>
          <p:cNvGraphicFramePr>
            <a:graphicFrameLocks noGrp="1"/>
          </p:cNvGraphicFramePr>
          <p:nvPr/>
        </p:nvGraphicFramePr>
        <p:xfrm>
          <a:off x="4038600" y="4038600"/>
          <a:ext cx="480059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399"/>
                <a:gridCol w="1524000"/>
                <a:gridCol w="1600200"/>
              </a:tblGrid>
              <a:tr h="36195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Unit(mm)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Experiment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Simulation</a:t>
                      </a:r>
                      <a:endParaRPr lang="zh-CN" altLang="en-US" dirty="0"/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800" i="1" dirty="0" err="1" smtClean="0">
                          <a:latin typeface="Symbol"/>
                          <a:ea typeface="宋体"/>
                          <a:cs typeface="Times New Roman"/>
                        </a:rPr>
                        <a:t>s</a:t>
                      </a:r>
                      <a:r>
                        <a:rPr lang="en-GB" altLang="zh-CN" sz="1800" baseline="-25000" dirty="0" err="1" smtClean="0">
                          <a:latin typeface="+mj-lt"/>
                          <a:ea typeface="宋体"/>
                          <a:cs typeface="Times New Roman"/>
                        </a:rPr>
                        <a:t>x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0.57</a:t>
                      </a:r>
                      <a:endParaRPr lang="zh-CN" altLang="en-US" dirty="0"/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800" i="1" dirty="0" err="1" smtClean="0">
                          <a:latin typeface="Symbol"/>
                          <a:ea typeface="宋体"/>
                          <a:cs typeface="Times New Roman"/>
                        </a:rPr>
                        <a:t>s</a:t>
                      </a:r>
                      <a:r>
                        <a:rPr lang="en-GB" altLang="zh-CN" sz="1800" baseline="-25000" dirty="0" err="1" smtClean="0">
                          <a:latin typeface="+mj-lt"/>
                          <a:ea typeface="宋体"/>
                          <a:cs typeface="Times New Roman"/>
                        </a:rPr>
                        <a:t>y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1.02</a:t>
                      </a:r>
                      <a:endParaRPr lang="zh-CN" altLang="en-US" dirty="0"/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800" i="1" dirty="0" err="1" smtClean="0">
                          <a:latin typeface="Symbol"/>
                          <a:ea typeface="宋体"/>
                          <a:cs typeface="Times New Roman"/>
                        </a:rPr>
                        <a:t>s</a:t>
                      </a:r>
                      <a:r>
                        <a:rPr lang="en-GB" altLang="zh-CN" sz="1800" i="1" baseline="-25000" dirty="0" err="1" smtClean="0">
                          <a:latin typeface="+mj-lt"/>
                          <a:ea typeface="宋体"/>
                          <a:cs typeface="Times New Roman"/>
                        </a:rPr>
                        <a:t>x</a:t>
                      </a:r>
                      <a:r>
                        <a:rPr lang="zh-CN" altLang="en-US" sz="1800" baseline="0" dirty="0" smtClean="0"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+mn-lt"/>
                          <a:ea typeface="+mn-ea"/>
                          <a:cs typeface="+mn-cs"/>
                        </a:rPr>
                        <a:t>(residual gas)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1.05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1.24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797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Smaller 3</a:t>
            </a:r>
            <a:r>
              <a:rPr lang="en-GB" baseline="30000" dirty="0" smtClean="0"/>
              <a:t>rd</a:t>
            </a:r>
            <a:r>
              <a:rPr lang="en-GB" dirty="0" smtClean="0"/>
              <a:t> skimmer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C:\Users\viw53224\Google Drive\Gas Jet monitor\Experiment Chamber picture\IMG_06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48" t="19008" r="18357" b="3942"/>
          <a:stretch>
            <a:fillRect/>
          </a:stretch>
        </p:blipFill>
        <p:spPr bwMode="auto">
          <a:xfrm>
            <a:off x="457200" y="838200"/>
            <a:ext cx="1495239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14400"/>
            <a:ext cx="4325280" cy="136800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8750" t="16667" r="61875" b="33333"/>
          <a:stretch>
            <a:fillRect/>
          </a:stretch>
        </p:blipFill>
        <p:spPr bwMode="auto">
          <a:xfrm>
            <a:off x="152400" y="2590800"/>
            <a:ext cx="3581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 l="21943" t="16667" r="71216" b="35555"/>
          <a:stretch>
            <a:fillRect/>
          </a:stretch>
        </p:blipFill>
        <p:spPr bwMode="auto">
          <a:xfrm rot="16200000">
            <a:off x="5676900" y="876300"/>
            <a:ext cx="1066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4038600" y="4114800"/>
          <a:ext cx="480059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399"/>
                <a:gridCol w="1524000"/>
                <a:gridCol w="1600200"/>
              </a:tblGrid>
              <a:tr h="36195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Unit(mm)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Experiment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Simulation</a:t>
                      </a:r>
                      <a:endParaRPr lang="zh-CN" altLang="en-US" dirty="0"/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800" i="1" dirty="0" err="1" smtClean="0">
                          <a:latin typeface="Symbol"/>
                          <a:ea typeface="宋体"/>
                          <a:cs typeface="Times New Roman"/>
                        </a:rPr>
                        <a:t>s</a:t>
                      </a:r>
                      <a:r>
                        <a:rPr lang="en-GB" altLang="zh-CN" sz="1800" baseline="-25000" dirty="0" err="1" smtClean="0">
                          <a:latin typeface="+mj-lt"/>
                          <a:ea typeface="宋体"/>
                          <a:cs typeface="Times New Roman"/>
                        </a:rPr>
                        <a:t>x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0.57</a:t>
                      </a:r>
                      <a:endParaRPr lang="zh-CN" altLang="en-US" dirty="0"/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800" i="1" dirty="0" err="1" smtClean="0">
                          <a:latin typeface="Symbol"/>
                          <a:ea typeface="宋体"/>
                          <a:cs typeface="Times New Roman"/>
                        </a:rPr>
                        <a:t>s</a:t>
                      </a:r>
                      <a:r>
                        <a:rPr lang="en-GB" altLang="zh-CN" sz="1800" baseline="-25000" dirty="0" err="1" smtClean="0">
                          <a:latin typeface="+mj-lt"/>
                          <a:ea typeface="宋体"/>
                          <a:cs typeface="Times New Roman"/>
                        </a:rPr>
                        <a:t>y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0.61</a:t>
                      </a:r>
                      <a:endParaRPr lang="zh-CN" altLang="en-US" dirty="0"/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800" i="1" dirty="0" err="1" smtClean="0">
                          <a:latin typeface="Symbol"/>
                          <a:ea typeface="宋体"/>
                          <a:cs typeface="Times New Roman"/>
                        </a:rPr>
                        <a:t>s</a:t>
                      </a:r>
                      <a:r>
                        <a:rPr lang="en-GB" altLang="zh-CN" sz="1800" i="1" baseline="-25000" dirty="0" err="1" smtClean="0">
                          <a:latin typeface="+mj-lt"/>
                          <a:ea typeface="宋体"/>
                          <a:cs typeface="Times New Roman"/>
                        </a:rPr>
                        <a:t>x</a:t>
                      </a:r>
                      <a:r>
                        <a:rPr lang="zh-CN" altLang="en-US" sz="1800" baseline="0" dirty="0" smtClean="0"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+mn-lt"/>
                          <a:ea typeface="+mn-ea"/>
                          <a:cs typeface="+mn-cs"/>
                        </a:rPr>
                        <a:t>(residual gas)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1.23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7177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Resolution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1422740115"/>
              </p:ext>
            </p:extLst>
          </p:nvPr>
        </p:nvGraphicFramePr>
        <p:xfrm>
          <a:off x="5219302" y="4310182"/>
          <a:ext cx="3802126" cy="1792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5310"/>
                <a:gridCol w="195681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Error term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Value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en-GB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Magnification</a:t>
                      </a:r>
                      <a:endParaRPr kumimoji="0" lang="en-GB" sz="1400" b="1" kern="1200" baseline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External field dependent</a:t>
                      </a:r>
                      <a:endParaRPr kumimoji="0" lang="en-GB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 err="1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sz="1400" baseline="-25000" dirty="0" err="1">
                          <a:effectLst/>
                        </a:rPr>
                        <a:t>jet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0.28 mm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 err="1" smtClean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sz="1400" baseline="-25000" dirty="0" err="1" smtClean="0">
                          <a:effectLst/>
                        </a:rPr>
                        <a:t>thermal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0.17 mm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 err="1" smtClean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sz="1400" baseline="-25000" dirty="0" err="1" smtClean="0">
                          <a:effectLst/>
                        </a:rPr>
                        <a:t>sc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 err="1" smtClean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sz="1400" baseline="-25000" dirty="0" err="1" smtClean="0">
                          <a:effectLst/>
                        </a:rPr>
                        <a:t>MCP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0.08 mm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 err="1" smtClean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sz="1400" baseline="-25000" dirty="0" err="1" smtClean="0">
                          <a:effectLst/>
                        </a:rPr>
                        <a:t>CCD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0.08 mm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38200" y="4572000"/>
            <a:ext cx="36142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itchFamily="2" charset="-122"/>
                <a:cs typeface="Times New Roman" pitchFamily="18" charset="0"/>
              </a:rPr>
              <a:t>Summary of the image broadening terms for the experiment</a:t>
            </a:r>
            <a:endParaRPr kumimoji="0" lang="en-GB" altLang="zh-CN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8382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Image broadening because of thermal drift and magnification of external fields  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1447799"/>
            <a:ext cx="2971800" cy="2901027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1676400"/>
            <a:ext cx="3429000" cy="2357394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71164" y="5476894"/>
                <a:ext cx="5110436" cy="741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b="1" i="1">
                              <a:latin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GB" sz="1400" b="1" i="1">
                              <a:latin typeface="Cambria Math"/>
                            </a:rPr>
                            <m:t>𝒎𝒆𝒂𝒔𝒖𝒓𝒆𝒅</m:t>
                          </m:r>
                        </m:sub>
                      </m:sSub>
                      <m:r>
                        <a:rPr lang="en-GB" sz="1400" b="1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1400" b="1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sz="14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1400" b="1" i="1">
                                  <a:latin typeface="Cambria Math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en-GB" sz="14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14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1400" b="1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14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1" i="1">
                                      <a:latin typeface="Cambria Math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GB" sz="1400" b="1" i="1">
                                      <a:latin typeface="Cambria Math"/>
                                    </a:rPr>
                                    <m:t>𝒓𝒆𝒂𝒍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sz="14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GB" sz="1400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400" b="1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sz="14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1" i="1">
                                      <a:latin typeface="Cambria Math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GB" sz="1400" b="1" i="1">
                                      <a:latin typeface="Cambria Math"/>
                                    </a:rPr>
                                    <m:t>𝒋𝒆𝒕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sz="14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GB" sz="1400" b="1" i="1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en-GB" sz="1400" b="1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sz="14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1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GB" sz="1400" b="1" i="1">
                                      <a:latin typeface="Cambria Math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GB" sz="1400" b="1" i="1">
                                      <a:latin typeface="Cambria Math"/>
                                    </a:rPr>
                                    <m:t>𝒕𝒉𝒆𝒓𝒎𝒂𝒍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sz="14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GB" sz="1400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400" b="1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sz="14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1" i="1">
                                      <a:latin typeface="Cambria Math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GB" sz="1400" b="1" i="1">
                                      <a:latin typeface="Cambria Math"/>
                                    </a:rPr>
                                    <m:t>𝒔𝒄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sz="14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GB" sz="1400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400" b="1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sz="14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1" i="1">
                                      <a:latin typeface="Cambria Math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GB" sz="1400" b="1" i="1">
                                      <a:latin typeface="Cambria Math"/>
                                    </a:rPr>
                                    <m:t>𝑴𝑪𝑷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sz="14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GB" sz="1400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400" b="1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sz="14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1" i="1">
                                      <a:latin typeface="Cambria Math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GB" sz="1400" b="1" i="1">
                                      <a:latin typeface="Cambria Math"/>
                                    </a:rPr>
                                    <m:t>𝑪𝑪𝑫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sz="14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sz="1400" b="1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4" y="5476894"/>
                <a:ext cx="5110436" cy="741229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67216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Gas dynamics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Movable gauge</a:t>
            </a:r>
          </a:p>
          <a:p>
            <a:endParaRPr lang="en-GB" dirty="0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11382" y="1731926"/>
            <a:ext cx="7863688" cy="4581007"/>
            <a:chOff x="-3082730" y="1973996"/>
            <a:chExt cx="10196870" cy="5697713"/>
          </a:xfrm>
        </p:grpSpPr>
        <p:pic>
          <p:nvPicPr>
            <p:cNvPr id="18" name="Content Placeholder 5" descr="C:\Work\Gas Jet monitor\Experiment Chamber picture\moveable gaug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3222" y="1973996"/>
              <a:ext cx="8737362" cy="50487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3102827" y="4116144"/>
              <a:ext cx="297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Slit size 10*0.5 mm</a:t>
              </a:r>
              <a:r>
                <a:rPr lang="en-GB" baseline="30000" dirty="0" smtClean="0">
                  <a:solidFill>
                    <a:srgbClr val="FF0000"/>
                  </a:solidFill>
                </a:rPr>
                <a:t>2</a:t>
              </a:r>
              <a:endParaRPr lang="en-GB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2529274" y="7212345"/>
              <a:ext cx="9036844" cy="4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Gauge signal is amplified by pico-ampere meter and record by scope. </a:t>
              </a:r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3082730" y="2988849"/>
              <a:ext cx="2919019" cy="1148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Motorized and can be controlled though serial connection 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149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One typical measurement 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762000"/>
            <a:ext cx="4267200" cy="2640371"/>
          </a:xfrm>
          <a:prstGeom prst="rect">
            <a:avLst/>
          </a:prstGeom>
          <a:noFill/>
          <a:ln>
            <a:noFill/>
          </a:ln>
          <a:effectLst/>
          <a:extLst/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49849" y="3962400"/>
                <a:ext cx="2312108" cy="657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𝑃𝑟𝑒𝑠𝑠𝑢𝑟𝑒</m:t>
                      </m:r>
                      <m:r>
                        <a:rPr lang="en-GB" b="0" i="1" smtClean="0">
                          <a:latin typeface="Cambria Math"/>
                        </a:rPr>
                        <m:t>: </m:t>
                      </m:r>
                      <m:r>
                        <a:rPr lang="en-GB" b="0" i="1" smtClean="0">
                          <a:latin typeface="Cambria Math"/>
                        </a:rPr>
                        <m:t>𝑃</m:t>
                      </m:r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𝑖𝑜𝑛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/>
                            </a:rPr>
                            <m:t>∗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49" y="3962400"/>
                <a:ext cx="2312108" cy="657681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8117206" y="1169908"/>
            <a:ext cx="6096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/>
          <p:cNvSpPr/>
          <p:nvPr/>
        </p:nvSpPr>
        <p:spPr>
          <a:xfrm rot="16200000">
            <a:off x="6789421" y="579358"/>
            <a:ext cx="381000" cy="2247900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791201" y="1474708"/>
            <a:ext cx="6096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782057" y="1448312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Third skimmer</a:t>
            </a:r>
            <a:endParaRPr lang="en-GB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44230" y="685800"/>
            <a:ext cx="270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Side view of the detection</a:t>
            </a:r>
            <a:endParaRPr lang="en-GB" dirty="0"/>
          </a:p>
        </p:txBody>
      </p:sp>
      <p:sp>
        <p:nvSpPr>
          <p:cNvPr id="15" name="Trapezoid 14"/>
          <p:cNvSpPr/>
          <p:nvPr/>
        </p:nvSpPr>
        <p:spPr>
          <a:xfrm rot="16200000">
            <a:off x="8283585" y="1321943"/>
            <a:ext cx="109591" cy="757801"/>
          </a:xfrm>
          <a:prstGeom prst="trapezoid">
            <a:avLst>
              <a:gd name="adj" fmla="val 4282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117206" y="2389108"/>
            <a:ext cx="609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02905" y="2450068"/>
            <a:ext cx="106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D: 40 mm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015282" y="1032272"/>
            <a:ext cx="270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Gas molecule will experience 20000 collision with tube wall per second</a:t>
            </a:r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52400" y="3488174"/>
            <a:ext cx="270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Gauge detection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2438400" y="38239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Ion current</a:t>
            </a:r>
            <a:endParaRPr lang="en-GB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14400" y="4620081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Emitting current</a:t>
            </a:r>
            <a:endParaRPr lang="en-GB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646717" y="44196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Sensitivity</a:t>
            </a:r>
            <a:endParaRPr lang="en-GB" sz="1200" b="1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457200" y="4912320"/>
                <a:ext cx="3372975" cy="616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𝐼𝑑𝑒𝑎𝑙</m:t>
                      </m:r>
                      <m:r>
                        <a:rPr lang="en-GB" b="0" i="1" smtClean="0">
                          <a:latin typeface="Cambria Math"/>
                        </a:rPr>
                        <m:t> </m:t>
                      </m:r>
                      <m:r>
                        <a:rPr lang="en-GB" b="0" i="1" smtClean="0">
                          <a:latin typeface="Cambria Math"/>
                        </a:rPr>
                        <m:t>𝑔𝑎𝑠</m:t>
                      </m:r>
                      <m:r>
                        <a:rPr lang="en-GB" b="0" i="1" smtClean="0">
                          <a:latin typeface="Cambria Math"/>
                        </a:rPr>
                        <m:t> </m:t>
                      </m:r>
                      <m:r>
                        <a:rPr lang="en-GB" b="0" i="1" smtClean="0">
                          <a:latin typeface="Cambria Math"/>
                        </a:rPr>
                        <m:t>𝑒𝑞𝑢𝑎𝑡𝑖𝑜𝑛</m:t>
                      </m:r>
                      <m:r>
                        <a:rPr lang="en-GB" b="0" i="1" smtClean="0">
                          <a:latin typeface="Cambria Math"/>
                        </a:rPr>
                        <m:t>: </m:t>
                      </m:r>
                      <m:r>
                        <a:rPr lang="en-GB" b="0" i="1" smtClean="0">
                          <a:latin typeface="Cambria Math"/>
                        </a:rPr>
                        <m:t>𝑃</m:t>
                      </m:r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912320"/>
                <a:ext cx="3372975" cy="616451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4648200" y="1971532"/>
            <a:ext cx="3256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Assumption: </a:t>
            </a:r>
          </a:p>
          <a:p>
            <a:pPr marL="228600" indent="-228600">
              <a:buAutoNum type="arabicPeriod"/>
            </a:pPr>
            <a:r>
              <a:rPr lang="en-GB" sz="1200" dirty="0" smtClean="0"/>
              <a:t>Gas molecular from jet entering the slit will immediately evenly distributed inside the tube.</a:t>
            </a:r>
          </a:p>
          <a:p>
            <a:pPr marL="228600" indent="-228600">
              <a:buAutoNum type="arabicPeriod"/>
            </a:pPr>
            <a:r>
              <a:rPr lang="en-GB" sz="1200" dirty="0" smtClean="0"/>
              <a:t>Residual gas in and out is in a equilibrium state. </a:t>
            </a:r>
          </a:p>
          <a:p>
            <a:pPr marL="228600" indent="-228600">
              <a:buAutoNum type="arabicPeriod"/>
            </a:pPr>
            <a:r>
              <a:rPr lang="en-GB" sz="1200" dirty="0" smtClean="0"/>
              <a:t>There is no molecular from the jet escaping the tube.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5591556" y="3857506"/>
            <a:ext cx="1143000" cy="90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782057" y="4290043"/>
            <a:ext cx="761999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 rot="3146927">
            <a:off x="5960365" y="4222520"/>
            <a:ext cx="457200" cy="1350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201157" y="3858399"/>
            <a:ext cx="533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Tube</a:t>
            </a:r>
            <a:endParaRPr lang="en-GB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582412" y="4419599"/>
            <a:ext cx="533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Slit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201157" y="4433499"/>
            <a:ext cx="533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Jet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648200" y="3488174"/>
            <a:ext cx="270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Front view of the detection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239000" y="4067653"/>
            <a:ext cx="1296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Slit size: L</a:t>
            </a:r>
            <a:r>
              <a:rPr lang="en-GB" sz="1200" baseline="-25000" dirty="0" smtClean="0"/>
              <a:t>x</a:t>
            </a:r>
            <a:r>
              <a:rPr lang="en-GB" sz="1200" dirty="0" smtClean="0"/>
              <a:t>, L</a:t>
            </a:r>
            <a:r>
              <a:rPr lang="en-GB" sz="1200" baseline="-25000" dirty="0" smtClean="0"/>
              <a:t>y</a:t>
            </a:r>
            <a:endParaRPr lang="en-GB" sz="1200" baseline="-250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4744230" y="4760572"/>
                <a:ext cx="4222310" cy="81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dirty="0" smtClean="0"/>
                        <m:t>Gas</m:t>
                      </m:r>
                      <m:r>
                        <m:rPr>
                          <m:nor/>
                        </m:rPr>
                        <a:rPr lang="en-GB" dirty="0" smtClean="0"/>
                        <m:t> </m:t>
                      </m:r>
                      <m:r>
                        <m:rPr>
                          <m:nor/>
                        </m:rPr>
                        <a:rPr lang="en-GB" dirty="0" smtClean="0"/>
                        <m:t>number</m:t>
                      </m:r>
                      <m:r>
                        <m:rPr>
                          <m:nor/>
                        </m:rPr>
                        <a:rPr lang="en-GB" dirty="0" smtClean="0"/>
                        <m:t> </m:t>
                      </m:r>
                      <m:r>
                        <m:rPr>
                          <m:nor/>
                        </m:rPr>
                        <a:rPr lang="en-GB" dirty="0" smtClean="0"/>
                        <m:t>increase</m:t>
                      </m:r>
                      <m:r>
                        <a:rPr lang="en-GB" b="0" i="1" dirty="0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</a:rPr>
                        <m:t>𝑣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230" y="4760572"/>
                <a:ext cx="4222310" cy="818879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7451236" y="4571998"/>
            <a:ext cx="1464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Jet velocity</a:t>
            </a:r>
            <a:endParaRPr lang="en-GB" sz="12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620000" y="4848997"/>
            <a:ext cx="152400" cy="1802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3076956" y="5638800"/>
                <a:ext cx="3112968" cy="81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𝑖𝑜𝑛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𝑆𝑣</m:t>
                      </m:r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956" y="5638800"/>
                <a:ext cx="3112968" cy="818879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0747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Analysis continue…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33400" y="1132776"/>
                <a:ext cx="5213286" cy="788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𝑖𝑜𝑛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GB" b="0" i="1" smtClean="0">
                          <a:latin typeface="Cambria Math"/>
                        </a:rPr>
                        <m:t>(</m:t>
                      </m:r>
                      <m:r>
                        <a:rPr lang="en-GB" b="0" i="1" smtClean="0">
                          <a:latin typeface="Cambria Math"/>
                        </a:rPr>
                        <m:t>𝑋</m:t>
                      </m:r>
                      <m:r>
                        <a:rPr lang="en-GB" b="0" i="1" smtClean="0">
                          <a:latin typeface="Cambria Math"/>
                        </a:rPr>
                        <m:t>,</m:t>
                      </m:r>
                      <m:r>
                        <a:rPr lang="en-GB" b="0" i="1" smtClean="0">
                          <a:latin typeface="Cambria Math"/>
                        </a:rPr>
                        <m:t>𝑌</m:t>
                      </m:r>
                      <m:r>
                        <a:rPr lang="en-GB" b="0" i="1" smtClean="0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𝑆𝑣</m:t>
                      </m:r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nary>
                        <m:nary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/>
                            </a:rPr>
                            <m:t>𝑋</m:t>
                          </m:r>
                        </m:sub>
                        <m:sup>
                          <m:r>
                            <a:rPr lang="en-GB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latin typeface="Cambria Math"/>
                                </a:rPr>
                                <m:t>𝑌</m:t>
                              </m:r>
                              <m:r>
                                <a:rPr lang="en-GB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/>
                                </a:rPr>
                                <m:t>/2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/>
                                </a:rPr>
                                <m:t>𝑌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/>
                                </a:rPr>
                                <m:t>/2</m:t>
                              </m:r>
                            </m:sup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GB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𝑑𝑥𝑑𝑦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32776"/>
                <a:ext cx="5213286" cy="788101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33400" y="2253055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Since the slit size is small in vertical axis, this can be simplified as:  </a:t>
            </a:r>
            <a:endParaRPr lang="en-GB" sz="14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769633" y="2691106"/>
                <a:ext cx="4520148" cy="737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𝑖𝑜𝑛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GB" b="0" i="1" smtClean="0">
                          <a:latin typeface="Cambria Math"/>
                        </a:rPr>
                        <m:t>(</m:t>
                      </m:r>
                      <m:r>
                        <a:rPr lang="en-GB" b="0" i="1" smtClean="0">
                          <a:latin typeface="Cambria Math"/>
                        </a:rPr>
                        <m:t>𝑋</m:t>
                      </m:r>
                      <m:r>
                        <a:rPr lang="en-GB" b="0" i="1" smtClean="0">
                          <a:latin typeface="Cambria Math"/>
                        </a:rPr>
                        <m:t>,</m:t>
                      </m:r>
                      <m:r>
                        <a:rPr lang="en-GB" b="0" i="1" smtClean="0">
                          <a:latin typeface="Cambria Math"/>
                        </a:rPr>
                        <m:t>𝑌</m:t>
                      </m:r>
                      <m:r>
                        <a:rPr lang="en-GB" b="0" i="1" smtClean="0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𝑆𝑣</m:t>
                      </m:r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nary>
                        <m:nary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/>
                            </a:rPr>
                            <m:t>𝑋</m:t>
                          </m:r>
                        </m:sub>
                        <m:sup>
                          <m:r>
                            <a:rPr lang="en-GB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sup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𝑌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33" y="2691106"/>
                <a:ext cx="4520148" cy="737894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40080" y="3799776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Take derivative about X, we got: </a:t>
            </a:r>
            <a:endParaRPr lang="en-GB" sz="14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122997" y="3571176"/>
                <a:ext cx="5499839" cy="69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  <a:ea typeface="Cambria Math"/>
                        </a:rPr>
                        <m:t>𝜌</m:t>
                      </m:r>
                      <m:d>
                        <m:dPr>
                          <m:ctrlPr>
                            <a:rPr lang="en-GB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𝑋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𝐿𝑥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𝑌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𝜌</m:t>
                      </m:r>
                      <m:d>
                        <m:dPr>
                          <m:ctrlPr>
                            <a:rPr lang="en-GB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𝑋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𝑌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i="1">
                              <a:latin typeface="Cambria Math"/>
                            </a:rPr>
                            <m:t>𝑆𝑣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GB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  <m:r>
                            <a:rPr lang="en-GB" i="1">
                              <a:latin typeface="Cambria Math"/>
                            </a:rPr>
                            <m:t>𝑇</m:t>
                          </m:r>
                        </m:den>
                      </m:f>
                      <m:f>
                        <m:fPr>
                          <m:ctrlPr>
                            <a:rPr lang="en-GB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𝑑𝑋</m:t>
                          </m:r>
                        </m:den>
                      </m:f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𝑖𝑜𝑛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GB" b="0" i="1" smtClean="0">
                          <a:latin typeface="Cambria Math"/>
                        </a:rPr>
                        <m:t>(</m:t>
                      </m:r>
                      <m:r>
                        <a:rPr lang="en-GB" b="0" i="1" smtClean="0">
                          <a:latin typeface="Cambria Math"/>
                        </a:rPr>
                        <m:t>𝑋</m:t>
                      </m:r>
                      <m:r>
                        <a:rPr lang="en-GB" b="0" i="1" smtClean="0">
                          <a:latin typeface="Cambria Math"/>
                        </a:rPr>
                        <m:t>,</m:t>
                      </m:r>
                      <m:r>
                        <a:rPr lang="en-GB" b="0" i="1" smtClean="0">
                          <a:latin typeface="Cambria Math"/>
                        </a:rPr>
                        <m:t>𝑌</m:t>
                      </m:r>
                      <m:r>
                        <a:rPr lang="en-GB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997" y="3571176"/>
                <a:ext cx="5499839" cy="696024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40637" y="4419600"/>
            <a:ext cx="409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If we scan from right to left,  </a:t>
            </a:r>
            <a:endParaRPr lang="en-GB" sz="14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397815" y="4358045"/>
                <a:ext cx="18336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>
                        <a:latin typeface="Cambria Math"/>
                        <a:ea typeface="Cambria Math"/>
                      </a:rPr>
                      <m:t>𝜌</m:t>
                    </m:r>
                    <m:d>
                      <m:dPr>
                        <m:ctrlPr>
                          <a:rPr lang="en-GB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𝑋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𝐿𝑥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𝑌</m:t>
                        </m:r>
                      </m:e>
                    </m:d>
                  </m:oMath>
                </a14:m>
                <a:r>
                  <a:rPr lang="en-GB" dirty="0" smtClean="0"/>
                  <a:t> = 0</a:t>
                </a:r>
                <a:endParaRPr lang="en-GB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815" y="4358045"/>
                <a:ext cx="1833643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t="-8333" r="-199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3257751" y="4876800"/>
                <a:ext cx="4192751" cy="699743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/>
                          <a:ea typeface="Cambria Math"/>
                        </a:rPr>
                        <m:t>𝝆</m:t>
                      </m:r>
                      <m:d>
                        <m:dPr>
                          <m:ctrlPr>
                            <a:rPr lang="en-GB" b="1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/>
                              <a:ea typeface="Cambria Math"/>
                            </a:rPr>
                            <m:t>𝑿</m:t>
                          </m:r>
                          <m:r>
                            <a:rPr lang="en-GB" b="1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b="1" i="1">
                              <a:latin typeface="Cambria Math"/>
                              <a:ea typeface="Cambria Math"/>
                            </a:rPr>
                            <m:t>𝒀</m:t>
                          </m:r>
                        </m:e>
                      </m:d>
                      <m:r>
                        <a:rPr lang="en-GB" b="1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GB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GB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latin typeface="Cambria Math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GB" b="1" i="1">
                                  <a:latin typeface="Cambria Math"/>
                                </a:rPr>
                                <m:t>𝒆</m:t>
                              </m:r>
                            </m:sub>
                          </m:sSub>
                          <m:r>
                            <a:rPr lang="en-GB" b="1" i="1">
                              <a:latin typeface="Cambria Math"/>
                            </a:rPr>
                            <m:t>𝑺𝒗</m:t>
                          </m:r>
                          <m:sSub>
                            <m:sSubPr>
                              <m:ctrlPr>
                                <a:rPr lang="en-GB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/>
                                </a:rPr>
                                <m:t>𝒚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GB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latin typeface="Cambria Math"/>
                            </a:rPr>
                            <m:t>𝑽</m:t>
                          </m:r>
                        </m:num>
                        <m:den>
                          <m:sSub>
                            <m:sSubPr>
                              <m:ctrlPr>
                                <a:rPr lang="en-GB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latin typeface="Cambria Math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GB" b="1" i="1">
                                  <a:latin typeface="Cambria Math"/>
                                </a:rPr>
                                <m:t>𝑩</m:t>
                              </m:r>
                            </m:sub>
                          </m:sSub>
                          <m:r>
                            <a:rPr lang="en-GB" b="1" i="1">
                              <a:latin typeface="Cambria Math"/>
                            </a:rPr>
                            <m:t>𝑻</m:t>
                          </m:r>
                        </m:den>
                      </m:f>
                      <m:f>
                        <m:fPr>
                          <m:ctrlPr>
                            <a:rPr lang="en-GB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latin typeface="Cambria Math"/>
                            </a:rPr>
                            <m:t>𝒅</m:t>
                          </m:r>
                        </m:num>
                        <m:den>
                          <m:r>
                            <a:rPr lang="en-GB" b="1" i="1" smtClean="0">
                              <a:latin typeface="Cambria Math"/>
                            </a:rPr>
                            <m:t>𝒅𝑿</m:t>
                          </m:r>
                        </m:den>
                      </m:f>
                      <m:f>
                        <m:fPr>
                          <m:ctrlPr>
                            <a:rPr lang="en-GB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latin typeface="Cambria Math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/>
                                </a:rPr>
                                <m:t>𝒊𝒐𝒏</m:t>
                              </m:r>
                            </m:sub>
                          </m:sSub>
                        </m:num>
                        <m:den>
                          <m:r>
                            <a:rPr lang="en-GB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GB" b="1" i="1" smtClean="0">
                          <a:latin typeface="Cambria Math"/>
                        </a:rPr>
                        <m:t>(</m:t>
                      </m:r>
                      <m:r>
                        <a:rPr lang="en-GB" b="1" i="1" smtClean="0">
                          <a:latin typeface="Cambria Math"/>
                        </a:rPr>
                        <m:t>𝑿</m:t>
                      </m:r>
                      <m:r>
                        <a:rPr lang="en-GB" b="1" i="1" smtClean="0">
                          <a:latin typeface="Cambria Math"/>
                        </a:rPr>
                        <m:t>,</m:t>
                      </m:r>
                      <m:r>
                        <a:rPr lang="en-GB" b="1" i="1" smtClean="0">
                          <a:latin typeface="Cambria Math"/>
                        </a:rPr>
                        <m:t>𝒀</m:t>
                      </m:r>
                      <m:r>
                        <a:rPr lang="en-GB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751" y="4876800"/>
                <a:ext cx="4192751" cy="699743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379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Edge scan (small skimmer)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52600" y="1668341"/>
            <a:ext cx="931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/>
              <a:t>I</a:t>
            </a:r>
            <a:r>
              <a:rPr lang="en-GB" b="1" baseline="-25000" dirty="0" err="1"/>
              <a:t>ion</a:t>
            </a:r>
            <a:r>
              <a:rPr lang="en-GB" b="1" dirty="0"/>
              <a:t>(X,Y)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019800" y="1688068"/>
                <a:ext cx="9725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/>
                          <a:ea typeface="Cambria Math"/>
                        </a:rPr>
                        <m:t>𝝆</m:t>
                      </m:r>
                      <m:d>
                        <m:dPr>
                          <m:ctrlPr>
                            <a:rPr lang="en-GB" b="1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/>
                              <a:ea typeface="Cambria Math"/>
                            </a:rPr>
                            <m:t>𝑿</m:t>
                          </m:r>
                          <m:r>
                            <a:rPr lang="en-GB" b="1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b="1" i="1">
                              <a:latin typeface="Cambria Math"/>
                              <a:ea typeface="Cambria Math"/>
                            </a:rPr>
                            <m:t>𝒀</m:t>
                          </m:r>
                        </m:e>
                      </m:d>
                    </m:oMath>
                  </m:oMathPara>
                </a14:m>
                <a:endParaRPr lang="en-GB" b="1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688068"/>
                <a:ext cx="972574" cy="369332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68" y="1831694"/>
            <a:ext cx="9249568" cy="332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3318635" y="4608326"/>
            <a:ext cx="2173952" cy="374718"/>
          </a:xfrm>
          <a:prstGeom prst="rightArrow">
            <a:avLst/>
          </a:prstGeom>
          <a:solidFill>
            <a:srgbClr val="0159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211113" y="4983044"/>
            <a:ext cx="44496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1600" b="1">
                <a:latin typeface="+mn-lt"/>
              </a:rPr>
              <a:t>Differentiate the data in horizontal axis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546397" y="2654509"/>
            <a:ext cx="1504742" cy="1618234"/>
          </a:xfrm>
          <a:prstGeom prst="straightConnector1">
            <a:avLst/>
          </a:prstGeom>
          <a:ln w="12700">
            <a:solidFill>
              <a:schemeClr val="bg1">
                <a:lumMod val="20000"/>
                <a:lumOff val="8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450516" y="2102705"/>
            <a:ext cx="441248" cy="439291"/>
          </a:xfrm>
          <a:prstGeom prst="straightConnector1">
            <a:avLst/>
          </a:prstGeom>
          <a:ln w="12700">
            <a:solidFill>
              <a:schemeClr val="bg1">
                <a:lumMod val="20000"/>
                <a:lumOff val="8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76800" y="1981200"/>
            <a:ext cx="1193619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FF"/>
                </a:solidFill>
              </a:rPr>
              <a:t>1.55 mm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0357" y="3607447"/>
            <a:ext cx="1193619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FF"/>
                </a:solidFill>
              </a:rPr>
              <a:t>5.44 mm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2057400" y="5427434"/>
            <a:ext cx="6248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1600" b="1" dirty="0">
                <a:latin typeface="+mn-lt"/>
              </a:rPr>
              <a:t>Jet size </a:t>
            </a:r>
            <a:r>
              <a:rPr lang="en-GB" altLang="en-US" sz="1600" b="1" dirty="0" smtClean="0">
                <a:latin typeface="+mn-lt"/>
              </a:rPr>
              <a:t>in </a:t>
            </a:r>
            <a:r>
              <a:rPr lang="en-GB" altLang="en-US" sz="1600" b="1" dirty="0">
                <a:latin typeface="+mn-lt"/>
              </a:rPr>
              <a:t>interaction point </a:t>
            </a:r>
            <a:r>
              <a:rPr lang="en-GB" altLang="en-US" sz="1600" b="1" dirty="0" smtClean="0">
                <a:latin typeface="+mn-lt"/>
              </a:rPr>
              <a:t>is estimated as : 4.54 mm * 0.83 mm </a:t>
            </a:r>
            <a:endParaRPr lang="en-GB" altLang="en-US" sz="1600" b="1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29001" y="5776234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 smtClean="0">
                <a:latin typeface="Symbol" panose="05050102010706020507" pitchFamily="18" charset="2"/>
                <a:ea typeface="Times New Roman"/>
                <a:cs typeface="Times New Roman"/>
              </a:rPr>
              <a:t>s</a:t>
            </a:r>
            <a:r>
              <a:rPr lang="en-GB" baseline="-25000" dirty="0" err="1" smtClean="0">
                <a:ea typeface="Times New Roman"/>
                <a:cs typeface="Times New Roman"/>
              </a:rPr>
              <a:t>jet</a:t>
            </a:r>
            <a:r>
              <a:rPr lang="en-GB" baseline="-25000" dirty="0">
                <a:ea typeface="Times New Roman"/>
                <a:cs typeface="Times New Roman"/>
              </a:rPr>
              <a:t> </a:t>
            </a:r>
            <a:r>
              <a:rPr lang="en-GB" dirty="0" smtClean="0">
                <a:ea typeface="Times New Roman"/>
                <a:cs typeface="Times New Roman"/>
              </a:rPr>
              <a:t>= 0.29 mm</a:t>
            </a:r>
            <a:r>
              <a:rPr lang="en-GB" baseline="-25000" dirty="0" smtClean="0">
                <a:ea typeface="Times New Roman"/>
                <a:cs typeface="Times New Roman"/>
              </a:rPr>
              <a:t> </a:t>
            </a:r>
            <a:endParaRPr lang="en-GB" dirty="0"/>
          </a:p>
        </p:txBody>
      </p:sp>
      <p:pic>
        <p:nvPicPr>
          <p:cNvPr id="19" name="Picture 18" descr="C:\Users\viw53224\Google Drive\Gas Jet monitor\Experiment Chamber picture\IMG_065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48" t="19008" r="18357" b="3942"/>
          <a:stretch>
            <a:fillRect/>
          </a:stretch>
        </p:blipFill>
        <p:spPr bwMode="auto">
          <a:xfrm>
            <a:off x="7190412" y="723508"/>
            <a:ext cx="1115388" cy="1080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72240141"/>
              </p:ext>
            </p:extLst>
          </p:nvPr>
        </p:nvGraphicFramePr>
        <p:xfrm>
          <a:off x="638042" y="897748"/>
          <a:ext cx="35814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905000"/>
              </a:tblGrid>
              <a:tr h="332486">
                <a:tc>
                  <a:txBody>
                    <a:bodyPr/>
                    <a:lstStyle/>
                    <a:p>
                      <a:r>
                        <a:rPr lang="en-GB" dirty="0" smtClean="0"/>
                        <a:t>Skimmer size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4×0.4 mm</a:t>
                      </a:r>
                      <a:r>
                        <a:rPr lang="en-GB" baseline="30000" dirty="0" smtClean="0"/>
                        <a:t>2</a:t>
                      </a:r>
                      <a:endParaRPr lang="en-GB" baseline="30000" dirty="0"/>
                    </a:p>
                  </a:txBody>
                  <a:tcPr/>
                </a:tc>
              </a:tr>
              <a:tr h="340819">
                <a:tc>
                  <a:txBody>
                    <a:bodyPr/>
                    <a:lstStyle/>
                    <a:p>
                      <a:r>
                        <a:rPr lang="en-GB" dirty="0" smtClean="0"/>
                        <a:t>Oriental</a:t>
                      </a:r>
                      <a:r>
                        <a:rPr lang="en-GB" baseline="0" dirty="0" smtClean="0"/>
                        <a:t> angle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45˚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38200" y="2070647"/>
            <a:ext cx="284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Resolution: 1pixel = 0.1mm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175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altLang="zh-CN" sz="2600" dirty="0" smtClean="0"/>
              <a:t>Gas-jet project review</a:t>
            </a:r>
          </a:p>
          <a:p>
            <a:pPr lvl="1"/>
            <a:r>
              <a:rPr lang="en-GB" altLang="zh-CN" dirty="0"/>
              <a:t>T</a:t>
            </a:r>
            <a:r>
              <a:rPr lang="en-GB" altLang="zh-CN" dirty="0" smtClean="0"/>
              <a:t>he gas-jet setup in CI</a:t>
            </a:r>
          </a:p>
          <a:p>
            <a:pPr lvl="2"/>
            <a:r>
              <a:rPr lang="en-GB" dirty="0" smtClean="0"/>
              <a:t>Gas </a:t>
            </a:r>
            <a:r>
              <a:rPr lang="en-US" altLang="zh-CN" dirty="0" smtClean="0"/>
              <a:t>jet setup</a:t>
            </a:r>
          </a:p>
          <a:p>
            <a:pPr lvl="2"/>
            <a:r>
              <a:rPr lang="en-GB" dirty="0" smtClean="0"/>
              <a:t>Generation of supersonic gas jet</a:t>
            </a:r>
          </a:p>
          <a:p>
            <a:pPr lvl="2"/>
            <a:r>
              <a:rPr lang="en-GB" dirty="0" smtClean="0"/>
              <a:t>Beam profile Measurement (IPM mode)</a:t>
            </a:r>
          </a:p>
          <a:p>
            <a:pPr lvl="2"/>
            <a:r>
              <a:rPr lang="en-GB" dirty="0" smtClean="0"/>
              <a:t>Resolution</a:t>
            </a:r>
          </a:p>
          <a:p>
            <a:pPr lvl="2"/>
            <a:r>
              <a:rPr lang="en-GB" dirty="0" smtClean="0"/>
              <a:t>Gas dynamics</a:t>
            </a:r>
          </a:p>
          <a:p>
            <a:pPr lvl="2"/>
            <a:r>
              <a:rPr lang="en-GB" dirty="0" smtClean="0"/>
              <a:t>BIF mode</a:t>
            </a:r>
          </a:p>
        </p:txBody>
      </p:sp>
    </p:spTree>
    <p:extLst>
      <p:ext uri="{BB962C8B-B14F-4D97-AF65-F5344CB8AC3E}">
        <p14:creationId xmlns="" xmlns:p14="http://schemas.microsoft.com/office/powerpoint/2010/main" val="1196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324" y="2187167"/>
            <a:ext cx="272740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Edge scan (large skimmer)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52600" y="1592141"/>
            <a:ext cx="931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/>
              <a:t>I</a:t>
            </a:r>
            <a:r>
              <a:rPr lang="en-GB" b="1" baseline="-25000" dirty="0" err="1"/>
              <a:t>ion</a:t>
            </a:r>
            <a:r>
              <a:rPr lang="en-GB" b="1" dirty="0"/>
              <a:t>(X,Y)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019800" y="1611868"/>
                <a:ext cx="9725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/>
                          <a:ea typeface="Cambria Math"/>
                        </a:rPr>
                        <m:t>𝝆</m:t>
                      </m:r>
                      <m:d>
                        <m:dPr>
                          <m:ctrlPr>
                            <a:rPr lang="en-GB" b="1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/>
                              <a:ea typeface="Cambria Math"/>
                            </a:rPr>
                            <m:t>𝑿</m:t>
                          </m:r>
                          <m:r>
                            <a:rPr lang="en-GB" b="1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b="1" i="1">
                              <a:latin typeface="Cambria Math"/>
                              <a:ea typeface="Cambria Math"/>
                            </a:rPr>
                            <m:t>𝒀</m:t>
                          </m:r>
                        </m:e>
                      </m:d>
                    </m:oMath>
                  </m:oMathPara>
                </a14:m>
                <a:endParaRPr lang="en-GB" b="1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611868"/>
                <a:ext cx="972574" cy="369332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/>
          <p:cNvSpPr/>
          <p:nvPr/>
        </p:nvSpPr>
        <p:spPr>
          <a:xfrm>
            <a:off x="3318635" y="4648200"/>
            <a:ext cx="2173952" cy="374718"/>
          </a:xfrm>
          <a:prstGeom prst="rightArrow">
            <a:avLst/>
          </a:prstGeom>
          <a:solidFill>
            <a:srgbClr val="0159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211113" y="4983044"/>
            <a:ext cx="44496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1600" b="1">
                <a:latin typeface="+mn-lt"/>
              </a:rPr>
              <a:t>Differentiate the data in horizontal axis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2057400" y="5427434"/>
            <a:ext cx="6248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1600" b="1" dirty="0">
                <a:latin typeface="+mn-lt"/>
              </a:rPr>
              <a:t>Jet size </a:t>
            </a:r>
            <a:r>
              <a:rPr lang="en-GB" altLang="en-US" sz="1600" b="1" dirty="0" smtClean="0">
                <a:latin typeface="+mn-lt"/>
              </a:rPr>
              <a:t>in </a:t>
            </a:r>
            <a:r>
              <a:rPr lang="en-GB" altLang="en-US" sz="1600" b="1" dirty="0">
                <a:latin typeface="+mn-lt"/>
              </a:rPr>
              <a:t>interaction point </a:t>
            </a:r>
            <a:r>
              <a:rPr lang="en-GB" altLang="en-US" sz="1600" b="1" dirty="0" smtClean="0">
                <a:latin typeface="+mn-lt"/>
              </a:rPr>
              <a:t>is estimated as : 10.03 mm * 2.81 mm </a:t>
            </a:r>
            <a:endParaRPr lang="en-GB" altLang="en-US" sz="1600" b="1" dirty="0">
              <a:latin typeface="+mn-lt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990600" y="2187168"/>
            <a:ext cx="0" cy="2159999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>
            <a:off x="242017" y="2966838"/>
            <a:ext cx="1104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15.2 mm</a:t>
            </a:r>
            <a:endParaRPr lang="en-GB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416997" y="4484763"/>
            <a:ext cx="2727405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715000" y="2353569"/>
            <a:ext cx="1501200" cy="1502587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16301" y="4484763"/>
            <a:ext cx="111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19.2 mm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 rot="18993447">
            <a:off x="5820691" y="2728943"/>
            <a:ext cx="116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14.7 mm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96" y="2187167"/>
            <a:ext cx="272740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>
            <a:off x="5029200" y="2179756"/>
            <a:ext cx="0" cy="2159999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6200000">
            <a:off x="4280617" y="2959426"/>
            <a:ext cx="1104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15.2 mm</a:t>
            </a:r>
            <a:endParaRPr lang="en-GB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150795" y="4477351"/>
            <a:ext cx="2727405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050099" y="4477351"/>
            <a:ext cx="111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19.2 mm</a:t>
            </a:r>
            <a:endParaRPr lang="en-GB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335600" y="2332156"/>
            <a:ext cx="458834" cy="45720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2533417">
            <a:off x="7216408" y="2300316"/>
            <a:ext cx="95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4.5 mm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29001" y="5776234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 smtClean="0">
                <a:latin typeface="Symbol" panose="05050102010706020507" pitchFamily="18" charset="2"/>
                <a:ea typeface="Times New Roman"/>
                <a:cs typeface="Times New Roman"/>
              </a:rPr>
              <a:t>s</a:t>
            </a:r>
            <a:r>
              <a:rPr lang="en-GB" baseline="-25000" dirty="0" err="1" smtClean="0">
                <a:ea typeface="Times New Roman"/>
                <a:cs typeface="Times New Roman"/>
              </a:rPr>
              <a:t>jet</a:t>
            </a:r>
            <a:r>
              <a:rPr lang="en-GB" baseline="-25000" dirty="0">
                <a:ea typeface="Times New Roman"/>
                <a:cs typeface="Times New Roman"/>
              </a:rPr>
              <a:t> </a:t>
            </a:r>
            <a:r>
              <a:rPr lang="en-GB" dirty="0" smtClean="0">
                <a:ea typeface="Times New Roman"/>
                <a:cs typeface="Times New Roman"/>
              </a:rPr>
              <a:t>= 0.99 mm</a:t>
            </a:r>
            <a:r>
              <a:rPr lang="en-GB" baseline="-25000" dirty="0" smtClean="0">
                <a:ea typeface="Times New Roman"/>
                <a:cs typeface="Times New Roman"/>
              </a:rPr>
              <a:t> </a:t>
            </a:r>
            <a:endParaRPr lang="en-GB" dirty="0"/>
          </a:p>
        </p:txBody>
      </p:sp>
      <p:pic>
        <p:nvPicPr>
          <p:cNvPr id="27" name="Picture 26" descr="C:\Users\viw53224\Google Drive\Gas Jet monitor\Experiment Chamber picture\IMG_068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33" t="35646" r="45717" b="26012"/>
          <a:stretch/>
        </p:blipFill>
        <p:spPr bwMode="auto">
          <a:xfrm>
            <a:off x="7216200" y="627907"/>
            <a:ext cx="1394400" cy="14558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01583596"/>
              </p:ext>
            </p:extLst>
          </p:nvPr>
        </p:nvGraphicFramePr>
        <p:xfrm>
          <a:off x="420413" y="800681"/>
          <a:ext cx="35814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905000"/>
              </a:tblGrid>
              <a:tr h="344980">
                <a:tc>
                  <a:txBody>
                    <a:bodyPr/>
                    <a:lstStyle/>
                    <a:p>
                      <a:r>
                        <a:rPr lang="en-GB" dirty="0" smtClean="0"/>
                        <a:t>Skimmer size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7.2×1.8 mm</a:t>
                      </a:r>
                      <a:r>
                        <a:rPr lang="en-GB" baseline="30000" dirty="0" smtClean="0"/>
                        <a:t>2</a:t>
                      </a:r>
                      <a:endParaRPr lang="en-GB" baseline="30000" dirty="0"/>
                    </a:p>
                  </a:txBody>
                  <a:tcPr/>
                </a:tc>
              </a:tr>
              <a:tr h="340819">
                <a:tc>
                  <a:txBody>
                    <a:bodyPr/>
                    <a:lstStyle/>
                    <a:p>
                      <a:r>
                        <a:rPr lang="en-GB" dirty="0" smtClean="0"/>
                        <a:t>Oriental</a:t>
                      </a:r>
                      <a:r>
                        <a:rPr lang="en-GB" baseline="0" dirty="0" smtClean="0"/>
                        <a:t> angle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45˚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416997" y="2222509"/>
            <a:ext cx="284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Resolution: 1pixel = 0.2mm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997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Beam enlarged by jet thickness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15364"/>
            <a:ext cx="4103105" cy="1368000"/>
          </a:xfrm>
          <a:prstGeom prst="rect">
            <a:avLst/>
          </a:prstGeom>
          <a:noFill/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7811838"/>
              </p:ext>
            </p:extLst>
          </p:nvPr>
        </p:nvGraphicFramePr>
        <p:xfrm>
          <a:off x="4953000" y="4835843"/>
          <a:ext cx="27432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736"/>
                <a:gridCol w="1426464"/>
              </a:tblGrid>
              <a:tr h="20320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Beam size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mm</a:t>
                      </a:r>
                      <a:endParaRPr lang="en-GB" sz="1400" dirty="0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r>
                        <a:rPr lang="en-GB" sz="1400" i="1" dirty="0" err="1" smtClean="0"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GB" sz="1400" baseline="-25000" dirty="0" err="1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GB" sz="1400" baseline="-25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GB" sz="1400" baseline="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(Gas jet)</a:t>
                      </a:r>
                      <a:endParaRPr lang="en-GB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 ± 0.2 </a:t>
                      </a:r>
                      <a:endParaRPr lang="en-GB" sz="1400" dirty="0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r>
                        <a:rPr lang="en-GB" sz="1400" i="1" dirty="0" err="1" smtClean="0"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GB" sz="1400" i="0" baseline="-25000" dirty="0" err="1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en-GB" sz="1400" baseline="-25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GB" sz="1400" baseline="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(Gas jet)</a:t>
                      </a:r>
                      <a:endParaRPr lang="en-GB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 ± 0.2 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78" y="3429000"/>
            <a:ext cx="4325280" cy="1368000"/>
          </a:xfrm>
          <a:prstGeom prst="rect">
            <a:avLst/>
          </a:prstGeom>
          <a:noFill/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2240329"/>
              </p:ext>
            </p:extLst>
          </p:nvPr>
        </p:nvGraphicFramePr>
        <p:xfrm>
          <a:off x="762000" y="4832560"/>
          <a:ext cx="3048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40"/>
                <a:gridCol w="1584960"/>
              </a:tblGrid>
              <a:tr h="263199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Beam size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mm</a:t>
                      </a:r>
                      <a:endParaRPr lang="en-GB" sz="1400" dirty="0"/>
                    </a:p>
                  </a:txBody>
                  <a:tcPr/>
                </a:tc>
              </a:tr>
              <a:tr h="263199">
                <a:tc>
                  <a:txBody>
                    <a:bodyPr/>
                    <a:lstStyle/>
                    <a:p>
                      <a:r>
                        <a:rPr lang="en-GB" sz="1400" i="1" dirty="0" err="1" smtClean="0"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GB" sz="1400" baseline="-25000" dirty="0" err="1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GB" sz="1400" baseline="-25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GB" sz="1400" baseline="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(Gas jet)</a:t>
                      </a:r>
                      <a:endParaRPr lang="en-GB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 ± 0.2 </a:t>
                      </a:r>
                      <a:endParaRPr lang="en-GB" sz="1400" dirty="0"/>
                    </a:p>
                  </a:txBody>
                  <a:tcPr/>
                </a:tc>
              </a:tr>
              <a:tr h="263199">
                <a:tc>
                  <a:txBody>
                    <a:bodyPr/>
                    <a:lstStyle/>
                    <a:p>
                      <a:r>
                        <a:rPr lang="en-GB" sz="1400" i="1" dirty="0" err="1" smtClean="0"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GB" sz="1400" i="0" baseline="-25000" dirty="0" err="1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en-GB" sz="1400" baseline="-25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GB" sz="1400" baseline="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(Gas jet)</a:t>
                      </a:r>
                      <a:endParaRPr lang="en-GB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 ± 0.2 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429001" y="5257800"/>
            <a:ext cx="1276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 err="1" smtClean="0">
                <a:latin typeface="Symbol" panose="05050102010706020507" pitchFamily="18" charset="2"/>
                <a:ea typeface="Times New Roman"/>
                <a:cs typeface="Times New Roman"/>
              </a:rPr>
              <a:t>s</a:t>
            </a:r>
            <a:r>
              <a:rPr lang="en-GB" sz="1400" baseline="-25000" dirty="0" err="1" smtClean="0">
                <a:ea typeface="Times New Roman"/>
                <a:cs typeface="Times New Roman"/>
              </a:rPr>
              <a:t>jet</a:t>
            </a:r>
            <a:r>
              <a:rPr lang="en-GB" sz="1400" baseline="-25000" dirty="0">
                <a:ea typeface="Times New Roman"/>
                <a:cs typeface="Times New Roman"/>
              </a:rPr>
              <a:t> </a:t>
            </a:r>
            <a:r>
              <a:rPr lang="en-GB" sz="1400" dirty="0" smtClean="0">
                <a:ea typeface="Times New Roman"/>
                <a:cs typeface="Times New Roman"/>
              </a:rPr>
              <a:t>= 0.29 mm</a:t>
            </a:r>
            <a:r>
              <a:rPr lang="en-GB" sz="1400" baseline="-25000" dirty="0" smtClean="0">
                <a:ea typeface="Times New Roman"/>
                <a:cs typeface="Times New Roman"/>
              </a:rPr>
              <a:t> </a:t>
            </a:r>
            <a:endParaRPr lang="en-GB" sz="1400" dirty="0"/>
          </a:p>
        </p:txBody>
      </p:sp>
      <p:sp>
        <p:nvSpPr>
          <p:cNvPr id="15" name="Rectangle 14"/>
          <p:cNvSpPr/>
          <p:nvPr/>
        </p:nvSpPr>
        <p:spPr>
          <a:xfrm>
            <a:off x="7422127" y="5226725"/>
            <a:ext cx="1276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 err="1" smtClean="0">
                <a:latin typeface="Symbol" panose="05050102010706020507" pitchFamily="18" charset="2"/>
                <a:ea typeface="Times New Roman"/>
                <a:cs typeface="Times New Roman"/>
              </a:rPr>
              <a:t>s</a:t>
            </a:r>
            <a:r>
              <a:rPr lang="en-GB" sz="1400" baseline="-25000" dirty="0" err="1" smtClean="0">
                <a:ea typeface="Times New Roman"/>
                <a:cs typeface="Times New Roman"/>
              </a:rPr>
              <a:t>jet</a:t>
            </a:r>
            <a:r>
              <a:rPr lang="en-GB" sz="1400" baseline="-25000" dirty="0">
                <a:ea typeface="Times New Roman"/>
                <a:cs typeface="Times New Roman"/>
              </a:rPr>
              <a:t> </a:t>
            </a:r>
            <a:r>
              <a:rPr lang="en-GB" sz="1400" dirty="0" smtClean="0">
                <a:ea typeface="Times New Roman"/>
                <a:cs typeface="Times New Roman"/>
              </a:rPr>
              <a:t>= 0.99 mm</a:t>
            </a:r>
            <a:r>
              <a:rPr lang="en-GB" sz="1400" baseline="-25000" dirty="0" smtClean="0">
                <a:ea typeface="Times New Roman"/>
                <a:cs typeface="Times New Roman"/>
              </a:rPr>
              <a:t> </a:t>
            </a:r>
            <a:endParaRPr lang="en-GB" sz="1400" dirty="0"/>
          </a:p>
        </p:txBody>
      </p:sp>
      <p:pic>
        <p:nvPicPr>
          <p:cNvPr id="16" name="Picture 6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242" r="1306" b="5831"/>
          <a:stretch/>
        </p:blipFill>
        <p:spPr bwMode="auto">
          <a:xfrm>
            <a:off x="1166214" y="1447800"/>
            <a:ext cx="245420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412239"/>
            <a:ext cx="2098436" cy="175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33400" y="2157493"/>
            <a:ext cx="1524000" cy="1666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86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ebeam</a:t>
            </a:r>
            <a:endParaRPr lang="en-GB" dirty="0"/>
          </a:p>
        </p:txBody>
      </p:sp>
      <p:sp>
        <p:nvSpPr>
          <p:cNvPr id="27" name="Rounded Rectangle 26"/>
          <p:cNvSpPr/>
          <p:nvPr/>
        </p:nvSpPr>
        <p:spPr>
          <a:xfrm>
            <a:off x="5250378" y="2220002"/>
            <a:ext cx="1524000" cy="8330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4819671" y="1850670"/>
            <a:ext cx="86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ebeam</a:t>
            </a:r>
            <a:endParaRPr lang="en-GB" dirty="0"/>
          </a:p>
        </p:txBody>
      </p:sp>
      <p:sp>
        <p:nvSpPr>
          <p:cNvPr id="30" name="Trapezoid 29"/>
          <p:cNvSpPr/>
          <p:nvPr/>
        </p:nvSpPr>
        <p:spPr>
          <a:xfrm rot="10800000">
            <a:off x="2118360" y="1066800"/>
            <a:ext cx="415284" cy="1100854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2393318" y="685800"/>
            <a:ext cx="122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View point</a:t>
            </a:r>
            <a:endParaRPr lang="en-GB" dirty="0"/>
          </a:p>
        </p:txBody>
      </p:sp>
      <p:sp>
        <p:nvSpPr>
          <p:cNvPr id="33" name="Trapezoid 32"/>
          <p:cNvSpPr/>
          <p:nvPr/>
        </p:nvSpPr>
        <p:spPr>
          <a:xfrm rot="10800000">
            <a:off x="6622642" y="1026158"/>
            <a:ext cx="415284" cy="1100854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6897600" y="645158"/>
            <a:ext cx="122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View point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638209" y="1916231"/>
            <a:ext cx="839827" cy="903169"/>
          </a:xfrm>
          <a:prstGeom prst="straightConnector1">
            <a:avLst/>
          </a:prstGeom>
          <a:ln w="12700">
            <a:solidFill>
              <a:schemeClr val="bg1">
                <a:lumMod val="20000"/>
                <a:lumOff val="8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518404" y="2617187"/>
            <a:ext cx="236326" cy="235280"/>
          </a:xfrm>
          <a:prstGeom prst="straightConnector1">
            <a:avLst/>
          </a:prstGeom>
          <a:ln w="12700">
            <a:solidFill>
              <a:schemeClr val="bg1">
                <a:lumMod val="20000"/>
                <a:lumOff val="8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18404" y="2355209"/>
            <a:ext cx="7223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rgbClr val="FFFFFF"/>
                </a:solidFill>
              </a:rPr>
              <a:t>1.55 mm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32884" y="2542401"/>
            <a:ext cx="7931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rgbClr val="FFFFFF"/>
                </a:solidFill>
              </a:rPr>
              <a:t>5.44 mm</a:t>
            </a:r>
          </a:p>
        </p:txBody>
      </p:sp>
    </p:spTree>
    <p:extLst>
      <p:ext uri="{BB962C8B-B14F-4D97-AF65-F5344CB8AC3E}">
        <p14:creationId xmlns="" xmlns:p14="http://schemas.microsoft.com/office/powerpoint/2010/main" val="39183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Can we go even smaller jet</a:t>
            </a:r>
            <a:r>
              <a:rPr lang="en-US" altLang="zh-CN" dirty="0" smtClean="0">
                <a:latin typeface="Batang" pitchFamily="18" charset="-127"/>
                <a:ea typeface="Batang" pitchFamily="18" charset="-127"/>
              </a:rPr>
              <a:t>??</a:t>
            </a:r>
            <a:endParaRPr lang="zh-CN" altLang="en-US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CN" dirty="0" smtClean="0"/>
              <a:t>Fresnel zone plate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643"/>
          <a:stretch>
            <a:fillRect/>
          </a:stretch>
        </p:blipFill>
        <p:spPr bwMode="auto">
          <a:xfrm>
            <a:off x="4191000" y="2438400"/>
            <a:ext cx="45624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xdb.lbl.gov/Section4/Image_Sec4/Sec4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362200"/>
            <a:ext cx="2914650" cy="2486026"/>
          </a:xfrm>
          <a:prstGeom prst="rect">
            <a:avLst/>
          </a:prstGeom>
          <a:noFill/>
        </p:spPr>
      </p:pic>
      <p:cxnSp>
        <p:nvCxnSpPr>
          <p:cNvPr id="9" name="直接箭头连接符 8"/>
          <p:cNvCxnSpPr/>
          <p:nvPr/>
        </p:nvCxnSpPr>
        <p:spPr>
          <a:xfrm>
            <a:off x="7315200" y="2209800"/>
            <a:ext cx="3048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67400" y="15240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Largest hole size is less than 2 micron for our case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40696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0" y="836712"/>
            <a:ext cx="89984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5400" y="42730"/>
            <a:ext cx="5943600" cy="533400"/>
          </a:xfrm>
        </p:spPr>
        <p:txBody>
          <a:bodyPr>
            <a:noAutofit/>
          </a:bodyPr>
          <a:lstStyle/>
          <a:p>
            <a:r>
              <a:rPr lang="en-GB" sz="2600" dirty="0" smtClean="0"/>
              <a:t>Beam induced Fluorescent (BIF) detection</a:t>
            </a:r>
            <a:endParaRPr lang="en-GB" sz="2600" dirty="0"/>
          </a:p>
        </p:txBody>
      </p:sp>
    </p:spTree>
    <p:extLst>
      <p:ext uri="{BB962C8B-B14F-4D97-AF65-F5344CB8AC3E}">
        <p14:creationId xmlns="" xmlns:p14="http://schemas.microsoft.com/office/powerpoint/2010/main" val="35086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2730"/>
            <a:ext cx="5943600" cy="533400"/>
          </a:xfrm>
        </p:spPr>
        <p:txBody>
          <a:bodyPr>
            <a:noAutofit/>
          </a:bodyPr>
          <a:lstStyle/>
          <a:p>
            <a:r>
              <a:rPr lang="en-GB" sz="2600" dirty="0" smtClean="0"/>
              <a:t>Beam induced Fluorescent (BIF) detection</a:t>
            </a:r>
            <a:endParaRPr lang="en-GB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24400" y="1024725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What is new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94057"/>
            <a:ext cx="3162355" cy="348635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01879010"/>
              </p:ext>
            </p:extLst>
          </p:nvPr>
        </p:nvGraphicFramePr>
        <p:xfrm>
          <a:off x="1173809" y="5105400"/>
          <a:ext cx="2487295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1140"/>
                <a:gridCol w="986155"/>
              </a:tblGrid>
              <a:tr h="29972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Setting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Value</a:t>
                      </a:r>
                      <a:endParaRPr lang="en-GB" sz="1200" dirty="0"/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Inlet pressure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bar</a:t>
                      </a:r>
                      <a:endParaRPr lang="en-GB" sz="1200" dirty="0"/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Energy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3.5 </a:t>
                      </a:r>
                      <a:r>
                        <a:rPr lang="en-US" altLang="zh-CN" sz="1200" dirty="0" err="1" smtClean="0"/>
                        <a:t>keV</a:t>
                      </a:r>
                      <a:r>
                        <a:rPr lang="en-US" altLang="zh-CN" sz="1200" dirty="0" smtClean="0"/>
                        <a:t> 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Current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~7.0 </a:t>
                      </a:r>
                      <a:r>
                        <a:rPr lang="en-US" sz="1200" i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aseline="0" dirty="0" smtClean="0"/>
                        <a:t>A</a:t>
                      </a:r>
                      <a:endParaRPr lang="en-GB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4797062"/>
              </p:ext>
            </p:extLst>
          </p:nvPr>
        </p:nvGraphicFramePr>
        <p:xfrm>
          <a:off x="5867400" y="5105400"/>
          <a:ext cx="248729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1140"/>
                <a:gridCol w="986155"/>
              </a:tblGrid>
              <a:tr h="18796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Setting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Value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2 s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Frame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4000</a:t>
                      </a:r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Total integration time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8000 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945" y="1421119"/>
            <a:ext cx="3559807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152400" y="969125"/>
            <a:ext cx="3193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Previously: Ionization detection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1531" y="2962396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272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Some basics for integration time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2225"/>
            <a:ext cx="48482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813" y="1714500"/>
            <a:ext cx="24860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838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Cross section: </a:t>
            </a:r>
            <a:endParaRPr lang="en-GB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90650"/>
            <a:ext cx="2333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47122" y="102131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Based on 10keV electron </a:t>
            </a:r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476625"/>
            <a:ext cx="22002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000" y="218122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Number of Photon detected : </a:t>
            </a:r>
            <a:endParaRPr lang="en-GB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1433824"/>
              </p:ext>
            </p:extLst>
          </p:nvPr>
        </p:nvGraphicFramePr>
        <p:xfrm>
          <a:off x="4829577" y="2209800"/>
          <a:ext cx="4238223" cy="402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05551"/>
                <a:gridCol w="1532672"/>
              </a:tblGrid>
              <a:tr h="250190">
                <a:tc>
                  <a:txBody>
                    <a:bodyPr/>
                    <a:lstStyle/>
                    <a:p>
                      <a:r>
                        <a:rPr lang="en-GB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GB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(electron current)</a:t>
                      </a:r>
                      <a:endParaRPr lang="en-GB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10A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(gas jet density)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2.5e10 cm</a:t>
                      </a:r>
                      <a:r>
                        <a:rPr lang="en-GB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lang="en-GB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(jet thickness)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 mm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Calibri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en-GB" dirty="0" smtClean="0">
                          <a:latin typeface="Calibri"/>
                          <a:cs typeface="Times New Roman" panose="02020603050405020304" pitchFamily="18" charset="0"/>
                        </a:rPr>
                        <a:t>(acceptance solid angle)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4π·10</a:t>
                      </a:r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l-G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</a:t>
                      </a:r>
                      <a:r>
                        <a:rPr lang="en-GB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kumimoji="0" lang="en-GB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en-GB" sz="1800" b="0" i="0" u="none" strike="noStrike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</a:t>
                      </a: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(MCP photocathode efficiency)</a:t>
                      </a:r>
                      <a:endParaRPr lang="en-GB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kumimoji="0" lang="en-GB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en-GB" sz="1800" b="0" i="0" u="none" strike="noStrike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MCP</a:t>
                      </a: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(MCP detection</a:t>
                      </a:r>
                    </a:p>
                    <a:p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efficiency)</a:t>
                      </a:r>
                      <a:endParaRPr lang="en-GB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T(Transmittance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optics</a:t>
                      </a:r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0.65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GB" i="1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(Transmittance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band pass filter</a:t>
                      </a:r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" y="1357312"/>
            <a:ext cx="21240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95400" y="174783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Based on 7 </a:t>
            </a:r>
            <a:r>
              <a:rPr lang="en-GB" dirty="0" err="1" smtClean="0"/>
              <a:t>TeV</a:t>
            </a:r>
            <a:r>
              <a:rPr lang="en-GB" dirty="0" smtClean="0"/>
              <a:t> Proton </a:t>
            </a:r>
            <a:endParaRPr lang="en-GB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4371375"/>
            <a:ext cx="16764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4828575"/>
            <a:ext cx="17335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432542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Proton detection: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476357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Electron detection: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781048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244535" y="831557"/>
            <a:ext cx="3870079" cy="2268806"/>
            <a:chOff x="828251" y="2852936"/>
            <a:chExt cx="3870079" cy="2268806"/>
          </a:xfrm>
        </p:grpSpPr>
        <p:grpSp>
          <p:nvGrpSpPr>
            <p:cNvPr id="68" name="Group 67"/>
            <p:cNvGrpSpPr/>
            <p:nvPr/>
          </p:nvGrpSpPr>
          <p:grpSpPr>
            <a:xfrm>
              <a:off x="828251" y="2852936"/>
              <a:ext cx="3870079" cy="2268806"/>
              <a:chOff x="3059832" y="2716795"/>
              <a:chExt cx="3870079" cy="2268806"/>
            </a:xfrm>
          </p:grpSpPr>
          <p:sp>
            <p:nvSpPr>
              <p:cNvPr id="71" name="Rectangle 50"/>
              <p:cNvSpPr>
                <a:spLocks noChangeArrowheads="1"/>
              </p:cNvSpPr>
              <p:nvPr/>
            </p:nvSpPr>
            <p:spPr bwMode="auto">
              <a:xfrm>
                <a:off x="3650183" y="4891689"/>
                <a:ext cx="47387" cy="93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 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3059832" y="2716795"/>
                <a:ext cx="533401" cy="2268806"/>
                <a:chOff x="5029200" y="1143000"/>
                <a:chExt cx="533401" cy="2209062"/>
              </a:xfrm>
            </p:grpSpPr>
            <p:sp>
              <p:nvSpPr>
                <p:cNvPr id="85" name="Rectangle 52"/>
                <p:cNvSpPr>
                  <a:spLocks noChangeArrowheads="1"/>
                </p:cNvSpPr>
                <p:nvPr/>
              </p:nvSpPr>
              <p:spPr bwMode="auto">
                <a:xfrm>
                  <a:off x="5425609" y="1280817"/>
                  <a:ext cx="136992" cy="20712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6" name="Rectangle 53"/>
                <p:cNvSpPr>
                  <a:spLocks noChangeArrowheads="1"/>
                </p:cNvSpPr>
                <p:nvPr/>
              </p:nvSpPr>
              <p:spPr bwMode="auto">
                <a:xfrm>
                  <a:off x="5425609" y="1280817"/>
                  <a:ext cx="136992" cy="2071245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pic>
              <p:nvPicPr>
                <p:cNvPr id="87" name="Picture 54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5609" y="1280817"/>
                  <a:ext cx="136992" cy="20712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8" name="Line 55"/>
                <p:cNvSpPr>
                  <a:spLocks noChangeShapeType="1"/>
                </p:cNvSpPr>
                <p:nvPr/>
              </p:nvSpPr>
              <p:spPr bwMode="auto">
                <a:xfrm>
                  <a:off x="5425609" y="1280817"/>
                  <a:ext cx="13699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9" name="Line 56"/>
                <p:cNvSpPr>
                  <a:spLocks noChangeShapeType="1"/>
                </p:cNvSpPr>
                <p:nvPr/>
              </p:nvSpPr>
              <p:spPr bwMode="auto">
                <a:xfrm>
                  <a:off x="5425609" y="3352062"/>
                  <a:ext cx="13699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0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5562600" y="1280817"/>
                  <a:ext cx="0" cy="20712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1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5425609" y="1280817"/>
                  <a:ext cx="0" cy="20712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2" name="Line 59"/>
                <p:cNvSpPr>
                  <a:spLocks noChangeShapeType="1"/>
                </p:cNvSpPr>
                <p:nvPr/>
              </p:nvSpPr>
              <p:spPr bwMode="auto">
                <a:xfrm>
                  <a:off x="5425609" y="3352062"/>
                  <a:ext cx="13699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3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5562600" y="1280817"/>
                  <a:ext cx="0" cy="20712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5541061" y="3352062"/>
                  <a:ext cx="2154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" name="Line 62"/>
                <p:cNvSpPr>
                  <a:spLocks noChangeShapeType="1"/>
                </p:cNvSpPr>
                <p:nvPr/>
              </p:nvSpPr>
              <p:spPr bwMode="auto">
                <a:xfrm>
                  <a:off x="5425609" y="3352062"/>
                  <a:ext cx="1723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" name="Rectangle 63"/>
                <p:cNvSpPr>
                  <a:spLocks noChangeArrowheads="1"/>
                </p:cNvSpPr>
                <p:nvPr/>
              </p:nvSpPr>
              <p:spPr bwMode="auto">
                <a:xfrm>
                  <a:off x="5157576" y="3175474"/>
                  <a:ext cx="119760" cy="158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0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7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5541061" y="2945395"/>
                  <a:ext cx="2154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" name="Line 65"/>
                <p:cNvSpPr>
                  <a:spLocks noChangeShapeType="1"/>
                </p:cNvSpPr>
                <p:nvPr/>
              </p:nvSpPr>
              <p:spPr bwMode="auto">
                <a:xfrm>
                  <a:off x="5425609" y="2945395"/>
                  <a:ext cx="1723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" name="Rectangle 66"/>
                <p:cNvSpPr>
                  <a:spLocks noChangeArrowheads="1"/>
                </p:cNvSpPr>
                <p:nvPr/>
              </p:nvSpPr>
              <p:spPr bwMode="auto">
                <a:xfrm>
                  <a:off x="5092957" y="2768807"/>
                  <a:ext cx="184379" cy="158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50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0" name="Line 67"/>
                <p:cNvSpPr>
                  <a:spLocks noChangeShapeType="1"/>
                </p:cNvSpPr>
                <p:nvPr/>
              </p:nvSpPr>
              <p:spPr bwMode="auto">
                <a:xfrm flipH="1">
                  <a:off x="5541061" y="2538728"/>
                  <a:ext cx="2154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" name="Line 68"/>
                <p:cNvSpPr>
                  <a:spLocks noChangeShapeType="1"/>
                </p:cNvSpPr>
                <p:nvPr/>
              </p:nvSpPr>
              <p:spPr bwMode="auto">
                <a:xfrm>
                  <a:off x="5425609" y="2538728"/>
                  <a:ext cx="1723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" name="Rectangle 69"/>
                <p:cNvSpPr>
                  <a:spLocks noChangeArrowheads="1"/>
                </p:cNvSpPr>
                <p:nvPr/>
              </p:nvSpPr>
              <p:spPr bwMode="auto">
                <a:xfrm>
                  <a:off x="5029200" y="2363001"/>
                  <a:ext cx="248136" cy="158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100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5541061" y="2132060"/>
                  <a:ext cx="2154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" name="Line 71"/>
                <p:cNvSpPr>
                  <a:spLocks noChangeShapeType="1"/>
                </p:cNvSpPr>
                <p:nvPr/>
              </p:nvSpPr>
              <p:spPr bwMode="auto">
                <a:xfrm>
                  <a:off x="5425609" y="2132060"/>
                  <a:ext cx="1723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" name="Rectangle 72"/>
                <p:cNvSpPr>
                  <a:spLocks noChangeArrowheads="1"/>
                </p:cNvSpPr>
                <p:nvPr/>
              </p:nvSpPr>
              <p:spPr bwMode="auto">
                <a:xfrm>
                  <a:off x="5029200" y="1956334"/>
                  <a:ext cx="248136" cy="158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150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6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541061" y="1726255"/>
                  <a:ext cx="2154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Line 74"/>
                <p:cNvSpPr>
                  <a:spLocks noChangeShapeType="1"/>
                </p:cNvSpPr>
                <p:nvPr/>
              </p:nvSpPr>
              <p:spPr bwMode="auto">
                <a:xfrm>
                  <a:off x="5425609" y="1726255"/>
                  <a:ext cx="1723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" name="Rectangle 75"/>
                <p:cNvSpPr>
                  <a:spLocks noChangeArrowheads="1"/>
                </p:cNvSpPr>
                <p:nvPr/>
              </p:nvSpPr>
              <p:spPr bwMode="auto">
                <a:xfrm>
                  <a:off x="5029200" y="1549667"/>
                  <a:ext cx="248136" cy="158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200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9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5541061" y="1319587"/>
                  <a:ext cx="2154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" name="Line 77"/>
                <p:cNvSpPr>
                  <a:spLocks noChangeShapeType="1"/>
                </p:cNvSpPr>
                <p:nvPr/>
              </p:nvSpPr>
              <p:spPr bwMode="auto">
                <a:xfrm>
                  <a:off x="5425609" y="1319587"/>
                  <a:ext cx="1723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" name="Rectangle 78"/>
                <p:cNvSpPr>
                  <a:spLocks noChangeArrowheads="1"/>
                </p:cNvSpPr>
                <p:nvPr/>
              </p:nvSpPr>
              <p:spPr bwMode="auto">
                <a:xfrm>
                  <a:off x="5029200" y="1143000"/>
                  <a:ext cx="248136" cy="158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6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250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2" name="Line 79"/>
                <p:cNvSpPr>
                  <a:spLocks noChangeShapeType="1"/>
                </p:cNvSpPr>
                <p:nvPr/>
              </p:nvSpPr>
              <p:spPr bwMode="auto">
                <a:xfrm>
                  <a:off x="5425609" y="1280817"/>
                  <a:ext cx="13699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" name="Line 80"/>
                <p:cNvSpPr>
                  <a:spLocks noChangeShapeType="1"/>
                </p:cNvSpPr>
                <p:nvPr/>
              </p:nvSpPr>
              <p:spPr bwMode="auto">
                <a:xfrm>
                  <a:off x="5425609" y="3352062"/>
                  <a:ext cx="13699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5562600" y="1280817"/>
                  <a:ext cx="0" cy="20712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3" name="Group 72"/>
              <p:cNvGrpSpPr>
                <a:grpSpLocks noChangeAspect="1"/>
              </p:cNvGrpSpPr>
              <p:nvPr/>
            </p:nvGrpSpPr>
            <p:grpSpPr>
              <a:xfrm>
                <a:off x="3673876" y="2854612"/>
                <a:ext cx="3256035" cy="2123628"/>
                <a:chOff x="4196285" y="3202727"/>
                <a:chExt cx="1869236" cy="1219140"/>
              </a:xfrm>
            </p:grpSpPr>
            <p:pic>
              <p:nvPicPr>
                <p:cNvPr id="83" name="Picture 49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9357" t="16619" r="12781" b="24398"/>
                <a:stretch/>
              </p:blipFill>
              <p:spPr bwMode="auto">
                <a:xfrm>
                  <a:off x="4196285" y="3202727"/>
                  <a:ext cx="1869236" cy="1219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4" name="Rectangle 83"/>
                <p:cNvSpPr/>
                <p:nvPr/>
              </p:nvSpPr>
              <p:spPr>
                <a:xfrm>
                  <a:off x="4945583" y="3768355"/>
                  <a:ext cx="381000" cy="23246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74" name="Straight Arrow Connector 73"/>
              <p:cNvCxnSpPr/>
              <p:nvPr/>
            </p:nvCxnSpPr>
            <p:spPr>
              <a:xfrm>
                <a:off x="3919423" y="4779811"/>
                <a:ext cx="60960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flipV="1">
                <a:off x="3929583" y="4143003"/>
                <a:ext cx="0" cy="657128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>
                <a:off x="4376623" y="4403984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x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929584" y="4190379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chemeClr val="bg1"/>
                    </a:solidFill>
                  </a:rPr>
                  <a:t>y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572000" y="4180058"/>
                <a:ext cx="529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ROI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579224" y="3432664"/>
                <a:ext cx="122915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00B0F0"/>
                    </a:solidFill>
                  </a:rPr>
                  <a:t>Gas jet image</a:t>
                </a:r>
                <a:endParaRPr lang="en-GB" sz="1400" b="1" dirty="0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 flipH="1">
                <a:off x="5436097" y="3740441"/>
                <a:ext cx="378852" cy="229350"/>
              </a:xfrm>
              <a:prstGeom prst="straightConnector1">
                <a:avLst/>
              </a:prstGeom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/>
              <p:cNvSpPr txBox="1"/>
              <p:nvPr/>
            </p:nvSpPr>
            <p:spPr>
              <a:xfrm>
                <a:off x="5026085" y="4582216"/>
                <a:ext cx="170441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00B0F0"/>
                    </a:solidFill>
                  </a:rPr>
                  <a:t>Residual gas image</a:t>
                </a:r>
                <a:endParaRPr lang="en-GB" sz="1400" b="1" dirty="0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 flipV="1">
                <a:off x="5814949" y="4051200"/>
                <a:ext cx="378853" cy="498191"/>
              </a:xfrm>
              <a:prstGeom prst="straightConnector1">
                <a:avLst/>
              </a:prstGeom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Arrow Connector 68"/>
            <p:cNvCxnSpPr/>
            <p:nvPr/>
          </p:nvCxnSpPr>
          <p:spPr>
            <a:xfrm>
              <a:off x="1732896" y="3568805"/>
              <a:ext cx="3384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1598770" y="3298195"/>
              <a:ext cx="606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>
                  <a:solidFill>
                    <a:schemeClr val="bg1"/>
                  </a:solidFill>
                </a:rPr>
                <a:t>10 mm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Gas jet image from fluorescent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820025" y="463550"/>
            <a:ext cx="873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19" name="Line 218"/>
          <p:cNvSpPr>
            <a:spLocks noChangeShapeType="1"/>
          </p:cNvSpPr>
          <p:nvPr/>
        </p:nvSpPr>
        <p:spPr bwMode="auto">
          <a:xfrm>
            <a:off x="215900" y="47625"/>
            <a:ext cx="0" cy="8572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3223" name="Straight Connector 3222"/>
          <p:cNvCxnSpPr/>
          <p:nvPr/>
        </p:nvCxnSpPr>
        <p:spPr>
          <a:xfrm flipH="1">
            <a:off x="885589" y="2359579"/>
            <a:ext cx="1282643" cy="1374221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5" name="Straight Connector 3224"/>
          <p:cNvCxnSpPr/>
          <p:nvPr/>
        </p:nvCxnSpPr>
        <p:spPr>
          <a:xfrm>
            <a:off x="2810226" y="2359579"/>
            <a:ext cx="694974" cy="1374221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91" name="Picture 2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6" y="3601721"/>
            <a:ext cx="3528873" cy="229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28" name="Straight Connector 3227"/>
          <p:cNvCxnSpPr/>
          <p:nvPr/>
        </p:nvCxnSpPr>
        <p:spPr>
          <a:xfrm flipV="1">
            <a:off x="2827453" y="1111962"/>
            <a:ext cx="2582747" cy="842683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0" name="Straight Connector 3229"/>
          <p:cNvCxnSpPr/>
          <p:nvPr/>
        </p:nvCxnSpPr>
        <p:spPr>
          <a:xfrm>
            <a:off x="2827453" y="2359579"/>
            <a:ext cx="2430347" cy="587295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95" name="Picture 2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08267"/>
            <a:ext cx="3528000" cy="228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231" name="Table 323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33640372"/>
              </p:ext>
            </p:extLst>
          </p:nvPr>
        </p:nvGraphicFramePr>
        <p:xfrm>
          <a:off x="4572000" y="3634261"/>
          <a:ext cx="4064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Axis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Size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Xrms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1.96 mm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Yrms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1.33 mm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34" name="TextBox 3233"/>
          <p:cNvSpPr txBox="1"/>
          <p:nvPr/>
        </p:nvSpPr>
        <p:spPr>
          <a:xfrm>
            <a:off x="291287" y="5919694"/>
            <a:ext cx="260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1pixel = 0.215 mm</a:t>
            </a:r>
            <a:endParaRPr lang="en-GB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921026"/>
            <a:ext cx="4103105" cy="13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3133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Demonstrated a </a:t>
            </a:r>
            <a:r>
              <a:rPr lang="en-US" dirty="0" smtClean="0"/>
              <a:t>supersonic gas jet based beam profile monitor using both IPM or BIF mode. </a:t>
            </a:r>
          </a:p>
          <a:p>
            <a:r>
              <a:rPr lang="en-US" dirty="0" smtClean="0"/>
              <a:t>Future study to increase the resolution by smaller 3</a:t>
            </a:r>
            <a:r>
              <a:rPr lang="en-US" baseline="30000" dirty="0" smtClean="0"/>
              <a:t>rd</a:t>
            </a:r>
            <a:r>
              <a:rPr lang="en-US" dirty="0" smtClean="0"/>
              <a:t> skimmer or Fresnel zone plate.</a:t>
            </a:r>
          </a:p>
          <a:p>
            <a:r>
              <a:rPr lang="en-US" dirty="0" smtClean="0"/>
              <a:t>Gas jet dynamic study to help design a better and suitable jet intensity and surround pressure for more applications.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0026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CN" dirty="0" smtClean="0"/>
              <a:t>Any Questions or Comments?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26919" y="1371600"/>
            <a:ext cx="6440681" cy="1980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14400" y="3627120"/>
            <a:ext cx="7069393" cy="19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42761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Get-jet </a:t>
            </a:r>
            <a:r>
              <a:rPr lang="en-GB" dirty="0"/>
              <a:t>M</a:t>
            </a:r>
            <a:r>
              <a:rPr lang="en-GB" dirty="0" smtClean="0"/>
              <a:t>onitor Setup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31"/>
          <a:stretch/>
        </p:blipFill>
        <p:spPr bwMode="auto">
          <a:xfrm flipH="1">
            <a:off x="304800" y="762000"/>
            <a:ext cx="8001000" cy="545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0077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V. Tzoganis-Project Update Gas Jet Monitor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44" name="Picture 2" descr="C:\Users\gjx51659\Desktop\PhD stuff\logos\QUASA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504731" cy="35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V.Tzoganis\Desktop\PhD stuff\presentations\HL-LHC\HiLumi540x261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248400"/>
            <a:ext cx="737449" cy="35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609600"/>
            <a:ext cx="8915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GB" sz="3200" dirty="0"/>
              <a:t>Nozzle </a:t>
            </a:r>
            <a:r>
              <a:rPr lang="en-GB" sz="3200" dirty="0" smtClean="0"/>
              <a:t>alignment </a:t>
            </a:r>
            <a:endParaRPr lang="en-GB" sz="3200" dirty="0"/>
          </a:p>
        </p:txBody>
      </p:sp>
      <p:pic>
        <p:nvPicPr>
          <p:cNvPr id="7171" name="Picture 3" descr="C:\Users\V.Tzoganis\Desktop\PhD stuff\gas jet monitor\Measurements\Oct 2016\check alignment\gas jet_6_Oct_2016\test horizontal\images\nozzle ang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23" y="990600"/>
            <a:ext cx="5029201" cy="2930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V.Tzoganis\Google Drive\thesis\gas jet part\pics\figures_VACUUM\extra plots\jet theory\parallel temparatu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57599"/>
            <a:ext cx="5486400" cy="2702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506805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V. Tzoganis-Project Update Gas Jet Monitor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152400" y="609600"/>
            <a:ext cx="8915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GB" sz="3200" dirty="0" smtClean="0"/>
              <a:t>Nozzle alignment measurement (old)</a:t>
            </a:r>
            <a:endParaRPr lang="en-GB" sz="3200" dirty="0"/>
          </a:p>
        </p:txBody>
      </p:sp>
      <p:pic>
        <p:nvPicPr>
          <p:cNvPr id="44" name="Picture 2" descr="C:\Users\gjx51659\Desktop\PhD stuff\logos\QUASA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504731" cy="35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.Tzoganis\Desktop\PhD stuff\gas jet monitor\Measurements\Oct 2016\check alignment\gas jet_6_Oct_2016\test horizontal\plots\y axis alignm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16623"/>
            <a:ext cx="4152806" cy="30922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.Tzoganis\Desktop\PhD stuff\gas jet monitor\Measurements\Oct 2016\check alignment\gas jet_6_Oct_2016\test horizontal\plots\x axis alignm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199"/>
            <a:ext cx="4152806" cy="3051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75614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V. Tzoganis-Project Update Gas Jet Monitor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152400" y="609600"/>
            <a:ext cx="8915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GB" sz="3200" dirty="0"/>
              <a:t>Nozzle alignment measurement </a:t>
            </a:r>
            <a:r>
              <a:rPr lang="en-GB" sz="3200" dirty="0" smtClean="0"/>
              <a:t>(new)</a:t>
            </a:r>
            <a:endParaRPr lang="en-GB" sz="3200" dirty="0"/>
          </a:p>
        </p:txBody>
      </p:sp>
      <p:pic>
        <p:nvPicPr>
          <p:cNvPr id="44" name="Picture 2" descr="C:\Users\gjx51659\Desktop\PhD stuff\logos\QUASA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504731" cy="35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V.Tzoganis\Desktop\PhD stuff\gas jet monitor\Measurements\Oct 2016\check alignment\gas jet_6_Oct_2016\setup photos\P10507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19200"/>
            <a:ext cx="7641094" cy="4297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8851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V. Tzoganis-Project Update Gas Jet Monitor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44" name="Picture 2" descr="C:\Users\gjx51659\Desktop\PhD stuff\logos\QUASA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504731" cy="35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609600"/>
            <a:ext cx="8915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GB" sz="3200" dirty="0" smtClean="0"/>
              <a:t>Before pump-down</a:t>
            </a:r>
            <a:endParaRPr lang="en-GB" sz="3200" dirty="0"/>
          </a:p>
        </p:txBody>
      </p:sp>
      <p:pic>
        <p:nvPicPr>
          <p:cNvPr id="6146" name="Picture 2" descr="C:\Users\V.Tzoganis\Desktop\PhD stuff\gas jet monitor\Measurements\Oct 2016\check alignment\gas jet_6_Oct_2016\test horizontal\before\P1050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80" y="1371600"/>
            <a:ext cx="7200000" cy="4049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529084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V. Tzoganis-Project Update Gas Jet Monitor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152400" y="609600"/>
            <a:ext cx="8915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GB" sz="3200" dirty="0" smtClean="0"/>
              <a:t>After pump-down</a:t>
            </a:r>
            <a:endParaRPr lang="en-GB" sz="3200" dirty="0"/>
          </a:p>
        </p:txBody>
      </p:sp>
      <p:pic>
        <p:nvPicPr>
          <p:cNvPr id="44" name="Picture 2" descr="C:\Users\gjx51659\Desktop\PhD stuff\logos\QUASA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504731" cy="35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751" y="1371600"/>
            <a:ext cx="7199457" cy="4049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496619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V. Tzoganis-Project Update Gas Jet Monitor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44" name="Picture 2" descr="C:\Users\gjx51659\Desktop\PhD stuff\logos\QUASA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504731" cy="35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V.Tzoganis\Desktop\PhD stuff\gas jet monitor\Measurements\Oct 2016\check alignment\gas jet_6_Oct_2016\test horizontal\plots\beforeafter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337520" cy="6231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864508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V. Tzoganis-Project Update Gas Jet Monitor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152400" y="609600"/>
            <a:ext cx="8915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GB" sz="3200" dirty="0"/>
              <a:t>Nozzle alignment measurement (new)</a:t>
            </a:r>
          </a:p>
        </p:txBody>
      </p:sp>
      <p:pic>
        <p:nvPicPr>
          <p:cNvPr id="44" name="Picture 2" descr="C:\Users\gjx51659\Desktop\PhD stuff\logos\QUASA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504731" cy="35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V.Tzoganis\Desktop\PhD stuff\gas jet monitor\Measurements\Oct 2016\check alignment\gas jet_6_Oct_2016\test horizontal\plots\comparison box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1500188"/>
            <a:ext cx="4320000" cy="3208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V.Tzoganis\Desktop\PhD stuff\gas jet monitor\Measurements\Oct 2016\check alignment\gas jet_6_Oct_2016\test horizontal\plots\beforeafter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5" y="1552428"/>
            <a:ext cx="4320000" cy="3228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57047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V. Tzoganis-Project Update Gas Jet Monitor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44" name="Picture 2" descr="C:\Users\gjx51659\Desktop\PhD stuff\logos\QUASA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504731" cy="35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V.Tzoganis\Desktop\PhD stuff\gas jet monitor\Measurements\Oct 2016\check alignment\gas jet_6_Oct_2016\test horizontal\plots\boxes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12259" y="-16860"/>
            <a:ext cx="4893901" cy="72136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00800" y="1524000"/>
            <a:ext cx="107415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9" name="Picture 3" descr="C:\Users\V.Tzoganis\Desktop\PhD stuff\gas jet monitor\Measurements\Oct 2016\check alignment\gas jet_6_Oct_2016\test horizontal\plots\4 cornesrs onl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35" y="1523998"/>
            <a:ext cx="5972403" cy="2743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609600"/>
            <a:ext cx="8915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GB" sz="3200" dirty="0"/>
              <a:t>Nozzle alignment measurement (new)</a:t>
            </a:r>
          </a:p>
        </p:txBody>
      </p:sp>
    </p:spTree>
    <p:extLst>
      <p:ext uri="{BB962C8B-B14F-4D97-AF65-F5344CB8AC3E}">
        <p14:creationId xmlns="" xmlns:p14="http://schemas.microsoft.com/office/powerpoint/2010/main" val="1962071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V. Tzoganis-Project Update Gas Jet Monitor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44" name="Picture 2" descr="C:\Users\gjx51659\Desktop\PhD stuff\logos\QUASA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504731" cy="35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V.Tzoganis\Desktop\PhD stuff\gas jet monitor\Measurements\Oct 2016\check alignment\gas jet_6_Oct_2016\test horizontal\plots\nozzle angle_distan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10" y="2895600"/>
            <a:ext cx="5502583" cy="3296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609600"/>
            <a:ext cx="8915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GB" sz="3200" dirty="0"/>
              <a:t>Importance of small angles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447800"/>
            <a:ext cx="814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Nozzle is tilted by 0.115</a:t>
            </a:r>
            <a:r>
              <a:rPr lang="en-US" baseline="30000" dirty="0" smtClean="0"/>
              <a:t>0 </a:t>
            </a:r>
            <a:r>
              <a:rPr lang="en-US" dirty="0" smtClean="0"/>
              <a:t> and translated by 1.8 mm towards the downstream direction</a:t>
            </a:r>
            <a:endParaRPr lang="en-GB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905000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Nozzle-slimmer distance is 1-10 mm</a:t>
            </a:r>
            <a:endParaRPr lang="en-GB" baseline="30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57200" y="2305425"/>
            <a:ext cx="287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Skimmer diameter is 180 </a:t>
            </a:r>
            <a:r>
              <a:rPr lang="el-GR" dirty="0" smtClean="0"/>
              <a:t>μ</a:t>
            </a:r>
            <a:r>
              <a:rPr lang="en-GB" dirty="0" smtClean="0"/>
              <a:t>m</a:t>
            </a:r>
            <a:endParaRPr lang="en-GB" baseline="30000" dirty="0"/>
          </a:p>
        </p:txBody>
      </p:sp>
      <p:pic>
        <p:nvPicPr>
          <p:cNvPr id="7171" name="Picture 3" descr="C:\Users\V.Tzoganis\Desktop\PhD stuff\gas jet monitor\Measurements\Oct 2016\check alignment\gas jet_6_Oct_2016\test horizontal\images\nozzle ang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31" y="1904999"/>
            <a:ext cx="3654634" cy="21298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9028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V. Tzoganis-Project Update Gas Jet Monitor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152400" y="609600"/>
            <a:ext cx="8915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GB" sz="3200" dirty="0" smtClean="0"/>
              <a:t>Importance of small angles</a:t>
            </a:r>
            <a:endParaRPr lang="en-GB" sz="3200" dirty="0"/>
          </a:p>
        </p:txBody>
      </p:sp>
      <p:pic>
        <p:nvPicPr>
          <p:cNvPr id="44" name="Picture 2" descr="C:\Users\gjx51659\Desktop\PhD stuff\logos\QUASA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504731" cy="35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V.Tzoganis\Desktop\PhD stuff\gas jet monitor\Measurements\Oct 2016\check alignment\gas jet_6_Oct_2016\test horizontal\images\3 skimmer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26252"/>
            <a:ext cx="8534400" cy="1669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V.Tzoganis\Desktop\PhD stuff\gas jet monitor\Measurements\Oct 2016\check alignment\gas jet_6_Oct_2016\test horizontal\images\3rdskimm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756" y="1066800"/>
            <a:ext cx="4190109" cy="2493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756" y="4476571"/>
            <a:ext cx="4779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Largest acceptable angle</a:t>
            </a:r>
          </a:p>
          <a:p>
            <a:r>
              <a:rPr lang="en-US" dirty="0" smtClean="0"/>
              <a:t>from nozzle centerline to 3</a:t>
            </a:r>
            <a:r>
              <a:rPr lang="en-US" baseline="30000" dirty="0" smtClean="0"/>
              <a:t>rd</a:t>
            </a:r>
            <a:r>
              <a:rPr lang="en-US" dirty="0" smtClean="0"/>
              <a:t> skimmer is 0.36</a:t>
            </a:r>
            <a:r>
              <a:rPr lang="en-US" baseline="30000" dirty="0" smtClean="0"/>
              <a:t>0 </a:t>
            </a:r>
            <a:r>
              <a:rPr lang="el-GR" dirty="0" smtClean="0"/>
              <a:t>θ</a:t>
            </a:r>
            <a:r>
              <a:rPr lang="el-GR" baseline="-25000" dirty="0"/>
              <a:t>3</a:t>
            </a:r>
            <a:r>
              <a:rPr lang="en-US" baseline="30000" dirty="0" smtClean="0"/>
              <a:t> </a:t>
            </a:r>
            <a:r>
              <a:rPr lang="en-US" dirty="0"/>
              <a:t>from </a:t>
            </a:r>
            <a:r>
              <a:rPr lang="en-US" dirty="0" smtClean="0"/>
              <a:t>nozzle </a:t>
            </a:r>
            <a:r>
              <a:rPr lang="en-US" dirty="0"/>
              <a:t>centerline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/>
              <a:t>skimmer is </a:t>
            </a:r>
            <a:r>
              <a:rPr lang="en-US" dirty="0" smtClean="0"/>
              <a:t>0.46</a:t>
            </a:r>
            <a:r>
              <a:rPr lang="en-US" baseline="30000" dirty="0" smtClean="0"/>
              <a:t>0</a:t>
            </a:r>
            <a:r>
              <a:rPr lang="el-GR" dirty="0" smtClean="0"/>
              <a:t> θ</a:t>
            </a:r>
            <a:r>
              <a:rPr lang="el-GR" baseline="-25000" dirty="0" smtClean="0"/>
              <a:t>2</a:t>
            </a:r>
            <a:endParaRPr lang="en-US" baseline="30000" dirty="0" smtClean="0"/>
          </a:p>
          <a:p>
            <a:r>
              <a:rPr lang="en-US" dirty="0"/>
              <a:t>from </a:t>
            </a:r>
            <a:r>
              <a:rPr lang="en-US" dirty="0" smtClean="0"/>
              <a:t>nozzle </a:t>
            </a:r>
            <a:r>
              <a:rPr lang="en-US" dirty="0"/>
              <a:t>centerline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skimmer is </a:t>
            </a:r>
            <a:r>
              <a:rPr lang="en-US" dirty="0" smtClean="0"/>
              <a:t>1.03</a:t>
            </a:r>
            <a:r>
              <a:rPr lang="en-US" baseline="30000" dirty="0" smtClean="0"/>
              <a:t>0 </a:t>
            </a:r>
            <a:r>
              <a:rPr lang="el-GR" dirty="0" smtClean="0"/>
              <a:t>θ</a:t>
            </a:r>
            <a:r>
              <a:rPr lang="el-GR" baseline="-25000" dirty="0" smtClean="0"/>
              <a:t>1</a:t>
            </a:r>
            <a:endParaRPr lang="en-GB" baseline="30000" dirty="0"/>
          </a:p>
        </p:txBody>
      </p:sp>
      <p:grpSp>
        <p:nvGrpSpPr>
          <p:cNvPr id="3" name="Group 2"/>
          <p:cNvGrpSpPr/>
          <p:nvPr/>
        </p:nvGrpSpPr>
        <p:grpSpPr>
          <a:xfrm>
            <a:off x="71535" y="2341740"/>
            <a:ext cx="5491065" cy="1925460"/>
            <a:chOff x="147735" y="2379306"/>
            <a:chExt cx="5491065" cy="1925460"/>
          </a:xfrm>
        </p:grpSpPr>
        <p:pic>
          <p:nvPicPr>
            <p:cNvPr id="8195" name="Picture 3" descr="C:\Users\V.Tzoganis\Desktop\PhD stuff\gas jet monitor\Measurements\Oct 2016\check alignment\gas jet_6_Oct_2016\test horizontal\images\skimmer1_2and nozzl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35" y="2379306"/>
              <a:ext cx="5491065" cy="19254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81400" y="3859410"/>
              <a:ext cx="1419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GB" sz="1400" dirty="0"/>
            </a:p>
          </p:txBody>
        </p:sp>
      </p:grpSp>
      <p:pic>
        <p:nvPicPr>
          <p:cNvPr id="10242" name="Picture 2" descr="C:\Users\V.Tzoganis\Desktop\PhD stuff\gas jet monitor\Measurements\Oct 2016\check alignment\gas jet_6_Oct_2016\test horizontal\images\3 skimmer angl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89" y="3370430"/>
            <a:ext cx="5665823" cy="257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908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Get-jet Monitor Setup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C:\Work\Conferences\IBIC2016\figures20160315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" y="609600"/>
            <a:ext cx="9022279" cy="426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roup 30"/>
          <p:cNvGrpSpPr/>
          <p:nvPr/>
        </p:nvGrpSpPr>
        <p:grpSpPr>
          <a:xfrm>
            <a:off x="2438400" y="3273775"/>
            <a:ext cx="2286000" cy="2790159"/>
            <a:chOff x="2438400" y="3273775"/>
            <a:chExt cx="2286000" cy="2790159"/>
          </a:xfrm>
        </p:grpSpPr>
        <p:grpSp>
          <p:nvGrpSpPr>
            <p:cNvPr id="26" name="Group 25"/>
            <p:cNvGrpSpPr/>
            <p:nvPr/>
          </p:nvGrpSpPr>
          <p:grpSpPr>
            <a:xfrm>
              <a:off x="2438400" y="3273775"/>
              <a:ext cx="2286000" cy="2790159"/>
              <a:chOff x="2438400" y="3273775"/>
              <a:chExt cx="2286000" cy="2790159"/>
            </a:xfrm>
          </p:grpSpPr>
          <p:pic>
            <p:nvPicPr>
              <p:cNvPr id="11" name="Picture 2" descr="C:\Users\gjx51659\Desktop\PhD stuff\gas jet monitor\setup pictures\DSC_0686.jpg"/>
              <p:cNvPicPr>
                <a:picLocks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38484" t="17833" r="30758" b="22957"/>
              <a:stretch/>
            </p:blipFill>
            <p:spPr bwMode="auto">
              <a:xfrm>
                <a:off x="2438400" y="3903934"/>
                <a:ext cx="2286000" cy="21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468518" y="3917353"/>
                <a:ext cx="182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First &amp;Second skimmers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Down Arrow 23"/>
              <p:cNvSpPr/>
              <p:nvPr/>
            </p:nvSpPr>
            <p:spPr>
              <a:xfrm rot="9079003">
                <a:off x="3373923" y="3273775"/>
                <a:ext cx="323566" cy="805787"/>
              </a:xfrm>
              <a:prstGeom prst="downArrow">
                <a:avLst>
                  <a:gd name="adj1" fmla="val 50000"/>
                  <a:gd name="adj2" fmla="val 114475"/>
                </a:avLst>
              </a:prstGeom>
              <a:solidFill>
                <a:srgbClr val="E19485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575840" y="5562600"/>
              <a:ext cx="1615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180 </a:t>
              </a:r>
              <a:r>
                <a:rPr lang="en-GB" sz="1400" b="1" i="1" dirty="0" smtClean="0">
                  <a:latin typeface="Symbol" panose="05050102010706020507" pitchFamily="18" charset="2"/>
                </a:rPr>
                <a:t>m</a:t>
              </a:r>
              <a:r>
                <a:rPr lang="en-GB" sz="1400" b="1" dirty="0" smtClean="0"/>
                <a:t>m &amp; 400 </a:t>
              </a:r>
              <a:r>
                <a:rPr lang="en-GB" sz="1400" b="1" i="1" dirty="0" smtClean="0">
                  <a:latin typeface="Symbol" panose="05050102010706020507" pitchFamily="18" charset="2"/>
                </a:rPr>
                <a:t>m</a:t>
              </a:r>
              <a:r>
                <a:rPr lang="en-GB" sz="1400" b="1" dirty="0" smtClean="0"/>
                <a:t>m</a:t>
              </a:r>
              <a:endParaRPr lang="en-GB" sz="14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23821" y="3308712"/>
            <a:ext cx="2674117" cy="2780265"/>
            <a:chOff x="-23821" y="3308712"/>
            <a:chExt cx="2674117" cy="2780265"/>
          </a:xfrm>
        </p:grpSpPr>
        <p:grpSp>
          <p:nvGrpSpPr>
            <p:cNvPr id="23" name="Group 22"/>
            <p:cNvGrpSpPr/>
            <p:nvPr/>
          </p:nvGrpSpPr>
          <p:grpSpPr>
            <a:xfrm>
              <a:off x="-23821" y="3308712"/>
              <a:ext cx="2674117" cy="2780265"/>
              <a:chOff x="63366" y="3265935"/>
              <a:chExt cx="2674117" cy="278026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3366" y="3886200"/>
                <a:ext cx="2432468" cy="2160000"/>
                <a:chOff x="63366" y="3886200"/>
                <a:chExt cx="2432468" cy="217531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25298" t="16327" r="25018" b="20234"/>
                <a:stretch/>
              </p:blipFill>
              <p:spPr bwMode="auto">
                <a:xfrm>
                  <a:off x="63366" y="3886200"/>
                  <a:ext cx="2271562" cy="2175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" name="Right Arrow 6"/>
                <p:cNvSpPr/>
                <p:nvPr/>
              </p:nvSpPr>
              <p:spPr>
                <a:xfrm rot="3075764" flipH="1">
                  <a:off x="953973" y="5120793"/>
                  <a:ext cx="269403" cy="72022"/>
                </a:xfrm>
                <a:prstGeom prst="rightArrow">
                  <a:avLst>
                    <a:gd name="adj1" fmla="val 50000"/>
                    <a:gd name="adj2" fmla="val 127246"/>
                  </a:avLst>
                </a:prstGeom>
                <a:solidFill>
                  <a:srgbClr val="E19485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1124234" y="5279933"/>
                  <a:ext cx="1371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 smtClean="0"/>
                    <a:t>Off centred nozzle hole</a:t>
                  </a:r>
                  <a:endParaRPr lang="en-GB" sz="1400" b="1" dirty="0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63366" y="3917353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Nozzle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Down Arrow 21"/>
              <p:cNvSpPr/>
              <p:nvPr/>
            </p:nvSpPr>
            <p:spPr>
              <a:xfrm rot="13193177">
                <a:off x="2413917" y="3265935"/>
                <a:ext cx="323566" cy="991664"/>
              </a:xfrm>
              <a:prstGeom prst="downArrow">
                <a:avLst>
                  <a:gd name="adj1" fmla="val 50000"/>
                  <a:gd name="adj2" fmla="val 114475"/>
                </a:avLst>
              </a:prstGeom>
              <a:solidFill>
                <a:srgbClr val="E19485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52400" y="5562600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30 </a:t>
              </a:r>
              <a:r>
                <a:rPr lang="en-GB" sz="1400" b="1" i="1" dirty="0" smtClean="0">
                  <a:latin typeface="Symbol" panose="05050102010706020507" pitchFamily="18" charset="2"/>
                </a:rPr>
                <a:t>m</a:t>
              </a:r>
              <a:r>
                <a:rPr lang="en-GB" sz="1400" b="1" dirty="0" smtClean="0"/>
                <a:t>m</a:t>
              </a:r>
              <a:endParaRPr lang="en-GB" sz="1400" b="1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360869" y="3491060"/>
            <a:ext cx="4756109" cy="2586293"/>
            <a:chOff x="4360869" y="3491060"/>
            <a:chExt cx="4756109" cy="2586293"/>
          </a:xfrm>
        </p:grpSpPr>
        <p:grpSp>
          <p:nvGrpSpPr>
            <p:cNvPr id="33" name="Group 32"/>
            <p:cNvGrpSpPr/>
            <p:nvPr/>
          </p:nvGrpSpPr>
          <p:grpSpPr>
            <a:xfrm>
              <a:off x="4360869" y="3491060"/>
              <a:ext cx="4756109" cy="2586293"/>
              <a:chOff x="4360869" y="3491060"/>
              <a:chExt cx="4756109" cy="2586293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817394" y="3903934"/>
                <a:ext cx="4299584" cy="2173419"/>
                <a:chOff x="4817394" y="3903934"/>
                <a:chExt cx="4299584" cy="2173419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4817394" y="3903934"/>
                  <a:ext cx="4299584" cy="2173419"/>
                  <a:chOff x="6253976" y="4542614"/>
                  <a:chExt cx="4299584" cy="2173419"/>
                </a:xfrm>
              </p:grpSpPr>
              <p:pic>
                <p:nvPicPr>
                  <p:cNvPr id="12" name="Picture 11" descr="C:\Users\viw53224\Google Drive\Gas Jet monitor\Experiment Chamber picture\IMG_0687.JPG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l="26733" t="35646" r="45717" b="26012"/>
                  <a:stretch/>
                </p:blipFill>
                <p:spPr bwMode="auto">
                  <a:xfrm>
                    <a:off x="6253976" y="4542614"/>
                    <a:ext cx="2068809" cy="2160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="" xmlns:a14="http://schemas.microsoft.com/office/drawing/2010/main"/>
                    </a:ext>
                  </a:extLst>
                </p:spPr>
              </p:pic>
              <p:pic>
                <p:nvPicPr>
                  <p:cNvPr id="13" name="Picture 12" descr="C:\Users\viw53224\Google Drive\Gas Jet monitor\Experiment Chamber picture\IMG_0653.JPG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l="22148" t="19008" r="18357" b="3942"/>
                  <a:stretch>
                    <a:fillRect/>
                  </a:stretch>
                </p:blipFill>
                <p:spPr bwMode="auto">
                  <a:xfrm>
                    <a:off x="8322785" y="4556033"/>
                    <a:ext cx="2230775" cy="2160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4937398" y="5562600"/>
                  <a:ext cx="18288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 smtClean="0"/>
                    <a:t>7.2 mm *1.8 mm </a:t>
                  </a:r>
                  <a:endParaRPr lang="en-GB" sz="1400" b="1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236525" y="5562600"/>
                  <a:ext cx="18288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 smtClean="0"/>
                    <a:t>4.0 mm * 0.4 mm </a:t>
                  </a:r>
                  <a:endParaRPr lang="en-GB" sz="1400" b="1" dirty="0"/>
                </a:p>
              </p:txBody>
            </p:sp>
          </p:grpSp>
          <p:sp>
            <p:nvSpPr>
              <p:cNvPr id="25" name="Down Arrow 24"/>
              <p:cNvSpPr/>
              <p:nvPr/>
            </p:nvSpPr>
            <p:spPr>
              <a:xfrm rot="7241534">
                <a:off x="4860562" y="2991367"/>
                <a:ext cx="323566" cy="1322952"/>
              </a:xfrm>
              <a:prstGeom prst="downArrow">
                <a:avLst>
                  <a:gd name="adj1" fmla="val 50000"/>
                  <a:gd name="adj2" fmla="val 114475"/>
                </a:avLst>
              </a:prstGeom>
              <a:solidFill>
                <a:srgbClr val="E19485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062483" y="3917353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Third skimmers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04008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V. Tzoganis-Project Update Gas Jet Monitor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152400" y="609600"/>
            <a:ext cx="8915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GB" sz="3200" dirty="0" smtClean="0"/>
              <a:t>Nozzle alignment ( if you forgot it)</a:t>
            </a:r>
            <a:endParaRPr lang="en-GB" sz="3200" dirty="0"/>
          </a:p>
        </p:txBody>
      </p:sp>
      <p:pic>
        <p:nvPicPr>
          <p:cNvPr id="44" name="Picture 2" descr="C:\Users\gjx51659\Desktop\PhD stuff\logos\QUASA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504731" cy="35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.Tzoganis\Desktop\PhD stuff\gas jet monitor\Measurements\Oct 2016\check alignment\gas jet_6_Oct_2016\test horizontal\plots\y axis alignm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16623"/>
            <a:ext cx="4152806" cy="30922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.Tzoganis\Desktop\PhD stuff\gas jet monitor\Measurements\Oct 2016\check alignment\gas jet_6_Oct_2016\test horizontal\plots\x axis alignm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199"/>
            <a:ext cx="4152806" cy="3051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448199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76600" y="620019"/>
            <a:ext cx="5282161" cy="3342381"/>
            <a:chOff x="259292" y="434159"/>
            <a:chExt cx="8733857" cy="4899841"/>
          </a:xfrm>
        </p:grpSpPr>
        <p:sp>
          <p:nvSpPr>
            <p:cNvPr id="11" name="Rectangle 10"/>
            <p:cNvSpPr/>
            <p:nvPr/>
          </p:nvSpPr>
          <p:spPr>
            <a:xfrm>
              <a:off x="2257940" y="1410705"/>
              <a:ext cx="6505060" cy="392329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Can 9"/>
            <p:cNvSpPr/>
            <p:nvPr/>
          </p:nvSpPr>
          <p:spPr>
            <a:xfrm rot="5400000">
              <a:off x="2083782" y="3022663"/>
              <a:ext cx="175835" cy="685800"/>
            </a:xfrm>
            <a:prstGeom prst="can">
              <a:avLst>
                <a:gd name="adj" fmla="val 19963"/>
              </a:avLst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370994" y="1600089"/>
              <a:ext cx="905585" cy="1439141"/>
              <a:chOff x="1847473" y="1701827"/>
              <a:chExt cx="979755" cy="1439141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847473" y="1701827"/>
                <a:ext cx="9797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3</a:t>
                </a:r>
                <a:r>
                  <a:rPr lang="en-GB" sz="2400" dirty="0" smtClean="0"/>
                  <a:t>0 </a:t>
                </a:r>
                <a:r>
                  <a:rPr lang="el-GR" sz="2400" dirty="0" smtClean="0"/>
                  <a:t>μ</a:t>
                </a:r>
                <a:r>
                  <a:rPr lang="en-GB" sz="2400" dirty="0" smtClean="0"/>
                  <a:t>m</a:t>
                </a:r>
                <a:endParaRPr lang="en-GB" sz="2400" dirty="0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1996792" y="2163492"/>
                <a:ext cx="0" cy="97747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4206266" y="2369580"/>
              <a:ext cx="312814" cy="1917401"/>
              <a:chOff x="4377582" y="2564904"/>
              <a:chExt cx="338434" cy="191740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H="1">
                <a:off x="4377583" y="3212976"/>
                <a:ext cx="338433" cy="275564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377582" y="3598168"/>
                <a:ext cx="338434" cy="26288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716016" y="3861048"/>
                <a:ext cx="0" cy="621257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716016" y="2564904"/>
                <a:ext cx="0" cy="64807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3883918" y="1600089"/>
              <a:ext cx="1049306" cy="1330451"/>
              <a:chOff x="3484309" y="1644321"/>
              <a:chExt cx="1135247" cy="133045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484309" y="1644321"/>
                <a:ext cx="11352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smtClean="0"/>
                  <a:t>180 </a:t>
                </a:r>
                <a:r>
                  <a:rPr lang="el-GR" sz="2400" dirty="0" smtClean="0"/>
                  <a:t>μ</a:t>
                </a:r>
                <a:r>
                  <a:rPr lang="en-GB" sz="2400" dirty="0" smtClean="0"/>
                  <a:t>m</a:t>
                </a:r>
                <a:endParaRPr lang="en-GB" sz="2400" dirty="0"/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>
                <a:off x="3845121" y="1997296"/>
                <a:ext cx="0" cy="97747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6016172" y="1600089"/>
              <a:ext cx="1049306" cy="1352631"/>
              <a:chOff x="6174806" y="1644321"/>
              <a:chExt cx="1135247" cy="1352631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6174806" y="1644321"/>
                <a:ext cx="11352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smtClean="0"/>
                  <a:t>400 </a:t>
                </a:r>
                <a:r>
                  <a:rPr lang="el-GR" sz="2400" dirty="0" smtClean="0"/>
                  <a:t>μ</a:t>
                </a:r>
                <a:r>
                  <a:rPr lang="en-GB" sz="2400" dirty="0" smtClean="0"/>
                  <a:t>m</a:t>
                </a:r>
                <a:endParaRPr lang="en-GB" sz="2400" dirty="0"/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>
                <a:off x="6327158" y="2019476"/>
                <a:ext cx="0" cy="97747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7855646" y="2401305"/>
              <a:ext cx="242382" cy="1955167"/>
              <a:chOff x="7781332" y="2286000"/>
              <a:chExt cx="262234" cy="195516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H="1">
                <a:off x="7781332" y="3014464"/>
                <a:ext cx="262234" cy="33536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7781332" y="3362777"/>
                <a:ext cx="253302" cy="35965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8043566" y="3382056"/>
                <a:ext cx="0" cy="85911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8034634" y="2286000"/>
                <a:ext cx="1" cy="73063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Connector 68"/>
            <p:cNvCxnSpPr/>
            <p:nvPr/>
          </p:nvCxnSpPr>
          <p:spPr>
            <a:xfrm flipV="1">
              <a:off x="1524000" y="3326122"/>
              <a:ext cx="6953250" cy="339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259292" y="3131936"/>
              <a:ext cx="1264708" cy="489843"/>
              <a:chOff x="304800" y="3119636"/>
              <a:chExt cx="1143000" cy="3810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304800" y="3119636"/>
                <a:ext cx="1143000" cy="381000"/>
                <a:chOff x="381000" y="6096000"/>
                <a:chExt cx="609600" cy="381000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71" name="Can 70"/>
                <p:cNvSpPr/>
                <p:nvPr/>
              </p:nvSpPr>
              <p:spPr>
                <a:xfrm rot="16200000">
                  <a:off x="647700" y="6057900"/>
                  <a:ext cx="228600" cy="457200"/>
                </a:xfrm>
                <a:prstGeom prst="ca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381000" y="6096000"/>
                  <a:ext cx="3810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74" name="TextBox 73"/>
              <p:cNvSpPr txBox="1"/>
              <p:nvPr/>
            </p:nvSpPr>
            <p:spPr>
              <a:xfrm>
                <a:off x="318342" y="3131304"/>
                <a:ext cx="618902" cy="287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FF0000"/>
                    </a:solidFill>
                  </a:rPr>
                  <a:t>Laser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83" name="Straight Connector 82"/>
            <p:cNvCxnSpPr/>
            <p:nvPr/>
          </p:nvCxnSpPr>
          <p:spPr>
            <a:xfrm>
              <a:off x="8477250" y="1105905"/>
              <a:ext cx="0" cy="22256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01186">
              <a:off x="8190709" y="434159"/>
              <a:ext cx="802440" cy="802440"/>
            </a:xfrm>
            <a:prstGeom prst="rect">
              <a:avLst/>
            </a:prstGeom>
          </p:spPr>
        </p:pic>
        <p:cxnSp>
          <p:nvCxnSpPr>
            <p:cNvPr id="89" name="Straight Connector 88"/>
            <p:cNvCxnSpPr/>
            <p:nvPr/>
          </p:nvCxnSpPr>
          <p:spPr>
            <a:xfrm flipH="1">
              <a:off x="6164187" y="2954961"/>
              <a:ext cx="312813" cy="275564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156991" y="3408640"/>
              <a:ext cx="312814" cy="26288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8360568" y="2884779"/>
              <a:ext cx="342900" cy="730101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6469805" y="3671520"/>
              <a:ext cx="0" cy="62125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6477000" y="2306889"/>
              <a:ext cx="0" cy="6480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2" descr="C:\Users\gjx51659\Pictures\lab_setups\cockcroft\P1010859 comp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8" y="3036292"/>
            <a:ext cx="4009691" cy="3007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-2067571" y="5008834"/>
            <a:ext cx="8915400" cy="914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2800" dirty="0"/>
          </a:p>
        </p:txBody>
      </p:sp>
      <p:pic>
        <p:nvPicPr>
          <p:cNvPr id="44" name="Picture 2" descr="C:\Users\gjx51659\Desktop\PhD stuff\logos\QUASAR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504731" cy="35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1295400" y="42730"/>
            <a:ext cx="5715000" cy="533400"/>
          </a:xfrm>
        </p:spPr>
        <p:txBody>
          <a:bodyPr>
            <a:normAutofit fontScale="90000"/>
          </a:bodyPr>
          <a:lstStyle/>
          <a:p>
            <a:pPr marL="45720" indent="0"/>
            <a:r>
              <a:rPr lang="en-GB" dirty="0"/>
              <a:t>Alignment of  nozzle &amp; skimmers</a:t>
            </a:r>
          </a:p>
        </p:txBody>
      </p:sp>
    </p:spTree>
    <p:extLst>
      <p:ext uri="{BB962C8B-B14F-4D97-AF65-F5344CB8AC3E}">
        <p14:creationId xmlns="" xmlns:p14="http://schemas.microsoft.com/office/powerpoint/2010/main" val="33008059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Alignment issue and comments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Small acceptance region</a:t>
            </a:r>
            <a:endParaRPr lang="en-GB" dirty="0"/>
          </a:p>
        </p:txBody>
      </p:sp>
      <p:pic>
        <p:nvPicPr>
          <p:cNvPr id="5" name="Picture 2" descr="C:\Users\V.Tzoganis\Desktop\PhD stuff\gas jet monitor\Measurements\Oct 2016\check alignment\gas jet_6_Oct_2016\test horizontal\plots\y axis alignm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16623"/>
            <a:ext cx="4152806" cy="30922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V.Tzoganis\Desktop\PhD stuff\gas jet monitor\Measurements\Oct 2016\check alignment\gas jet_6_Oct_2016\test horizontal\plots\x axis alignm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199"/>
            <a:ext cx="4152806" cy="3051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045857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Alignment issue and comments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3168650" y="3181351"/>
            <a:ext cx="873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8" name="Picture 2" descr="C:\Users\V.Tzoganis\Desktop\PhD stuff\gas jet monitor\Measurements\Oct 2016\check alignment\gas jet_6_Oct_2016\test horizontal\plots\nozzle angle_distan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10" y="2514600"/>
            <a:ext cx="5502583" cy="3296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457200" y="1066800"/>
            <a:ext cx="7417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Resent measurement shows Nozzle is tilted by 0.115</a:t>
            </a:r>
            <a:r>
              <a:rPr lang="en-US" baseline="30000" dirty="0" smtClean="0"/>
              <a:t>0 </a:t>
            </a:r>
            <a:r>
              <a:rPr lang="en-US" baseline="30000" dirty="0"/>
              <a:t> </a:t>
            </a:r>
            <a:r>
              <a:rPr lang="en-US" dirty="0" smtClean="0"/>
              <a:t>when pumping down and </a:t>
            </a:r>
          </a:p>
          <a:p>
            <a:r>
              <a:rPr lang="en-US" dirty="0" smtClean="0"/>
              <a:t>translated by 1.8 mm towards the downstream direction</a:t>
            </a:r>
            <a:endParaRPr lang="en-GB" baseline="30000" dirty="0"/>
          </a:p>
        </p:txBody>
      </p:sp>
      <p:sp>
        <p:nvSpPr>
          <p:cNvPr id="61" name="TextBox 60"/>
          <p:cNvSpPr txBox="1"/>
          <p:nvPr/>
        </p:nvSpPr>
        <p:spPr>
          <a:xfrm>
            <a:off x="457200" y="1668643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Nozzle-slimmer distance is 1-10 mm</a:t>
            </a:r>
            <a:endParaRPr lang="en-GB" baseline="30000" dirty="0" smtClean="0"/>
          </a:p>
        </p:txBody>
      </p:sp>
      <p:sp>
        <p:nvSpPr>
          <p:cNvPr id="62" name="TextBox 61"/>
          <p:cNvSpPr txBox="1"/>
          <p:nvPr/>
        </p:nvSpPr>
        <p:spPr>
          <a:xfrm>
            <a:off x="457200" y="2069068"/>
            <a:ext cx="287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Skimmer diameter is 180 </a:t>
            </a:r>
            <a:r>
              <a:rPr lang="el-GR" dirty="0" smtClean="0"/>
              <a:t>μ</a:t>
            </a:r>
            <a:r>
              <a:rPr lang="en-GB" dirty="0" smtClean="0"/>
              <a:t>m</a:t>
            </a:r>
            <a:endParaRPr lang="en-GB" baseline="30000" dirty="0"/>
          </a:p>
        </p:txBody>
      </p:sp>
      <p:grpSp>
        <p:nvGrpSpPr>
          <p:cNvPr id="8192" name="Group 8191"/>
          <p:cNvGrpSpPr/>
          <p:nvPr/>
        </p:nvGrpSpPr>
        <p:grpSpPr>
          <a:xfrm>
            <a:off x="4953000" y="1295400"/>
            <a:ext cx="3681365" cy="2129827"/>
            <a:chOff x="4419600" y="1752600"/>
            <a:chExt cx="3681365" cy="2129827"/>
          </a:xfrm>
        </p:grpSpPr>
        <p:pic>
          <p:nvPicPr>
            <p:cNvPr id="63" name="Picture 3" descr="C:\Users\V.Tzoganis\Desktop\PhD stuff\gas jet monitor\Measurements\Oct 2016\check alignment\gas jet_6_Oct_2016\test horizontal\images\nozzle angl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752600"/>
              <a:ext cx="3654634" cy="212982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7" name="Straight Connector 56"/>
            <p:cNvCxnSpPr/>
            <p:nvPr/>
          </p:nvCxnSpPr>
          <p:spPr>
            <a:xfrm flipV="1">
              <a:off x="4446331" y="2971801"/>
              <a:ext cx="3654634" cy="1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93" name="TextBox 8192"/>
          <p:cNvSpPr txBox="1"/>
          <p:nvPr/>
        </p:nvSpPr>
        <p:spPr>
          <a:xfrm>
            <a:off x="6553200" y="3657600"/>
            <a:ext cx="2050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will cause a reduced density as we see from the images when we change the skimmer.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7771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Possible explanation and possible solution</a:t>
            </a:r>
            <a:endParaRPr lang="en-GB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Jet and e-beam does not meet each other.</a:t>
            </a:r>
          </a:p>
          <a:p>
            <a:pPr lvl="1"/>
            <a:r>
              <a:rPr lang="en-US" dirty="0" smtClean="0"/>
              <a:t>Scan the e-beam vertically until they meet.</a:t>
            </a:r>
          </a:p>
          <a:p>
            <a:pPr lvl="2"/>
            <a:r>
              <a:rPr lang="en-US" dirty="0" smtClean="0"/>
              <a:t>We did try but </a:t>
            </a:r>
            <a:r>
              <a:rPr lang="en-US" dirty="0"/>
              <a:t>We don’t know how much we move the electron beam. </a:t>
            </a:r>
            <a:r>
              <a:rPr lang="en-US" dirty="0" smtClean="0"/>
              <a:t>Previously we removed phosphor screen in the back to prevent the light contamination from phosphor but we lose the sense of location of the electrons. </a:t>
            </a:r>
          </a:p>
          <a:p>
            <a:pPr lvl="2"/>
            <a:r>
              <a:rPr lang="en-US" altLang="zh-CN" dirty="0" smtClean="0"/>
              <a:t>Fix: we will redo the scan but with </a:t>
            </a:r>
            <a:r>
              <a:rPr lang="en-US" altLang="zh-CN" dirty="0"/>
              <a:t>the screen </a:t>
            </a:r>
            <a:r>
              <a:rPr lang="en-US" altLang="zh-CN" dirty="0" smtClean="0"/>
              <a:t>re-installed with a gated valve</a:t>
            </a:r>
          </a:p>
          <a:p>
            <a:r>
              <a:rPr lang="en-US" altLang="zh-CN" dirty="0" smtClean="0"/>
              <a:t>Reaction rate is low</a:t>
            </a:r>
          </a:p>
          <a:p>
            <a:pPr marL="365760" lvl="1" indent="0">
              <a:buNone/>
            </a:pPr>
            <a:r>
              <a:rPr lang="en-US" altLang="zh-CN" dirty="0" smtClean="0"/>
              <a:t>Long integration time, each data point need 2 hour, and each scan will take 20 data point.</a:t>
            </a:r>
          </a:p>
          <a:p>
            <a:pPr lvl="1"/>
            <a:r>
              <a:rPr lang="en-US" dirty="0" smtClean="0"/>
              <a:t>Increase the gas jet density (which might give us a factor of 5)</a:t>
            </a:r>
          </a:p>
          <a:p>
            <a:pPr lvl="2"/>
            <a:r>
              <a:rPr lang="en-US" dirty="0" smtClean="0"/>
              <a:t>Tilted nozzle problem. </a:t>
            </a:r>
          </a:p>
          <a:p>
            <a:pPr lvl="2"/>
            <a:r>
              <a:rPr lang="en-US" dirty="0" smtClean="0"/>
              <a:t>Large 3</a:t>
            </a:r>
            <a:r>
              <a:rPr lang="en-US" baseline="30000" dirty="0" smtClean="0"/>
              <a:t>rd</a:t>
            </a:r>
            <a:r>
              <a:rPr lang="en-US" dirty="0" smtClean="0"/>
              <a:t> skimmer has a large acceptance angle and thus have a larger density. See next slide.</a:t>
            </a:r>
          </a:p>
          <a:p>
            <a:pPr lvl="2"/>
            <a:r>
              <a:rPr lang="en-US" dirty="0" smtClean="0"/>
              <a:t>Fix: we get the skimmer installed recently.</a:t>
            </a:r>
          </a:p>
          <a:p>
            <a:pPr lvl="1"/>
            <a:r>
              <a:rPr lang="en-US" dirty="0" smtClean="0"/>
              <a:t>Lower the E-beam energy</a:t>
            </a:r>
          </a:p>
          <a:p>
            <a:pPr lvl="2"/>
            <a:r>
              <a:rPr lang="en-US" dirty="0" smtClean="0"/>
              <a:t>1</a:t>
            </a:r>
            <a:r>
              <a:rPr lang="en-US" altLang="zh-CN" dirty="0" smtClean="0"/>
              <a:t>keV E</a:t>
            </a:r>
            <a:r>
              <a:rPr lang="en-GB" altLang="zh-CN" dirty="0" smtClean="0"/>
              <a:t>-beam has a larger cross section. (about a factor of 2)</a:t>
            </a:r>
            <a:endParaRPr lang="en-US" dirty="0" smtClean="0"/>
          </a:p>
          <a:p>
            <a:pPr lvl="1"/>
            <a:r>
              <a:rPr lang="en-US" dirty="0" smtClean="0"/>
              <a:t>Higher current electron gun (Very expensive, about $30k)</a:t>
            </a:r>
          </a:p>
          <a:p>
            <a:pPr lvl="2"/>
            <a:r>
              <a:rPr lang="en-US" dirty="0" smtClean="0"/>
              <a:t>Increase current from ~7uA to 1 mA (give us a factor about 200)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008434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Pump and Gauge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2648" y="838200"/>
            <a:ext cx="8153400" cy="525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mtClean="0"/>
              <a:t>Scroll Pump</a:t>
            </a:r>
          </a:p>
          <a:p>
            <a:endParaRPr lang="en-US" altLang="zh-CN" smtClean="0"/>
          </a:p>
          <a:p>
            <a:endParaRPr lang="en-US" altLang="zh-CN" smtClean="0"/>
          </a:p>
          <a:p>
            <a:pPr marL="0" indent="0">
              <a:buFont typeface="Wingdings"/>
              <a:buNone/>
            </a:pPr>
            <a:endParaRPr lang="en-US" altLang="zh-CN" smtClean="0"/>
          </a:p>
          <a:p>
            <a:r>
              <a:rPr lang="en-US" altLang="zh-CN" smtClean="0"/>
              <a:t>Turbo Pump</a:t>
            </a:r>
            <a:endParaRPr lang="en-US" altLang="zh-CN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29393184"/>
              </p:ext>
            </p:extLst>
          </p:nvPr>
        </p:nvGraphicFramePr>
        <p:xfrm>
          <a:off x="457200" y="1524000"/>
          <a:ext cx="3405696" cy="139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155"/>
                <a:gridCol w="809181"/>
                <a:gridCol w="652780"/>
                <a:gridCol w="1211580"/>
              </a:tblGrid>
              <a:tr h="29972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Number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Brand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Type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Pumping Speed</a:t>
                      </a:r>
                      <a:endParaRPr lang="en-GB" sz="1200" dirty="0"/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err="1" smtClean="0"/>
                        <a:t>ScrollVAC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SC5D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en-US" altLang="zh-CN" sz="1200" baseline="30000" dirty="0" smtClean="0"/>
                        <a:t>3</a:t>
                      </a:r>
                      <a:r>
                        <a:rPr lang="en-US" altLang="zh-CN" sz="1200" dirty="0" smtClean="0"/>
                        <a:t>/h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 smtClean="0"/>
                        <a:t>ScrollVAC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SD30D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 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en-US" altLang="zh-CN" sz="1200" baseline="30000" dirty="0" smtClean="0"/>
                        <a:t>3</a:t>
                      </a:r>
                      <a:r>
                        <a:rPr lang="en-US" altLang="zh-CN" sz="1200" dirty="0" smtClean="0"/>
                        <a:t>/h</a:t>
                      </a:r>
                      <a:endParaRPr lang="en-GB" sz="1200" dirty="0"/>
                    </a:p>
                  </a:txBody>
                  <a:tcPr/>
                </a:tc>
              </a:tr>
              <a:tr h="142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 smtClean="0"/>
                        <a:t>ScrollVAC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SD15</a:t>
                      </a:r>
                      <a:r>
                        <a:rPr lang="en-US" altLang="zh-CN" sz="1200" dirty="0" smtClean="0"/>
                        <a:t>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15 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en-US" altLang="zh-CN" sz="1200" baseline="30000" dirty="0" smtClean="0"/>
                        <a:t>3</a:t>
                      </a:r>
                      <a:r>
                        <a:rPr lang="en-US" altLang="zh-CN" sz="1200" dirty="0" smtClean="0"/>
                        <a:t>/h</a:t>
                      </a:r>
                      <a:endParaRPr lang="en-GB" sz="1200" dirty="0" smtClean="0"/>
                    </a:p>
                  </a:txBody>
                  <a:tcPr/>
                </a:tc>
              </a:tr>
              <a:tr h="172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 smtClean="0"/>
                        <a:t>ScrollVAC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SD15D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15 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en-US" altLang="zh-CN" sz="1200" baseline="30000" dirty="0" smtClean="0"/>
                        <a:t>3</a:t>
                      </a:r>
                      <a:r>
                        <a:rPr lang="en-US" altLang="zh-CN" sz="1200" dirty="0" smtClean="0"/>
                        <a:t>/h</a:t>
                      </a:r>
                      <a:endParaRPr lang="en-GB" sz="12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9501383"/>
              </p:ext>
            </p:extLst>
          </p:nvPr>
        </p:nvGraphicFramePr>
        <p:xfrm>
          <a:off x="457200" y="3511871"/>
          <a:ext cx="3238438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293"/>
                <a:gridCol w="707009"/>
                <a:gridCol w="946468"/>
                <a:gridCol w="1276668"/>
              </a:tblGrid>
              <a:tr h="28956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Brand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Type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Pumping Speed*</a:t>
                      </a:r>
                      <a:endParaRPr lang="en-GB" sz="1200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Pfeiffer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TMU200MP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180 L/s</a:t>
                      </a:r>
                      <a:endParaRPr lang="en-GB" sz="1200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 smtClean="0"/>
                        <a:t>Leybold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SL300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270 L/s</a:t>
                      </a:r>
                      <a:endParaRPr lang="en-GB" sz="1200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Pfeiffer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Hipace80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67 L/s</a:t>
                      </a:r>
                      <a:endParaRPr lang="en-GB" sz="1200" dirty="0" smtClean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 smtClean="0"/>
                        <a:t>Leybold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SL700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690 L/s</a:t>
                      </a:r>
                      <a:endParaRPr lang="en-GB" sz="1200" dirty="0" smtClean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Pfeiffer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Hipace80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67 </a:t>
                      </a:r>
                      <a:r>
                        <a:rPr lang="en-US" altLang="zh-CN" sz="1200" dirty="0" smtClean="0"/>
                        <a:t>L/s</a:t>
                      </a:r>
                      <a:endParaRPr lang="en-GB" sz="1200" dirty="0" smtClean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 smtClean="0"/>
                        <a:t>Leybold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SL300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270 L/s</a:t>
                      </a:r>
                      <a:endParaRPr lang="en-GB" sz="1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317748" y="553879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*based on N</a:t>
            </a:r>
            <a:r>
              <a:rPr lang="en-US" sz="1200" baseline="-25000" dirty="0" smtClean="0"/>
              <a:t>2 </a:t>
            </a:r>
            <a:r>
              <a:rPr lang="en-US" sz="1200" dirty="0" smtClean="0"/>
              <a:t>gas.</a:t>
            </a:r>
            <a:endParaRPr lang="en-GB" sz="12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46764535"/>
              </p:ext>
            </p:extLst>
          </p:nvPr>
        </p:nvGraphicFramePr>
        <p:xfrm>
          <a:off x="4451590" y="1524000"/>
          <a:ext cx="4341369" cy="59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155"/>
                <a:gridCol w="1406970"/>
                <a:gridCol w="1156018"/>
                <a:gridCol w="1046226"/>
              </a:tblGrid>
              <a:tr h="29972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Number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Brand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Type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Min pressure</a:t>
                      </a:r>
                      <a:endParaRPr lang="en-GB" sz="1200" dirty="0"/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en-GB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err="1" smtClean="0"/>
                        <a:t>Laybold</a:t>
                      </a:r>
                      <a:r>
                        <a:rPr lang="en-US" altLang="zh-CN" sz="1200" dirty="0" smtClean="0"/>
                        <a:t> </a:t>
                      </a:r>
                      <a:r>
                        <a:rPr lang="en-US" altLang="zh-CN" sz="1200" dirty="0" err="1" smtClean="0"/>
                        <a:t>Thermovac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TTR91 DN16KF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5*10</a:t>
                      </a:r>
                      <a:r>
                        <a:rPr lang="en-US" sz="1200" baseline="30000" dirty="0" smtClean="0"/>
                        <a:t>-4 </a:t>
                      </a:r>
                      <a:r>
                        <a:rPr lang="en-US" altLang="zh-CN" sz="1200" baseline="0" dirty="0" smtClean="0"/>
                        <a:t>mbar</a:t>
                      </a:r>
                      <a:endParaRPr lang="en-GB" sz="1200" baseline="30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58833780"/>
              </p:ext>
            </p:extLst>
          </p:nvPr>
        </p:nvGraphicFramePr>
        <p:xfrm>
          <a:off x="4572000" y="3276600"/>
          <a:ext cx="3971862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155"/>
                <a:gridCol w="1175322"/>
                <a:gridCol w="1014730"/>
                <a:gridCol w="1049655"/>
              </a:tblGrid>
              <a:tr h="29972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Number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Brand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Type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Min pressure</a:t>
                      </a:r>
                      <a:endParaRPr lang="en-GB" sz="1200" dirty="0"/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en-GB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err="1" smtClean="0"/>
                        <a:t>Laybold</a:t>
                      </a:r>
                      <a:r>
                        <a:rPr lang="en-US" altLang="zh-CN" sz="1200" dirty="0" smtClean="0"/>
                        <a:t> </a:t>
                      </a:r>
                      <a:r>
                        <a:rPr lang="en-US" altLang="zh-CN" sz="1200" dirty="0" err="1" smtClean="0"/>
                        <a:t>Ionivac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Sensor IE514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2*10</a:t>
                      </a:r>
                      <a:r>
                        <a:rPr lang="en-US" sz="1200" baseline="30000" dirty="0" smtClean="0"/>
                        <a:t>-12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altLang="zh-CN" sz="1200" dirty="0" smtClean="0"/>
                        <a:t>mbar</a:t>
                      </a:r>
                      <a:endParaRPr lang="en-GB" sz="1200" baseline="30000" dirty="0"/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n-GB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err="1" smtClean="0"/>
                        <a:t>Laybold</a:t>
                      </a:r>
                      <a:r>
                        <a:rPr lang="en-US" altLang="zh-CN" sz="1200" dirty="0" smtClean="0"/>
                        <a:t> </a:t>
                      </a:r>
                      <a:r>
                        <a:rPr lang="en-US" altLang="zh-CN" sz="1200" dirty="0" err="1" smtClean="0"/>
                        <a:t>Ionivac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Sensor IE514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2*10</a:t>
                      </a:r>
                      <a:r>
                        <a:rPr lang="en-US" sz="1200" baseline="30000" dirty="0" smtClean="0"/>
                        <a:t>-12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altLang="zh-CN" sz="1200" dirty="0" smtClean="0"/>
                        <a:t>mbar</a:t>
                      </a:r>
                      <a:endParaRPr lang="en-GB" sz="1200" baseline="30000" dirty="0"/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70C0"/>
                          </a:solidFill>
                        </a:rPr>
                        <a:t>4</a:t>
                      </a:r>
                      <a:endParaRPr lang="en-GB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Pfeiffer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PBR260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5*10</a:t>
                      </a:r>
                      <a:r>
                        <a:rPr lang="en-GB" sz="1200" baseline="30000" dirty="0" smtClean="0"/>
                        <a:t>-10</a:t>
                      </a:r>
                      <a:r>
                        <a:rPr lang="en-GB" sz="1200" baseline="0" dirty="0" smtClean="0"/>
                        <a:t> mbar</a:t>
                      </a:r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70C0"/>
                          </a:solidFill>
                        </a:rPr>
                        <a:t>5</a:t>
                      </a:r>
                      <a:endParaRPr lang="en-GB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Pfeiffer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PBR260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5*10</a:t>
                      </a:r>
                      <a:r>
                        <a:rPr lang="en-GB" sz="1200" baseline="30000" dirty="0" smtClean="0"/>
                        <a:t>-10</a:t>
                      </a:r>
                      <a:r>
                        <a:rPr lang="en-GB" sz="1200" baseline="0" dirty="0" smtClean="0"/>
                        <a:t> mbar</a:t>
                      </a:r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70C0"/>
                          </a:solidFill>
                        </a:rPr>
                        <a:t>6</a:t>
                      </a:r>
                      <a:endParaRPr lang="en-GB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err="1" smtClean="0"/>
                        <a:t>Laybold</a:t>
                      </a:r>
                      <a:r>
                        <a:rPr lang="en-US" altLang="zh-CN" sz="1200" dirty="0" smtClean="0"/>
                        <a:t> </a:t>
                      </a:r>
                      <a:r>
                        <a:rPr lang="en-US" altLang="zh-CN" sz="1200" dirty="0" err="1" smtClean="0"/>
                        <a:t>Ionivac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Sensor IE514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2*10</a:t>
                      </a:r>
                      <a:r>
                        <a:rPr lang="en-US" sz="1200" baseline="30000" dirty="0" smtClean="0"/>
                        <a:t>-12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altLang="zh-CN" sz="1200" dirty="0" smtClean="0"/>
                        <a:t>mbar</a:t>
                      </a:r>
                      <a:endParaRPr lang="en-GB" sz="1200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Content Placeholder 2"/>
          <p:cNvSpPr>
            <a:spLocks noGrp="1"/>
          </p:cNvSpPr>
          <p:nvPr>
            <p:ph sz="quarter" idx="1"/>
          </p:nvPr>
        </p:nvSpPr>
        <p:spPr>
          <a:xfrm>
            <a:off x="4032424" y="838200"/>
            <a:ext cx="3806952" cy="5257800"/>
          </a:xfrm>
        </p:spPr>
        <p:txBody>
          <a:bodyPr/>
          <a:lstStyle/>
          <a:p>
            <a:r>
              <a:rPr lang="en-US" dirty="0" smtClean="0"/>
              <a:t>Pirani Gauge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altLang="zh-CN" dirty="0" smtClean="0"/>
              <a:t>Ion Gauge</a:t>
            </a:r>
            <a:endParaRPr lang="en-US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730736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Nozzle skimmer distance study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grpSp>
        <p:nvGrpSpPr>
          <p:cNvPr id="4" name="组合 6"/>
          <p:cNvGrpSpPr>
            <a:grpSpLocks noChangeAspect="1"/>
          </p:cNvGrpSpPr>
          <p:nvPr/>
        </p:nvGrpSpPr>
        <p:grpSpPr>
          <a:xfrm>
            <a:off x="91440" y="838201"/>
            <a:ext cx="5928360" cy="2895600"/>
            <a:chOff x="762000" y="1555531"/>
            <a:chExt cx="7785100" cy="454046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593" b="18903"/>
            <a:stretch>
              <a:fillRect/>
            </a:stretch>
          </p:blipFill>
          <p:spPr bwMode="auto">
            <a:xfrm>
              <a:off x="762000" y="1555531"/>
              <a:ext cx="7785100" cy="4540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209800" y="198120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 smtClean="0"/>
                <a:t>P</a:t>
              </a:r>
              <a:r>
                <a:rPr lang="en-US" altLang="zh-CN" baseline="-25000" dirty="0" err="1" smtClean="0"/>
                <a:t>b</a:t>
              </a:r>
              <a:endParaRPr lang="zh-CN" altLang="en-US" baseline="-25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257800" y="1345199"/>
            <a:ext cx="35477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For our case, P</a:t>
            </a:r>
            <a:r>
              <a:rPr lang="en-US" altLang="zh-CN" baseline="-25000" dirty="0" smtClean="0"/>
              <a:t>0</a:t>
            </a:r>
            <a:r>
              <a:rPr lang="en-US" altLang="zh-CN" dirty="0" smtClean="0"/>
              <a:t> = 5 bar, </a:t>
            </a:r>
          </a:p>
          <a:p>
            <a:r>
              <a:rPr lang="en-US" altLang="zh-CN" dirty="0" err="1" smtClean="0"/>
              <a:t>P</a:t>
            </a:r>
            <a:r>
              <a:rPr lang="en-US" altLang="zh-CN" baseline="-25000" dirty="0" err="1" smtClean="0"/>
              <a:t>b</a:t>
            </a:r>
            <a:r>
              <a:rPr lang="en-US" altLang="zh-CN" dirty="0" smtClean="0"/>
              <a:t> ~ 1.0e-3 mbar </a:t>
            </a:r>
          </a:p>
          <a:p>
            <a:r>
              <a:rPr lang="en-US" altLang="zh-CN" dirty="0" smtClean="0"/>
              <a:t>=&gt; </a:t>
            </a:r>
            <a:r>
              <a:rPr lang="en-US" altLang="zh-CN" i="1" dirty="0" err="1" smtClean="0"/>
              <a:t>x</a:t>
            </a:r>
            <a:r>
              <a:rPr lang="en-US" altLang="zh-CN" baseline="-25000" dirty="0" err="1" smtClean="0"/>
              <a:t>M</a:t>
            </a:r>
            <a:r>
              <a:rPr lang="en-US" altLang="zh-CN" dirty="0" smtClean="0"/>
              <a:t>/</a:t>
            </a:r>
            <a:r>
              <a:rPr lang="en-US" altLang="zh-CN" i="1" dirty="0" smtClean="0"/>
              <a:t>d</a:t>
            </a:r>
            <a:r>
              <a:rPr lang="en-US" altLang="zh-CN" dirty="0" smtClean="0"/>
              <a:t> = 1500; </a:t>
            </a:r>
          </a:p>
          <a:p>
            <a:endParaRPr lang="en-US" altLang="zh-CN" dirty="0" smtClean="0"/>
          </a:p>
          <a:p>
            <a:r>
              <a:rPr lang="en-US" altLang="zh-CN" i="1" dirty="0" smtClean="0"/>
              <a:t>d</a:t>
            </a:r>
            <a:r>
              <a:rPr lang="en-US" altLang="zh-CN" dirty="0" smtClean="0"/>
              <a:t> =30</a:t>
            </a:r>
            <a:r>
              <a:rPr lang="en-US" altLang="zh-CN" sz="1600" i="1" dirty="0" smtClean="0">
                <a:latin typeface="Symbol" pitchFamily="18" charset="2"/>
              </a:rPr>
              <a:t>m</a:t>
            </a:r>
            <a:r>
              <a:rPr lang="en-US" altLang="zh-CN" dirty="0" smtClean="0"/>
              <a:t>m=&gt; </a:t>
            </a:r>
            <a:r>
              <a:rPr lang="en-US" altLang="zh-CN" dirty="0" err="1" smtClean="0"/>
              <a:t>x</a:t>
            </a:r>
            <a:r>
              <a:rPr lang="en-US" altLang="zh-CN" baseline="-25000" dirty="0" err="1" smtClean="0"/>
              <a:t>M</a:t>
            </a:r>
            <a:r>
              <a:rPr lang="en-US" altLang="zh-CN" dirty="0" smtClean="0"/>
              <a:t> = 45 mm  </a:t>
            </a:r>
            <a:endParaRPr lang="zh-CN" altLang="en-US" baseline="-2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22" r="7706"/>
          <a:stretch/>
        </p:blipFill>
        <p:spPr bwMode="auto">
          <a:xfrm>
            <a:off x="4191000" y="3657600"/>
            <a:ext cx="4822190" cy="2819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0138" y="4681835"/>
            <a:ext cx="361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This curve give a Mach disk about 25 mm, which is in the same order of magnitude with the calculation.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593229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Generation of supersonic gas jet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28600" y="690609"/>
            <a:ext cx="8458200" cy="5476782"/>
            <a:chOff x="1363979" y="990600"/>
            <a:chExt cx="7532476" cy="525780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945" t="29545" r="31508" b="3230"/>
            <a:stretch/>
          </p:blipFill>
          <p:spPr bwMode="auto">
            <a:xfrm>
              <a:off x="1363979" y="994781"/>
              <a:ext cx="7532475" cy="525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3475" r="374" b="81779"/>
            <a:stretch/>
          </p:blipFill>
          <p:spPr bwMode="auto">
            <a:xfrm>
              <a:off x="1363979" y="994781"/>
              <a:ext cx="2718930" cy="957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9545" r="97724" b="22614"/>
            <a:stretch/>
          </p:blipFill>
          <p:spPr bwMode="auto">
            <a:xfrm>
              <a:off x="8179799" y="990600"/>
              <a:ext cx="716656" cy="373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3668" r="85333" b="69145"/>
            <a:stretch/>
          </p:blipFill>
          <p:spPr bwMode="auto">
            <a:xfrm>
              <a:off x="7733631" y="1021969"/>
              <a:ext cx="1162824" cy="903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723284"/>
            <a:ext cx="2362199" cy="5444107"/>
            <a:chOff x="9524999" y="855364"/>
            <a:chExt cx="818926" cy="3894465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9545" r="97724" b="22614"/>
            <a:stretch/>
          </p:blipFill>
          <p:spPr bwMode="auto">
            <a:xfrm>
              <a:off x="9524999" y="855364"/>
              <a:ext cx="804731" cy="3894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3668" r="85333" b="69145"/>
            <a:stretch/>
          </p:blipFill>
          <p:spPr bwMode="auto">
            <a:xfrm>
              <a:off x="9524999" y="865524"/>
              <a:ext cx="818926" cy="941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3967785" y="690609"/>
            <a:ext cx="4642508" cy="5444107"/>
            <a:chOff x="9524999" y="855364"/>
            <a:chExt cx="804731" cy="3894465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9545" r="97724" b="22614"/>
            <a:stretch/>
          </p:blipFill>
          <p:spPr bwMode="auto">
            <a:xfrm>
              <a:off x="9524999" y="855364"/>
              <a:ext cx="804731" cy="3894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3668" r="85333" b="69145"/>
            <a:stretch/>
          </p:blipFill>
          <p:spPr bwMode="auto">
            <a:xfrm>
              <a:off x="9524999" y="865524"/>
              <a:ext cx="804731" cy="941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Rounded Rectangle 20"/>
          <p:cNvSpPr/>
          <p:nvPr/>
        </p:nvSpPr>
        <p:spPr>
          <a:xfrm>
            <a:off x="1981200" y="1728283"/>
            <a:ext cx="3186280" cy="2793197"/>
          </a:xfrm>
          <a:prstGeom prst="roundRect">
            <a:avLst/>
          </a:prstGeom>
          <a:blipFill dpi="0" rotWithShape="1">
            <a:blip r:embed="rId4" cstate="print">
              <a:alphaModFix amt="62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4791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Vacuum consideration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8732749"/>
              </p:ext>
            </p:extLst>
          </p:nvPr>
        </p:nvGraphicFramePr>
        <p:xfrm>
          <a:off x="304800" y="4572000"/>
          <a:ext cx="8305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845"/>
                <a:gridCol w="1316391"/>
                <a:gridCol w="1316391"/>
                <a:gridCol w="1316391"/>
                <a:gridCol w="1316391"/>
                <a:gridCol w="1316391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Number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Jet off (mbar)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&lt;5.0*10</a:t>
                      </a:r>
                      <a:r>
                        <a:rPr lang="en-GB" baseline="30000" dirty="0" smtClean="0"/>
                        <a:t>-4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2.1*10</a:t>
                      </a:r>
                      <a:r>
                        <a:rPr lang="en-GB" baseline="30000" dirty="0" smtClean="0"/>
                        <a:t>-6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9.7*10</a:t>
                      </a:r>
                      <a:r>
                        <a:rPr lang="en-GB" baseline="30000" dirty="0" smtClean="0"/>
                        <a:t>-8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1.8*10</a:t>
                      </a:r>
                      <a:r>
                        <a:rPr lang="en-GB" baseline="30000" dirty="0" smtClean="0"/>
                        <a:t>-8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5.36*10</a:t>
                      </a:r>
                      <a:r>
                        <a:rPr lang="en-GB" baseline="30000" dirty="0" smtClean="0"/>
                        <a:t>-10</a:t>
                      </a:r>
                      <a:endParaRPr lang="en-GB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Jet on (mbar)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1.19*10</a:t>
                      </a:r>
                      <a:r>
                        <a:rPr lang="en-GB" baseline="30000" dirty="0" smtClean="0"/>
                        <a:t>-3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6.9*10</a:t>
                      </a:r>
                      <a:r>
                        <a:rPr lang="en-GB" baseline="30000" dirty="0" smtClean="0"/>
                        <a:t>-5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4.8*10</a:t>
                      </a:r>
                      <a:r>
                        <a:rPr lang="en-GB" baseline="30000" dirty="0" smtClean="0"/>
                        <a:t>-6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2.3*10</a:t>
                      </a:r>
                      <a:r>
                        <a:rPr lang="en-GB" baseline="30000" dirty="0" smtClean="0"/>
                        <a:t>-8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1.21*10</a:t>
                      </a:r>
                      <a:r>
                        <a:rPr lang="en-GB" baseline="30000" dirty="0" smtClean="0"/>
                        <a:t>-9</a:t>
                      </a:r>
                      <a:endParaRPr lang="en-GB" baseline="30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838200"/>
            <a:ext cx="8299450" cy="356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椭圆 6"/>
          <p:cNvSpPr/>
          <p:nvPr/>
        </p:nvSpPr>
        <p:spPr>
          <a:xfrm>
            <a:off x="5791200" y="4267200"/>
            <a:ext cx="1600200" cy="1676400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084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 algn="l" rtl="0">
              <a:spcBef>
                <a:spcPct val="0"/>
              </a:spcBef>
            </a:pPr>
            <a:r>
              <a:rPr lang="en-GB" sz="32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Ionization detection</a:t>
            </a:r>
            <a:endParaRPr lang="en-GB" sz="32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648200" y="914400"/>
            <a:ext cx="4117848" cy="5181600"/>
          </a:xfrm>
        </p:spPr>
        <p:txBody>
          <a:bodyPr/>
          <a:lstStyle/>
          <a:p>
            <a:r>
              <a:rPr lang="en-GB" dirty="0" smtClean="0"/>
              <a:t>E-gun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Estimated jet property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Reaction rate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176" y="1593284"/>
            <a:ext cx="4083736" cy="36714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own Arrow 10"/>
          <p:cNvSpPr/>
          <p:nvPr/>
        </p:nvSpPr>
        <p:spPr>
          <a:xfrm rot="10800000">
            <a:off x="2225246" y="2370788"/>
            <a:ext cx="334620" cy="1499251"/>
          </a:xfrm>
          <a:prstGeom prst="downArrow">
            <a:avLst>
              <a:gd name="adj1" fmla="val 53857"/>
              <a:gd name="adj2" fmla="val 10640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23662414"/>
              </p:ext>
            </p:extLst>
          </p:nvPr>
        </p:nvGraphicFramePr>
        <p:xfrm>
          <a:off x="6248400" y="1169104"/>
          <a:ext cx="1848676" cy="84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521"/>
                <a:gridCol w="986155"/>
              </a:tblGrid>
              <a:tr h="29972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Parameter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Value</a:t>
                      </a:r>
                      <a:endParaRPr lang="en-GB" sz="1200" dirty="0"/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Energy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1 – 5 </a:t>
                      </a:r>
                      <a:r>
                        <a:rPr lang="en-US" altLang="zh-CN" sz="1200" dirty="0" err="1" smtClean="0"/>
                        <a:t>keV</a:t>
                      </a:r>
                      <a:r>
                        <a:rPr lang="en-US" altLang="zh-CN" sz="1200" dirty="0" smtClean="0"/>
                        <a:t> 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Current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 –</a:t>
                      </a:r>
                      <a:r>
                        <a:rPr lang="en-US" sz="1200" baseline="0" dirty="0" smtClean="0"/>
                        <a:t> 7.0 </a:t>
                      </a:r>
                      <a:r>
                        <a:rPr lang="en-US" sz="1200" i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aseline="0" dirty="0" smtClean="0"/>
                        <a:t>A</a:t>
                      </a:r>
                      <a:endParaRPr lang="en-GB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5467425"/>
              </p:ext>
            </p:extLst>
          </p:nvPr>
        </p:nvGraphicFramePr>
        <p:xfrm>
          <a:off x="5486400" y="2544298"/>
          <a:ext cx="2667000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807"/>
                <a:gridCol w="1628193"/>
              </a:tblGrid>
              <a:tr h="29972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Parameter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Value</a:t>
                      </a:r>
                      <a:endParaRPr lang="en-GB" sz="1200" dirty="0"/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Density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2.5*10</a:t>
                      </a:r>
                      <a:r>
                        <a:rPr lang="en-US" altLang="zh-CN" sz="1200" baseline="30000" dirty="0" smtClean="0"/>
                        <a:t>10</a:t>
                      </a:r>
                      <a:r>
                        <a:rPr lang="en-US" altLang="zh-CN" sz="1200" dirty="0" smtClean="0"/>
                        <a:t> particle/cm</a:t>
                      </a:r>
                      <a:r>
                        <a:rPr lang="en-US" altLang="zh-CN" sz="1200" baseline="30000" dirty="0" smtClean="0"/>
                        <a:t>3</a:t>
                      </a:r>
                      <a:endParaRPr lang="en-GB" sz="1200" baseline="300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 mm</a:t>
                      </a:r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Vertical</a:t>
                      </a:r>
                      <a:r>
                        <a:rPr lang="en-GB" sz="1200" baseline="0" dirty="0" smtClean="0"/>
                        <a:t> size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mm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 descr="C:\Users\viw53224\Google Drive\GasJet_share\for resubmission\PhysRev submission3\final docs\image\figure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40" y="4038600"/>
            <a:ext cx="3108960" cy="220879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559416" y="567106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Estimated integration time = 1 </a:t>
            </a:r>
            <a:r>
              <a:rPr lang="en-GB" dirty="0" err="1" smtClean="0"/>
              <a:t>ms</a:t>
            </a:r>
            <a:r>
              <a:rPr lang="en-GB" dirty="0" smtClean="0"/>
              <a:t> </a:t>
            </a:r>
            <a:endParaRPr lang="en-GB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 rot="21449118">
            <a:off x="2272274" y="4026451"/>
            <a:ext cx="296952" cy="225401"/>
            <a:chOff x="4898030" y="3284984"/>
            <a:chExt cx="754090" cy="572391"/>
          </a:xfrm>
        </p:grpSpPr>
        <p:grpSp>
          <p:nvGrpSpPr>
            <p:cNvPr id="18" name="Group 17"/>
            <p:cNvGrpSpPr/>
            <p:nvPr/>
          </p:nvGrpSpPr>
          <p:grpSpPr>
            <a:xfrm>
              <a:off x="5202830" y="3356992"/>
              <a:ext cx="213921" cy="216024"/>
              <a:chOff x="2341853" y="2120210"/>
              <a:chExt cx="720069" cy="504056"/>
            </a:xfrm>
          </p:grpSpPr>
          <p:sp>
            <p:nvSpPr>
              <p:cNvPr id="40" name="Flowchart: Connector 39"/>
              <p:cNvSpPr/>
              <p:nvPr/>
            </p:nvSpPr>
            <p:spPr>
              <a:xfrm>
                <a:off x="2341853" y="2120210"/>
                <a:ext cx="720069" cy="504056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2487960" y="2192218"/>
                <a:ext cx="427856" cy="360040"/>
                <a:chOff x="2487960" y="2192218"/>
                <a:chExt cx="423664" cy="360040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699792" y="2192218"/>
                  <a:ext cx="0" cy="3600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2487960" y="2372238"/>
                  <a:ext cx="423664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" name="Group 18"/>
            <p:cNvGrpSpPr/>
            <p:nvPr/>
          </p:nvGrpSpPr>
          <p:grpSpPr>
            <a:xfrm>
              <a:off x="4898030" y="3284984"/>
              <a:ext cx="754090" cy="572391"/>
              <a:chOff x="4898030" y="3284984"/>
              <a:chExt cx="754090" cy="572391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4898030" y="3488951"/>
                <a:ext cx="213921" cy="216024"/>
                <a:chOff x="2341853" y="2120210"/>
                <a:chExt cx="720069" cy="504056"/>
              </a:xfrm>
            </p:grpSpPr>
            <p:sp>
              <p:nvSpPr>
                <p:cNvPr id="36" name="Flowchart: Connector 35"/>
                <p:cNvSpPr/>
                <p:nvPr/>
              </p:nvSpPr>
              <p:spPr>
                <a:xfrm>
                  <a:off x="2341853" y="2120210"/>
                  <a:ext cx="720069" cy="504056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37" name="Group 36"/>
                <p:cNvGrpSpPr/>
                <p:nvPr/>
              </p:nvGrpSpPr>
              <p:grpSpPr>
                <a:xfrm>
                  <a:off x="2487960" y="2192218"/>
                  <a:ext cx="427856" cy="360040"/>
                  <a:chOff x="2487960" y="2192218"/>
                  <a:chExt cx="423664" cy="360040"/>
                </a:xfrm>
              </p:grpSpPr>
              <p:cxnSp>
                <p:nvCxnSpPr>
                  <p:cNvPr id="38" name="Straight Connector 37"/>
                  <p:cNvCxnSpPr/>
                  <p:nvPr/>
                </p:nvCxnSpPr>
                <p:spPr>
                  <a:xfrm>
                    <a:off x="2699792" y="2192218"/>
                    <a:ext cx="0" cy="3600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/>
                  <p:nvPr/>
                </p:nvCxnSpPr>
                <p:spPr>
                  <a:xfrm>
                    <a:off x="2487960" y="2372238"/>
                    <a:ext cx="42366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1" name="Group 20"/>
              <p:cNvGrpSpPr/>
              <p:nvPr/>
            </p:nvGrpSpPr>
            <p:grpSpPr>
              <a:xfrm>
                <a:off x="5050430" y="3641351"/>
                <a:ext cx="213921" cy="216024"/>
                <a:chOff x="2341853" y="2120210"/>
                <a:chExt cx="720069" cy="504056"/>
              </a:xfrm>
            </p:grpSpPr>
            <p:sp>
              <p:nvSpPr>
                <p:cNvPr id="32" name="Flowchart: Connector 31"/>
                <p:cNvSpPr/>
                <p:nvPr/>
              </p:nvSpPr>
              <p:spPr>
                <a:xfrm>
                  <a:off x="2341853" y="2120210"/>
                  <a:ext cx="720069" cy="504056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2487960" y="2192218"/>
                  <a:ext cx="427856" cy="360040"/>
                  <a:chOff x="2487960" y="2192218"/>
                  <a:chExt cx="423664" cy="360040"/>
                </a:xfrm>
              </p:grpSpPr>
              <p:cxnSp>
                <p:nvCxnSpPr>
                  <p:cNvPr id="34" name="Straight Connector 33"/>
                  <p:cNvCxnSpPr/>
                  <p:nvPr/>
                </p:nvCxnSpPr>
                <p:spPr>
                  <a:xfrm>
                    <a:off x="2699792" y="2192218"/>
                    <a:ext cx="0" cy="3600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2487960" y="2372238"/>
                    <a:ext cx="42366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2" name="Group 21"/>
              <p:cNvGrpSpPr/>
              <p:nvPr/>
            </p:nvGrpSpPr>
            <p:grpSpPr>
              <a:xfrm>
                <a:off x="5438199" y="3284984"/>
                <a:ext cx="213921" cy="216024"/>
                <a:chOff x="2341853" y="2120210"/>
                <a:chExt cx="720069" cy="504056"/>
              </a:xfrm>
            </p:grpSpPr>
            <p:sp>
              <p:nvSpPr>
                <p:cNvPr id="28" name="Flowchart: Connector 27"/>
                <p:cNvSpPr/>
                <p:nvPr/>
              </p:nvSpPr>
              <p:spPr>
                <a:xfrm>
                  <a:off x="2341853" y="2120210"/>
                  <a:ext cx="720069" cy="504056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9" name="Group 28"/>
                <p:cNvGrpSpPr/>
                <p:nvPr/>
              </p:nvGrpSpPr>
              <p:grpSpPr>
                <a:xfrm>
                  <a:off x="2487960" y="2192218"/>
                  <a:ext cx="427856" cy="360040"/>
                  <a:chOff x="2487960" y="2192218"/>
                  <a:chExt cx="423664" cy="360040"/>
                </a:xfrm>
              </p:grpSpPr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2699792" y="2192218"/>
                    <a:ext cx="0" cy="3600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2487960" y="2372238"/>
                    <a:ext cx="42366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3" name="Group 22"/>
              <p:cNvGrpSpPr/>
              <p:nvPr/>
            </p:nvGrpSpPr>
            <p:grpSpPr>
              <a:xfrm>
                <a:off x="5258807" y="3549757"/>
                <a:ext cx="213921" cy="216024"/>
                <a:chOff x="1980395" y="1897919"/>
                <a:chExt cx="720070" cy="504056"/>
              </a:xfrm>
            </p:grpSpPr>
            <p:sp>
              <p:nvSpPr>
                <p:cNvPr id="24" name="Flowchart: Connector 23"/>
                <p:cNvSpPr/>
                <p:nvPr/>
              </p:nvSpPr>
              <p:spPr>
                <a:xfrm>
                  <a:off x="1980395" y="1897919"/>
                  <a:ext cx="720070" cy="504056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5" name="Group 24"/>
                <p:cNvGrpSpPr/>
                <p:nvPr/>
              </p:nvGrpSpPr>
              <p:grpSpPr>
                <a:xfrm>
                  <a:off x="2126500" y="1995255"/>
                  <a:ext cx="427856" cy="360040"/>
                  <a:chOff x="2130042" y="1995255"/>
                  <a:chExt cx="423664" cy="360040"/>
                </a:xfrm>
              </p:grpSpPr>
              <p:cxnSp>
                <p:nvCxnSpPr>
                  <p:cNvPr id="26" name="Straight Connector 25"/>
                  <p:cNvCxnSpPr/>
                  <p:nvPr/>
                </p:nvCxnSpPr>
                <p:spPr>
                  <a:xfrm>
                    <a:off x="2340284" y="1995255"/>
                    <a:ext cx="0" cy="3600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2130042" y="2149949"/>
                    <a:ext cx="42366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44" name="Group 43"/>
          <p:cNvGrpSpPr/>
          <p:nvPr/>
        </p:nvGrpSpPr>
        <p:grpSpPr>
          <a:xfrm>
            <a:off x="1741170" y="2057400"/>
            <a:ext cx="1295400" cy="313389"/>
            <a:chOff x="4564852" y="2370843"/>
            <a:chExt cx="1610445" cy="381594"/>
          </a:xfrm>
        </p:grpSpPr>
        <p:sp>
          <p:nvSpPr>
            <p:cNvPr id="45" name="Can 44"/>
            <p:cNvSpPr/>
            <p:nvPr/>
          </p:nvSpPr>
          <p:spPr>
            <a:xfrm>
              <a:off x="4564852" y="2392398"/>
              <a:ext cx="1610445" cy="360039"/>
            </a:xfrm>
            <a:prstGeom prst="can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39266" y="2370843"/>
              <a:ext cx="558166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b="1" dirty="0" smtClean="0"/>
                <a:t>MCP</a:t>
              </a:r>
              <a:endParaRPr lang="en-GB" sz="1500" b="1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108828" y="2074205"/>
            <a:ext cx="540074" cy="266700"/>
            <a:chOff x="1438123" y="1676400"/>
            <a:chExt cx="540074" cy="266700"/>
          </a:xfrm>
        </p:grpSpPr>
        <p:grpSp>
          <p:nvGrpSpPr>
            <p:cNvPr id="48" name="Group 47"/>
            <p:cNvGrpSpPr/>
            <p:nvPr/>
          </p:nvGrpSpPr>
          <p:grpSpPr>
            <a:xfrm>
              <a:off x="1547664" y="1676400"/>
              <a:ext cx="125733" cy="114300"/>
              <a:chOff x="1547664" y="1676400"/>
              <a:chExt cx="251467" cy="228600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1547664" y="1676400"/>
                <a:ext cx="251467" cy="2286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>
                <a:off x="1547664" y="1790700"/>
                <a:ext cx="2514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1752600" y="1676400"/>
              <a:ext cx="125733" cy="114300"/>
              <a:chOff x="1547664" y="1676400"/>
              <a:chExt cx="251467" cy="228600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1547664" y="1676400"/>
                <a:ext cx="251467" cy="2286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547664" y="1790700"/>
                <a:ext cx="2514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1852464" y="1714500"/>
              <a:ext cx="125733" cy="114300"/>
              <a:chOff x="1547664" y="1676400"/>
              <a:chExt cx="251467" cy="228600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1547664" y="1676400"/>
                <a:ext cx="251467" cy="2286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1547664" y="1790700"/>
                <a:ext cx="2514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/>
            <p:cNvGrpSpPr/>
            <p:nvPr/>
          </p:nvGrpSpPr>
          <p:grpSpPr>
            <a:xfrm>
              <a:off x="1438123" y="1752600"/>
              <a:ext cx="516410" cy="190500"/>
              <a:chOff x="1438123" y="1752600"/>
              <a:chExt cx="516410" cy="190500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1700064" y="1752600"/>
                <a:ext cx="125733" cy="114300"/>
                <a:chOff x="1547664" y="1676400"/>
                <a:chExt cx="251467" cy="228600"/>
              </a:xfrm>
            </p:grpSpPr>
            <p:sp>
              <p:nvSpPr>
                <p:cNvPr id="68" name="Oval 67"/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>
                <a:off x="1600200" y="1790700"/>
                <a:ext cx="125733" cy="114300"/>
                <a:chOff x="1547664" y="1676400"/>
                <a:chExt cx="251467" cy="228600"/>
              </a:xfrm>
            </p:grpSpPr>
            <p:sp>
              <p:nvSpPr>
                <p:cNvPr id="66" name="Oval 65"/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>
                <a:off x="1828800" y="1828800"/>
                <a:ext cx="125733" cy="114300"/>
                <a:chOff x="1547664" y="1676400"/>
                <a:chExt cx="251467" cy="228600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>
                <a:off x="1438123" y="1765788"/>
                <a:ext cx="125733" cy="114300"/>
                <a:chOff x="1547664" y="1676400"/>
                <a:chExt cx="251467" cy="228600"/>
              </a:xfrm>
            </p:grpSpPr>
            <p:sp>
              <p:nvSpPr>
                <p:cNvPr id="62" name="Oval 61"/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/>
            </p:nvGrpSpPr>
            <p:grpSpPr>
              <a:xfrm>
                <a:off x="1700064" y="1828800"/>
                <a:ext cx="125733" cy="114300"/>
                <a:chOff x="1547664" y="1676400"/>
                <a:chExt cx="251467" cy="228600"/>
              </a:xfrm>
            </p:grpSpPr>
            <p:sp>
              <p:nvSpPr>
                <p:cNvPr id="60" name="Oval 59"/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>
                <a:off x="1524000" y="1828800"/>
                <a:ext cx="125733" cy="114300"/>
                <a:chOff x="1547664" y="1676400"/>
                <a:chExt cx="251467" cy="228600"/>
              </a:xfrm>
            </p:grpSpPr>
            <p:sp>
              <p:nvSpPr>
                <p:cNvPr id="58" name="Oval 57"/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6" name="Can 75"/>
          <p:cNvSpPr/>
          <p:nvPr/>
        </p:nvSpPr>
        <p:spPr>
          <a:xfrm>
            <a:off x="1783328" y="1676400"/>
            <a:ext cx="1188406" cy="72008"/>
          </a:xfrm>
          <a:prstGeom prst="can">
            <a:avLst/>
          </a:prstGeom>
          <a:solidFill>
            <a:srgbClr val="92D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Can 77"/>
          <p:cNvSpPr/>
          <p:nvPr/>
        </p:nvSpPr>
        <p:spPr>
          <a:xfrm>
            <a:off x="2062961" y="1671828"/>
            <a:ext cx="667354" cy="76200"/>
          </a:xfrm>
          <a:prstGeom prst="can">
            <a:avLst/>
          </a:prstGeom>
          <a:solidFill>
            <a:srgbClr val="92D050"/>
          </a:solidFill>
          <a:ln w="26425" cap="flat" cmpd="sng" algn="ctr">
            <a:noFill/>
            <a:prstDash val="solid"/>
          </a:ln>
          <a:effectLst>
            <a:glow rad="431800">
              <a:srgbClr val="AD0101">
                <a:alpha val="46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2132598" y="914400"/>
            <a:ext cx="549943" cy="491225"/>
            <a:chOff x="1066800" y="1293613"/>
            <a:chExt cx="549943" cy="49122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0" name="Can 79"/>
            <p:cNvSpPr/>
            <p:nvPr/>
          </p:nvSpPr>
          <p:spPr>
            <a:xfrm>
              <a:off x="1217394" y="1556238"/>
              <a:ext cx="239399" cy="228600"/>
            </a:xfrm>
            <a:prstGeom prst="ca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Cube 80"/>
            <p:cNvSpPr/>
            <p:nvPr/>
          </p:nvSpPr>
          <p:spPr>
            <a:xfrm>
              <a:off x="1066800" y="1293613"/>
              <a:ext cx="549943" cy="306587"/>
            </a:xfrm>
            <a:prstGeom prst="cub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2" name="Freeform 81"/>
          <p:cNvSpPr/>
          <p:nvPr/>
        </p:nvSpPr>
        <p:spPr>
          <a:xfrm>
            <a:off x="457200" y="919000"/>
            <a:ext cx="1688429" cy="406698"/>
          </a:xfrm>
          <a:custGeom>
            <a:avLst/>
            <a:gdLst>
              <a:gd name="connsiteX0" fmla="*/ 2684585 w 2684585"/>
              <a:gd name="connsiteY0" fmla="*/ 26184 h 406698"/>
              <a:gd name="connsiteX1" fmla="*/ 1957754 w 2684585"/>
              <a:gd name="connsiteY1" fmla="*/ 37907 h 406698"/>
              <a:gd name="connsiteX2" fmla="*/ 902677 w 2684585"/>
              <a:gd name="connsiteY2" fmla="*/ 389599 h 406698"/>
              <a:gd name="connsiteX3" fmla="*/ 0 w 2684585"/>
              <a:gd name="connsiteY3" fmla="*/ 354430 h 40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4585" h="406698">
                <a:moveTo>
                  <a:pt x="2684585" y="26184"/>
                </a:moveTo>
                <a:cubicBezTo>
                  <a:pt x="2469662" y="1761"/>
                  <a:pt x="2254739" y="-22662"/>
                  <a:pt x="1957754" y="37907"/>
                </a:cubicBezTo>
                <a:cubicBezTo>
                  <a:pt x="1660769" y="98476"/>
                  <a:pt x="1228969" y="336845"/>
                  <a:pt x="902677" y="389599"/>
                </a:cubicBezTo>
                <a:cubicBezTo>
                  <a:pt x="576385" y="442353"/>
                  <a:pt x="152400" y="356384"/>
                  <a:pt x="0" y="3544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TextBox 82"/>
          <p:cNvSpPr txBox="1"/>
          <p:nvPr/>
        </p:nvSpPr>
        <p:spPr>
          <a:xfrm>
            <a:off x="362176" y="1558515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Phosphor screen</a:t>
            </a:r>
            <a:endParaRPr lang="en-GB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2459259" y="660684"/>
            <a:ext cx="760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Camera</a:t>
            </a:r>
            <a:endParaRPr lang="en-GB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2769190" y="4094739"/>
            <a:ext cx="1161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Ionization </a:t>
            </a:r>
            <a:endParaRPr lang="en-GB" dirty="0"/>
          </a:p>
        </p:txBody>
      </p:sp>
      <p:sp>
        <p:nvSpPr>
          <p:cNvPr id="86" name="TextBox 85"/>
          <p:cNvSpPr txBox="1"/>
          <p:nvPr/>
        </p:nvSpPr>
        <p:spPr>
          <a:xfrm>
            <a:off x="2562371" y="2935748"/>
            <a:ext cx="157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Ions extraction</a:t>
            </a:r>
            <a:endParaRPr lang="en-GB" dirty="0"/>
          </a:p>
        </p:txBody>
      </p:sp>
      <p:sp>
        <p:nvSpPr>
          <p:cNvPr id="87" name="TextBox 86"/>
          <p:cNvSpPr txBox="1"/>
          <p:nvPr/>
        </p:nvSpPr>
        <p:spPr>
          <a:xfrm>
            <a:off x="2833277" y="1274519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Visible light</a:t>
            </a:r>
            <a:endParaRPr lang="en-GB" sz="1400" dirty="0"/>
          </a:p>
        </p:txBody>
      </p:sp>
    </p:spTree>
    <p:extLst>
      <p:ext uri="{BB962C8B-B14F-4D97-AF65-F5344CB8AC3E}">
        <p14:creationId xmlns="" xmlns:p14="http://schemas.microsoft.com/office/powerpoint/2010/main" val="263964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3511E-6 L -3.33333E-6 -0.269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7.40741E-7 L 0.00191 -0.0664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33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animBg="1"/>
      <p:bldP spid="16" grpId="0"/>
      <p:bldP spid="76" grpId="0" animBg="1"/>
      <p:bldP spid="78" grpId="0" animBg="1"/>
      <p:bldP spid="82" grpId="0" animBg="1"/>
      <p:bldP spid="83" grpId="0"/>
      <p:bldP spid="84" grpId="0"/>
      <p:bldP spid="85" grpId="0"/>
      <p:bldP spid="86" grpId="0"/>
      <p:bldP spid="86" grpId="1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/>
              <a:t>Typical measurement with Large skimmer</a:t>
            </a:r>
            <a:endParaRPr lang="en-GB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C:\Users\viw53224\Google Drive\Gas Jet monitor\Experiment Chamber picture\IMG_068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33" t="35646" r="45717" b="26012"/>
          <a:stretch/>
        </p:blipFill>
        <p:spPr bwMode="auto">
          <a:xfrm>
            <a:off x="381000" y="1026715"/>
            <a:ext cx="1792969" cy="187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94812" y="972715"/>
            <a:ext cx="6440681" cy="19800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7114" y="3581400"/>
            <a:ext cx="2930973" cy="19800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41227" y="3581400"/>
            <a:ext cx="2930973" cy="1980000"/>
          </a:xfrm>
          <a:prstGeom prst="rect">
            <a:avLst/>
          </a:prstGeom>
          <a:noFill/>
          <a:ln>
            <a:noFill/>
          </a:ln>
          <a:effectLst/>
          <a:extLst/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82265537"/>
              </p:ext>
            </p:extLst>
          </p:nvPr>
        </p:nvGraphicFramePr>
        <p:xfrm>
          <a:off x="6477000" y="4724400"/>
          <a:ext cx="2339023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868"/>
                <a:gridCol w="986155"/>
              </a:tblGrid>
              <a:tr h="29972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size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Value</a:t>
                      </a:r>
                      <a:endParaRPr lang="en-GB" sz="1200" dirty="0"/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Xrms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0.37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 smtClean="0"/>
                        <a:t>Yrms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1.21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 smtClean="0"/>
                        <a:t>Xrms</a:t>
                      </a:r>
                      <a:r>
                        <a:rPr lang="en-GB" sz="1200" dirty="0" smtClean="0"/>
                        <a:t> from residual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1.05</a:t>
                      </a:r>
                      <a:endParaRPr lang="en-GB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64120513"/>
              </p:ext>
            </p:extLst>
          </p:nvPr>
        </p:nvGraphicFramePr>
        <p:xfrm>
          <a:off x="6629400" y="3111452"/>
          <a:ext cx="2069021" cy="139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866"/>
                <a:gridCol w="986155"/>
              </a:tblGrid>
              <a:tr h="29972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Setting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Value</a:t>
                      </a:r>
                      <a:endParaRPr lang="en-GB" sz="1200" dirty="0"/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Energy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3.75 </a:t>
                      </a:r>
                      <a:r>
                        <a:rPr lang="en-US" altLang="zh-CN" sz="1200" dirty="0" err="1" smtClean="0"/>
                        <a:t>keV</a:t>
                      </a:r>
                      <a:r>
                        <a:rPr lang="en-US" altLang="zh-CN" sz="1200" dirty="0" smtClean="0"/>
                        <a:t> 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Current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~5.0 </a:t>
                      </a:r>
                      <a:r>
                        <a:rPr lang="en-US" sz="1200" i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aseline="0" dirty="0" smtClean="0"/>
                        <a:t>A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External</a:t>
                      </a:r>
                      <a:r>
                        <a:rPr lang="en-GB" sz="1200" baseline="0" dirty="0" smtClean="0"/>
                        <a:t> field 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7.5 kV/m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70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baseline="0" dirty="0" err="1" smtClean="0"/>
                        <a:t>ms</a:t>
                      </a:r>
                      <a:endParaRPr lang="en-GB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86080" y="2590938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7.2 mm *1.8 mm </a:t>
            </a:r>
            <a:endParaRPr lang="en-GB" sz="1400" b="1" dirty="0"/>
          </a:p>
        </p:txBody>
      </p:sp>
    </p:spTree>
    <p:extLst>
      <p:ext uri="{BB962C8B-B14F-4D97-AF65-F5344CB8AC3E}">
        <p14:creationId xmlns="" xmlns:p14="http://schemas.microsoft.com/office/powerpoint/2010/main" val="199214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Small skimmer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 descr="C:\Users\viw53224\Google Drive\Gas Jet monitor\Experiment Chamber picture\IMG_06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48" t="19008" r="18357" b="3942"/>
          <a:stretch>
            <a:fillRect/>
          </a:stretch>
        </p:blipFill>
        <p:spPr bwMode="auto">
          <a:xfrm>
            <a:off x="76502" y="1097280"/>
            <a:ext cx="1858978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13647" y="1066800"/>
            <a:ext cx="7069393" cy="1980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3227" y="3811200"/>
            <a:ext cx="2930973" cy="19800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65027" y="3811200"/>
            <a:ext cx="2930973" cy="198000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0" name="TextBox 9"/>
          <p:cNvSpPr txBox="1"/>
          <p:nvPr/>
        </p:nvSpPr>
        <p:spPr>
          <a:xfrm>
            <a:off x="86360" y="259458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4.0 mm * 0.4 mm </a:t>
            </a:r>
            <a:endParaRPr lang="en-GB" sz="1400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76029825"/>
              </p:ext>
            </p:extLst>
          </p:nvPr>
        </p:nvGraphicFramePr>
        <p:xfrm>
          <a:off x="6400800" y="4897120"/>
          <a:ext cx="2339023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868"/>
                <a:gridCol w="986155"/>
              </a:tblGrid>
              <a:tr h="29972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size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Value</a:t>
                      </a:r>
                      <a:endParaRPr lang="en-GB" sz="1200" dirty="0"/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Xrms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0.54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 smtClean="0"/>
                        <a:t>Yrms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0.56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 smtClean="0"/>
                        <a:t>Xrms</a:t>
                      </a:r>
                      <a:r>
                        <a:rPr lang="en-GB" sz="1200" dirty="0" smtClean="0"/>
                        <a:t> from residual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1.34</a:t>
                      </a:r>
                      <a:endParaRPr lang="en-GB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30456569"/>
              </p:ext>
            </p:extLst>
          </p:nvPr>
        </p:nvGraphicFramePr>
        <p:xfrm>
          <a:off x="6553200" y="3284172"/>
          <a:ext cx="2069021" cy="139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866"/>
                <a:gridCol w="986155"/>
              </a:tblGrid>
              <a:tr h="29972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Setting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Value</a:t>
                      </a:r>
                      <a:endParaRPr lang="en-GB" sz="1200" dirty="0"/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Energy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3.5 </a:t>
                      </a:r>
                      <a:r>
                        <a:rPr lang="en-US" altLang="zh-CN" sz="1200" dirty="0" err="1" smtClean="0"/>
                        <a:t>keV</a:t>
                      </a:r>
                      <a:r>
                        <a:rPr lang="en-US" altLang="zh-CN" sz="1200" dirty="0" smtClean="0"/>
                        <a:t> 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Current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~7.0 </a:t>
                      </a:r>
                      <a:r>
                        <a:rPr lang="en-US" sz="1200" i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aseline="0" dirty="0" smtClean="0"/>
                        <a:t>A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External</a:t>
                      </a:r>
                      <a:r>
                        <a:rPr lang="en-GB" sz="1200" baseline="0" dirty="0" smtClean="0"/>
                        <a:t> field 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8.0 kV/m</a:t>
                      </a:r>
                      <a:endParaRPr lang="en-GB" sz="1200" dirty="0"/>
                    </a:p>
                  </a:txBody>
                  <a:tcPr/>
                </a:tc>
              </a:tr>
              <a:tr h="187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120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baseline="0" dirty="0" err="1" smtClean="0"/>
                        <a:t>ms</a:t>
                      </a:r>
                      <a:endParaRPr lang="en-GB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288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5582</TotalTime>
  <Words>1751</Words>
  <Application>Microsoft Office PowerPoint</Application>
  <PresentationFormat>全屏显示(4:3)</PresentationFormat>
  <Paragraphs>559</Paragraphs>
  <Slides>46</Slides>
  <Notes>13</Notes>
  <HiddenSlides>19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47" baseType="lpstr">
      <vt:lpstr>Theme1</vt:lpstr>
      <vt:lpstr>幻灯片 1</vt:lpstr>
      <vt:lpstr>Outline</vt:lpstr>
      <vt:lpstr>Get-jet Monitor Setup</vt:lpstr>
      <vt:lpstr>Get-jet Monitor Setup</vt:lpstr>
      <vt:lpstr>Generation of supersonic gas jet</vt:lpstr>
      <vt:lpstr>Vacuum consideration</vt:lpstr>
      <vt:lpstr>Ionization detection</vt:lpstr>
      <vt:lpstr>Typical measurement with Large skimmer</vt:lpstr>
      <vt:lpstr>Small skimmer</vt:lpstr>
      <vt:lpstr>New Model in Warp</vt:lpstr>
      <vt:lpstr>Particle initiation</vt:lpstr>
      <vt:lpstr>Image broadening by jet thickness</vt:lpstr>
      <vt:lpstr>Comparison for Larger 3rd skimmer</vt:lpstr>
      <vt:lpstr>Smaller 3rd skimmer</vt:lpstr>
      <vt:lpstr>Resolution</vt:lpstr>
      <vt:lpstr>Gas dynamics</vt:lpstr>
      <vt:lpstr>One typical measurement  </vt:lpstr>
      <vt:lpstr>Analysis continue…</vt:lpstr>
      <vt:lpstr>Edge scan (small skimmer)</vt:lpstr>
      <vt:lpstr>Edge scan (large skimmer)</vt:lpstr>
      <vt:lpstr>Beam enlarged by jet thickness</vt:lpstr>
      <vt:lpstr>Can we go even smaller jet??</vt:lpstr>
      <vt:lpstr>Beam induced Fluorescent (BIF) detection</vt:lpstr>
      <vt:lpstr>Beam induced Fluorescent (BIF) detection</vt:lpstr>
      <vt:lpstr>Some basics for integration time</vt:lpstr>
      <vt:lpstr>Gas jet image from fluorescent</vt:lpstr>
      <vt:lpstr>Conclusion</vt:lpstr>
      <vt:lpstr>Discussion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Alignment of  nozzle &amp; skimmers</vt:lpstr>
      <vt:lpstr>Alignment issue and comments</vt:lpstr>
      <vt:lpstr>Alignment issue and comments</vt:lpstr>
      <vt:lpstr>Possible explanation and possible solution</vt:lpstr>
      <vt:lpstr>Pump and Gauge</vt:lpstr>
      <vt:lpstr>Nozzle skimmer distance study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viw53224</dc:creator>
  <cp:lastModifiedBy>Hao</cp:lastModifiedBy>
  <cp:revision>126</cp:revision>
  <dcterms:created xsi:type="dcterms:W3CDTF">2006-08-16T00:00:00Z</dcterms:created>
  <dcterms:modified xsi:type="dcterms:W3CDTF">2017-05-22T09:07:37Z</dcterms:modified>
</cp:coreProperties>
</file>