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tmp" ContentType="image/png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2" r:id="rId1"/>
  </p:sldMasterIdLst>
  <p:notesMasterIdLst>
    <p:notesMasterId r:id="rId34"/>
  </p:notesMasterIdLst>
  <p:handoutMasterIdLst>
    <p:handoutMasterId r:id="rId35"/>
  </p:handoutMasterIdLst>
  <p:sldIdLst>
    <p:sldId id="294" r:id="rId2"/>
    <p:sldId id="398" r:id="rId3"/>
    <p:sldId id="339" r:id="rId4"/>
    <p:sldId id="307" r:id="rId5"/>
    <p:sldId id="332" r:id="rId6"/>
    <p:sldId id="345" r:id="rId7"/>
    <p:sldId id="396" r:id="rId8"/>
    <p:sldId id="354" r:id="rId9"/>
    <p:sldId id="397" r:id="rId10"/>
    <p:sldId id="395" r:id="rId11"/>
    <p:sldId id="389" r:id="rId12"/>
    <p:sldId id="402" r:id="rId13"/>
    <p:sldId id="400" r:id="rId14"/>
    <p:sldId id="365" r:id="rId15"/>
    <p:sldId id="388" r:id="rId16"/>
    <p:sldId id="362" r:id="rId17"/>
    <p:sldId id="353" r:id="rId18"/>
    <p:sldId id="356" r:id="rId19"/>
    <p:sldId id="357" r:id="rId20"/>
    <p:sldId id="355" r:id="rId21"/>
    <p:sldId id="358" r:id="rId22"/>
    <p:sldId id="392" r:id="rId23"/>
    <p:sldId id="394" r:id="rId24"/>
    <p:sldId id="393" r:id="rId25"/>
    <p:sldId id="297" r:id="rId26"/>
    <p:sldId id="296" r:id="rId27"/>
    <p:sldId id="385" r:id="rId28"/>
    <p:sldId id="386" r:id="rId29"/>
    <p:sldId id="387" r:id="rId30"/>
    <p:sldId id="346" r:id="rId31"/>
    <p:sldId id="383" r:id="rId32"/>
    <p:sldId id="399" r:id="rId33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142">
          <p15:clr>
            <a:srgbClr val="A4A3A4"/>
          </p15:clr>
        </p15:guide>
        <p15:guide id="2" orient="horz" pos="4027">
          <p15:clr>
            <a:srgbClr val="A4A3A4"/>
          </p15:clr>
        </p15:guide>
        <p15:guide id="3" orient="horz" pos="1698">
          <p15:clr>
            <a:srgbClr val="A4A3A4"/>
          </p15:clr>
        </p15:guide>
        <p15:guide id="4" orient="horz" pos="152">
          <p15:clr>
            <a:srgbClr val="A4A3A4"/>
          </p15:clr>
        </p15:guide>
        <p15:guide id="5" orient="horz" pos="2790">
          <p15:clr>
            <a:srgbClr val="A4A3A4"/>
          </p15:clr>
        </p15:guide>
        <p15:guide id="6" orient="horz" pos="604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50504E"/>
    <a:srgbClr val="4E4E4E"/>
    <a:srgbClr val="404040"/>
    <a:srgbClr val="004C97"/>
    <a:srgbClr val="63666A"/>
    <a:srgbClr val="99D6EA"/>
    <a:srgbClr val="505050"/>
    <a:srgbClr val="A7A8AA"/>
    <a:srgbClr val="003087"/>
    <a:srgbClr val="0F2D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35" autoAdjust="0"/>
    <p:restoredTop sz="94595"/>
  </p:normalViewPr>
  <p:slideViewPr>
    <p:cSldViewPr snapToGrid="0" snapToObjects="1" showGuides="1">
      <p:cViewPr>
        <p:scale>
          <a:sx n="98" d="100"/>
          <a:sy n="98" d="100"/>
        </p:scale>
        <p:origin x="488" y="136"/>
      </p:cViewPr>
      <p:guideLst>
        <p:guide orient="horz" pos="4142"/>
        <p:guide orient="horz" pos="4027"/>
        <p:guide orient="horz" pos="1698"/>
        <p:guide orient="horz" pos="152"/>
        <p:guide orient="horz" pos="2790"/>
        <p:guide orient="horz" pos="604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notesMaster" Target="notesMasters/notesMaster1.xml"/><Relationship Id="rId35" Type="http://schemas.openxmlformats.org/officeDocument/2006/relationships/handoutMaster" Target="handoutMasters/handoutMaster1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5/22/17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5/22/17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Strips at 1mm pitch filament measures approximately .8” = 20.32mm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6273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5/21/2017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Jim Zagel | GSI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68CABB-F801-4C46-A985-83BEFC1423B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28600" y="97261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70088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5/21/2017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 smtClean="0"/>
              <a:t>Jim </a:t>
            </a:r>
            <a:r>
              <a:rPr lang="en-US" dirty="0" err="1" smtClean="0"/>
              <a:t>Zagel</a:t>
            </a:r>
            <a:r>
              <a:rPr lang="en-US" dirty="0" smtClean="0"/>
              <a:t> | GSI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971550"/>
            <a:ext cx="4206240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2" y="971550"/>
            <a:ext cx="4215383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5/21/2017</a:t>
            </a: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 smtClean="0"/>
              <a:t>Jim </a:t>
            </a:r>
            <a:r>
              <a:rPr lang="en-US" dirty="0" err="1" smtClean="0"/>
              <a:t>Zagel</a:t>
            </a:r>
            <a:r>
              <a:rPr lang="en-US" dirty="0" smtClean="0"/>
              <a:t> | GSI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8849"/>
            <a:ext cx="3027894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2" y="958850"/>
            <a:ext cx="5347605" cy="50226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6504213"/>
            <a:ext cx="675368" cy="241300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r>
              <a:rPr lang="en-US" smtClean="0"/>
              <a:t>5/21/2017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1" y="6504213"/>
            <a:ext cx="6262119" cy="250031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 dirty="0" smtClean="0"/>
              <a:t>Jim </a:t>
            </a:r>
            <a:r>
              <a:rPr lang="en-US" dirty="0" err="1" smtClean="0"/>
              <a:t>Zagel</a:t>
            </a:r>
            <a:r>
              <a:rPr lang="en-US" dirty="0" smtClean="0"/>
              <a:t> | GSI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4026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971550"/>
            <a:ext cx="86868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 smtClean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5/21/2017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5195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 smtClean="0"/>
              <a:t>Jim </a:t>
            </a:r>
            <a:r>
              <a:rPr lang="en-US" dirty="0" err="1" smtClean="0"/>
              <a:t>Zagel</a:t>
            </a:r>
            <a:r>
              <a:rPr lang="en-US" dirty="0" smtClean="0"/>
              <a:t> | GSI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r>
              <a:rPr lang="en-US" smtClean="0"/>
              <a:t>5/21/2017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2" y="6504213"/>
            <a:ext cx="6260399" cy="242873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Jim </a:t>
            </a:r>
            <a:r>
              <a:rPr lang="en-US" dirty="0" err="1" smtClean="0"/>
              <a:t>Zagel</a:t>
            </a:r>
            <a:r>
              <a:rPr lang="en-US" dirty="0" smtClean="0"/>
              <a:t> | GSI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254000"/>
            <a:ext cx="8675688" cy="580292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5/21/2017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6504213"/>
            <a:ext cx="6272278" cy="242873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Jim </a:t>
            </a:r>
            <a:r>
              <a:rPr lang="en-US" dirty="0" err="1" smtClean="0"/>
              <a:t>Zagel</a:t>
            </a:r>
            <a:r>
              <a:rPr lang="en-US" dirty="0" smtClean="0"/>
              <a:t> | GSI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6600" y="6506633"/>
            <a:ext cx="719668" cy="241300"/>
          </a:xfrm>
        </p:spPr>
        <p:txBody>
          <a:bodyPr/>
          <a:lstStyle>
            <a:lvl1pPr>
              <a:defRPr sz="1200"/>
            </a:lvl1pPr>
          </a:lstStyle>
          <a:p>
            <a:r>
              <a:rPr lang="en-US" altLang="en-US" smtClean="0"/>
              <a:t>5/21/2017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30602" y="6512680"/>
            <a:ext cx="6260399" cy="242873"/>
          </a:xfrm>
        </p:spPr>
        <p:txBody>
          <a:bodyPr/>
          <a:lstStyle>
            <a:lvl1pPr>
              <a:defRPr sz="1200" dirty="0" smtClean="0">
                <a:solidFill>
                  <a:srgbClr val="004C97"/>
                </a:solidFill>
              </a:defRPr>
            </a:lvl1pPr>
          </a:lstStyle>
          <a:p>
            <a:pPr>
              <a:defRPr/>
            </a:pPr>
            <a:r>
              <a:rPr lang="en-US" smtClean="0"/>
              <a:t>Jim Zagel | GSI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52E9C158-AEF1-41A2-A6CE-6F0BAB305E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06904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5/21/2017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Jim Zagel | GSI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C0599-06B6-4471-AD80-CA640996B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1007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theme" Target="../theme/theme1.xml"/><Relationship Id="rId1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5/21/2017</a:t>
            </a:r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03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Jim Zagel | GSI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3" y="4477484"/>
            <a:ext cx="1076325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15900" y="6258863"/>
            <a:ext cx="8699500" cy="197990"/>
            <a:chOff x="600217" y="6258863"/>
            <a:chExt cx="8297721" cy="188846"/>
          </a:xfrm>
        </p:grpSpPr>
        <p:cxnSp>
          <p:nvCxnSpPr>
            <p:cNvPr id="10" name="Straight Connector 9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6" descr="FermiLogo_RGB_NALBlue.png"/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04" r:id="rId2"/>
    <p:sldLayoutId id="2147484105" r:id="rId3"/>
    <p:sldLayoutId id="2147484120" r:id="rId4"/>
    <p:sldLayoutId id="2147484103" r:id="rId5"/>
    <p:sldLayoutId id="2147484122" r:id="rId6"/>
    <p:sldLayoutId id="2147484116" r:id="rId7"/>
    <p:sldLayoutId id="2147484123" r:id="rId8"/>
    <p:sldLayoutId id="2147484125" r:id="rId9"/>
    <p:sldLayoutId id="2147484129" r:id="rId10"/>
  </p:sldLayoutIdLst>
  <p:timing>
    <p:tnLst>
      <p:par>
        <p:cTn id="1" dur="indefinite" restart="never" nodeType="tmRoot"/>
      </p:par>
    </p:tnLst>
  </p:timing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21.jpeg"/><Relationship Id="rId5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36.jpeg"/><Relationship Id="rId3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38.jpeg"/><Relationship Id="rId3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4" Type="http://schemas.openxmlformats.org/officeDocument/2006/relationships/image" Target="../media/image44.jpeg"/><Relationship Id="rId5" Type="http://schemas.openxmlformats.org/officeDocument/2006/relationships/image" Target="../media/image45.pn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46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47.jpeg"/><Relationship Id="rId3" Type="http://schemas.openxmlformats.org/officeDocument/2006/relationships/image" Target="../media/image48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49.jpeg"/><Relationship Id="rId3" Type="http://schemas.openxmlformats.org/officeDocument/2006/relationships/image" Target="../media/image50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1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2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53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5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56.jpeg"/><Relationship Id="rId3" Type="http://schemas.openxmlformats.org/officeDocument/2006/relationships/image" Target="../media/image57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5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tm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6.jpeg"/><Relationship Id="rId3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41924" y="5045612"/>
            <a:ext cx="8499231" cy="1390219"/>
          </a:xfrm>
        </p:spPr>
        <p:txBody>
          <a:bodyPr/>
          <a:lstStyle/>
          <a:p>
            <a:r>
              <a:rPr lang="en-US" dirty="0" smtClean="0"/>
              <a:t>Jim </a:t>
            </a:r>
            <a:r>
              <a:rPr lang="en-US" dirty="0" err="1" smtClean="0"/>
              <a:t>Zagel</a:t>
            </a:r>
            <a:r>
              <a:rPr lang="en-US" dirty="0"/>
              <a:t>	</a:t>
            </a:r>
          </a:p>
          <a:p>
            <a:r>
              <a:rPr lang="en-US" dirty="0" smtClean="0"/>
              <a:t>GSI - IPM17 Workshop</a:t>
            </a:r>
            <a:endParaRPr lang="en-US" dirty="0"/>
          </a:p>
          <a:p>
            <a:r>
              <a:rPr lang="en-US" dirty="0" smtClean="0"/>
              <a:t>21-24 May 2017</a:t>
            </a:r>
            <a:endParaRPr lang="en-US" dirty="0"/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pPr algn="ctr"/>
            <a:r>
              <a:rPr lang="en-US" dirty="0" smtClean="0"/>
              <a:t>Ion Profile Monitors _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9597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IPM Installations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Jim Zagel | GSI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5/21/2017</a:t>
            </a:r>
            <a:endParaRPr lang="en-US" dirty="0"/>
          </a:p>
        </p:txBody>
      </p:sp>
      <p:sp>
        <p:nvSpPr>
          <p:cNvPr id="9" name="Footer Placeholder 3"/>
          <p:cNvSpPr txBox="1">
            <a:spLocks/>
          </p:cNvSpPr>
          <p:nvPr/>
        </p:nvSpPr>
        <p:spPr>
          <a:xfrm>
            <a:off x="1530603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mtClean="0"/>
              <a:t>Jim Zagel | GSI</a:t>
            </a:r>
            <a:endParaRPr lang="en-US" b="1" dirty="0"/>
          </a:p>
        </p:txBody>
      </p:sp>
      <p:sp>
        <p:nvSpPr>
          <p:cNvPr id="10" name="Slide Number Placeholder 4"/>
          <p:cNvSpPr txBox="1">
            <a:spLocks/>
          </p:cNvSpPr>
          <p:nvPr/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pic>
        <p:nvPicPr>
          <p:cNvPr id="12" name="Content Placeholder 3" descr="DSCN0450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91801" y="3552958"/>
            <a:ext cx="4988994" cy="274419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15337" y="5962103"/>
            <a:ext cx="2954323" cy="292388"/>
          </a:xfrm>
          <a:prstGeom prst="rect">
            <a:avLst/>
          </a:prstGeom>
          <a:solidFill>
            <a:schemeClr val="bg2"/>
          </a:solidFill>
        </p:spPr>
        <p:txBody>
          <a:bodyPr wrap="square" bIns="0" rtlCol="0">
            <a:spAutoFit/>
          </a:bodyPr>
          <a:lstStyle/>
          <a:p>
            <a:r>
              <a:rPr lang="en-US" sz="1600" dirty="0" smtClean="0"/>
              <a:t>Main Injector Horizontal </a:t>
            </a:r>
            <a:r>
              <a:rPr lang="en-US" sz="1600"/>
              <a:t>at </a:t>
            </a:r>
            <a:r>
              <a:rPr lang="en-US" sz="1600" smtClean="0"/>
              <a:t>Q104</a:t>
            </a:r>
            <a:endParaRPr lang="en-US" sz="1600" dirty="0"/>
          </a:p>
        </p:txBody>
      </p:sp>
      <p:pic>
        <p:nvPicPr>
          <p:cNvPr id="14" name="Picture 13" descr="DSCN1798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5679" y="3620162"/>
            <a:ext cx="3479721" cy="260979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435679" y="5891398"/>
            <a:ext cx="2679516" cy="338554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sz="1600" smtClean="0"/>
              <a:t>Main Injector </a:t>
            </a:r>
            <a:r>
              <a:rPr lang="en-US" sz="1600" dirty="0" smtClean="0"/>
              <a:t>Vertical at Q103</a:t>
            </a:r>
            <a:endParaRPr lang="en-US" sz="1600" dirty="0"/>
          </a:p>
        </p:txBody>
      </p:sp>
      <p:pic>
        <p:nvPicPr>
          <p:cNvPr id="16" name="Picture 15" descr="DSCN1796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801" y="739803"/>
            <a:ext cx="3534605" cy="2650954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91801" y="737997"/>
            <a:ext cx="2261901" cy="338554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Recycler Vertical at Q103</a:t>
            </a:r>
            <a:endParaRPr lang="en-US" sz="1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29528" y="116067"/>
            <a:ext cx="5022947" cy="327469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969778" y="3145868"/>
            <a:ext cx="2664908" cy="292388"/>
          </a:xfrm>
          <a:prstGeom prst="rect">
            <a:avLst/>
          </a:prstGeom>
          <a:solidFill>
            <a:schemeClr val="bg2"/>
          </a:solidFill>
        </p:spPr>
        <p:txBody>
          <a:bodyPr wrap="square" bIns="0" rtlCol="0">
            <a:spAutoFit/>
          </a:bodyPr>
          <a:lstStyle/>
          <a:p>
            <a:r>
              <a:rPr lang="en-US" sz="1600" smtClean="0"/>
              <a:t>Recycler Horizontal At Q105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139149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518551"/>
          </a:xfrm>
        </p:spPr>
        <p:txBody>
          <a:bodyPr/>
          <a:lstStyle/>
          <a:p>
            <a:r>
              <a:rPr lang="en-US" sz="2800" dirty="0" err="1" smtClean="0"/>
              <a:t>Tevatron</a:t>
            </a:r>
            <a:r>
              <a:rPr lang="en-US" dirty="0" smtClean="0"/>
              <a:t> IPM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5/21/2017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Jim Zagel | GSI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11</a:t>
            </a:fld>
            <a:endParaRPr lang="en-US" altLang="en-US"/>
          </a:p>
        </p:txBody>
      </p:sp>
      <p:pic>
        <p:nvPicPr>
          <p:cNvPr id="7" name="Content Placeholder 5" descr="DSCN0114.JPG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7200" y="1464728"/>
            <a:ext cx="8229600" cy="452596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401786" y="1135737"/>
            <a:ext cx="2024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Horizontal Detector</a:t>
            </a:r>
            <a:endParaRPr lang="en-US" sz="1800" dirty="0"/>
          </a:p>
        </p:txBody>
      </p:sp>
      <p:sp>
        <p:nvSpPr>
          <p:cNvPr id="9" name="TextBox 8"/>
          <p:cNvSpPr txBox="1"/>
          <p:nvPr/>
        </p:nvSpPr>
        <p:spPr>
          <a:xfrm>
            <a:off x="4689313" y="5924090"/>
            <a:ext cx="29829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Horizontal Correction Magnet</a:t>
            </a:r>
            <a:endParaRPr lang="en-US" sz="1800" dirty="0"/>
          </a:p>
        </p:txBody>
      </p:sp>
      <p:sp>
        <p:nvSpPr>
          <p:cNvPr id="10" name="TextBox 9"/>
          <p:cNvSpPr txBox="1"/>
          <p:nvPr/>
        </p:nvSpPr>
        <p:spPr>
          <a:xfrm>
            <a:off x="222163" y="817498"/>
            <a:ext cx="8773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Used to measure 36 Proton and 36 Anti-Proton bunches per turn using QIE Chips in tunnel.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944495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/>
          <p:cNvPicPr>
            <a:picLocks noGrp="1" noChangeAspect="1"/>
          </p:cNvPicPr>
          <p:nvPr>
            <p:ph type="pic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55"/>
          <a:stretch/>
        </p:blipFill>
        <p:spPr>
          <a:xfrm>
            <a:off x="2419530" y="251752"/>
            <a:ext cx="6724470" cy="5903635"/>
          </a:xfrm>
        </p:spPr>
      </p:pic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228600" y="1909960"/>
            <a:ext cx="2129246" cy="2364376"/>
          </a:xfrm>
        </p:spPr>
        <p:txBody>
          <a:bodyPr/>
          <a:lstStyle/>
          <a:p>
            <a:r>
              <a:rPr lang="en-US" dirty="0" smtClean="0"/>
              <a:t>Some time after installation, with lots of beam having been exposed, we notice some slight discoloration on the supporting structures and on the beam side of the MCP.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5/21/2017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Jim Zagel | GSI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Main Injector </a:t>
            </a:r>
            <a:r>
              <a:rPr lang="en-US" dirty="0" smtClean="0">
                <a:solidFill>
                  <a:schemeClr val="bg2"/>
                </a:solidFill>
              </a:rPr>
              <a:t>IPM Discoloration</a:t>
            </a:r>
            <a:endParaRPr lang="en-US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05852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5/21/2017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Jim Zagel | GSI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IPM MCP Scan</a:t>
            </a:r>
            <a:endParaRPr lang="en-US" dirty="0"/>
          </a:p>
        </p:txBody>
      </p:sp>
      <p:pic>
        <p:nvPicPr>
          <p:cNvPr id="8" name="Content Placeholder 3" descr="DSCN045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99744" y="3361503"/>
            <a:ext cx="4577798" cy="251761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142080" y="1377791"/>
            <a:ext cx="303805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Independent up and downstream +/- 25mm in horizontal plane for alignment and MCP Exposure.</a:t>
            </a:r>
          </a:p>
          <a:p>
            <a:r>
              <a:rPr lang="en-US" sz="1600" dirty="0" smtClean="0"/>
              <a:t>Allows us to maximize MCP Life.</a:t>
            </a: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5142757" y="3798367"/>
            <a:ext cx="377264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Upstream Slide is binding as we approach 300mils off center.</a:t>
            </a:r>
          </a:p>
          <a:p>
            <a:r>
              <a:rPr lang="en-US" dirty="0" smtClean="0"/>
              <a:t>We will replace both slides with a more robust/rad-hard version this summer.</a:t>
            </a:r>
          </a:p>
        </p:txBody>
      </p:sp>
      <p:cxnSp>
        <p:nvCxnSpPr>
          <p:cNvPr id="11" name="Straight Arrow Connector 10"/>
          <p:cNvCxnSpPr>
            <a:stCxn id="8" idx="1"/>
          </p:cNvCxnSpPr>
          <p:nvPr/>
        </p:nvCxnSpPr>
        <p:spPr>
          <a:xfrm flipH="1">
            <a:off x="4492790" y="4955047"/>
            <a:ext cx="649967" cy="214391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1" y="729500"/>
            <a:ext cx="2860044" cy="241261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4939" y="715048"/>
            <a:ext cx="2800461" cy="242706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072877" y="927762"/>
            <a:ext cx="1473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June 2016 Scan</a:t>
            </a:r>
            <a:endParaRPr lang="en-US" sz="1600" dirty="0"/>
          </a:p>
        </p:txBody>
      </p:sp>
      <p:sp>
        <p:nvSpPr>
          <p:cNvPr id="15" name="TextBox 14"/>
          <p:cNvSpPr txBox="1"/>
          <p:nvPr/>
        </p:nvSpPr>
        <p:spPr>
          <a:xfrm>
            <a:off x="4546357" y="2763228"/>
            <a:ext cx="16337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March 2017 Scan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18177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47" r="20556"/>
          <a:stretch/>
        </p:blipFill>
        <p:spPr>
          <a:xfrm>
            <a:off x="4337397" y="440289"/>
            <a:ext cx="3722872" cy="2927695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IPM Scan Plots After Move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5/21/2017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Jim Zagel | GSI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09" r="20270"/>
          <a:stretch/>
        </p:blipFill>
        <p:spPr>
          <a:xfrm>
            <a:off x="389466" y="3312237"/>
            <a:ext cx="3733801" cy="29276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48" r="21256"/>
          <a:stretch/>
        </p:blipFill>
        <p:spPr>
          <a:xfrm>
            <a:off x="4337396" y="3312237"/>
            <a:ext cx="3722872" cy="2927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087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IPM Scan Data Yields Relative S/N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5/21/2017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Jim Zagel | GSI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64" y="777600"/>
            <a:ext cx="8978536" cy="4872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813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Main Injector IPM Control Grid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Jim Zagel | GSI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pic>
        <p:nvPicPr>
          <p:cNvPr id="6" name="Content Placeholder 6" descr="DSCN1248.JPG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99883" y="1092200"/>
            <a:ext cx="8544235" cy="4699000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5/21/2017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2412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Jim Zagel | GSI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68CABB-F801-4C46-A985-83BEFC1423B6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Grid Demonstration Test R4H</a:t>
            </a:r>
            <a:endParaRPr lang="en-US" dirty="0"/>
          </a:p>
        </p:txBody>
      </p:sp>
      <p:pic>
        <p:nvPicPr>
          <p:cNvPr id="13" name="Picture 12" descr="Troy_Gate_2015-02-11 at 3.10.32 PM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3409" y="1248731"/>
            <a:ext cx="3306261" cy="4796473"/>
          </a:xfrm>
          <a:prstGeom prst="rect">
            <a:avLst/>
          </a:prstGeom>
        </p:spPr>
      </p:pic>
      <p:pic>
        <p:nvPicPr>
          <p:cNvPr id="14" name="Picture 13" descr="Troy_TurnON_2015-02-11 at 3.13.28 PM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54596" y="4605878"/>
            <a:ext cx="3132671" cy="116839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054596" y="4304281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Turn on </a:t>
            </a:r>
            <a:endParaRPr lang="en-US" dirty="0"/>
          </a:p>
        </p:txBody>
      </p:sp>
      <p:sp>
        <p:nvSpPr>
          <p:cNvPr id="16" name="Left Brace 15"/>
          <p:cNvSpPr/>
          <p:nvPr/>
        </p:nvSpPr>
        <p:spPr>
          <a:xfrm>
            <a:off x="4487332" y="4605876"/>
            <a:ext cx="567264" cy="1168401"/>
          </a:xfrm>
          <a:prstGeom prst="leftBrace">
            <a:avLst>
              <a:gd name="adj1" fmla="val 8333"/>
              <a:gd name="adj2" fmla="val 49449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Troy_TurnOff_2015-02-11 at 3.14.43 PM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54596" y="1213152"/>
            <a:ext cx="3132671" cy="290166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054596" y="863964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Turn off </a:t>
            </a:r>
            <a:endParaRPr lang="en-US" dirty="0"/>
          </a:p>
        </p:txBody>
      </p:sp>
      <p:sp>
        <p:nvSpPr>
          <p:cNvPr id="19" name="Left Brace 18"/>
          <p:cNvSpPr/>
          <p:nvPr/>
        </p:nvSpPr>
        <p:spPr>
          <a:xfrm>
            <a:off x="4487332" y="1761062"/>
            <a:ext cx="567264" cy="1574800"/>
          </a:xfrm>
          <a:prstGeom prst="leftBrace">
            <a:avLst>
              <a:gd name="adj1" fmla="val 8333"/>
              <a:gd name="adj2" fmla="val 49449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181671" y="691039"/>
            <a:ext cx="49836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Control</a:t>
            </a:r>
            <a:r>
              <a:rPr lang="en-US" dirty="0" smtClean="0"/>
              <a:t> </a:t>
            </a:r>
            <a:r>
              <a:rPr lang="en-US" smtClean="0"/>
              <a:t>of electrons allowed to hit MCP.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5/21/2017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5732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Jim Zagel | GSI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D1D0A-5E48-F940-A9ED-8FB5EB2CA10F}" type="slidenum">
              <a:rPr lang="en-US" smtClean="0"/>
              <a:t>18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MCP Test Chamber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588169" y="863600"/>
            <a:ext cx="7967663" cy="423863"/>
          </a:xfrm>
          <a:prstGeom prst="rect">
            <a:avLst/>
          </a:prstGeo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sz="2400" dirty="0" smtClean="0"/>
              <a:t>Facility to scan MCPs for suitability and look </a:t>
            </a:r>
            <a:r>
              <a:rPr lang="en-US" sz="2400" dirty="0"/>
              <a:t>at areas of reduced gain</a:t>
            </a:r>
          </a:p>
          <a:p>
            <a:endParaRPr lang="en-US" sz="2400" dirty="0" smtClean="0"/>
          </a:p>
        </p:txBody>
      </p:sp>
      <p:pic>
        <p:nvPicPr>
          <p:cNvPr id="7" name="Picture 6" descr="DSCN118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1412062"/>
            <a:ext cx="4459686" cy="3344763"/>
          </a:xfrm>
          <a:prstGeom prst="rect">
            <a:avLst/>
          </a:prstGeom>
        </p:spPr>
      </p:pic>
      <p:pic>
        <p:nvPicPr>
          <p:cNvPr id="9" name="Picture 8" descr="Normal Connections HV On.vi 1232014 14246 PM.bmp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22295" y="1412062"/>
            <a:ext cx="3597448" cy="334476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8600" y="4756825"/>
            <a:ext cx="1165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EGN Scan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29419" y="5217821"/>
            <a:ext cx="80548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Using an Electron Generator to provide a uniform signal for testing MCP’s.</a:t>
            </a:r>
          </a:p>
          <a:p>
            <a:r>
              <a:rPr lang="en-US" sz="2000" dirty="0" smtClean="0"/>
              <a:t>Unfortunately the EGN is anything but uniform. Lots of shot noise over time</a:t>
            </a:r>
            <a:endParaRPr lang="en-US" sz="2000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5/21/2017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7148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302414" y="1134534"/>
            <a:ext cx="6573837" cy="3521069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Jim Zagel | GSI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D1D0A-5E48-F940-A9ED-8FB5EB2CA10F}" type="slidenum">
              <a:rPr lang="en-US" smtClean="0"/>
              <a:t>19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MCP Test Chamber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233335" y="4735185"/>
            <a:ext cx="21632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smtClean="0"/>
              <a:t>1.5” Filament Installed</a:t>
            </a:r>
            <a:endParaRPr lang="en-US" sz="1600" dirty="0"/>
          </a:p>
        </p:txBody>
      </p:sp>
      <p:sp>
        <p:nvSpPr>
          <p:cNvPr id="15" name="TextBox 14"/>
          <p:cNvSpPr txBox="1"/>
          <p:nvPr/>
        </p:nvSpPr>
        <p:spPr>
          <a:xfrm>
            <a:off x="153281" y="747176"/>
            <a:ext cx="75011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Using a Nude Ion Gauge filament to provide a </a:t>
            </a:r>
            <a:r>
              <a:rPr lang="en-US" sz="1600" smtClean="0"/>
              <a:t>steady controllable source </a:t>
            </a:r>
            <a:r>
              <a:rPr lang="en-US" sz="1600" dirty="0" smtClean="0"/>
              <a:t>of electrons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119375" y="4036434"/>
            <a:ext cx="15765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New 3” Filament</a:t>
            </a:r>
            <a:endParaRPr lang="en-US" sz="1600" baseline="45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36733" y="4359084"/>
            <a:ext cx="2878666" cy="1841728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5/21/2017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7768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5/21/2017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Jim Zagel | GSI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22250" y="254000"/>
            <a:ext cx="8675688" cy="5802923"/>
          </a:xfrm>
        </p:spPr>
      </p:pic>
    </p:spTree>
    <p:extLst>
      <p:ext uri="{BB962C8B-B14F-4D97-AF65-F5344CB8AC3E}">
        <p14:creationId xmlns:p14="http://schemas.microsoft.com/office/powerpoint/2010/main" val="14316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Jim Zagel | GSI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68CABB-F801-4C46-A985-83BEFC1423B6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MCP Test Chamber Work Continues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5/21/2017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7401" y="1641600"/>
            <a:ext cx="6047999" cy="453599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600" y="907200"/>
            <a:ext cx="4181586" cy="1677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2584799"/>
            <a:ext cx="4183387" cy="162937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22250" y="4196748"/>
            <a:ext cx="25979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Filament Controller</a:t>
            </a:r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6177600" y="1280861"/>
            <a:ext cx="18918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Test Chamber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197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Jim Zagel | GSI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D1D0A-5E48-F940-A9ED-8FB5EB2CA10F}" type="slidenum">
              <a:rPr lang="en-US" smtClean="0"/>
              <a:t>21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MCP Test Chamber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22250" y="880162"/>
            <a:ext cx="25731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Filament Scan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79799" y="3300912"/>
            <a:ext cx="2661680" cy="291619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599" y="3300912"/>
            <a:ext cx="3183468" cy="291619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06450" y="2970635"/>
            <a:ext cx="15568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Filament</a:t>
            </a:r>
            <a:r>
              <a:rPr lang="en-US" sz="1600" dirty="0" smtClean="0"/>
              <a:t> </a:t>
            </a:r>
            <a:r>
              <a:rPr lang="en-US" sz="1400" dirty="0" smtClean="0"/>
              <a:t>2 Parallel</a:t>
            </a:r>
            <a:endParaRPr lang="en-US" sz="1600" dirty="0"/>
          </a:p>
        </p:txBody>
      </p:sp>
      <p:sp>
        <p:nvSpPr>
          <p:cNvPr id="13" name="TextBox 12"/>
          <p:cNvSpPr txBox="1"/>
          <p:nvPr/>
        </p:nvSpPr>
        <p:spPr>
          <a:xfrm>
            <a:off x="4246282" y="2998028"/>
            <a:ext cx="15906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smtClean="0"/>
              <a:t>Filament 1 Parallel</a:t>
            </a:r>
            <a:endParaRPr lang="en-US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222250" y="1275201"/>
            <a:ext cx="82312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000" dirty="0" smtClean="0"/>
              <a:t>Using a Nude Ion Gauge filament to provide a steady source of electrons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 smtClean="0"/>
              <a:t>First test mounting filaments parallel to pick-up strips for proof of principle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 smtClean="0"/>
              <a:t>Bottom Right, filament perpendicular to pickup strips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04083" y="3297675"/>
            <a:ext cx="2848942" cy="289930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997700" y="2986024"/>
            <a:ext cx="14558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1.5” Filament 90</a:t>
            </a:r>
            <a:r>
              <a:rPr lang="en-US" sz="1400" baseline="45000" dirty="0" smtClean="0"/>
              <a:t>o</a:t>
            </a:r>
            <a:endParaRPr lang="en-US" sz="1400" baseline="45000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5/21/2017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6893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Jim Zagel | GSI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D1D0A-5E48-F940-A9ED-8FB5EB2CA10F}" type="slidenum">
              <a:rPr lang="en-US" smtClean="0"/>
              <a:t>22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MCP Test Chamber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22250" y="785348"/>
            <a:ext cx="25731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1.5” Filament Scan</a:t>
            </a:r>
            <a:endParaRPr lang="en-US" sz="1800" dirty="0"/>
          </a:p>
        </p:txBody>
      </p:sp>
      <p:sp>
        <p:nvSpPr>
          <p:cNvPr id="15" name="TextBox 14"/>
          <p:cNvSpPr txBox="1"/>
          <p:nvPr/>
        </p:nvSpPr>
        <p:spPr>
          <a:xfrm>
            <a:off x="222250" y="1072435"/>
            <a:ext cx="5206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1200" dirty="0" smtClean="0"/>
              <a:t>Using 1.5” Nude Ion Gauge filament to provide a steady source of electrons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200" dirty="0" smtClean="0"/>
              <a:t>Filament perpendicular to pickup strips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5/21/2017</a:t>
            </a:r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1200" y="1486343"/>
            <a:ext cx="7099200" cy="4653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431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Jim Zagel | GSI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D1D0A-5E48-F940-A9ED-8FB5EB2CA10F}" type="slidenum">
              <a:rPr lang="en-US" smtClean="0"/>
              <a:t>23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MCP Test Chamber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22250" y="785348"/>
            <a:ext cx="25731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3” Filament Scan</a:t>
            </a:r>
            <a:endParaRPr lang="en-US" sz="1800" dirty="0"/>
          </a:p>
        </p:txBody>
      </p:sp>
      <p:sp>
        <p:nvSpPr>
          <p:cNvPr id="15" name="TextBox 14"/>
          <p:cNvSpPr txBox="1"/>
          <p:nvPr/>
        </p:nvSpPr>
        <p:spPr>
          <a:xfrm>
            <a:off x="192110" y="1076487"/>
            <a:ext cx="52065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mtClean="0"/>
              <a:t>Filament </a:t>
            </a:r>
            <a:r>
              <a:rPr lang="en-US" sz="1200" dirty="0" smtClean="0"/>
              <a:t>perpendicular to pickup strips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5/21/2017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800" y="1353486"/>
            <a:ext cx="5266996" cy="345257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0178" y="2944800"/>
            <a:ext cx="4943822" cy="326506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752800" y="2637243"/>
            <a:ext cx="30353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Magnet Compensation</a:t>
            </a:r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1245600" y="4883953"/>
            <a:ext cx="16898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Initial Signal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317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Jim Zagel | GSI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D1D0A-5E48-F940-A9ED-8FB5EB2CA10F}" type="slidenum">
              <a:rPr lang="en-US" smtClean="0"/>
              <a:t>24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MCP Test Chamber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22250" y="656962"/>
            <a:ext cx="25731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3” Filament Scan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5/21/2017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1600" y="1907442"/>
            <a:ext cx="5230002" cy="342832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769579" y="1502634"/>
            <a:ext cx="32940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With Mu </a:t>
            </a:r>
            <a:r>
              <a:rPr lang="en-US" smtClean="0"/>
              <a:t>Metal Shielding</a:t>
            </a:r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0800" y="1202231"/>
            <a:ext cx="3520800" cy="4738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211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Jim Zagel | GSI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5/21/2017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2191835" y="1937735"/>
            <a:ext cx="431393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That</a:t>
            </a:r>
            <a:r>
              <a:rPr lang="uk-UA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’</a:t>
            </a:r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 All Folks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050" y="470263"/>
            <a:ext cx="9100653" cy="536883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101081" y="4595900"/>
            <a:ext cx="4495461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smtClean="0">
                <a:solidFill>
                  <a:schemeClr val="bg2"/>
                </a:solidFill>
              </a:rPr>
              <a:t>That is all for now</a:t>
            </a:r>
          </a:p>
          <a:p>
            <a:pPr algn="ctr"/>
            <a:r>
              <a:rPr lang="en-US" sz="2800" dirty="0" smtClean="0">
                <a:solidFill>
                  <a:schemeClr val="bg2"/>
                </a:solidFill>
              </a:rPr>
              <a:t>Thank </a:t>
            </a:r>
            <a:r>
              <a:rPr lang="en-US" sz="2800" dirty="0" smtClean="0">
                <a:solidFill>
                  <a:schemeClr val="bg2"/>
                </a:solidFill>
              </a:rPr>
              <a:t>you for your attention</a:t>
            </a:r>
            <a:endParaRPr lang="en-US" sz="28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1075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/>
          <p:cNvPicPr>
            <a:picLocks noGrp="1" noChangeAspect="1"/>
          </p:cNvPicPr>
          <p:nvPr>
            <p:ph type="pic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22250" y="927410"/>
            <a:ext cx="8686800" cy="3726717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Jim Zagel | GSI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Extra Material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5/21/2017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413683" y="5062478"/>
            <a:ext cx="32047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/>
              <a:t>Beyond here, there be Dragons</a:t>
            </a:r>
            <a:r>
              <a:rPr lang="en-US" b="1" dirty="0" smtClean="0"/>
              <a:t>!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906449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5/21/2017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Jim Zagel | GSI</a:t>
            </a:r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68CABB-F801-4C46-A985-83BEFC1423B6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Recent References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956734" y="801174"/>
            <a:ext cx="706966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Dirk </a:t>
            </a:r>
            <a:r>
              <a:rPr lang="en-US" sz="1600" dirty="0" err="1" smtClean="0"/>
              <a:t>Bartkoski</a:t>
            </a:r>
            <a:r>
              <a:rPr lang="en-US" sz="1600" dirty="0" smtClean="0"/>
              <a:t>, </a:t>
            </a:r>
            <a:r>
              <a:rPr lang="en-US" sz="1600" dirty="0"/>
              <a:t>PhD </a:t>
            </a:r>
            <a:r>
              <a:rPr lang="en-US" sz="1600" dirty="0" smtClean="0"/>
              <a:t>Dissertation:</a:t>
            </a:r>
          </a:p>
          <a:p>
            <a:r>
              <a:rPr lang="en-US" sz="1600" dirty="0"/>
              <a:t>Analysis, Prototyping, and Design of an Ionization Profile Monitor for the Spallation Neutron Source Accumulator </a:t>
            </a:r>
            <a:r>
              <a:rPr lang="en-US" sz="1600" dirty="0" smtClean="0"/>
              <a:t>Ring, December 2013</a:t>
            </a:r>
            <a:endParaRPr lang="en-US" sz="1600" dirty="0"/>
          </a:p>
          <a:p>
            <a:r>
              <a:rPr lang="en-US" sz="1600" dirty="0">
                <a:solidFill>
                  <a:srgbClr val="FF0000"/>
                </a:solidFill>
              </a:rPr>
              <a:t>https://www.researchgate.net/publication/</a:t>
            </a:r>
            <a:r>
              <a:rPr lang="en-US" sz="1600" dirty="0" smtClean="0">
                <a:solidFill>
                  <a:srgbClr val="FF0000"/>
                </a:solidFill>
              </a:rPr>
              <a:t>269393015</a:t>
            </a:r>
          </a:p>
          <a:p>
            <a:r>
              <a:rPr lang="en-US" sz="1600" dirty="0"/>
              <a:t>Nuclear Instruments and Methods in Physics Research Section A Accelerators Spectrometers Detectors and Associated Equipment 11/2014; 767:379–384. DOI:10.1016/j.nima.2014.09.020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56734" y="2648893"/>
            <a:ext cx="612937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9</a:t>
            </a:r>
            <a:r>
              <a:rPr lang="en-US" sz="1600" baseline="30000" dirty="0" smtClean="0"/>
              <a:t>th</a:t>
            </a:r>
            <a:r>
              <a:rPr lang="en-US" sz="1600" dirty="0" smtClean="0"/>
              <a:t> </a:t>
            </a:r>
            <a:r>
              <a:rPr lang="en-US" sz="1600" dirty="0" err="1" smtClean="0"/>
              <a:t>Ditanet</a:t>
            </a:r>
            <a:r>
              <a:rPr lang="en-US" sz="1600" dirty="0" smtClean="0"/>
              <a:t> Topical Workshop on Non-Invasive Beam Size Measurement </a:t>
            </a:r>
          </a:p>
          <a:p>
            <a:r>
              <a:rPr lang="en-US" sz="1600" dirty="0" smtClean="0"/>
              <a:t>for High Brightness Proton and Heavy Ion Accelerators, April 2013 </a:t>
            </a:r>
          </a:p>
          <a:p>
            <a:r>
              <a:rPr lang="en-US" sz="1600" dirty="0">
                <a:solidFill>
                  <a:srgbClr val="FF0000"/>
                </a:solidFill>
              </a:rPr>
              <a:t>https://</a:t>
            </a:r>
            <a:r>
              <a:rPr lang="en-US" sz="1600" dirty="0" err="1">
                <a:solidFill>
                  <a:srgbClr val="FF0000"/>
                </a:solidFill>
              </a:rPr>
              <a:t>indico.cern.ch</a:t>
            </a:r>
            <a:r>
              <a:rPr lang="en-US" sz="1600" dirty="0">
                <a:solidFill>
                  <a:srgbClr val="FF0000"/>
                </a:solidFill>
              </a:rPr>
              <a:t>/event/229959/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56734" y="4691680"/>
            <a:ext cx="54589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NEXT: International Beam Instrumentation Conference (IBIC):</a:t>
            </a:r>
          </a:p>
          <a:p>
            <a:r>
              <a:rPr lang="en-US" sz="1600" dirty="0" smtClean="0"/>
              <a:t>August 2017-Grand Rapids Michigan: </a:t>
            </a:r>
            <a:r>
              <a:rPr lang="en-US" sz="1600" dirty="0" smtClean="0">
                <a:solidFill>
                  <a:srgbClr val="FF0000"/>
                </a:solidFill>
              </a:rPr>
              <a:t>http</a:t>
            </a:r>
            <a:r>
              <a:rPr lang="en-US" sz="1600" dirty="0">
                <a:solidFill>
                  <a:srgbClr val="FF0000"/>
                </a:solidFill>
              </a:rPr>
              <a:t>://</a:t>
            </a:r>
            <a:r>
              <a:rPr lang="en-US" sz="1600" dirty="0" smtClean="0">
                <a:solidFill>
                  <a:srgbClr val="FF0000"/>
                </a:solidFill>
              </a:rPr>
              <a:t>www.ibic2017.org</a:t>
            </a:r>
            <a:r>
              <a:rPr lang="en-US" sz="1600" dirty="0">
                <a:solidFill>
                  <a:srgbClr val="FF0000"/>
                </a:solidFill>
              </a:rPr>
              <a:t>/</a:t>
            </a:r>
            <a:endParaRPr lang="en-US" sz="1600" dirty="0" smtClean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6007" y="5666412"/>
            <a:ext cx="81919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Note: IBIC of interest is </a:t>
            </a:r>
            <a:r>
              <a:rPr lang="en-US" sz="1600" dirty="0"/>
              <a:t>not the INTERNATIONAL CONFERENCE ON INDUSTRIAL BIOTECHNOLOGY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56734" y="3580158"/>
            <a:ext cx="701519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International Beam Instrumentation Conference (IBIC):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September 2015</a:t>
            </a:r>
            <a:r>
              <a:rPr lang="en-US" sz="1600" dirty="0"/>
              <a:t>-</a:t>
            </a:r>
            <a:r>
              <a:rPr lang="en-US" sz="1600" dirty="0" smtClean="0"/>
              <a:t>Melbourne</a:t>
            </a:r>
            <a:r>
              <a:rPr lang="en-US" sz="1600" dirty="0"/>
              <a:t>, Australia:  </a:t>
            </a:r>
            <a:r>
              <a:rPr lang="en-US" sz="1600" dirty="0">
                <a:solidFill>
                  <a:srgbClr val="FF0000"/>
                </a:solidFill>
              </a:rPr>
              <a:t>http://www.ibic2015.org</a:t>
            </a:r>
            <a:endParaRPr lang="en-US" sz="1600" dirty="0" smtClean="0">
              <a:solidFill>
                <a:srgbClr val="FF0000"/>
              </a:solidFill>
            </a:endParaRPr>
          </a:p>
          <a:p>
            <a:r>
              <a:rPr lang="en-US" sz="1600" dirty="0" smtClean="0"/>
              <a:t>  September 2014-Monterey, California:   </a:t>
            </a:r>
            <a:r>
              <a:rPr lang="en-US" sz="1600" dirty="0" smtClean="0">
                <a:solidFill>
                  <a:srgbClr val="FF0000"/>
                </a:solidFill>
              </a:rPr>
              <a:t>https</a:t>
            </a:r>
            <a:r>
              <a:rPr lang="en-US" sz="1600" dirty="0">
                <a:solidFill>
                  <a:srgbClr val="FF0000"/>
                </a:solidFill>
              </a:rPr>
              <a:t>://conf-slac.stanford.edu/ibic-2014</a:t>
            </a:r>
            <a:r>
              <a:rPr lang="en-US" sz="1600" dirty="0" smtClean="0">
                <a:solidFill>
                  <a:srgbClr val="FF0000"/>
                </a:solidFill>
              </a:rPr>
              <a:t>/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September 2016-Barcelona, Spain: </a:t>
            </a:r>
            <a:r>
              <a:rPr lang="en-US" sz="1600" dirty="0" smtClean="0">
                <a:solidFill>
                  <a:srgbClr val="FF0000"/>
                </a:solidFill>
              </a:rPr>
              <a:t>http</a:t>
            </a:r>
            <a:r>
              <a:rPr lang="en-US" sz="1600" dirty="0">
                <a:solidFill>
                  <a:srgbClr val="FF0000"/>
                </a:solidFill>
              </a:rPr>
              <a:t>://www.ibic2016.org/</a:t>
            </a:r>
            <a:endParaRPr lang="en-US" sz="1600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1688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5/21/2017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Jim Zagel | GSI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68CABB-F801-4C46-A985-83BEFC1423B6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 Speed Digitizers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9600" y="739000"/>
            <a:ext cx="6724800" cy="5043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624684" y="5782600"/>
            <a:ext cx="20722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IPM VME Crate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250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5/21/2017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Jim Zagel | GSI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68CABB-F801-4C46-A985-83BEFC1423B6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 Speed Digitizers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423885" y="739000"/>
            <a:ext cx="40235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Alexei Semenov has designed a series of VME digitizers that are the root of most new instrumentation at </a:t>
            </a:r>
            <a:r>
              <a:rPr lang="en-US" sz="1600" dirty="0" err="1" smtClean="0"/>
              <a:t>Fermilab</a:t>
            </a:r>
            <a:r>
              <a:rPr lang="en-US" sz="1600" dirty="0" smtClean="0"/>
              <a:t>.</a:t>
            </a:r>
            <a:endParaRPr lang="en-US" sz="16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437633" y="1405233"/>
            <a:ext cx="5329865" cy="3997399"/>
          </a:xfrm>
          <a:prstGeom prst="rect">
            <a:avLst/>
          </a:prstGeom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3513880"/>
              </p:ext>
            </p:extLst>
          </p:nvPr>
        </p:nvGraphicFramePr>
        <p:xfrm>
          <a:off x="4294285" y="1656001"/>
          <a:ext cx="4748915" cy="26892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47482"/>
                <a:gridCol w="569433"/>
                <a:gridCol w="1166400"/>
                <a:gridCol w="1965600"/>
              </a:tblGrid>
              <a:tr h="515348">
                <a:tc>
                  <a:txBody>
                    <a:bodyPr/>
                    <a:lstStyle/>
                    <a:p>
                      <a:r>
                        <a:rPr lang="en-US" dirty="0" smtClean="0"/>
                        <a:t>Channels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Bits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Frequency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Used on</a:t>
                      </a:r>
                      <a:endParaRPr lang="en-US" dirty="0"/>
                    </a:p>
                  </a:txBody>
                  <a:tcPr/>
                </a:tc>
              </a:tr>
              <a:tr h="362096">
                <a:tc>
                  <a:txBody>
                    <a:bodyPr/>
                    <a:lstStyle/>
                    <a:p>
                      <a:r>
                        <a:rPr lang="en-US" dirty="0" smtClean="0"/>
                        <a:t>16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80 MHz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IPM, LCLS</a:t>
                      </a:r>
                      <a:endParaRPr lang="en-US" dirty="0"/>
                    </a:p>
                  </a:txBody>
                  <a:tcPr/>
                </a:tc>
              </a:tr>
              <a:tr h="527378">
                <a:tc>
                  <a:txBody>
                    <a:bodyPr/>
                    <a:lstStyle/>
                    <a:p>
                      <a:r>
                        <a:rPr lang="en-US" dirty="0" smtClean="0"/>
                        <a:t>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125 MHz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ATF, General</a:t>
                      </a:r>
                      <a:endParaRPr lang="en-US" dirty="0"/>
                    </a:p>
                  </a:txBody>
                  <a:tcPr/>
                </a:tc>
              </a:tr>
              <a:tr h="527378">
                <a:tc>
                  <a:txBody>
                    <a:bodyPr/>
                    <a:lstStyle/>
                    <a:p>
                      <a:r>
                        <a:rPr lang="en-US" dirty="0" smtClean="0"/>
                        <a:t>12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250 MHz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Booster BPM</a:t>
                      </a:r>
                      <a:endParaRPr lang="en-US" dirty="0"/>
                    </a:p>
                  </a:txBody>
                  <a:tcPr/>
                </a:tc>
              </a:tr>
              <a:tr h="753398">
                <a:tc>
                  <a:txBody>
                    <a:bodyPr/>
                    <a:lstStyle/>
                    <a:p>
                      <a:r>
                        <a:rPr lang="en-US" dirty="0" smtClean="0"/>
                        <a:t>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250 MHz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New Booster BPM</a:t>
                      </a: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2213838"/>
              </p:ext>
            </p:extLst>
          </p:nvPr>
        </p:nvGraphicFramePr>
        <p:xfrm>
          <a:off x="4294285" y="1692001"/>
          <a:ext cx="4748915" cy="37766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76915"/>
                <a:gridCol w="540000"/>
                <a:gridCol w="1166400"/>
                <a:gridCol w="1965600"/>
              </a:tblGrid>
              <a:tr h="515348">
                <a:tc>
                  <a:txBody>
                    <a:bodyPr/>
                    <a:lstStyle/>
                    <a:p>
                      <a:r>
                        <a:rPr lang="en-US" dirty="0" smtClean="0"/>
                        <a:t>Channels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Bits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Frequency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Used on</a:t>
                      </a:r>
                      <a:endParaRPr lang="en-US" dirty="0"/>
                    </a:p>
                  </a:txBody>
                  <a:tcPr/>
                </a:tc>
              </a:tr>
              <a:tr h="362096">
                <a:tc>
                  <a:txBody>
                    <a:bodyPr/>
                    <a:lstStyle/>
                    <a:p>
                      <a:r>
                        <a:rPr lang="en-US" dirty="0" smtClean="0"/>
                        <a:t>16 ADC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80 MHz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IPM, LCLS</a:t>
                      </a:r>
                      <a:endParaRPr lang="en-US" dirty="0"/>
                    </a:p>
                  </a:txBody>
                  <a:tcPr/>
                </a:tc>
              </a:tr>
              <a:tr h="527378">
                <a:tc>
                  <a:txBody>
                    <a:bodyPr/>
                    <a:lstStyle/>
                    <a:p>
                      <a:r>
                        <a:rPr lang="en-US" dirty="0" smtClean="0"/>
                        <a:t>8 ADC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125 MHz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ATF, General</a:t>
                      </a:r>
                      <a:endParaRPr lang="en-US" dirty="0"/>
                    </a:p>
                  </a:txBody>
                  <a:tcPr/>
                </a:tc>
              </a:tr>
              <a:tr h="527378">
                <a:tc>
                  <a:txBody>
                    <a:bodyPr/>
                    <a:lstStyle/>
                    <a:p>
                      <a:r>
                        <a:rPr lang="en-US" dirty="0" smtClean="0"/>
                        <a:t>12 ADC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250 MHz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Booster BPM</a:t>
                      </a:r>
                      <a:endParaRPr lang="en-US" dirty="0"/>
                    </a:p>
                  </a:txBody>
                  <a:tcPr/>
                </a:tc>
              </a:tr>
              <a:tr h="447335">
                <a:tc>
                  <a:txBody>
                    <a:bodyPr/>
                    <a:lstStyle/>
                    <a:p>
                      <a:r>
                        <a:rPr lang="en-US" dirty="0" smtClean="0"/>
                        <a:t>8 ADC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250 MHz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New Booster BPM</a:t>
                      </a:r>
                    </a:p>
                  </a:txBody>
                  <a:tcPr/>
                </a:tc>
              </a:tr>
              <a:tr h="521937">
                <a:tc>
                  <a:txBody>
                    <a:bodyPr/>
                    <a:lstStyle/>
                    <a:p>
                      <a:r>
                        <a:rPr lang="en-US" dirty="0" smtClean="0"/>
                        <a:t>Feedback System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</a:txBody>
                  <a:tcPr/>
                </a:tc>
              </a:tr>
              <a:tr h="753398">
                <a:tc>
                  <a:txBody>
                    <a:bodyPr/>
                    <a:lstStyle/>
                    <a:p>
                      <a:r>
                        <a:rPr lang="en-US" dirty="0" smtClean="0"/>
                        <a:t>4 ADC +</a:t>
                      </a:r>
                    </a:p>
                    <a:p>
                      <a:r>
                        <a:rPr lang="en-US" dirty="0" smtClean="0"/>
                        <a:t>4 DAC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250MHz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DCCT, Longitudinal Damper</a:t>
                      </a: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49843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Jim Zagel | GSI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5082" y="1087120"/>
            <a:ext cx="8517515" cy="4846320"/>
          </a:xfrm>
        </p:spPr>
      </p:pic>
      <p:sp>
        <p:nvSpPr>
          <p:cNvPr id="7" name="TextBox 6"/>
          <p:cNvSpPr txBox="1"/>
          <p:nvPr/>
        </p:nvSpPr>
        <p:spPr>
          <a:xfrm>
            <a:off x="222250" y="278514"/>
            <a:ext cx="31999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latin typeface="Helvetica" charset="0"/>
                <a:ea typeface="Helvetica" charset="0"/>
                <a:cs typeface="Helvetica" charset="0"/>
              </a:rPr>
              <a:t>Fermilab</a:t>
            </a:r>
            <a:r>
              <a:rPr lang="en-US" sz="2800" b="1" dirty="0" smtClean="0">
                <a:latin typeface="Helvetica" charset="0"/>
                <a:ea typeface="Helvetica" charset="0"/>
                <a:cs typeface="Helvetica" charset="0"/>
              </a:rPr>
              <a:t> Campus</a:t>
            </a:r>
            <a:endParaRPr lang="en-US" sz="2800" b="1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5/21/2017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412194" y="3129753"/>
            <a:ext cx="16407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Main Injector and Recycler IPM’s</a:t>
            </a:r>
            <a:endParaRPr lang="en-US" sz="1400" b="1" dirty="0">
              <a:solidFill>
                <a:schemeClr val="tx2">
                  <a:lumMod val="60000"/>
                  <a:lumOff val="40000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2330245" y="2286001"/>
            <a:ext cx="722671" cy="843752"/>
          </a:xfrm>
          <a:prstGeom prst="straightConnector1">
            <a:avLst/>
          </a:prstGeom>
          <a:ln>
            <a:solidFill>
              <a:schemeClr val="tx1">
                <a:lumMod val="60000"/>
                <a:lumOff val="40000"/>
              </a:schemeClr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722375" y="4097577"/>
            <a:ext cx="16407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accent4"/>
                </a:solidFill>
                <a:latin typeface="Helvetica" charset="0"/>
                <a:ea typeface="Helvetica" charset="0"/>
                <a:cs typeface="Helvetica" charset="0"/>
              </a:rPr>
              <a:t>Booster IPM’s</a:t>
            </a:r>
            <a:endParaRPr lang="en-US" sz="1400" b="1" dirty="0">
              <a:solidFill>
                <a:schemeClr val="accent4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5722375" y="2831690"/>
            <a:ext cx="722670" cy="122287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452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349" y="971550"/>
            <a:ext cx="7819015" cy="5059363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Ionization Profile Monitors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Jim Zagel | GSI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5/21/2017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1018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5/21/2017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Jim Zagel | GSI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C0599-06B6-4471-AD80-CA640996B125}" type="slidenum">
              <a:rPr lang="en-US" smtClean="0"/>
              <a:t>31</a:t>
            </a:fld>
            <a:endParaRPr lang="en-US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28600" y="97261"/>
            <a:ext cx="8686800" cy="64173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2E5286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800" dirty="0" smtClean="0"/>
              <a:t>Anode Strip Board</a:t>
            </a:r>
            <a:endParaRPr lang="en-US" sz="2800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127005" y="814916"/>
            <a:ext cx="3903127" cy="1234017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7F7F7F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4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sz="1800" smtClean="0"/>
              <a:t>Main Injector/Recycler Details</a:t>
            </a:r>
          </a:p>
          <a:p>
            <a:pPr lvl="1"/>
            <a:r>
              <a:rPr lang="en-US" smtClean="0"/>
              <a:t>Ceramic</a:t>
            </a:r>
          </a:p>
          <a:p>
            <a:pPr lvl="1"/>
            <a:r>
              <a:rPr lang="en-US" smtClean="0"/>
              <a:t>Mass terminated connectors.</a:t>
            </a:r>
          </a:p>
          <a:p>
            <a:pPr lvl="2"/>
            <a:r>
              <a:rPr lang="en-US" smtClean="0"/>
              <a:t> 80% copper, 20% space.</a:t>
            </a:r>
          </a:p>
          <a:p>
            <a:pPr marL="457200" lvl="1" indent="0">
              <a:buFont typeface="Arial" charset="0"/>
              <a:buNone/>
            </a:pPr>
            <a:endParaRPr lang="en-US" smtClean="0"/>
          </a:p>
          <a:p>
            <a:pPr lvl="1"/>
            <a:endParaRPr lang="en-US" dirty="0"/>
          </a:p>
        </p:txBody>
      </p:sp>
      <p:pic>
        <p:nvPicPr>
          <p:cNvPr id="10" name="Picture 9" descr="DSCN1795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333" y="2144840"/>
            <a:ext cx="3894667" cy="4069689"/>
          </a:xfrm>
          <a:prstGeom prst="rect">
            <a:avLst/>
          </a:prstGeom>
        </p:spPr>
      </p:pic>
      <p:pic>
        <p:nvPicPr>
          <p:cNvPr id="11" name="Picture 10" descr="DSCN1794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6875" y="874184"/>
            <a:ext cx="4406257" cy="4491736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120512" y="5675867"/>
            <a:ext cx="27196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dirty="0">
                <a:solidFill>
                  <a:srgbClr val="FF0000"/>
                </a:solidFill>
              </a:rPr>
              <a:t>50Ω </a:t>
            </a:r>
            <a:r>
              <a:rPr lang="en-US" sz="1600" dirty="0">
                <a:solidFill>
                  <a:srgbClr val="FF0000"/>
                </a:solidFill>
                <a:latin typeface="Helvetica"/>
                <a:cs typeface="Helvetica"/>
              </a:rPr>
              <a:t>Flash</a:t>
            </a:r>
            <a:r>
              <a:rPr lang="en-US" dirty="0">
                <a:solidFill>
                  <a:srgbClr val="FF0000"/>
                </a:solidFill>
              </a:rPr>
              <a:t> Test Strip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H="1" flipV="1">
            <a:off x="3429003" y="5444067"/>
            <a:ext cx="2116664" cy="431800"/>
          </a:xfrm>
          <a:prstGeom prst="straightConnector1">
            <a:avLst/>
          </a:prstGeom>
          <a:ln w="28575" cmpd="sng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 flipV="1">
            <a:off x="5046133" y="4969933"/>
            <a:ext cx="508677" cy="905934"/>
          </a:xfrm>
          <a:prstGeom prst="straightConnector1">
            <a:avLst/>
          </a:prstGeom>
          <a:ln w="28575" cmpd="sng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624002" y="3271335"/>
            <a:ext cx="18050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MCP Power Pads</a:t>
            </a:r>
            <a:endParaRPr lang="en-US" dirty="0">
              <a:solidFill>
                <a:srgbClr val="FFFF00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7840133" y="4758267"/>
            <a:ext cx="643467" cy="1117600"/>
          </a:xfrm>
          <a:prstGeom prst="straightConnector1">
            <a:avLst/>
          </a:prstGeom>
          <a:ln w="28575" cmpd="sng">
            <a:solidFill>
              <a:srgbClr val="FF0000"/>
            </a:solidFill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3429003" y="3488267"/>
            <a:ext cx="482597" cy="609600"/>
          </a:xfrm>
          <a:prstGeom prst="straightConnector1">
            <a:avLst/>
          </a:prstGeom>
          <a:ln w="28575" cmpd="sng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1176867" y="3488267"/>
            <a:ext cx="447135" cy="609600"/>
          </a:xfrm>
          <a:prstGeom prst="straightConnector1">
            <a:avLst/>
          </a:prstGeom>
          <a:ln w="28575" cmpd="sng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745067" y="3488267"/>
            <a:ext cx="878935" cy="355600"/>
          </a:xfrm>
          <a:prstGeom prst="straightConnector1">
            <a:avLst/>
          </a:prstGeom>
          <a:ln w="28575" cmpd="sng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2741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5/21/2017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Jim Zagel | GSI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C0599-06B6-4471-AD80-CA640996B125}" type="slidenum">
              <a:rPr lang="en-US" smtClean="0"/>
              <a:t>32</a:t>
            </a:fld>
            <a:endParaRPr lang="en-US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28600" y="97261"/>
            <a:ext cx="8686800" cy="64173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2E5286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800" dirty="0" smtClean="0"/>
              <a:t>Anode Strip Board cont’d</a:t>
            </a:r>
            <a:endParaRPr lang="en-US" sz="2800" dirty="0"/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113107" y="1130378"/>
            <a:ext cx="7171168" cy="526563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7F7F7F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4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sz="2000" smtClean="0"/>
              <a:t>Beam Size determines # of Strips and Pitch</a:t>
            </a:r>
          </a:p>
          <a:p>
            <a:r>
              <a:rPr lang="en-US" sz="1800" smtClean="0"/>
              <a:t>Booster</a:t>
            </a:r>
          </a:p>
          <a:p>
            <a:pPr lvl="1"/>
            <a:r>
              <a:rPr lang="en-US" sz="1800" smtClean="0"/>
              <a:t>Beam sigma 4.5 mm</a:t>
            </a:r>
          </a:p>
          <a:p>
            <a:pPr lvl="1"/>
            <a:r>
              <a:rPr lang="en-US" sz="1800" smtClean="0"/>
              <a:t>48 Strips at 1.5 mm Pitch</a:t>
            </a:r>
          </a:p>
          <a:p>
            <a:pPr lvl="1"/>
            <a:r>
              <a:rPr lang="en-US" sz="1800" smtClean="0"/>
              <a:t>1.2E12 to 4.5E12 protons</a:t>
            </a:r>
          </a:p>
          <a:p>
            <a:r>
              <a:rPr lang="en-US" sz="1800" smtClean="0"/>
              <a:t>Main Injector/Recycler </a:t>
            </a:r>
          </a:p>
          <a:p>
            <a:pPr lvl="1"/>
            <a:r>
              <a:rPr lang="en-US" sz="1800" smtClean="0"/>
              <a:t>Beam sigma 4.5 - 1.5 mm</a:t>
            </a:r>
          </a:p>
          <a:p>
            <a:pPr lvl="1"/>
            <a:r>
              <a:rPr lang="en-US" sz="1800" smtClean="0"/>
              <a:t>120 Strips at 0.5 mm pitch</a:t>
            </a:r>
          </a:p>
          <a:p>
            <a:pPr lvl="1"/>
            <a:r>
              <a:rPr lang="en-US" sz="1800" smtClean="0"/>
              <a:t>MI up to 6 booster batches</a:t>
            </a:r>
          </a:p>
          <a:p>
            <a:pPr lvl="1"/>
            <a:r>
              <a:rPr lang="en-US" sz="1800" smtClean="0"/>
              <a:t>RR slip stack up to 12 batches</a:t>
            </a:r>
          </a:p>
          <a:p>
            <a:pPr lvl="1"/>
            <a:r>
              <a:rPr lang="en-US" sz="1800" smtClean="0"/>
              <a:t>RR max intensity 5E13 </a:t>
            </a:r>
          </a:p>
          <a:p>
            <a:pPr lvl="1"/>
            <a:endParaRPr lang="en-US" sz="1800" dirty="0"/>
          </a:p>
        </p:txBody>
      </p:sp>
      <p:pic>
        <p:nvPicPr>
          <p:cNvPr id="21" name="Picture 20" descr="DSCN112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7506" y="1725561"/>
            <a:ext cx="4660491" cy="3495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14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Accelerators at </a:t>
            </a:r>
            <a:r>
              <a:rPr lang="en-US" sz="2800" dirty="0" err="1" smtClean="0"/>
              <a:t>Fermilab</a:t>
            </a:r>
            <a:endParaRPr lang="en-US" sz="28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Jim Zagel | GSI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4</a:t>
            </a:fld>
            <a:endParaRPr lang="en-US" alt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1146269"/>
            <a:ext cx="4470400" cy="27178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002131" y="4222876"/>
            <a:ext cx="12272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Recycler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9390" y="4232190"/>
            <a:ext cx="2133600" cy="175205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996815" y="756290"/>
            <a:ext cx="18618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Main Injector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6815" y="1148040"/>
            <a:ext cx="3619500" cy="26924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22250" y="783490"/>
            <a:ext cx="11528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Booster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5/21/2017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8437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Jim Zagel | GSI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11760" y="345440"/>
            <a:ext cx="31406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Helvetica" charset="0"/>
                <a:ea typeface="Helvetica" charset="0"/>
                <a:cs typeface="Helvetica" charset="0"/>
              </a:rPr>
              <a:t>Beam On Display</a:t>
            </a:r>
            <a:endParaRPr lang="en-US" sz="2800" b="1" dirty="0"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8" name="Picture 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760" y="1028700"/>
            <a:ext cx="8809249" cy="4457700"/>
          </a:xfrm>
          <a:prstGeom prst="rect">
            <a:avLst/>
          </a:prstGeom>
        </p:spPr>
      </p:pic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5/21/2017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2396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Jim Zagel | GSI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2683848" y="5639862"/>
            <a:ext cx="2887133" cy="355598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Booster Layout PDF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4929" y="223006"/>
            <a:ext cx="5785738" cy="5347195"/>
          </a:xfrm>
          <a:prstGeom prst="rect">
            <a:avLst/>
          </a:prstGeom>
          <a:noFill/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250" y="782302"/>
            <a:ext cx="3279807" cy="40148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549176" y="5995460"/>
            <a:ext cx="51564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http://www-</a:t>
            </a:r>
            <a:r>
              <a:rPr lang="en-US" sz="1600" dirty="0" err="1"/>
              <a:t>bd.fnal.gov</a:t>
            </a:r>
            <a:r>
              <a:rPr lang="en-US" sz="1600" dirty="0"/>
              <a:t>/proton/booster/</a:t>
            </a:r>
            <a:r>
              <a:rPr lang="en-US" sz="1600" dirty="0" err="1"/>
              <a:t>BoosterLayout.pdf</a:t>
            </a:r>
            <a:endParaRPr lang="en-US" sz="1600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5/21/2017</a:t>
            </a:r>
            <a:endParaRPr lang="en-US" dirty="0"/>
          </a:p>
        </p:txBody>
      </p:sp>
      <p:pic>
        <p:nvPicPr>
          <p:cNvPr id="14" name="Content Placeholder 3" descr="IMG_0346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705652" y="4797101"/>
            <a:ext cx="2247986" cy="123630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814428" y="679629"/>
            <a:ext cx="25938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New Booster IPM Installation </a:t>
            </a:r>
            <a:r>
              <a:rPr lang="en-US" sz="1800" smtClean="0"/>
              <a:t>this summer</a:t>
            </a:r>
            <a:endParaRPr lang="en-US" sz="1800" dirty="0"/>
          </a:p>
        </p:txBody>
      </p:sp>
      <p:sp>
        <p:nvSpPr>
          <p:cNvPr id="4" name="Right Arrow 3"/>
          <p:cNvSpPr/>
          <p:nvPr/>
        </p:nvSpPr>
        <p:spPr>
          <a:xfrm rot="1009729">
            <a:off x="7157612" y="1074465"/>
            <a:ext cx="825189" cy="169579"/>
          </a:xfrm>
          <a:prstGeom prst="rightArrow">
            <a:avLst/>
          </a:prstGeom>
          <a:ln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7155586" y="4137164"/>
            <a:ext cx="17889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smtClean="0"/>
              <a:t>Existing </a:t>
            </a:r>
            <a:r>
              <a:rPr lang="en-US" sz="1800" dirty="0" smtClean="0"/>
              <a:t>Booster IPM Installation</a:t>
            </a:r>
            <a:endParaRPr lang="en-US" sz="1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Booster IPM Location</a:t>
            </a:r>
            <a:endParaRPr lang="en-US" dirty="0"/>
          </a:p>
        </p:txBody>
      </p:sp>
      <p:sp>
        <p:nvSpPr>
          <p:cNvPr id="16" name="Right Arrow 15"/>
          <p:cNvSpPr/>
          <p:nvPr/>
        </p:nvSpPr>
        <p:spPr>
          <a:xfrm rot="13832786">
            <a:off x="6122160" y="5014425"/>
            <a:ext cx="825189" cy="169579"/>
          </a:xfrm>
          <a:prstGeom prst="rightArrow">
            <a:avLst/>
          </a:prstGeom>
          <a:ln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912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5/21/2017</a:t>
            </a:r>
            <a:endParaRPr lang="en-US" dirty="0"/>
          </a:p>
        </p:txBody>
      </p:sp>
      <p:pic>
        <p:nvPicPr>
          <p:cNvPr id="7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2250" y="742321"/>
            <a:ext cx="4499769" cy="3174079"/>
          </a:xfrm>
        </p:spPr>
      </p:pic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222250" y="194626"/>
            <a:ext cx="8686800" cy="427877"/>
          </a:xfrm>
        </p:spPr>
        <p:txBody>
          <a:bodyPr/>
          <a:lstStyle/>
          <a:p>
            <a:r>
              <a:rPr lang="en-US" dirty="0" smtClean="0"/>
              <a:t>Existing Booster IPM</a:t>
            </a:r>
            <a:endParaRPr lang="en-US" dirty="0"/>
          </a:p>
        </p:txBody>
      </p:sp>
      <p:sp>
        <p:nvSpPr>
          <p:cNvPr id="10" name="Slide Number Placeholder 4"/>
          <p:cNvSpPr txBox="1">
            <a:spLocks/>
          </p:cNvSpPr>
          <p:nvPr/>
        </p:nvSpPr>
        <p:spPr>
          <a:xfrm>
            <a:off x="301493" y="6498625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8662" y="3256266"/>
            <a:ext cx="4414175" cy="300831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08431" y="742321"/>
            <a:ext cx="3987194" cy="415384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083201" y="5130211"/>
            <a:ext cx="33187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Originally installed ~1990’s in Booster as W Graves PHD project.</a:t>
            </a:r>
          </a:p>
          <a:p>
            <a:r>
              <a:rPr lang="en-US" sz="1600" dirty="0" smtClean="0"/>
              <a:t>8KV Clearing Field </a:t>
            </a:r>
            <a:endParaRPr lang="en-US" sz="16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Jim Zagel | GSI</a:t>
            </a:r>
            <a:endParaRPr lang="en-US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2425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Jim Zagel | GSI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68CABB-F801-4C46-A985-83BEFC1423B6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22250" y="0"/>
            <a:ext cx="8686800" cy="641739"/>
          </a:xfrm>
        </p:spPr>
        <p:txBody>
          <a:bodyPr/>
          <a:lstStyle/>
          <a:p>
            <a:r>
              <a:rPr lang="en-US" sz="2800" dirty="0" smtClean="0"/>
              <a:t>New Booster IPM Can Assembly for Long 4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150177" y="843294"/>
            <a:ext cx="89938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Main Ring IPMs were reconfigured to use in Booster. </a:t>
            </a:r>
          </a:p>
          <a:p>
            <a:r>
              <a:rPr lang="en-US" sz="2000" dirty="0" smtClean="0"/>
              <a:t>30KV designed to give a good measurement over entire Booster cycle</a:t>
            </a:r>
          </a:p>
          <a:p>
            <a:r>
              <a:rPr lang="en-US" sz="2000" dirty="0" smtClean="0"/>
              <a:t>Will </a:t>
            </a:r>
            <a:r>
              <a:rPr lang="en-US" sz="2000" dirty="0"/>
              <a:t>be installed this shutdown.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600" y="1943051"/>
            <a:ext cx="3954385" cy="361868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48264" y="2436809"/>
            <a:ext cx="4241258" cy="367216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182985" y="1484814"/>
            <a:ext cx="38042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000" dirty="0" smtClean="0"/>
              <a:t>40 Strips spaced at 1.5mm pitch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 smtClean="0"/>
              <a:t>Flash Test Strip added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5562807" y="2130372"/>
            <a:ext cx="17436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Large Aperture</a:t>
            </a:r>
            <a:endParaRPr lang="en-US" sz="2000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5/21/2017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9620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Jim Zagel | GSI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68CABB-F801-4C46-A985-83BEFC1423B6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22250" y="248197"/>
            <a:ext cx="8686800" cy="641739"/>
          </a:xfrm>
        </p:spPr>
        <p:txBody>
          <a:bodyPr/>
          <a:lstStyle/>
          <a:p>
            <a:pPr algn="ctr"/>
            <a:r>
              <a:rPr lang="en-US" sz="2800" dirty="0" smtClean="0"/>
              <a:t>New Booster IPM Can Assembly Vacuum Certified </a:t>
            </a:r>
            <a:r>
              <a:rPr lang="en-US" sz="2000" dirty="0" smtClean="0"/>
              <a:t>Awaiting Installation this summer</a:t>
            </a:r>
            <a:endParaRPr lang="en-US" sz="2000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5/21/2017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6827" y="889304"/>
            <a:ext cx="7358400" cy="534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08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ermilab_PPT_0908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3" id="{490F9BF3-2F97-EE44-B494-4A01DC77FAD2}" vid="{BB151D97-DBEF-9F4F-A2B4-45F81817DE1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Fermilab Template</Template>
  <TotalTime>4169</TotalTime>
  <Words>1038</Words>
  <Application>Microsoft Macintosh PowerPoint</Application>
  <PresentationFormat>On-screen Show (4:3)</PresentationFormat>
  <Paragraphs>273</Paragraphs>
  <Slides>32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8" baseType="lpstr">
      <vt:lpstr>Calibri</vt:lpstr>
      <vt:lpstr>Geneva</vt:lpstr>
      <vt:lpstr>Helvetica</vt:lpstr>
      <vt:lpstr>ＭＳ Ｐゴシック</vt:lpstr>
      <vt:lpstr>Arial</vt:lpstr>
      <vt:lpstr>Fermilab_PPT_090815</vt:lpstr>
      <vt:lpstr>PowerPoint Presentation</vt:lpstr>
      <vt:lpstr>PowerPoint Presentation</vt:lpstr>
      <vt:lpstr>PowerPoint Presentation</vt:lpstr>
      <vt:lpstr>Accelerators at Fermilab</vt:lpstr>
      <vt:lpstr>PowerPoint Presentation</vt:lpstr>
      <vt:lpstr>Booster IPM Location</vt:lpstr>
      <vt:lpstr>Existing Booster IPM</vt:lpstr>
      <vt:lpstr>New Booster IPM Can Assembly for Long 4</vt:lpstr>
      <vt:lpstr>New Booster IPM Can Assembly Vacuum Certified Awaiting Installation this summer</vt:lpstr>
      <vt:lpstr>IPM Installations</vt:lpstr>
      <vt:lpstr>Tevatron IPM</vt:lpstr>
      <vt:lpstr>Main Injector IPM Discoloration</vt:lpstr>
      <vt:lpstr>IPM MCP Scan</vt:lpstr>
      <vt:lpstr>IPM Scan Plots After Move</vt:lpstr>
      <vt:lpstr>IPM Scan Data Yields Relative S/N</vt:lpstr>
      <vt:lpstr>Main Injector IPM Control Grid</vt:lpstr>
      <vt:lpstr>Control Grid Demonstration Test R4H</vt:lpstr>
      <vt:lpstr>MCP Test Chamber</vt:lpstr>
      <vt:lpstr>MCP Test Chamber</vt:lpstr>
      <vt:lpstr>MCP Test Chamber Work Continues</vt:lpstr>
      <vt:lpstr>MCP Test Chamber</vt:lpstr>
      <vt:lpstr>MCP Test Chamber</vt:lpstr>
      <vt:lpstr>MCP Test Chamber</vt:lpstr>
      <vt:lpstr>MCP Test Chamber</vt:lpstr>
      <vt:lpstr>PowerPoint Presentation</vt:lpstr>
      <vt:lpstr>Extra Material</vt:lpstr>
      <vt:lpstr>Recent References</vt:lpstr>
      <vt:lpstr>High Speed Digitizers</vt:lpstr>
      <vt:lpstr>High Speed Digitizers</vt:lpstr>
      <vt:lpstr>Ionization Profile Monitors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James R Zagel</dc:creator>
  <cp:lastModifiedBy>James R Zagel</cp:lastModifiedBy>
  <cp:revision>90</cp:revision>
  <cp:lastPrinted>2017-05-10T21:29:49Z</cp:lastPrinted>
  <dcterms:created xsi:type="dcterms:W3CDTF">2017-04-28T15:59:34Z</dcterms:created>
  <dcterms:modified xsi:type="dcterms:W3CDTF">2017-05-22T06:51:10Z</dcterms:modified>
</cp:coreProperties>
</file>