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97" r:id="rId3"/>
    <p:sldId id="298" r:id="rId4"/>
    <p:sldId id="299" r:id="rId5"/>
    <p:sldId id="301" r:id="rId6"/>
    <p:sldId id="302" r:id="rId7"/>
    <p:sldId id="286" r:id="rId8"/>
    <p:sldId id="275" r:id="rId9"/>
    <p:sldId id="274" r:id="rId10"/>
    <p:sldId id="289" r:id="rId11"/>
    <p:sldId id="271" r:id="rId12"/>
    <p:sldId id="263" r:id="rId13"/>
    <p:sldId id="267" r:id="rId14"/>
    <p:sldId id="279" r:id="rId15"/>
    <p:sldId id="270" r:id="rId16"/>
    <p:sldId id="269" r:id="rId17"/>
    <p:sldId id="303" r:id="rId18"/>
    <p:sldId id="304" r:id="rId19"/>
    <p:sldId id="305" r:id="rId20"/>
    <p:sldId id="306" r:id="rId21"/>
    <p:sldId id="307" r:id="rId22"/>
    <p:sldId id="276" r:id="rId23"/>
    <p:sldId id="278" r:id="rId24"/>
    <p:sldId id="273" r:id="rId25"/>
    <p:sldId id="281" r:id="rId26"/>
    <p:sldId id="282" r:id="rId27"/>
    <p:sldId id="283" r:id="rId28"/>
    <p:sldId id="290" r:id="rId2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1" autoAdjust="0"/>
  </p:normalViewPr>
  <p:slideViewPr>
    <p:cSldViewPr snapToGrid="0" snapToObjects="1">
      <p:cViewPr>
        <p:scale>
          <a:sx n="160" d="100"/>
          <a:sy n="160" d="100"/>
        </p:scale>
        <p:origin x="-1842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FC3841-CB20-4436-A961-504F2330E6E4}" type="slidenum">
              <a:rPr lang="de-DE">
                <a:solidFill>
                  <a:prstClr val="black"/>
                </a:solidFill>
              </a:rPr>
              <a:pPr/>
              <a:t>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FC3841-CB20-4436-A961-504F2330E6E4}" type="slidenum">
              <a:rPr lang="de-DE">
                <a:solidFill>
                  <a:prstClr val="black"/>
                </a:solidFill>
              </a:rPr>
              <a:pPr/>
              <a:t>4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FC3841-CB20-4436-A961-504F2330E6E4}" type="slidenum">
              <a:rPr lang="de-DE">
                <a:solidFill>
                  <a:prstClr val="black"/>
                </a:solidFill>
              </a:rPr>
              <a:pPr/>
              <a:t>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FC3841-CB20-4436-A961-504F2330E6E4}" type="slidenum">
              <a:rPr lang="de-DE">
                <a:solidFill>
                  <a:prstClr val="black"/>
                </a:solidFill>
              </a:rPr>
              <a:pPr/>
              <a:t>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FC3841-CB20-4436-A961-504F2330E6E4}" type="slidenum">
              <a:rPr lang="de-DE">
                <a:solidFill>
                  <a:prstClr val="black"/>
                </a:solidFill>
              </a:rPr>
              <a:pPr/>
              <a:t>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5C5D73-E4C5-414C-8F3B-95C3A0FA7351}" type="slidenum">
              <a:rPr lang="de-DE" altLang="de-DE"/>
              <a:pPr eaLnBrk="1" hangingPunct="1"/>
              <a:t>19</a:t>
            </a:fld>
            <a:endParaRPr lang="de-DE" altLang="de-DE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789289-571B-4595-A51E-7204A156F3FA}" type="slidenum">
              <a:rPr lang="de-DE" altLang="de-DE"/>
              <a:pPr eaLnBrk="1" hangingPunct="1"/>
              <a:t>20</a:t>
            </a:fld>
            <a:endParaRPr lang="de-DE" altLang="de-D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438EF7F-457C-458C-9CA6-AC42D08B994D}" type="slidenum">
              <a:rPr lang="de-DE" altLang="de-DE"/>
              <a:pPr eaLnBrk="1" hangingPunct="1"/>
              <a:t>21</a:t>
            </a:fld>
            <a:endParaRPr lang="de-DE" altLang="de-D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s://www.gsi.de/forschung_beschleuniger/fair.htm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gsi.de/forschung_beschleuniger/fair.htm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7031182" y="150090"/>
            <a:ext cx="1778000" cy="560549"/>
            <a:chOff x="7031182" y="150090"/>
            <a:chExt cx="1778000" cy="56054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pic>
        <p:nvPicPr>
          <p:cNvPr id="11" name="Picture 2" descr="https://www.gsi.de/index.php?eID=tx_nawsecuredl&amp;u=0&amp;g=0&amp;t=1401977732&amp;hash=9435580fe1e83990eebbe6ace0426eb4ce68c6b0&amp;file=/typo3temp/pics/4126dc7ad5.png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7" y="19050"/>
            <a:ext cx="1327838" cy="111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236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799" y="125035"/>
            <a:ext cx="5083757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pic>
        <p:nvPicPr>
          <p:cNvPr id="3" name="Picture 2" descr="https://www.gsi.de/index.php?eID=tx_nawsecuredl&amp;u=0&amp;g=0&amp;t=1401977732&amp;hash=9435580fe1e83990eebbe6ace0426eb4ce68c6b0&amp;file=/typo3temp/pics/4126dc7ad5.pn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9" y="19050"/>
            <a:ext cx="1189914" cy="99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53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3935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1233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6806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6806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6806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95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gsi.de/forschung_beschleuniger/fair.htm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0">
              <a:schemeClr val="bg1">
                <a:lumMod val="75000"/>
              </a:schemeClr>
            </a:gs>
            <a:gs pos="46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22565" y="6619250"/>
            <a:ext cx="8092785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err="1" smtClean="0">
                <a:solidFill>
                  <a:srgbClr val="333333"/>
                </a:solidFill>
                <a:latin typeface="+mn-lt"/>
                <a:cs typeface="Arial"/>
              </a:rPr>
              <a:t>GSI</a:t>
            </a:r>
            <a:r>
              <a:rPr lang="de-DE" sz="1000" dirty="0" smtClean="0">
                <a:solidFill>
                  <a:srgbClr val="333333"/>
                </a:solidFill>
                <a:latin typeface="+mn-lt"/>
                <a:cs typeface="Arial"/>
              </a:rPr>
              <a:t> </a:t>
            </a:r>
            <a:r>
              <a:rPr lang="de-DE" sz="1000" dirty="0" err="1" smtClean="0">
                <a:solidFill>
                  <a:srgbClr val="333333"/>
                </a:solidFill>
                <a:latin typeface="+mn-lt"/>
                <a:cs typeface="Arial"/>
              </a:rPr>
              <a:t>Helmholtzzentrum</a:t>
            </a:r>
            <a:r>
              <a:rPr lang="de-DE" sz="1000" dirty="0" smtClean="0">
                <a:solidFill>
                  <a:srgbClr val="333333"/>
                </a:solidFill>
                <a:latin typeface="+mn-lt"/>
                <a:cs typeface="Arial"/>
              </a:rPr>
              <a:t> für Schwerionenforschung</a:t>
            </a:r>
            <a:r>
              <a:rPr lang="de-DE" sz="1000" baseline="0" dirty="0" smtClean="0">
                <a:solidFill>
                  <a:srgbClr val="333333"/>
                </a:solidFill>
                <a:latin typeface="+mn-lt"/>
                <a:cs typeface="Arial"/>
              </a:rPr>
              <a:t> </a:t>
            </a:r>
            <a:r>
              <a:rPr lang="de-DE" sz="1000" dirty="0" smtClean="0">
                <a:solidFill>
                  <a:srgbClr val="333333"/>
                </a:solidFill>
                <a:latin typeface="+mn-lt"/>
                <a:cs typeface="Arial"/>
              </a:rPr>
              <a:t>GmbH 	</a:t>
            </a: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T. Giacomini - Beam Instrumentation – </a:t>
            </a:r>
            <a:r>
              <a:rPr lang="de-DE" sz="1000" dirty="0" err="1" smtClean="0">
                <a:solidFill>
                  <a:srgbClr val="333333"/>
                </a:solidFill>
                <a:latin typeface="Arial"/>
                <a:cs typeface="Arial"/>
              </a:rPr>
              <a:t>IPM</a:t>
            </a: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 Magnet – 22.05.2017 - </a:t>
            </a:r>
            <a:fld id="{125CBDDA-5CCF-8748-8988-9DC6C8981774}" type="slidenum">
              <a:rPr lang="de-DE" sz="1000" smtClean="0"/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000" dirty="0" smtClean="0"/>
              <a:t> 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2" descr="https://www.gsi.de/index.php?eID=tx_nawsecuredl&amp;u=0&amp;g=0&amp;t=1401977732&amp;hash=9435580fe1e83990eebbe6ace0426eb4ce68c6b0&amp;file=/typo3temp/pics/4126dc7ad5.png">
            <a:hlinkClick r:id="rId13"/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7" y="19050"/>
            <a:ext cx="1327838" cy="111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7" r:id="rId4"/>
    <p:sldLayoutId id="2147483658" r:id="rId5"/>
    <p:sldLayoutId id="2147483659" r:id="rId6"/>
    <p:sldLayoutId id="2147483661" r:id="rId7"/>
    <p:sldLayoutId id="2147483662" r:id="rId8"/>
    <p:sldLayoutId id="2147483663" r:id="rId9"/>
    <p:sldLayoutId id="2147483664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GSI</a:t>
            </a:r>
            <a:r>
              <a:rPr lang="de-DE" dirty="0" smtClean="0"/>
              <a:t> </a:t>
            </a:r>
            <a:r>
              <a:rPr lang="de-DE" dirty="0" err="1" smtClean="0"/>
              <a:t>IPMs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714499" y="271336"/>
            <a:ext cx="4950407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SIS18</a:t>
            </a:r>
            <a:r>
              <a:rPr lang="de-DE" dirty="0" smtClean="0"/>
              <a:t> – </a:t>
            </a:r>
            <a:r>
              <a:rPr lang="de-DE" dirty="0" err="1" smtClean="0"/>
              <a:t>SIS100</a:t>
            </a:r>
            <a:r>
              <a:rPr lang="de-DE" dirty="0" smtClean="0"/>
              <a:t> </a:t>
            </a:r>
            <a:r>
              <a:rPr lang="de-DE" dirty="0" err="1" smtClean="0"/>
              <a:t>IPM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50481" y="5337957"/>
            <a:ext cx="8877303" cy="119940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1600" dirty="0" err="1" smtClean="0"/>
              <a:t>IPM</a:t>
            </a:r>
            <a:r>
              <a:rPr lang="de-DE" sz="1600" dirty="0" smtClean="0"/>
              <a:t> design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heavy </a:t>
            </a:r>
            <a:r>
              <a:rPr lang="de-DE" sz="1600" dirty="0" err="1" smtClean="0"/>
              <a:t>ion</a:t>
            </a:r>
            <a:r>
              <a:rPr lang="de-DE" sz="1600" dirty="0" smtClean="0"/>
              <a:t> </a:t>
            </a:r>
            <a:r>
              <a:rPr lang="de-DE" sz="1600" dirty="0" err="1" smtClean="0"/>
              <a:t>synchrotron</a:t>
            </a:r>
            <a:r>
              <a:rPr lang="de-DE" sz="1600" dirty="0" smtClean="0"/>
              <a:t> </a:t>
            </a:r>
            <a:r>
              <a:rPr lang="de-DE" sz="1600" dirty="0" err="1" smtClean="0"/>
              <a:t>SIS18</a:t>
            </a:r>
            <a:r>
              <a:rPr lang="de-DE" sz="1600" dirty="0" smtClean="0"/>
              <a:t>.</a:t>
            </a:r>
          </a:p>
          <a:p>
            <a:pPr marL="0" indent="0">
              <a:buNone/>
            </a:pPr>
            <a:r>
              <a:rPr lang="de-DE" sz="1600" dirty="0" err="1" smtClean="0"/>
              <a:t>SIS18</a:t>
            </a:r>
            <a:r>
              <a:rPr lang="de-DE" sz="1600" dirty="0" smtClean="0"/>
              <a:t> :</a:t>
            </a:r>
          </a:p>
          <a:p>
            <a:pPr marL="0" indent="0">
              <a:buNone/>
            </a:pPr>
            <a:r>
              <a:rPr lang="de-DE" sz="1600" dirty="0" smtClean="0"/>
              <a:t>216 m </a:t>
            </a:r>
            <a:r>
              <a:rPr lang="de-DE" sz="1600" dirty="0" err="1" smtClean="0"/>
              <a:t>circumference</a:t>
            </a:r>
            <a:r>
              <a:rPr lang="de-DE" sz="1600" dirty="0" smtClean="0"/>
              <a:t> / 18 Tm / 10</a:t>
            </a:r>
            <a:r>
              <a:rPr lang="de-DE" sz="1600" baseline="30000" dirty="0" smtClean="0"/>
              <a:t>-11</a:t>
            </a:r>
            <a:r>
              <a:rPr lang="de-DE" sz="1600" dirty="0" smtClean="0"/>
              <a:t>  mbar / </a:t>
            </a:r>
            <a:r>
              <a:rPr lang="de-DE" sz="1600" dirty="0" err="1" smtClean="0"/>
              <a:t>vacuum</a:t>
            </a:r>
            <a:r>
              <a:rPr lang="de-DE" sz="1600" dirty="0" smtClean="0"/>
              <a:t> </a:t>
            </a:r>
            <a:r>
              <a:rPr lang="de-DE" sz="1600" dirty="0" err="1" smtClean="0"/>
              <a:t>bakeout</a:t>
            </a:r>
            <a:r>
              <a:rPr lang="de-DE" sz="1600" dirty="0" smtClean="0"/>
              <a:t> / </a:t>
            </a:r>
            <a:r>
              <a:rPr lang="de-DE" sz="1600" dirty="0" err="1" smtClean="0"/>
              <a:t>200mm</a:t>
            </a:r>
            <a:r>
              <a:rPr lang="de-DE" sz="1600" dirty="0" smtClean="0"/>
              <a:t> </a:t>
            </a:r>
            <a:r>
              <a:rPr lang="de-DE" sz="1600" dirty="0" err="1" smtClean="0"/>
              <a:t>aperture</a:t>
            </a:r>
            <a:r>
              <a:rPr lang="de-DE" sz="1600" dirty="0" smtClean="0"/>
              <a:t> / </a:t>
            </a:r>
            <a:r>
              <a:rPr lang="de-DE" sz="1600" dirty="0" err="1" smtClean="0"/>
              <a:t>IPM</a:t>
            </a:r>
            <a:r>
              <a:rPr lang="de-DE" sz="1600" dirty="0" smtClean="0"/>
              <a:t> </a:t>
            </a:r>
            <a:r>
              <a:rPr lang="de-DE" sz="1600" dirty="0" err="1" smtClean="0"/>
              <a:t>length</a:t>
            </a:r>
            <a:r>
              <a:rPr lang="de-DE" sz="1600" dirty="0" smtClean="0"/>
              <a:t> </a:t>
            </a:r>
            <a:r>
              <a:rPr lang="de-DE" sz="1600" dirty="0" err="1" smtClean="0"/>
              <a:t>2.5m</a:t>
            </a:r>
            <a:r>
              <a:rPr lang="de-DE" sz="1600" dirty="0" smtClean="0"/>
              <a:t>.</a:t>
            </a:r>
          </a:p>
          <a:p>
            <a:pPr marL="0" indent="0">
              <a:buNone/>
            </a:pPr>
            <a:r>
              <a:rPr lang="de-DE" sz="1600" dirty="0"/>
              <a:t>2 </a:t>
            </a:r>
            <a:r>
              <a:rPr lang="de-DE" sz="1600" dirty="0" err="1"/>
              <a:t>diagnostic</a:t>
            </a:r>
            <a:r>
              <a:rPr lang="de-DE" sz="1600" dirty="0"/>
              <a:t> </a:t>
            </a:r>
            <a:r>
              <a:rPr lang="de-DE" sz="1600" dirty="0" err="1" smtClean="0"/>
              <a:t>magnets</a:t>
            </a:r>
            <a:r>
              <a:rPr lang="de-DE" sz="1600" dirty="0" smtClean="0"/>
              <a:t>, 2 </a:t>
            </a:r>
            <a:r>
              <a:rPr lang="de-DE" sz="1600" dirty="0" err="1"/>
              <a:t>corrector</a:t>
            </a:r>
            <a:r>
              <a:rPr lang="de-DE" sz="1600" dirty="0"/>
              <a:t> </a:t>
            </a:r>
            <a:r>
              <a:rPr lang="de-DE" sz="1600" dirty="0" err="1" smtClean="0"/>
              <a:t>magnets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/>
              <a:t>4 </a:t>
            </a:r>
            <a:r>
              <a:rPr lang="de-DE" sz="1600" dirty="0" err="1" smtClean="0"/>
              <a:t>coils</a:t>
            </a:r>
            <a:r>
              <a:rPr lang="de-DE" sz="1600" dirty="0" smtClean="0"/>
              <a:t>, </a:t>
            </a:r>
            <a:r>
              <a:rPr lang="de-DE" sz="1600" dirty="0" err="1" smtClean="0"/>
              <a:t>detection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electrons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ions</a:t>
            </a:r>
            <a:endParaRPr lang="de-DE" sz="1600" dirty="0"/>
          </a:p>
          <a:p>
            <a:pPr marL="0" indent="0">
              <a:buNone/>
            </a:pPr>
            <a:endParaRPr lang="de-DE" sz="1600" dirty="0" smtClean="0"/>
          </a:p>
          <a:p>
            <a:pPr marL="0" indent="0">
              <a:buNone/>
            </a:pPr>
            <a:endParaRPr lang="de-DE" sz="1600" dirty="0" smtClean="0"/>
          </a:p>
        </p:txBody>
      </p:sp>
      <p:pic>
        <p:nvPicPr>
          <p:cNvPr id="2" name="Picture 2" descr="H:\Bilder\Bilder_2016\20161207_PDR_IPM_Magnet\SIS18_Section_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1" y="1272864"/>
            <a:ext cx="9022269" cy="400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89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714499" y="271336"/>
            <a:ext cx="4950407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IPM</a:t>
            </a:r>
            <a:r>
              <a:rPr lang="de-DE" dirty="0" smtClean="0"/>
              <a:t> </a:t>
            </a:r>
            <a:r>
              <a:rPr lang="de-DE" dirty="0" err="1" smtClean="0"/>
              <a:t>Window</a:t>
            </a:r>
            <a:r>
              <a:rPr lang="de-DE" dirty="0" smtClean="0"/>
              <a:t> Frame Magnet</a:t>
            </a:r>
            <a:endParaRPr lang="de-DE" dirty="0"/>
          </a:p>
        </p:txBody>
      </p:sp>
      <p:pic>
        <p:nvPicPr>
          <p:cNvPr id="5123" name="Picture 3" descr="H:\Bilder\Bilder_2017\20170216_IPM_Kammer\IPM_Magnet_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6" y="1253695"/>
            <a:ext cx="6104786" cy="463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240483" y="1253695"/>
            <a:ext cx="2903518" cy="526297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err="1" smtClean="0"/>
              <a:t>diagnostics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slit</a:t>
            </a:r>
            <a:r>
              <a:rPr lang="de-DE" sz="1600" dirty="0" smtClean="0"/>
              <a:t> in </a:t>
            </a:r>
            <a:r>
              <a:rPr lang="de-DE" sz="1600" dirty="0" err="1" smtClean="0"/>
              <a:t>yoke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camera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uv</a:t>
            </a:r>
            <a:r>
              <a:rPr lang="de-DE" sz="1600" dirty="0" smtClean="0"/>
              <a:t> </a:t>
            </a:r>
            <a:r>
              <a:rPr lang="de-DE" sz="1600" dirty="0" err="1" smtClean="0"/>
              <a:t>lamp</a:t>
            </a:r>
            <a:endParaRPr lang="de-DE" sz="1600" dirty="0"/>
          </a:p>
          <a:p>
            <a:pPr algn="l"/>
            <a:endParaRPr lang="de-DE" sz="1600" dirty="0" smtClean="0"/>
          </a:p>
          <a:p>
            <a:pPr algn="l"/>
            <a:r>
              <a:rPr lang="de-DE" sz="1600" dirty="0" err="1" smtClean="0"/>
              <a:t>UV</a:t>
            </a:r>
            <a:r>
              <a:rPr lang="de-DE" sz="1600" dirty="0" smtClean="0"/>
              <a:t> </a:t>
            </a:r>
            <a:r>
              <a:rPr lang="de-DE" sz="1600" dirty="0" err="1" smtClean="0"/>
              <a:t>115nm</a:t>
            </a:r>
            <a:r>
              <a:rPr lang="de-DE" sz="1600" dirty="0" smtClean="0"/>
              <a:t> / </a:t>
            </a:r>
            <a:r>
              <a:rPr lang="de-DE" sz="1600" dirty="0" err="1" smtClean="0"/>
              <a:t>120nm</a:t>
            </a:r>
            <a:endParaRPr lang="de-DE" sz="1600" dirty="0" smtClean="0"/>
          </a:p>
          <a:p>
            <a:pPr algn="l"/>
            <a:endParaRPr lang="de-DE" sz="1600" dirty="0" smtClean="0"/>
          </a:p>
          <a:p>
            <a:pPr algn="l"/>
            <a:r>
              <a:rPr lang="de-DE" sz="1600" dirty="0" err="1" smtClean="0"/>
              <a:t>diagnostic</a:t>
            </a:r>
            <a:r>
              <a:rPr lang="de-DE" sz="1600" dirty="0" smtClean="0"/>
              <a:t> </a:t>
            </a:r>
            <a:r>
              <a:rPr lang="de-DE" sz="1600" dirty="0" err="1" smtClean="0"/>
              <a:t>section</a:t>
            </a:r>
            <a:r>
              <a:rPr lang="de-DE" sz="1600" dirty="0" smtClean="0"/>
              <a:t> </a:t>
            </a:r>
            <a:r>
              <a:rPr lang="de-DE" sz="1600" dirty="0" err="1" smtClean="0"/>
              <a:t>moveable</a:t>
            </a:r>
            <a:r>
              <a:rPr lang="de-DE" sz="1600" dirty="0" smtClean="0"/>
              <a:t> </a:t>
            </a:r>
            <a:r>
              <a:rPr lang="de-DE" sz="1600" dirty="0" err="1" smtClean="0"/>
              <a:t>transverse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beam </a:t>
            </a:r>
            <a:r>
              <a:rPr lang="de-DE" sz="1600" dirty="0" err="1" smtClean="0"/>
              <a:t>line</a:t>
            </a:r>
            <a:r>
              <a:rPr lang="de-DE" sz="1600" dirty="0" smtClean="0"/>
              <a:t> </a:t>
            </a:r>
          </a:p>
          <a:p>
            <a:pPr algn="l"/>
            <a:r>
              <a:rPr lang="de-DE" sz="1600" dirty="0" err="1" smtClean="0"/>
              <a:t>self-repositioning</a:t>
            </a:r>
            <a:r>
              <a:rPr lang="de-DE" sz="1600" dirty="0" smtClean="0"/>
              <a:t> </a:t>
            </a:r>
          </a:p>
          <a:p>
            <a:pPr algn="l"/>
            <a:endParaRPr lang="de-DE" sz="1600" dirty="0"/>
          </a:p>
          <a:p>
            <a:pPr algn="l"/>
            <a:r>
              <a:rPr lang="de-DE" sz="1600" dirty="0" err="1" smtClean="0"/>
              <a:t>IPM</a:t>
            </a:r>
            <a:r>
              <a:rPr lang="de-DE" sz="1600" dirty="0" smtClean="0"/>
              <a:t> </a:t>
            </a:r>
            <a:r>
              <a:rPr lang="de-DE" sz="1600" dirty="0" err="1" smtClean="0"/>
              <a:t>insertion</a:t>
            </a:r>
            <a:r>
              <a:rPr lang="de-DE" sz="1600" dirty="0" smtClean="0"/>
              <a:t> in beam </a:t>
            </a:r>
          </a:p>
          <a:p>
            <a:pPr algn="l"/>
            <a:r>
              <a:rPr lang="de-DE" sz="1600" dirty="0" err="1" smtClean="0"/>
              <a:t>direction</a:t>
            </a:r>
            <a:r>
              <a:rPr lang="de-DE" sz="1600" dirty="0" smtClean="0"/>
              <a:t>, </a:t>
            </a:r>
            <a:r>
              <a:rPr lang="de-DE" sz="1600" dirty="0" err="1" smtClean="0"/>
              <a:t>avoid</a:t>
            </a:r>
            <a:r>
              <a:rPr lang="de-DE" sz="1600" dirty="0" smtClean="0"/>
              <a:t> tangential </a:t>
            </a:r>
            <a:r>
              <a:rPr lang="de-DE" sz="1600" dirty="0" err="1" smtClean="0"/>
              <a:t>flange</a:t>
            </a:r>
            <a:r>
              <a:rPr lang="de-DE" sz="1600" dirty="0" smtClean="0"/>
              <a:t> – </a:t>
            </a:r>
            <a:r>
              <a:rPr lang="de-DE" sz="1600" dirty="0" err="1" smtClean="0"/>
              <a:t>keep</a:t>
            </a:r>
            <a:r>
              <a:rPr lang="de-DE" sz="1600" dirty="0" smtClean="0"/>
              <a:t> </a:t>
            </a:r>
            <a:r>
              <a:rPr lang="de-DE" sz="1600" dirty="0" err="1" smtClean="0"/>
              <a:t>magnet</a:t>
            </a:r>
            <a:r>
              <a:rPr lang="de-DE" sz="1600" dirty="0" smtClean="0"/>
              <a:t> </a:t>
            </a:r>
            <a:r>
              <a:rPr lang="de-DE" sz="1600" dirty="0" err="1" smtClean="0"/>
              <a:t>aperture</a:t>
            </a:r>
            <a:r>
              <a:rPr lang="de-DE" sz="1600" dirty="0" smtClean="0"/>
              <a:t> </a:t>
            </a:r>
            <a:r>
              <a:rPr lang="de-DE" sz="1600" dirty="0" err="1" smtClean="0"/>
              <a:t>small</a:t>
            </a:r>
            <a:endParaRPr lang="de-DE" sz="1600" dirty="0" smtClean="0"/>
          </a:p>
          <a:p>
            <a:pPr algn="l"/>
            <a:endParaRPr lang="de-DE" sz="1600" dirty="0" smtClean="0"/>
          </a:p>
          <a:p>
            <a:pPr algn="l"/>
            <a:r>
              <a:rPr lang="de-DE" sz="1600" dirty="0" err="1" smtClean="0"/>
              <a:t>field</a:t>
            </a:r>
            <a:r>
              <a:rPr lang="de-DE" sz="1600" dirty="0" smtClean="0"/>
              <a:t> </a:t>
            </a:r>
            <a:r>
              <a:rPr lang="de-DE" sz="1600" dirty="0" err="1" smtClean="0"/>
              <a:t>compensation</a:t>
            </a:r>
            <a:r>
              <a:rPr lang="de-DE" sz="1600" dirty="0" smtClean="0"/>
              <a:t> in</a:t>
            </a:r>
          </a:p>
          <a:p>
            <a:pPr algn="l"/>
            <a:r>
              <a:rPr lang="de-DE" sz="1600" dirty="0" err="1" smtClean="0"/>
              <a:t>short</a:t>
            </a:r>
            <a:r>
              <a:rPr lang="de-DE" sz="1600" dirty="0" smtClean="0"/>
              <a:t> beam </a:t>
            </a:r>
            <a:r>
              <a:rPr lang="de-DE" sz="1600" dirty="0" err="1" smtClean="0"/>
              <a:t>pipes</a:t>
            </a:r>
            <a:endParaRPr lang="de-DE" sz="1600" dirty="0" smtClean="0"/>
          </a:p>
          <a:p>
            <a:pPr algn="l"/>
            <a:endParaRPr lang="de-DE" sz="1600" dirty="0"/>
          </a:p>
          <a:p>
            <a:r>
              <a:rPr lang="de-DE" sz="1600" dirty="0" err="1" smtClean="0"/>
              <a:t>diagnostic</a:t>
            </a:r>
            <a:r>
              <a:rPr lang="de-DE" sz="1600" dirty="0" smtClean="0"/>
              <a:t> : </a:t>
            </a:r>
            <a:r>
              <a:rPr lang="de-DE" sz="1600" dirty="0"/>
              <a:t>1.34 </a:t>
            </a:r>
            <a:r>
              <a:rPr lang="de-DE" sz="1600" dirty="0" err="1" smtClean="0"/>
              <a:t>to</a:t>
            </a:r>
            <a:endParaRPr lang="de-DE" sz="1600" dirty="0" smtClean="0"/>
          </a:p>
          <a:p>
            <a:pPr algn="l"/>
            <a:r>
              <a:rPr lang="de-DE" sz="1600" dirty="0" err="1" smtClean="0"/>
              <a:t>corrector</a:t>
            </a:r>
            <a:r>
              <a:rPr lang="de-DE" sz="1600" dirty="0" smtClean="0"/>
              <a:t> : 0.79 </a:t>
            </a:r>
            <a:r>
              <a:rPr lang="de-DE" sz="1600" dirty="0" err="1" smtClean="0"/>
              <a:t>to</a:t>
            </a:r>
            <a:endParaRPr lang="de-DE" sz="1600" dirty="0" smtClean="0"/>
          </a:p>
          <a:p>
            <a:pPr algn="l"/>
            <a:endParaRPr lang="de-DE" sz="1600" dirty="0"/>
          </a:p>
          <a:p>
            <a:pPr algn="l"/>
            <a:r>
              <a:rPr lang="de-DE" sz="1600" dirty="0" err="1" smtClean="0"/>
              <a:t>connection</a:t>
            </a:r>
            <a:r>
              <a:rPr lang="de-DE" sz="1600" dirty="0" smtClean="0"/>
              <a:t> </a:t>
            </a:r>
            <a:r>
              <a:rPr lang="de-DE" sz="1600" dirty="0" err="1" smtClean="0"/>
              <a:t>boxes</a:t>
            </a:r>
            <a:r>
              <a:rPr lang="de-DE" sz="1600" dirty="0" smtClean="0"/>
              <a:t> </a:t>
            </a:r>
            <a:r>
              <a:rPr lang="de-DE" sz="1600" dirty="0" err="1" smtClean="0"/>
              <a:t>split</a:t>
            </a:r>
            <a:r>
              <a:rPr lang="de-DE" sz="1600" dirty="0" smtClean="0"/>
              <a:t> </a:t>
            </a:r>
            <a:r>
              <a:rPr lang="de-DE" sz="1600" dirty="0" err="1" smtClean="0"/>
              <a:t>up</a:t>
            </a: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318912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573" y="1489868"/>
            <a:ext cx="4367213" cy="18767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800" dirty="0" err="1"/>
              <a:t>Diagnostic</a:t>
            </a:r>
            <a:r>
              <a:rPr lang="de-DE" sz="1800" dirty="0"/>
              <a:t> </a:t>
            </a:r>
            <a:r>
              <a:rPr lang="de-DE" sz="1800" dirty="0" err="1"/>
              <a:t>magnets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used</a:t>
            </a:r>
            <a:r>
              <a:rPr lang="de-DE" sz="1800" dirty="0"/>
              <a:t> </a:t>
            </a:r>
            <a:r>
              <a:rPr lang="de-DE" sz="1800" dirty="0" err="1"/>
              <a:t>alternating</a:t>
            </a:r>
            <a:r>
              <a:rPr lang="de-DE" sz="1800" dirty="0"/>
              <a:t>.</a:t>
            </a:r>
          </a:p>
          <a:p>
            <a:pPr marL="0" indent="0">
              <a:buNone/>
            </a:pPr>
            <a:r>
              <a:rPr lang="de-DE" sz="1800" dirty="0" err="1"/>
              <a:t>Correctors</a:t>
            </a:r>
            <a:r>
              <a:rPr lang="de-DE" sz="1800" dirty="0"/>
              <a:t> </a:t>
            </a:r>
            <a:r>
              <a:rPr lang="de-DE" sz="1800" dirty="0" err="1"/>
              <a:t>used</a:t>
            </a:r>
            <a:r>
              <a:rPr lang="de-DE" sz="1800" dirty="0"/>
              <a:t> </a:t>
            </a:r>
            <a:r>
              <a:rPr lang="de-DE" sz="1800" dirty="0" err="1"/>
              <a:t>always</a:t>
            </a:r>
            <a:r>
              <a:rPr lang="de-DE" sz="1800" dirty="0" smtClean="0"/>
              <a:t>.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 err="1" smtClean="0"/>
              <a:t>Slit</a:t>
            </a:r>
            <a:r>
              <a:rPr lang="de-DE" sz="1800" dirty="0" smtClean="0"/>
              <a:t> in </a:t>
            </a:r>
            <a:r>
              <a:rPr lang="de-DE" sz="1800" dirty="0" err="1" smtClean="0"/>
              <a:t>yoke</a:t>
            </a:r>
            <a:r>
              <a:rPr lang="de-DE" sz="1800" dirty="0" smtClean="0"/>
              <a:t> </a:t>
            </a:r>
            <a:r>
              <a:rPr lang="de-DE" sz="1800" dirty="0" err="1" smtClean="0"/>
              <a:t>manipulates</a:t>
            </a:r>
            <a:r>
              <a:rPr lang="de-DE" sz="1800" dirty="0" smtClean="0"/>
              <a:t> </a:t>
            </a:r>
            <a:r>
              <a:rPr lang="de-DE" sz="1800" dirty="0" err="1" smtClean="0"/>
              <a:t>mainly</a:t>
            </a:r>
            <a:r>
              <a:rPr lang="de-DE" sz="1800" dirty="0" smtClean="0"/>
              <a:t> z-</a:t>
            </a:r>
            <a:r>
              <a:rPr lang="de-DE" sz="1800" dirty="0" err="1" smtClean="0"/>
              <a:t>comp.</a:t>
            </a:r>
            <a:endParaRPr lang="de-DE" sz="1800" dirty="0" smtClean="0"/>
          </a:p>
          <a:p>
            <a:pPr marL="0" indent="0">
              <a:buNone/>
            </a:pP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magnetic</a:t>
            </a:r>
            <a:r>
              <a:rPr lang="de-DE" sz="1800" dirty="0" smtClean="0"/>
              <a:t> </a:t>
            </a:r>
            <a:r>
              <a:rPr lang="de-DE" sz="1800" dirty="0" err="1" smtClean="0"/>
              <a:t>field</a:t>
            </a:r>
            <a:r>
              <a:rPr lang="de-DE" sz="1800" dirty="0" smtClean="0"/>
              <a:t>.</a:t>
            </a:r>
            <a:endParaRPr lang="de-DE" sz="1800" dirty="0"/>
          </a:p>
          <a:p>
            <a:pPr marL="0" indent="0">
              <a:buNone/>
            </a:pPr>
            <a:endParaRPr lang="de-DE" sz="1800" dirty="0" smtClean="0"/>
          </a:p>
          <a:p>
            <a:pPr marL="0" indent="0">
              <a:buNone/>
            </a:pPr>
            <a:r>
              <a:rPr lang="de-DE" sz="1800" dirty="0" err="1" smtClean="0"/>
              <a:t>Correctors</a:t>
            </a:r>
            <a:r>
              <a:rPr lang="de-DE" sz="1800" dirty="0" smtClean="0"/>
              <a:t> </a:t>
            </a:r>
            <a:r>
              <a:rPr lang="de-DE" sz="1800" dirty="0" err="1" smtClean="0"/>
              <a:t>act</a:t>
            </a:r>
            <a:r>
              <a:rPr lang="de-DE" sz="1800" dirty="0" smtClean="0"/>
              <a:t> in </a:t>
            </a:r>
            <a:r>
              <a:rPr lang="de-DE" sz="1800" dirty="0" err="1" smtClean="0"/>
              <a:t>two</a:t>
            </a:r>
            <a:r>
              <a:rPr lang="de-DE" sz="1800" dirty="0" smtClean="0"/>
              <a:t> planes.</a:t>
            </a:r>
          </a:p>
          <a:p>
            <a:pPr marL="0" indent="0">
              <a:buNone/>
            </a:pPr>
            <a:r>
              <a:rPr lang="de-DE" sz="1800" dirty="0" smtClean="0"/>
              <a:t>The </a:t>
            </a:r>
            <a:r>
              <a:rPr lang="de-DE" sz="1800" dirty="0" err="1" smtClean="0"/>
              <a:t>correctors</a:t>
            </a:r>
            <a:r>
              <a:rPr lang="de-DE" sz="1800" dirty="0" smtClean="0"/>
              <a:t> </a:t>
            </a:r>
            <a:r>
              <a:rPr lang="de-DE" sz="1800" dirty="0" err="1" smtClean="0"/>
              <a:t>are</a:t>
            </a:r>
            <a:r>
              <a:rPr lang="de-DE" sz="1800" dirty="0" smtClean="0"/>
              <a:t> </a:t>
            </a:r>
            <a:r>
              <a:rPr lang="de-DE" sz="1800" dirty="0" err="1" smtClean="0"/>
              <a:t>equal</a:t>
            </a:r>
            <a:r>
              <a:rPr lang="de-DE" sz="1800" dirty="0" smtClean="0"/>
              <a:t> but </a:t>
            </a:r>
            <a:r>
              <a:rPr lang="de-DE" sz="1800" dirty="0" err="1" smtClean="0"/>
              <a:t>turned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 90 </a:t>
            </a:r>
            <a:r>
              <a:rPr lang="de-DE" sz="1800" dirty="0" err="1" smtClean="0"/>
              <a:t>degree</a:t>
            </a:r>
            <a:r>
              <a:rPr lang="de-DE" sz="1800" dirty="0" smtClean="0"/>
              <a:t> </a:t>
            </a:r>
            <a:r>
              <a:rPr lang="de-DE" sz="1800" dirty="0" err="1" smtClean="0"/>
              <a:t>around</a:t>
            </a:r>
            <a:r>
              <a:rPr lang="de-DE" sz="1800" dirty="0" smtClean="0"/>
              <a:t> beam </a:t>
            </a:r>
            <a:r>
              <a:rPr lang="de-DE" sz="1800" dirty="0" err="1" smtClean="0"/>
              <a:t>axis</a:t>
            </a:r>
            <a:r>
              <a:rPr lang="de-DE" sz="1800" dirty="0" smtClean="0"/>
              <a:t>.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714499" y="271336"/>
            <a:ext cx="4950407" cy="519239"/>
          </a:xfrm>
        </p:spPr>
        <p:txBody>
          <a:bodyPr/>
          <a:lstStyle/>
          <a:p>
            <a:r>
              <a:rPr lang="de-DE" dirty="0" err="1" smtClean="0"/>
              <a:t>IPM</a:t>
            </a:r>
            <a:r>
              <a:rPr lang="de-DE" dirty="0" smtClean="0"/>
              <a:t> Magnet</a:t>
            </a:r>
            <a:endParaRPr lang="de-DE" dirty="0"/>
          </a:p>
        </p:txBody>
      </p:sp>
      <p:pic>
        <p:nvPicPr>
          <p:cNvPr id="2051" name="Picture 3" descr="H:\Bilder\00_zeichnungen\B_E_Field_E_Box_Magnet\Magnet_2Main_2Cor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266756"/>
            <a:ext cx="4521199" cy="527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50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714499" y="271336"/>
            <a:ext cx="4950407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IPM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Chamber</a:t>
            </a:r>
            <a:endParaRPr lang="de-DE" dirty="0"/>
          </a:p>
        </p:txBody>
      </p:sp>
      <p:pic>
        <p:nvPicPr>
          <p:cNvPr id="1026" name="Picture 2" descr="H:\Bilder\Bilder_2017\20170216_IPM_Kammer\IPM_Kammer_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0" y="1312220"/>
            <a:ext cx="6244514" cy="476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400801" y="1253695"/>
            <a:ext cx="2743200" cy="526297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Main </a:t>
            </a:r>
            <a:r>
              <a:rPr lang="de-DE" sz="1600" dirty="0" err="1" smtClean="0"/>
              <a:t>vacuum</a:t>
            </a:r>
            <a:r>
              <a:rPr lang="de-DE" sz="1600" dirty="0" smtClean="0"/>
              <a:t> </a:t>
            </a:r>
            <a:r>
              <a:rPr lang="de-DE" sz="1600" dirty="0" err="1" smtClean="0"/>
              <a:t>chamber</a:t>
            </a:r>
            <a:r>
              <a:rPr lang="de-DE" sz="1600" dirty="0" smtClean="0"/>
              <a:t> </a:t>
            </a:r>
            <a:r>
              <a:rPr lang="de-DE" sz="1600" dirty="0" err="1" smtClean="0"/>
              <a:t>length</a:t>
            </a:r>
            <a:r>
              <a:rPr lang="de-DE" sz="1600" dirty="0" smtClean="0"/>
              <a:t> </a:t>
            </a:r>
            <a:r>
              <a:rPr lang="de-DE" sz="1600" dirty="0" err="1" smtClean="0"/>
              <a:t>1m</a:t>
            </a:r>
            <a:r>
              <a:rPr lang="de-DE" sz="1600" dirty="0" smtClean="0"/>
              <a:t> / </a:t>
            </a:r>
          </a:p>
          <a:p>
            <a:pPr algn="l"/>
            <a:r>
              <a:rPr lang="de-DE" sz="1600" dirty="0" err="1" smtClean="0"/>
              <a:t>inner</a:t>
            </a:r>
            <a:r>
              <a:rPr lang="de-DE" sz="1600" dirty="0" smtClean="0"/>
              <a:t> </a:t>
            </a:r>
            <a:r>
              <a:rPr lang="de-DE" sz="1600" dirty="0" err="1" smtClean="0"/>
              <a:t>diameter</a:t>
            </a:r>
            <a:r>
              <a:rPr lang="de-DE" sz="1600" dirty="0" smtClean="0"/>
              <a:t> 0.4 m.</a:t>
            </a:r>
          </a:p>
          <a:p>
            <a:pPr algn="l"/>
            <a:r>
              <a:rPr lang="de-DE" sz="1600" dirty="0" smtClean="0"/>
              <a:t>Main </a:t>
            </a:r>
            <a:r>
              <a:rPr lang="de-DE" sz="1600" dirty="0" err="1" smtClean="0"/>
              <a:t>flanges</a:t>
            </a:r>
            <a:r>
              <a:rPr lang="de-DE" sz="1600" dirty="0" smtClean="0"/>
              <a:t> </a:t>
            </a:r>
            <a:r>
              <a:rPr lang="de-DE" sz="1600" dirty="0" err="1" smtClean="0"/>
              <a:t>are</a:t>
            </a:r>
            <a:r>
              <a:rPr lang="de-DE" sz="1600" dirty="0" smtClean="0"/>
              <a:t> </a:t>
            </a:r>
            <a:r>
              <a:rPr lang="de-DE" sz="1600" dirty="0" err="1" smtClean="0"/>
              <a:t>COF400</a:t>
            </a:r>
            <a:endParaRPr lang="de-DE" sz="1600" dirty="0" smtClean="0"/>
          </a:p>
          <a:p>
            <a:pPr algn="l"/>
            <a:endParaRPr lang="de-DE" sz="1600" dirty="0"/>
          </a:p>
          <a:p>
            <a:pPr algn="l"/>
            <a:r>
              <a:rPr lang="de-DE" sz="1600" dirty="0" err="1" smtClean="0"/>
              <a:t>bellows</a:t>
            </a:r>
            <a:r>
              <a:rPr lang="de-DE" sz="1600" dirty="0" smtClean="0"/>
              <a:t> </a:t>
            </a:r>
            <a:r>
              <a:rPr lang="de-DE" sz="1600" dirty="0" err="1" smtClean="0"/>
              <a:t>CF200</a:t>
            </a:r>
            <a:r>
              <a:rPr lang="de-DE" sz="1600" dirty="0" smtClean="0"/>
              <a:t> /</a:t>
            </a:r>
          </a:p>
          <a:p>
            <a:r>
              <a:rPr lang="de-DE" sz="1600" dirty="0" err="1"/>
              <a:t>length</a:t>
            </a:r>
            <a:r>
              <a:rPr lang="de-DE" sz="1600" dirty="0"/>
              <a:t> </a:t>
            </a:r>
            <a:r>
              <a:rPr lang="de-DE" sz="1600" dirty="0" smtClean="0"/>
              <a:t>250</a:t>
            </a:r>
          </a:p>
          <a:p>
            <a:pPr algn="l"/>
            <a:endParaRPr lang="de-DE" sz="1600" dirty="0"/>
          </a:p>
          <a:p>
            <a:pPr algn="l"/>
            <a:r>
              <a:rPr lang="de-DE" sz="1600" dirty="0" smtClean="0"/>
              <a:t>beam </a:t>
            </a:r>
            <a:r>
              <a:rPr lang="de-DE" sz="1600" dirty="0" err="1" smtClean="0"/>
              <a:t>pipes</a:t>
            </a:r>
            <a:r>
              <a:rPr lang="de-DE" sz="1600" dirty="0" smtClean="0"/>
              <a:t> </a:t>
            </a:r>
            <a:r>
              <a:rPr lang="de-DE" sz="1600" dirty="0" err="1" smtClean="0"/>
              <a:t>CF200</a:t>
            </a:r>
            <a:r>
              <a:rPr lang="de-DE" sz="1600" dirty="0" smtClean="0"/>
              <a:t> / </a:t>
            </a:r>
          </a:p>
          <a:p>
            <a:r>
              <a:rPr lang="de-DE" sz="1600" dirty="0" err="1" smtClean="0"/>
              <a:t>length</a:t>
            </a:r>
            <a:r>
              <a:rPr lang="de-DE" sz="1600" dirty="0" smtClean="0"/>
              <a:t> 500</a:t>
            </a:r>
          </a:p>
          <a:p>
            <a:endParaRPr lang="de-DE" sz="1600" dirty="0" smtClean="0"/>
          </a:p>
          <a:p>
            <a:r>
              <a:rPr lang="de-DE" sz="1600" dirty="0" err="1" smtClean="0"/>
              <a:t>holders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Hall </a:t>
            </a:r>
            <a:r>
              <a:rPr lang="de-DE" sz="1600" dirty="0" err="1" smtClean="0"/>
              <a:t>probes</a:t>
            </a:r>
            <a:endParaRPr lang="de-DE" sz="1600" dirty="0" smtClean="0"/>
          </a:p>
          <a:p>
            <a:endParaRPr lang="de-DE" sz="1600" dirty="0"/>
          </a:p>
          <a:p>
            <a:r>
              <a:rPr lang="de-DE" sz="1600" dirty="0" err="1" smtClean="0"/>
              <a:t>adjustment</a:t>
            </a:r>
            <a:r>
              <a:rPr lang="de-DE" sz="1600" dirty="0" smtClean="0"/>
              <a:t> </a:t>
            </a:r>
            <a:r>
              <a:rPr lang="de-DE" sz="1600" dirty="0" err="1" smtClean="0"/>
              <a:t>feet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tension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compression</a:t>
            </a:r>
            <a:endParaRPr lang="de-DE" sz="1600" dirty="0" smtClean="0"/>
          </a:p>
          <a:p>
            <a:endParaRPr lang="de-DE" sz="1600" dirty="0"/>
          </a:p>
          <a:p>
            <a:r>
              <a:rPr lang="de-DE" sz="1600" dirty="0" smtClean="0"/>
              <a:t>high </a:t>
            </a:r>
            <a:r>
              <a:rPr lang="de-DE" sz="1600" dirty="0" err="1" smtClean="0"/>
              <a:t>voltage</a:t>
            </a:r>
            <a:r>
              <a:rPr lang="de-DE" sz="1600" dirty="0" smtClean="0"/>
              <a:t> </a:t>
            </a:r>
            <a:r>
              <a:rPr lang="de-DE" sz="1600" dirty="0" err="1" smtClean="0"/>
              <a:t>feedthroughs</a:t>
            </a:r>
            <a:r>
              <a:rPr lang="de-DE" sz="1600" dirty="0" smtClean="0"/>
              <a:t> </a:t>
            </a:r>
            <a:r>
              <a:rPr lang="de-DE" sz="1600" dirty="0" err="1" smtClean="0"/>
              <a:t>2x</a:t>
            </a:r>
            <a:r>
              <a:rPr lang="de-DE" sz="1600" dirty="0" smtClean="0"/>
              <a:t> </a:t>
            </a:r>
            <a:r>
              <a:rPr lang="de-DE" sz="1600" dirty="0" err="1" smtClean="0"/>
              <a:t>CF40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8x</a:t>
            </a:r>
            <a:r>
              <a:rPr lang="de-DE" sz="1600" dirty="0" smtClean="0"/>
              <a:t> </a:t>
            </a:r>
            <a:r>
              <a:rPr lang="de-DE" sz="1600" dirty="0" err="1" smtClean="0"/>
              <a:t>20kV</a:t>
            </a:r>
            <a:r>
              <a:rPr lang="de-DE" sz="1600" dirty="0" smtClean="0"/>
              <a:t> </a:t>
            </a:r>
            <a:r>
              <a:rPr lang="de-DE" sz="1600" dirty="0" err="1" smtClean="0"/>
              <a:t>each</a:t>
            </a:r>
            <a:endParaRPr lang="de-DE" sz="1600" dirty="0" smtClean="0"/>
          </a:p>
          <a:p>
            <a:endParaRPr lang="de-DE" sz="1600" dirty="0"/>
          </a:p>
          <a:p>
            <a:r>
              <a:rPr lang="de-DE" sz="1600" dirty="0" err="1" smtClean="0"/>
              <a:t>support</a:t>
            </a:r>
            <a:r>
              <a:rPr lang="de-DE" sz="1600" dirty="0" smtClean="0"/>
              <a:t> </a:t>
            </a:r>
            <a:r>
              <a:rPr lang="de-DE" sz="1600" dirty="0" err="1" smtClean="0"/>
              <a:t>fixed</a:t>
            </a:r>
            <a:r>
              <a:rPr lang="de-DE" sz="1600" dirty="0" smtClean="0"/>
              <a:t> on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moveable</a:t>
            </a:r>
            <a:r>
              <a:rPr lang="de-DE" sz="1600" dirty="0" smtClean="0"/>
              <a:t> </a:t>
            </a:r>
            <a:r>
              <a:rPr lang="de-DE" sz="1600" dirty="0" err="1" smtClean="0"/>
              <a:t>magnet</a:t>
            </a:r>
            <a:r>
              <a:rPr lang="de-DE" sz="1600" dirty="0" smtClean="0"/>
              <a:t> </a:t>
            </a:r>
            <a:r>
              <a:rPr lang="de-DE" sz="1600" dirty="0" err="1" smtClean="0"/>
              <a:t>support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5575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714499" y="271336"/>
            <a:ext cx="4950407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IPM</a:t>
            </a:r>
            <a:r>
              <a:rPr lang="de-DE" dirty="0" smtClean="0"/>
              <a:t> Magnet </a:t>
            </a:r>
            <a:r>
              <a:rPr lang="de-DE" dirty="0" err="1" smtClean="0"/>
              <a:t>Benachmark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1026" name="Picture 2" descr="H:\Simulations\HEBT_2015\HEBT_IPM_Magnet_Test_SIS\HEBT_IPM_Magnet_Test_SIS_007_E_u_B_PRottl\E_Box_HEBT_007_mag_Pictures\PartTrack_00_Perspect_c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2" y="1335975"/>
            <a:ext cx="3485912" cy="348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728852" y="1335974"/>
            <a:ext cx="5286435" cy="18644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400" dirty="0" err="1" smtClean="0"/>
              <a:t>Particle</a:t>
            </a:r>
            <a:r>
              <a:rPr lang="de-DE" sz="1400" dirty="0" smtClean="0"/>
              <a:t> </a:t>
            </a:r>
            <a:r>
              <a:rPr lang="de-DE" sz="1400" dirty="0" err="1" smtClean="0"/>
              <a:t>tracking</a:t>
            </a:r>
            <a:r>
              <a:rPr lang="de-DE" sz="1400" dirty="0" smtClean="0"/>
              <a:t> </a:t>
            </a:r>
            <a:r>
              <a:rPr lang="de-DE" sz="1400" dirty="0" err="1" smtClean="0"/>
              <a:t>simulations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CST</a:t>
            </a:r>
            <a:r>
              <a:rPr lang="de-DE" sz="1400" dirty="0" smtClean="0"/>
              <a:t> </a:t>
            </a:r>
            <a:r>
              <a:rPr lang="de-DE" sz="1400" dirty="0" err="1" smtClean="0"/>
              <a:t>show</a:t>
            </a:r>
            <a:r>
              <a:rPr lang="de-DE" sz="1400" dirty="0" smtClean="0"/>
              <a:t> a </a:t>
            </a:r>
            <a:r>
              <a:rPr lang="de-DE" sz="1400" dirty="0" err="1" smtClean="0"/>
              <a:t>maximum</a:t>
            </a:r>
            <a:r>
              <a:rPr lang="de-DE" sz="1400" dirty="0" smtClean="0"/>
              <a:t> beam </a:t>
            </a:r>
            <a:r>
              <a:rPr lang="de-DE" sz="1400" dirty="0" err="1" smtClean="0"/>
              <a:t>width</a:t>
            </a:r>
            <a:r>
              <a:rPr lang="de-DE" sz="1400" dirty="0" smtClean="0"/>
              <a:t> </a:t>
            </a:r>
            <a:r>
              <a:rPr lang="de-DE" sz="1400" dirty="0" err="1" smtClean="0"/>
              <a:t>spread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0.2mm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a beam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30mm</a:t>
            </a:r>
            <a:r>
              <a:rPr lang="de-DE" sz="1400" dirty="0" smtClean="0"/>
              <a:t> </a:t>
            </a:r>
            <a:r>
              <a:rPr lang="de-DE" sz="1400" dirty="0" err="1" smtClean="0"/>
              <a:t>radius</a:t>
            </a:r>
            <a:r>
              <a:rPr lang="de-DE" sz="1400" dirty="0" smtClean="0"/>
              <a:t>.</a:t>
            </a:r>
          </a:p>
          <a:p>
            <a:pPr marL="0" indent="0">
              <a:buNone/>
            </a:pPr>
            <a:r>
              <a:rPr lang="de-DE" sz="1400" dirty="0" smtClean="0"/>
              <a:t>The </a:t>
            </a:r>
            <a:r>
              <a:rPr lang="de-DE" sz="1400" dirty="0" err="1" smtClean="0"/>
              <a:t>magnetic</a:t>
            </a:r>
            <a:r>
              <a:rPr lang="de-DE" sz="1400" dirty="0" smtClean="0"/>
              <a:t> </a:t>
            </a:r>
            <a:r>
              <a:rPr lang="de-DE" sz="1400" dirty="0" err="1" smtClean="0"/>
              <a:t>field</a:t>
            </a:r>
            <a:r>
              <a:rPr lang="de-DE" sz="1400" dirty="0" smtClean="0"/>
              <a:t> was </a:t>
            </a:r>
            <a:r>
              <a:rPr lang="de-DE" sz="1400" dirty="0" err="1" smtClean="0"/>
              <a:t>designed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Opera.</a:t>
            </a:r>
          </a:p>
          <a:p>
            <a:pPr marL="0" indent="0">
              <a:buNone/>
            </a:pPr>
            <a:r>
              <a:rPr lang="de-DE" sz="1400" dirty="0" smtClean="0"/>
              <a:t>15 </a:t>
            </a:r>
            <a:r>
              <a:rPr lang="de-DE" sz="1400" dirty="0" err="1" smtClean="0"/>
              <a:t>Particles</a:t>
            </a:r>
            <a:r>
              <a:rPr lang="de-DE" sz="1400" dirty="0" smtClean="0"/>
              <a:t> </a:t>
            </a:r>
            <a:r>
              <a:rPr lang="de-DE" sz="1400" dirty="0" err="1" smtClean="0"/>
              <a:t>starting</a:t>
            </a:r>
            <a:r>
              <a:rPr lang="de-DE" sz="1400" dirty="0" smtClean="0"/>
              <a:t> at:</a:t>
            </a:r>
          </a:p>
          <a:p>
            <a:pPr marL="0" indent="0">
              <a:buNone/>
            </a:pPr>
            <a:r>
              <a:rPr lang="de-DE" sz="1400" dirty="0" smtClean="0"/>
              <a:t>x = 0, 15, 30, 45 </a:t>
            </a:r>
            <a:r>
              <a:rPr lang="de-DE" sz="1400" dirty="0" err="1" smtClean="0"/>
              <a:t>and</a:t>
            </a:r>
            <a:r>
              <a:rPr lang="de-DE" sz="1400" dirty="0" smtClean="0"/>
              <a:t> 60 mm</a:t>
            </a:r>
          </a:p>
          <a:p>
            <a:pPr marL="0" indent="0">
              <a:buNone/>
            </a:pPr>
            <a:r>
              <a:rPr lang="de-DE" sz="1400" dirty="0" smtClean="0"/>
              <a:t>z = 0, 11, 22 mm</a:t>
            </a:r>
            <a:endParaRPr lang="de-DE" sz="1400" dirty="0"/>
          </a:p>
        </p:txBody>
      </p:sp>
      <p:pic>
        <p:nvPicPr>
          <p:cNvPr id="1028" name="Picture 4" descr="H:\Simulations\HEBT_2015\HEBT_IPM_Magnet_Test_SIS\HEBT_IPM_Magnet_Test_SIS_008_E_u_B_PRottl\E_Box_HEBT_008_mag_Pictures\Part_Track_Results_Chart_delta_b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18" y="3277590"/>
            <a:ext cx="4774318" cy="308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024620" y="3408813"/>
            <a:ext cx="383951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x0</a:t>
            </a:r>
            <a:r>
              <a:rPr lang="de-DE" dirty="0" smtClean="0"/>
              <a:t>        </a:t>
            </a:r>
            <a:r>
              <a:rPr lang="de-DE" dirty="0" err="1" smtClean="0"/>
              <a:t>x15</a:t>
            </a:r>
            <a:r>
              <a:rPr lang="de-DE" dirty="0" smtClean="0"/>
              <a:t>       </a:t>
            </a:r>
            <a:r>
              <a:rPr lang="de-DE" dirty="0" err="1" smtClean="0"/>
              <a:t>x30</a:t>
            </a:r>
            <a:r>
              <a:rPr lang="de-DE" dirty="0" smtClean="0"/>
              <a:t>        </a:t>
            </a:r>
            <a:r>
              <a:rPr lang="de-DE" dirty="0" err="1" smtClean="0"/>
              <a:t>x45</a:t>
            </a:r>
            <a:r>
              <a:rPr lang="de-DE" dirty="0" smtClean="0"/>
              <a:t>       </a:t>
            </a:r>
            <a:r>
              <a:rPr lang="de-DE" dirty="0" err="1" smtClean="0"/>
              <a:t>x60</a:t>
            </a:r>
            <a:endParaRPr lang="de-DE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7963783" y="3697689"/>
            <a:ext cx="572593" cy="83099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z 22</a:t>
            </a:r>
          </a:p>
          <a:p>
            <a:pPr algn="l"/>
            <a:r>
              <a:rPr lang="de-DE" sz="1600" dirty="0" smtClean="0"/>
              <a:t>z 11</a:t>
            </a:r>
          </a:p>
          <a:p>
            <a:pPr algn="l"/>
            <a:r>
              <a:rPr lang="de-DE" sz="1600" dirty="0" smtClean="0"/>
              <a:t>z  0</a:t>
            </a:r>
          </a:p>
        </p:txBody>
      </p:sp>
    </p:spTree>
    <p:extLst>
      <p:ext uri="{BB962C8B-B14F-4D97-AF65-F5344CB8AC3E}">
        <p14:creationId xmlns:p14="http://schemas.microsoft.com/office/powerpoint/2010/main" val="368067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714499" y="271336"/>
            <a:ext cx="5208815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IPM</a:t>
            </a:r>
            <a:r>
              <a:rPr lang="de-DE" dirty="0" smtClean="0"/>
              <a:t> </a:t>
            </a:r>
            <a:r>
              <a:rPr lang="de-DE" dirty="0" err="1" smtClean="0"/>
              <a:t>SIS18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 w/o </a:t>
            </a:r>
            <a:r>
              <a:rPr lang="de-DE" dirty="0" err="1" smtClean="0"/>
              <a:t>magnet</a:t>
            </a:r>
            <a:endParaRPr lang="de-DE" dirty="0"/>
          </a:p>
        </p:txBody>
      </p:sp>
      <p:pic>
        <p:nvPicPr>
          <p:cNvPr id="4098" name="Picture 2" descr="H:\Bilder\Bilder_2014\20140404_SIS18-03_IPM_Fotos\DSCF24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" y="1309251"/>
            <a:ext cx="6286641" cy="471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400801" y="1253695"/>
            <a:ext cx="2743200" cy="35394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err="1" smtClean="0"/>
              <a:t>IPM</a:t>
            </a:r>
            <a:r>
              <a:rPr lang="de-DE" sz="1600" dirty="0" smtClean="0"/>
              <a:t> w/o </a:t>
            </a:r>
            <a:r>
              <a:rPr lang="de-DE" sz="1600" dirty="0" err="1" smtClean="0"/>
              <a:t>magnet</a:t>
            </a:r>
            <a:r>
              <a:rPr lang="de-DE" sz="1600" dirty="0" smtClean="0"/>
              <a:t> in </a:t>
            </a:r>
            <a:r>
              <a:rPr lang="de-DE" sz="1600" dirty="0" err="1" smtClean="0"/>
              <a:t>operation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SIS18</a:t>
            </a:r>
            <a:r>
              <a:rPr lang="de-DE" sz="1600" dirty="0" smtClean="0"/>
              <a:t>.  </a:t>
            </a:r>
          </a:p>
          <a:p>
            <a:pPr algn="l"/>
            <a:endParaRPr lang="de-DE" sz="1600" dirty="0" smtClean="0"/>
          </a:p>
          <a:p>
            <a:pPr algn="l"/>
            <a:r>
              <a:rPr lang="de-DE" sz="1600" dirty="0" err="1" smtClean="0"/>
              <a:t>FESA</a:t>
            </a:r>
            <a:r>
              <a:rPr lang="de-DE" sz="1600" dirty="0" smtClean="0"/>
              <a:t> </a:t>
            </a:r>
            <a:r>
              <a:rPr lang="de-DE" sz="1600" dirty="0" err="1" smtClean="0"/>
              <a:t>software</a:t>
            </a:r>
            <a:r>
              <a:rPr lang="de-DE" sz="1600" dirty="0" smtClean="0"/>
              <a:t> </a:t>
            </a:r>
            <a:r>
              <a:rPr lang="de-DE" sz="1600" dirty="0" err="1" smtClean="0"/>
              <a:t>under</a:t>
            </a:r>
            <a:r>
              <a:rPr lang="de-DE" sz="1600" dirty="0" smtClean="0"/>
              <a:t> </a:t>
            </a:r>
            <a:r>
              <a:rPr lang="de-DE" sz="1600" dirty="0" err="1" smtClean="0"/>
              <a:t>development</a:t>
            </a:r>
            <a:r>
              <a:rPr lang="de-DE" sz="1600" dirty="0" smtClean="0"/>
              <a:t>.</a:t>
            </a:r>
          </a:p>
          <a:p>
            <a:pPr algn="l"/>
            <a:endParaRPr lang="de-DE" sz="1600" dirty="0" smtClean="0"/>
          </a:p>
          <a:p>
            <a:pPr algn="l"/>
            <a:r>
              <a:rPr lang="de-DE" sz="1600" dirty="0" err="1" smtClean="0"/>
              <a:t>Vacuum</a:t>
            </a:r>
            <a:r>
              <a:rPr lang="de-DE" sz="1600" dirty="0" smtClean="0"/>
              <a:t> </a:t>
            </a:r>
            <a:r>
              <a:rPr lang="de-DE" sz="1600" dirty="0" err="1" smtClean="0"/>
              <a:t>chamber</a:t>
            </a:r>
            <a:r>
              <a:rPr lang="de-DE" sz="1600" dirty="0" smtClean="0"/>
              <a:t> </a:t>
            </a:r>
            <a:r>
              <a:rPr lang="de-DE" sz="1600" dirty="0" err="1" smtClean="0"/>
              <a:t>equipped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heat</a:t>
            </a:r>
            <a:r>
              <a:rPr lang="de-DE" sz="1600" dirty="0" smtClean="0"/>
              <a:t> </a:t>
            </a:r>
            <a:r>
              <a:rPr lang="de-DE" sz="1600" dirty="0" err="1" smtClean="0"/>
              <a:t>jackets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vacuum</a:t>
            </a:r>
            <a:r>
              <a:rPr lang="de-DE" sz="1600" dirty="0" smtClean="0"/>
              <a:t> </a:t>
            </a:r>
            <a:r>
              <a:rPr lang="de-DE" sz="1600" dirty="0" err="1" smtClean="0"/>
              <a:t>bakeout</a:t>
            </a:r>
            <a:r>
              <a:rPr lang="de-DE" sz="1600" dirty="0" smtClean="0"/>
              <a:t>.</a:t>
            </a:r>
          </a:p>
          <a:p>
            <a:pPr algn="l"/>
            <a:endParaRPr lang="de-DE" sz="1600" dirty="0" smtClean="0"/>
          </a:p>
          <a:p>
            <a:pPr algn="l"/>
            <a:r>
              <a:rPr lang="de-DE" sz="1600" dirty="0" err="1" smtClean="0"/>
              <a:t>Camera</a:t>
            </a:r>
            <a:r>
              <a:rPr lang="de-DE" sz="1600" dirty="0" smtClean="0"/>
              <a:t> </a:t>
            </a:r>
            <a:r>
              <a:rPr lang="de-DE" sz="1600" dirty="0" err="1" smtClean="0"/>
              <a:t>holders</a:t>
            </a:r>
            <a:r>
              <a:rPr lang="de-DE" sz="1600" dirty="0" smtClean="0"/>
              <a:t> </a:t>
            </a:r>
            <a:r>
              <a:rPr lang="de-DE" sz="1600" dirty="0" err="1" smtClean="0"/>
              <a:t>are</a:t>
            </a:r>
            <a:r>
              <a:rPr lang="de-DE" sz="1600" dirty="0" smtClean="0"/>
              <a:t> </a:t>
            </a:r>
            <a:r>
              <a:rPr lang="de-DE" sz="1600" dirty="0" err="1" smtClean="0"/>
              <a:t>covered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  <a:r>
              <a:rPr lang="de-DE" sz="1600" dirty="0" err="1" smtClean="0"/>
              <a:t>aluminium</a:t>
            </a:r>
            <a:r>
              <a:rPr lang="de-DE" sz="1600" dirty="0" smtClean="0"/>
              <a:t> </a:t>
            </a:r>
            <a:r>
              <a:rPr lang="de-DE" sz="1600" dirty="0" err="1" smtClean="0"/>
              <a:t>foil</a:t>
            </a:r>
            <a:r>
              <a:rPr lang="de-DE" sz="1600" dirty="0" smtClean="0"/>
              <a:t>.</a:t>
            </a:r>
          </a:p>
          <a:p>
            <a:pPr algn="l"/>
            <a:endParaRPr lang="de-DE" sz="1600" dirty="0"/>
          </a:p>
          <a:p>
            <a:pPr algn="l"/>
            <a:r>
              <a:rPr lang="de-DE" sz="1600" dirty="0" smtClean="0"/>
              <a:t>High </a:t>
            </a:r>
            <a:r>
              <a:rPr lang="de-DE" sz="1600" dirty="0" err="1" smtClean="0"/>
              <a:t>voltage</a:t>
            </a:r>
            <a:r>
              <a:rPr lang="de-DE" sz="1600" dirty="0" smtClean="0"/>
              <a:t> </a:t>
            </a:r>
            <a:r>
              <a:rPr lang="de-DE" sz="1600" dirty="0" err="1" smtClean="0"/>
              <a:t>adapter</a:t>
            </a:r>
            <a:r>
              <a:rPr lang="de-DE" sz="1600" dirty="0" smtClean="0"/>
              <a:t> </a:t>
            </a:r>
            <a:r>
              <a:rPr lang="de-DE" sz="1600" dirty="0" err="1" smtClean="0"/>
              <a:t>boxes</a:t>
            </a:r>
            <a:r>
              <a:rPr lang="de-DE" sz="1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879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714499" y="271336"/>
            <a:ext cx="4950407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IPM</a:t>
            </a:r>
            <a:r>
              <a:rPr lang="de-DE" dirty="0" smtClean="0"/>
              <a:t> </a:t>
            </a:r>
            <a:r>
              <a:rPr lang="de-DE" dirty="0" err="1" smtClean="0"/>
              <a:t>SIS18</a:t>
            </a:r>
            <a:endParaRPr lang="de-DE" dirty="0"/>
          </a:p>
        </p:txBody>
      </p:sp>
      <p:pic>
        <p:nvPicPr>
          <p:cNvPr id="3076" name="Picture 4" descr="H:\Bilder\Bilder_2012\20120418_Zs_bau_OIPM_18\P722000 (33)_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773" y="1304925"/>
            <a:ext cx="5015551" cy="39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Bilder\Bilder_2012\20120418_Zs_bau_OIPM_18\P722000 (35)_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04925"/>
            <a:ext cx="3853333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76201" y="4928259"/>
            <a:ext cx="3853332" cy="14369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400" dirty="0" err="1" smtClean="0"/>
              <a:t>IPM</a:t>
            </a:r>
            <a:r>
              <a:rPr lang="de-DE" sz="1400" dirty="0" smtClean="0"/>
              <a:t> e-</a:t>
            </a:r>
            <a:r>
              <a:rPr lang="de-DE" sz="1400" dirty="0" err="1" smtClean="0"/>
              <a:t>field</a:t>
            </a:r>
            <a:r>
              <a:rPr lang="de-DE" sz="1400" dirty="0" smtClean="0"/>
              <a:t> box </a:t>
            </a:r>
            <a:r>
              <a:rPr lang="de-DE" sz="1400" dirty="0" err="1" smtClean="0"/>
              <a:t>mounted</a:t>
            </a:r>
            <a:r>
              <a:rPr lang="de-DE" sz="1400" dirty="0" smtClean="0"/>
              <a:t> on </a:t>
            </a:r>
            <a:r>
              <a:rPr lang="de-DE" sz="1400" dirty="0" err="1" smtClean="0"/>
              <a:t>COF400</a:t>
            </a:r>
            <a:r>
              <a:rPr lang="de-DE" sz="1400" dirty="0" smtClean="0"/>
              <a:t> </a:t>
            </a:r>
            <a:r>
              <a:rPr lang="de-DE" sz="1400" dirty="0" err="1" smtClean="0"/>
              <a:t>main</a:t>
            </a:r>
            <a:r>
              <a:rPr lang="de-DE" sz="1400" dirty="0" smtClean="0"/>
              <a:t> </a:t>
            </a:r>
            <a:r>
              <a:rPr lang="de-DE" sz="1400" dirty="0" err="1" smtClean="0"/>
              <a:t>flange</a:t>
            </a:r>
            <a:r>
              <a:rPr lang="de-DE" sz="1400" dirty="0" smtClean="0"/>
              <a:t>.</a:t>
            </a:r>
          </a:p>
          <a:p>
            <a:pPr marL="0" indent="0">
              <a:buNone/>
            </a:pPr>
            <a:r>
              <a:rPr lang="de-DE" sz="1400" dirty="0" err="1" smtClean="0"/>
              <a:t>Aperture</a:t>
            </a:r>
            <a:r>
              <a:rPr lang="de-DE" sz="1400" dirty="0" smtClean="0"/>
              <a:t>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180mm</a:t>
            </a:r>
            <a:r>
              <a:rPr lang="de-DE" sz="1400" dirty="0" smtClean="0"/>
              <a:t> x </a:t>
            </a:r>
            <a:r>
              <a:rPr lang="de-DE" sz="1400" dirty="0" err="1" smtClean="0"/>
              <a:t>180mm</a:t>
            </a:r>
            <a:r>
              <a:rPr lang="de-DE" sz="1400" dirty="0" smtClean="0"/>
              <a:t>.</a:t>
            </a:r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r>
              <a:rPr lang="de-DE" sz="1400" dirty="0" err="1" smtClean="0"/>
              <a:t>MCP</a:t>
            </a:r>
            <a:r>
              <a:rPr lang="de-DE" sz="1400" dirty="0" smtClean="0"/>
              <a:t> </a:t>
            </a:r>
            <a:r>
              <a:rPr lang="de-DE" sz="1400" dirty="0" err="1" smtClean="0"/>
              <a:t>size</a:t>
            </a:r>
            <a:r>
              <a:rPr lang="de-DE" sz="1400" dirty="0" smtClean="0"/>
              <a:t> : 100 x 48 mm, </a:t>
            </a:r>
          </a:p>
          <a:p>
            <a:pPr marL="0" indent="0">
              <a:buNone/>
            </a:pPr>
            <a:r>
              <a:rPr lang="de-DE" sz="1400" dirty="0" smtClean="0"/>
              <a:t>not </a:t>
            </a:r>
            <a:r>
              <a:rPr lang="de-DE" sz="1400" dirty="0" err="1" smtClean="0"/>
              <a:t>shown</a:t>
            </a:r>
            <a:r>
              <a:rPr lang="de-DE" sz="1400" dirty="0" smtClean="0"/>
              <a:t> will </a:t>
            </a:r>
            <a:r>
              <a:rPr lang="de-DE" sz="1400" dirty="0" err="1" smtClean="0"/>
              <a:t>be</a:t>
            </a:r>
            <a:r>
              <a:rPr lang="de-DE" sz="1400" dirty="0" smtClean="0"/>
              <a:t> </a:t>
            </a:r>
            <a:r>
              <a:rPr lang="de-DE" sz="1400" dirty="0" err="1" smtClean="0"/>
              <a:t>installed</a:t>
            </a:r>
            <a:r>
              <a:rPr lang="de-DE" sz="1400" dirty="0" smtClean="0"/>
              <a:t> in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tunnel</a:t>
            </a:r>
            <a:r>
              <a:rPr lang="de-DE" sz="1400" dirty="0" smtClean="0"/>
              <a:t> last</a:t>
            </a:r>
          </a:p>
        </p:txBody>
      </p:sp>
    </p:spTree>
    <p:extLst>
      <p:ext uri="{BB962C8B-B14F-4D97-AF65-F5344CB8AC3E}">
        <p14:creationId xmlns:p14="http://schemas.microsoft.com/office/powerpoint/2010/main" val="28008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2" name="Text Box 4"/>
          <p:cNvSpPr txBox="1">
            <a:spLocks noChangeArrowheads="1"/>
          </p:cNvSpPr>
          <p:nvPr/>
        </p:nvSpPr>
        <p:spPr bwMode="auto">
          <a:xfrm>
            <a:off x="159764" y="1276450"/>
            <a:ext cx="3332115" cy="2308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MCP – PH –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Assembly</a:t>
            </a:r>
            <a:endParaRPr lang="de-DE" dirty="0" smtClean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srgbClr val="000000"/>
              </a:solidFill>
              <a:latin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MCP –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Ph</a:t>
            </a:r>
            <a:r>
              <a:rPr lang="de-DE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shape</a:t>
            </a: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 ideal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rectangular</a:t>
            </a: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,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large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width</a:t>
            </a:r>
            <a:r>
              <a:rPr lang="de-DE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~ 100 mm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length</a:t>
            </a: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 40 mm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P47, 100ns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decay</a:t>
            </a: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 time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MCPs</a:t>
            </a: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few</a:t>
            </a: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MOhms</a:t>
            </a:r>
            <a:endParaRPr lang="de-DE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5" name="Picture 3" descr="D:\Conferences_Talks_Reports\20130415_9th_DITANET_CERN\Talk_Material\IMG_3861_c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761"/>
            <a:ext cx="4680520" cy="355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MCP\MCP_PH_Detektor_Tests\Test_20-001_2012-03-28\005_UV_On_325_1_4k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97" y="3912982"/>
            <a:ext cx="3353382" cy="252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444930" y="5340100"/>
            <a:ext cx="2682372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UV light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signal</a:t>
            </a: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for</a:t>
            </a: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 MCP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calibration</a:t>
            </a:r>
            <a:endParaRPr lang="de-DE" dirty="0" smtClean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L2D2</a:t>
            </a: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lamp</a:t>
            </a: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, 115nm</a:t>
            </a:r>
          </a:p>
        </p:txBody>
      </p:sp>
      <p:pic>
        <p:nvPicPr>
          <p:cNvPr id="3074" name="Picture 2" descr="D:\Bilder\Bilder_2013\20130415_Talk_Material_CERN_Ditanet_9th\P5310076_cu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254" y="4509120"/>
            <a:ext cx="1865725" cy="175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1714499" y="271336"/>
            <a:ext cx="4950407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IPM</a:t>
            </a: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4184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714499" y="271336"/>
            <a:ext cx="4950407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ESR</a:t>
            </a:r>
            <a:r>
              <a:rPr lang="de-DE" dirty="0" smtClean="0"/>
              <a:t> </a:t>
            </a:r>
            <a:r>
              <a:rPr lang="de-DE" dirty="0" err="1" smtClean="0"/>
              <a:t>IPM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109858" y="1252845"/>
            <a:ext cx="4592772" cy="2606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1600" dirty="0" smtClean="0"/>
              <a:t>Compact </a:t>
            </a:r>
            <a:r>
              <a:rPr lang="de-DE" sz="1600" dirty="0" err="1" smtClean="0"/>
              <a:t>system</a:t>
            </a:r>
            <a:endParaRPr lang="de-DE" sz="1600" dirty="0" smtClean="0"/>
          </a:p>
          <a:p>
            <a:pPr marL="0" indent="0">
              <a:buNone/>
            </a:pPr>
            <a:r>
              <a:rPr lang="de-DE" sz="1600" dirty="0" err="1" smtClean="0"/>
              <a:t>Aperture</a:t>
            </a:r>
            <a:r>
              <a:rPr lang="de-DE" sz="1600" dirty="0" smtClean="0"/>
              <a:t> 180 x 180 </a:t>
            </a:r>
            <a:r>
              <a:rPr lang="de-DE" sz="1600" dirty="0" err="1" smtClean="0"/>
              <a:t>mm</a:t>
            </a:r>
            <a:r>
              <a:rPr lang="de-DE" sz="1600" baseline="30000" dirty="0" err="1" smtClean="0"/>
              <a:t>2</a:t>
            </a:r>
            <a:endParaRPr lang="de-DE" sz="1600" dirty="0" smtClean="0"/>
          </a:p>
          <a:p>
            <a:pPr marL="0" indent="0">
              <a:buNone/>
            </a:pPr>
            <a:r>
              <a:rPr lang="de-DE" sz="1600" dirty="0" smtClean="0"/>
              <a:t>Overall </a:t>
            </a:r>
            <a:r>
              <a:rPr lang="de-DE" sz="1600" dirty="0" err="1" smtClean="0"/>
              <a:t>length</a:t>
            </a:r>
            <a:r>
              <a:rPr lang="de-DE" sz="1600" dirty="0" smtClean="0"/>
              <a:t> : 0.6 m</a:t>
            </a:r>
          </a:p>
          <a:p>
            <a:pPr marL="0" indent="0">
              <a:buNone/>
            </a:pPr>
            <a:r>
              <a:rPr lang="de-DE" sz="1600" dirty="0"/>
              <a:t>M</a:t>
            </a:r>
            <a:r>
              <a:rPr lang="de-DE" sz="1600" dirty="0" smtClean="0"/>
              <a:t>ain </a:t>
            </a:r>
            <a:r>
              <a:rPr lang="de-DE" sz="1600" dirty="0" err="1" smtClean="0"/>
              <a:t>flange</a:t>
            </a:r>
            <a:r>
              <a:rPr lang="de-DE" sz="1600" dirty="0" smtClean="0"/>
              <a:t> : </a:t>
            </a:r>
            <a:r>
              <a:rPr lang="de-DE" sz="1600" dirty="0" err="1" smtClean="0"/>
              <a:t>CF250</a:t>
            </a:r>
            <a:r>
              <a:rPr lang="de-DE" sz="1600" dirty="0" smtClean="0"/>
              <a:t>, </a:t>
            </a:r>
            <a:r>
              <a:rPr lang="de-DE" sz="1600" dirty="0" err="1" smtClean="0"/>
              <a:t>with</a:t>
            </a:r>
            <a:r>
              <a:rPr lang="de-DE" sz="1600" dirty="0" smtClean="0"/>
              <a:t> high </a:t>
            </a:r>
            <a:r>
              <a:rPr lang="de-DE" sz="1600" dirty="0" err="1" smtClean="0"/>
              <a:t>voltage</a:t>
            </a:r>
            <a:r>
              <a:rPr lang="de-DE" sz="1600" dirty="0" smtClean="0"/>
              <a:t> </a:t>
            </a:r>
            <a:r>
              <a:rPr lang="de-DE" sz="1600" dirty="0" err="1" smtClean="0"/>
              <a:t>feedthroughs</a:t>
            </a:r>
            <a:r>
              <a:rPr lang="de-DE" sz="1600" dirty="0" smtClean="0"/>
              <a:t>, </a:t>
            </a:r>
            <a:r>
              <a:rPr lang="de-DE" sz="1600" dirty="0" err="1" smtClean="0"/>
              <a:t>UV</a:t>
            </a:r>
            <a:r>
              <a:rPr lang="de-DE" sz="1600" dirty="0" smtClean="0"/>
              <a:t> </a:t>
            </a:r>
            <a:r>
              <a:rPr lang="de-DE" sz="1600" dirty="0" err="1" smtClean="0"/>
              <a:t>lamp</a:t>
            </a:r>
            <a:endParaRPr lang="de-DE" sz="1600" dirty="0"/>
          </a:p>
          <a:p>
            <a:pPr marL="0" indent="0">
              <a:buNone/>
            </a:pPr>
            <a:r>
              <a:rPr lang="de-DE" sz="1600" dirty="0" err="1" smtClean="0"/>
              <a:t>Readout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  <a:r>
              <a:rPr lang="de-DE" sz="1600" dirty="0" err="1" smtClean="0"/>
              <a:t>camera</a:t>
            </a:r>
            <a:r>
              <a:rPr lang="de-DE" sz="1600" dirty="0" smtClean="0"/>
              <a:t> </a:t>
            </a:r>
            <a:r>
              <a:rPr lang="de-DE" sz="1600" dirty="0" err="1" smtClean="0"/>
              <a:t>through</a:t>
            </a:r>
            <a:r>
              <a:rPr lang="de-DE" sz="1600" dirty="0" smtClean="0"/>
              <a:t> </a:t>
            </a:r>
            <a:r>
              <a:rPr lang="de-DE" sz="1600" dirty="0" err="1" smtClean="0"/>
              <a:t>CF100</a:t>
            </a:r>
            <a:r>
              <a:rPr lang="de-DE" sz="1600" dirty="0" smtClean="0"/>
              <a:t> </a:t>
            </a:r>
            <a:r>
              <a:rPr lang="de-DE" sz="1600" dirty="0" err="1" smtClean="0"/>
              <a:t>viewport</a:t>
            </a:r>
            <a:endParaRPr lang="de-DE" sz="1600" dirty="0" smtClean="0"/>
          </a:p>
          <a:p>
            <a:pPr marL="0" indent="0">
              <a:buNone/>
            </a:pPr>
            <a:r>
              <a:rPr lang="de-DE" sz="1600" dirty="0" err="1" smtClean="0"/>
              <a:t>MCP</a:t>
            </a:r>
            <a:r>
              <a:rPr lang="de-DE" sz="1600" dirty="0" smtClean="0"/>
              <a:t> </a:t>
            </a:r>
            <a:r>
              <a:rPr lang="de-DE" sz="1600" dirty="0" err="1" smtClean="0"/>
              <a:t>size</a:t>
            </a:r>
            <a:r>
              <a:rPr lang="de-DE" sz="1600" dirty="0" smtClean="0"/>
              <a:t> : 100 x 48 </a:t>
            </a:r>
            <a:r>
              <a:rPr lang="de-DE" sz="1600" dirty="0" err="1" smtClean="0"/>
              <a:t>mm</a:t>
            </a:r>
            <a:r>
              <a:rPr lang="de-DE" sz="1600" baseline="30000" dirty="0" err="1" smtClean="0"/>
              <a:t>2</a:t>
            </a:r>
            <a:endParaRPr lang="de-DE" sz="1600" dirty="0" smtClean="0"/>
          </a:p>
          <a:p>
            <a:pPr marL="0" indent="0">
              <a:buNone/>
            </a:pPr>
            <a:r>
              <a:rPr lang="de-DE" sz="1600" dirty="0" smtClean="0"/>
              <a:t>E-</a:t>
            </a:r>
            <a:r>
              <a:rPr lang="de-DE" sz="1600" dirty="0" err="1" smtClean="0"/>
              <a:t>field</a:t>
            </a:r>
            <a:r>
              <a:rPr lang="de-DE" sz="1600" dirty="0" smtClean="0"/>
              <a:t> 55 kV/m</a:t>
            </a:r>
          </a:p>
          <a:p>
            <a:pPr marL="0" indent="0">
              <a:buNone/>
            </a:pPr>
            <a:r>
              <a:rPr lang="de-DE" sz="1600" dirty="0" err="1" smtClean="0"/>
              <a:t>ESR</a:t>
            </a:r>
            <a:r>
              <a:rPr lang="de-DE" sz="1600" dirty="0" smtClean="0"/>
              <a:t> 108 m, </a:t>
            </a:r>
            <a:r>
              <a:rPr lang="de-DE" sz="1600" dirty="0" err="1" smtClean="0"/>
              <a:t>10Tm</a:t>
            </a:r>
            <a:r>
              <a:rPr lang="de-DE" sz="1600" dirty="0" smtClean="0"/>
              <a:t>, </a:t>
            </a:r>
            <a:r>
              <a:rPr lang="de-DE" sz="1600" dirty="0" err="1" smtClean="0"/>
              <a:t>bakeable</a:t>
            </a:r>
            <a:r>
              <a:rPr lang="de-DE" sz="1600" dirty="0" smtClean="0"/>
              <a:t>, 10</a:t>
            </a:r>
            <a:r>
              <a:rPr lang="de-DE" sz="1600" baseline="30000" dirty="0" smtClean="0"/>
              <a:t>-11</a:t>
            </a:r>
            <a:r>
              <a:rPr lang="de-DE" sz="1600" dirty="0" smtClean="0"/>
              <a:t> mbar</a:t>
            </a:r>
          </a:p>
          <a:p>
            <a:pPr marL="0" indent="0">
              <a:buNone/>
            </a:pPr>
            <a:endParaRPr lang="de-DE" sz="1600" dirty="0" smtClean="0"/>
          </a:p>
        </p:txBody>
      </p:sp>
      <p:pic>
        <p:nvPicPr>
          <p:cNvPr id="6" name="Picture 3" descr="H:\Bilder\Bilder_2010\100128_ESR_RGM_Bild\ERS-RGM_c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506" y="1252846"/>
            <a:ext cx="4249097" cy="521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Bilder\Bilder_2013\20130124_ESR_IPM\DSCF1101_C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0" y="3743548"/>
            <a:ext cx="2756335" cy="272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43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IMG_0746_c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1" y="1304926"/>
            <a:ext cx="6337788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008_P01_C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716" y="3367088"/>
            <a:ext cx="2499946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1655885" y="158751"/>
            <a:ext cx="4992566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altLang="de-DE" sz="3200" dirty="0" err="1" smtClean="0"/>
              <a:t>ESR</a:t>
            </a:r>
            <a:r>
              <a:rPr lang="de-DE" altLang="de-DE" sz="3200" dirty="0" smtClean="0"/>
              <a:t> </a:t>
            </a:r>
            <a:r>
              <a:rPr lang="de-DE" altLang="de-DE" sz="3200" dirty="0" err="1" smtClean="0"/>
              <a:t>IPM</a:t>
            </a:r>
            <a:endParaRPr lang="en-GB" altLang="de-DE" sz="3200" dirty="0"/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6531430" y="1265239"/>
            <a:ext cx="2542232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buFontTx/>
              <a:buChar char="-"/>
            </a:pPr>
            <a:r>
              <a:rPr lang="de-DE" altLang="de-DE" dirty="0" err="1" smtClean="0"/>
              <a:t>Hor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IPM</a:t>
            </a:r>
            <a:endParaRPr lang="de-DE" altLang="de-DE" dirty="0"/>
          </a:p>
          <a:p>
            <a:pPr marL="285750" indent="-285750" algn="l" eaLnBrk="1" hangingPunct="1">
              <a:buFontTx/>
              <a:buChar char="-"/>
            </a:pPr>
            <a:r>
              <a:rPr lang="de-DE" altLang="de-DE" dirty="0" err="1"/>
              <a:t>V</a:t>
            </a:r>
            <a:r>
              <a:rPr lang="de-DE" altLang="de-DE" dirty="0" err="1" smtClean="0"/>
              <a:t>er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IPM</a:t>
            </a:r>
            <a:endParaRPr lang="de-DE" altLang="de-DE" dirty="0" smtClean="0"/>
          </a:p>
          <a:p>
            <a:pPr marL="285750" indent="-285750" algn="l" eaLnBrk="1" hangingPunct="1">
              <a:buFontTx/>
              <a:buChar char="-"/>
            </a:pPr>
            <a:r>
              <a:rPr lang="de-DE" altLang="de-DE" dirty="0" err="1" smtClean="0"/>
              <a:t>8x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20kV</a:t>
            </a:r>
            <a:r>
              <a:rPr lang="de-DE" altLang="de-DE" dirty="0" smtClean="0"/>
              <a:t> </a:t>
            </a:r>
          </a:p>
          <a:p>
            <a:pPr marL="285750" indent="-285750" algn="l" eaLnBrk="1" hangingPunct="1">
              <a:buFontTx/>
              <a:buChar char="-"/>
            </a:pPr>
            <a:r>
              <a:rPr lang="de-DE" altLang="de-DE" dirty="0" err="1" smtClean="0"/>
              <a:t>CF35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viewport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uv</a:t>
            </a:r>
            <a:r>
              <a:rPr lang="de-DE" altLang="de-DE" dirty="0" smtClean="0"/>
              <a:t> light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13833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:\Conferences_Talks_Reports\20130415_9th_DITANET_CERN\Talk_Material\GSI_wo_FAIR_Anlage_3D_c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1268759"/>
            <a:ext cx="7956599" cy="522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714499" y="271336"/>
            <a:ext cx="4950407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IPMs</a:t>
            </a:r>
            <a:r>
              <a:rPr lang="de-DE" dirty="0" smtClean="0"/>
              <a:t> @ </a:t>
            </a:r>
            <a:r>
              <a:rPr lang="de-DE" dirty="0" err="1" smtClean="0"/>
              <a:t>GSI</a:t>
            </a: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606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IMG_0748_c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82" y="1304925"/>
            <a:ext cx="630848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008_P01_C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716" y="3367088"/>
            <a:ext cx="2499946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655885" y="158751"/>
            <a:ext cx="4992566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altLang="de-DE" sz="3200" dirty="0" err="1" smtClean="0"/>
              <a:t>ESR</a:t>
            </a:r>
            <a:r>
              <a:rPr lang="de-DE" altLang="de-DE" sz="3200" dirty="0" smtClean="0"/>
              <a:t> </a:t>
            </a:r>
            <a:r>
              <a:rPr lang="de-DE" altLang="de-DE" sz="3200" dirty="0" err="1" smtClean="0"/>
              <a:t>IPM</a:t>
            </a:r>
            <a:r>
              <a:rPr lang="de-DE" altLang="de-DE" sz="3200" dirty="0" smtClean="0"/>
              <a:t> - </a:t>
            </a:r>
            <a:r>
              <a:rPr lang="de-DE" altLang="de-DE" sz="3200" dirty="0" err="1"/>
              <a:t>Backside</a:t>
            </a:r>
            <a:endParaRPr lang="en-GB" altLang="de-DE" sz="2000" i="1" dirty="0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6489865" y="1568059"/>
            <a:ext cx="2551555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buFontTx/>
              <a:buChar char="-"/>
            </a:pPr>
            <a:r>
              <a:rPr lang="de-DE" altLang="de-DE" dirty="0" err="1" smtClean="0"/>
              <a:t>Viewport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CF150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vertical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IPM</a:t>
            </a:r>
            <a:endParaRPr lang="de-DE" altLang="de-DE" dirty="0" smtClean="0"/>
          </a:p>
          <a:p>
            <a:pPr marL="285750" indent="-285750" algn="l" eaLnBrk="1" hangingPunct="1">
              <a:buFontTx/>
              <a:buChar char="-"/>
            </a:pPr>
            <a:endParaRPr lang="de-DE" altLang="de-DE" dirty="0"/>
          </a:p>
          <a:p>
            <a:pPr marL="285750" indent="-285750" algn="l" eaLnBrk="1" hangingPunct="1">
              <a:buFontTx/>
              <a:buChar char="-"/>
            </a:pPr>
            <a:r>
              <a:rPr lang="de-DE" altLang="de-DE" dirty="0" err="1" smtClean="0"/>
              <a:t>Viewport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horizontal </a:t>
            </a:r>
            <a:r>
              <a:rPr lang="de-DE" altLang="de-DE" dirty="0" err="1" smtClean="0"/>
              <a:t>IPM</a:t>
            </a:r>
            <a:endParaRPr lang="de-DE" altLang="de-DE" dirty="0" smtClean="0"/>
          </a:p>
        </p:txBody>
      </p:sp>
      <p:sp>
        <p:nvSpPr>
          <p:cNvPr id="9222" name="Line 7"/>
          <p:cNvSpPr>
            <a:spLocks noChangeShapeType="1"/>
          </p:cNvSpPr>
          <p:nvPr/>
        </p:nvSpPr>
        <p:spPr bwMode="auto">
          <a:xfrm flipH="1">
            <a:off x="2974730" y="1752725"/>
            <a:ext cx="3598986" cy="2104901"/>
          </a:xfrm>
          <a:prstGeom prst="line">
            <a:avLst/>
          </a:prstGeom>
          <a:noFill/>
          <a:ln w="57150">
            <a:solidFill>
              <a:srgbClr val="F4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3853542" y="2897579"/>
            <a:ext cx="2872573" cy="2861953"/>
          </a:xfrm>
          <a:prstGeom prst="line">
            <a:avLst/>
          </a:prstGeom>
          <a:noFill/>
          <a:ln w="57150">
            <a:solidFill>
              <a:srgbClr val="F4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2989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SCN1624_c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89" y="1285875"/>
            <a:ext cx="4356588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586306" y="4427538"/>
            <a:ext cx="2339102" cy="147732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altLang="de-DE" dirty="0" smtClean="0"/>
              <a:t>- </a:t>
            </a:r>
            <a:r>
              <a:rPr lang="de-DE" altLang="de-DE" dirty="0" err="1" smtClean="0"/>
              <a:t>IPM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location</a:t>
            </a:r>
            <a:endParaRPr lang="de-DE" altLang="de-DE" dirty="0"/>
          </a:p>
          <a:p>
            <a:pPr algn="l" eaLnBrk="1" hangingPunct="1"/>
            <a:endParaRPr lang="de-DE" altLang="de-DE" dirty="0"/>
          </a:p>
          <a:p>
            <a:pPr algn="l" eaLnBrk="1" hangingPunct="1"/>
            <a:r>
              <a:rPr lang="de-DE" altLang="de-DE" dirty="0"/>
              <a:t>- </a:t>
            </a:r>
            <a:r>
              <a:rPr lang="de-DE" altLang="de-DE" dirty="0" err="1"/>
              <a:t>C</a:t>
            </a:r>
            <a:r>
              <a:rPr lang="de-DE" altLang="de-DE" dirty="0" err="1" smtClean="0"/>
              <a:t>urrent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transformer</a:t>
            </a:r>
            <a:endParaRPr lang="de-DE" altLang="de-DE" dirty="0"/>
          </a:p>
          <a:p>
            <a:pPr algn="l" eaLnBrk="1" hangingPunct="1"/>
            <a:endParaRPr lang="de-DE" altLang="de-DE" dirty="0"/>
          </a:p>
          <a:p>
            <a:pPr algn="l" eaLnBrk="1" hangingPunct="1"/>
            <a:r>
              <a:rPr lang="de-DE" altLang="de-DE" dirty="0"/>
              <a:t>- </a:t>
            </a:r>
            <a:r>
              <a:rPr lang="de-DE" altLang="de-DE" dirty="0" err="1" smtClean="0"/>
              <a:t>Crates</a:t>
            </a:r>
            <a:r>
              <a:rPr lang="de-DE" altLang="de-DE" dirty="0" smtClean="0"/>
              <a:t> </a:t>
            </a:r>
            <a:r>
              <a:rPr lang="de-DE" altLang="de-DE" dirty="0"/>
              <a:t>&amp; Control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655885" y="158751"/>
            <a:ext cx="4992566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altLang="de-DE" sz="3200" dirty="0" err="1" smtClean="0"/>
              <a:t>ESR</a:t>
            </a:r>
            <a:r>
              <a:rPr lang="de-DE" altLang="de-DE" sz="3200" dirty="0" smtClean="0"/>
              <a:t> </a:t>
            </a:r>
            <a:r>
              <a:rPr lang="de-DE" altLang="de-DE" sz="3200" dirty="0" err="1" smtClean="0"/>
              <a:t>IPM</a:t>
            </a:r>
            <a:r>
              <a:rPr lang="de-DE" altLang="de-DE" sz="3200" dirty="0" smtClean="0"/>
              <a:t> </a:t>
            </a:r>
            <a:r>
              <a:rPr lang="de-DE" altLang="de-DE" sz="3200" dirty="0"/>
              <a:t>Location </a:t>
            </a:r>
            <a:endParaRPr lang="en-GB" altLang="de-DE" sz="2000" i="1" dirty="0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H="1" flipV="1">
            <a:off x="2854570" y="2536825"/>
            <a:ext cx="915846" cy="1890713"/>
          </a:xfrm>
          <a:prstGeom prst="line">
            <a:avLst/>
          </a:prstGeom>
          <a:noFill/>
          <a:ln w="57150">
            <a:solidFill>
              <a:srgbClr val="F4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 flipV="1">
            <a:off x="1691054" y="2590800"/>
            <a:ext cx="2008110" cy="2515590"/>
          </a:xfrm>
          <a:prstGeom prst="line">
            <a:avLst/>
          </a:prstGeom>
          <a:noFill/>
          <a:ln w="57150">
            <a:solidFill>
              <a:srgbClr val="F4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 flipV="1">
            <a:off x="1726223" y="4410075"/>
            <a:ext cx="1907626" cy="1242579"/>
          </a:xfrm>
          <a:prstGeom prst="line">
            <a:avLst/>
          </a:prstGeom>
          <a:noFill/>
          <a:ln w="57150">
            <a:solidFill>
              <a:srgbClr val="F4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48" name="Picture 8" descr="ESR_english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58" y="1295401"/>
            <a:ext cx="4318488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6119446" y="4419600"/>
            <a:ext cx="2911720" cy="15684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altLang="de-DE" sz="1600" b="1"/>
              <a:t>ESR -&gt;</a:t>
            </a:r>
            <a:r>
              <a:rPr lang="de-DE" altLang="de-DE" sz="1600"/>
              <a:t> </a:t>
            </a:r>
          </a:p>
          <a:p>
            <a:pPr algn="l" eaLnBrk="1" hangingPunct="1"/>
            <a:r>
              <a:rPr lang="de-DE" altLang="de-DE" sz="1600"/>
              <a:t>Experimental Storage Ring</a:t>
            </a:r>
          </a:p>
          <a:p>
            <a:pPr algn="l" eaLnBrk="1" hangingPunct="1"/>
            <a:endParaRPr lang="de-DE" altLang="de-DE" sz="1600"/>
          </a:p>
          <a:p>
            <a:pPr algn="l" eaLnBrk="1" hangingPunct="1"/>
            <a:r>
              <a:rPr lang="de-DE" altLang="de-DE" sz="1600"/>
              <a:t>Circumference 	108,36 m</a:t>
            </a:r>
          </a:p>
          <a:p>
            <a:pPr algn="l" eaLnBrk="1" hangingPunct="1"/>
            <a:r>
              <a:rPr lang="de-DE" altLang="de-DE" sz="1600"/>
              <a:t>Magnetic rigidity 	10 Tm</a:t>
            </a:r>
          </a:p>
          <a:p>
            <a:pPr algn="l" eaLnBrk="1" hangingPunct="1"/>
            <a:r>
              <a:rPr lang="de-DE" altLang="de-DE" sz="1600"/>
              <a:t>Vakuum mbar	10</a:t>
            </a:r>
            <a:r>
              <a:rPr lang="de-DE" altLang="de-DE" sz="1600" baseline="30000"/>
              <a:t>-10</a:t>
            </a:r>
            <a:r>
              <a:rPr lang="de-DE" altLang="de-DE" sz="1600"/>
              <a:t> - 10</a:t>
            </a:r>
            <a:r>
              <a:rPr lang="de-DE" altLang="de-DE" sz="1600" baseline="30000"/>
              <a:t>-11</a:t>
            </a:r>
            <a:endParaRPr lang="de-DE" altLang="de-DE" sz="1600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5189518" y="3895725"/>
            <a:ext cx="2295668" cy="723775"/>
          </a:xfrm>
          <a:prstGeom prst="line">
            <a:avLst/>
          </a:prstGeom>
          <a:noFill/>
          <a:ln w="57150">
            <a:solidFill>
              <a:srgbClr val="F4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2941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714499" y="271336"/>
            <a:ext cx="5248276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IPM</a:t>
            </a:r>
            <a:r>
              <a:rPr lang="de-DE" dirty="0" smtClean="0"/>
              <a:t> </a:t>
            </a:r>
            <a:r>
              <a:rPr lang="de-DE" dirty="0" err="1" smtClean="0"/>
              <a:t>Camera</a:t>
            </a:r>
            <a:r>
              <a:rPr lang="de-DE" dirty="0" smtClean="0"/>
              <a:t> </a:t>
            </a:r>
            <a:r>
              <a:rPr lang="de-DE" dirty="0" err="1" smtClean="0"/>
              <a:t>readout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38099" y="1403351"/>
            <a:ext cx="3048001" cy="452431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Camera</a:t>
            </a:r>
            <a:r>
              <a:rPr lang="de-DE" dirty="0" smtClean="0"/>
              <a:t> </a:t>
            </a:r>
            <a:r>
              <a:rPr lang="de-DE" dirty="0" err="1" smtClean="0"/>
              <a:t>observes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phosphor</a:t>
            </a:r>
            <a:r>
              <a:rPr lang="de-DE" dirty="0" smtClean="0"/>
              <a:t> </a:t>
            </a:r>
            <a:r>
              <a:rPr lang="de-DE" dirty="0" err="1" smtClean="0"/>
              <a:t>screen</a:t>
            </a:r>
            <a:r>
              <a:rPr lang="de-DE" dirty="0" smtClean="0"/>
              <a:t>. </a:t>
            </a:r>
          </a:p>
          <a:p>
            <a:pPr algn="l"/>
            <a:r>
              <a:rPr lang="de-DE" dirty="0" err="1" smtClean="0"/>
              <a:t>MCP</a:t>
            </a:r>
            <a:r>
              <a:rPr lang="de-DE" dirty="0" smtClean="0"/>
              <a:t> </a:t>
            </a:r>
            <a:r>
              <a:rPr lang="de-DE" dirty="0" err="1" smtClean="0"/>
              <a:t>width</a:t>
            </a:r>
            <a:r>
              <a:rPr lang="de-DE" dirty="0" smtClean="0"/>
              <a:t> : 100 mm,</a:t>
            </a:r>
          </a:p>
          <a:p>
            <a:pPr algn="l"/>
            <a:r>
              <a:rPr lang="de-DE" dirty="0" err="1" smtClean="0"/>
              <a:t>CCD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ize</a:t>
            </a:r>
            <a:r>
              <a:rPr lang="de-DE" dirty="0" smtClean="0"/>
              <a:t> : 1280 </a:t>
            </a:r>
            <a:r>
              <a:rPr lang="de-DE" dirty="0" err="1" smtClean="0"/>
              <a:t>pix</a:t>
            </a:r>
            <a:r>
              <a:rPr lang="de-DE" dirty="0" smtClean="0"/>
              <a:t>.</a:t>
            </a:r>
          </a:p>
          <a:p>
            <a:pPr algn="l"/>
            <a:endParaRPr lang="de-DE" dirty="0"/>
          </a:p>
          <a:p>
            <a:pPr algn="l"/>
            <a:r>
              <a:rPr lang="de-DE" dirty="0" err="1" smtClean="0"/>
              <a:t>Scaling</a:t>
            </a:r>
            <a:r>
              <a:rPr lang="de-DE" dirty="0" smtClean="0"/>
              <a:t> </a:t>
            </a:r>
            <a:r>
              <a:rPr lang="de-DE" dirty="0" err="1" smtClean="0"/>
              <a:t>factor</a:t>
            </a:r>
            <a:r>
              <a:rPr lang="de-DE" dirty="0" smtClean="0"/>
              <a:t> : 12.8 </a:t>
            </a:r>
            <a:r>
              <a:rPr lang="de-DE" dirty="0" err="1" smtClean="0"/>
              <a:t>pix</a:t>
            </a:r>
            <a:r>
              <a:rPr lang="de-DE" dirty="0" smtClean="0"/>
              <a:t>/mm</a:t>
            </a:r>
          </a:p>
          <a:p>
            <a:pPr algn="l"/>
            <a:endParaRPr lang="de-DE" dirty="0" smtClean="0"/>
          </a:p>
          <a:p>
            <a:pPr algn="l"/>
            <a:r>
              <a:rPr lang="de-DE" dirty="0" smtClean="0"/>
              <a:t>Marks on </a:t>
            </a:r>
            <a:r>
              <a:rPr lang="de-DE" dirty="0" err="1" smtClean="0"/>
              <a:t>phospor</a:t>
            </a:r>
            <a:r>
              <a:rPr lang="de-DE" dirty="0" smtClean="0"/>
              <a:t> holder </a:t>
            </a:r>
            <a:r>
              <a:rPr lang="de-DE" dirty="0" err="1" smtClean="0"/>
              <a:t>give</a:t>
            </a:r>
            <a:r>
              <a:rPr lang="de-DE" dirty="0" smtClean="0"/>
              <a:t> a </a:t>
            </a:r>
            <a:r>
              <a:rPr lang="de-DE" dirty="0" err="1" smtClean="0"/>
              <a:t>hint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viewed</a:t>
            </a:r>
            <a:r>
              <a:rPr lang="de-DE" dirty="0" smtClean="0"/>
              <a:t> </a:t>
            </a:r>
            <a:r>
              <a:rPr lang="de-DE" dirty="0" err="1" smtClean="0"/>
              <a:t>size</a:t>
            </a:r>
            <a:r>
              <a:rPr lang="de-DE" dirty="0" smtClean="0"/>
              <a:t> – 5 - 10 mm.</a:t>
            </a:r>
          </a:p>
          <a:p>
            <a:pPr algn="l"/>
            <a:endParaRPr lang="de-DE" dirty="0"/>
          </a:p>
          <a:p>
            <a:pPr algn="l"/>
            <a:r>
              <a:rPr lang="de-DE" dirty="0" smtClean="0"/>
              <a:t>Drag n </a:t>
            </a:r>
            <a:r>
              <a:rPr lang="de-DE" dirty="0" err="1" smtClean="0"/>
              <a:t>drop</a:t>
            </a:r>
            <a:r>
              <a:rPr lang="de-DE" dirty="0" smtClean="0"/>
              <a:t> an 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interest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GUI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known</a:t>
            </a:r>
            <a:r>
              <a:rPr lang="de-DE" dirty="0" smtClean="0"/>
              <a:t> </a:t>
            </a:r>
            <a:r>
              <a:rPr lang="de-DE" dirty="0" err="1" smtClean="0"/>
              <a:t>width</a:t>
            </a:r>
            <a:r>
              <a:rPr lang="de-DE" dirty="0" smtClean="0"/>
              <a:t> in mm.</a:t>
            </a:r>
          </a:p>
          <a:p>
            <a:pPr algn="l"/>
            <a:endParaRPr lang="de-DE" dirty="0" smtClean="0"/>
          </a:p>
          <a:p>
            <a:pPr algn="l"/>
            <a:r>
              <a:rPr lang="de-DE" dirty="0" smtClean="0"/>
              <a:t>Software </a:t>
            </a:r>
            <a:r>
              <a:rPr lang="de-DE" dirty="0" err="1" smtClean="0"/>
              <a:t>knows</a:t>
            </a:r>
            <a:r>
              <a:rPr lang="de-DE" dirty="0" smtClean="0"/>
              <a:t> </a:t>
            </a:r>
            <a:r>
              <a:rPr lang="de-DE" dirty="0" err="1" smtClean="0"/>
              <a:t>pix</a:t>
            </a:r>
            <a:r>
              <a:rPr lang="de-DE" dirty="0" smtClean="0"/>
              <a:t>.</a:t>
            </a:r>
            <a:endParaRPr lang="de-DE" dirty="0"/>
          </a:p>
        </p:txBody>
      </p:sp>
      <p:pic>
        <p:nvPicPr>
          <p:cNvPr id="7170" name="Picture 2" descr="H:\IPM_________IPM_________IPM\IPM_Messungen\2017_Reflexionen\20170202_IPM_SIS18_Test\20170202_IPM_H_00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2" y="1333500"/>
            <a:ext cx="5786438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erade Verbindung mit Pfeil 4"/>
          <p:cNvCxnSpPr/>
          <p:nvPr/>
        </p:nvCxnSpPr>
        <p:spPr>
          <a:xfrm flipV="1">
            <a:off x="2790701" y="2256312"/>
            <a:ext cx="2428504" cy="162692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57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714499" y="271336"/>
            <a:ext cx="5248276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IPM</a:t>
            </a:r>
            <a:r>
              <a:rPr lang="de-DE" dirty="0" smtClean="0"/>
              <a:t> Profile Software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Qt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9049" y="1403351"/>
            <a:ext cx="3763242" cy="230832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Image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hor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ver</a:t>
            </a:r>
            <a:r>
              <a:rPr lang="de-DE" sz="1600" dirty="0" smtClean="0"/>
              <a:t> </a:t>
            </a:r>
            <a:r>
              <a:rPr lang="de-DE" sz="1600" dirty="0" err="1" smtClean="0"/>
              <a:t>camera</a:t>
            </a:r>
            <a:r>
              <a:rPr lang="de-DE" sz="1600" dirty="0" smtClean="0"/>
              <a:t>.</a:t>
            </a:r>
          </a:p>
          <a:p>
            <a:pPr algn="l"/>
            <a:r>
              <a:rPr lang="de-DE" sz="1600" dirty="0" smtClean="0"/>
              <a:t>Beam </a:t>
            </a:r>
            <a:r>
              <a:rPr lang="de-DE" sz="1600" dirty="0" err="1" smtClean="0"/>
              <a:t>profiles</a:t>
            </a:r>
            <a:r>
              <a:rPr lang="de-DE" sz="1600" dirty="0" smtClean="0"/>
              <a:t>, beam </a:t>
            </a:r>
            <a:r>
              <a:rPr lang="de-DE" sz="1600" dirty="0" err="1" smtClean="0"/>
              <a:t>position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beam </a:t>
            </a:r>
            <a:r>
              <a:rPr lang="de-DE" sz="1600" dirty="0" err="1" smtClean="0"/>
              <a:t>width</a:t>
            </a:r>
            <a:r>
              <a:rPr lang="de-DE" sz="1600" dirty="0" smtClean="0"/>
              <a:t>.</a:t>
            </a:r>
          </a:p>
          <a:p>
            <a:pPr algn="l"/>
            <a:endParaRPr lang="de-DE" sz="1600" dirty="0"/>
          </a:p>
          <a:p>
            <a:pPr algn="l"/>
            <a:r>
              <a:rPr lang="de-DE" sz="1600" dirty="0" smtClean="0"/>
              <a:t>Set an </a:t>
            </a:r>
            <a:r>
              <a:rPr lang="de-DE" sz="1600" dirty="0" err="1" smtClean="0"/>
              <a:t>area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interest</a:t>
            </a:r>
            <a:r>
              <a:rPr lang="de-DE" sz="1600" dirty="0" smtClean="0"/>
              <a:t> </a:t>
            </a:r>
            <a:r>
              <a:rPr lang="de-DE" sz="1600" dirty="0" err="1" smtClean="0"/>
              <a:t>AOI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  <a:r>
              <a:rPr lang="de-DE" sz="1600" dirty="0" err="1" smtClean="0"/>
              <a:t>drag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drop</a:t>
            </a:r>
            <a:r>
              <a:rPr lang="de-DE" sz="1600" dirty="0" smtClean="0"/>
              <a:t>.</a:t>
            </a:r>
          </a:p>
          <a:p>
            <a:pPr algn="l"/>
            <a:r>
              <a:rPr lang="de-DE" sz="1600" dirty="0" smtClean="0"/>
              <a:t>Type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known</a:t>
            </a:r>
            <a:r>
              <a:rPr lang="de-DE" sz="1600" dirty="0" smtClean="0"/>
              <a:t> </a:t>
            </a:r>
            <a:r>
              <a:rPr lang="de-DE" sz="1600" dirty="0" err="1" smtClean="0"/>
              <a:t>size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AOI</a:t>
            </a:r>
            <a:r>
              <a:rPr lang="de-DE" sz="1600" dirty="0" smtClean="0"/>
              <a:t>.</a:t>
            </a:r>
          </a:p>
          <a:p>
            <a:pPr algn="l"/>
            <a:endParaRPr lang="de-DE" sz="1600" dirty="0" smtClean="0"/>
          </a:p>
          <a:p>
            <a:pPr algn="l"/>
            <a:r>
              <a:rPr lang="de-DE" sz="1600" dirty="0" err="1" smtClean="0"/>
              <a:t>Scale</a:t>
            </a:r>
            <a:r>
              <a:rPr lang="de-DE" sz="1600" dirty="0" smtClean="0"/>
              <a:t> </a:t>
            </a:r>
            <a:r>
              <a:rPr lang="de-DE" sz="1600" dirty="0" err="1" smtClean="0"/>
              <a:t>factor</a:t>
            </a:r>
            <a:r>
              <a:rPr lang="de-DE" sz="1600" dirty="0" smtClean="0"/>
              <a:t> </a:t>
            </a:r>
            <a:r>
              <a:rPr lang="de-DE" sz="1600" dirty="0" err="1" smtClean="0"/>
              <a:t>calculated</a:t>
            </a:r>
            <a:r>
              <a:rPr lang="de-DE" sz="1600" dirty="0" smtClean="0"/>
              <a:t> / </a:t>
            </a:r>
            <a:r>
              <a:rPr lang="de-DE" sz="1600" dirty="0" err="1" smtClean="0"/>
              <a:t>saved</a:t>
            </a:r>
            <a:r>
              <a:rPr lang="de-DE" sz="1600" dirty="0" smtClean="0"/>
              <a:t> w </a:t>
            </a:r>
            <a:r>
              <a:rPr lang="de-DE" sz="1600" dirty="0" err="1" smtClean="0"/>
              <a:t>data</a:t>
            </a:r>
            <a:r>
              <a:rPr lang="de-DE" sz="1600" dirty="0" smtClean="0"/>
              <a:t>.</a:t>
            </a:r>
          </a:p>
        </p:txBody>
      </p:sp>
      <p:pic>
        <p:nvPicPr>
          <p:cNvPr id="1026" name="Picture 2" descr="H:\Bilder\Bilder_2017\20170518_ESR_IPM_Qt_Software\IPM_GUI_Main_ROI_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85" y="1300346"/>
            <a:ext cx="4867481" cy="428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Bilder\Bilder_2017\20170518_ESR_IPM_Qt_Software\IPM_GUI_AO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4" y="3711675"/>
            <a:ext cx="3844595" cy="287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226285" y="5745868"/>
            <a:ext cx="3763242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Flip </a:t>
            </a:r>
            <a:r>
              <a:rPr lang="de-DE" sz="1600" dirty="0" err="1" smtClean="0"/>
              <a:t>profile</a:t>
            </a:r>
            <a:r>
              <a:rPr lang="de-DE" sz="1600" dirty="0" smtClean="0"/>
              <a:t> </a:t>
            </a:r>
            <a:r>
              <a:rPr lang="de-DE" sz="1600" dirty="0" err="1" smtClean="0"/>
              <a:t>function</a:t>
            </a:r>
            <a:r>
              <a:rPr lang="de-DE" sz="1600" dirty="0" smtClean="0"/>
              <a:t> </a:t>
            </a:r>
            <a:r>
              <a:rPr lang="de-DE" sz="1600" dirty="0" err="1" smtClean="0"/>
              <a:t>if</a:t>
            </a:r>
            <a:r>
              <a:rPr lang="de-DE" sz="1600" dirty="0" smtClean="0"/>
              <a:t> </a:t>
            </a:r>
            <a:r>
              <a:rPr lang="de-DE" sz="1600" dirty="0" err="1" smtClean="0"/>
              <a:t>cam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mounted</a:t>
            </a:r>
            <a:r>
              <a:rPr lang="de-DE" sz="1600" dirty="0" smtClean="0"/>
              <a:t> </a:t>
            </a:r>
            <a:r>
              <a:rPr lang="de-DE" sz="1600" dirty="0" err="1" smtClean="0"/>
              <a:t>against</a:t>
            </a:r>
            <a:r>
              <a:rPr lang="de-DE" sz="1600" dirty="0" smtClean="0"/>
              <a:t> beam </a:t>
            </a:r>
            <a:r>
              <a:rPr lang="de-DE" sz="1600" dirty="0" err="1" smtClean="0"/>
              <a:t>direction</a:t>
            </a:r>
            <a:r>
              <a:rPr lang="de-DE" sz="1600" dirty="0" smtClean="0"/>
              <a:t>.</a:t>
            </a:r>
          </a:p>
          <a:p>
            <a:pPr algn="l"/>
            <a:r>
              <a:rPr lang="de-DE" sz="1600" dirty="0" smtClean="0"/>
              <a:t>Save </a:t>
            </a:r>
            <a:r>
              <a:rPr lang="de-DE" sz="1600" dirty="0" err="1" smtClean="0"/>
              <a:t>prof</a:t>
            </a:r>
            <a:r>
              <a:rPr lang="de-DE" sz="1600" dirty="0" smtClean="0"/>
              <a:t> / Save </a:t>
            </a:r>
            <a:r>
              <a:rPr lang="de-DE" sz="1600" dirty="0" err="1" smtClean="0"/>
              <a:t>img</a:t>
            </a:r>
            <a:r>
              <a:rPr lang="de-DE" sz="1600" dirty="0" smtClean="0"/>
              <a:t> / ...</a:t>
            </a:r>
          </a:p>
        </p:txBody>
      </p:sp>
    </p:spTree>
    <p:extLst>
      <p:ext uri="{BB962C8B-B14F-4D97-AF65-F5344CB8AC3E}">
        <p14:creationId xmlns:p14="http://schemas.microsoft.com/office/powerpoint/2010/main" val="209782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714499" y="271336"/>
            <a:ext cx="4950407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IPM</a:t>
            </a:r>
            <a:r>
              <a:rPr lang="de-DE" dirty="0" smtClean="0"/>
              <a:t> </a:t>
            </a:r>
            <a:r>
              <a:rPr lang="de-DE" dirty="0" err="1" smtClean="0"/>
              <a:t>SIS18</a:t>
            </a:r>
            <a:r>
              <a:rPr lang="de-DE" dirty="0" smtClean="0"/>
              <a:t> Beam </a:t>
            </a:r>
            <a:r>
              <a:rPr lang="de-DE" dirty="0" err="1" smtClean="0"/>
              <a:t>Profiles</a:t>
            </a:r>
            <a:endParaRPr lang="de-DE" dirty="0"/>
          </a:p>
        </p:txBody>
      </p:sp>
      <p:pic>
        <p:nvPicPr>
          <p:cNvPr id="2050" name="Picture 2" descr="H:\Bilder\Bilder_2017\20170518_ESR_IPM_Qt_Software\IPM_GUI_Main_Profi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896" y="1330037"/>
            <a:ext cx="6478678" cy="50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5314" y="1338038"/>
            <a:ext cx="2505693" cy="42473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238 U 4+</a:t>
            </a:r>
          </a:p>
          <a:p>
            <a:pPr algn="l"/>
            <a:r>
              <a:rPr lang="de-DE" dirty="0" smtClean="0"/>
              <a:t>300 </a:t>
            </a:r>
            <a:r>
              <a:rPr lang="de-DE" dirty="0" err="1" smtClean="0"/>
              <a:t>MeV</a:t>
            </a:r>
            <a:r>
              <a:rPr lang="de-DE" dirty="0" smtClean="0"/>
              <a:t>/u</a:t>
            </a:r>
          </a:p>
          <a:p>
            <a:pPr algn="l"/>
            <a:r>
              <a:rPr lang="de-DE" dirty="0" smtClean="0"/>
              <a:t>13 mA</a:t>
            </a:r>
          </a:p>
          <a:p>
            <a:pPr algn="l"/>
            <a:endParaRPr lang="de-DE" dirty="0"/>
          </a:p>
          <a:p>
            <a:pPr algn="l"/>
            <a:r>
              <a:rPr lang="de-DE" dirty="0" smtClean="0"/>
              <a:t>Images </a:t>
            </a:r>
            <a:r>
              <a:rPr lang="de-DE" dirty="0" err="1" smtClean="0"/>
              <a:t>of</a:t>
            </a:r>
            <a:r>
              <a:rPr lang="de-DE" dirty="0" smtClean="0"/>
              <a:t> beam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profiles</a:t>
            </a:r>
            <a:r>
              <a:rPr lang="de-DE" dirty="0" smtClean="0"/>
              <a:t>.</a:t>
            </a:r>
          </a:p>
          <a:p>
            <a:pPr algn="l"/>
            <a:endParaRPr lang="de-DE" dirty="0"/>
          </a:p>
          <a:p>
            <a:pPr algn="l"/>
            <a:r>
              <a:rPr lang="de-DE" dirty="0" err="1" smtClean="0"/>
              <a:t>Left</a:t>
            </a:r>
            <a:r>
              <a:rPr lang="de-DE" dirty="0" smtClean="0"/>
              <a:t> </a:t>
            </a:r>
            <a:r>
              <a:rPr lang="de-DE" dirty="0" err="1" smtClean="0"/>
              <a:t>side</a:t>
            </a:r>
            <a:r>
              <a:rPr lang="de-DE" dirty="0" smtClean="0"/>
              <a:t> horizontal </a:t>
            </a:r>
            <a:r>
              <a:rPr lang="de-DE" dirty="0" err="1" smtClean="0"/>
              <a:t>profile</a:t>
            </a:r>
            <a:r>
              <a:rPr lang="de-DE" dirty="0" smtClean="0"/>
              <a:t>.</a:t>
            </a:r>
          </a:p>
          <a:p>
            <a:pPr algn="l"/>
            <a:r>
              <a:rPr lang="de-DE" dirty="0" err="1" smtClean="0"/>
              <a:t>Right</a:t>
            </a:r>
            <a:r>
              <a:rPr lang="de-DE" dirty="0" smtClean="0"/>
              <a:t> (</a:t>
            </a:r>
            <a:r>
              <a:rPr lang="de-DE" dirty="0" err="1" smtClean="0"/>
              <a:t>ver</a:t>
            </a:r>
            <a:r>
              <a:rPr lang="de-DE" dirty="0" smtClean="0"/>
              <a:t>) </a:t>
            </a:r>
            <a:r>
              <a:rPr lang="de-DE" dirty="0" err="1" smtClean="0"/>
              <a:t>profile</a:t>
            </a:r>
            <a:r>
              <a:rPr lang="de-DE" dirty="0" smtClean="0"/>
              <a:t> </a:t>
            </a:r>
            <a:r>
              <a:rPr lang="de-DE" dirty="0" err="1" smtClean="0"/>
              <a:t>shows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00B050"/>
                </a:solidFill>
              </a:rPr>
              <a:t>shoulders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peak</a:t>
            </a:r>
            <a:r>
              <a:rPr lang="de-DE" dirty="0" smtClean="0"/>
              <a:t> on </a:t>
            </a:r>
            <a:r>
              <a:rPr lang="de-DE" dirty="0" err="1" smtClean="0"/>
              <a:t>right</a:t>
            </a:r>
            <a:r>
              <a:rPr lang="de-DE" dirty="0" smtClean="0"/>
              <a:t> </a:t>
            </a:r>
            <a:r>
              <a:rPr lang="de-DE" dirty="0" err="1" smtClean="0"/>
              <a:t>hand</a:t>
            </a:r>
            <a:r>
              <a:rPr lang="de-DE" dirty="0" smtClean="0"/>
              <a:t> </a:t>
            </a:r>
            <a:r>
              <a:rPr lang="de-DE" dirty="0" err="1" smtClean="0"/>
              <a:t>side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high </a:t>
            </a:r>
            <a:r>
              <a:rPr lang="de-DE" dirty="0" err="1" smtClean="0"/>
              <a:t>MCP</a:t>
            </a:r>
            <a:r>
              <a:rPr lang="de-DE" dirty="0" smtClean="0"/>
              <a:t> </a:t>
            </a:r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MCP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defects</a:t>
            </a:r>
            <a:r>
              <a:rPr lang="de-DE" dirty="0" smtClean="0"/>
              <a:t>. </a:t>
            </a:r>
          </a:p>
        </p:txBody>
      </p:sp>
      <p:cxnSp>
        <p:nvCxnSpPr>
          <p:cNvPr id="3" name="Gerade Verbindung mit Pfeil 2"/>
          <p:cNvCxnSpPr/>
          <p:nvPr/>
        </p:nvCxnSpPr>
        <p:spPr>
          <a:xfrm flipV="1">
            <a:off x="8170223" y="3152899"/>
            <a:ext cx="397824" cy="7748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>
            <a:off x="6243332" y="3669475"/>
            <a:ext cx="976865" cy="119940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V="1">
            <a:off x="6243332" y="2732770"/>
            <a:ext cx="843148" cy="80756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8170223" y="4080164"/>
            <a:ext cx="397824" cy="93716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08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714499" y="271336"/>
            <a:ext cx="4950407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IPM</a:t>
            </a:r>
            <a:r>
              <a:rPr lang="de-DE" dirty="0" smtClean="0"/>
              <a:t> </a:t>
            </a:r>
            <a:r>
              <a:rPr lang="de-DE" dirty="0" err="1" smtClean="0"/>
              <a:t>SIS18</a:t>
            </a:r>
            <a:r>
              <a:rPr lang="de-DE" dirty="0" smtClean="0"/>
              <a:t> Beam </a:t>
            </a:r>
            <a:r>
              <a:rPr lang="de-DE" dirty="0" err="1" smtClean="0"/>
              <a:t>Profiles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5314" y="1338038"/>
            <a:ext cx="2505693" cy="34163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238 U 4+</a:t>
            </a:r>
          </a:p>
          <a:p>
            <a:pPr algn="l"/>
            <a:r>
              <a:rPr lang="de-DE" dirty="0" smtClean="0"/>
              <a:t>300 </a:t>
            </a:r>
            <a:r>
              <a:rPr lang="de-DE" dirty="0" err="1" smtClean="0"/>
              <a:t>MeV</a:t>
            </a:r>
            <a:r>
              <a:rPr lang="de-DE" dirty="0" smtClean="0"/>
              <a:t>/u</a:t>
            </a:r>
          </a:p>
          <a:p>
            <a:pPr algn="l"/>
            <a:r>
              <a:rPr lang="de-DE" dirty="0" smtClean="0"/>
              <a:t>13 mA</a:t>
            </a:r>
          </a:p>
          <a:p>
            <a:pPr algn="l"/>
            <a:endParaRPr lang="de-DE" dirty="0"/>
          </a:p>
          <a:p>
            <a:pPr algn="l"/>
            <a:r>
              <a:rPr lang="de-DE" dirty="0" smtClean="0"/>
              <a:t>Images </a:t>
            </a:r>
            <a:r>
              <a:rPr lang="de-DE" dirty="0" err="1" smtClean="0"/>
              <a:t>of</a:t>
            </a:r>
            <a:r>
              <a:rPr lang="de-DE" dirty="0" smtClean="0"/>
              <a:t> beam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profiles</a:t>
            </a:r>
            <a:r>
              <a:rPr lang="de-DE" dirty="0" smtClean="0"/>
              <a:t>.</a:t>
            </a:r>
          </a:p>
          <a:p>
            <a:pPr algn="l"/>
            <a:endParaRPr lang="de-DE" dirty="0"/>
          </a:p>
          <a:p>
            <a:pPr algn="l"/>
            <a:r>
              <a:rPr lang="de-DE" dirty="0" err="1" smtClean="0"/>
              <a:t>Left</a:t>
            </a:r>
            <a:r>
              <a:rPr lang="de-DE" dirty="0" smtClean="0"/>
              <a:t> </a:t>
            </a:r>
            <a:r>
              <a:rPr lang="de-DE" dirty="0" err="1" smtClean="0"/>
              <a:t>side</a:t>
            </a:r>
            <a:r>
              <a:rPr lang="de-DE" dirty="0" smtClean="0"/>
              <a:t> horizontal </a:t>
            </a:r>
            <a:r>
              <a:rPr lang="de-DE" dirty="0" err="1" smtClean="0"/>
              <a:t>profile</a:t>
            </a:r>
            <a:r>
              <a:rPr lang="de-DE" dirty="0" smtClean="0"/>
              <a:t>.</a:t>
            </a:r>
          </a:p>
          <a:p>
            <a:pPr algn="l"/>
            <a:r>
              <a:rPr lang="de-DE" dirty="0" err="1" smtClean="0"/>
              <a:t>Right</a:t>
            </a:r>
            <a:r>
              <a:rPr lang="de-DE" dirty="0" smtClean="0"/>
              <a:t> (</a:t>
            </a:r>
            <a:r>
              <a:rPr lang="de-DE" dirty="0" err="1" smtClean="0"/>
              <a:t>ver</a:t>
            </a:r>
            <a:r>
              <a:rPr lang="de-DE" dirty="0" smtClean="0"/>
              <a:t>) </a:t>
            </a:r>
            <a:r>
              <a:rPr lang="de-DE" dirty="0" err="1" smtClean="0"/>
              <a:t>image</a:t>
            </a:r>
            <a:r>
              <a:rPr lang="de-DE" dirty="0" smtClean="0"/>
              <a:t> </a:t>
            </a:r>
            <a:r>
              <a:rPr lang="de-DE" dirty="0" err="1" smtClean="0"/>
              <a:t>shows</a:t>
            </a:r>
            <a:r>
              <a:rPr lang="de-DE" dirty="0" smtClean="0"/>
              <a:t> a light </a:t>
            </a:r>
            <a:r>
              <a:rPr lang="de-DE" dirty="0" err="1" smtClean="0">
                <a:solidFill>
                  <a:srgbClr val="FF0000"/>
                </a:solidFill>
              </a:rPr>
              <a:t>halo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shoulders</a:t>
            </a:r>
            <a:r>
              <a:rPr lang="de-DE" dirty="0" smtClean="0"/>
              <a:t>.</a:t>
            </a:r>
            <a:endParaRPr lang="de-DE" dirty="0"/>
          </a:p>
        </p:txBody>
      </p:sp>
      <p:pic>
        <p:nvPicPr>
          <p:cNvPr id="4098" name="Picture 2" descr="H:\IPM_________IPM_________IPM\IPM_Messungen\IPM_GUI_Bilder_2016\Bildschirmfoto vom 2016-06-06 11_18_25_c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65" y="1338039"/>
            <a:ext cx="6401869" cy="498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erade Verbindung mit Pfeil 6"/>
          <p:cNvCxnSpPr/>
          <p:nvPr/>
        </p:nvCxnSpPr>
        <p:spPr>
          <a:xfrm flipH="1" flipV="1">
            <a:off x="7523018" y="2446317"/>
            <a:ext cx="760021" cy="46138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15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IPM_________IPM_________IPM\IPM_Messungen\IPM_GUI_Bilder_2016\Bildschirmfoto vom 2016-06-03 10_24_46_c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372" y="1338038"/>
            <a:ext cx="6337811" cy="497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714499" y="271336"/>
            <a:ext cx="4950407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IPM</a:t>
            </a:r>
            <a:r>
              <a:rPr lang="de-DE" dirty="0" smtClean="0"/>
              <a:t> </a:t>
            </a:r>
            <a:r>
              <a:rPr lang="de-DE" dirty="0" err="1" smtClean="0"/>
              <a:t>SIS18</a:t>
            </a:r>
            <a:r>
              <a:rPr lang="de-DE" dirty="0" smtClean="0"/>
              <a:t> Beam </a:t>
            </a:r>
            <a:r>
              <a:rPr lang="de-DE" dirty="0" err="1" smtClean="0"/>
              <a:t>Profiles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5314" y="1338038"/>
            <a:ext cx="2505693" cy="31393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238 U 4+</a:t>
            </a:r>
          </a:p>
          <a:p>
            <a:pPr algn="l"/>
            <a:r>
              <a:rPr lang="de-DE" dirty="0" smtClean="0"/>
              <a:t>300 </a:t>
            </a:r>
            <a:r>
              <a:rPr lang="de-DE" dirty="0" err="1" smtClean="0"/>
              <a:t>MeV</a:t>
            </a:r>
            <a:r>
              <a:rPr lang="de-DE" dirty="0" smtClean="0"/>
              <a:t>/u</a:t>
            </a:r>
          </a:p>
          <a:p>
            <a:pPr algn="l"/>
            <a:r>
              <a:rPr lang="de-DE" dirty="0" smtClean="0"/>
              <a:t>13 mA</a:t>
            </a:r>
          </a:p>
          <a:p>
            <a:pPr algn="l"/>
            <a:endParaRPr lang="de-DE" dirty="0"/>
          </a:p>
          <a:p>
            <a:pPr algn="l"/>
            <a:r>
              <a:rPr lang="de-DE" dirty="0" smtClean="0"/>
              <a:t>Images </a:t>
            </a:r>
            <a:r>
              <a:rPr lang="de-DE" dirty="0" err="1" smtClean="0"/>
              <a:t>of</a:t>
            </a:r>
            <a:r>
              <a:rPr lang="de-DE" dirty="0" smtClean="0"/>
              <a:t> beam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profiles</a:t>
            </a:r>
            <a:r>
              <a:rPr lang="de-DE" dirty="0" smtClean="0"/>
              <a:t>.</a:t>
            </a:r>
          </a:p>
          <a:p>
            <a:pPr algn="l"/>
            <a:endParaRPr lang="de-DE" dirty="0"/>
          </a:p>
          <a:p>
            <a:pPr algn="l"/>
            <a:r>
              <a:rPr lang="de-DE" dirty="0" err="1" smtClean="0"/>
              <a:t>Left</a:t>
            </a:r>
            <a:r>
              <a:rPr lang="de-DE" dirty="0" smtClean="0"/>
              <a:t> </a:t>
            </a:r>
            <a:r>
              <a:rPr lang="de-DE" dirty="0" err="1" smtClean="0"/>
              <a:t>side</a:t>
            </a:r>
            <a:r>
              <a:rPr lang="de-DE" dirty="0" smtClean="0"/>
              <a:t> horizontal </a:t>
            </a:r>
            <a:r>
              <a:rPr lang="de-DE" dirty="0" err="1" smtClean="0"/>
              <a:t>profile</a:t>
            </a:r>
            <a:r>
              <a:rPr lang="de-DE" dirty="0" smtClean="0"/>
              <a:t>.</a:t>
            </a:r>
          </a:p>
          <a:p>
            <a:pPr algn="l"/>
            <a:r>
              <a:rPr lang="de-DE" dirty="0" smtClean="0"/>
              <a:t>Beam </a:t>
            </a:r>
            <a:r>
              <a:rPr lang="de-DE" dirty="0" err="1" smtClean="0"/>
              <a:t>image</a:t>
            </a:r>
            <a:r>
              <a:rPr lang="de-DE" dirty="0" smtClean="0"/>
              <a:t> </a:t>
            </a:r>
            <a:r>
              <a:rPr lang="de-DE" dirty="0" err="1" smtClean="0"/>
              <a:t>hardly</a:t>
            </a:r>
            <a:r>
              <a:rPr lang="de-DE" dirty="0" smtClean="0"/>
              <a:t> </a:t>
            </a:r>
            <a:r>
              <a:rPr lang="de-DE" dirty="0" err="1" smtClean="0"/>
              <a:t>visible</a:t>
            </a:r>
            <a:r>
              <a:rPr lang="de-DE" dirty="0" smtClean="0"/>
              <a:t>.</a:t>
            </a:r>
            <a:endParaRPr lang="de-DE" dirty="0"/>
          </a:p>
        </p:txBody>
      </p:sp>
      <p:cxnSp>
        <p:nvCxnSpPr>
          <p:cNvPr id="7" name="Gerade Verbindung mit Pfeil 6"/>
          <p:cNvCxnSpPr/>
          <p:nvPr/>
        </p:nvCxnSpPr>
        <p:spPr>
          <a:xfrm flipV="1">
            <a:off x="2226623" y="2907699"/>
            <a:ext cx="2090058" cy="9933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24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:\IPM_________IPM_________IPM\IPM_Messungen\IPM_GUI_Bilder_2016\Bildschirmfoto vom 2016-06-03 10_23_29_c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808" y="1338038"/>
            <a:ext cx="6425065" cy="501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714499" y="271336"/>
            <a:ext cx="4950407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IPM</a:t>
            </a:r>
            <a:r>
              <a:rPr lang="de-DE" dirty="0" smtClean="0"/>
              <a:t> </a:t>
            </a:r>
            <a:r>
              <a:rPr lang="de-DE" dirty="0" err="1" smtClean="0"/>
              <a:t>SIS18</a:t>
            </a:r>
            <a:r>
              <a:rPr lang="de-DE" dirty="0" smtClean="0"/>
              <a:t> Beam </a:t>
            </a:r>
            <a:r>
              <a:rPr lang="de-DE" dirty="0" err="1" smtClean="0"/>
              <a:t>Profiles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5314" y="1338038"/>
            <a:ext cx="2505693" cy="34163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238 U 4+</a:t>
            </a:r>
          </a:p>
          <a:p>
            <a:pPr algn="l"/>
            <a:r>
              <a:rPr lang="de-DE" dirty="0" smtClean="0"/>
              <a:t>300 </a:t>
            </a:r>
            <a:r>
              <a:rPr lang="de-DE" dirty="0" err="1" smtClean="0"/>
              <a:t>MeV</a:t>
            </a:r>
            <a:r>
              <a:rPr lang="de-DE" dirty="0" smtClean="0"/>
              <a:t>/u</a:t>
            </a:r>
          </a:p>
          <a:p>
            <a:pPr algn="l"/>
            <a:r>
              <a:rPr lang="de-DE" dirty="0" smtClean="0"/>
              <a:t>13 mA</a:t>
            </a:r>
          </a:p>
          <a:p>
            <a:pPr algn="l"/>
            <a:endParaRPr lang="de-DE" dirty="0"/>
          </a:p>
          <a:p>
            <a:pPr algn="l"/>
            <a:r>
              <a:rPr lang="de-DE" dirty="0" smtClean="0"/>
              <a:t>Images </a:t>
            </a:r>
            <a:r>
              <a:rPr lang="de-DE" dirty="0" err="1" smtClean="0"/>
              <a:t>of</a:t>
            </a:r>
            <a:r>
              <a:rPr lang="de-DE" dirty="0" smtClean="0"/>
              <a:t> beam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profiles</a:t>
            </a:r>
            <a:r>
              <a:rPr lang="de-DE" dirty="0" smtClean="0"/>
              <a:t>.</a:t>
            </a:r>
          </a:p>
          <a:p>
            <a:pPr algn="l"/>
            <a:endParaRPr lang="de-DE" dirty="0"/>
          </a:p>
          <a:p>
            <a:pPr algn="l"/>
            <a:r>
              <a:rPr lang="de-DE" dirty="0" err="1" smtClean="0"/>
              <a:t>Right</a:t>
            </a:r>
            <a:r>
              <a:rPr lang="de-DE" dirty="0" smtClean="0"/>
              <a:t> </a:t>
            </a:r>
            <a:r>
              <a:rPr lang="de-DE" dirty="0" err="1" smtClean="0"/>
              <a:t>side</a:t>
            </a:r>
            <a:r>
              <a:rPr lang="de-DE" dirty="0" smtClean="0"/>
              <a:t> </a:t>
            </a:r>
            <a:r>
              <a:rPr lang="de-DE" dirty="0" err="1" smtClean="0"/>
              <a:t>vertical</a:t>
            </a:r>
            <a:r>
              <a:rPr lang="de-DE" dirty="0" smtClean="0"/>
              <a:t>.</a:t>
            </a:r>
          </a:p>
          <a:p>
            <a:pPr algn="l"/>
            <a:r>
              <a:rPr lang="de-DE" dirty="0" err="1" smtClean="0"/>
              <a:t>MCP</a:t>
            </a:r>
            <a:r>
              <a:rPr lang="de-DE" dirty="0" smtClean="0"/>
              <a:t> </a:t>
            </a:r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overdriven</a:t>
            </a:r>
            <a:r>
              <a:rPr lang="de-DE" dirty="0" smtClean="0"/>
              <a:t>.</a:t>
            </a:r>
          </a:p>
          <a:p>
            <a:pPr algn="l"/>
            <a:r>
              <a:rPr lang="de-DE" dirty="0" smtClean="0"/>
              <a:t>Signal </a:t>
            </a:r>
            <a:r>
              <a:rPr lang="de-DE" dirty="0" err="1" smtClean="0"/>
              <a:t>shadows</a:t>
            </a:r>
            <a:r>
              <a:rPr lang="de-DE" dirty="0" smtClean="0"/>
              <a:t> beam </a:t>
            </a:r>
            <a:r>
              <a:rPr lang="de-DE" dirty="0" err="1" smtClean="0"/>
              <a:t>signal</a:t>
            </a:r>
            <a:r>
              <a:rPr lang="de-DE" dirty="0" smtClean="0"/>
              <a:t> </a:t>
            </a:r>
            <a:r>
              <a:rPr lang="de-DE" dirty="0" err="1" smtClean="0"/>
              <a:t>induced</a:t>
            </a:r>
            <a:r>
              <a:rPr lang="de-DE" dirty="0" smtClean="0"/>
              <a:t>.</a:t>
            </a:r>
            <a:endParaRPr lang="de-DE" dirty="0"/>
          </a:p>
        </p:txBody>
      </p:sp>
      <p:cxnSp>
        <p:nvCxnSpPr>
          <p:cNvPr id="7" name="Gerade Verbindung mit Pfeil 6"/>
          <p:cNvCxnSpPr/>
          <p:nvPr/>
        </p:nvCxnSpPr>
        <p:spPr>
          <a:xfrm flipV="1">
            <a:off x="1425039" y="2416629"/>
            <a:ext cx="5569527" cy="15497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39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714499" y="271336"/>
            <a:ext cx="4950407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71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Conferences_Talks_Reports\20130415_9th_DITANET_CERN\Talk_Material\Strahlzeitplan_Bsp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026" y="2455425"/>
            <a:ext cx="6405365" cy="384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7060" y="1234495"/>
            <a:ext cx="5431043" cy="1754326"/>
          </a:xfrm>
          <a:prstGeom prst="rect">
            <a:avLst/>
          </a:prstGeom>
          <a:solidFill>
            <a:srgbClr val="DFF1CB">
              <a:alpha val="85000"/>
            </a:srgbClr>
          </a:solidFill>
          <a:ln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SIS18 Operation:</a:t>
            </a:r>
          </a:p>
          <a:p>
            <a:pPr marL="342900" indent="-342900">
              <a:buFontTx/>
              <a:buChar char="-"/>
            </a:pPr>
            <a:r>
              <a:rPr lang="de-DE" dirty="0" smtClean="0"/>
              <a:t>different </a:t>
            </a:r>
            <a:r>
              <a:rPr lang="de-DE" dirty="0" err="1" smtClean="0"/>
              <a:t>sorts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ions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different </a:t>
            </a:r>
            <a:r>
              <a:rPr lang="de-DE" dirty="0" err="1" smtClean="0"/>
              <a:t>sources</a:t>
            </a:r>
            <a:r>
              <a:rPr lang="de-DE" dirty="0" smtClean="0"/>
              <a:t> </a:t>
            </a:r>
            <a:r>
              <a:rPr lang="de-DE" dirty="0" err="1" smtClean="0"/>
              <a:t>alternately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SIS18 </a:t>
            </a:r>
            <a:r>
              <a:rPr lang="de-DE" dirty="0" err="1" smtClean="0"/>
              <a:t>accelerated</a:t>
            </a:r>
            <a:endParaRPr lang="de-DE" dirty="0" smtClean="0"/>
          </a:p>
          <a:p>
            <a:pPr marL="342900" indent="-342900">
              <a:buFontTx/>
              <a:buChar char="-"/>
            </a:pPr>
            <a:r>
              <a:rPr lang="de-DE" dirty="0" smtClean="0"/>
              <a:t>different beam </a:t>
            </a:r>
            <a:r>
              <a:rPr lang="de-DE" dirty="0" err="1" smtClean="0"/>
              <a:t>intensities</a:t>
            </a:r>
            <a:endParaRPr lang="de-DE" dirty="0"/>
          </a:p>
          <a:p>
            <a:pPr marL="342900" indent="-342900">
              <a:buFontTx/>
              <a:buChar char="-"/>
            </a:pPr>
            <a:r>
              <a:rPr lang="de-DE" dirty="0" smtClean="0"/>
              <a:t>different </a:t>
            </a:r>
            <a:r>
              <a:rPr lang="de-DE" dirty="0" err="1" smtClean="0"/>
              <a:t>consumers</a:t>
            </a:r>
            <a:r>
              <a:rPr lang="de-DE" dirty="0" smtClean="0"/>
              <a:t> / </a:t>
            </a:r>
            <a:r>
              <a:rPr lang="de-DE" dirty="0" err="1" smtClean="0"/>
              <a:t>experimenters</a:t>
            </a:r>
            <a:endParaRPr lang="de-DE" dirty="0" smtClean="0"/>
          </a:p>
          <a:p>
            <a:pPr marL="342900" indent="-342900">
              <a:buFontTx/>
              <a:buChar char="-"/>
            </a:pPr>
            <a:r>
              <a:rPr lang="de-DE" dirty="0" err="1" smtClean="0"/>
              <a:t>requests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intensity</a:t>
            </a:r>
            <a:r>
              <a:rPr lang="de-DE" dirty="0" smtClean="0"/>
              <a:t> / </a:t>
            </a:r>
            <a:r>
              <a:rPr lang="de-DE" dirty="0" err="1" smtClean="0"/>
              <a:t>focusing</a:t>
            </a:r>
            <a:r>
              <a:rPr lang="de-DE" dirty="0" smtClean="0"/>
              <a:t> </a:t>
            </a:r>
            <a:r>
              <a:rPr lang="de-DE" dirty="0" err="1" smtClean="0"/>
              <a:t>changes</a:t>
            </a:r>
            <a:endParaRPr lang="de-DE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77061" y="3715818"/>
            <a:ext cx="2736304" cy="2031325"/>
          </a:xfrm>
          <a:prstGeom prst="rect">
            <a:avLst/>
          </a:prstGeom>
          <a:solidFill>
            <a:srgbClr val="FFECAF">
              <a:alpha val="82000"/>
            </a:srgbClr>
          </a:solidFill>
          <a:ln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SIS18 </a:t>
            </a:r>
            <a:r>
              <a:rPr lang="de-DE" b="1" dirty="0" err="1" smtClean="0"/>
              <a:t>operation</a:t>
            </a:r>
            <a:r>
              <a:rPr lang="de-DE" b="1" dirty="0" smtClean="0"/>
              <a:t> </a:t>
            </a:r>
            <a:r>
              <a:rPr lang="de-DE" b="1" dirty="0" err="1" smtClean="0"/>
              <a:t>example</a:t>
            </a:r>
            <a:r>
              <a:rPr lang="de-DE" b="1" dirty="0" smtClean="0"/>
              <a:t>:</a:t>
            </a:r>
          </a:p>
          <a:p>
            <a:r>
              <a:rPr lang="de-DE" dirty="0" smtClean="0"/>
              <a:t>Au	200	</a:t>
            </a:r>
            <a:r>
              <a:rPr lang="de-DE" dirty="0" err="1" smtClean="0"/>
              <a:t>AMeV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Cr</a:t>
            </a:r>
            <a:r>
              <a:rPr lang="de-DE" dirty="0" smtClean="0"/>
              <a:t> 	1 	</a:t>
            </a:r>
            <a:r>
              <a:rPr lang="de-DE" dirty="0" err="1" smtClean="0"/>
              <a:t>AGeV</a:t>
            </a:r>
            <a:endParaRPr lang="de-DE" dirty="0" smtClean="0"/>
          </a:p>
          <a:p>
            <a:r>
              <a:rPr lang="de-DE" dirty="0" err="1" smtClean="0"/>
              <a:t>Xe</a:t>
            </a:r>
            <a:r>
              <a:rPr lang="de-DE" dirty="0" smtClean="0"/>
              <a:t>	500 	</a:t>
            </a:r>
            <a:r>
              <a:rPr lang="de-DE" dirty="0" err="1" smtClean="0"/>
              <a:t>AMeV</a:t>
            </a:r>
            <a:endParaRPr lang="de-DE" dirty="0" smtClean="0"/>
          </a:p>
          <a:p>
            <a:r>
              <a:rPr lang="de-DE" dirty="0" smtClean="0"/>
              <a:t>Au	400-800	</a:t>
            </a:r>
            <a:r>
              <a:rPr lang="de-DE" dirty="0" err="1" smtClean="0"/>
              <a:t>AMeV</a:t>
            </a:r>
            <a:endParaRPr lang="de-DE" dirty="0" smtClean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714499" y="271336"/>
            <a:ext cx="4950407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SIS18</a:t>
            </a:r>
            <a:r>
              <a:rPr lang="de-DE" dirty="0" smtClean="0"/>
              <a:t> Operation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5206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4260" y="1253680"/>
            <a:ext cx="3384376" cy="5078313"/>
          </a:xfrm>
          <a:prstGeom prst="rect">
            <a:avLst/>
          </a:prstGeom>
          <a:solidFill>
            <a:srgbClr val="FFECAF"/>
          </a:solidFill>
          <a:ln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IPM</a:t>
            </a:r>
            <a:r>
              <a:rPr lang="de-DE" b="1" dirty="0" smtClean="0"/>
              <a:t> </a:t>
            </a:r>
            <a:r>
              <a:rPr lang="de-DE" b="1" dirty="0" err="1" smtClean="0"/>
              <a:t>Use</a:t>
            </a:r>
            <a:r>
              <a:rPr lang="de-DE" b="1" dirty="0" smtClean="0"/>
              <a:t>:</a:t>
            </a:r>
          </a:p>
          <a:p>
            <a:endParaRPr lang="de-DE" dirty="0" smtClean="0"/>
          </a:p>
          <a:p>
            <a:r>
              <a:rPr lang="de-DE" b="1" i="1" dirty="0" smtClean="0"/>
              <a:t>Operators</a:t>
            </a:r>
            <a:r>
              <a:rPr lang="de-DE" b="1" i="1" dirty="0"/>
              <a:t>:</a:t>
            </a:r>
          </a:p>
          <a:p>
            <a:pPr marL="285750" indent="-285750">
              <a:buFontTx/>
              <a:buChar char="-"/>
            </a:pP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/>
              <a:t>up</a:t>
            </a:r>
            <a:r>
              <a:rPr lang="de-DE" dirty="0"/>
              <a:t> different 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sorts</a:t>
            </a:r>
            <a:r>
              <a:rPr lang="de-DE" dirty="0"/>
              <a:t> </a:t>
            </a:r>
          </a:p>
          <a:p>
            <a:pPr marL="285750" indent="-285750">
              <a:buFontTx/>
              <a:buChar char="-"/>
            </a:pPr>
            <a:r>
              <a:rPr lang="de-DE" dirty="0"/>
              <a:t>check beam </a:t>
            </a:r>
            <a:r>
              <a:rPr lang="de-DE" dirty="0" err="1" smtClean="0"/>
              <a:t>width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time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err="1"/>
              <a:t>cooling</a:t>
            </a:r>
            <a:r>
              <a:rPr lang="de-DE" dirty="0"/>
              <a:t> </a:t>
            </a:r>
            <a:r>
              <a:rPr lang="de-DE" dirty="0" err="1" smtClean="0"/>
              <a:t>optimization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err="1" smtClean="0"/>
              <a:t>injection</a:t>
            </a:r>
            <a:r>
              <a:rPr lang="de-DE" dirty="0" smtClean="0"/>
              <a:t> </a:t>
            </a:r>
            <a:r>
              <a:rPr lang="de-DE" dirty="0" err="1" smtClean="0"/>
              <a:t>optimization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r>
              <a:rPr lang="de-DE" b="1" i="1" dirty="0" err="1" smtClean="0"/>
              <a:t>Machine</a:t>
            </a:r>
            <a:r>
              <a:rPr lang="de-DE" b="1" i="1" dirty="0" smtClean="0"/>
              <a:t> Experimentators / </a:t>
            </a:r>
          </a:p>
          <a:p>
            <a:r>
              <a:rPr lang="de-DE" b="1" i="1" dirty="0" err="1" smtClean="0"/>
              <a:t>PhD</a:t>
            </a:r>
            <a:r>
              <a:rPr lang="de-DE" b="1" i="1" dirty="0" smtClean="0"/>
              <a:t> </a:t>
            </a:r>
            <a:r>
              <a:rPr lang="de-DE" b="1" i="1" dirty="0" err="1" smtClean="0"/>
              <a:t>Students</a:t>
            </a:r>
            <a:r>
              <a:rPr lang="de-DE" b="1" i="1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de-DE" dirty="0" err="1" smtClean="0"/>
              <a:t>accelerator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err="1" smtClean="0"/>
              <a:t>varying</a:t>
            </a:r>
            <a:r>
              <a:rPr lang="de-DE" dirty="0" smtClean="0"/>
              <a:t> beam </a:t>
            </a:r>
            <a:r>
              <a:rPr lang="de-DE" dirty="0" err="1" smtClean="0"/>
              <a:t>intensities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smtClean="0"/>
              <a:t>tune </a:t>
            </a:r>
            <a:r>
              <a:rPr lang="de-DE" dirty="0" err="1" smtClean="0"/>
              <a:t>changes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err="1" smtClean="0"/>
              <a:t>resonance</a:t>
            </a:r>
            <a:r>
              <a:rPr lang="de-DE" dirty="0" smtClean="0"/>
              <a:t> </a:t>
            </a:r>
            <a:r>
              <a:rPr lang="de-DE" dirty="0" err="1" smtClean="0"/>
              <a:t>crossings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err="1" smtClean="0"/>
              <a:t>emittance</a:t>
            </a:r>
            <a:r>
              <a:rPr lang="de-DE" dirty="0" smtClean="0"/>
              <a:t> </a:t>
            </a:r>
            <a:r>
              <a:rPr lang="de-DE" dirty="0" err="1" smtClean="0"/>
              <a:t>exchanges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smtClean="0"/>
              <a:t>beam </a:t>
            </a:r>
            <a:r>
              <a:rPr lang="de-DE" dirty="0" err="1" smtClean="0"/>
              <a:t>excitations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err="1" smtClean="0"/>
              <a:t>cooling</a:t>
            </a:r>
            <a:r>
              <a:rPr lang="de-DE" dirty="0" smtClean="0"/>
              <a:t> </a:t>
            </a:r>
            <a:r>
              <a:rPr lang="de-DE" dirty="0" err="1" smtClean="0"/>
              <a:t>effects</a:t>
            </a:r>
            <a:endParaRPr lang="de-DE" dirty="0" smtClean="0"/>
          </a:p>
        </p:txBody>
      </p:sp>
      <p:pic>
        <p:nvPicPr>
          <p:cNvPr id="8" name="Picture 3" descr="D:\Conferences_Talks_Reports\20130415_9th_DITANET_CERN\Talk_Material\120330_171049_U73p_Cur2e9_Eninj_Qx4.29_Qy3.27_Txt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61048"/>
            <a:ext cx="5350514" cy="25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onferences_Talks_Reports\20130415_9th_DITANET_CERN\Talk_Material\060310_1855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8" y="1196753"/>
            <a:ext cx="5342514" cy="254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714499" y="271336"/>
            <a:ext cx="4950407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IPM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80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Bilder\Bilder_2013\20130415_Talk_Material_CERN_Ditanet_9th\060315_204634_Ar18+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27199"/>
            <a:ext cx="9001000" cy="502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sz="3600" b="1" kern="0" dirty="0" smtClean="0"/>
              <a:t>IPM @ SIS18 / </a:t>
            </a:r>
            <a:r>
              <a:rPr lang="de-DE" sz="3600" b="1" kern="0" dirty="0" err="1" smtClean="0"/>
              <a:t>Wire</a:t>
            </a:r>
            <a:r>
              <a:rPr lang="de-DE" sz="3600" b="1" kern="0" dirty="0" smtClean="0"/>
              <a:t> Array</a:t>
            </a:r>
            <a:endParaRPr lang="de-DE" sz="3600" b="1" kern="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08004" y="1151891"/>
            <a:ext cx="2660073" cy="156966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Beam </a:t>
            </a:r>
            <a:r>
              <a:rPr lang="de-DE" sz="1600" dirty="0" err="1" smtClean="0">
                <a:solidFill>
                  <a:srgbClr val="000000"/>
                </a:solidFill>
                <a:latin typeface="Arial" charset="0"/>
              </a:rPr>
              <a:t>Profiles</a:t>
            </a: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7.8x10</a:t>
            </a:r>
            <a:r>
              <a:rPr lang="de-DE" sz="1600" baseline="30000" dirty="0" smtClean="0">
                <a:solidFill>
                  <a:srgbClr val="000000"/>
                </a:solidFill>
                <a:latin typeface="Arial" charset="0"/>
              </a:rPr>
              <a:t>9</a:t>
            </a: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 Ar18+ </a:t>
            </a:r>
            <a:r>
              <a:rPr lang="de-DE" sz="1600" dirty="0" err="1" smtClean="0">
                <a:solidFill>
                  <a:srgbClr val="000000"/>
                </a:solidFill>
                <a:latin typeface="Arial" charset="0"/>
              </a:rPr>
              <a:t>ions</a:t>
            </a: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1600" dirty="0">
                <a:solidFill>
                  <a:srgbClr val="000000"/>
                </a:solidFill>
                <a:latin typeface="Arial" charset="0"/>
              </a:rPr>
              <a:t>350 </a:t>
            </a:r>
            <a:r>
              <a:rPr lang="de-DE" sz="1600" dirty="0" err="1">
                <a:solidFill>
                  <a:srgbClr val="000000"/>
                </a:solidFill>
                <a:latin typeface="Arial" charset="0"/>
              </a:rPr>
              <a:t>AMeV</a:t>
            </a:r>
            <a:endParaRPr lang="de-DE" sz="1600" dirty="0">
              <a:solidFill>
                <a:srgbClr val="000000"/>
              </a:solidFill>
              <a:latin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1.7 s </a:t>
            </a:r>
            <a:r>
              <a:rPr lang="de-DE" sz="1600" dirty="0" err="1" smtClean="0">
                <a:solidFill>
                  <a:srgbClr val="000000"/>
                </a:solidFill>
                <a:latin typeface="Arial" charset="0"/>
              </a:rPr>
              <a:t>cycle</a:t>
            </a:r>
            <a:endParaRPr lang="de-DE" sz="1600" dirty="0" smtClean="0">
              <a:solidFill>
                <a:srgbClr val="000000"/>
              </a:solidFill>
              <a:latin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beam </a:t>
            </a:r>
            <a:r>
              <a:rPr lang="de-DE" sz="1600" dirty="0" err="1" smtClean="0">
                <a:solidFill>
                  <a:srgbClr val="000000"/>
                </a:solidFill>
                <a:latin typeface="Arial" charset="0"/>
              </a:rPr>
              <a:t>pos</a:t>
            </a: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 charset="0"/>
              </a:rPr>
              <a:t>changes</a:t>
            </a: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 charset="0"/>
              </a:rPr>
              <a:t>at</a:t>
            </a: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 charset="0"/>
              </a:rPr>
              <a:t>accel</a:t>
            </a: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 charset="0"/>
              </a:rPr>
              <a:t>start</a:t>
            </a:r>
            <a:endParaRPr lang="de-DE" sz="1600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076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Conferences_Talks_Reports\20130415_9th_DITANET_CERN\Talk_Material\120330_171049_U73p_Cur2e9_Eninj_Qx4.29_Qy3.27_Txt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3" y="1331640"/>
            <a:ext cx="8994817" cy="497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465122" y="1094132"/>
            <a:ext cx="2820389" cy="1569660"/>
          </a:xfrm>
          <a:prstGeom prst="rect">
            <a:avLst/>
          </a:prstGeom>
          <a:solidFill>
            <a:srgbClr val="FFFF99">
              <a:alpha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Beam </a:t>
            </a:r>
            <a:r>
              <a:rPr lang="de-DE" sz="1600" dirty="0" err="1" smtClean="0">
                <a:solidFill>
                  <a:srgbClr val="000000"/>
                </a:solidFill>
                <a:latin typeface="Arial" charset="0"/>
              </a:rPr>
              <a:t>Profiles</a:t>
            </a: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1.5x10</a:t>
            </a:r>
            <a:r>
              <a:rPr lang="de-DE" sz="1600" baseline="30000" dirty="0" smtClean="0">
                <a:solidFill>
                  <a:srgbClr val="000000"/>
                </a:solidFill>
                <a:latin typeface="Arial" charset="0"/>
              </a:rPr>
              <a:t>9</a:t>
            </a: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 U73+ </a:t>
            </a:r>
            <a:r>
              <a:rPr lang="de-DE" sz="1600" dirty="0" err="1" smtClean="0">
                <a:solidFill>
                  <a:srgbClr val="000000"/>
                </a:solidFill>
                <a:latin typeface="Arial" charset="0"/>
              </a:rPr>
              <a:t>ions</a:t>
            </a: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2 s </a:t>
            </a:r>
            <a:r>
              <a:rPr lang="de-DE" sz="1600" dirty="0" err="1" smtClean="0">
                <a:solidFill>
                  <a:srgbClr val="000000"/>
                </a:solidFill>
                <a:latin typeface="Arial" charset="0"/>
              </a:rPr>
              <a:t>cycle</a:t>
            </a:r>
            <a:endParaRPr lang="de-DE" sz="1600" dirty="0" smtClean="0">
              <a:solidFill>
                <a:srgbClr val="000000"/>
              </a:solidFill>
              <a:latin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300 </a:t>
            </a:r>
            <a:r>
              <a:rPr lang="de-DE" sz="1600" dirty="0" err="1" smtClean="0">
                <a:solidFill>
                  <a:srgbClr val="000000"/>
                </a:solidFill>
                <a:latin typeface="Arial" charset="0"/>
              </a:rPr>
              <a:t>AMeV</a:t>
            </a:r>
            <a:endParaRPr lang="de-DE" sz="1600" dirty="0" smtClean="0">
              <a:solidFill>
                <a:srgbClr val="000000"/>
              </a:solidFill>
              <a:latin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1600" dirty="0" err="1" smtClean="0">
                <a:solidFill>
                  <a:srgbClr val="000000"/>
                </a:solidFill>
                <a:latin typeface="Arial" charset="0"/>
              </a:rPr>
              <a:t>excitations</a:t>
            </a: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 charset="0"/>
              </a:rPr>
              <a:t>for</a:t>
            </a: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 tune </a:t>
            </a:r>
            <a:r>
              <a:rPr lang="de-DE" sz="1600" dirty="0" err="1" smtClean="0">
                <a:solidFill>
                  <a:srgbClr val="000000"/>
                </a:solidFill>
                <a:latin typeface="Arial" charset="0"/>
              </a:rPr>
              <a:t>meas</a:t>
            </a: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1600" dirty="0" err="1" smtClean="0">
                <a:solidFill>
                  <a:srgbClr val="000000"/>
                </a:solidFill>
                <a:latin typeface="Arial" charset="0"/>
              </a:rPr>
              <a:t>losses</a:t>
            </a: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 charset="0"/>
              </a:rPr>
              <a:t>at</a:t>
            </a: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 charset="0"/>
              </a:rPr>
              <a:t>accel</a:t>
            </a: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 charset="0"/>
              </a:rPr>
              <a:t>start</a:t>
            </a:r>
            <a:endParaRPr lang="de-DE" sz="16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sz="3600" b="1" kern="0" dirty="0" smtClean="0"/>
              <a:t>IPM @ SIS18 / </a:t>
            </a:r>
            <a:r>
              <a:rPr lang="de-DE" sz="3600" b="1" kern="0" dirty="0" err="1" smtClean="0"/>
              <a:t>Wire</a:t>
            </a:r>
            <a:r>
              <a:rPr lang="de-DE" sz="3600" b="1" kern="0" dirty="0" smtClean="0"/>
              <a:t> Array</a:t>
            </a:r>
            <a:endParaRPr lang="de-DE" sz="3600" b="1" kern="0" dirty="0"/>
          </a:p>
        </p:txBody>
      </p:sp>
    </p:spTree>
    <p:extLst>
      <p:ext uri="{BB962C8B-B14F-4D97-AF65-F5344CB8AC3E}">
        <p14:creationId xmlns:p14="http://schemas.microsoft.com/office/powerpoint/2010/main" val="3539805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714499" y="271336"/>
            <a:ext cx="4950407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IPMs</a:t>
            </a:r>
            <a:r>
              <a:rPr lang="de-DE" dirty="0" smtClean="0"/>
              <a:t> @ </a:t>
            </a:r>
            <a:r>
              <a:rPr lang="de-DE" dirty="0" err="1" smtClean="0"/>
              <a:t>GSI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50481" y="5337957"/>
            <a:ext cx="8877303" cy="11994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 err="1" smtClean="0"/>
              <a:t>SIS18</a:t>
            </a:r>
            <a:r>
              <a:rPr lang="de-DE" sz="1600" dirty="0" smtClean="0"/>
              <a:t> : </a:t>
            </a:r>
            <a:r>
              <a:rPr lang="de-DE" sz="1600" dirty="0" err="1" smtClean="0"/>
              <a:t>wire</a:t>
            </a:r>
            <a:r>
              <a:rPr lang="de-DE" sz="1600" dirty="0" smtClean="0"/>
              <a:t> </a:t>
            </a:r>
            <a:r>
              <a:rPr lang="de-DE" sz="1600" dirty="0" err="1" smtClean="0"/>
              <a:t>readout</a:t>
            </a:r>
            <a:r>
              <a:rPr lang="de-DE" sz="1600" dirty="0" smtClean="0"/>
              <a:t> 0.6 / </a:t>
            </a:r>
            <a:r>
              <a:rPr lang="de-DE" sz="1600" dirty="0" err="1" smtClean="0"/>
              <a:t>2.1mm</a:t>
            </a:r>
            <a:r>
              <a:rPr lang="de-DE" sz="1600" dirty="0" smtClean="0"/>
              <a:t>, </a:t>
            </a:r>
            <a:r>
              <a:rPr lang="de-DE" sz="1600" dirty="0" smtClean="0"/>
              <a:t>100 </a:t>
            </a:r>
            <a:r>
              <a:rPr lang="de-DE" sz="1600" dirty="0" err="1" smtClean="0"/>
              <a:t>profiles</a:t>
            </a:r>
            <a:r>
              <a:rPr lang="de-DE" sz="1600" dirty="0" smtClean="0"/>
              <a:t>/s, </a:t>
            </a:r>
            <a:r>
              <a:rPr lang="de-DE" sz="1600" dirty="0" err="1" smtClean="0"/>
              <a:t>integration</a:t>
            </a:r>
            <a:r>
              <a:rPr lang="de-DE" sz="1600" dirty="0" smtClean="0"/>
              <a:t> time 0.5/</a:t>
            </a:r>
            <a:r>
              <a:rPr lang="de-DE" sz="1600" dirty="0" err="1" smtClean="0"/>
              <a:t>5ms</a:t>
            </a:r>
            <a:r>
              <a:rPr lang="de-DE" sz="1600" dirty="0" smtClean="0"/>
              <a:t>, </a:t>
            </a:r>
            <a:r>
              <a:rPr lang="de-DE" sz="1600" dirty="0" err="1" smtClean="0"/>
              <a:t>COF300</a:t>
            </a:r>
            <a:endParaRPr lang="de-DE" sz="1600" dirty="0" smtClean="0"/>
          </a:p>
          <a:p>
            <a:pPr marL="0" indent="0">
              <a:buNone/>
            </a:pPr>
            <a:r>
              <a:rPr lang="de-DE" sz="1600" dirty="0" err="1" smtClean="0"/>
              <a:t>SIS18</a:t>
            </a:r>
            <a:r>
              <a:rPr lang="de-DE" sz="1600" dirty="0" smtClean="0"/>
              <a:t> </a:t>
            </a:r>
            <a:r>
              <a:rPr lang="de-DE" sz="1600" dirty="0" smtClean="0"/>
              <a:t>: </a:t>
            </a:r>
            <a:r>
              <a:rPr lang="de-DE" sz="1600" dirty="0" err="1" smtClean="0"/>
              <a:t>phosphor</a:t>
            </a:r>
            <a:r>
              <a:rPr lang="de-DE" sz="1600" dirty="0" smtClean="0"/>
              <a:t> </a:t>
            </a:r>
            <a:r>
              <a:rPr lang="de-DE" sz="1600" dirty="0" err="1" smtClean="0"/>
              <a:t>screen</a:t>
            </a:r>
            <a:r>
              <a:rPr lang="de-DE" sz="1600" dirty="0" smtClean="0"/>
              <a:t> </a:t>
            </a:r>
            <a:r>
              <a:rPr lang="de-DE" sz="1600" dirty="0" err="1" smtClean="0"/>
              <a:t>P47</a:t>
            </a:r>
            <a:r>
              <a:rPr lang="de-DE" sz="1600" dirty="0" smtClean="0"/>
              <a:t> </a:t>
            </a:r>
            <a:r>
              <a:rPr lang="de-DE" sz="1600" dirty="0" err="1" smtClean="0"/>
              <a:t>100ns</a:t>
            </a:r>
            <a:r>
              <a:rPr lang="de-DE" sz="1600" dirty="0" smtClean="0"/>
              <a:t>, </a:t>
            </a:r>
            <a:r>
              <a:rPr lang="de-DE" sz="1600" dirty="0" err="1" smtClean="0"/>
              <a:t>camera</a:t>
            </a:r>
            <a:r>
              <a:rPr lang="de-DE" sz="1600" dirty="0" smtClean="0"/>
              <a:t> </a:t>
            </a:r>
            <a:r>
              <a:rPr lang="de-DE" sz="1600" dirty="0" err="1" smtClean="0"/>
              <a:t>readout</a:t>
            </a:r>
            <a:r>
              <a:rPr lang="de-DE" sz="1600" dirty="0" smtClean="0"/>
              <a:t>, 100 </a:t>
            </a:r>
            <a:r>
              <a:rPr lang="de-DE" sz="1600" dirty="0" err="1" smtClean="0"/>
              <a:t>profiles</a:t>
            </a:r>
            <a:r>
              <a:rPr lang="de-DE" sz="1600" dirty="0" smtClean="0"/>
              <a:t>/s, </a:t>
            </a:r>
            <a:r>
              <a:rPr lang="de-DE" sz="1600" dirty="0" err="1" smtClean="0"/>
              <a:t>COF400</a:t>
            </a:r>
            <a:endParaRPr lang="de-DE" sz="1600" dirty="0" smtClean="0"/>
          </a:p>
          <a:p>
            <a:pPr marL="0" indent="0">
              <a:buNone/>
            </a:pPr>
            <a:r>
              <a:rPr lang="de-DE" sz="1600" dirty="0" err="1" smtClean="0"/>
              <a:t>ESR</a:t>
            </a:r>
            <a:r>
              <a:rPr lang="de-DE" sz="1600" dirty="0" smtClean="0"/>
              <a:t> </a:t>
            </a:r>
            <a:r>
              <a:rPr lang="de-DE" sz="1600" dirty="0" smtClean="0"/>
              <a:t>: </a:t>
            </a:r>
            <a:r>
              <a:rPr lang="de-DE" sz="1600" dirty="0" err="1"/>
              <a:t>phosphor</a:t>
            </a:r>
            <a:r>
              <a:rPr lang="de-DE" sz="1600" dirty="0"/>
              <a:t> </a:t>
            </a:r>
            <a:r>
              <a:rPr lang="de-DE" sz="1600" dirty="0" err="1" smtClean="0"/>
              <a:t>screen</a:t>
            </a:r>
            <a:r>
              <a:rPr lang="de-DE" sz="1600" dirty="0" smtClean="0"/>
              <a:t> </a:t>
            </a:r>
            <a:r>
              <a:rPr lang="de-DE" sz="1600" dirty="0" err="1" smtClean="0"/>
              <a:t>P47</a:t>
            </a:r>
            <a:r>
              <a:rPr lang="de-DE" sz="1600" dirty="0" smtClean="0"/>
              <a:t> </a:t>
            </a:r>
            <a:r>
              <a:rPr lang="de-DE" sz="1600" dirty="0" err="1" smtClean="0"/>
              <a:t>100ns</a:t>
            </a:r>
            <a:r>
              <a:rPr lang="de-DE" sz="1600" dirty="0" smtClean="0"/>
              <a:t>, </a:t>
            </a:r>
            <a:r>
              <a:rPr lang="de-DE" sz="1600" dirty="0" err="1"/>
              <a:t>camera</a:t>
            </a:r>
            <a:r>
              <a:rPr lang="de-DE" sz="1600" dirty="0"/>
              <a:t> </a:t>
            </a:r>
            <a:r>
              <a:rPr lang="de-DE" sz="1600" dirty="0" err="1"/>
              <a:t>readout</a:t>
            </a:r>
            <a:r>
              <a:rPr lang="de-DE" sz="1600" dirty="0"/>
              <a:t>, </a:t>
            </a:r>
            <a:r>
              <a:rPr lang="de-DE" sz="1600" dirty="0" smtClean="0"/>
              <a:t>100 </a:t>
            </a:r>
            <a:r>
              <a:rPr lang="de-DE" sz="1600" dirty="0" err="1" smtClean="0"/>
              <a:t>profiles</a:t>
            </a:r>
            <a:r>
              <a:rPr lang="de-DE" sz="1600" dirty="0" smtClean="0"/>
              <a:t>/s, </a:t>
            </a:r>
            <a:r>
              <a:rPr lang="de-DE" sz="1600" dirty="0" err="1" smtClean="0"/>
              <a:t>CF250</a:t>
            </a:r>
            <a:endParaRPr lang="de-DE" sz="1600" dirty="0" smtClean="0"/>
          </a:p>
        </p:txBody>
      </p:sp>
      <p:pic>
        <p:nvPicPr>
          <p:cNvPr id="1029" name="Picture 5" descr="H:\Bilder\Bilder_2004\040601_Umbau\IMG_05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5" y="1332938"/>
            <a:ext cx="2633342" cy="351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Bilder\Bilder_2012\20120418_Zs_bau_OIPM_18\P722000 (33)_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610" y="1332939"/>
            <a:ext cx="3536953" cy="27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:\Bilder\Bilder_2013\20130328_ESR_MCP_Einbau\DSCF14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02" y="1332938"/>
            <a:ext cx="2634057" cy="351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318865" y="1436914"/>
            <a:ext cx="917161" cy="40011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000" dirty="0" err="1" smtClean="0"/>
              <a:t>SIS18</a:t>
            </a:r>
            <a:endParaRPr lang="de-DE" sz="2000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8010623" y="1436914"/>
            <a:ext cx="824619" cy="40011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000" dirty="0" err="1" smtClean="0"/>
              <a:t>ESR</a:t>
            </a: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265376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H:\Bilder\Bilder_2017\20170519_Timing\SIS18_Tim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459" y="1300348"/>
            <a:ext cx="4198484" cy="251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714499" y="271336"/>
            <a:ext cx="4950407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SIS18</a:t>
            </a:r>
            <a:r>
              <a:rPr lang="de-DE" dirty="0" smtClean="0"/>
              <a:t> </a:t>
            </a:r>
            <a:r>
              <a:rPr lang="de-DE" dirty="0" err="1" smtClean="0"/>
              <a:t>vs</a:t>
            </a:r>
            <a:r>
              <a:rPr lang="de-DE" dirty="0" smtClean="0"/>
              <a:t> </a:t>
            </a:r>
            <a:r>
              <a:rPr lang="de-DE" dirty="0" err="1" smtClean="0"/>
              <a:t>ESR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9049" y="1599294"/>
            <a:ext cx="5782047" cy="14773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SIS18</a:t>
            </a:r>
            <a:r>
              <a:rPr lang="de-DE" dirty="0" smtClean="0"/>
              <a:t> - Synchrotron (beam </a:t>
            </a:r>
            <a:r>
              <a:rPr lang="de-DE" dirty="0" err="1" smtClean="0"/>
              <a:t>production</a:t>
            </a:r>
            <a:r>
              <a:rPr lang="de-DE" dirty="0" smtClean="0"/>
              <a:t>):</a:t>
            </a:r>
          </a:p>
          <a:p>
            <a:pPr algn="l"/>
            <a:r>
              <a:rPr lang="de-DE" dirty="0" smtClean="0"/>
              <a:t>~ s		</a:t>
            </a:r>
            <a:r>
              <a:rPr lang="de-DE" dirty="0" err="1" smtClean="0"/>
              <a:t>injection</a:t>
            </a:r>
            <a:r>
              <a:rPr lang="de-DE" dirty="0" smtClean="0"/>
              <a:t> – </a:t>
            </a:r>
            <a:r>
              <a:rPr lang="de-DE" dirty="0" err="1" smtClean="0"/>
              <a:t>cooling</a:t>
            </a:r>
            <a:r>
              <a:rPr lang="de-DE" dirty="0" smtClean="0"/>
              <a:t> – </a:t>
            </a:r>
            <a:r>
              <a:rPr lang="de-DE" dirty="0" err="1" smtClean="0"/>
              <a:t>acceleration</a:t>
            </a:r>
            <a:r>
              <a:rPr lang="de-DE" dirty="0" smtClean="0"/>
              <a:t> </a:t>
            </a:r>
          </a:p>
          <a:p>
            <a:pPr algn="l"/>
            <a:r>
              <a:rPr lang="de-DE" dirty="0"/>
              <a:t>	</a:t>
            </a:r>
            <a:r>
              <a:rPr lang="de-DE" dirty="0" smtClean="0"/>
              <a:t>	– </a:t>
            </a:r>
            <a:r>
              <a:rPr lang="de-DE" dirty="0" err="1" smtClean="0"/>
              <a:t>extraction</a:t>
            </a:r>
            <a:endParaRPr lang="de-DE" dirty="0" smtClean="0"/>
          </a:p>
          <a:p>
            <a:pPr algn="l"/>
            <a:r>
              <a:rPr lang="de-DE" dirty="0" smtClean="0"/>
              <a:t>Measurement </a:t>
            </a:r>
            <a:r>
              <a:rPr lang="de-DE" dirty="0" err="1" smtClean="0"/>
              <a:t>fully</a:t>
            </a:r>
            <a:r>
              <a:rPr lang="de-DE" dirty="0" smtClean="0"/>
              <a:t> </a:t>
            </a:r>
            <a:r>
              <a:rPr lang="de-DE" dirty="0" err="1" smtClean="0"/>
              <a:t>event</a:t>
            </a:r>
            <a:r>
              <a:rPr lang="de-DE" dirty="0"/>
              <a:t> </a:t>
            </a:r>
            <a:r>
              <a:rPr lang="de-DE" dirty="0" err="1" smtClean="0"/>
              <a:t>controlled</a:t>
            </a:r>
            <a:r>
              <a:rPr lang="de-DE" dirty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</a:p>
          <a:p>
            <a:pPr algn="l"/>
            <a:r>
              <a:rPr lang="de-DE" dirty="0" err="1" smtClean="0"/>
              <a:t>meas</a:t>
            </a:r>
            <a:r>
              <a:rPr lang="de-DE" dirty="0" err="1"/>
              <a:t>_</a:t>
            </a:r>
            <a:r>
              <a:rPr lang="de-DE" dirty="0" err="1" smtClean="0"/>
              <a:t>start</a:t>
            </a:r>
            <a:r>
              <a:rPr lang="de-DE" dirty="0" smtClean="0"/>
              <a:t> 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/>
              <a:t> </a:t>
            </a:r>
            <a:r>
              <a:rPr lang="de-DE" dirty="0" err="1" smtClean="0"/>
              <a:t>meas</a:t>
            </a:r>
            <a:r>
              <a:rPr lang="de-DE" dirty="0" err="1"/>
              <a:t>_</a:t>
            </a:r>
            <a:r>
              <a:rPr lang="de-DE" dirty="0" err="1" smtClean="0"/>
              <a:t>stop</a:t>
            </a:r>
            <a:r>
              <a:rPr lang="de-DE" dirty="0" smtClean="0"/>
              <a:t>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29883" y="3942701"/>
            <a:ext cx="8792443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ESR</a:t>
            </a:r>
            <a:r>
              <a:rPr lang="de-DE" dirty="0" smtClean="0"/>
              <a:t> - Storage ring :</a:t>
            </a:r>
          </a:p>
          <a:p>
            <a:r>
              <a:rPr lang="de-DE" dirty="0" smtClean="0"/>
              <a:t>~ min	</a:t>
            </a:r>
            <a:r>
              <a:rPr lang="de-DE" dirty="0" err="1" smtClean="0"/>
              <a:t>injection</a:t>
            </a:r>
            <a:r>
              <a:rPr lang="de-DE" dirty="0" smtClean="0"/>
              <a:t> – </a:t>
            </a:r>
            <a:r>
              <a:rPr lang="de-DE" dirty="0" err="1" smtClean="0"/>
              <a:t>storage</a:t>
            </a:r>
            <a:r>
              <a:rPr lang="de-DE" dirty="0" smtClean="0"/>
              <a:t> –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re-injections</a:t>
            </a:r>
            <a:r>
              <a:rPr lang="de-DE" dirty="0" smtClean="0"/>
              <a:t> (</a:t>
            </a:r>
            <a:r>
              <a:rPr lang="de-DE" dirty="0" err="1" smtClean="0"/>
              <a:t>manually</a:t>
            </a:r>
            <a:r>
              <a:rPr lang="de-DE" dirty="0" smtClean="0"/>
              <a:t> </a:t>
            </a:r>
            <a:r>
              <a:rPr lang="de-DE" dirty="0" err="1" smtClean="0"/>
              <a:t>requested</a:t>
            </a:r>
            <a:r>
              <a:rPr lang="de-DE" dirty="0" smtClean="0"/>
              <a:t>) </a:t>
            </a:r>
            <a:endParaRPr lang="de-DE" dirty="0"/>
          </a:p>
          <a:p>
            <a:r>
              <a:rPr lang="de-DE" dirty="0" smtClean="0"/>
              <a:t>Measurement </a:t>
            </a:r>
            <a:r>
              <a:rPr lang="de-DE" dirty="0" err="1" smtClean="0"/>
              <a:t>manually</a:t>
            </a:r>
            <a:r>
              <a:rPr lang="de-DE" dirty="0" smtClean="0"/>
              <a:t> </a:t>
            </a:r>
            <a:r>
              <a:rPr lang="de-DE" dirty="0" err="1" smtClean="0"/>
              <a:t>controlled</a:t>
            </a:r>
            <a:r>
              <a:rPr lang="de-DE" dirty="0" smtClean="0"/>
              <a:t>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72500" y="5861133"/>
            <a:ext cx="879244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dirty="0"/>
              <a:t>Data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saved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smtClean="0"/>
              <a:t>different </a:t>
            </a:r>
            <a:r>
              <a:rPr lang="de-DE" dirty="0" err="1"/>
              <a:t>files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horizontal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/>
              <a:t>vertical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779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714499" y="271336"/>
            <a:ext cx="4950407" cy="5192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IPM</a:t>
            </a:r>
            <a:r>
              <a:rPr lang="de-DE" dirty="0" smtClean="0"/>
              <a:t> Data Storage</a:t>
            </a:r>
            <a:endParaRPr lang="de-DE" dirty="0"/>
          </a:p>
        </p:txBody>
      </p:sp>
      <p:pic>
        <p:nvPicPr>
          <p:cNvPr id="7172" name="Picture 4" descr="H:\Bilder\Bilder_2017\20170519_IPM_Datafile_Format\Datafile_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05" y="1383456"/>
            <a:ext cx="6715754" cy="25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:\Bilder\Bilder_2017\20170519_IPM_Datafile_Format\Datafile_Foo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05" y="5131835"/>
            <a:ext cx="6638560" cy="10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9064" y="1383456"/>
            <a:ext cx="2018501" cy="147732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Data </a:t>
            </a:r>
            <a:r>
              <a:rPr lang="de-DE" dirty="0" err="1" smtClean="0"/>
              <a:t>stored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</a:p>
          <a:p>
            <a:pPr algn="l"/>
            <a:r>
              <a:rPr lang="de-DE" dirty="0" err="1" smtClean="0"/>
              <a:t>ascii</a:t>
            </a:r>
            <a:r>
              <a:rPr lang="de-DE" dirty="0" smtClean="0"/>
              <a:t> in a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</a:p>
          <a:p>
            <a:pPr algn="l"/>
            <a:r>
              <a:rPr lang="de-DE" dirty="0" err="1" smtClean="0"/>
              <a:t>folder</a:t>
            </a:r>
            <a:r>
              <a:rPr lang="de-DE" dirty="0" smtClean="0"/>
              <a:t>.</a:t>
            </a:r>
          </a:p>
          <a:p>
            <a:pPr algn="l"/>
            <a:endParaRPr lang="de-DE" dirty="0"/>
          </a:p>
          <a:p>
            <a:pPr algn="l"/>
            <a:r>
              <a:rPr lang="de-DE" dirty="0" smtClean="0"/>
              <a:t>Data </a:t>
            </a:r>
            <a:r>
              <a:rPr lang="de-DE" dirty="0" err="1" smtClean="0"/>
              <a:t>file</a:t>
            </a:r>
            <a:r>
              <a:rPr lang="de-DE" dirty="0" smtClean="0"/>
              <a:t> </a:t>
            </a:r>
            <a:r>
              <a:rPr lang="de-DE" dirty="0" err="1" smtClean="0"/>
              <a:t>header</a:t>
            </a:r>
            <a:endParaRPr lang="de-DE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132015" y="3337840"/>
            <a:ext cx="1582484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Data </a:t>
            </a:r>
            <a:r>
              <a:rPr lang="de-DE" dirty="0" err="1" smtClean="0"/>
              <a:t>part</a:t>
            </a:r>
            <a:r>
              <a:rPr lang="de-DE" dirty="0" smtClean="0"/>
              <a:t>, </a:t>
            </a:r>
          </a:p>
          <a:p>
            <a:pPr algn="l"/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profile</a:t>
            </a:r>
            <a:endParaRPr lang="de-DE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170487" y="5088577"/>
            <a:ext cx="154401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End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profile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52562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-2014-II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gsi-folienmaster-2014-II</Template>
  <TotalTime>0</TotalTime>
  <Words>999</Words>
  <Application>Microsoft Office PowerPoint</Application>
  <PresentationFormat>Bildschirmpräsentation (4:3)</PresentationFormat>
  <Paragraphs>255</Paragraphs>
  <Slides>28</Slides>
  <Notes>8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gsi-folienmaster-2014-II</vt:lpstr>
      <vt:lpstr>GSI IPMs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IPM Magnet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Giacomini, Tino</dc:creator>
  <cp:lastModifiedBy>Giacomini, Tino</cp:lastModifiedBy>
  <cp:revision>259</cp:revision>
  <dcterms:created xsi:type="dcterms:W3CDTF">2017-03-09T10:10:13Z</dcterms:created>
  <dcterms:modified xsi:type="dcterms:W3CDTF">2017-05-22T06:43:19Z</dcterms:modified>
</cp:coreProperties>
</file>