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6"/>
  </p:notesMasterIdLst>
  <p:sldIdLst>
    <p:sldId id="256" r:id="rId2"/>
    <p:sldId id="258" r:id="rId3"/>
    <p:sldId id="259" r:id="rId4"/>
    <p:sldId id="285" r:id="rId5"/>
    <p:sldId id="260" r:id="rId6"/>
    <p:sldId id="261" r:id="rId7"/>
    <p:sldId id="262" r:id="rId8"/>
    <p:sldId id="263" r:id="rId9"/>
    <p:sldId id="264" r:id="rId10"/>
    <p:sldId id="286" r:id="rId11"/>
    <p:sldId id="266" r:id="rId12"/>
    <p:sldId id="267" r:id="rId13"/>
    <p:sldId id="268" r:id="rId14"/>
    <p:sldId id="269" r:id="rId15"/>
    <p:sldId id="270" r:id="rId16"/>
    <p:sldId id="271" r:id="rId17"/>
    <p:sldId id="272" r:id="rId18"/>
    <p:sldId id="273" r:id="rId19"/>
    <p:sldId id="276" r:id="rId20"/>
    <p:sldId id="292" r:id="rId21"/>
    <p:sldId id="278" r:id="rId22"/>
    <p:sldId id="288" r:id="rId23"/>
    <p:sldId id="279" r:id="rId24"/>
    <p:sldId id="293" r:id="rId25"/>
    <p:sldId id="294" r:id="rId26"/>
    <p:sldId id="280" r:id="rId27"/>
    <p:sldId id="287" r:id="rId28"/>
    <p:sldId id="281" r:id="rId29"/>
    <p:sldId id="282" r:id="rId30"/>
    <p:sldId id="289" r:id="rId31"/>
    <p:sldId id="291" r:id="rId32"/>
    <p:sldId id="283" r:id="rId33"/>
    <p:sldId id="290" r:id="rId34"/>
    <p:sldId id="284"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33"/>
    <p:restoredTop sz="94643"/>
  </p:normalViewPr>
  <p:slideViewPr>
    <p:cSldViewPr snapToGrid="0" snapToObjects="1">
      <p:cViewPr varScale="1">
        <p:scale>
          <a:sx n="110" d="100"/>
          <a:sy n="110" d="100"/>
        </p:scale>
        <p:origin x="1472"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4B2E62-9CC6-4BB7-8D40-2B7969B78FFC}" type="datetimeFigureOut">
              <a:rPr lang="en-US" smtClean="0"/>
              <a:t>5/16/17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6F7433-EBB9-4669-9CA5-1112EBA57DB6}" type="slidenum">
              <a:rPr lang="en-US" smtClean="0"/>
              <a:t>‹#›</a:t>
            </a:fld>
            <a:endParaRPr lang="en-US"/>
          </a:p>
        </p:txBody>
      </p:sp>
    </p:spTree>
    <p:extLst>
      <p:ext uri="{BB962C8B-B14F-4D97-AF65-F5344CB8AC3E}">
        <p14:creationId xmlns:p14="http://schemas.microsoft.com/office/powerpoint/2010/main" val="4083483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B7D07EFD-CB7D-461B-8D36-A2224929AA9E}" type="slidenum">
              <a:rPr lang="en-US" altLang="en-US"/>
              <a:pPr/>
              <a:t>2</a:t>
            </a:fld>
            <a:endParaRPr lang="en-US" altLang="en-US"/>
          </a:p>
        </p:txBody>
      </p:sp>
      <p:sp>
        <p:nvSpPr>
          <p:cNvPr id="32769"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0" name="Text Box 2"/>
          <p:cNvSpPr txBox="1">
            <a:spLocks noChangeArrowheads="1"/>
          </p:cNvSpPr>
          <p:nvPr/>
        </p:nvSpPr>
        <p:spPr bwMode="auto">
          <a:xfrm>
            <a:off x="686360" y="4342535"/>
            <a:ext cx="5486681" cy="41145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en-US"/>
          </a:p>
        </p:txBody>
      </p:sp>
    </p:spTree>
    <p:extLst>
      <p:ext uri="{BB962C8B-B14F-4D97-AF65-F5344CB8AC3E}">
        <p14:creationId xmlns:p14="http://schemas.microsoft.com/office/powerpoint/2010/main" val="298678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78991F69-4A20-426B-A88F-AEE5A77A2624}" type="slidenum">
              <a:rPr lang="en-US" altLang="en-US"/>
              <a:pPr/>
              <a:t>13</a:t>
            </a:fld>
            <a:endParaRPr lang="en-US" altLang="en-US"/>
          </a:p>
        </p:txBody>
      </p:sp>
      <p:sp>
        <p:nvSpPr>
          <p:cNvPr id="43009"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0" name="Text Box 2"/>
          <p:cNvSpPr txBox="1">
            <a:spLocks noChangeArrowheads="1"/>
          </p:cNvSpPr>
          <p:nvPr/>
        </p:nvSpPr>
        <p:spPr bwMode="auto">
          <a:xfrm>
            <a:off x="686360" y="4342535"/>
            <a:ext cx="5486681" cy="41145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en-US"/>
          </a:p>
        </p:txBody>
      </p:sp>
    </p:spTree>
    <p:extLst>
      <p:ext uri="{BB962C8B-B14F-4D97-AF65-F5344CB8AC3E}">
        <p14:creationId xmlns:p14="http://schemas.microsoft.com/office/powerpoint/2010/main" val="1316195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660FCE38-683A-4999-8775-B9C72AF566F7}" type="slidenum">
              <a:rPr lang="en-US" altLang="en-US"/>
              <a:pPr/>
              <a:t>14</a:t>
            </a:fld>
            <a:endParaRPr lang="en-US" altLang="en-US"/>
          </a:p>
        </p:txBody>
      </p:sp>
      <p:sp>
        <p:nvSpPr>
          <p:cNvPr id="44033"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4" name="Text Box 2"/>
          <p:cNvSpPr txBox="1">
            <a:spLocks noChangeArrowheads="1"/>
          </p:cNvSpPr>
          <p:nvPr/>
        </p:nvSpPr>
        <p:spPr bwMode="auto">
          <a:xfrm>
            <a:off x="686360" y="4342535"/>
            <a:ext cx="5486681" cy="41145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en-US"/>
          </a:p>
        </p:txBody>
      </p:sp>
    </p:spTree>
    <p:extLst>
      <p:ext uri="{BB962C8B-B14F-4D97-AF65-F5344CB8AC3E}">
        <p14:creationId xmlns:p14="http://schemas.microsoft.com/office/powerpoint/2010/main" val="74737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FFB72F0E-8E38-4DCD-A2B1-41D8A43BDFA8}" type="slidenum">
              <a:rPr lang="en-US" altLang="en-US"/>
              <a:pPr/>
              <a:t>15</a:t>
            </a:fld>
            <a:endParaRPr lang="en-US" altLang="en-US"/>
          </a:p>
        </p:txBody>
      </p:sp>
      <p:sp>
        <p:nvSpPr>
          <p:cNvPr id="45057"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8" name="Text Box 2"/>
          <p:cNvSpPr txBox="1">
            <a:spLocks noChangeArrowheads="1"/>
          </p:cNvSpPr>
          <p:nvPr/>
        </p:nvSpPr>
        <p:spPr bwMode="auto">
          <a:xfrm>
            <a:off x="686360" y="4342535"/>
            <a:ext cx="5486681" cy="41145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en-US"/>
          </a:p>
        </p:txBody>
      </p:sp>
    </p:spTree>
    <p:extLst>
      <p:ext uri="{BB962C8B-B14F-4D97-AF65-F5344CB8AC3E}">
        <p14:creationId xmlns:p14="http://schemas.microsoft.com/office/powerpoint/2010/main" val="1985384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FA9E65D0-75FE-4343-8FA6-30496E2990B6}" type="slidenum">
              <a:rPr lang="en-US" altLang="en-US"/>
              <a:pPr/>
              <a:t>16</a:t>
            </a:fld>
            <a:endParaRPr lang="en-US" altLang="en-US"/>
          </a:p>
        </p:txBody>
      </p:sp>
      <p:sp>
        <p:nvSpPr>
          <p:cNvPr id="46081"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2" name="Text Box 2"/>
          <p:cNvSpPr txBox="1">
            <a:spLocks noChangeArrowheads="1"/>
          </p:cNvSpPr>
          <p:nvPr/>
        </p:nvSpPr>
        <p:spPr bwMode="auto">
          <a:xfrm>
            <a:off x="686360" y="4342535"/>
            <a:ext cx="5486681" cy="41145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en-US"/>
          </a:p>
        </p:txBody>
      </p:sp>
    </p:spTree>
    <p:extLst>
      <p:ext uri="{BB962C8B-B14F-4D97-AF65-F5344CB8AC3E}">
        <p14:creationId xmlns:p14="http://schemas.microsoft.com/office/powerpoint/2010/main" val="764199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919F7F64-3510-43EC-88D5-C490DD99E8C3}" type="slidenum">
              <a:rPr lang="en-US" altLang="en-US"/>
              <a:pPr/>
              <a:t>17</a:t>
            </a:fld>
            <a:endParaRPr lang="en-US" altLang="en-US"/>
          </a:p>
        </p:txBody>
      </p:sp>
      <p:sp>
        <p:nvSpPr>
          <p:cNvPr id="47105"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6" name="Text Box 2"/>
          <p:cNvSpPr txBox="1">
            <a:spLocks noChangeArrowheads="1"/>
          </p:cNvSpPr>
          <p:nvPr/>
        </p:nvSpPr>
        <p:spPr bwMode="auto">
          <a:xfrm>
            <a:off x="686360" y="4342535"/>
            <a:ext cx="5486681" cy="41145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en-US"/>
          </a:p>
        </p:txBody>
      </p:sp>
    </p:spTree>
    <p:extLst>
      <p:ext uri="{BB962C8B-B14F-4D97-AF65-F5344CB8AC3E}">
        <p14:creationId xmlns:p14="http://schemas.microsoft.com/office/powerpoint/2010/main" val="19516278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F2D2D46A-B6E7-4028-AA9D-20881ADEAC23}" type="slidenum">
              <a:rPr lang="en-US" altLang="en-US"/>
              <a:pPr/>
              <a:t>18</a:t>
            </a:fld>
            <a:endParaRPr lang="en-US" altLang="en-US"/>
          </a:p>
        </p:txBody>
      </p:sp>
      <p:sp>
        <p:nvSpPr>
          <p:cNvPr id="48129"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0" name="Text Box 2"/>
          <p:cNvSpPr txBox="1">
            <a:spLocks noChangeArrowheads="1"/>
          </p:cNvSpPr>
          <p:nvPr/>
        </p:nvSpPr>
        <p:spPr bwMode="auto">
          <a:xfrm>
            <a:off x="686360" y="4342535"/>
            <a:ext cx="5486681" cy="41145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en-US"/>
          </a:p>
        </p:txBody>
      </p:sp>
    </p:spTree>
    <p:extLst>
      <p:ext uri="{BB962C8B-B14F-4D97-AF65-F5344CB8AC3E}">
        <p14:creationId xmlns:p14="http://schemas.microsoft.com/office/powerpoint/2010/main" val="3435968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27D2A3C1-74F0-4512-A08B-C780AF5A1911}" type="slidenum">
              <a:rPr lang="en-US" altLang="en-US"/>
              <a:pPr/>
              <a:t>19</a:t>
            </a:fld>
            <a:endParaRPr lang="en-US" altLang="en-US"/>
          </a:p>
        </p:txBody>
      </p:sp>
      <p:sp>
        <p:nvSpPr>
          <p:cNvPr id="51201"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2" name="Text Box 2"/>
          <p:cNvSpPr txBox="1">
            <a:spLocks noChangeArrowheads="1"/>
          </p:cNvSpPr>
          <p:nvPr/>
        </p:nvSpPr>
        <p:spPr bwMode="auto">
          <a:xfrm>
            <a:off x="686360" y="4342535"/>
            <a:ext cx="5486681" cy="41145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en-US"/>
          </a:p>
        </p:txBody>
      </p:sp>
    </p:spTree>
    <p:extLst>
      <p:ext uri="{BB962C8B-B14F-4D97-AF65-F5344CB8AC3E}">
        <p14:creationId xmlns:p14="http://schemas.microsoft.com/office/powerpoint/2010/main" val="2492857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3BD8ED57-5C44-400F-94FE-24E2C066F853}" type="slidenum">
              <a:rPr lang="en-US" altLang="en-US"/>
              <a:pPr/>
              <a:t>20</a:t>
            </a:fld>
            <a:endParaRPr lang="en-US" altLang="en-US"/>
          </a:p>
        </p:txBody>
      </p:sp>
      <p:sp>
        <p:nvSpPr>
          <p:cNvPr id="39937"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Text Box 2"/>
          <p:cNvSpPr txBox="1">
            <a:spLocks noChangeArrowheads="1"/>
          </p:cNvSpPr>
          <p:nvPr/>
        </p:nvSpPr>
        <p:spPr bwMode="auto">
          <a:xfrm>
            <a:off x="686360" y="4342535"/>
            <a:ext cx="5486681" cy="41145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en-US"/>
          </a:p>
        </p:txBody>
      </p:sp>
    </p:spTree>
    <p:extLst>
      <p:ext uri="{BB962C8B-B14F-4D97-AF65-F5344CB8AC3E}">
        <p14:creationId xmlns:p14="http://schemas.microsoft.com/office/powerpoint/2010/main" val="58116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A9390D1F-CF19-4334-B6F1-CE07C84E8DE1}" type="slidenum">
              <a:rPr lang="en-US" altLang="en-US"/>
              <a:pPr/>
              <a:t>21</a:t>
            </a:fld>
            <a:endParaRPr lang="en-US" altLang="en-US"/>
          </a:p>
        </p:txBody>
      </p:sp>
      <p:sp>
        <p:nvSpPr>
          <p:cNvPr id="53249"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0" name="Text Box 2"/>
          <p:cNvSpPr txBox="1">
            <a:spLocks noChangeArrowheads="1"/>
          </p:cNvSpPr>
          <p:nvPr/>
        </p:nvSpPr>
        <p:spPr bwMode="auto">
          <a:xfrm>
            <a:off x="686360" y="4342535"/>
            <a:ext cx="5486681" cy="41145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en-US"/>
          </a:p>
        </p:txBody>
      </p:sp>
    </p:spTree>
    <p:extLst>
      <p:ext uri="{BB962C8B-B14F-4D97-AF65-F5344CB8AC3E}">
        <p14:creationId xmlns:p14="http://schemas.microsoft.com/office/powerpoint/2010/main" val="10402929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A9390D1F-CF19-4334-B6F1-CE07C84E8DE1}" type="slidenum">
              <a:rPr lang="en-US" altLang="en-US"/>
              <a:pPr/>
              <a:t>22</a:t>
            </a:fld>
            <a:endParaRPr lang="en-US" altLang="en-US"/>
          </a:p>
        </p:txBody>
      </p:sp>
      <p:sp>
        <p:nvSpPr>
          <p:cNvPr id="53249"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0" name="Text Box 2"/>
          <p:cNvSpPr txBox="1">
            <a:spLocks noChangeArrowheads="1"/>
          </p:cNvSpPr>
          <p:nvPr/>
        </p:nvSpPr>
        <p:spPr bwMode="auto">
          <a:xfrm>
            <a:off x="686360" y="4342535"/>
            <a:ext cx="5486681" cy="41145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en-US"/>
          </a:p>
        </p:txBody>
      </p:sp>
    </p:spTree>
    <p:extLst>
      <p:ext uri="{BB962C8B-B14F-4D97-AF65-F5344CB8AC3E}">
        <p14:creationId xmlns:p14="http://schemas.microsoft.com/office/powerpoint/2010/main" val="1538534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B1B4792E-0231-4C61-9AAE-146F04864EF5}" type="slidenum">
              <a:rPr lang="en-US" altLang="en-US"/>
              <a:pPr/>
              <a:t>3</a:t>
            </a:fld>
            <a:endParaRPr lang="en-US" altLang="en-US"/>
          </a:p>
        </p:txBody>
      </p:sp>
      <p:sp>
        <p:nvSpPr>
          <p:cNvPr id="33793"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4" name="Text Box 2"/>
          <p:cNvSpPr txBox="1">
            <a:spLocks noChangeArrowheads="1"/>
          </p:cNvSpPr>
          <p:nvPr/>
        </p:nvSpPr>
        <p:spPr bwMode="auto">
          <a:xfrm>
            <a:off x="686360" y="4342535"/>
            <a:ext cx="5486681" cy="41145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en-US"/>
          </a:p>
        </p:txBody>
      </p:sp>
    </p:spTree>
    <p:extLst>
      <p:ext uri="{BB962C8B-B14F-4D97-AF65-F5344CB8AC3E}">
        <p14:creationId xmlns:p14="http://schemas.microsoft.com/office/powerpoint/2010/main" val="12159134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F243048C-8020-4B3D-BE16-E30CC49521A3}" type="slidenum">
              <a:rPr lang="en-US" altLang="en-US"/>
              <a:pPr/>
              <a:t>23</a:t>
            </a:fld>
            <a:endParaRPr lang="en-US" altLang="en-US"/>
          </a:p>
        </p:txBody>
      </p:sp>
      <p:sp>
        <p:nvSpPr>
          <p:cNvPr id="54273"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Text Box 2"/>
          <p:cNvSpPr txBox="1">
            <a:spLocks noChangeArrowheads="1"/>
          </p:cNvSpPr>
          <p:nvPr/>
        </p:nvSpPr>
        <p:spPr bwMode="auto">
          <a:xfrm>
            <a:off x="686360" y="4342535"/>
            <a:ext cx="5486681" cy="41145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en-US"/>
          </a:p>
        </p:txBody>
      </p:sp>
    </p:spTree>
    <p:extLst>
      <p:ext uri="{BB962C8B-B14F-4D97-AF65-F5344CB8AC3E}">
        <p14:creationId xmlns:p14="http://schemas.microsoft.com/office/powerpoint/2010/main" val="2992353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F243048C-8020-4B3D-BE16-E30CC49521A3}" type="slidenum">
              <a:rPr lang="en-US" altLang="en-US"/>
              <a:pPr/>
              <a:t>24</a:t>
            </a:fld>
            <a:endParaRPr lang="en-US" altLang="en-US"/>
          </a:p>
        </p:txBody>
      </p:sp>
      <p:sp>
        <p:nvSpPr>
          <p:cNvPr id="54273"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Text Box 2"/>
          <p:cNvSpPr txBox="1">
            <a:spLocks noChangeArrowheads="1"/>
          </p:cNvSpPr>
          <p:nvPr/>
        </p:nvSpPr>
        <p:spPr bwMode="auto">
          <a:xfrm>
            <a:off x="686360" y="4342535"/>
            <a:ext cx="5486681" cy="41145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en-US"/>
          </a:p>
        </p:txBody>
      </p:sp>
    </p:spTree>
    <p:extLst>
      <p:ext uri="{BB962C8B-B14F-4D97-AF65-F5344CB8AC3E}">
        <p14:creationId xmlns:p14="http://schemas.microsoft.com/office/powerpoint/2010/main" val="12315939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10D10A9D-5803-47D8-AB9D-F9F995139B78}" type="slidenum">
              <a:rPr lang="en-US" altLang="en-US"/>
              <a:pPr/>
              <a:t>26</a:t>
            </a:fld>
            <a:endParaRPr lang="en-US" altLang="en-US"/>
          </a:p>
        </p:txBody>
      </p:sp>
      <p:sp>
        <p:nvSpPr>
          <p:cNvPr id="55297"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298" name="Text Box 2"/>
          <p:cNvSpPr txBox="1">
            <a:spLocks noChangeArrowheads="1"/>
          </p:cNvSpPr>
          <p:nvPr/>
        </p:nvSpPr>
        <p:spPr bwMode="auto">
          <a:xfrm>
            <a:off x="686360" y="4342535"/>
            <a:ext cx="5486681" cy="41145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en-US"/>
          </a:p>
        </p:txBody>
      </p:sp>
    </p:spTree>
    <p:extLst>
      <p:ext uri="{BB962C8B-B14F-4D97-AF65-F5344CB8AC3E}">
        <p14:creationId xmlns:p14="http://schemas.microsoft.com/office/powerpoint/2010/main" val="19897468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8B4FAA80-984C-4532-88ED-9A2AA01CFE0A}" type="slidenum">
              <a:rPr lang="en-US" altLang="en-US"/>
              <a:pPr/>
              <a:t>28</a:t>
            </a:fld>
            <a:endParaRPr lang="en-US" altLang="en-US"/>
          </a:p>
        </p:txBody>
      </p:sp>
      <p:sp>
        <p:nvSpPr>
          <p:cNvPr id="56321"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2" name="Text Box 2"/>
          <p:cNvSpPr txBox="1">
            <a:spLocks noChangeArrowheads="1"/>
          </p:cNvSpPr>
          <p:nvPr/>
        </p:nvSpPr>
        <p:spPr bwMode="auto">
          <a:xfrm>
            <a:off x="686360" y="4342535"/>
            <a:ext cx="5486681" cy="41145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en-US"/>
          </a:p>
        </p:txBody>
      </p:sp>
    </p:spTree>
    <p:extLst>
      <p:ext uri="{BB962C8B-B14F-4D97-AF65-F5344CB8AC3E}">
        <p14:creationId xmlns:p14="http://schemas.microsoft.com/office/powerpoint/2010/main" val="10592005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7BF0B62A-E406-4F1C-810D-E83D162D87EA}" type="slidenum">
              <a:rPr lang="en-US" altLang="en-US"/>
              <a:pPr/>
              <a:t>29</a:t>
            </a:fld>
            <a:endParaRPr lang="en-US" altLang="en-US"/>
          </a:p>
        </p:txBody>
      </p:sp>
      <p:sp>
        <p:nvSpPr>
          <p:cNvPr id="57345"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6" name="Text Box 2"/>
          <p:cNvSpPr txBox="1">
            <a:spLocks noChangeArrowheads="1"/>
          </p:cNvSpPr>
          <p:nvPr/>
        </p:nvSpPr>
        <p:spPr bwMode="auto">
          <a:xfrm>
            <a:off x="686360" y="4342535"/>
            <a:ext cx="5486681" cy="41145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en-US"/>
          </a:p>
        </p:txBody>
      </p:sp>
    </p:spTree>
    <p:extLst>
      <p:ext uri="{BB962C8B-B14F-4D97-AF65-F5344CB8AC3E}">
        <p14:creationId xmlns:p14="http://schemas.microsoft.com/office/powerpoint/2010/main" val="14917106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7BF0B62A-E406-4F1C-810D-E83D162D87EA}" type="slidenum">
              <a:rPr lang="en-US" altLang="en-US"/>
              <a:pPr/>
              <a:t>30</a:t>
            </a:fld>
            <a:endParaRPr lang="en-US" altLang="en-US"/>
          </a:p>
        </p:txBody>
      </p:sp>
      <p:sp>
        <p:nvSpPr>
          <p:cNvPr id="57345"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6" name="Text Box 2"/>
          <p:cNvSpPr txBox="1">
            <a:spLocks noChangeArrowheads="1"/>
          </p:cNvSpPr>
          <p:nvPr/>
        </p:nvSpPr>
        <p:spPr bwMode="auto">
          <a:xfrm>
            <a:off x="686360" y="4342535"/>
            <a:ext cx="5486681" cy="41145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en-US"/>
          </a:p>
        </p:txBody>
      </p:sp>
    </p:spTree>
    <p:extLst>
      <p:ext uri="{BB962C8B-B14F-4D97-AF65-F5344CB8AC3E}">
        <p14:creationId xmlns:p14="http://schemas.microsoft.com/office/powerpoint/2010/main" val="14572028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7BF0B62A-E406-4F1C-810D-E83D162D87EA}" type="slidenum">
              <a:rPr lang="en-US" altLang="en-US"/>
              <a:pPr/>
              <a:t>31</a:t>
            </a:fld>
            <a:endParaRPr lang="en-US" altLang="en-US"/>
          </a:p>
        </p:txBody>
      </p:sp>
      <p:sp>
        <p:nvSpPr>
          <p:cNvPr id="57345"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6" name="Text Box 2"/>
          <p:cNvSpPr txBox="1">
            <a:spLocks noChangeArrowheads="1"/>
          </p:cNvSpPr>
          <p:nvPr/>
        </p:nvSpPr>
        <p:spPr bwMode="auto">
          <a:xfrm>
            <a:off x="686360" y="4342535"/>
            <a:ext cx="5486681" cy="41145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en-US"/>
          </a:p>
        </p:txBody>
      </p:sp>
    </p:spTree>
    <p:extLst>
      <p:ext uri="{BB962C8B-B14F-4D97-AF65-F5344CB8AC3E}">
        <p14:creationId xmlns:p14="http://schemas.microsoft.com/office/powerpoint/2010/main" val="13046214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D5384468-B7EE-4176-829E-2773FEB2122C}" type="slidenum">
              <a:rPr lang="en-US" altLang="en-US"/>
              <a:pPr/>
              <a:t>32</a:t>
            </a:fld>
            <a:endParaRPr lang="en-US" altLang="en-US"/>
          </a:p>
        </p:txBody>
      </p:sp>
      <p:sp>
        <p:nvSpPr>
          <p:cNvPr id="58369"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0" name="Text Box 2"/>
          <p:cNvSpPr txBox="1">
            <a:spLocks noChangeArrowheads="1"/>
          </p:cNvSpPr>
          <p:nvPr/>
        </p:nvSpPr>
        <p:spPr bwMode="auto">
          <a:xfrm>
            <a:off x="686360" y="4342535"/>
            <a:ext cx="5486681" cy="41145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en-US"/>
          </a:p>
        </p:txBody>
      </p:sp>
    </p:spTree>
    <p:extLst>
      <p:ext uri="{BB962C8B-B14F-4D97-AF65-F5344CB8AC3E}">
        <p14:creationId xmlns:p14="http://schemas.microsoft.com/office/powerpoint/2010/main" val="9653801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D5384468-B7EE-4176-829E-2773FEB2122C}" type="slidenum">
              <a:rPr lang="en-US" altLang="en-US"/>
              <a:pPr/>
              <a:t>33</a:t>
            </a:fld>
            <a:endParaRPr lang="en-US" altLang="en-US"/>
          </a:p>
        </p:txBody>
      </p:sp>
      <p:sp>
        <p:nvSpPr>
          <p:cNvPr id="58369"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0" name="Text Box 2"/>
          <p:cNvSpPr txBox="1">
            <a:spLocks noChangeArrowheads="1"/>
          </p:cNvSpPr>
          <p:nvPr/>
        </p:nvSpPr>
        <p:spPr bwMode="auto">
          <a:xfrm>
            <a:off x="686360" y="4342535"/>
            <a:ext cx="5486681" cy="41145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en-US"/>
          </a:p>
        </p:txBody>
      </p:sp>
    </p:spTree>
    <p:extLst>
      <p:ext uri="{BB962C8B-B14F-4D97-AF65-F5344CB8AC3E}">
        <p14:creationId xmlns:p14="http://schemas.microsoft.com/office/powerpoint/2010/main" val="9056313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615F1EAF-948B-4B14-B2F0-9B0744632E7D}" type="slidenum">
              <a:rPr lang="en-US" altLang="en-US"/>
              <a:pPr/>
              <a:t>34</a:t>
            </a:fld>
            <a:endParaRPr lang="en-US" altLang="en-US"/>
          </a:p>
        </p:txBody>
      </p:sp>
      <p:sp>
        <p:nvSpPr>
          <p:cNvPr id="59393"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4" name="Text Box 2"/>
          <p:cNvSpPr txBox="1">
            <a:spLocks noChangeArrowheads="1"/>
          </p:cNvSpPr>
          <p:nvPr/>
        </p:nvSpPr>
        <p:spPr bwMode="auto">
          <a:xfrm>
            <a:off x="686360" y="4342535"/>
            <a:ext cx="5486681" cy="41145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en-US"/>
          </a:p>
        </p:txBody>
      </p:sp>
    </p:spTree>
    <p:extLst>
      <p:ext uri="{BB962C8B-B14F-4D97-AF65-F5344CB8AC3E}">
        <p14:creationId xmlns:p14="http://schemas.microsoft.com/office/powerpoint/2010/main" val="1729207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6280E92B-AC6B-4FEB-A964-4F8A86C45BB8}" type="slidenum">
              <a:rPr lang="en-US" altLang="en-US"/>
              <a:pPr/>
              <a:t>5</a:t>
            </a:fld>
            <a:endParaRPr lang="en-US" altLang="en-US"/>
          </a:p>
        </p:txBody>
      </p:sp>
      <p:sp>
        <p:nvSpPr>
          <p:cNvPr id="34817"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8" name="Text Box 2"/>
          <p:cNvSpPr txBox="1">
            <a:spLocks noChangeArrowheads="1"/>
          </p:cNvSpPr>
          <p:nvPr/>
        </p:nvSpPr>
        <p:spPr bwMode="auto">
          <a:xfrm>
            <a:off x="686360" y="4342535"/>
            <a:ext cx="5486681" cy="41145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en-US"/>
          </a:p>
        </p:txBody>
      </p:sp>
    </p:spTree>
    <p:extLst>
      <p:ext uri="{BB962C8B-B14F-4D97-AF65-F5344CB8AC3E}">
        <p14:creationId xmlns:p14="http://schemas.microsoft.com/office/powerpoint/2010/main" val="402935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CC20CCA4-7D68-42EF-9E02-EC09BCC159D4}" type="slidenum">
              <a:rPr lang="en-US" altLang="en-US"/>
              <a:pPr/>
              <a:t>6</a:t>
            </a:fld>
            <a:endParaRPr lang="en-US" altLang="en-US"/>
          </a:p>
        </p:txBody>
      </p:sp>
      <p:sp>
        <p:nvSpPr>
          <p:cNvPr id="35841"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2" name="Text Box 2"/>
          <p:cNvSpPr txBox="1">
            <a:spLocks noChangeArrowheads="1"/>
          </p:cNvSpPr>
          <p:nvPr/>
        </p:nvSpPr>
        <p:spPr bwMode="auto">
          <a:xfrm>
            <a:off x="686360" y="4342535"/>
            <a:ext cx="5486681" cy="41145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en-US"/>
          </a:p>
        </p:txBody>
      </p:sp>
    </p:spTree>
    <p:extLst>
      <p:ext uri="{BB962C8B-B14F-4D97-AF65-F5344CB8AC3E}">
        <p14:creationId xmlns:p14="http://schemas.microsoft.com/office/powerpoint/2010/main" val="1124101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C46AAB87-988D-470A-AD28-2E4E076CBAE4}" type="slidenum">
              <a:rPr lang="en-US" altLang="en-US"/>
              <a:pPr/>
              <a:t>7</a:t>
            </a:fld>
            <a:endParaRPr lang="en-US" altLang="en-US"/>
          </a:p>
        </p:txBody>
      </p:sp>
      <p:sp>
        <p:nvSpPr>
          <p:cNvPr id="36865"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6" name="Text Box 2"/>
          <p:cNvSpPr txBox="1">
            <a:spLocks noChangeArrowheads="1"/>
          </p:cNvSpPr>
          <p:nvPr/>
        </p:nvSpPr>
        <p:spPr bwMode="auto">
          <a:xfrm>
            <a:off x="686360" y="4342535"/>
            <a:ext cx="5486681" cy="41145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en-US"/>
          </a:p>
        </p:txBody>
      </p:sp>
    </p:spTree>
    <p:extLst>
      <p:ext uri="{BB962C8B-B14F-4D97-AF65-F5344CB8AC3E}">
        <p14:creationId xmlns:p14="http://schemas.microsoft.com/office/powerpoint/2010/main" val="1368620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1338B498-80EE-416C-A027-E2E3FA9B2C35}" type="slidenum">
              <a:rPr lang="en-US" altLang="en-US"/>
              <a:pPr/>
              <a:t>8</a:t>
            </a:fld>
            <a:endParaRPr lang="en-US" altLang="en-US"/>
          </a:p>
        </p:txBody>
      </p:sp>
      <p:sp>
        <p:nvSpPr>
          <p:cNvPr id="37889"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0" name="Text Box 2"/>
          <p:cNvSpPr txBox="1">
            <a:spLocks noChangeArrowheads="1"/>
          </p:cNvSpPr>
          <p:nvPr/>
        </p:nvSpPr>
        <p:spPr bwMode="auto">
          <a:xfrm>
            <a:off x="686360" y="4342535"/>
            <a:ext cx="5486681" cy="41145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en-US"/>
          </a:p>
        </p:txBody>
      </p:sp>
    </p:spTree>
    <p:extLst>
      <p:ext uri="{BB962C8B-B14F-4D97-AF65-F5344CB8AC3E}">
        <p14:creationId xmlns:p14="http://schemas.microsoft.com/office/powerpoint/2010/main" val="714459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3DC42EAE-C977-4CD4-8EE5-AC892AAB404F}" type="slidenum">
              <a:rPr lang="en-US" altLang="en-US"/>
              <a:pPr/>
              <a:t>9</a:t>
            </a:fld>
            <a:endParaRPr lang="en-US" altLang="en-US"/>
          </a:p>
        </p:txBody>
      </p:sp>
      <p:sp>
        <p:nvSpPr>
          <p:cNvPr id="38913"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Text Box 2"/>
          <p:cNvSpPr txBox="1">
            <a:spLocks noChangeArrowheads="1"/>
          </p:cNvSpPr>
          <p:nvPr/>
        </p:nvSpPr>
        <p:spPr bwMode="auto">
          <a:xfrm>
            <a:off x="686360" y="4342535"/>
            <a:ext cx="5486681" cy="41145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en-US"/>
          </a:p>
        </p:txBody>
      </p:sp>
    </p:spTree>
    <p:extLst>
      <p:ext uri="{BB962C8B-B14F-4D97-AF65-F5344CB8AC3E}">
        <p14:creationId xmlns:p14="http://schemas.microsoft.com/office/powerpoint/2010/main" val="1338451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F2812666-675D-4559-BC6A-DF03EA4F5D0F}" type="slidenum">
              <a:rPr lang="en-US" altLang="en-US"/>
              <a:pPr/>
              <a:t>11</a:t>
            </a:fld>
            <a:endParaRPr lang="en-US" altLang="en-US"/>
          </a:p>
        </p:txBody>
      </p:sp>
      <p:sp>
        <p:nvSpPr>
          <p:cNvPr id="40961"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Text Box 2"/>
          <p:cNvSpPr txBox="1">
            <a:spLocks noChangeArrowheads="1"/>
          </p:cNvSpPr>
          <p:nvPr/>
        </p:nvSpPr>
        <p:spPr bwMode="auto">
          <a:xfrm>
            <a:off x="686360" y="4342535"/>
            <a:ext cx="5486681" cy="41145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en-US"/>
          </a:p>
        </p:txBody>
      </p:sp>
    </p:spTree>
    <p:extLst>
      <p:ext uri="{BB962C8B-B14F-4D97-AF65-F5344CB8AC3E}">
        <p14:creationId xmlns:p14="http://schemas.microsoft.com/office/powerpoint/2010/main" val="47129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914CE016-36EC-4970-8632-EA92390B010B}" type="slidenum">
              <a:rPr lang="en-US" altLang="en-US"/>
              <a:pPr/>
              <a:t>12</a:t>
            </a:fld>
            <a:endParaRPr lang="en-US" altLang="en-US"/>
          </a:p>
        </p:txBody>
      </p:sp>
      <p:sp>
        <p:nvSpPr>
          <p:cNvPr id="41985"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6" name="Text Box 2"/>
          <p:cNvSpPr txBox="1">
            <a:spLocks noChangeArrowheads="1"/>
          </p:cNvSpPr>
          <p:nvPr/>
        </p:nvSpPr>
        <p:spPr bwMode="auto">
          <a:xfrm>
            <a:off x="686360" y="4342535"/>
            <a:ext cx="5486681" cy="41145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en-US"/>
          </a:p>
        </p:txBody>
      </p:sp>
    </p:spTree>
    <p:extLst>
      <p:ext uri="{BB962C8B-B14F-4D97-AF65-F5344CB8AC3E}">
        <p14:creationId xmlns:p14="http://schemas.microsoft.com/office/powerpoint/2010/main" val="1097777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7870" y="987611"/>
            <a:ext cx="8338930" cy="2387600"/>
          </a:xfrm>
        </p:spPr>
        <p:txBody>
          <a:bodyPr anchor="b">
            <a:normAutofit/>
          </a:bodyPr>
          <a:lstStyle>
            <a:lvl1pPr algn="l">
              <a:defRPr sz="4800" b="1" i="0">
                <a:latin typeface="Arial" charset="0"/>
                <a:ea typeface="Arial" charset="0"/>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347870" y="3467286"/>
            <a:ext cx="8338930" cy="1655762"/>
          </a:xfrm>
        </p:spPr>
        <p:txBody>
          <a:bodyPr/>
          <a:lstStyle>
            <a:lvl1pPr marL="0" indent="0" algn="l">
              <a:buNone/>
              <a:defRPr sz="2400" b="0" i="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845503"/>
            <a:ext cx="8229600" cy="392065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2143125" cy="52849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65125"/>
            <a:ext cx="5972175" cy="52849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7930" y="1709739"/>
            <a:ext cx="834887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337930" y="4589465"/>
            <a:ext cx="8348870" cy="1234866"/>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57809" y="1825625"/>
            <a:ext cx="41148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0" y="1825625"/>
            <a:ext cx="41148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57809" y="365126"/>
            <a:ext cx="8158732"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57809" y="1681163"/>
            <a:ext cx="41148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57809" y="2505075"/>
            <a:ext cx="411480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72000" y="1681163"/>
            <a:ext cx="41148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2000" y="2505075"/>
            <a:ext cx="411480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7870" y="457200"/>
            <a:ext cx="3231149"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0" y="987426"/>
            <a:ext cx="4799409"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7870" y="2057400"/>
            <a:ext cx="32311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87390" y="987426"/>
            <a:ext cx="4799409"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7" name="Slide Number Placeholder 6"/>
          <p:cNvSpPr>
            <a:spLocks noGrp="1"/>
          </p:cNvSpPr>
          <p:nvPr>
            <p:ph type="sldNum" sz="quarter" idx="12"/>
          </p:nvPr>
        </p:nvSpPr>
        <p:spPr/>
        <p:txBody>
          <a:bodyPr/>
          <a:lstStyle/>
          <a:p>
            <a:fld id="{716D9922-87B3-6043-9531-5184EA303DC1}" type="slidenum">
              <a:rPr lang="en-US" smtClean="0"/>
              <a:t>‹#›</a:t>
            </a:fld>
            <a:endParaRPr lang="en-US"/>
          </a:p>
        </p:txBody>
      </p:sp>
      <p:sp>
        <p:nvSpPr>
          <p:cNvPr id="8" name="Title 1"/>
          <p:cNvSpPr>
            <a:spLocks noGrp="1"/>
          </p:cNvSpPr>
          <p:nvPr>
            <p:ph type="title"/>
          </p:nvPr>
        </p:nvSpPr>
        <p:spPr>
          <a:xfrm>
            <a:off x="347870" y="457200"/>
            <a:ext cx="3231149" cy="1600200"/>
          </a:xfrm>
        </p:spPr>
        <p:txBody>
          <a:bodyPr anchor="b"/>
          <a:lstStyle>
            <a:lvl1pPr>
              <a:defRPr sz="3200"/>
            </a:lvl1pPr>
          </a:lstStyle>
          <a:p>
            <a:r>
              <a:rPr lang="en-US" smtClean="0"/>
              <a:t>Click to edit Master title style</a:t>
            </a:r>
            <a:endParaRPr lang="en-US" dirty="0"/>
          </a:p>
        </p:txBody>
      </p:sp>
      <p:sp>
        <p:nvSpPr>
          <p:cNvPr id="9" name="Text Placeholder 3"/>
          <p:cNvSpPr>
            <a:spLocks noGrp="1"/>
          </p:cNvSpPr>
          <p:nvPr>
            <p:ph type="body" sz="half" idx="2"/>
          </p:nvPr>
        </p:nvSpPr>
        <p:spPr>
          <a:xfrm>
            <a:off x="347870" y="2057400"/>
            <a:ext cx="32311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809" y="365126"/>
            <a:ext cx="8328991" cy="1325563"/>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57809" y="1825625"/>
            <a:ext cx="8328991" cy="392913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3543300" y="6337101"/>
            <a:ext cx="2057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716D9922-87B3-6043-9531-5184EA303DC1}" type="slidenum">
              <a:rPr lang="en-US" smtClean="0"/>
              <a:pPr/>
              <a:t>‹#›</a:t>
            </a:fld>
            <a:endParaRPr lang="en-US"/>
          </a:p>
        </p:txBody>
      </p:sp>
    </p:spTree>
    <p:extLst>
      <p:ext uri="{BB962C8B-B14F-4D97-AF65-F5344CB8AC3E}">
        <p14:creationId xmlns:p14="http://schemas.microsoft.com/office/powerpoint/2010/main" val="7531503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288" userDrawn="1">
          <p15:clr>
            <a:srgbClr val="F26B43"/>
          </p15:clr>
        </p15:guide>
        <p15:guide id="4" pos="5472" userDrawn="1">
          <p15:clr>
            <a:srgbClr val="F26B43"/>
          </p15:clr>
        </p15:guide>
        <p15:guide id="5"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gif"/><Relationship Id="rId4" Type="http://schemas.openxmlformats.org/officeDocument/2006/relationships/image" Target="../media/image16.gif"/><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gif"/></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37.gif"/><Relationship Id="rId4" Type="http://schemas.openxmlformats.org/officeDocument/2006/relationships/image" Target="../media/image38.gif"/><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1.xml.rels><?xml version="1.0" encoding="UTF-8" standalone="yes"?>
<Relationships xmlns="http://schemas.openxmlformats.org/package/2006/relationships"><Relationship Id="rId3" Type="http://schemas.openxmlformats.org/officeDocument/2006/relationships/image" Target="../media/image39.gif"/><Relationship Id="rId4" Type="http://schemas.openxmlformats.org/officeDocument/2006/relationships/image" Target="../media/image40.gif"/><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Operational experience of the AGS </a:t>
            </a:r>
            <a:r>
              <a:rPr lang="en-US" dirty="0" err="1" smtClean="0"/>
              <a:t>eIPMs</a:t>
            </a:r>
            <a:endParaRPr lang="en-US" dirty="0"/>
          </a:p>
        </p:txBody>
      </p:sp>
      <p:sp>
        <p:nvSpPr>
          <p:cNvPr id="3" name="Subtitle 2"/>
          <p:cNvSpPr>
            <a:spLocks noGrp="1"/>
          </p:cNvSpPr>
          <p:nvPr>
            <p:ph type="subTitle" idx="1"/>
          </p:nvPr>
        </p:nvSpPr>
        <p:spPr/>
        <p:txBody>
          <a:bodyPr/>
          <a:lstStyle/>
          <a:p>
            <a:r>
              <a:rPr lang="en-US" dirty="0" err="1" smtClean="0"/>
              <a:t>Chuyu</a:t>
            </a:r>
            <a:r>
              <a:rPr lang="en-US" dirty="0" smtClean="0"/>
              <a:t> Liu</a:t>
            </a:r>
          </a:p>
          <a:p>
            <a:r>
              <a:rPr lang="en-US" dirty="0" smtClean="0"/>
              <a:t>IPM workshop 2017, Darmstadt, Germany</a:t>
            </a:r>
            <a:endParaRPr lang="en-US" dirty="0"/>
          </a:p>
        </p:txBody>
      </p:sp>
    </p:spTree>
    <p:extLst>
      <p:ext uri="{BB962C8B-B14F-4D97-AF65-F5344CB8AC3E}">
        <p14:creationId xmlns:p14="http://schemas.microsoft.com/office/powerpoint/2010/main" val="769146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809" y="2165645"/>
            <a:ext cx="8328991" cy="1325563"/>
          </a:xfrm>
        </p:spPr>
        <p:txBody>
          <a:bodyPr/>
          <a:lstStyle/>
          <a:p>
            <a:pPr algn="ctr"/>
            <a:r>
              <a:rPr lang="en-US" dirty="0" smtClean="0"/>
              <a:t>Operation of the AGS </a:t>
            </a:r>
            <a:r>
              <a:rPr lang="en-US" dirty="0" err="1" smtClean="0"/>
              <a:t>eIPM</a:t>
            </a:r>
            <a:endParaRPr lang="en-US" dirty="0"/>
          </a:p>
        </p:txBody>
      </p:sp>
    </p:spTree>
    <p:extLst>
      <p:ext uri="{BB962C8B-B14F-4D97-AF65-F5344CB8AC3E}">
        <p14:creationId xmlns:p14="http://schemas.microsoft.com/office/powerpoint/2010/main" val="16432453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456481" y="273629"/>
            <a:ext cx="8228160" cy="1144921"/>
          </a:xfrm>
          <a:ln/>
        </p:spPr>
        <p:txBody>
          <a:bodyPr tIns="30043"/>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altLang="en-US"/>
              <a:t>Orbit stability</a:t>
            </a:r>
          </a:p>
        </p:txBody>
      </p:sp>
      <p:sp>
        <p:nvSpPr>
          <p:cNvPr id="12290" name="Rectangle 2"/>
          <p:cNvSpPr>
            <a:spLocks noGrp="1" noChangeArrowheads="1"/>
          </p:cNvSpPr>
          <p:nvPr>
            <p:ph type="body" idx="1"/>
          </p:nvPr>
        </p:nvSpPr>
        <p:spPr>
          <a:xfrm>
            <a:off x="456481" y="1604329"/>
            <a:ext cx="8228160" cy="3977698"/>
          </a:xfrm>
          <a:ln/>
        </p:spPr>
        <p:txBody>
          <a:bodyPr tIns="17961"/>
          <a:lstStyle/>
          <a:p>
            <a:pPr marL="390246" indent="-293764" algn="just">
              <a:buSzPct val="45000"/>
              <a:buFont typeface="Wingdings"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altLang="en-US" sz="2400" dirty="0"/>
              <a:t>During the cycle the beam moves around horizontally over a range up to 6cm. Since the IPM measurement aperture is 3.4cm, the beam is out of this aperture much of the </a:t>
            </a:r>
            <a:r>
              <a:rPr lang="en-US" altLang="en-US" sz="2400" dirty="0" smtClean="0"/>
              <a:t>time. The </a:t>
            </a:r>
            <a:r>
              <a:rPr lang="en-US" altLang="en-US" sz="2400" dirty="0"/>
              <a:t>operators were able to center the beam at injection.</a:t>
            </a:r>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0788" y="3235741"/>
            <a:ext cx="4033707" cy="306386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0363726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456481" y="273629"/>
            <a:ext cx="8228160" cy="1144921"/>
          </a:xfrm>
          <a:ln/>
        </p:spPr>
        <p:txBody>
          <a:bodyPr tIns="30043"/>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altLang="en-US"/>
              <a:t>AC coupled amplifier</a:t>
            </a:r>
          </a:p>
        </p:txBody>
      </p:sp>
      <p:sp>
        <p:nvSpPr>
          <p:cNvPr id="13314" name="Rectangle 2"/>
          <p:cNvSpPr>
            <a:spLocks noGrp="1" noChangeArrowheads="1"/>
          </p:cNvSpPr>
          <p:nvPr>
            <p:ph type="body" idx="1"/>
          </p:nvPr>
        </p:nvSpPr>
        <p:spPr>
          <a:xfrm>
            <a:off x="456481" y="1604329"/>
            <a:ext cx="8228160" cy="3977698"/>
          </a:xfrm>
          <a:ln/>
        </p:spPr>
        <p:txBody>
          <a:bodyPr tIns="16328"/>
          <a:lstStyle/>
          <a:p>
            <a:pPr marL="390246" indent="-293764" algn="just">
              <a:buSzPct val="45000"/>
              <a:buFont typeface="Wingdings"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altLang="en-US" sz="2200" dirty="0"/>
              <a:t>When the digitizers were triggered on the beam pulse we got good profiles. When we moved the trigger point we got 'inverted profiles' from the undershoot.</a:t>
            </a:r>
          </a:p>
          <a:p>
            <a:pPr marL="390246" indent="-293764" algn="just">
              <a:buSzPct val="45000"/>
              <a:buFont typeface="Wingdings"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altLang="en-US" sz="2200" dirty="0"/>
              <a:t>With many bunches </a:t>
            </a:r>
            <a:r>
              <a:rPr lang="en-US" altLang="en-US" sz="2200" dirty="0" smtClean="0"/>
              <a:t>in the </a:t>
            </a:r>
            <a:r>
              <a:rPr lang="en-US" altLang="en-US" sz="2200" dirty="0"/>
              <a:t>AGS, the 'inverted' and 'non-inverted' profiles cancel each other. For that reason we have removed the output transformers for the start of Run 16.</a:t>
            </a:r>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40" y="3692548"/>
            <a:ext cx="4648320" cy="377319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1040" y="3649344"/>
            <a:ext cx="4312800" cy="387544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1763725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456481" y="273629"/>
            <a:ext cx="8228160" cy="1144921"/>
          </a:xfrm>
          <a:ln/>
        </p:spPr>
        <p:txBody>
          <a:bodyPr tIns="30043"/>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altLang="en-US"/>
              <a:t>Dead zone</a:t>
            </a:r>
          </a:p>
        </p:txBody>
      </p:sp>
      <p:sp>
        <p:nvSpPr>
          <p:cNvPr id="14338" name="Rectangle 2"/>
          <p:cNvSpPr>
            <a:spLocks noGrp="1" noChangeArrowheads="1"/>
          </p:cNvSpPr>
          <p:nvPr>
            <p:ph type="body" idx="1"/>
          </p:nvPr>
        </p:nvSpPr>
        <p:spPr>
          <a:xfrm>
            <a:off x="456481" y="1604329"/>
            <a:ext cx="8228160" cy="3977698"/>
          </a:xfrm>
          <a:ln/>
        </p:spPr>
        <p:txBody>
          <a:bodyPr>
            <a:normAutofit/>
          </a:bodyPr>
          <a:lstStyle/>
          <a:p>
            <a:pPr marL="390246" indent="-293764">
              <a:buSzPct val="45000"/>
              <a:buFont typeface="Wingdings"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altLang="en-US" sz="1600" dirty="0" smtClean="0"/>
              <a:t>The dead zone is about 1/3 </a:t>
            </a:r>
            <a:r>
              <a:rPr lang="en-US" altLang="en-US" sz="1600" dirty="0" err="1" smtClean="0"/>
              <a:t>fo</a:t>
            </a:r>
            <a:r>
              <a:rPr lang="en-US" altLang="en-US" sz="1600" dirty="0" smtClean="0"/>
              <a:t> the beam aperture next to the MCP. Free electrons created in this zone will not pick up enough energy from the sweep field to enter the MCP channels.</a:t>
            </a:r>
          </a:p>
          <a:p>
            <a:pPr marL="390246" indent="-293764">
              <a:buSzPct val="45000"/>
              <a:buFont typeface="Wingdings"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altLang="en-US" sz="1600" dirty="0" smtClean="0"/>
              <a:t>We </a:t>
            </a:r>
            <a:r>
              <a:rPr lang="en-US" altLang="en-US" sz="1600" dirty="0"/>
              <a:t>rotated the detector head by 180° moving the dead zone to the inside of the ring.</a:t>
            </a:r>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6080" y="2969443"/>
            <a:ext cx="3778159" cy="314883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4567395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456481" y="273629"/>
            <a:ext cx="8228160" cy="1144921"/>
          </a:xfrm>
          <a:ln/>
        </p:spPr>
        <p:txBody>
          <a:bodyPr tIns="30043"/>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altLang="en-US"/>
              <a:t>Bias voltage control on ramp</a:t>
            </a:r>
          </a:p>
        </p:txBody>
      </p:sp>
      <p:sp>
        <p:nvSpPr>
          <p:cNvPr id="15362" name="Rectangle 2"/>
          <p:cNvSpPr>
            <a:spLocks noGrp="1" noChangeArrowheads="1"/>
          </p:cNvSpPr>
          <p:nvPr>
            <p:ph type="body" idx="1"/>
          </p:nvPr>
        </p:nvSpPr>
        <p:spPr>
          <a:xfrm>
            <a:off x="456481" y="1604329"/>
            <a:ext cx="8228160" cy="3977698"/>
          </a:xfrm>
          <a:ln/>
        </p:spPr>
        <p:txBody>
          <a:bodyPr tIns="15022"/>
          <a:lstStyle/>
          <a:p>
            <a:pPr marL="390246" indent="-293764">
              <a:buSzPct val="45000"/>
              <a:buFont typeface="Wingdings"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altLang="en-US" sz="2000" dirty="0"/>
              <a:t>In the AGS we want to make several profile measurements during a single machine cycle. As the beam is accelerated, the profile width decreases and the amplitude increases.</a:t>
            </a:r>
          </a:p>
          <a:p>
            <a:pPr marL="390246" indent="-293764">
              <a:buSzPct val="45000"/>
              <a:buFont typeface="Wingdings"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altLang="en-US" sz="2000" dirty="0"/>
              <a:t> We would like the amplitudes of the measured profiles to remain about the same during the machine cycle. To </a:t>
            </a:r>
            <a:r>
              <a:rPr lang="en-US" altLang="en-US" sz="2000" dirty="0" err="1"/>
              <a:t>to</a:t>
            </a:r>
            <a:r>
              <a:rPr lang="en-US" altLang="en-US" sz="2000" dirty="0"/>
              <a:t> this we are adding the capability to program a MCP voltage ramp during the machine cycle.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6361" y="3490083"/>
            <a:ext cx="3131092" cy="286358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3851" y="3490082"/>
            <a:ext cx="3235948" cy="2863583"/>
          </a:xfrm>
          <a:prstGeom prst="rect">
            <a:avLst/>
          </a:prstGeom>
        </p:spPr>
      </p:pic>
      <p:sp>
        <p:nvSpPr>
          <p:cNvPr id="4" name="TextBox 3"/>
          <p:cNvSpPr txBox="1"/>
          <p:nvPr/>
        </p:nvSpPr>
        <p:spPr>
          <a:xfrm>
            <a:off x="2268638" y="4004838"/>
            <a:ext cx="1941557" cy="369332"/>
          </a:xfrm>
          <a:prstGeom prst="rect">
            <a:avLst/>
          </a:prstGeom>
          <a:noFill/>
        </p:spPr>
        <p:txBody>
          <a:bodyPr wrap="none" rtlCol="0">
            <a:spAutoFit/>
          </a:bodyPr>
          <a:lstStyle/>
          <a:p>
            <a:r>
              <a:rPr lang="en-US" dirty="0" smtClean="0"/>
              <a:t>w/o voltage ramp</a:t>
            </a:r>
            <a:endParaRPr lang="en-US" dirty="0"/>
          </a:p>
        </p:txBody>
      </p:sp>
      <p:sp>
        <p:nvSpPr>
          <p:cNvPr id="7" name="TextBox 6"/>
          <p:cNvSpPr txBox="1"/>
          <p:nvPr/>
        </p:nvSpPr>
        <p:spPr>
          <a:xfrm>
            <a:off x="5692171" y="4004838"/>
            <a:ext cx="1813317" cy="369332"/>
          </a:xfrm>
          <a:prstGeom prst="rect">
            <a:avLst/>
          </a:prstGeom>
          <a:noFill/>
        </p:spPr>
        <p:txBody>
          <a:bodyPr wrap="none" rtlCol="0">
            <a:spAutoFit/>
          </a:bodyPr>
          <a:lstStyle/>
          <a:p>
            <a:r>
              <a:rPr lang="en-US" dirty="0" smtClean="0"/>
              <a:t>w voltage ramp</a:t>
            </a:r>
            <a:endParaRPr lang="en-US" dirty="0"/>
          </a:p>
        </p:txBody>
      </p:sp>
    </p:spTree>
    <p:extLst>
      <p:ext uri="{BB962C8B-B14F-4D97-AF65-F5344CB8AC3E}">
        <p14:creationId xmlns:p14="http://schemas.microsoft.com/office/powerpoint/2010/main" val="421516453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456481" y="273629"/>
            <a:ext cx="8228160" cy="1144921"/>
          </a:xfrm>
          <a:ln/>
        </p:spPr>
        <p:txBody>
          <a:bodyPr tIns="30043"/>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altLang="en-US"/>
              <a:t>Reducing MCP damage</a:t>
            </a:r>
          </a:p>
        </p:txBody>
      </p:sp>
      <p:sp>
        <p:nvSpPr>
          <p:cNvPr id="16386" name="Rectangle 2"/>
          <p:cNvSpPr>
            <a:spLocks noGrp="1" noChangeArrowheads="1"/>
          </p:cNvSpPr>
          <p:nvPr>
            <p:ph type="body" idx="1"/>
          </p:nvPr>
        </p:nvSpPr>
        <p:spPr>
          <a:xfrm>
            <a:off x="456481" y="1604329"/>
            <a:ext cx="8228160" cy="3977698"/>
          </a:xfrm>
          <a:ln/>
        </p:spPr>
        <p:txBody>
          <a:bodyPr>
            <a:normAutofit/>
          </a:bodyPr>
          <a:lstStyle/>
          <a:p>
            <a:pPr marL="390246" indent="-293764">
              <a:buSzPct val="45000"/>
              <a:buFont typeface="Wingdings"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altLang="en-US" sz="2000" dirty="0" smtClean="0"/>
              <a:t>During beam position scans at the </a:t>
            </a:r>
            <a:r>
              <a:rPr lang="en-US" altLang="en-US" sz="2000" dirty="0" err="1" smtClean="0"/>
              <a:t>eIPMs</a:t>
            </a:r>
            <a:r>
              <a:rPr lang="en-US" altLang="en-US" sz="2000" dirty="0" smtClean="0"/>
              <a:t>, we observed profiles with lower amplitudes in the center of the MCP, which indicated gain depletion due to excessive exposure to the beam.</a:t>
            </a:r>
          </a:p>
          <a:p>
            <a:pPr marL="390246" indent="-293764">
              <a:buSzPct val="45000"/>
              <a:buFont typeface="Wingdings"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altLang="en-US" sz="2000" dirty="0" smtClean="0"/>
              <a:t>In </a:t>
            </a:r>
            <a:r>
              <a:rPr lang="en-US" altLang="en-US" sz="2000" dirty="0"/>
              <a:t>2017 we have added a time out feature which turns off data acquisition after a preset number of machine cycles.  </a:t>
            </a:r>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8230" y="3234624"/>
            <a:ext cx="4306387" cy="312375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73568744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456481" y="273629"/>
            <a:ext cx="8228160" cy="1144921"/>
          </a:xfrm>
          <a:ln/>
        </p:spPr>
        <p:txBody>
          <a:bodyPr tIns="30043"/>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altLang="en-US" dirty="0"/>
              <a:t>DC offsets</a:t>
            </a:r>
          </a:p>
        </p:txBody>
      </p:sp>
      <p:sp>
        <p:nvSpPr>
          <p:cNvPr id="17410" name="Rectangle 2"/>
          <p:cNvSpPr>
            <a:spLocks noGrp="1" noChangeArrowheads="1"/>
          </p:cNvSpPr>
          <p:nvPr>
            <p:ph type="body" idx="1"/>
          </p:nvPr>
        </p:nvSpPr>
        <p:spPr>
          <a:xfrm>
            <a:off x="456481" y="1604329"/>
            <a:ext cx="8228160" cy="3977698"/>
          </a:xfrm>
          <a:ln/>
        </p:spPr>
        <p:txBody>
          <a:bodyPr/>
          <a:lstStyle/>
          <a:p>
            <a:pPr marL="390246" indent="-293764">
              <a:buSzPct val="45000"/>
              <a:buFont typeface="Wingdings"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altLang="en-US" dirty="0"/>
              <a:t>DC offsets was subtracted by background which is taken for each measurement. </a:t>
            </a:r>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48257"/>
            <a:ext cx="9142560" cy="435501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9268423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456481" y="273629"/>
            <a:ext cx="8228160" cy="1144921"/>
          </a:xfrm>
          <a:ln/>
        </p:spPr>
        <p:txBody>
          <a:bodyPr tIns="30043"/>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altLang="en-US"/>
              <a:t>Timing problem</a:t>
            </a:r>
          </a:p>
        </p:txBody>
      </p:sp>
      <p:sp>
        <p:nvSpPr>
          <p:cNvPr id="18434" name="Rectangle 2"/>
          <p:cNvSpPr>
            <a:spLocks noGrp="1" noChangeArrowheads="1"/>
          </p:cNvSpPr>
          <p:nvPr>
            <p:ph type="body" idx="1"/>
          </p:nvPr>
        </p:nvSpPr>
        <p:spPr>
          <a:xfrm>
            <a:off x="456481" y="1604329"/>
            <a:ext cx="8228160" cy="3977698"/>
          </a:xfrm>
          <a:ln/>
        </p:spPr>
        <p:txBody>
          <a:bodyPr/>
          <a:lstStyle/>
          <a:p>
            <a:pPr marL="390246" indent="-293764">
              <a:buSzPct val="45000"/>
              <a:buFont typeface="Wingdings"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altLang="en-US" dirty="0" smtClean="0"/>
              <a:t>We observed discontinuity </a:t>
            </a:r>
            <a:r>
              <a:rPr lang="en-US" altLang="en-US" dirty="0"/>
              <a:t>of beam profile between groups of  8 channels.</a:t>
            </a:r>
          </a:p>
        </p:txBody>
      </p:sp>
      <p:pic>
        <p:nvPicPr>
          <p:cNvPr id="184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0496" y="2488581"/>
            <a:ext cx="4564800" cy="436941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481" y="3189257"/>
            <a:ext cx="3845446" cy="1954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524454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456481" y="273629"/>
            <a:ext cx="8228160" cy="1144921"/>
          </a:xfrm>
          <a:ln/>
        </p:spPr>
        <p:txBody>
          <a:bodyPr tIns="30043"/>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altLang="en-US"/>
              <a:t>Studies on timing problem </a:t>
            </a:r>
          </a:p>
        </p:txBody>
      </p:sp>
      <p:sp>
        <p:nvSpPr>
          <p:cNvPr id="19458" name="Rectangle 2"/>
          <p:cNvSpPr>
            <a:spLocks noGrp="1" noChangeArrowheads="1"/>
          </p:cNvSpPr>
          <p:nvPr>
            <p:ph type="body" idx="1"/>
          </p:nvPr>
        </p:nvSpPr>
        <p:spPr>
          <a:xfrm>
            <a:off x="456481" y="1604329"/>
            <a:ext cx="8228160" cy="3977698"/>
          </a:xfrm>
          <a:ln/>
        </p:spPr>
        <p:txBody>
          <a:bodyPr>
            <a:normAutofit fontScale="62500" lnSpcReduction="20000"/>
          </a:bodyPr>
          <a:lstStyle/>
          <a:p>
            <a:pPr marL="390246" indent="-293764">
              <a:buSzPct val="45000"/>
              <a:buFont typeface="Wingdings"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altLang="en-US" dirty="0"/>
              <a:t>It was long believed as a RF interference problem.</a:t>
            </a:r>
          </a:p>
          <a:p>
            <a:pPr marL="390246" indent="-293764">
              <a:buSzPct val="45000"/>
              <a:buFont typeface="Wingdings"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altLang="en-US" dirty="0"/>
              <a:t>Beam studies </a:t>
            </a:r>
            <a:r>
              <a:rPr lang="en-US" altLang="en-US" dirty="0" smtClean="0"/>
              <a:t>showed </a:t>
            </a:r>
            <a:r>
              <a:rPr lang="en-US" altLang="en-US" dirty="0"/>
              <a:t>no interference from local RF station. The beam was </a:t>
            </a:r>
            <a:r>
              <a:rPr lang="en-US" altLang="en-US" dirty="0" err="1"/>
              <a:t>debunched</a:t>
            </a:r>
            <a:r>
              <a:rPr lang="en-US" altLang="en-US" dirty="0"/>
              <a:t> first, the problem disappeared. Then it was </a:t>
            </a:r>
            <a:r>
              <a:rPr lang="en-US" altLang="en-US" dirty="0" err="1"/>
              <a:t>rebunched</a:t>
            </a:r>
            <a:r>
              <a:rPr lang="en-US" altLang="en-US" dirty="0"/>
              <a:t> (not completely), the problem didn't come back.</a:t>
            </a:r>
          </a:p>
          <a:p>
            <a:pPr marL="390246" indent="-293764">
              <a:buSzPct val="45000"/>
              <a:buFont typeface="Wingdings"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altLang="en-US" dirty="0"/>
              <a:t>The problem stays with low bias voltage.</a:t>
            </a:r>
          </a:p>
          <a:p>
            <a:pPr marL="390246" indent="-293764">
              <a:buSzPct val="45000"/>
              <a:buFont typeface="Wingdings"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altLang="en-US" dirty="0"/>
              <a:t>The test signal was installed for the horizontal </a:t>
            </a:r>
            <a:r>
              <a:rPr lang="en-US" altLang="en-US" dirty="0" err="1"/>
              <a:t>eIPM</a:t>
            </a:r>
            <a:r>
              <a:rPr lang="en-US" altLang="en-US" dirty="0"/>
              <a:t>. No interference from beam RF was observed.</a:t>
            </a:r>
          </a:p>
          <a:p>
            <a:pPr marL="390246" indent="-293764">
              <a:buSzPct val="45000"/>
              <a:buFont typeface="Wingdings"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altLang="en-US" dirty="0"/>
              <a:t>The timing issue theory was proposed based on the test signal behavior. </a:t>
            </a:r>
          </a:p>
          <a:p>
            <a:pPr marL="390246" indent="-293764">
              <a:buSzPct val="45000"/>
              <a:buFont typeface="Wingdings"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altLang="en-US" dirty="0"/>
              <a:t>It was confirmed by timing scan of the test pulse that there is timing difference of ~20 ns between channels.</a:t>
            </a:r>
          </a:p>
          <a:p>
            <a:pPr marL="390246" indent="-293764">
              <a:buSzPct val="45000"/>
              <a:buFont typeface="Wingdings"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altLang="en-US" dirty="0"/>
              <a:t>It was confirmed by measuring the output from amplifier channels with scope.</a:t>
            </a:r>
          </a:p>
          <a:p>
            <a:pPr marL="390246" indent="-293764">
              <a:buSzPct val="45000"/>
              <a:buFont typeface="Wingdings"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altLang="en-US" dirty="0"/>
              <a:t>The problem was mostly solved by moving the sample timing to a place less sensitive to the timing variation.</a:t>
            </a:r>
          </a:p>
        </p:txBody>
      </p:sp>
    </p:spTree>
    <p:extLst>
      <p:ext uri="{BB962C8B-B14F-4D97-AF65-F5344CB8AC3E}">
        <p14:creationId xmlns:p14="http://schemas.microsoft.com/office/powerpoint/2010/main" val="108724423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xfrm>
            <a:off x="456481" y="273629"/>
            <a:ext cx="8228160" cy="1144921"/>
          </a:xfrm>
          <a:ln/>
        </p:spPr>
        <p:txBody>
          <a:bodyPr tIns="30043"/>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altLang="en-US"/>
              <a:t>Confirmation of timing problem</a:t>
            </a:r>
          </a:p>
        </p:txBody>
      </p:sp>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0419" y="1610942"/>
            <a:ext cx="4811040" cy="360757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2" name="Text Box 4"/>
          <p:cNvSpPr txBox="1">
            <a:spLocks noChangeArrowheads="1"/>
          </p:cNvSpPr>
          <p:nvPr/>
        </p:nvSpPr>
        <p:spPr bwMode="auto">
          <a:xfrm>
            <a:off x="331200" y="6055837"/>
            <a:ext cx="2687040" cy="3139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53229" rIns="81639" bIns="4082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Droid Sans Fallback" charset="0"/>
                <a:cs typeface="Droid Sans Fallback" charset="0"/>
              </a:defRPr>
            </a:lvl5pPr>
            <a:lvl6pPr marL="2514600" indent="-228600" defTabSz="457200" fontAlgn="base" hangingPunct="0">
              <a:lnSpc>
                <a:spcPct val="94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Droid Sans Fallback" charset="0"/>
                <a:cs typeface="Droid Sans Fallback" charset="0"/>
              </a:defRPr>
            </a:lvl6pPr>
            <a:lvl7pPr marL="2971800" indent="-228600" defTabSz="457200" fontAlgn="base" hangingPunct="0">
              <a:lnSpc>
                <a:spcPct val="94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Droid Sans Fallback" charset="0"/>
                <a:cs typeface="Droid Sans Fallback" charset="0"/>
              </a:defRPr>
            </a:lvl7pPr>
            <a:lvl8pPr marL="3429000" indent="-228600" defTabSz="457200" fontAlgn="base" hangingPunct="0">
              <a:lnSpc>
                <a:spcPct val="94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Droid Sans Fallback" charset="0"/>
                <a:cs typeface="Droid Sans Fallback" charset="0"/>
              </a:defRPr>
            </a:lvl8pPr>
            <a:lvl9pPr marL="3886200" indent="-228600" defTabSz="457200" fontAlgn="base" hangingPunct="0">
              <a:lnSpc>
                <a:spcPct val="94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Droid Sans Fallback" charset="0"/>
                <a:cs typeface="Droid Sans Fallback" charset="0"/>
              </a:defRPr>
            </a:lvl9pPr>
          </a:lstStyle>
          <a:p>
            <a:pPr>
              <a:buClrTx/>
              <a:buFontTx/>
              <a:buNone/>
            </a:pPr>
            <a:r>
              <a:rPr lang="en-US" altLang="en-US"/>
              <a:t>Timing scan with test signal</a:t>
            </a:r>
          </a:p>
        </p:txBody>
      </p:sp>
      <p:sp>
        <p:nvSpPr>
          <p:cNvPr id="22533" name="Text Box 5"/>
          <p:cNvSpPr txBox="1">
            <a:spLocks noChangeArrowheads="1"/>
          </p:cNvSpPr>
          <p:nvPr/>
        </p:nvSpPr>
        <p:spPr bwMode="auto">
          <a:xfrm>
            <a:off x="1976041" y="5383066"/>
            <a:ext cx="5110560" cy="3139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53229" rIns="81639" bIns="4082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Droid Sans Fallback" charset="0"/>
                <a:cs typeface="Droid Sans Fallback" charset="0"/>
              </a:defRPr>
            </a:lvl5pPr>
            <a:lvl6pPr marL="2514600" indent="-228600" defTabSz="457200" fontAlgn="base" hangingPunct="0">
              <a:lnSpc>
                <a:spcPct val="94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Droid Sans Fallback" charset="0"/>
                <a:cs typeface="Droid Sans Fallback" charset="0"/>
              </a:defRPr>
            </a:lvl6pPr>
            <a:lvl7pPr marL="2971800" indent="-228600" defTabSz="457200" fontAlgn="base" hangingPunct="0">
              <a:lnSpc>
                <a:spcPct val="94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Droid Sans Fallback" charset="0"/>
                <a:cs typeface="Droid Sans Fallback" charset="0"/>
              </a:defRPr>
            </a:lvl7pPr>
            <a:lvl8pPr marL="3429000" indent="-228600" defTabSz="457200" fontAlgn="base" hangingPunct="0">
              <a:lnSpc>
                <a:spcPct val="94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Droid Sans Fallback" charset="0"/>
                <a:cs typeface="Droid Sans Fallback" charset="0"/>
              </a:defRPr>
            </a:lvl8pPr>
            <a:lvl9pPr marL="3886200" indent="-228600" defTabSz="457200" fontAlgn="base" hangingPunct="0">
              <a:lnSpc>
                <a:spcPct val="94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Droid Sans Fallback" charset="0"/>
                <a:cs typeface="Droid Sans Fallback" charset="0"/>
              </a:defRPr>
            </a:lvl9pPr>
          </a:lstStyle>
          <a:p>
            <a:pPr>
              <a:buClrTx/>
              <a:buFontTx/>
              <a:buNone/>
            </a:pPr>
            <a:r>
              <a:rPr lang="en-US" altLang="en-US" dirty="0"/>
              <a:t>Output from #1 (white) and #8 (pink) amplifier channel</a:t>
            </a:r>
          </a:p>
        </p:txBody>
      </p:sp>
    </p:spTree>
    <p:extLst>
      <p:ext uri="{BB962C8B-B14F-4D97-AF65-F5344CB8AC3E}">
        <p14:creationId xmlns:p14="http://schemas.microsoft.com/office/powerpoint/2010/main" val="54968638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456481" y="273629"/>
            <a:ext cx="8228160" cy="1144921"/>
          </a:xfrm>
          <a:ln/>
        </p:spPr>
        <p:txBody>
          <a:bodyPr tIns="30043"/>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altLang="en-US" dirty="0"/>
              <a:t>Outline</a:t>
            </a:r>
          </a:p>
        </p:txBody>
      </p:sp>
      <p:sp>
        <p:nvSpPr>
          <p:cNvPr id="4098" name="Rectangle 2"/>
          <p:cNvSpPr>
            <a:spLocks noGrp="1" noChangeArrowheads="1"/>
          </p:cNvSpPr>
          <p:nvPr>
            <p:ph type="body" idx="1"/>
          </p:nvPr>
        </p:nvSpPr>
        <p:spPr>
          <a:xfrm>
            <a:off x="456481" y="1604329"/>
            <a:ext cx="8228160" cy="3977698"/>
          </a:xfrm>
          <a:ln/>
        </p:spPr>
        <p:txBody>
          <a:bodyPr>
            <a:normAutofit/>
          </a:bodyPr>
          <a:lstStyle/>
          <a:p>
            <a:pPr marL="390246" indent="-293764">
              <a:buSzPct val="45000"/>
              <a:buFont typeface="Wingdings"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altLang="en-US" dirty="0"/>
              <a:t>History of </a:t>
            </a:r>
            <a:r>
              <a:rPr lang="en-US" altLang="en-US" dirty="0" smtClean="0"/>
              <a:t>the AGS IPM</a:t>
            </a:r>
            <a:endParaRPr lang="en-US" altLang="en-US" dirty="0"/>
          </a:p>
          <a:p>
            <a:pPr marL="390246" indent="-293764">
              <a:buSzPct val="45000"/>
              <a:buNone/>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endParaRPr lang="en-US" altLang="en-US" dirty="0"/>
          </a:p>
          <a:p>
            <a:pPr marL="390246" indent="-293764">
              <a:buSzPct val="45000"/>
              <a:buFont typeface="Wingdings"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altLang="en-US" dirty="0"/>
              <a:t>Overview of </a:t>
            </a:r>
            <a:r>
              <a:rPr lang="en-US" altLang="en-US" dirty="0" smtClean="0"/>
              <a:t>the AGS </a:t>
            </a:r>
            <a:r>
              <a:rPr lang="en-US" altLang="en-US" dirty="0" err="1" smtClean="0"/>
              <a:t>eIPM</a:t>
            </a:r>
            <a:endParaRPr lang="en-US" altLang="en-US" dirty="0"/>
          </a:p>
          <a:p>
            <a:pPr marL="390246" indent="-293764">
              <a:buSzPct val="45000"/>
              <a:buNone/>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endParaRPr lang="en-US" altLang="en-US" dirty="0"/>
          </a:p>
          <a:p>
            <a:pPr marL="390246" indent="-293764">
              <a:buSzPct val="45000"/>
              <a:buFont typeface="Wingdings"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altLang="en-US" dirty="0" smtClean="0"/>
              <a:t>Operation </a:t>
            </a:r>
            <a:r>
              <a:rPr lang="en-US" altLang="en-US" dirty="0"/>
              <a:t>of the AGS </a:t>
            </a:r>
            <a:r>
              <a:rPr lang="en-US" altLang="en-US" dirty="0" err="1" smtClean="0"/>
              <a:t>eIPM</a:t>
            </a:r>
            <a:endParaRPr lang="en-US" altLang="en-US" dirty="0" smtClean="0"/>
          </a:p>
          <a:p>
            <a:pPr marL="390246" indent="-293764">
              <a:buSzPct val="45000"/>
              <a:buFont typeface="Wingdings"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endParaRPr lang="en-US" altLang="en-US" dirty="0" smtClean="0"/>
          </a:p>
          <a:p>
            <a:pPr marL="390246" indent="-293764">
              <a:buSzPct val="45000"/>
              <a:buFont typeface="Wingdings"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altLang="en-US" dirty="0" smtClean="0"/>
              <a:t>Summary</a:t>
            </a:r>
            <a:endParaRPr lang="en-US" altLang="en-US" dirty="0"/>
          </a:p>
        </p:txBody>
      </p:sp>
    </p:spTree>
    <p:extLst>
      <p:ext uri="{BB962C8B-B14F-4D97-AF65-F5344CB8AC3E}">
        <p14:creationId xmlns:p14="http://schemas.microsoft.com/office/powerpoint/2010/main" val="259765463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313920" y="182900"/>
            <a:ext cx="8228160" cy="1144920"/>
          </a:xfrm>
          <a:ln/>
        </p:spPr>
        <p:txBody>
          <a:bodyPr tIns="30043"/>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altLang="en-US" dirty="0"/>
              <a:t>Improvements</a:t>
            </a:r>
          </a:p>
        </p:txBody>
      </p:sp>
      <p:sp>
        <p:nvSpPr>
          <p:cNvPr id="11266" name="Text Box 2"/>
          <p:cNvSpPr txBox="1">
            <a:spLocks noChangeArrowheads="1"/>
          </p:cNvSpPr>
          <p:nvPr/>
        </p:nvSpPr>
        <p:spPr bwMode="auto">
          <a:xfrm>
            <a:off x="313920" y="1398379"/>
            <a:ext cx="8228160" cy="3977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1879" rIns="0" bIns="0"/>
          <a:lstStyle>
            <a:lvl1pPr marL="430213" indent="-323850">
              <a:tabLst>
                <a:tab pos="430213" algn="l"/>
                <a:tab pos="887413" algn="l"/>
                <a:tab pos="1344613" algn="l"/>
                <a:tab pos="1801813" algn="l"/>
                <a:tab pos="2259013" algn="l"/>
                <a:tab pos="2716213" algn="l"/>
                <a:tab pos="3173413" algn="l"/>
                <a:tab pos="3630613" algn="l"/>
                <a:tab pos="4087813" algn="l"/>
                <a:tab pos="4545013" algn="l"/>
                <a:tab pos="5002213" algn="l"/>
                <a:tab pos="5459413" algn="l"/>
                <a:tab pos="5916613" algn="l"/>
                <a:tab pos="6373813" algn="l"/>
                <a:tab pos="6831013" algn="l"/>
                <a:tab pos="7288213" algn="l"/>
                <a:tab pos="7745413" algn="l"/>
                <a:tab pos="8202613" algn="l"/>
                <a:tab pos="8659813" algn="l"/>
                <a:tab pos="9117013" algn="l"/>
                <a:tab pos="9574213" algn="l"/>
              </a:tabLst>
              <a:defRPr>
                <a:solidFill>
                  <a:srgbClr val="000000"/>
                </a:solidFill>
                <a:latin typeface="Arial" pitchFamily="34" charset="0"/>
                <a:ea typeface="Droid Sans Fallback" charset="0"/>
                <a:cs typeface="Droid Sans Fallback" charset="0"/>
              </a:defRPr>
            </a:lvl1pPr>
            <a:lvl2pPr>
              <a:tabLst>
                <a:tab pos="430213" algn="l"/>
                <a:tab pos="887413" algn="l"/>
                <a:tab pos="1344613" algn="l"/>
                <a:tab pos="1801813" algn="l"/>
                <a:tab pos="2259013" algn="l"/>
                <a:tab pos="2716213" algn="l"/>
                <a:tab pos="3173413" algn="l"/>
                <a:tab pos="3630613" algn="l"/>
                <a:tab pos="4087813" algn="l"/>
                <a:tab pos="4545013" algn="l"/>
                <a:tab pos="5002213" algn="l"/>
                <a:tab pos="5459413" algn="l"/>
                <a:tab pos="5916613" algn="l"/>
                <a:tab pos="6373813" algn="l"/>
                <a:tab pos="6831013" algn="l"/>
                <a:tab pos="7288213" algn="l"/>
                <a:tab pos="7745413" algn="l"/>
                <a:tab pos="8202613" algn="l"/>
                <a:tab pos="8659813" algn="l"/>
                <a:tab pos="9117013" algn="l"/>
                <a:tab pos="9574213" algn="l"/>
              </a:tabLst>
              <a:defRPr>
                <a:solidFill>
                  <a:srgbClr val="000000"/>
                </a:solidFill>
                <a:latin typeface="Arial" pitchFamily="34" charset="0"/>
                <a:ea typeface="Droid Sans Fallback" charset="0"/>
                <a:cs typeface="Droid Sans Fallback" charset="0"/>
              </a:defRPr>
            </a:lvl2pPr>
            <a:lvl3pPr>
              <a:tabLst>
                <a:tab pos="430213" algn="l"/>
                <a:tab pos="887413" algn="l"/>
                <a:tab pos="1344613" algn="l"/>
                <a:tab pos="1801813" algn="l"/>
                <a:tab pos="2259013" algn="l"/>
                <a:tab pos="2716213" algn="l"/>
                <a:tab pos="3173413" algn="l"/>
                <a:tab pos="3630613" algn="l"/>
                <a:tab pos="4087813" algn="l"/>
                <a:tab pos="4545013" algn="l"/>
                <a:tab pos="5002213" algn="l"/>
                <a:tab pos="5459413" algn="l"/>
                <a:tab pos="5916613" algn="l"/>
                <a:tab pos="6373813" algn="l"/>
                <a:tab pos="6831013" algn="l"/>
                <a:tab pos="7288213" algn="l"/>
                <a:tab pos="7745413" algn="l"/>
                <a:tab pos="8202613" algn="l"/>
                <a:tab pos="8659813" algn="l"/>
                <a:tab pos="9117013" algn="l"/>
                <a:tab pos="9574213" algn="l"/>
              </a:tabLst>
              <a:defRPr>
                <a:solidFill>
                  <a:srgbClr val="000000"/>
                </a:solidFill>
                <a:latin typeface="Arial" pitchFamily="34" charset="0"/>
                <a:ea typeface="Droid Sans Fallback" charset="0"/>
                <a:cs typeface="Droid Sans Fallback" charset="0"/>
              </a:defRPr>
            </a:lvl3pPr>
            <a:lvl4pPr>
              <a:tabLst>
                <a:tab pos="430213" algn="l"/>
                <a:tab pos="887413" algn="l"/>
                <a:tab pos="1344613" algn="l"/>
                <a:tab pos="1801813" algn="l"/>
                <a:tab pos="2259013" algn="l"/>
                <a:tab pos="2716213" algn="l"/>
                <a:tab pos="3173413" algn="l"/>
                <a:tab pos="3630613" algn="l"/>
                <a:tab pos="4087813" algn="l"/>
                <a:tab pos="4545013" algn="l"/>
                <a:tab pos="5002213" algn="l"/>
                <a:tab pos="5459413" algn="l"/>
                <a:tab pos="5916613" algn="l"/>
                <a:tab pos="6373813" algn="l"/>
                <a:tab pos="6831013" algn="l"/>
                <a:tab pos="7288213" algn="l"/>
                <a:tab pos="7745413" algn="l"/>
                <a:tab pos="8202613" algn="l"/>
                <a:tab pos="8659813" algn="l"/>
                <a:tab pos="9117013" algn="l"/>
                <a:tab pos="9574213" algn="l"/>
              </a:tabLst>
              <a:defRPr>
                <a:solidFill>
                  <a:srgbClr val="000000"/>
                </a:solidFill>
                <a:latin typeface="Arial" pitchFamily="34" charset="0"/>
                <a:ea typeface="Droid Sans Fallback" charset="0"/>
                <a:cs typeface="Droid Sans Fallback" charset="0"/>
              </a:defRPr>
            </a:lvl4pPr>
            <a:lvl5pPr>
              <a:tabLst>
                <a:tab pos="430213" algn="l"/>
                <a:tab pos="887413" algn="l"/>
                <a:tab pos="1344613" algn="l"/>
                <a:tab pos="1801813" algn="l"/>
                <a:tab pos="2259013" algn="l"/>
                <a:tab pos="2716213" algn="l"/>
                <a:tab pos="3173413" algn="l"/>
                <a:tab pos="3630613" algn="l"/>
                <a:tab pos="4087813" algn="l"/>
                <a:tab pos="4545013" algn="l"/>
                <a:tab pos="5002213" algn="l"/>
                <a:tab pos="5459413" algn="l"/>
                <a:tab pos="5916613" algn="l"/>
                <a:tab pos="6373813" algn="l"/>
                <a:tab pos="6831013" algn="l"/>
                <a:tab pos="7288213" algn="l"/>
                <a:tab pos="7745413" algn="l"/>
                <a:tab pos="8202613" algn="l"/>
                <a:tab pos="8659813" algn="l"/>
                <a:tab pos="9117013" algn="l"/>
                <a:tab pos="9574213" algn="l"/>
              </a:tabLst>
              <a:defRPr>
                <a:solidFill>
                  <a:srgbClr val="000000"/>
                </a:solidFill>
                <a:latin typeface="Arial" pitchFamily="34" charset="0"/>
                <a:ea typeface="Droid Sans Fallback" charset="0"/>
                <a:cs typeface="Droid Sans Fallback" charset="0"/>
              </a:defRPr>
            </a:lvl5pPr>
            <a:lvl6pPr marL="2514600" indent="-228600" defTabSz="457200" fontAlgn="base" hangingPunct="0">
              <a:lnSpc>
                <a:spcPct val="94000"/>
              </a:lnSpc>
              <a:spcBef>
                <a:spcPct val="0"/>
              </a:spcBef>
              <a:spcAft>
                <a:spcPct val="0"/>
              </a:spcAft>
              <a:buClr>
                <a:srgbClr val="000000"/>
              </a:buClr>
              <a:buSzPct val="100000"/>
              <a:buFont typeface="Times New Roman" pitchFamily="18" charset="0"/>
              <a:tabLst>
                <a:tab pos="430213" algn="l"/>
                <a:tab pos="887413" algn="l"/>
                <a:tab pos="1344613" algn="l"/>
                <a:tab pos="1801813" algn="l"/>
                <a:tab pos="2259013" algn="l"/>
                <a:tab pos="2716213" algn="l"/>
                <a:tab pos="3173413" algn="l"/>
                <a:tab pos="3630613" algn="l"/>
                <a:tab pos="4087813" algn="l"/>
                <a:tab pos="4545013" algn="l"/>
                <a:tab pos="5002213" algn="l"/>
                <a:tab pos="5459413" algn="l"/>
                <a:tab pos="5916613" algn="l"/>
                <a:tab pos="6373813" algn="l"/>
                <a:tab pos="6831013" algn="l"/>
                <a:tab pos="7288213" algn="l"/>
                <a:tab pos="7745413" algn="l"/>
                <a:tab pos="8202613" algn="l"/>
                <a:tab pos="8659813" algn="l"/>
                <a:tab pos="9117013" algn="l"/>
                <a:tab pos="9574213" algn="l"/>
              </a:tabLst>
              <a:defRPr>
                <a:solidFill>
                  <a:srgbClr val="000000"/>
                </a:solidFill>
                <a:latin typeface="Arial" pitchFamily="34" charset="0"/>
                <a:ea typeface="Droid Sans Fallback" charset="0"/>
                <a:cs typeface="Droid Sans Fallback" charset="0"/>
              </a:defRPr>
            </a:lvl6pPr>
            <a:lvl7pPr marL="2971800" indent="-228600" defTabSz="457200" fontAlgn="base" hangingPunct="0">
              <a:lnSpc>
                <a:spcPct val="94000"/>
              </a:lnSpc>
              <a:spcBef>
                <a:spcPct val="0"/>
              </a:spcBef>
              <a:spcAft>
                <a:spcPct val="0"/>
              </a:spcAft>
              <a:buClr>
                <a:srgbClr val="000000"/>
              </a:buClr>
              <a:buSzPct val="100000"/>
              <a:buFont typeface="Times New Roman" pitchFamily="18" charset="0"/>
              <a:tabLst>
                <a:tab pos="430213" algn="l"/>
                <a:tab pos="887413" algn="l"/>
                <a:tab pos="1344613" algn="l"/>
                <a:tab pos="1801813" algn="l"/>
                <a:tab pos="2259013" algn="l"/>
                <a:tab pos="2716213" algn="l"/>
                <a:tab pos="3173413" algn="l"/>
                <a:tab pos="3630613" algn="l"/>
                <a:tab pos="4087813" algn="l"/>
                <a:tab pos="4545013" algn="l"/>
                <a:tab pos="5002213" algn="l"/>
                <a:tab pos="5459413" algn="l"/>
                <a:tab pos="5916613" algn="l"/>
                <a:tab pos="6373813" algn="l"/>
                <a:tab pos="6831013" algn="l"/>
                <a:tab pos="7288213" algn="l"/>
                <a:tab pos="7745413" algn="l"/>
                <a:tab pos="8202613" algn="l"/>
                <a:tab pos="8659813" algn="l"/>
                <a:tab pos="9117013" algn="l"/>
                <a:tab pos="9574213" algn="l"/>
              </a:tabLst>
              <a:defRPr>
                <a:solidFill>
                  <a:srgbClr val="000000"/>
                </a:solidFill>
                <a:latin typeface="Arial" pitchFamily="34" charset="0"/>
                <a:ea typeface="Droid Sans Fallback" charset="0"/>
                <a:cs typeface="Droid Sans Fallback" charset="0"/>
              </a:defRPr>
            </a:lvl7pPr>
            <a:lvl8pPr marL="3429000" indent="-228600" defTabSz="457200" fontAlgn="base" hangingPunct="0">
              <a:lnSpc>
                <a:spcPct val="94000"/>
              </a:lnSpc>
              <a:spcBef>
                <a:spcPct val="0"/>
              </a:spcBef>
              <a:spcAft>
                <a:spcPct val="0"/>
              </a:spcAft>
              <a:buClr>
                <a:srgbClr val="000000"/>
              </a:buClr>
              <a:buSzPct val="100000"/>
              <a:buFont typeface="Times New Roman" pitchFamily="18" charset="0"/>
              <a:tabLst>
                <a:tab pos="430213" algn="l"/>
                <a:tab pos="887413" algn="l"/>
                <a:tab pos="1344613" algn="l"/>
                <a:tab pos="1801813" algn="l"/>
                <a:tab pos="2259013" algn="l"/>
                <a:tab pos="2716213" algn="l"/>
                <a:tab pos="3173413" algn="l"/>
                <a:tab pos="3630613" algn="l"/>
                <a:tab pos="4087813" algn="l"/>
                <a:tab pos="4545013" algn="l"/>
                <a:tab pos="5002213" algn="l"/>
                <a:tab pos="5459413" algn="l"/>
                <a:tab pos="5916613" algn="l"/>
                <a:tab pos="6373813" algn="l"/>
                <a:tab pos="6831013" algn="l"/>
                <a:tab pos="7288213" algn="l"/>
                <a:tab pos="7745413" algn="l"/>
                <a:tab pos="8202613" algn="l"/>
                <a:tab pos="8659813" algn="l"/>
                <a:tab pos="9117013" algn="l"/>
                <a:tab pos="9574213" algn="l"/>
              </a:tabLst>
              <a:defRPr>
                <a:solidFill>
                  <a:srgbClr val="000000"/>
                </a:solidFill>
                <a:latin typeface="Arial" pitchFamily="34" charset="0"/>
                <a:ea typeface="Droid Sans Fallback" charset="0"/>
                <a:cs typeface="Droid Sans Fallback" charset="0"/>
              </a:defRPr>
            </a:lvl8pPr>
            <a:lvl9pPr marL="3886200" indent="-228600" defTabSz="457200" fontAlgn="base" hangingPunct="0">
              <a:lnSpc>
                <a:spcPct val="94000"/>
              </a:lnSpc>
              <a:spcBef>
                <a:spcPct val="0"/>
              </a:spcBef>
              <a:spcAft>
                <a:spcPct val="0"/>
              </a:spcAft>
              <a:buClr>
                <a:srgbClr val="000000"/>
              </a:buClr>
              <a:buSzPct val="100000"/>
              <a:buFont typeface="Times New Roman" pitchFamily="18" charset="0"/>
              <a:tabLst>
                <a:tab pos="430213" algn="l"/>
                <a:tab pos="887413" algn="l"/>
                <a:tab pos="1344613" algn="l"/>
                <a:tab pos="1801813" algn="l"/>
                <a:tab pos="2259013" algn="l"/>
                <a:tab pos="2716213" algn="l"/>
                <a:tab pos="3173413" algn="l"/>
                <a:tab pos="3630613" algn="l"/>
                <a:tab pos="4087813" algn="l"/>
                <a:tab pos="4545013" algn="l"/>
                <a:tab pos="5002213" algn="l"/>
                <a:tab pos="5459413" algn="l"/>
                <a:tab pos="5916613" algn="l"/>
                <a:tab pos="6373813" algn="l"/>
                <a:tab pos="6831013" algn="l"/>
                <a:tab pos="7288213" algn="l"/>
                <a:tab pos="7745413" algn="l"/>
                <a:tab pos="8202613" algn="l"/>
                <a:tab pos="8659813" algn="l"/>
                <a:tab pos="9117013" algn="l"/>
                <a:tab pos="9574213" algn="l"/>
              </a:tabLst>
              <a:defRPr>
                <a:solidFill>
                  <a:srgbClr val="000000"/>
                </a:solidFill>
                <a:latin typeface="Arial" pitchFamily="34" charset="0"/>
                <a:ea typeface="Droid Sans Fallback" charset="0"/>
                <a:cs typeface="Droid Sans Fallback" charset="0"/>
              </a:defRPr>
            </a:lvl9pPr>
          </a:lstStyle>
          <a:p>
            <a:pPr>
              <a:spcAft>
                <a:spcPts val="1293"/>
              </a:spcAft>
              <a:buSzPct val="45000"/>
              <a:buFont typeface="Wingdings" pitchFamily="2" charset="2"/>
              <a:buChar char=""/>
            </a:pPr>
            <a:r>
              <a:rPr lang="en-US" altLang="en-US" sz="1400" dirty="0"/>
              <a:t>Horizontal orbit was out of the range (3.4cm) covered by the MCP in the early part of the ramp. The closed orbit was adjusted. </a:t>
            </a:r>
          </a:p>
          <a:p>
            <a:pPr>
              <a:spcAft>
                <a:spcPts val="1293"/>
              </a:spcAft>
              <a:buSzPct val="45000"/>
              <a:buFont typeface="Wingdings" pitchFamily="2" charset="2"/>
              <a:buChar char=""/>
            </a:pPr>
            <a:r>
              <a:rPr lang="en-US" altLang="en-US" sz="1400" dirty="0"/>
              <a:t>AC coupled amplifier produced inverted profiles. The profiles cancel out with multiple bunches in AGS.</a:t>
            </a:r>
          </a:p>
          <a:p>
            <a:pPr>
              <a:spcAft>
                <a:spcPts val="1293"/>
              </a:spcAft>
              <a:buSzPct val="45000"/>
              <a:buFont typeface="Wingdings" pitchFamily="2" charset="2"/>
              <a:buChar char=""/>
            </a:pPr>
            <a:r>
              <a:rPr lang="en-US" altLang="en-US" sz="1400" dirty="0"/>
              <a:t>The vertical IPM was rotated by 180 degree so that the beam stay out of the dead zone. </a:t>
            </a:r>
          </a:p>
          <a:p>
            <a:pPr>
              <a:spcAft>
                <a:spcPts val="1293"/>
              </a:spcAft>
              <a:buSzPct val="45000"/>
              <a:buFont typeface="Wingdings" pitchFamily="2" charset="2"/>
              <a:buChar char=""/>
            </a:pPr>
            <a:r>
              <a:rPr lang="en-US" altLang="en-US" sz="1400" dirty="0"/>
              <a:t>MCP gain was configured so that the amplitudes of profiles measured on the ramp are more or less the same.</a:t>
            </a:r>
          </a:p>
          <a:p>
            <a:pPr>
              <a:spcAft>
                <a:spcPts val="1293"/>
              </a:spcAft>
              <a:buSzPct val="45000"/>
              <a:buFont typeface="Wingdings" pitchFamily="2" charset="2"/>
              <a:buChar char=""/>
            </a:pPr>
            <a:r>
              <a:rPr lang="en-US" altLang="en-US" sz="1400" dirty="0"/>
              <a:t>A time out feature was added which turns off data acquisition after a preset number of machine cycles.</a:t>
            </a:r>
          </a:p>
          <a:p>
            <a:pPr>
              <a:spcAft>
                <a:spcPts val="1293"/>
              </a:spcAft>
              <a:buSzPct val="45000"/>
              <a:buFont typeface="Wingdings" pitchFamily="2" charset="2"/>
              <a:buChar char=""/>
            </a:pPr>
            <a:r>
              <a:rPr lang="en-US" altLang="en-US" sz="1400" dirty="0"/>
              <a:t>To calibrate the gains of MCP channels, the beam is scanned across the MCP range with either local bump or harmonics.</a:t>
            </a:r>
          </a:p>
          <a:p>
            <a:pPr>
              <a:spcAft>
                <a:spcPts val="1293"/>
              </a:spcAft>
              <a:buSzPct val="45000"/>
              <a:buFont typeface="Wingdings" pitchFamily="2" charset="2"/>
              <a:buChar char=""/>
            </a:pPr>
            <a:r>
              <a:rPr lang="en-US" altLang="en-US" sz="1400" dirty="0"/>
              <a:t>DC offsets was subtracted by background which is taken for each measurement. </a:t>
            </a:r>
          </a:p>
          <a:p>
            <a:pPr>
              <a:spcAft>
                <a:spcPts val="1293"/>
              </a:spcAft>
              <a:buSzPct val="45000"/>
              <a:buFont typeface="Wingdings" pitchFamily="2" charset="2"/>
              <a:buChar char=""/>
            </a:pPr>
            <a:r>
              <a:rPr lang="en-US" altLang="en-US" sz="1400" dirty="0"/>
              <a:t>The discontinuity of the profile was believed to be RF related was found to be a timing problem. The problem was solved mostly by fine tuning the timing. </a:t>
            </a:r>
          </a:p>
        </p:txBody>
      </p:sp>
    </p:spTree>
    <p:extLst>
      <p:ext uri="{BB962C8B-B14F-4D97-AF65-F5344CB8AC3E}">
        <p14:creationId xmlns:p14="http://schemas.microsoft.com/office/powerpoint/2010/main" val="15089030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xfrm>
            <a:off x="456481" y="273629"/>
            <a:ext cx="8228160" cy="1144921"/>
          </a:xfrm>
          <a:ln/>
        </p:spPr>
        <p:txBody>
          <a:bodyPr tIns="30043"/>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altLang="en-US"/>
              <a:t>Gain calibration</a:t>
            </a:r>
          </a:p>
        </p:txBody>
      </p:sp>
      <p:sp>
        <p:nvSpPr>
          <p:cNvPr id="24578" name="Rectangle 2"/>
          <p:cNvSpPr>
            <a:spLocks noGrp="1" noChangeArrowheads="1"/>
          </p:cNvSpPr>
          <p:nvPr>
            <p:ph type="body" idx="1"/>
          </p:nvPr>
        </p:nvSpPr>
        <p:spPr>
          <a:xfrm>
            <a:off x="456481" y="1604329"/>
            <a:ext cx="8228160" cy="3977698"/>
          </a:xfrm>
          <a:ln/>
        </p:spPr>
        <p:txBody>
          <a:bodyPr tIns="16328"/>
          <a:lstStyle/>
          <a:p>
            <a:pPr marL="390246" indent="-293764">
              <a:buSzPct val="45000"/>
              <a:buFont typeface="Wingdings"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altLang="en-US" sz="2200" dirty="0"/>
              <a:t>There are gain variation due to wear-out of MCP. In general, the gain depletion is more severe in the center of the MCP. </a:t>
            </a:r>
            <a:endParaRPr lang="en-US" altLang="en-US" sz="2200" dirty="0" smtClean="0"/>
          </a:p>
          <a:p>
            <a:pPr marL="390246" indent="-293764">
              <a:buSzPct val="45000"/>
              <a:buFont typeface="Wingdings"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altLang="en-US" sz="2200" dirty="0" smtClean="0"/>
              <a:t>The beam was scanned across the MCP with orbit bump. The profiles were fitted to Gaussian function by varying the gain of each channel.</a:t>
            </a:r>
            <a:endParaRPr lang="en-US" altLang="en-US" sz="2200" dirty="0"/>
          </a:p>
        </p:txBody>
      </p:sp>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898" y="3345232"/>
            <a:ext cx="3101702" cy="271060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8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1440" y="3345232"/>
            <a:ext cx="3017584" cy="271060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82" name="Text Box 6"/>
          <p:cNvSpPr txBox="1">
            <a:spLocks noChangeArrowheads="1"/>
          </p:cNvSpPr>
          <p:nvPr/>
        </p:nvSpPr>
        <p:spPr bwMode="auto">
          <a:xfrm>
            <a:off x="974909" y="5359908"/>
            <a:ext cx="2911680" cy="3139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53229" rIns="81639" bIns="4082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Droid Sans Fallback" charset="0"/>
                <a:cs typeface="Droid Sans Fallback" charset="0"/>
              </a:defRPr>
            </a:lvl5pPr>
            <a:lvl6pPr marL="2514600" indent="-228600" defTabSz="457200" fontAlgn="base" hangingPunct="0">
              <a:lnSpc>
                <a:spcPct val="94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Droid Sans Fallback" charset="0"/>
                <a:cs typeface="Droid Sans Fallback" charset="0"/>
              </a:defRPr>
            </a:lvl6pPr>
            <a:lvl7pPr marL="2971800" indent="-228600" defTabSz="457200" fontAlgn="base" hangingPunct="0">
              <a:lnSpc>
                <a:spcPct val="94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Droid Sans Fallback" charset="0"/>
                <a:cs typeface="Droid Sans Fallback" charset="0"/>
              </a:defRPr>
            </a:lvl7pPr>
            <a:lvl8pPr marL="3429000" indent="-228600" defTabSz="457200" fontAlgn="base" hangingPunct="0">
              <a:lnSpc>
                <a:spcPct val="94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Droid Sans Fallback" charset="0"/>
                <a:cs typeface="Droid Sans Fallback" charset="0"/>
              </a:defRPr>
            </a:lvl8pPr>
            <a:lvl9pPr marL="3886200" indent="-228600" defTabSz="457200" fontAlgn="base" hangingPunct="0">
              <a:lnSpc>
                <a:spcPct val="94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Droid Sans Fallback" charset="0"/>
                <a:cs typeface="Droid Sans Fallback" charset="0"/>
              </a:defRPr>
            </a:lvl9pPr>
          </a:lstStyle>
          <a:p>
            <a:pPr>
              <a:buClrTx/>
              <a:buFontTx/>
              <a:buNone/>
            </a:pPr>
            <a:r>
              <a:rPr lang="en-US" altLang="en-US" dirty="0"/>
              <a:t>Profiles before gain correction</a:t>
            </a:r>
          </a:p>
        </p:txBody>
      </p:sp>
      <p:sp>
        <p:nvSpPr>
          <p:cNvPr id="24583" name="Text Box 7"/>
          <p:cNvSpPr txBox="1">
            <a:spLocks noChangeArrowheads="1"/>
          </p:cNvSpPr>
          <p:nvPr/>
        </p:nvSpPr>
        <p:spPr bwMode="auto">
          <a:xfrm>
            <a:off x="4100072" y="5364538"/>
            <a:ext cx="2740320" cy="3139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53229" rIns="81639" bIns="4082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Droid Sans Fallback" charset="0"/>
                <a:cs typeface="Droid Sans Fallback" charset="0"/>
              </a:defRPr>
            </a:lvl5pPr>
            <a:lvl6pPr marL="2514600" indent="-228600" defTabSz="457200" fontAlgn="base" hangingPunct="0">
              <a:lnSpc>
                <a:spcPct val="94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Droid Sans Fallback" charset="0"/>
                <a:cs typeface="Droid Sans Fallback" charset="0"/>
              </a:defRPr>
            </a:lvl6pPr>
            <a:lvl7pPr marL="2971800" indent="-228600" defTabSz="457200" fontAlgn="base" hangingPunct="0">
              <a:lnSpc>
                <a:spcPct val="94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Droid Sans Fallback" charset="0"/>
                <a:cs typeface="Droid Sans Fallback" charset="0"/>
              </a:defRPr>
            </a:lvl7pPr>
            <a:lvl8pPr marL="3429000" indent="-228600" defTabSz="457200" fontAlgn="base" hangingPunct="0">
              <a:lnSpc>
                <a:spcPct val="94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Droid Sans Fallback" charset="0"/>
                <a:cs typeface="Droid Sans Fallback" charset="0"/>
              </a:defRPr>
            </a:lvl8pPr>
            <a:lvl9pPr marL="3886200" indent="-228600" defTabSz="457200" fontAlgn="base" hangingPunct="0">
              <a:lnSpc>
                <a:spcPct val="94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Droid Sans Fallback" charset="0"/>
                <a:cs typeface="Droid Sans Fallback" charset="0"/>
              </a:defRPr>
            </a:lvl9pPr>
          </a:lstStyle>
          <a:p>
            <a:pPr>
              <a:buClrTx/>
              <a:buFontTx/>
              <a:buNone/>
            </a:pPr>
            <a:r>
              <a:rPr lang="en-US" altLang="en-US" dirty="0"/>
              <a:t>Profiles after gain correction</a:t>
            </a:r>
          </a:p>
        </p:txBody>
      </p:sp>
    </p:spTree>
    <p:extLst>
      <p:ext uri="{BB962C8B-B14F-4D97-AF65-F5344CB8AC3E}">
        <p14:creationId xmlns:p14="http://schemas.microsoft.com/office/powerpoint/2010/main" val="27816759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xfrm>
            <a:off x="456481" y="273629"/>
            <a:ext cx="8228160" cy="1144921"/>
          </a:xfrm>
          <a:ln/>
        </p:spPr>
        <p:txBody>
          <a:bodyPr tIns="30043"/>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altLang="en-US" dirty="0" smtClean="0"/>
              <a:t>Fit quality with gain </a:t>
            </a:r>
            <a:r>
              <a:rPr lang="en-US" altLang="en-US" dirty="0"/>
              <a:t>calibration</a:t>
            </a:r>
          </a:p>
        </p:txBody>
      </p:sp>
      <p:sp>
        <p:nvSpPr>
          <p:cNvPr id="24582" name="Text Box 6"/>
          <p:cNvSpPr txBox="1">
            <a:spLocks noChangeArrowheads="1"/>
          </p:cNvSpPr>
          <p:nvPr/>
        </p:nvSpPr>
        <p:spPr bwMode="auto">
          <a:xfrm>
            <a:off x="1426514" y="5556370"/>
            <a:ext cx="2911680" cy="3139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53229" rIns="81639" bIns="4082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Droid Sans Fallback" charset="0"/>
                <a:cs typeface="Droid Sans Fallback" charset="0"/>
              </a:defRPr>
            </a:lvl5pPr>
            <a:lvl6pPr marL="2514600" indent="-228600" defTabSz="457200" fontAlgn="base" hangingPunct="0">
              <a:lnSpc>
                <a:spcPct val="94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Droid Sans Fallback" charset="0"/>
                <a:cs typeface="Droid Sans Fallback" charset="0"/>
              </a:defRPr>
            </a:lvl6pPr>
            <a:lvl7pPr marL="2971800" indent="-228600" defTabSz="457200" fontAlgn="base" hangingPunct="0">
              <a:lnSpc>
                <a:spcPct val="94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Droid Sans Fallback" charset="0"/>
                <a:cs typeface="Droid Sans Fallback" charset="0"/>
              </a:defRPr>
            </a:lvl7pPr>
            <a:lvl8pPr marL="3429000" indent="-228600" defTabSz="457200" fontAlgn="base" hangingPunct="0">
              <a:lnSpc>
                <a:spcPct val="94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Droid Sans Fallback" charset="0"/>
                <a:cs typeface="Droid Sans Fallback" charset="0"/>
              </a:defRPr>
            </a:lvl8pPr>
            <a:lvl9pPr marL="3886200" indent="-228600" defTabSz="457200" fontAlgn="base" hangingPunct="0">
              <a:lnSpc>
                <a:spcPct val="94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Droid Sans Fallback" charset="0"/>
                <a:cs typeface="Droid Sans Fallback" charset="0"/>
              </a:defRPr>
            </a:lvl9pPr>
          </a:lstStyle>
          <a:p>
            <a:pPr>
              <a:buClrTx/>
              <a:buFontTx/>
              <a:buNone/>
            </a:pPr>
            <a:r>
              <a:rPr lang="en-US" altLang="en-US" dirty="0" smtClean="0"/>
              <a:t>Fit quality </a:t>
            </a:r>
            <a:r>
              <a:rPr lang="en-US" altLang="en-US" dirty="0"/>
              <a:t>before gain correction</a:t>
            </a:r>
          </a:p>
        </p:txBody>
      </p:sp>
      <p:sp>
        <p:nvSpPr>
          <p:cNvPr id="24583" name="Text Box 7"/>
          <p:cNvSpPr txBox="1">
            <a:spLocks noChangeArrowheads="1"/>
          </p:cNvSpPr>
          <p:nvPr/>
        </p:nvSpPr>
        <p:spPr bwMode="auto">
          <a:xfrm>
            <a:off x="4937077" y="5568979"/>
            <a:ext cx="2740320" cy="3139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53229" rIns="81639" bIns="4082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Droid Sans Fallback" charset="0"/>
                <a:cs typeface="Droid Sans Fallback" charset="0"/>
              </a:defRPr>
            </a:lvl5pPr>
            <a:lvl6pPr marL="2514600" indent="-228600" defTabSz="457200" fontAlgn="base" hangingPunct="0">
              <a:lnSpc>
                <a:spcPct val="94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Droid Sans Fallback" charset="0"/>
                <a:cs typeface="Droid Sans Fallback" charset="0"/>
              </a:defRPr>
            </a:lvl6pPr>
            <a:lvl7pPr marL="2971800" indent="-228600" defTabSz="457200" fontAlgn="base" hangingPunct="0">
              <a:lnSpc>
                <a:spcPct val="94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Droid Sans Fallback" charset="0"/>
                <a:cs typeface="Droid Sans Fallback" charset="0"/>
              </a:defRPr>
            </a:lvl7pPr>
            <a:lvl8pPr marL="3429000" indent="-228600" defTabSz="457200" fontAlgn="base" hangingPunct="0">
              <a:lnSpc>
                <a:spcPct val="94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Droid Sans Fallback" charset="0"/>
                <a:cs typeface="Droid Sans Fallback" charset="0"/>
              </a:defRPr>
            </a:lvl8pPr>
            <a:lvl9pPr marL="3886200" indent="-228600" defTabSz="457200" fontAlgn="base" hangingPunct="0">
              <a:lnSpc>
                <a:spcPct val="94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ea typeface="Droid Sans Fallback" charset="0"/>
                <a:cs typeface="Droid Sans Fallback" charset="0"/>
              </a:defRPr>
            </a:lvl9pPr>
          </a:lstStyle>
          <a:p>
            <a:pPr>
              <a:buClrTx/>
              <a:buFontTx/>
              <a:buNone/>
            </a:pPr>
            <a:r>
              <a:rPr lang="en-US" altLang="en-US" dirty="0" smtClean="0"/>
              <a:t>Fit quality </a:t>
            </a:r>
            <a:r>
              <a:rPr lang="en-US" altLang="en-US" dirty="0"/>
              <a:t>after gain correction</a:t>
            </a:r>
          </a:p>
        </p:txBody>
      </p:sp>
      <p:pic>
        <p:nvPicPr>
          <p:cNvPr id="512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946" y="2803350"/>
            <a:ext cx="3244817" cy="2751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0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3817" y="2803350"/>
            <a:ext cx="3306841" cy="2725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0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9475" y="943124"/>
            <a:ext cx="1506957" cy="1350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259947" y="1687606"/>
            <a:ext cx="6344365" cy="646331"/>
          </a:xfrm>
          <a:prstGeom prst="rect">
            <a:avLst/>
          </a:prstGeom>
          <a:noFill/>
        </p:spPr>
        <p:txBody>
          <a:bodyPr wrap="square" rtlCol="0">
            <a:spAutoFit/>
          </a:bodyPr>
          <a:lstStyle/>
          <a:p>
            <a:r>
              <a:rPr lang="en-US" dirty="0" smtClean="0"/>
              <a:t>Fit quality is defined as                           , 0 means perfect fit, 1 means there is no correlation. </a:t>
            </a:r>
            <a:endParaRPr lang="en-US" dirty="0"/>
          </a:p>
        </p:txBody>
      </p:sp>
    </p:spTree>
    <p:extLst>
      <p:ext uri="{BB962C8B-B14F-4D97-AF65-F5344CB8AC3E}">
        <p14:creationId xmlns:p14="http://schemas.microsoft.com/office/powerpoint/2010/main" val="331093750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xfrm>
            <a:off x="456481" y="273629"/>
            <a:ext cx="8228160" cy="1144921"/>
          </a:xfrm>
          <a:ln/>
        </p:spPr>
        <p:txBody>
          <a:bodyPr tIns="30043">
            <a:normAutofit fontScale="90000"/>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altLang="en-US" dirty="0"/>
              <a:t>Beta function </a:t>
            </a:r>
            <a:r>
              <a:rPr lang="en-US" altLang="en-US" dirty="0" smtClean="0"/>
              <a:t>measurements results</a:t>
            </a:r>
            <a:endParaRPr lang="en-US" altLang="en-US" dirty="0"/>
          </a:p>
        </p:txBody>
      </p:sp>
      <p:sp>
        <p:nvSpPr>
          <p:cNvPr id="25602" name="Rectangle 2"/>
          <p:cNvSpPr>
            <a:spLocks noGrp="1" noChangeArrowheads="1"/>
          </p:cNvSpPr>
          <p:nvPr>
            <p:ph type="body" idx="1"/>
          </p:nvPr>
        </p:nvSpPr>
        <p:spPr>
          <a:xfrm>
            <a:off x="456481" y="1604329"/>
            <a:ext cx="8228160" cy="3977698"/>
          </a:xfrm>
          <a:ln/>
        </p:spPr>
        <p:txBody>
          <a:bodyPr/>
          <a:lstStyle/>
          <a:p>
            <a:pPr marL="390246" indent="-293764">
              <a:buSzPct val="45000"/>
              <a:buFont typeface="Wingdings"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altLang="en-US" dirty="0"/>
              <a:t>One concern </a:t>
            </a:r>
            <a:r>
              <a:rPr lang="en-US" altLang="en-US" dirty="0" smtClean="0"/>
              <a:t>was the centroid orbit stability during the measurements.</a:t>
            </a:r>
            <a:endParaRPr lang="en-US" altLang="en-US" dirty="0"/>
          </a:p>
        </p:txBody>
      </p:sp>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3602" y="3563471"/>
            <a:ext cx="2890903" cy="207246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481" y="3563471"/>
            <a:ext cx="2629619" cy="2072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9888" y="3556324"/>
            <a:ext cx="2886649" cy="2079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71405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xfrm>
            <a:off x="456481" y="273629"/>
            <a:ext cx="8228160" cy="1144921"/>
          </a:xfrm>
          <a:ln/>
        </p:spPr>
        <p:txBody>
          <a:bodyPr tIns="30043">
            <a:normAutofit fontScale="90000"/>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altLang="en-US" dirty="0" smtClean="0"/>
              <a:t>RHIC Beta </a:t>
            </a:r>
            <a:r>
              <a:rPr lang="en-US" altLang="en-US" dirty="0"/>
              <a:t>function </a:t>
            </a:r>
            <a:r>
              <a:rPr lang="en-US" altLang="en-US" dirty="0" smtClean="0"/>
              <a:t>measurements for IPMs</a:t>
            </a:r>
            <a:endParaRPr lang="en-US" altLang="en-US" dirty="0"/>
          </a:p>
        </p:txBody>
      </p:sp>
      <p:sp>
        <p:nvSpPr>
          <p:cNvPr id="25602" name="Rectangle 2"/>
          <p:cNvSpPr>
            <a:spLocks noGrp="1" noChangeArrowheads="1"/>
          </p:cNvSpPr>
          <p:nvPr>
            <p:ph type="body" idx="1"/>
          </p:nvPr>
        </p:nvSpPr>
        <p:spPr>
          <a:xfrm>
            <a:off x="456481" y="1604329"/>
            <a:ext cx="8228160" cy="3977698"/>
          </a:xfrm>
          <a:ln/>
        </p:spPr>
        <p:txBody>
          <a:bodyPr>
            <a:normAutofit/>
          </a:bodyPr>
          <a:lstStyle/>
          <a:p>
            <a:pPr marL="390246" indent="-293764" algn="just">
              <a:buSzPct val="45000"/>
              <a:buFont typeface="Wingdings"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altLang="en-US" sz="1900" dirty="0" smtClean="0"/>
              <a:t>In RHIC, we kicked one bunch every 4s using tune meter kicker for an optics (also beta at IPMs) measurement. We also correct optics and measure it again, then use measured betas for IPMs emittance calculation.</a:t>
            </a:r>
          </a:p>
          <a:p>
            <a:pPr marL="390246" indent="-293764" algn="just">
              <a:buSzPct val="45000"/>
              <a:buFont typeface="Wingdings"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altLang="en-US" sz="1900" dirty="0" smtClean="0"/>
              <a:t>One needs kicker, enough turn-by-turn BPMs for measurements, and tunable quadrupoles for corrections of optics.</a:t>
            </a:r>
          </a:p>
          <a:p>
            <a:pPr marL="390246" indent="-293764">
              <a:buSzPct val="45000"/>
              <a:buFont typeface="Wingdings"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altLang="en-US" sz="1900" dirty="0" smtClean="0"/>
              <a:t>We only kicked one/two out of 110 bunches. The process is quasi-nondestructive even the beam loss of the bunches was not negligible. </a:t>
            </a:r>
          </a:p>
          <a:p>
            <a:pPr marL="390246" indent="-293764">
              <a:buSzPct val="45000"/>
              <a:buFont typeface="Wingdings"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altLang="en-US" sz="1900" dirty="0" smtClean="0"/>
              <a:t>A single corrector scheme for measuring beta function</a:t>
            </a:r>
            <a:r>
              <a:rPr lang="en-US" altLang="en-US" sz="1900" dirty="0"/>
              <a:t> at the IPM </a:t>
            </a:r>
            <a:r>
              <a:rPr lang="en-US" altLang="en-US" sz="1900" dirty="0" smtClean="0"/>
              <a:t>was done for the RHIC IPMs as well. The results are not as good as the global optics measurement scheme.</a:t>
            </a:r>
          </a:p>
          <a:p>
            <a:pPr marL="390246" indent="-293764">
              <a:buSzPct val="45000"/>
              <a:buFont typeface="Wingdings"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endParaRPr lang="en-US" altLang="en-US" dirty="0" smtClean="0"/>
          </a:p>
          <a:p>
            <a:pPr marL="390246" indent="-293764">
              <a:buSzPct val="45000"/>
              <a:buFont typeface="Wingdings"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endParaRPr lang="en-US" altLang="en-US" dirty="0"/>
          </a:p>
        </p:txBody>
      </p:sp>
      <p:sp>
        <p:nvSpPr>
          <p:cNvPr id="2" name="TextBox 1"/>
          <p:cNvSpPr txBox="1"/>
          <p:nvPr/>
        </p:nvSpPr>
        <p:spPr>
          <a:xfrm>
            <a:off x="636608" y="5582027"/>
            <a:ext cx="7859210" cy="800219"/>
          </a:xfrm>
          <a:prstGeom prst="rect">
            <a:avLst/>
          </a:prstGeom>
          <a:noFill/>
        </p:spPr>
        <p:txBody>
          <a:bodyPr wrap="square" rtlCol="0">
            <a:spAutoFit/>
          </a:bodyPr>
          <a:lstStyle/>
          <a:p>
            <a:r>
              <a:rPr lang="en-US" sz="1400" dirty="0"/>
              <a:t>C. </a:t>
            </a:r>
            <a:r>
              <a:rPr lang="en-US" sz="1400" dirty="0" smtClean="0"/>
              <a:t>Liu et </a:t>
            </a:r>
            <a:r>
              <a:rPr lang="en-US" sz="1400" dirty="0"/>
              <a:t>al</a:t>
            </a:r>
            <a:r>
              <a:rPr lang="en-US" sz="1400" dirty="0" smtClean="0"/>
              <a:t>., </a:t>
            </a:r>
            <a:r>
              <a:rPr lang="en-US" sz="1400" dirty="0"/>
              <a:t>“First demonstration of optics measurement </a:t>
            </a:r>
            <a:r>
              <a:rPr lang="en-US" sz="1400" dirty="0" smtClean="0"/>
              <a:t>and correction </a:t>
            </a:r>
            <a:r>
              <a:rPr lang="en-US" sz="1400" dirty="0"/>
              <a:t>during acceleration with beta-squeeze in a </a:t>
            </a:r>
            <a:r>
              <a:rPr lang="en-US" sz="1400" dirty="0" smtClean="0"/>
              <a:t>high energy </a:t>
            </a:r>
            <a:r>
              <a:rPr lang="en-US" sz="1400" dirty="0"/>
              <a:t>collider”, </a:t>
            </a:r>
            <a:r>
              <a:rPr lang="en-US" sz="1400" dirty="0" smtClean="0"/>
              <a:t>in </a:t>
            </a:r>
            <a:r>
              <a:rPr lang="en-US" sz="1400" dirty="0" err="1" smtClean="0"/>
              <a:t>Nucl</a:t>
            </a:r>
            <a:r>
              <a:rPr lang="en-US" sz="1400" dirty="0"/>
              <a:t>. Instr. Meth. </a:t>
            </a:r>
            <a:r>
              <a:rPr lang="en-US" sz="1400" dirty="0" smtClean="0"/>
              <a:t>A, </a:t>
            </a:r>
            <a:r>
              <a:rPr lang="en-US" sz="1400" dirty="0"/>
              <a:t>vol. 816, 2016.</a:t>
            </a:r>
          </a:p>
          <a:p>
            <a:endParaRPr lang="en-US" dirty="0"/>
          </a:p>
        </p:txBody>
      </p:sp>
    </p:spTree>
    <p:extLst>
      <p:ext uri="{BB962C8B-B14F-4D97-AF65-F5344CB8AC3E}">
        <p14:creationId xmlns:p14="http://schemas.microsoft.com/office/powerpoint/2010/main" val="63945021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e model and measured β-functions on the ramp at the ionization profil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5033" y="956441"/>
            <a:ext cx="3794235" cy="399605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129408" y="5056669"/>
            <a:ext cx="5313113" cy="461665"/>
          </a:xfrm>
          <a:prstGeom prst="rect">
            <a:avLst/>
          </a:prstGeom>
        </p:spPr>
        <p:txBody>
          <a:bodyPr wrap="square">
            <a:spAutoFit/>
          </a:bodyPr>
          <a:lstStyle/>
          <a:p>
            <a:r>
              <a:rPr lang="en-US" sz="1200" dirty="0"/>
              <a:t>The model and measured </a:t>
            </a:r>
            <a:r>
              <a:rPr lang="en-US" sz="1200" i="1" dirty="0"/>
              <a:t>β</a:t>
            </a:r>
            <a:r>
              <a:rPr lang="en-US" sz="1200" dirty="0"/>
              <a:t>-functions on the ramp at the ionization profile monitors in the Yellow ring with and without ramp optics corrections.</a:t>
            </a:r>
          </a:p>
        </p:txBody>
      </p:sp>
    </p:spTree>
    <p:extLst>
      <p:ext uri="{BB962C8B-B14F-4D97-AF65-F5344CB8AC3E}">
        <p14:creationId xmlns:p14="http://schemas.microsoft.com/office/powerpoint/2010/main" val="19769994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a:xfrm>
            <a:off x="456481" y="273629"/>
            <a:ext cx="8228160" cy="1144921"/>
          </a:xfrm>
          <a:ln/>
        </p:spPr>
        <p:txBody>
          <a:bodyPr tIns="30043">
            <a:normAutofit fontScale="90000"/>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altLang="en-US" dirty="0" smtClean="0"/>
              <a:t>Impact of measured beta </a:t>
            </a:r>
            <a:r>
              <a:rPr lang="en-US" altLang="en-US" dirty="0"/>
              <a:t>functions</a:t>
            </a:r>
          </a:p>
        </p:txBody>
      </p:sp>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6135" y="1170708"/>
            <a:ext cx="5718240" cy="49584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6564238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Noise channels</a:t>
            </a:r>
            <a:endParaRPr lang="en-US" dirty="0"/>
          </a:p>
        </p:txBody>
      </p:sp>
      <p:pic>
        <p:nvPicPr>
          <p:cNvPr id="3076" name="Picture 4" descr="http://elog.pbn.bnl.gov:8080/api/attachment/image/static/58b84561000ff914_Thu_Mar__2_11:16:32_2017.22799.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8404" y="3523141"/>
            <a:ext cx="4441643" cy="227926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a:xfrm>
            <a:off x="456481" y="1174023"/>
            <a:ext cx="8228160" cy="3977698"/>
          </a:xfrm>
          <a:prstGeom prst="rect">
            <a:avLst/>
          </a:prstGeom>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 name="Rectangle 2"/>
          <p:cNvSpPr txBox="1">
            <a:spLocks noChangeArrowheads="1"/>
          </p:cNvSpPr>
          <p:nvPr/>
        </p:nvSpPr>
        <p:spPr>
          <a:xfrm>
            <a:off x="456481" y="1339869"/>
            <a:ext cx="8228160" cy="3977698"/>
          </a:xfrm>
          <a:prstGeom prst="rect">
            <a:avLst/>
          </a:prstGeom>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There are corrosion </a:t>
            </a:r>
            <a:r>
              <a:rPr lang="en-US" dirty="0"/>
              <a:t>issues on the IC pins which are worse on the bottom </a:t>
            </a:r>
            <a:r>
              <a:rPr lang="en-US" dirty="0" smtClean="0"/>
              <a:t>channels due to humidity.</a:t>
            </a:r>
          </a:p>
          <a:p>
            <a:r>
              <a:rPr lang="en-US" dirty="0" smtClean="0"/>
              <a:t>It helps reducing the noisy sometimes when reseating the digitizer boards.</a:t>
            </a:r>
            <a:endParaRPr lang="en-US" dirty="0"/>
          </a:p>
        </p:txBody>
      </p:sp>
    </p:spTree>
    <p:extLst>
      <p:ext uri="{BB962C8B-B14F-4D97-AF65-F5344CB8AC3E}">
        <p14:creationId xmlns:p14="http://schemas.microsoft.com/office/powerpoint/2010/main" val="23278349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a:xfrm>
            <a:off x="456481" y="273629"/>
            <a:ext cx="8228160" cy="1144921"/>
          </a:xfrm>
          <a:ln/>
        </p:spPr>
        <p:txBody>
          <a:bodyPr tIns="30043"/>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altLang="en-US" dirty="0" err="1"/>
              <a:t>eIPM</a:t>
            </a:r>
            <a:r>
              <a:rPr lang="en-US" altLang="en-US" dirty="0"/>
              <a:t> vs IPM, RF on</a:t>
            </a:r>
          </a:p>
        </p:txBody>
      </p:sp>
      <p:sp>
        <p:nvSpPr>
          <p:cNvPr id="27650" name="Rectangle 2"/>
          <p:cNvSpPr>
            <a:spLocks noGrp="1" noChangeArrowheads="1"/>
          </p:cNvSpPr>
          <p:nvPr>
            <p:ph type="body" idx="1"/>
          </p:nvPr>
        </p:nvSpPr>
        <p:spPr>
          <a:xfrm>
            <a:off x="466560" y="1921162"/>
            <a:ext cx="8228160" cy="3977698"/>
          </a:xfrm>
          <a:ln/>
        </p:spPr>
        <p:txBody>
          <a:bodyPr/>
          <a:lstStyle/>
          <a:p>
            <a:endParaRPr lang="en-US"/>
          </a:p>
        </p:txBody>
      </p:sp>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281" y="1824672"/>
            <a:ext cx="4436640" cy="49483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6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3521" y="1824672"/>
            <a:ext cx="4102560" cy="495988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p:cNvSpPr txBox="1"/>
          <p:nvPr/>
        </p:nvSpPr>
        <p:spPr>
          <a:xfrm>
            <a:off x="184171" y="1358153"/>
            <a:ext cx="8751114" cy="369332"/>
          </a:xfrm>
          <a:prstGeom prst="rect">
            <a:avLst/>
          </a:prstGeom>
          <a:noFill/>
        </p:spPr>
        <p:txBody>
          <a:bodyPr wrap="none" rtlCol="0">
            <a:spAutoFit/>
          </a:bodyPr>
          <a:lstStyle/>
          <a:p>
            <a:r>
              <a:rPr lang="en-US" dirty="0" smtClean="0"/>
              <a:t>The beam emittances reported by </a:t>
            </a:r>
            <a:r>
              <a:rPr lang="en-US" dirty="0" err="1" smtClean="0"/>
              <a:t>eIPMs</a:t>
            </a:r>
            <a:r>
              <a:rPr lang="en-US" dirty="0" smtClean="0"/>
              <a:t> were smaller than those reported by IPMs.</a:t>
            </a:r>
            <a:endParaRPr lang="en-US" dirty="0"/>
          </a:p>
        </p:txBody>
      </p:sp>
    </p:spTree>
    <p:extLst>
      <p:ext uri="{BB962C8B-B14F-4D97-AF65-F5344CB8AC3E}">
        <p14:creationId xmlns:p14="http://schemas.microsoft.com/office/powerpoint/2010/main" val="275473203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a:xfrm>
            <a:off x="456481" y="273629"/>
            <a:ext cx="8228160" cy="1144921"/>
          </a:xfrm>
          <a:ln/>
        </p:spPr>
        <p:txBody>
          <a:bodyPr tIns="30043"/>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altLang="en-US" dirty="0" err="1"/>
              <a:t>eIPM</a:t>
            </a:r>
            <a:r>
              <a:rPr lang="en-US" altLang="en-US" dirty="0"/>
              <a:t> vs IPM, RF off</a:t>
            </a:r>
          </a:p>
        </p:txBody>
      </p:sp>
      <p:sp>
        <p:nvSpPr>
          <p:cNvPr id="28674" name="Rectangle 2"/>
          <p:cNvSpPr>
            <a:spLocks noGrp="1" noChangeArrowheads="1"/>
          </p:cNvSpPr>
          <p:nvPr>
            <p:ph type="body" idx="1"/>
          </p:nvPr>
        </p:nvSpPr>
        <p:spPr>
          <a:xfrm>
            <a:off x="456481" y="1174023"/>
            <a:ext cx="8228160" cy="3977698"/>
          </a:xfrm>
          <a:ln/>
        </p:spPr>
        <p:txBody>
          <a:bodyPr/>
          <a:lstStyle/>
          <a:p>
            <a:r>
              <a:rPr lang="en-US" dirty="0" smtClean="0"/>
              <a:t>When RF was turned off ~600 </a:t>
            </a:r>
            <a:r>
              <a:rPr lang="en-US" dirty="0" err="1" smtClean="0"/>
              <a:t>ms</a:t>
            </a:r>
            <a:r>
              <a:rPr lang="en-US" dirty="0" smtClean="0"/>
              <a:t> during the cycle, the emittances reported by </a:t>
            </a:r>
            <a:r>
              <a:rPr lang="en-US" dirty="0" err="1" smtClean="0"/>
              <a:t>eIPMs</a:t>
            </a:r>
            <a:r>
              <a:rPr lang="en-US" dirty="0" smtClean="0"/>
              <a:t> did not drop like the ones reported by IPMs.</a:t>
            </a:r>
            <a:endParaRPr lang="en-US" dirty="0"/>
          </a:p>
        </p:txBody>
      </p:sp>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209" y="2413746"/>
            <a:ext cx="4085471" cy="405685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6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9680" y="2413746"/>
            <a:ext cx="4101853" cy="405685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3104996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456481" y="273629"/>
            <a:ext cx="8228160" cy="1144921"/>
          </a:xfrm>
          <a:ln/>
        </p:spPr>
        <p:txBody>
          <a:bodyPr tIns="30043"/>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altLang="en-US" dirty="0" smtClean="0"/>
              <a:t>History of the AGS IPM</a:t>
            </a:r>
            <a:endParaRPr lang="en-US" altLang="en-US" dirty="0"/>
          </a:p>
        </p:txBody>
      </p:sp>
      <p:sp>
        <p:nvSpPr>
          <p:cNvPr id="5122" name="Rectangle 2"/>
          <p:cNvSpPr>
            <a:spLocks noGrp="1" noChangeArrowheads="1"/>
          </p:cNvSpPr>
          <p:nvPr>
            <p:ph type="body" idx="1"/>
          </p:nvPr>
        </p:nvSpPr>
        <p:spPr>
          <a:xfrm>
            <a:off x="456481" y="1604329"/>
            <a:ext cx="8228160" cy="3977698"/>
          </a:xfrm>
          <a:ln/>
        </p:spPr>
        <p:txBody>
          <a:bodyPr>
            <a:normAutofit lnSpcReduction="10000"/>
          </a:bodyPr>
          <a:lstStyle/>
          <a:p>
            <a:pPr marL="390246" indent="-293764">
              <a:buSzPct val="45000"/>
              <a:buFont typeface="Wingdings"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altLang="en-US" dirty="0"/>
              <a:t>AGS IPM was collecting electrons, however the profiles had a large halo. It was converted to collect ions.</a:t>
            </a:r>
          </a:p>
          <a:p>
            <a:pPr marL="390246" indent="-293764">
              <a:buSzPct val="45000"/>
              <a:buFont typeface="Wingdings"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altLang="en-US" dirty="0"/>
              <a:t>Electron IPMs have been developed at BNL in a program that began in 1996. During the 2012 shutdown the prototype from 2007 was refurbished and installed into the AGS as the D5/horizontal </a:t>
            </a:r>
            <a:r>
              <a:rPr lang="en-US" altLang="en-US" dirty="0" err="1"/>
              <a:t>eIPM</a:t>
            </a:r>
            <a:r>
              <a:rPr lang="en-US" altLang="en-US" dirty="0"/>
              <a:t>. In 2013, a similar </a:t>
            </a:r>
            <a:r>
              <a:rPr lang="en-US" altLang="en-US" dirty="0" err="1"/>
              <a:t>eIPM</a:t>
            </a:r>
            <a:r>
              <a:rPr lang="en-US" altLang="en-US" dirty="0"/>
              <a:t> was installed at AGS D15 location for vertical measurements.</a:t>
            </a:r>
          </a:p>
        </p:txBody>
      </p:sp>
    </p:spTree>
    <p:extLst>
      <p:ext uri="{BB962C8B-B14F-4D97-AF65-F5344CB8AC3E}">
        <p14:creationId xmlns:p14="http://schemas.microsoft.com/office/powerpoint/2010/main" val="166059366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a:xfrm>
            <a:off x="456481" y="273629"/>
            <a:ext cx="8228160" cy="1144921"/>
          </a:xfrm>
          <a:ln/>
        </p:spPr>
        <p:txBody>
          <a:bodyPr tIns="30043"/>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altLang="en-US" dirty="0" smtClean="0"/>
              <a:t>Injection oscillation</a:t>
            </a:r>
            <a:endParaRPr lang="en-US" altLang="en-US" dirty="0"/>
          </a:p>
        </p:txBody>
      </p:sp>
      <p:pic>
        <p:nvPicPr>
          <p:cNvPr id="53250" name="Picture 2" descr="http://elog.pbn.bnl.gov:8080/api/attachment/image/static/5909fb8d000f81b7_Wed_May__3_11:47:23_2017.27481.gif"/>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3581" y="2222314"/>
            <a:ext cx="4754688" cy="2443816"/>
          </a:xfrm>
          <a:prstGeom prst="rect">
            <a:avLst/>
          </a:prstGeom>
          <a:noFill/>
          <a:extLst>
            <a:ext uri="{909E8E84-426E-40DD-AFC4-6F175D3DCCD1}">
              <a14:hiddenFill xmlns:a14="http://schemas.microsoft.com/office/drawing/2010/main">
                <a:solidFill>
                  <a:srgbClr val="FFFFFF"/>
                </a:solidFill>
              </a14:hiddenFill>
            </a:ext>
          </a:extLst>
        </p:spPr>
      </p:pic>
      <p:pic>
        <p:nvPicPr>
          <p:cNvPr id="53252" name="Picture 4" descr="http://elog.pbn.bnl.gov:8080/api/attachment/image/static/5909fb91000f81b8_Wed_May__3_11:47:28_2017.2748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2201" y="1418550"/>
            <a:ext cx="3505452" cy="4003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019192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a:xfrm>
            <a:off x="456481" y="273629"/>
            <a:ext cx="8228160" cy="1144921"/>
          </a:xfrm>
          <a:ln/>
        </p:spPr>
        <p:txBody>
          <a:bodyPr tIns="30043"/>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altLang="en-US" dirty="0" smtClean="0"/>
              <a:t>MCP lifetime</a:t>
            </a:r>
            <a:endParaRPr lang="en-US" altLang="en-US" dirty="0"/>
          </a:p>
        </p:txBody>
      </p:sp>
      <p:pic>
        <p:nvPicPr>
          <p:cNvPr id="56322" name="Picture 2" descr="http://elog.pbn.bnl.gov:8080/api/attachment/image/static/59131929000f4feb_Wed_May_10_09:44:02_2017.184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2422" y="1863253"/>
            <a:ext cx="3891991" cy="3456862"/>
          </a:xfrm>
          <a:prstGeom prst="rect">
            <a:avLst/>
          </a:prstGeom>
          <a:noFill/>
          <a:extLst>
            <a:ext uri="{909E8E84-426E-40DD-AFC4-6F175D3DCCD1}">
              <a14:hiddenFill xmlns:a14="http://schemas.microsoft.com/office/drawing/2010/main">
                <a:solidFill>
                  <a:srgbClr val="FFFFFF"/>
                </a:solidFill>
              </a14:hiddenFill>
            </a:ext>
          </a:extLst>
        </p:spPr>
      </p:pic>
      <p:pic>
        <p:nvPicPr>
          <p:cNvPr id="56324" name="Picture 4" descr="http://elog.pbn.bnl.gov:8080/api/attachment/image/static/586eb105000f5125_Thu_Jan__5_15:48:02_2017.9758.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450" y="1863253"/>
            <a:ext cx="3891991" cy="345686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29610" y="5372100"/>
            <a:ext cx="1980029" cy="369332"/>
          </a:xfrm>
          <a:prstGeom prst="rect">
            <a:avLst/>
          </a:prstGeom>
          <a:noFill/>
        </p:spPr>
        <p:txBody>
          <a:bodyPr wrap="none" rtlCol="0">
            <a:spAutoFit/>
          </a:bodyPr>
          <a:lstStyle/>
          <a:p>
            <a:r>
              <a:rPr lang="en-US" dirty="0" smtClean="0"/>
              <a:t>Scan on Jan. 5th.</a:t>
            </a:r>
            <a:endParaRPr lang="en-US" dirty="0"/>
          </a:p>
        </p:txBody>
      </p:sp>
      <p:sp>
        <p:nvSpPr>
          <p:cNvPr id="4" name="TextBox 3"/>
          <p:cNvSpPr txBox="1"/>
          <p:nvPr/>
        </p:nvSpPr>
        <p:spPr>
          <a:xfrm>
            <a:off x="5553635" y="5329969"/>
            <a:ext cx="2108269" cy="369332"/>
          </a:xfrm>
          <a:prstGeom prst="rect">
            <a:avLst/>
          </a:prstGeom>
          <a:noFill/>
        </p:spPr>
        <p:txBody>
          <a:bodyPr wrap="none" rtlCol="0">
            <a:spAutoFit/>
          </a:bodyPr>
          <a:lstStyle/>
          <a:p>
            <a:r>
              <a:rPr lang="en-US" dirty="0" smtClean="0"/>
              <a:t>Scan on May 10th.</a:t>
            </a:r>
            <a:endParaRPr lang="en-US" dirty="0"/>
          </a:p>
        </p:txBody>
      </p:sp>
      <p:sp>
        <p:nvSpPr>
          <p:cNvPr id="6" name="Freeform 5"/>
          <p:cNvSpPr/>
          <p:nvPr/>
        </p:nvSpPr>
        <p:spPr>
          <a:xfrm>
            <a:off x="5405718" y="2897841"/>
            <a:ext cx="1653988" cy="430378"/>
          </a:xfrm>
          <a:custGeom>
            <a:avLst/>
            <a:gdLst>
              <a:gd name="connsiteX0" fmla="*/ 0 w 1653988"/>
              <a:gd name="connsiteY0" fmla="*/ 26894 h 430378"/>
              <a:gd name="connsiteX1" fmla="*/ 712694 w 1653988"/>
              <a:gd name="connsiteY1" fmla="*/ 430306 h 430378"/>
              <a:gd name="connsiteX2" fmla="*/ 1653988 w 1653988"/>
              <a:gd name="connsiteY2" fmla="*/ 0 h 430378"/>
            </a:gdLst>
            <a:ahLst/>
            <a:cxnLst>
              <a:cxn ang="0">
                <a:pos x="connsiteX0" y="connsiteY0"/>
              </a:cxn>
              <a:cxn ang="0">
                <a:pos x="connsiteX1" y="connsiteY1"/>
              </a:cxn>
              <a:cxn ang="0">
                <a:pos x="connsiteX2" y="connsiteY2"/>
              </a:cxn>
            </a:cxnLst>
            <a:rect l="l" t="t" r="r" b="b"/>
            <a:pathLst>
              <a:path w="1653988" h="430378">
                <a:moveTo>
                  <a:pt x="0" y="26894"/>
                </a:moveTo>
                <a:cubicBezTo>
                  <a:pt x="218514" y="230841"/>
                  <a:pt x="437029" y="434788"/>
                  <a:pt x="712694" y="430306"/>
                </a:cubicBezTo>
                <a:cubicBezTo>
                  <a:pt x="988359" y="425824"/>
                  <a:pt x="1321173" y="212912"/>
                  <a:pt x="1653988" y="0"/>
                </a:cubicBezTo>
              </a:path>
            </a:pathLst>
          </a:cu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05718" y="2598876"/>
            <a:ext cx="1672253" cy="369332"/>
          </a:xfrm>
          <a:prstGeom prst="rect">
            <a:avLst/>
          </a:prstGeom>
          <a:noFill/>
        </p:spPr>
        <p:txBody>
          <a:bodyPr wrap="none" rtlCol="0">
            <a:spAutoFit/>
          </a:bodyPr>
          <a:lstStyle/>
          <a:p>
            <a:r>
              <a:rPr lang="en-US" dirty="0" smtClean="0"/>
              <a:t>Gain depletion</a:t>
            </a:r>
            <a:endParaRPr lang="en-US" dirty="0"/>
          </a:p>
        </p:txBody>
      </p:sp>
    </p:spTree>
    <p:extLst>
      <p:ext uri="{BB962C8B-B14F-4D97-AF65-F5344CB8AC3E}">
        <p14:creationId xmlns:p14="http://schemas.microsoft.com/office/powerpoint/2010/main" val="6893692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456481" y="273629"/>
            <a:ext cx="8228160" cy="1144921"/>
          </a:xfrm>
          <a:ln/>
        </p:spPr>
        <p:txBody>
          <a:bodyPr tIns="30043"/>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altLang="en-US" dirty="0" smtClean="0"/>
              <a:t>Other features</a:t>
            </a:r>
            <a:endParaRPr lang="en-US" altLang="en-US" dirty="0"/>
          </a:p>
        </p:txBody>
      </p:sp>
      <p:sp>
        <p:nvSpPr>
          <p:cNvPr id="29698" name="Rectangle 2"/>
          <p:cNvSpPr>
            <a:spLocks noGrp="1" noChangeArrowheads="1"/>
          </p:cNvSpPr>
          <p:nvPr>
            <p:ph type="body" idx="1"/>
          </p:nvPr>
        </p:nvSpPr>
        <p:spPr>
          <a:xfrm>
            <a:off x="456481" y="1604329"/>
            <a:ext cx="8228160" cy="3977698"/>
          </a:xfrm>
          <a:ln/>
        </p:spPr>
        <p:txBody>
          <a:bodyPr>
            <a:normAutofit lnSpcReduction="10000"/>
          </a:bodyPr>
          <a:lstStyle/>
          <a:p>
            <a:pPr marL="390246" indent="-293764">
              <a:buSzPct val="45000"/>
              <a:buFont typeface="Wingdings"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altLang="en-US" dirty="0" smtClean="0"/>
              <a:t>The spin polarization measurement takes 15-20 AGS cycles. The </a:t>
            </a:r>
            <a:r>
              <a:rPr lang="en-US" altLang="en-US" dirty="0" err="1" smtClean="0"/>
              <a:t>eIPMs</a:t>
            </a:r>
            <a:r>
              <a:rPr lang="en-US" altLang="en-US" dirty="0" smtClean="0"/>
              <a:t> are configured to take emittance measurement for 5 of these AGS cycles.</a:t>
            </a:r>
            <a:endParaRPr lang="en-US" altLang="en-US" dirty="0"/>
          </a:p>
          <a:p>
            <a:pPr marL="390246" indent="-293764">
              <a:buSzPct val="45000"/>
              <a:buFont typeface="Wingdings"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altLang="en-US" dirty="0" smtClean="0"/>
              <a:t>It takes 110 AGS cycles to fill one of the RHIC rings. The </a:t>
            </a:r>
            <a:r>
              <a:rPr lang="en-US" altLang="en-US" dirty="0" err="1" smtClean="0"/>
              <a:t>eIPMs</a:t>
            </a:r>
            <a:r>
              <a:rPr lang="en-US" altLang="en-US" dirty="0" smtClean="0"/>
              <a:t> are configured to take emittance measurement for 20 of these AGS cycles.</a:t>
            </a:r>
            <a:endParaRPr lang="en-US" altLang="en-US" dirty="0"/>
          </a:p>
          <a:p>
            <a:pPr marL="390246" indent="-293764">
              <a:buSzPct val="45000"/>
              <a:buFont typeface="Wingdings"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altLang="en-US" dirty="0" smtClean="0"/>
              <a:t>There are 49 times during the AGS cycle at which emittance measurements are taken. </a:t>
            </a:r>
          </a:p>
        </p:txBody>
      </p:sp>
    </p:spTree>
    <p:extLst>
      <p:ext uri="{BB962C8B-B14F-4D97-AF65-F5344CB8AC3E}">
        <p14:creationId xmlns:p14="http://schemas.microsoft.com/office/powerpoint/2010/main" val="156687000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456481" y="273629"/>
            <a:ext cx="8228160" cy="1144921"/>
          </a:xfrm>
          <a:ln/>
        </p:spPr>
        <p:txBody>
          <a:bodyPr tIns="30043"/>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altLang="en-US" dirty="0" smtClean="0"/>
              <a:t>Summary</a:t>
            </a:r>
            <a:endParaRPr lang="en-US" altLang="en-US" dirty="0"/>
          </a:p>
        </p:txBody>
      </p:sp>
      <p:sp>
        <p:nvSpPr>
          <p:cNvPr id="29698" name="Rectangle 2"/>
          <p:cNvSpPr>
            <a:spLocks noGrp="1" noChangeArrowheads="1"/>
          </p:cNvSpPr>
          <p:nvPr>
            <p:ph type="body" idx="1"/>
          </p:nvPr>
        </p:nvSpPr>
        <p:spPr>
          <a:xfrm>
            <a:off x="456481" y="1604329"/>
            <a:ext cx="8228160" cy="3977698"/>
          </a:xfrm>
          <a:ln/>
        </p:spPr>
        <p:txBody>
          <a:bodyPr>
            <a:normAutofit lnSpcReduction="10000"/>
          </a:bodyPr>
          <a:lstStyle/>
          <a:p>
            <a:pPr marL="390246" indent="-293764">
              <a:buSzPct val="45000"/>
              <a:buFont typeface="Wingdings"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altLang="en-US" dirty="0" smtClean="0"/>
              <a:t>The installation of AGS </a:t>
            </a:r>
            <a:r>
              <a:rPr lang="en-US" altLang="en-US" dirty="0" err="1" smtClean="0"/>
              <a:t>eIPMs</a:t>
            </a:r>
            <a:r>
              <a:rPr lang="en-US" altLang="en-US" dirty="0" smtClean="0"/>
              <a:t> started in 2013. It started to provide regular emittance reporting in 2017 for the polarized proton program.</a:t>
            </a:r>
            <a:endParaRPr lang="en-US" altLang="en-US" dirty="0"/>
          </a:p>
          <a:p>
            <a:pPr marL="390246" indent="-293764">
              <a:buSzPct val="45000"/>
              <a:buFont typeface="Wingdings"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altLang="en-US" dirty="0" smtClean="0"/>
              <a:t>It requires gain calibration every ~4 months due to gain depletion in the center region of the MCP.</a:t>
            </a:r>
          </a:p>
          <a:p>
            <a:pPr marL="390246" indent="-293764">
              <a:buSzPct val="45000"/>
              <a:buFont typeface="Wingdings"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altLang="en-US" dirty="0" smtClean="0"/>
              <a:t>It is crucial to measure the beta functions for a better understanding of the emittance evolution during the AGS cycle.</a:t>
            </a:r>
            <a:endParaRPr lang="en-US" altLang="en-US" dirty="0"/>
          </a:p>
          <a:p>
            <a:pPr marL="390246" indent="-293764">
              <a:buSzPct val="45000"/>
              <a:buFont typeface="Wingdings"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altLang="en-US" dirty="0" smtClean="0"/>
              <a:t>It has been used in many beam studies. </a:t>
            </a:r>
          </a:p>
        </p:txBody>
      </p:sp>
    </p:spTree>
    <p:extLst>
      <p:ext uri="{BB962C8B-B14F-4D97-AF65-F5344CB8AC3E}">
        <p14:creationId xmlns:p14="http://schemas.microsoft.com/office/powerpoint/2010/main" val="74201889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p:nvPr>
        </p:nvSpPr>
        <p:spPr>
          <a:xfrm>
            <a:off x="456481" y="273629"/>
            <a:ext cx="8228160" cy="1144921"/>
          </a:xfrm>
          <a:ln/>
        </p:spPr>
        <p:txBody>
          <a:bodyPr tIns="30043"/>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altLang="en-US" dirty="0" smtClean="0"/>
              <a:t>Acknowledgement</a:t>
            </a:r>
            <a:endParaRPr lang="en-US" altLang="en-US" dirty="0"/>
          </a:p>
        </p:txBody>
      </p:sp>
      <p:sp>
        <p:nvSpPr>
          <p:cNvPr id="30722" name="Rectangle 2"/>
          <p:cNvSpPr>
            <a:spLocks noGrp="1" noChangeArrowheads="1"/>
          </p:cNvSpPr>
          <p:nvPr>
            <p:ph type="body" idx="1"/>
          </p:nvPr>
        </p:nvSpPr>
        <p:spPr>
          <a:xfrm>
            <a:off x="456481" y="1604329"/>
            <a:ext cx="8228160" cy="3977698"/>
          </a:xfrm>
          <a:ln/>
        </p:spPr>
        <p:txBody>
          <a:bodyPr>
            <a:normAutofit fontScale="77500" lnSpcReduction="20000"/>
          </a:bodyPr>
          <a:lstStyle/>
          <a:p>
            <a:pPr marL="390246" indent="-293764">
              <a:buSzPct val="45000"/>
              <a:buFont typeface="Wingdings"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altLang="en-US" dirty="0"/>
              <a:t>Thanks to Roger Connelly for the intensive knowledge transfer. </a:t>
            </a:r>
          </a:p>
          <a:p>
            <a:pPr marL="390246" indent="-293764">
              <a:buSzPct val="45000"/>
              <a:buFont typeface="Wingdings"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altLang="en-US" dirty="0"/>
              <a:t>Thanks to Craig Dawson and Steve </a:t>
            </a:r>
            <a:r>
              <a:rPr lang="en-US" altLang="en-US" dirty="0" err="1"/>
              <a:t>Jao</a:t>
            </a:r>
            <a:r>
              <a:rPr lang="en-US" altLang="en-US" dirty="0"/>
              <a:t> working on hardware and test signal.</a:t>
            </a:r>
          </a:p>
          <a:p>
            <a:pPr marL="390246" indent="-293764">
              <a:buSzPct val="45000"/>
              <a:buFont typeface="Wingdings"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altLang="en-US" dirty="0"/>
              <a:t>Thanks to Steve </a:t>
            </a:r>
            <a:r>
              <a:rPr lang="en-US" altLang="en-US" dirty="0" err="1"/>
              <a:t>Tepikian</a:t>
            </a:r>
            <a:r>
              <a:rPr lang="en-US" altLang="en-US" dirty="0"/>
              <a:t> working on software.</a:t>
            </a:r>
          </a:p>
          <a:p>
            <a:pPr marL="390246" indent="-293764">
              <a:buSzPct val="45000"/>
              <a:buFont typeface="Wingdings"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altLang="en-US" dirty="0"/>
              <a:t>Thanks to Vincent </a:t>
            </a:r>
            <a:r>
              <a:rPr lang="en-US" altLang="en-US" dirty="0" err="1"/>
              <a:t>Schoefer</a:t>
            </a:r>
            <a:r>
              <a:rPr lang="en-US" altLang="en-US" dirty="0"/>
              <a:t> working on gain correction and diagnosis.</a:t>
            </a:r>
          </a:p>
          <a:p>
            <a:pPr marL="390246" indent="-293764">
              <a:buSzPct val="45000"/>
              <a:buFont typeface="Wingdings"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altLang="en-US" dirty="0"/>
              <a:t>Thanks to Caitlin Harper working on beta function measurements.</a:t>
            </a:r>
          </a:p>
          <a:p>
            <a:pPr marL="390246" indent="-293764">
              <a:buSzPct val="45000"/>
              <a:buFont typeface="Wingdings"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altLang="en-US" dirty="0"/>
              <a:t>Thanks to Ian </a:t>
            </a:r>
            <a:r>
              <a:rPr lang="en-US" altLang="en-US" dirty="0" err="1"/>
              <a:t>Blackler</a:t>
            </a:r>
            <a:r>
              <a:rPr lang="en-US" altLang="en-US" dirty="0"/>
              <a:t> working on automating data taking.</a:t>
            </a:r>
          </a:p>
          <a:p>
            <a:pPr marL="390246" indent="-293764">
              <a:buSzPct val="45000"/>
              <a:buFont typeface="Wingdings"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altLang="en-US" dirty="0"/>
              <a:t>Thanks to Michiko Minty, </a:t>
            </a:r>
            <a:r>
              <a:rPr lang="en-US" altLang="en-US" dirty="0" err="1"/>
              <a:t>Haixin</a:t>
            </a:r>
            <a:r>
              <a:rPr lang="en-US" altLang="en-US" dirty="0"/>
              <a:t> Huang and Kevin Brown for support.</a:t>
            </a:r>
          </a:p>
        </p:txBody>
      </p:sp>
    </p:spTree>
    <p:extLst>
      <p:ext uri="{BB962C8B-B14F-4D97-AF65-F5344CB8AC3E}">
        <p14:creationId xmlns:p14="http://schemas.microsoft.com/office/powerpoint/2010/main" val="291011657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223" y="2325901"/>
            <a:ext cx="8328991" cy="1325563"/>
          </a:xfrm>
        </p:spPr>
        <p:txBody>
          <a:bodyPr/>
          <a:lstStyle/>
          <a:p>
            <a:pPr algn="ctr"/>
            <a:r>
              <a:rPr lang="en-US" altLang="en-US" dirty="0"/>
              <a:t>Overview of </a:t>
            </a:r>
            <a:r>
              <a:rPr lang="en-US" altLang="en-US" dirty="0" smtClean="0"/>
              <a:t>the AGS </a:t>
            </a:r>
            <a:r>
              <a:rPr lang="en-US" altLang="en-US" dirty="0" err="1" smtClean="0"/>
              <a:t>eIPM</a:t>
            </a:r>
            <a:endParaRPr lang="en-US" dirty="0"/>
          </a:p>
        </p:txBody>
      </p:sp>
    </p:spTree>
    <p:extLst>
      <p:ext uri="{BB962C8B-B14F-4D97-AF65-F5344CB8AC3E}">
        <p14:creationId xmlns:p14="http://schemas.microsoft.com/office/powerpoint/2010/main" val="9268305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6481" y="273629"/>
            <a:ext cx="8228160" cy="1144921"/>
          </a:xfrm>
          <a:ln/>
        </p:spPr>
        <p:txBody>
          <a:bodyPr tIns="30043"/>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altLang="en-US" dirty="0" smtClean="0"/>
              <a:t>Introduction </a:t>
            </a:r>
            <a:r>
              <a:rPr lang="en-US" altLang="en-US" dirty="0"/>
              <a:t>of </a:t>
            </a:r>
            <a:r>
              <a:rPr lang="en-US" altLang="en-US" dirty="0" err="1"/>
              <a:t>eIPM</a:t>
            </a:r>
            <a:endParaRPr lang="en-US" altLang="en-US" dirty="0"/>
          </a:p>
        </p:txBody>
      </p:sp>
      <p:sp>
        <p:nvSpPr>
          <p:cNvPr id="6146" name="Rectangle 2"/>
          <p:cNvSpPr>
            <a:spLocks noGrp="1" noChangeArrowheads="1"/>
          </p:cNvSpPr>
          <p:nvPr>
            <p:ph type="body" idx="1"/>
          </p:nvPr>
        </p:nvSpPr>
        <p:spPr>
          <a:xfrm>
            <a:off x="456481" y="1604329"/>
            <a:ext cx="8228160" cy="3977698"/>
          </a:xfrm>
          <a:ln/>
        </p:spPr>
        <p:txBody>
          <a:bodyPr>
            <a:normAutofit fontScale="70000" lnSpcReduction="20000"/>
          </a:bodyPr>
          <a:lstStyle/>
          <a:p>
            <a:pPr marL="390246" indent="-293764" algn="just">
              <a:buSzPct val="45000"/>
              <a:buFont typeface="Wingdings"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altLang="en-US" dirty="0"/>
              <a:t>An </a:t>
            </a:r>
            <a:r>
              <a:rPr lang="en-US" altLang="en-US" dirty="0" err="1"/>
              <a:t>eIPM</a:t>
            </a:r>
            <a:r>
              <a:rPr lang="en-US" altLang="en-US" dirty="0"/>
              <a:t> sweeps electrons produced by beam ionization of background gas to a micro-channel plate (MCP) on the side of the beam pipe.</a:t>
            </a:r>
          </a:p>
          <a:p>
            <a:pPr marL="390246" indent="-293764" algn="just">
              <a:buSzPct val="45000"/>
              <a:buFont typeface="Wingdings"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altLang="en-US" dirty="0"/>
              <a:t>The electrons (which carry the transverse distribution of the beam) is then amplified linearly by MCP with proper bias voltage.</a:t>
            </a:r>
          </a:p>
          <a:p>
            <a:pPr marL="390246" indent="-293764" algn="just">
              <a:buSzPct val="45000"/>
              <a:buFont typeface="Wingdings"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altLang="en-US" dirty="0"/>
              <a:t>The projection of the MCP output is then grouped in 64 channels. Each of the group of 8 channels is amplified by an amplifier board. Then the signal is digitized. </a:t>
            </a:r>
          </a:p>
          <a:p>
            <a:pPr marL="390246" indent="-293764" algn="just">
              <a:buSzPct val="45000"/>
              <a:buFont typeface="Wingdings"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altLang="en-US" dirty="0"/>
              <a:t>Controlled leaks were installed on both </a:t>
            </a:r>
            <a:r>
              <a:rPr lang="en-US" altLang="en-US" dirty="0" err="1"/>
              <a:t>eIPMs</a:t>
            </a:r>
            <a:r>
              <a:rPr lang="en-US" altLang="en-US" dirty="0"/>
              <a:t> to provide a statistically usable number of signal electrons to image the proton bunch turn-by-turn at injection. The leaked gas is CO2.  </a:t>
            </a:r>
          </a:p>
          <a:p>
            <a:pPr marL="390246" indent="-293764" algn="just">
              <a:buSzPct val="45000"/>
              <a:buFont typeface="Wingdings"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altLang="en-US" dirty="0"/>
              <a:t>The expected advantage of </a:t>
            </a:r>
            <a:r>
              <a:rPr lang="en-US" altLang="en-US" dirty="0" err="1"/>
              <a:t>eIPM</a:t>
            </a:r>
            <a:r>
              <a:rPr lang="en-US" altLang="en-US" dirty="0"/>
              <a:t> compared with ion IPM are: more precision (0.5mm/channel vs 1.27mm/channel), less space charge effect and turn-by-turn measurement ability. </a:t>
            </a:r>
          </a:p>
        </p:txBody>
      </p:sp>
    </p:spTree>
    <p:extLst>
      <p:ext uri="{BB962C8B-B14F-4D97-AF65-F5344CB8AC3E}">
        <p14:creationId xmlns:p14="http://schemas.microsoft.com/office/powerpoint/2010/main" val="329879989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456481" y="273629"/>
            <a:ext cx="8228160" cy="1144921"/>
          </a:xfrm>
          <a:ln/>
        </p:spPr>
        <p:txBody>
          <a:bodyPr tIns="30043"/>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altLang="en-US"/>
              <a:t>eIPM diagram</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8201"/>
            <a:ext cx="4811040" cy="364934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3121" y="1769947"/>
            <a:ext cx="4249440" cy="378759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5915121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456481" y="273629"/>
            <a:ext cx="8228160" cy="1144921"/>
          </a:xfrm>
          <a:ln/>
        </p:spPr>
        <p:txBody>
          <a:bodyPr tIns="30043"/>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altLang="en-US"/>
              <a:t>Hardwares</a:t>
            </a: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640" y="1659054"/>
            <a:ext cx="3286080" cy="222935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361" y="3937373"/>
            <a:ext cx="3304800" cy="261675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0160" y="1659055"/>
            <a:ext cx="3443040" cy="472801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864026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456481" y="273629"/>
            <a:ext cx="8228160" cy="1144921"/>
          </a:xfrm>
          <a:ln/>
        </p:spPr>
        <p:txBody>
          <a:bodyPr tIns="30043"/>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altLang="en-US"/>
              <a:t>Space charge effect</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20" y="1858287"/>
            <a:ext cx="4478400" cy="308624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6640" y="2252636"/>
            <a:ext cx="1990080" cy="226535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0" name="Text Box 4"/>
          <p:cNvSpPr txBox="1">
            <a:spLocks noChangeArrowheads="1"/>
          </p:cNvSpPr>
          <p:nvPr/>
        </p:nvSpPr>
        <p:spPr bwMode="auto">
          <a:xfrm>
            <a:off x="105121" y="4859292"/>
            <a:ext cx="8765502" cy="6250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50290" rIns="81639" bIns="4082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itchFamily="34" charset="0"/>
                <a:ea typeface="Droid Sans Fallback" charset="0"/>
                <a:cs typeface="Droid Sans Fallback" charset="0"/>
              </a:defRPr>
            </a:lvl5pPr>
            <a:lvl6pPr marL="2514600" indent="-228600" defTabSz="457200" fontAlgn="base" hangingPunct="0">
              <a:lnSpc>
                <a:spcPct val="94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itchFamily="34" charset="0"/>
                <a:ea typeface="Droid Sans Fallback" charset="0"/>
                <a:cs typeface="Droid Sans Fallback" charset="0"/>
              </a:defRPr>
            </a:lvl6pPr>
            <a:lvl7pPr marL="2971800" indent="-228600" defTabSz="457200" fontAlgn="base" hangingPunct="0">
              <a:lnSpc>
                <a:spcPct val="94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itchFamily="34" charset="0"/>
                <a:ea typeface="Droid Sans Fallback" charset="0"/>
                <a:cs typeface="Droid Sans Fallback" charset="0"/>
              </a:defRPr>
            </a:lvl7pPr>
            <a:lvl8pPr marL="3429000" indent="-228600" defTabSz="457200" fontAlgn="base" hangingPunct="0">
              <a:lnSpc>
                <a:spcPct val="94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itchFamily="34" charset="0"/>
                <a:ea typeface="Droid Sans Fallback" charset="0"/>
                <a:cs typeface="Droid Sans Fallback" charset="0"/>
              </a:defRPr>
            </a:lvl8pPr>
            <a:lvl9pPr marL="3886200" indent="-228600" defTabSz="457200" fontAlgn="base" hangingPunct="0">
              <a:lnSpc>
                <a:spcPct val="94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itchFamily="34" charset="0"/>
                <a:ea typeface="Droid Sans Fallback" charset="0"/>
                <a:cs typeface="Droid Sans Fallback" charset="0"/>
              </a:defRPr>
            </a:lvl9pPr>
          </a:lstStyle>
          <a:p>
            <a:pPr algn="just">
              <a:spcBef>
                <a:spcPts val="1089"/>
              </a:spcBef>
              <a:spcAft>
                <a:spcPts val="907"/>
              </a:spcAft>
            </a:pPr>
            <a:r>
              <a:rPr lang="en-US" altLang="en-US" sz="1300" dirty="0"/>
              <a:t>The </a:t>
            </a:r>
            <a:r>
              <a:rPr lang="en-US" altLang="en-US" sz="1300" dirty="0" err="1" smtClean="0"/>
              <a:t>eIPM</a:t>
            </a:r>
            <a:r>
              <a:rPr lang="en-US" altLang="en-US" sz="1300" dirty="0" smtClean="0"/>
              <a:t> </a:t>
            </a:r>
            <a:r>
              <a:rPr lang="en-US" altLang="en-US" sz="1300" dirty="0"/>
              <a:t>detector is placed in a dipole magnet with a field of 1.4kG (the deflection angle is ~2mrad at injection). The magnetic field constrains the signal electron to trajectories perpendicular to the collection plane. A second identical magnet is mounted with opposite field direction in the D5 gap to correct the steering deflection to the beam.</a:t>
            </a:r>
          </a:p>
        </p:txBody>
      </p:sp>
      <p:sp>
        <p:nvSpPr>
          <p:cNvPr id="2" name="TextBox 1"/>
          <p:cNvSpPr txBox="1"/>
          <p:nvPr/>
        </p:nvSpPr>
        <p:spPr>
          <a:xfrm>
            <a:off x="4224759" y="1307939"/>
            <a:ext cx="4919241" cy="923330"/>
          </a:xfrm>
          <a:prstGeom prst="rect">
            <a:avLst/>
          </a:prstGeom>
          <a:noFill/>
        </p:spPr>
        <p:txBody>
          <a:bodyPr wrap="square" rtlCol="0">
            <a:spAutoFit/>
          </a:bodyPr>
          <a:lstStyle/>
          <a:p>
            <a:r>
              <a:rPr lang="en-US" dirty="0" smtClean="0"/>
              <a:t>Permanent magnets were installed at </a:t>
            </a:r>
            <a:r>
              <a:rPr lang="en-US" dirty="0" err="1" smtClean="0"/>
              <a:t>eIPMs</a:t>
            </a:r>
            <a:r>
              <a:rPr lang="en-US" dirty="0" smtClean="0"/>
              <a:t> to contain the sidewalk of electrons therefore the space charge effect.</a:t>
            </a:r>
            <a:endParaRPr lang="en-US" dirty="0"/>
          </a:p>
        </p:txBody>
      </p:sp>
    </p:spTree>
    <p:extLst>
      <p:ext uri="{BB962C8B-B14F-4D97-AF65-F5344CB8AC3E}">
        <p14:creationId xmlns:p14="http://schemas.microsoft.com/office/powerpoint/2010/main" val="50589783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456481" y="273629"/>
            <a:ext cx="8228160" cy="1144921"/>
          </a:xfrm>
          <a:ln/>
        </p:spPr>
        <p:txBody>
          <a:bodyPr tIns="30043"/>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altLang="en-US"/>
              <a:t>Beta function measurement</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2080" y="1659054"/>
            <a:ext cx="6220800" cy="466609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p:cNvSpPr txBox="1"/>
          <p:nvPr/>
        </p:nvSpPr>
        <p:spPr>
          <a:xfrm>
            <a:off x="679404" y="1215637"/>
            <a:ext cx="8464596" cy="646331"/>
          </a:xfrm>
          <a:prstGeom prst="rect">
            <a:avLst/>
          </a:prstGeom>
          <a:noFill/>
        </p:spPr>
        <p:txBody>
          <a:bodyPr wrap="square" rtlCol="0">
            <a:spAutoFit/>
          </a:bodyPr>
          <a:lstStyle/>
          <a:p>
            <a:r>
              <a:rPr lang="en-US" dirty="0"/>
              <a:t>B</a:t>
            </a:r>
            <a:r>
              <a:rPr lang="en-US" dirty="0" smtClean="0"/>
              <a:t>ack windings for dipole corrector at each </a:t>
            </a:r>
            <a:r>
              <a:rPr lang="en-US" dirty="0" err="1" smtClean="0"/>
              <a:t>eIPM</a:t>
            </a:r>
            <a:r>
              <a:rPr lang="en-US" dirty="0" smtClean="0"/>
              <a:t> was installed to deflect beam orbit to measure beta functions at the </a:t>
            </a:r>
            <a:r>
              <a:rPr lang="en-US" dirty="0" err="1" smtClean="0"/>
              <a:t>eIPMs</a:t>
            </a:r>
            <a:r>
              <a:rPr lang="en-US" dirty="0" smtClean="0"/>
              <a:t>.</a:t>
            </a:r>
            <a:endParaRPr lang="en-US" dirty="0"/>
          </a:p>
        </p:txBody>
      </p:sp>
    </p:spTree>
    <p:extLst>
      <p:ext uri="{BB962C8B-B14F-4D97-AF65-F5344CB8AC3E}">
        <p14:creationId xmlns:p14="http://schemas.microsoft.com/office/powerpoint/2010/main" val="369917772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NL_70_100_PPT_Templat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L_70_100_PPT_Template" id="{F58EDFFD-527C-7E42-BAA5-64FCBB450853}" vid="{EBDB0018-34B5-C744-99EA-0F616804CE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BNL_70_100_PPT_Template</Template>
  <TotalTime>10081</TotalTime>
  <Words>1704</Words>
  <Application>Microsoft Macintosh PowerPoint</Application>
  <PresentationFormat>On-screen Show (4:3)</PresentationFormat>
  <Paragraphs>147</Paragraphs>
  <Slides>34</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Calibri</vt:lpstr>
      <vt:lpstr>Droid Sans Fallback</vt:lpstr>
      <vt:lpstr>Wingdings</vt:lpstr>
      <vt:lpstr>Arial</vt:lpstr>
      <vt:lpstr>BNL_70_100_PPT_Template</vt:lpstr>
      <vt:lpstr>Operational experience of the AGS eIPMs</vt:lpstr>
      <vt:lpstr>Outline</vt:lpstr>
      <vt:lpstr>History of the AGS IPM</vt:lpstr>
      <vt:lpstr>Overview of the AGS eIPM</vt:lpstr>
      <vt:lpstr>Introduction of eIPM</vt:lpstr>
      <vt:lpstr>eIPM diagram</vt:lpstr>
      <vt:lpstr>Hardwares</vt:lpstr>
      <vt:lpstr>Space charge effect</vt:lpstr>
      <vt:lpstr>Beta function measurement</vt:lpstr>
      <vt:lpstr>Operation of the AGS eIPM</vt:lpstr>
      <vt:lpstr>Orbit stability</vt:lpstr>
      <vt:lpstr>AC coupled amplifier</vt:lpstr>
      <vt:lpstr>Dead zone</vt:lpstr>
      <vt:lpstr>Bias voltage control on ramp</vt:lpstr>
      <vt:lpstr>Reducing MCP damage</vt:lpstr>
      <vt:lpstr>DC offsets</vt:lpstr>
      <vt:lpstr>Timing problem</vt:lpstr>
      <vt:lpstr>Studies on timing problem </vt:lpstr>
      <vt:lpstr>Confirmation of timing problem</vt:lpstr>
      <vt:lpstr>Improvements</vt:lpstr>
      <vt:lpstr>Gain calibration</vt:lpstr>
      <vt:lpstr>Fit quality with gain calibration</vt:lpstr>
      <vt:lpstr>Beta function measurements results</vt:lpstr>
      <vt:lpstr>RHIC Beta function measurements for IPMs</vt:lpstr>
      <vt:lpstr>PowerPoint Presentation</vt:lpstr>
      <vt:lpstr>Impact of measured beta functions</vt:lpstr>
      <vt:lpstr>Noise channels</vt:lpstr>
      <vt:lpstr>eIPM vs IPM, RF on</vt:lpstr>
      <vt:lpstr>eIPM vs IPM, RF off</vt:lpstr>
      <vt:lpstr>Injection oscillation</vt:lpstr>
      <vt:lpstr>MCP lifetime</vt:lpstr>
      <vt:lpstr>Other features</vt:lpstr>
      <vt:lpstr>Summary</vt:lpstr>
      <vt:lpstr>Acknowledgement</vt:lpstr>
    </vt:vector>
  </TitlesOfParts>
  <Company>BNL</Company>
  <LinksUpToDate>false</LinksUpToDate>
  <SharedDoc>false</SharedDoc>
  <HyperlinkBase/>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Operational experience of the AGS eIPMs</dc:title>
  <dc:creator>Liu, Chuyu</dc:creator>
  <cp:lastModifiedBy>Chuyu Liu</cp:lastModifiedBy>
  <cp:revision>19</cp:revision>
  <dcterms:created xsi:type="dcterms:W3CDTF">2017-05-09T19:43:56Z</dcterms:created>
  <dcterms:modified xsi:type="dcterms:W3CDTF">2017-05-21T21:26:16Z</dcterms:modified>
</cp:coreProperties>
</file>