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5" r:id="rId1"/>
  </p:sldMasterIdLst>
  <p:notesMasterIdLst>
    <p:notesMasterId r:id="rId26"/>
  </p:notesMasterIdLst>
  <p:handoutMasterIdLst>
    <p:handoutMasterId r:id="rId27"/>
  </p:handoutMasterIdLst>
  <p:sldIdLst>
    <p:sldId id="346" r:id="rId2"/>
    <p:sldId id="376" r:id="rId3"/>
    <p:sldId id="377" r:id="rId4"/>
    <p:sldId id="458" r:id="rId5"/>
    <p:sldId id="435" r:id="rId6"/>
    <p:sldId id="425" r:id="rId7"/>
    <p:sldId id="446" r:id="rId8"/>
    <p:sldId id="411" r:id="rId9"/>
    <p:sldId id="427" r:id="rId10"/>
    <p:sldId id="460" r:id="rId11"/>
    <p:sldId id="462" r:id="rId12"/>
    <p:sldId id="461" r:id="rId13"/>
    <p:sldId id="433" r:id="rId14"/>
    <p:sldId id="444" r:id="rId15"/>
    <p:sldId id="465" r:id="rId16"/>
    <p:sldId id="454" r:id="rId17"/>
    <p:sldId id="455" r:id="rId18"/>
    <p:sldId id="428" r:id="rId19"/>
    <p:sldId id="456" r:id="rId20"/>
    <p:sldId id="418" r:id="rId21"/>
    <p:sldId id="445" r:id="rId22"/>
    <p:sldId id="463" r:id="rId23"/>
    <p:sldId id="457" r:id="rId24"/>
    <p:sldId id="466" r:id="rId25"/>
  </p:sldIdLst>
  <p:sldSz cx="9144000" cy="6858000" type="screen4x3"/>
  <p:notesSz cx="6858000" cy="9144000"/>
  <p:defaultTex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p:defaultTextStyle>
  <p:extLst>
    <p:ext uri="{EFAFB233-063F-42B5-8137-9DF3F51BA10A}">
      <p15:sldGuideLst xmlns:p15="http://schemas.microsoft.com/office/powerpoint/2012/main" xmlns="">
        <p15:guide id="1" orient="horz">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FF"/>
    <a:srgbClr val="FF33CC"/>
    <a:srgbClr val="FF6600"/>
    <a:srgbClr val="333333"/>
    <a:srgbClr val="C3C3EB"/>
    <a:srgbClr val="FFFFCC"/>
    <a:srgbClr val="FF0066"/>
    <a:srgbClr val="CC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1713" autoAdjust="0"/>
  </p:normalViewPr>
  <p:slideViewPr>
    <p:cSldViewPr>
      <p:cViewPr varScale="1">
        <p:scale>
          <a:sx n="65" d="100"/>
          <a:sy n="65" d="100"/>
        </p:scale>
        <p:origin x="-1428" y="-102"/>
      </p:cViewPr>
      <p:guideLst>
        <p:guide orient="horz"/>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89" d="100"/>
          <a:sy n="89" d="100"/>
        </p:scale>
        <p:origin x="307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zh-CN" altLang="en-US"/>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913DB623-E4F1-4968-96A3-99CF94D33F45}" type="datetimeFigureOut">
              <a:rPr lang="zh-CN" altLang="en-US"/>
              <a:pPr>
                <a:defRPr/>
              </a:pPr>
              <a:t>2017/5/22</a:t>
            </a:fld>
            <a:endParaRPr lang="en-US" altLang="zh-CN" dirty="0"/>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en-US" altLang="zh-CN" dirty="0"/>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524E0D12-1631-4688-BDBA-B625EE6F83CF}" type="slidenum">
              <a:rPr lang="zh-CN" altLang="en-US"/>
              <a:pPr>
                <a:defRPr/>
              </a:pPr>
              <a:t>‹#›</a:t>
            </a:fld>
            <a:endParaRPr lang="en-US" altLang="zh-CN" dirty="0"/>
          </a:p>
        </p:txBody>
      </p:sp>
    </p:spTree>
    <p:extLst>
      <p:ext uri="{BB962C8B-B14F-4D97-AF65-F5344CB8AC3E}">
        <p14:creationId xmlns:p14="http://schemas.microsoft.com/office/powerpoint/2010/main" val="9173895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solidFill>
                  <a:schemeClr val="tx1"/>
                </a:solidFill>
                <a:effectLst/>
                <a:latin typeface="Tahoma" pitchFamily="34" charset="0"/>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a:solidFill>
                  <a:schemeClr val="tx1"/>
                </a:solidFill>
                <a:effectLst/>
                <a:latin typeface="Tahoma" pitchFamily="34" charset="0"/>
                <a:ea typeface="+mn-ea"/>
              </a:defRPr>
            </a:lvl1pPr>
          </a:lstStyle>
          <a:p>
            <a:pPr>
              <a:defRPr/>
            </a:pPr>
            <a:fld id="{61FFC5FB-8FAD-4A82-A31A-6D07400DB7BC}" type="datetimeFigureOut">
              <a:rPr lang="zh-CN" altLang="en-US"/>
              <a:pPr>
                <a:defRPr/>
              </a:pPr>
              <a:t>2017/5/22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a:solidFill>
                  <a:schemeClr val="tx1"/>
                </a:solidFill>
                <a:effectLst/>
                <a:latin typeface="Tahoma" pitchFamily="34" charset="0"/>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a:solidFill>
                  <a:schemeClr val="tx1"/>
                </a:solidFill>
                <a:effectLst/>
                <a:latin typeface="Tahoma" pitchFamily="34" charset="0"/>
                <a:ea typeface="+mn-ea"/>
              </a:defRPr>
            </a:lvl1pPr>
          </a:lstStyle>
          <a:p>
            <a:pPr>
              <a:defRPr/>
            </a:pPr>
            <a:fld id="{9EBC002A-B0FF-4AB1-B1B7-F9D4F0861090}" type="slidenum">
              <a:rPr lang="zh-CN" altLang="en-US"/>
              <a:pPr>
                <a:defRPr/>
              </a:pPr>
              <a:t>‹#›</a:t>
            </a:fld>
            <a:endParaRPr lang="zh-CN" altLang="en-US"/>
          </a:p>
        </p:txBody>
      </p:sp>
    </p:spTree>
    <p:extLst>
      <p:ext uri="{BB962C8B-B14F-4D97-AF65-F5344CB8AC3E}">
        <p14:creationId xmlns:p14="http://schemas.microsoft.com/office/powerpoint/2010/main" val="169295448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226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2016.12.20  13:30:04@13:30:06@13:30:08</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2016.12.22  08:21:46@08:21:47@08:21:48</a:t>
            </a:r>
            <a:endParaRPr lang="zh-CN"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smtClean="0"/>
          </a:p>
          <a:p>
            <a:endParaRPr lang="zh-CN" altLang="en-US" dirty="0"/>
          </a:p>
        </p:txBody>
      </p:sp>
    </p:spTree>
    <p:extLst>
      <p:ext uri="{BB962C8B-B14F-4D97-AF65-F5344CB8AC3E}">
        <p14:creationId xmlns:p14="http://schemas.microsoft.com/office/powerpoint/2010/main" val="329227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90662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There is not special time for IPM test. All the results is took during the CW commissioning. The trajectory of the commissioning is changing the length of the macro pulse. From 50 us, 200 us,1 </a:t>
            </a:r>
            <a:r>
              <a:rPr lang="en-US" altLang="zh-CN" baseline="0" dirty="0" err="1" smtClean="0"/>
              <a:t>ms</a:t>
            </a:r>
            <a:r>
              <a:rPr lang="en-US" altLang="zh-CN" baseline="0" dirty="0" smtClean="0"/>
              <a:t> ,10 </a:t>
            </a:r>
            <a:r>
              <a:rPr lang="en-US" altLang="zh-CN" baseline="0" dirty="0" err="1" smtClean="0"/>
              <a:t>ms</a:t>
            </a:r>
            <a:r>
              <a:rPr lang="en-US" altLang="zh-CN" baseline="0" dirty="0" smtClean="0"/>
              <a:t>, cw. The repetition frequency is 1Hz. Pressure is about 1x10-5 pa.</a:t>
            </a:r>
            <a:endParaRPr lang="zh-CN" altLang="en-US" dirty="0" smtClean="0"/>
          </a:p>
          <a:p>
            <a:r>
              <a:rPr lang="en-US" altLang="zh-CN" dirty="0" smtClean="0"/>
              <a:t>The</a:t>
            </a:r>
            <a:r>
              <a:rPr lang="en-US" altLang="zh-CN" baseline="0" dirty="0" smtClean="0"/>
              <a:t> video is the results of the IPM when the </a:t>
            </a:r>
            <a:r>
              <a:rPr lang="en-US" altLang="zh-CN" baseline="0" dirty="0" err="1" smtClean="0"/>
              <a:t>linac</a:t>
            </a:r>
            <a:r>
              <a:rPr lang="en-US" altLang="zh-CN" baseline="0" dirty="0" smtClean="0"/>
              <a:t> is  CW commissioning. The exposure time is 10 </a:t>
            </a:r>
            <a:r>
              <a:rPr lang="en-US" altLang="zh-CN" baseline="0" dirty="0" err="1" smtClean="0"/>
              <a:t>ms</a:t>
            </a:r>
            <a:r>
              <a:rPr lang="en-US" altLang="zh-CN" baseline="0" dirty="0" smtClean="0"/>
              <a:t> 30ms 100ms. </a:t>
            </a:r>
            <a:endParaRPr lang="zh-CN" altLang="en-US" dirty="0"/>
          </a:p>
        </p:txBody>
      </p:sp>
    </p:spTree>
    <p:extLst>
      <p:ext uri="{BB962C8B-B14F-4D97-AF65-F5344CB8AC3E}">
        <p14:creationId xmlns:p14="http://schemas.microsoft.com/office/powerpoint/2010/main" val="362045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Tree>
    <p:extLst>
      <p:ext uri="{BB962C8B-B14F-4D97-AF65-F5344CB8AC3E}">
        <p14:creationId xmlns:p14="http://schemas.microsoft.com/office/powerpoint/2010/main" val="174946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Tree>
    <p:extLst>
      <p:ext uri="{BB962C8B-B14F-4D97-AF65-F5344CB8AC3E}">
        <p14:creationId xmlns:p14="http://schemas.microsoft.com/office/powerpoint/2010/main" val="297059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Tree>
    <p:extLst>
      <p:ext uri="{BB962C8B-B14F-4D97-AF65-F5344CB8AC3E}">
        <p14:creationId xmlns:p14="http://schemas.microsoft.com/office/powerpoint/2010/main" val="76606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142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7966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509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44778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01325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7" name="图片 6" descr="高能所.jpg"/>
          <p:cNvPicPr>
            <a:picLocks noChangeAspect="1"/>
          </p:cNvPicPr>
          <p:nvPr userDrawn="1"/>
        </p:nvPicPr>
        <p:blipFill>
          <a:blip r:embed="rId2" cstate="print"/>
          <a:stretch>
            <a:fillRect/>
          </a:stretch>
        </p:blipFill>
        <p:spPr>
          <a:xfrm>
            <a:off x="0" y="0"/>
            <a:ext cx="9144000" cy="6858000"/>
          </a:xfrm>
          <a:prstGeom prst="rect">
            <a:avLst/>
          </a:prstGeom>
        </p:spPr>
      </p:pic>
      <p:sp>
        <p:nvSpPr>
          <p:cNvPr id="155650" name="Rectangle 2"/>
          <p:cNvSpPr>
            <a:spLocks noGrp="1" noChangeArrowheads="1"/>
          </p:cNvSpPr>
          <p:nvPr>
            <p:ph type="ctrTitle"/>
          </p:nvPr>
        </p:nvSpPr>
        <p:spPr>
          <a:xfrm>
            <a:off x="685800" y="2130425"/>
            <a:ext cx="7772400" cy="1470025"/>
          </a:xfrm>
        </p:spPr>
        <p:txBody>
          <a:bodyPr/>
          <a:lstStyle>
            <a:lvl1pPr algn="ctr">
              <a:defRPr sz="4800" b="1">
                <a:solidFill>
                  <a:srgbClr val="FF0000"/>
                </a:solidFill>
                <a:effectLst/>
                <a:latin typeface="Times New Roman" panose="02020603050405020304" pitchFamily="18" charset="0"/>
                <a:cs typeface="Times New Roman" panose="02020603050405020304" pitchFamily="18" charset="0"/>
              </a:defRPr>
            </a:lvl1pPr>
          </a:lstStyle>
          <a:p>
            <a:r>
              <a:rPr lang="zh-CN" altLang="en-US" dirty="0"/>
              <a:t>单击此处编辑母版标题样式</a:t>
            </a:r>
          </a:p>
        </p:txBody>
      </p:sp>
      <p:sp>
        <p:nvSpPr>
          <p:cNvPr id="19" name="文本占位符 18"/>
          <p:cNvSpPr>
            <a:spLocks noGrp="1"/>
          </p:cNvSpPr>
          <p:nvPr>
            <p:ph type="body" sz="quarter" idx="12"/>
          </p:nvPr>
        </p:nvSpPr>
        <p:spPr>
          <a:xfrm>
            <a:off x="1979712" y="4581525"/>
            <a:ext cx="4968552" cy="792163"/>
          </a:xfrm>
        </p:spPr>
        <p:txBody>
          <a:bodyPr/>
          <a:lstStyle>
            <a:lvl1pPr algn="ctr">
              <a:buNone/>
              <a:defRPr/>
            </a:lvl1pPr>
          </a:lstStyle>
          <a:p>
            <a:pPr lvl="0"/>
            <a:r>
              <a:rPr lang="zh-CN" altLang="en-US" dirty="0" smtClean="0"/>
              <a:t>单击此处编辑母版文本样式</a:t>
            </a:r>
          </a:p>
        </p:txBody>
      </p:sp>
      <p:sp>
        <p:nvSpPr>
          <p:cNvPr id="10" name="灯片编号占位符 4"/>
          <p:cNvSpPr>
            <a:spLocks noGrp="1"/>
          </p:cNvSpPr>
          <p:nvPr>
            <p:ph type="sldNum" sz="quarter" idx="4"/>
          </p:nvPr>
        </p:nvSpPr>
        <p:spPr>
          <a:xfrm>
            <a:off x="6457950" y="6448251"/>
            <a:ext cx="2057400" cy="365125"/>
          </a:xfrm>
          <a:prstGeom prst="rect">
            <a:avLst/>
          </a:prstGeom>
        </p:spPr>
        <p:txBody>
          <a:bodyPr vert="horz" lIns="91440" tIns="45720" rIns="91440" bIns="45720" rtlCol="0" anchor="ctr"/>
          <a:lstStyle>
            <a:lvl1pPr algn="r">
              <a:defRPr sz="1200">
                <a:solidFill>
                  <a:schemeClr val="tx1"/>
                </a:solidFill>
              </a:defRPr>
            </a:lvl1pPr>
          </a:lstStyle>
          <a:p>
            <a:fld id="{68F872B7-015D-4627-B736-733D8BE166EE}" type="slidenum">
              <a:rPr lang="zh-CN" altLang="en-US" smtClean="0"/>
              <a:pPr/>
              <a:t>‹#›</a:t>
            </a:fld>
            <a:r>
              <a:rPr lang="en-US" altLang="zh-CN" dirty="0" smtClean="0">
                <a:latin typeface="+mn-ea"/>
                <a:ea typeface="+mn-ea"/>
              </a:rPr>
              <a:t>/21</a:t>
            </a:r>
            <a:endParaRPr lang="zh-CN" altLang="en-US" dirty="0">
              <a:latin typeface="+mn-ea"/>
              <a:ea typeface="+mn-ea"/>
            </a:endParaRPr>
          </a:p>
        </p:txBody>
      </p:sp>
      <p:sp>
        <p:nvSpPr>
          <p:cNvPr id="9" name="页脚占位符 3"/>
          <p:cNvSpPr>
            <a:spLocks noGrp="1"/>
          </p:cNvSpPr>
          <p:nvPr>
            <p:ph type="ftr" sz="quarter" idx="3"/>
          </p:nvPr>
        </p:nvSpPr>
        <p:spPr>
          <a:xfrm>
            <a:off x="432200" y="6448251"/>
            <a:ext cx="5723976" cy="365125"/>
          </a:xfrm>
          <a:prstGeom prst="rect">
            <a:avLst/>
          </a:prstGeom>
        </p:spPr>
        <p:txBody>
          <a:bodyPr vert="horz" lIns="91440" tIns="45720" rIns="91440" bIns="45720" rtlCol="0" anchor="ctr"/>
          <a:lstStyle>
            <a:lvl1pPr algn="ctr">
              <a:defRPr sz="1200">
                <a:solidFill>
                  <a:srgbClr val="3333FF"/>
                </a:solidFill>
                <a:latin typeface="+mn-ea"/>
                <a:ea typeface="+mn-ea"/>
              </a:defRPr>
            </a:lvl1pPr>
          </a:lstStyle>
          <a:p>
            <a:pPr algn="l"/>
            <a:r>
              <a:rPr lang="en-US" altLang="zh-CN" dirty="0" smtClean="0">
                <a:solidFill>
                  <a:srgbClr val="FF0000"/>
                </a:solidFill>
              </a:rPr>
              <a:t>IPM Workshop @ GSI                              </a:t>
            </a:r>
            <a:r>
              <a:rPr lang="en-US" altLang="zh-CN" dirty="0" smtClean="0"/>
              <a:t>21-24 May 2017 @ </a:t>
            </a:r>
            <a:r>
              <a:rPr lang="en-US" altLang="zh-CN" dirty="0" err="1" smtClean="0"/>
              <a:t>J.He</a:t>
            </a:r>
            <a:endParaRPr lang="zh-CN" altLang="en-US" dirty="0"/>
          </a:p>
        </p:txBody>
      </p:sp>
    </p:spTree>
  </p:cSld>
  <p:clrMapOvr>
    <a:masterClrMapping/>
  </p:clrMapOvr>
  <p:transition/>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85860"/>
            <a:ext cx="82296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2" name="标题 1"/>
          <p:cNvSpPr>
            <a:spLocks noGrp="1"/>
          </p:cNvSpPr>
          <p:nvPr>
            <p:ph type="title"/>
          </p:nvPr>
        </p:nvSpPr>
        <p:spPr>
          <a:xfrm>
            <a:off x="500034" y="142852"/>
            <a:ext cx="8072494" cy="725470"/>
          </a:xfrm>
        </p:spPr>
        <p:txBody>
          <a:bodyPr>
            <a:normAutofit/>
          </a:bodyPr>
          <a:lstStyle>
            <a:lvl1pPr algn="l">
              <a:defRPr sz="3000" b="1" baseline="0">
                <a:solidFill>
                  <a:srgbClr val="FF0000"/>
                </a:solidFill>
                <a:effectLst/>
                <a:latin typeface="Times New Roman" panose="02020603050405020304" pitchFamily="18" charset="0"/>
                <a:ea typeface="微软雅黑" pitchFamily="34" charset="-122"/>
                <a:cs typeface="Times New Roman" panose="02020603050405020304" pitchFamily="18" charset="0"/>
              </a:defRPr>
            </a:lvl1pPr>
          </a:lstStyle>
          <a:p>
            <a:r>
              <a:rPr lang="zh-CN" altLang="en-US" dirty="0" smtClean="0"/>
              <a:t>单击此处编辑母版标题样式</a:t>
            </a:r>
            <a:endParaRPr lang="zh-CN" altLang="en-US" dirty="0"/>
          </a:p>
        </p:txBody>
      </p:sp>
      <p:sp>
        <p:nvSpPr>
          <p:cNvPr id="15" name="矩形 14"/>
          <p:cNvSpPr/>
          <p:nvPr userDrawn="1"/>
        </p:nvSpPr>
        <p:spPr>
          <a:xfrm>
            <a:off x="0" y="6750024"/>
            <a:ext cx="9144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6" name="矩形 15"/>
          <p:cNvSpPr/>
          <p:nvPr userDrawn="1"/>
        </p:nvSpPr>
        <p:spPr>
          <a:xfrm>
            <a:off x="1857357" y="6750024"/>
            <a:ext cx="7286644"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8" name="矩形 17"/>
          <p:cNvSpPr/>
          <p:nvPr userDrawn="1"/>
        </p:nvSpPr>
        <p:spPr>
          <a:xfrm>
            <a:off x="-1" y="937526"/>
            <a:ext cx="9144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23" name="矩形 22"/>
          <p:cNvSpPr/>
          <p:nvPr userDrawn="1"/>
        </p:nvSpPr>
        <p:spPr>
          <a:xfrm>
            <a:off x="0" y="0"/>
            <a:ext cx="214282"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0" name="页脚占位符 3"/>
          <p:cNvSpPr>
            <a:spLocks noGrp="1"/>
          </p:cNvSpPr>
          <p:nvPr>
            <p:ph type="ftr" sz="quarter" idx="3"/>
          </p:nvPr>
        </p:nvSpPr>
        <p:spPr>
          <a:xfrm>
            <a:off x="432200" y="6448251"/>
            <a:ext cx="5723976" cy="365125"/>
          </a:xfrm>
          <a:prstGeom prst="rect">
            <a:avLst/>
          </a:prstGeom>
        </p:spPr>
        <p:txBody>
          <a:bodyPr vert="horz" lIns="91440" tIns="45720" rIns="91440" bIns="45720" rtlCol="0" anchor="ctr"/>
          <a:lstStyle>
            <a:lvl1pPr algn="ctr">
              <a:defRPr sz="1200">
                <a:solidFill>
                  <a:srgbClr val="3333FF"/>
                </a:solidFill>
                <a:latin typeface="+mn-ea"/>
                <a:ea typeface="+mn-ea"/>
              </a:defRPr>
            </a:lvl1pPr>
          </a:lstStyle>
          <a:p>
            <a:pPr algn="l"/>
            <a:r>
              <a:rPr lang="en-US" altLang="zh-CN" dirty="0" smtClean="0">
                <a:solidFill>
                  <a:srgbClr val="FF0000"/>
                </a:solidFill>
              </a:rPr>
              <a:t>IPM Workshop @ GSI                              </a:t>
            </a:r>
            <a:r>
              <a:rPr lang="en-US" altLang="zh-CN" dirty="0" smtClean="0"/>
              <a:t>21-24 May 2017 @ </a:t>
            </a:r>
            <a:r>
              <a:rPr lang="en-US" altLang="zh-CN" dirty="0" err="1" smtClean="0"/>
              <a:t>J.He</a:t>
            </a:r>
            <a:endParaRPr lang="zh-CN" altLang="en-US" dirty="0"/>
          </a:p>
        </p:txBody>
      </p:sp>
      <p:sp>
        <p:nvSpPr>
          <p:cNvPr id="12" name="灯片编号占位符 4"/>
          <p:cNvSpPr>
            <a:spLocks noGrp="1"/>
          </p:cNvSpPr>
          <p:nvPr>
            <p:ph type="sldNum" sz="quarter" idx="4"/>
          </p:nvPr>
        </p:nvSpPr>
        <p:spPr>
          <a:xfrm>
            <a:off x="6457950" y="6448251"/>
            <a:ext cx="2057400" cy="365125"/>
          </a:xfrm>
          <a:prstGeom prst="rect">
            <a:avLst/>
          </a:prstGeom>
        </p:spPr>
        <p:txBody>
          <a:bodyPr vert="horz" lIns="91440" tIns="45720" rIns="91440" bIns="45720" rtlCol="0" anchor="ctr"/>
          <a:lstStyle>
            <a:lvl1pPr algn="r">
              <a:defRPr sz="1200">
                <a:solidFill>
                  <a:schemeClr val="tx1"/>
                </a:solidFill>
              </a:defRPr>
            </a:lvl1pPr>
          </a:lstStyle>
          <a:p>
            <a:fld id="{68F872B7-015D-4627-B736-733D8BE166EE}" type="slidenum">
              <a:rPr lang="zh-CN" altLang="en-US" smtClean="0"/>
              <a:pPr/>
              <a:t>‹#›</a:t>
            </a:fld>
            <a:r>
              <a:rPr lang="en-US" altLang="zh-CN" dirty="0" smtClean="0">
                <a:latin typeface="+mn-ea"/>
                <a:ea typeface="+mn-ea"/>
              </a:rPr>
              <a:t>/21</a:t>
            </a:r>
            <a:endParaRPr lang="zh-CN" altLang="en-US" dirty="0">
              <a:latin typeface="+mn-ea"/>
              <a:ea typeface="+mn-ea"/>
            </a:endParaRPr>
          </a:p>
        </p:txBody>
      </p:sp>
      <p:pic>
        <p:nvPicPr>
          <p:cNvPr id="4" name="图片 3"/>
          <p:cNvPicPr>
            <a:picLocks noChangeAspect="1"/>
          </p:cNvPicPr>
          <p:nvPr userDrawn="1"/>
        </p:nvPicPr>
        <p:blipFill>
          <a:blip r:embed="rId2"/>
          <a:stretch>
            <a:fillRect/>
          </a:stretch>
        </p:blipFill>
        <p:spPr>
          <a:xfrm>
            <a:off x="7970500" y="41043"/>
            <a:ext cx="1173499" cy="862316"/>
          </a:xfrm>
          <a:prstGeom prst="rect">
            <a:avLst/>
          </a:prstGeom>
        </p:spPr>
      </p:pic>
    </p:spTree>
    <p:extLst>
      <p:ext uri="{BB962C8B-B14F-4D97-AF65-F5344CB8AC3E}">
        <p14:creationId xmlns:p14="http://schemas.microsoft.com/office/powerpoint/2010/main" val="4094160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页脚占位符 3"/>
          <p:cNvSpPr>
            <a:spLocks noGrp="1"/>
          </p:cNvSpPr>
          <p:nvPr>
            <p:ph type="ftr" sz="quarter" idx="3"/>
          </p:nvPr>
        </p:nvSpPr>
        <p:spPr>
          <a:xfrm>
            <a:off x="432200" y="6448251"/>
            <a:ext cx="5723976" cy="365125"/>
          </a:xfrm>
          <a:prstGeom prst="rect">
            <a:avLst/>
          </a:prstGeom>
        </p:spPr>
        <p:txBody>
          <a:bodyPr vert="horz" lIns="91440" tIns="45720" rIns="91440" bIns="45720" rtlCol="0" anchor="ctr"/>
          <a:lstStyle>
            <a:lvl1pPr algn="ctr">
              <a:defRPr sz="1200">
                <a:solidFill>
                  <a:srgbClr val="3333FF"/>
                </a:solidFill>
                <a:latin typeface="+mn-ea"/>
                <a:ea typeface="+mn-ea"/>
              </a:defRPr>
            </a:lvl1pPr>
          </a:lstStyle>
          <a:p>
            <a:pPr algn="l"/>
            <a:r>
              <a:rPr lang="en-US" altLang="zh-CN" dirty="0" smtClean="0">
                <a:solidFill>
                  <a:srgbClr val="FF0000"/>
                </a:solidFill>
              </a:rPr>
              <a:t>IPM Workshop @ GSI                              </a:t>
            </a:r>
            <a:r>
              <a:rPr lang="en-US" altLang="zh-CN" dirty="0" smtClean="0"/>
              <a:t>21-24 May 2017 @ </a:t>
            </a:r>
            <a:r>
              <a:rPr lang="en-US" altLang="zh-CN" dirty="0" err="1" smtClean="0"/>
              <a:t>J.He</a:t>
            </a:r>
            <a:endParaRPr lang="zh-CN" altLang="en-US" dirty="0"/>
          </a:p>
        </p:txBody>
      </p:sp>
      <p:sp>
        <p:nvSpPr>
          <p:cNvPr id="5" name="灯片编号占位符 4"/>
          <p:cNvSpPr>
            <a:spLocks noGrp="1"/>
          </p:cNvSpPr>
          <p:nvPr>
            <p:ph type="sldNum" sz="quarter" idx="4"/>
          </p:nvPr>
        </p:nvSpPr>
        <p:spPr>
          <a:xfrm>
            <a:off x="6457950" y="6448251"/>
            <a:ext cx="2057400" cy="365125"/>
          </a:xfrm>
          <a:prstGeom prst="rect">
            <a:avLst/>
          </a:prstGeom>
        </p:spPr>
        <p:txBody>
          <a:bodyPr vert="horz" lIns="91440" tIns="45720" rIns="91440" bIns="45720" rtlCol="0" anchor="ctr"/>
          <a:lstStyle>
            <a:lvl1pPr algn="r">
              <a:defRPr sz="1200">
                <a:solidFill>
                  <a:schemeClr val="tx1"/>
                </a:solidFill>
              </a:defRPr>
            </a:lvl1pPr>
          </a:lstStyle>
          <a:p>
            <a:fld id="{68F872B7-015D-4627-B736-733D8BE166EE}" type="slidenum">
              <a:rPr lang="zh-CN" altLang="en-US" smtClean="0"/>
              <a:pPr/>
              <a:t>‹#›</a:t>
            </a:fld>
            <a:r>
              <a:rPr lang="en-US" altLang="zh-CN" dirty="0"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2295718994"/>
      </p:ext>
    </p:extLst>
  </p:cSld>
  <p:clrMap bg1="lt1" tx1="dk1" bg2="lt2" tx2="dk2" accent1="accent1" accent2="accent2" accent3="accent3" accent4="accent4" accent5="accent5" accent6="accent6" hlink="hlink" folHlink="folHlink"/>
  <p:sldLayoutIdLst>
    <p:sldLayoutId id="2147483818" r:id="rId1"/>
    <p:sldLayoutId id="2147483817" r:id="rId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wmf"/><Relationship Id="rId5" Type="http://schemas.openxmlformats.org/officeDocument/2006/relationships/oleObject" Target="../embeddings/oleObject2.bin"/><Relationship Id="rId4" Type="http://schemas.openxmlformats.org/officeDocument/2006/relationships/image" Target="../media/image34.wmf"/></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9.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5.png"/><Relationship Id="rId5" Type="http://schemas.openxmlformats.org/officeDocument/2006/relationships/oleObject" Target="../embeddings/oleObject4.bin"/><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899592" y="1478573"/>
            <a:ext cx="7775748" cy="2448272"/>
          </a:xfrm>
        </p:spPr>
        <p:txBody>
          <a:bodyPr>
            <a:normAutofit/>
          </a:bodyPr>
          <a:lstStyle/>
          <a:p>
            <a:pPr lvl="0"/>
            <a:r>
              <a:rPr lang="en-US" altLang="zh-CN" sz="4000" dirty="0" smtClean="0">
                <a:solidFill>
                  <a:srgbClr val="C00000"/>
                </a:solidFill>
              </a:rPr>
              <a:t>Preliminary </a:t>
            </a:r>
            <a:r>
              <a:rPr lang="en-US" altLang="zh-CN" sz="4000" dirty="0">
                <a:solidFill>
                  <a:srgbClr val="C00000"/>
                </a:solidFill>
              </a:rPr>
              <a:t>S</a:t>
            </a:r>
            <a:r>
              <a:rPr lang="zh-CN" altLang="zh-CN" sz="4000" dirty="0" smtClean="0">
                <a:solidFill>
                  <a:srgbClr val="C00000"/>
                </a:solidFill>
              </a:rPr>
              <a:t>tudy </a:t>
            </a:r>
            <a:r>
              <a:rPr lang="zh-CN" altLang="zh-CN" sz="4000" dirty="0">
                <a:solidFill>
                  <a:srgbClr val="C00000"/>
                </a:solidFill>
              </a:rPr>
              <a:t>on </a:t>
            </a:r>
            <a:r>
              <a:rPr lang="zh-CN" altLang="zh-CN" sz="4000" dirty="0" smtClean="0">
                <a:solidFill>
                  <a:srgbClr val="C00000"/>
                </a:solidFill>
              </a:rPr>
              <a:t>I</a:t>
            </a:r>
            <a:r>
              <a:rPr lang="en-US" altLang="zh-CN" sz="4000" dirty="0" smtClean="0">
                <a:solidFill>
                  <a:srgbClr val="C00000"/>
                </a:solidFill>
              </a:rPr>
              <a:t>PM </a:t>
            </a:r>
            <a:r>
              <a:rPr lang="zh-CN" altLang="zh-CN" sz="4000" dirty="0" smtClean="0">
                <a:solidFill>
                  <a:srgbClr val="C00000"/>
                </a:solidFill>
              </a:rPr>
              <a:t>for </a:t>
            </a:r>
            <a:r>
              <a:rPr lang="en-US" altLang="zh-CN" sz="4000" dirty="0">
                <a:solidFill>
                  <a:srgbClr val="C00000"/>
                </a:solidFill>
              </a:rPr>
              <a:t>C</a:t>
            </a:r>
            <a:r>
              <a:rPr lang="zh-CN" altLang="zh-CN" sz="4000" dirty="0" smtClean="0">
                <a:solidFill>
                  <a:srgbClr val="C00000"/>
                </a:solidFill>
              </a:rPr>
              <a:t>ADS </a:t>
            </a:r>
            <a:r>
              <a:rPr lang="zh-CN" altLang="zh-CN" sz="4000" dirty="0">
                <a:solidFill>
                  <a:srgbClr val="C00000"/>
                </a:solidFill>
              </a:rPr>
              <a:t>Injector I </a:t>
            </a:r>
            <a:endParaRPr lang="zh-CN" altLang="en-US" sz="4000" dirty="0">
              <a:solidFill>
                <a:srgbClr val="C00000"/>
              </a:solidFill>
            </a:endParaRPr>
          </a:p>
        </p:txBody>
      </p:sp>
      <p:sp>
        <p:nvSpPr>
          <p:cNvPr id="5" name="文本占位符 4"/>
          <p:cNvSpPr>
            <a:spLocks noGrp="1"/>
          </p:cNvSpPr>
          <p:nvPr>
            <p:ph type="body" sz="quarter" idx="12"/>
          </p:nvPr>
        </p:nvSpPr>
        <p:spPr>
          <a:xfrm>
            <a:off x="1871700" y="4221088"/>
            <a:ext cx="5436604" cy="1872208"/>
          </a:xfrm>
        </p:spPr>
        <p:txBody>
          <a:bodyPr>
            <a:noAutofit/>
          </a:bodyPr>
          <a:lstStyle/>
          <a:p>
            <a:r>
              <a:rPr lang="en-US" altLang="zh-CN" sz="2400" b="1" dirty="0" smtClean="0">
                <a:solidFill>
                  <a:srgbClr val="3333FF"/>
                </a:solidFill>
                <a:latin typeface="Times New Roman" panose="02020603050405020304" pitchFamily="18" charset="0"/>
                <a:cs typeface="Times New Roman" panose="02020603050405020304" pitchFamily="18" charset="0"/>
              </a:rPr>
              <a:t>Jun He</a:t>
            </a:r>
          </a:p>
          <a:p>
            <a:r>
              <a:rPr lang="en-US" altLang="zh-CN" sz="2400" b="1" dirty="0" smtClean="0">
                <a:solidFill>
                  <a:srgbClr val="FF6600"/>
                </a:solidFill>
                <a:latin typeface="Times New Roman" panose="02020603050405020304" pitchFamily="18" charset="0"/>
                <a:cs typeface="Times New Roman" panose="02020603050405020304" pitchFamily="18" charset="0"/>
              </a:rPr>
              <a:t>IHEP</a:t>
            </a:r>
          </a:p>
          <a:p>
            <a:r>
              <a:rPr lang="en-US" altLang="zh-CN" sz="2400" b="1" dirty="0" smtClean="0">
                <a:solidFill>
                  <a:srgbClr val="FF33CC"/>
                </a:solidFill>
                <a:latin typeface="Times New Roman" panose="02020603050405020304" pitchFamily="18" charset="0"/>
                <a:cs typeface="Times New Roman" panose="02020603050405020304" pitchFamily="18" charset="0"/>
              </a:rPr>
              <a:t>ARIES IPM workshop</a:t>
            </a:r>
          </a:p>
          <a:p>
            <a:r>
              <a:rPr lang="en-US" altLang="zh-CN" sz="1800" b="1" dirty="0" smtClean="0">
                <a:latin typeface="Times New Roman" panose="02020603050405020304" pitchFamily="18" charset="0"/>
                <a:cs typeface="Times New Roman" panose="02020603050405020304" pitchFamily="18" charset="0"/>
              </a:rPr>
              <a:t>22th May,2017,GSI</a:t>
            </a:r>
          </a:p>
        </p:txBody>
      </p:sp>
      <p:pic>
        <p:nvPicPr>
          <p:cNvPr id="7" name="图片 6"/>
          <p:cNvPicPr>
            <a:picLocks noChangeAspect="1"/>
          </p:cNvPicPr>
          <p:nvPr/>
        </p:nvPicPr>
        <p:blipFill>
          <a:blip r:embed="rId3"/>
          <a:stretch>
            <a:fillRect/>
          </a:stretch>
        </p:blipFill>
        <p:spPr>
          <a:xfrm>
            <a:off x="-1" y="-27384"/>
            <a:ext cx="2191207" cy="148387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olidFill>
                  <a:srgbClr val="3333FF"/>
                </a:solidFill>
              </a:rPr>
              <a:t>IPM  </a:t>
            </a:r>
            <a:r>
              <a:rPr lang="en-US" altLang="zh-CN" dirty="0" smtClean="0">
                <a:solidFill>
                  <a:srgbClr val="3333FF"/>
                </a:solidFill>
              </a:rPr>
              <a:t>test: beam parameters</a:t>
            </a:r>
            <a:endParaRPr lang="zh-CN" altLang="en-US" dirty="0"/>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1062508759"/>
              </p:ext>
            </p:extLst>
          </p:nvPr>
        </p:nvGraphicFramePr>
        <p:xfrm>
          <a:off x="395536" y="1268760"/>
          <a:ext cx="4054475" cy="617538"/>
        </p:xfrm>
        <a:graphic>
          <a:graphicData uri="http://schemas.openxmlformats.org/presentationml/2006/ole">
            <mc:AlternateContent xmlns:mc="http://schemas.openxmlformats.org/markup-compatibility/2006">
              <mc:Choice xmlns:v="urn:schemas-microsoft-com:vml" Requires="v">
                <p:oleObj spid="_x0000_s16523" name="Equation" r:id="rId3" imgW="1498320" imgH="228600" progId="Equation.DSMT4">
                  <p:embed/>
                </p:oleObj>
              </mc:Choice>
              <mc:Fallback>
                <p:oleObj name="Equation" r:id="rId3" imgW="1498320" imgH="228600" progId="Equation.DSMT4">
                  <p:embed/>
                  <p:pic>
                    <p:nvPicPr>
                      <p:cNvPr id="0"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68760"/>
                        <a:ext cx="40544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内容占位符 1"/>
          <p:cNvSpPr txBox="1">
            <a:spLocks/>
          </p:cNvSpPr>
          <p:nvPr/>
        </p:nvSpPr>
        <p:spPr>
          <a:xfrm>
            <a:off x="169449" y="2089696"/>
            <a:ext cx="8579015" cy="429163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900" dirty="0" smtClean="0">
                <a:latin typeface="Times New Roman"/>
                <a:cs typeface="Times New Roman"/>
              </a:rPr>
              <a:t>10 </a:t>
            </a:r>
            <a:r>
              <a:rPr lang="en-US" altLang="zh-CN" sz="2900" dirty="0">
                <a:latin typeface="Times New Roman"/>
                <a:cs typeface="Times New Roman"/>
              </a:rPr>
              <a:t>MeV, </a:t>
            </a:r>
            <a:r>
              <a:rPr lang="en-US" altLang="zh-CN" sz="2900" dirty="0" smtClean="0">
                <a:latin typeface="Times New Roman"/>
                <a:cs typeface="Times New Roman"/>
              </a:rPr>
              <a:t>2mA, 10</a:t>
            </a:r>
            <a:r>
              <a:rPr lang="en-US" altLang="zh-CN" sz="2900" baseline="30000" dirty="0" smtClean="0">
                <a:latin typeface="Times New Roman"/>
                <a:cs typeface="Times New Roman"/>
              </a:rPr>
              <a:t>-5</a:t>
            </a:r>
            <a:r>
              <a:rPr lang="en-US" altLang="zh-CN" sz="2900" dirty="0" smtClean="0">
                <a:latin typeface="Times New Roman"/>
                <a:cs typeface="Times New Roman"/>
              </a:rPr>
              <a:t> Pa, l=30mm, ω=20eV, </a:t>
            </a:r>
          </a:p>
          <a:p>
            <a:pPr fontAlgn="auto"/>
            <a:r>
              <a:rPr lang="en-US" altLang="zh-CN" sz="2900" b="1" dirty="0" smtClean="0">
                <a:latin typeface="Times New Roman"/>
                <a:cs typeface="Times New Roman"/>
              </a:rPr>
              <a:t>N</a:t>
            </a:r>
            <a:r>
              <a:rPr lang="en-US" altLang="zh-CN" sz="2900" b="1" baseline="-25000" dirty="0" smtClean="0">
                <a:latin typeface="Times New Roman"/>
                <a:cs typeface="Times New Roman"/>
              </a:rPr>
              <a:t>D</a:t>
            </a:r>
            <a:r>
              <a:rPr lang="en-US" altLang="zh-CN" sz="2900" b="1" dirty="0" smtClean="0">
                <a:latin typeface="Times New Roman"/>
                <a:cs typeface="Times New Roman"/>
              </a:rPr>
              <a:t>=7.72 × 10</a:t>
            </a:r>
            <a:r>
              <a:rPr lang="en-US" altLang="zh-CN" sz="2900" b="1" baseline="30000" dirty="0">
                <a:latin typeface="Times New Roman"/>
                <a:cs typeface="Times New Roman"/>
              </a:rPr>
              <a:t>6</a:t>
            </a:r>
            <a:r>
              <a:rPr lang="en-US" altLang="zh-CN" sz="2900" b="1" dirty="0" smtClean="0">
                <a:latin typeface="Times New Roman"/>
                <a:cs typeface="Times New Roman"/>
              </a:rPr>
              <a:t> </a:t>
            </a:r>
            <a:r>
              <a:rPr lang="en-US" altLang="zh-CN" sz="2900" b="1" dirty="0" err="1" smtClean="0">
                <a:latin typeface="Times New Roman"/>
                <a:cs typeface="Times New Roman"/>
              </a:rPr>
              <a:t>pps</a:t>
            </a:r>
            <a:r>
              <a:rPr lang="en-US" altLang="zh-CN" sz="2900" b="1" dirty="0" smtClean="0">
                <a:latin typeface="Times New Roman"/>
                <a:cs typeface="Times New Roman"/>
              </a:rPr>
              <a:t>,  </a:t>
            </a:r>
            <a:r>
              <a:rPr lang="en-US" altLang="zh-CN" sz="2900" b="1" dirty="0" err="1" smtClean="0">
                <a:latin typeface="Times New Roman"/>
                <a:cs typeface="Times New Roman"/>
              </a:rPr>
              <a:t>E</a:t>
            </a:r>
            <a:r>
              <a:rPr lang="en-US" altLang="zh-CN" sz="2900" b="1" baseline="-25000" dirty="0" err="1" smtClean="0">
                <a:latin typeface="Times New Roman"/>
                <a:cs typeface="Times New Roman"/>
              </a:rPr>
              <a:t>space</a:t>
            </a:r>
            <a:r>
              <a:rPr lang="en-US" altLang="zh-CN" sz="2900" b="1" dirty="0" err="1" smtClean="0">
                <a:latin typeface="Times New Roman"/>
                <a:cs typeface="Times New Roman"/>
              </a:rPr>
              <a:t>max</a:t>
            </a:r>
            <a:r>
              <a:rPr lang="en-US" altLang="zh-CN" sz="2900" b="1" dirty="0" smtClean="0">
                <a:latin typeface="Times New Roman"/>
                <a:cs typeface="Times New Roman"/>
              </a:rPr>
              <a:t>=100V/m</a:t>
            </a:r>
          </a:p>
          <a:p>
            <a:pPr fontAlgn="auto"/>
            <a:r>
              <a:rPr lang="en-US" altLang="zh-CN" sz="2900" dirty="0" smtClean="0">
                <a:solidFill>
                  <a:srgbClr val="FF0000"/>
                </a:solidFill>
                <a:latin typeface="Times New Roman"/>
                <a:cs typeface="Times New Roman"/>
              </a:rPr>
              <a:t>The signals is very strong for CW beam but  the space charge effect is  small.</a:t>
            </a:r>
          </a:p>
          <a:p>
            <a:pPr fontAlgn="auto"/>
            <a:r>
              <a:rPr lang="en-US" altLang="zh-CN" sz="2900" dirty="0">
                <a:latin typeface="Times New Roman"/>
                <a:cs typeface="Times New Roman"/>
              </a:rPr>
              <a:t>P43: 2.3eV(550nm): transfer efficiency: 0.05photons/</a:t>
            </a:r>
            <a:r>
              <a:rPr lang="en-US" altLang="zh-CN" sz="2900" dirty="0" err="1">
                <a:latin typeface="Times New Roman"/>
                <a:cs typeface="Times New Roman"/>
              </a:rPr>
              <a:t>ev</a:t>
            </a:r>
            <a:r>
              <a:rPr lang="en-US" altLang="zh-CN" sz="2900" dirty="0">
                <a:latin typeface="Times New Roman"/>
                <a:cs typeface="Times New Roman"/>
              </a:rPr>
              <a:t>/electron </a:t>
            </a:r>
          </a:p>
          <a:p>
            <a:r>
              <a:rPr lang="de-DE" altLang="zh-CN" dirty="0" smtClean="0">
                <a:latin typeface="Times New Roman" panose="02020603050405020304" pitchFamily="18" charset="0"/>
                <a:cs typeface="Times New Roman" panose="02020603050405020304" pitchFamily="18" charset="0"/>
              </a:rPr>
              <a:t>CCD </a:t>
            </a:r>
            <a:r>
              <a:rPr lang="en-US" altLang="zh-CN" dirty="0">
                <a:latin typeface="Times New Roman" panose="02020603050405020304" pitchFamily="18" charset="0"/>
                <a:cs typeface="Times New Roman" panose="02020603050405020304" pitchFamily="18" charset="0"/>
              </a:rPr>
              <a:t>Resolution: 1360×1024</a:t>
            </a:r>
            <a:r>
              <a:rPr lang="en-US" altLang="zh-CN" dirty="0" smtClean="0">
                <a:latin typeface="Times New Roman" panose="02020603050405020304" pitchFamily="18" charset="0"/>
                <a:cs typeface="Times New Roman" panose="02020603050405020304" pitchFamily="18" charset="0"/>
              </a:rPr>
              <a:t>, pixel </a:t>
            </a:r>
            <a:r>
              <a:rPr lang="en-US" altLang="zh-CN" dirty="0">
                <a:latin typeface="Times New Roman" panose="02020603050405020304" pitchFamily="18" charset="0"/>
                <a:cs typeface="Times New Roman" panose="02020603050405020304" pitchFamily="18" charset="0"/>
              </a:rPr>
              <a:t>Size: </a:t>
            </a:r>
            <a:r>
              <a:rPr lang="en-US" altLang="zh-CN" dirty="0" smtClean="0">
                <a:latin typeface="Times New Roman" panose="02020603050405020304" pitchFamily="18" charset="0"/>
                <a:cs typeface="Times New Roman" panose="02020603050405020304" pitchFamily="18" charset="0"/>
              </a:rPr>
              <a:t>5.3×5.3 </a:t>
            </a:r>
            <a:r>
              <a:rPr lang="en-US" altLang="zh-CN" dirty="0" err="1" smtClean="0">
                <a:latin typeface="Times New Roman" panose="02020603050405020304" pitchFamily="18" charset="0"/>
                <a:cs typeface="Times New Roman" panose="02020603050405020304" pitchFamily="18" charset="0"/>
              </a:rPr>
              <a:t>μm</a:t>
            </a:r>
            <a:r>
              <a:rPr lang="en-US" altLang="zh-CN" dirty="0" smtClean="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en-US" altLang="zh-CN" sz="3300" dirty="0" smtClean="0">
                <a:latin typeface="Times New Roman" panose="02020603050405020304" pitchFamily="18" charset="0"/>
                <a:cs typeface="Times New Roman" panose="02020603050405020304" pitchFamily="18" charset="0"/>
              </a:rPr>
              <a:t>Digital </a:t>
            </a:r>
            <a:r>
              <a:rPr lang="en-US" altLang="zh-CN" sz="3300" dirty="0">
                <a:latin typeface="Times New Roman" panose="02020603050405020304" pitchFamily="18" charset="0"/>
                <a:cs typeface="Times New Roman" panose="02020603050405020304" pitchFamily="18" charset="0"/>
              </a:rPr>
              <a:t>data: 10 </a:t>
            </a:r>
            <a:r>
              <a:rPr lang="en-US" altLang="zh-CN" sz="3300" dirty="0" smtClean="0">
                <a:latin typeface="Times New Roman" panose="02020603050405020304" pitchFamily="18" charset="0"/>
                <a:cs typeface="Times New Roman" panose="02020603050405020304" pitchFamily="18" charset="0"/>
              </a:rPr>
              <a:t>bits</a:t>
            </a:r>
          </a:p>
          <a:p>
            <a:pPr>
              <a:spcAft>
                <a:spcPts val="0"/>
              </a:spcAft>
            </a:pPr>
            <a:r>
              <a:rPr lang="de-DE" altLang="zh-CN" sz="3600" dirty="0">
                <a:latin typeface="Times New Roman" panose="02020603050405020304" pitchFamily="18" charset="0"/>
                <a:cs typeface="Times New Roman" panose="02020603050405020304" pitchFamily="18" charset="0"/>
              </a:rPr>
              <a:t>Optical system resolution: </a:t>
            </a:r>
            <a:r>
              <a:rPr lang="de-DE" altLang="zh-CN" sz="3600" dirty="0">
                <a:solidFill>
                  <a:srgbClr val="000099"/>
                </a:solidFill>
                <a:latin typeface="Times New Roman" panose="02020603050405020304" pitchFamily="18" charset="0"/>
                <a:cs typeface="Times New Roman" panose="02020603050405020304" pitchFamily="18" charset="0"/>
              </a:rPr>
              <a:t>~100 </a:t>
            </a:r>
            <a:r>
              <a:rPr lang="en-US" altLang="zh-CN" sz="3600" dirty="0">
                <a:solidFill>
                  <a:srgbClr val="000099"/>
                </a:solidFill>
                <a:latin typeface="Times New Roman" panose="02020603050405020304" pitchFamily="18" charset="0"/>
                <a:cs typeface="Times New Roman" panose="02020603050405020304" pitchFamily="18" charset="0"/>
              </a:rPr>
              <a:t>μ</a:t>
            </a:r>
            <a:r>
              <a:rPr lang="de-DE" altLang="zh-CN" sz="3600" dirty="0">
                <a:solidFill>
                  <a:srgbClr val="000099"/>
                </a:solidFill>
                <a:latin typeface="Times New Roman" panose="02020603050405020304" pitchFamily="18" charset="0"/>
                <a:cs typeface="Times New Roman" panose="02020603050405020304" pitchFamily="18" charset="0"/>
              </a:rPr>
              <a:t>m</a:t>
            </a:r>
            <a:r>
              <a:rPr lang="en-US" altLang="zh-CN" sz="3600" dirty="0" smtClean="0">
                <a:solidFill>
                  <a:srgbClr val="000099"/>
                </a:solidFill>
                <a:latin typeface="Times New Roman" panose="02020603050405020304" pitchFamily="18" charset="0"/>
                <a:cs typeface="Times New Roman" panose="02020603050405020304" pitchFamily="18" charset="0"/>
              </a:rPr>
              <a:t>/pixel</a:t>
            </a:r>
            <a:endParaRPr lang="en-US" altLang="zh-CN" sz="3300" dirty="0" smtClean="0">
              <a:latin typeface="Times New Roman"/>
              <a:cs typeface="Times New Roman"/>
            </a:endParaRPr>
          </a:p>
          <a:p>
            <a:pPr fontAlgn="auto"/>
            <a:endParaRPr lang="en-US" altLang="zh-CN" dirty="0" smtClean="0"/>
          </a:p>
          <a:p>
            <a:pPr marL="0" indent="0" fontAlgn="auto">
              <a:buFont typeface="Wingdings" pitchFamily="2" charset="2"/>
              <a:buNone/>
            </a:pPr>
            <a:endParaRPr lang="en-US" altLang="zh-CN" dirty="0" smtClean="0">
              <a:latin typeface="Times New Roman"/>
              <a:cs typeface="Times New Roman"/>
            </a:endParaRPr>
          </a:p>
          <a:p>
            <a:pPr fontAlgn="auto"/>
            <a:endParaRPr lang="zh-CN" altLang="en-US" dirty="0"/>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对象 10"/>
          <p:cNvGraphicFramePr>
            <a:graphicFrameLocks noChangeAspect="1"/>
          </p:cNvGraphicFramePr>
          <p:nvPr>
            <p:extLst>
              <p:ext uri="{D42A27DB-BD31-4B8C-83A1-F6EECF244321}">
                <p14:modId xmlns:p14="http://schemas.microsoft.com/office/powerpoint/2010/main" val="446000357"/>
              </p:ext>
            </p:extLst>
          </p:nvPr>
        </p:nvGraphicFramePr>
        <p:xfrm>
          <a:off x="4579685" y="1124744"/>
          <a:ext cx="4382201" cy="864096"/>
        </p:xfrm>
        <a:graphic>
          <a:graphicData uri="http://schemas.openxmlformats.org/presentationml/2006/ole">
            <mc:AlternateContent xmlns:mc="http://schemas.openxmlformats.org/markup-compatibility/2006">
              <mc:Choice xmlns:v="urn:schemas-microsoft-com:vml" Requires="v">
                <p:oleObj spid="_x0000_s16524" name="Equation" r:id="rId5" imgW="2184400" imgH="431800" progId="Equation.DSMT4">
                  <p:embed/>
                </p:oleObj>
              </mc:Choice>
              <mc:Fallback>
                <p:oleObj name="Equation" r:id="rId5" imgW="2184400" imgH="4318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9685" y="1124744"/>
                        <a:ext cx="4382201" cy="864096"/>
                      </a:xfrm>
                      <a:prstGeom prst="rect">
                        <a:avLst/>
                      </a:prstGeom>
                      <a:noFill/>
                    </p:spPr>
                  </p:pic>
                </p:oleObj>
              </mc:Fallback>
            </mc:AlternateContent>
          </a:graphicData>
        </a:graphic>
      </p:graphicFrame>
      <p:sp>
        <p:nvSpPr>
          <p:cNvPr id="2" name="灯片编号占位符 1"/>
          <p:cNvSpPr>
            <a:spLocks noGrp="1"/>
          </p:cNvSpPr>
          <p:nvPr>
            <p:ph type="sldNum" sz="quarter" idx="4"/>
          </p:nvPr>
        </p:nvSpPr>
        <p:spPr/>
        <p:txBody>
          <a:bodyPr/>
          <a:lstStyle/>
          <a:p>
            <a:fld id="{68F872B7-015D-4627-B736-733D8BE166EE}" type="slidenum">
              <a:rPr lang="zh-CN" altLang="en-US" smtClean="0"/>
              <a:pPr/>
              <a:t>10</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973551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328865" y="4409728"/>
            <a:ext cx="8677018" cy="2043608"/>
          </a:xfrm>
        </p:spPr>
        <p:txBody>
          <a:bodyPr>
            <a:normAutofit/>
          </a:bodyPr>
          <a:lstStyle/>
          <a:p>
            <a:pPr>
              <a:lnSpc>
                <a:spcPct val="100000"/>
              </a:lnSpc>
              <a:spcAft>
                <a:spcPts val="0"/>
              </a:spcAft>
            </a:pPr>
            <a:r>
              <a:rPr lang="en-US" altLang="zh-CN" sz="2400" dirty="0" smtClean="0">
                <a:latin typeface="Times New Roman" panose="02020603050405020304" pitchFamily="18" charset="0"/>
                <a:cs typeface="Times New Roman" panose="02020603050405020304" pitchFamily="18" charset="0"/>
              </a:rPr>
              <a:t>The repetition rate: 1or 2 Hz. f=325 </a:t>
            </a:r>
            <a:r>
              <a:rPr lang="en-US" altLang="zh-CN" sz="2400" dirty="0" smtClean="0">
                <a:latin typeface="Times New Roman" panose="02020603050405020304" pitchFamily="18" charset="0"/>
                <a:cs typeface="Times New Roman" panose="02020603050405020304" pitchFamily="18" charset="0"/>
              </a:rPr>
              <a:t>MHz</a:t>
            </a:r>
            <a:endParaRPr lang="en-US" altLang="zh-CN" sz="2400" dirty="0" smtClean="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400" dirty="0" smtClean="0">
                <a:latin typeface="Times New Roman" panose="02020603050405020304" pitchFamily="18" charset="0"/>
                <a:cs typeface="Times New Roman" panose="02020603050405020304" pitchFamily="18" charset="0"/>
              </a:rPr>
              <a:t>Delay of the cable</a:t>
            </a:r>
            <a:r>
              <a:rPr lang="zh-CN" altLang="en-US" sz="2400"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 1μs </a:t>
            </a:r>
          </a:p>
          <a:p>
            <a:pPr>
              <a:lnSpc>
                <a:spcPct val="100000"/>
              </a:lnSpc>
              <a:spcAft>
                <a:spcPts val="0"/>
              </a:spcAft>
            </a:pPr>
            <a:r>
              <a:rPr lang="en-US" altLang="zh-CN" sz="2400" dirty="0" smtClean="0">
                <a:latin typeface="Times New Roman" panose="02020603050405020304" pitchFamily="18" charset="0"/>
                <a:cs typeface="Times New Roman" panose="02020603050405020304" pitchFamily="18" charset="0"/>
              </a:rPr>
              <a:t>Exposure time</a:t>
            </a:r>
            <a:r>
              <a:rPr lang="zh-CN" altLang="en-US" sz="2400"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100μs ~1s </a:t>
            </a:r>
            <a:r>
              <a:rPr lang="zh-CN" altLang="en-US" sz="2400" dirty="0" smtClean="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several </a:t>
            </a:r>
            <a:r>
              <a:rPr lang="en-US" altLang="zh-CN" sz="2400" dirty="0" err="1" smtClean="0">
                <a:latin typeface="Times New Roman" panose="02020603050405020304" pitchFamily="18" charset="0"/>
                <a:cs typeface="Times New Roman" panose="02020603050405020304" pitchFamily="18" charset="0"/>
              </a:rPr>
              <a:t>μs</a:t>
            </a:r>
            <a:r>
              <a:rPr lang="en-US" altLang="zh-CN" sz="2400" dirty="0" smtClean="0">
                <a:latin typeface="Times New Roman" panose="02020603050405020304" pitchFamily="18" charset="0"/>
                <a:cs typeface="Times New Roman" panose="02020603050405020304" pitchFamily="18" charset="0"/>
              </a:rPr>
              <a:t> after the rising edge of the trigger</a:t>
            </a:r>
            <a:r>
              <a:rPr lang="zh-CN" altLang="en-US" sz="2400" dirty="0" smtClean="0">
                <a:latin typeface="Times New Roman" panose="02020603050405020304" pitchFamily="18" charset="0"/>
                <a:cs typeface="Times New Roman" panose="02020603050405020304" pitchFamily="18" charset="0"/>
              </a:rPr>
              <a:t>）</a:t>
            </a:r>
            <a:endParaRPr lang="en-US" altLang="zh-CN" sz="2400" dirty="0" smtClean="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400" dirty="0" smtClean="0">
                <a:latin typeface="Times New Roman" panose="02020603050405020304" pitchFamily="18" charset="0"/>
                <a:cs typeface="Times New Roman" panose="02020603050405020304" pitchFamily="18" charset="0"/>
              </a:rPr>
              <a:t>Nominal after time of the P43: </a:t>
            </a:r>
            <a:r>
              <a:rPr lang="en-US" altLang="zh-CN" sz="2400" dirty="0">
                <a:latin typeface="Times New Roman" panose="02020603050405020304" pitchFamily="18" charset="0"/>
                <a:cs typeface="Times New Roman" panose="02020603050405020304" pitchFamily="18" charset="0"/>
              </a:rPr>
              <a:t>90%~10% 1ms  10%~1% </a:t>
            </a:r>
            <a:r>
              <a:rPr lang="en-US" altLang="zh-CN" sz="2400" dirty="0" smtClean="0">
                <a:latin typeface="Times New Roman" panose="02020603050405020304" pitchFamily="18" charset="0"/>
                <a:cs typeface="Times New Roman" panose="02020603050405020304" pitchFamily="18" charset="0"/>
              </a:rPr>
              <a:t>1.6 </a:t>
            </a:r>
            <a:r>
              <a:rPr lang="en-US" altLang="zh-CN" sz="2400" dirty="0" err="1" smtClean="0">
                <a:latin typeface="Times New Roman" panose="02020603050405020304" pitchFamily="18" charset="0"/>
                <a:cs typeface="Times New Roman" panose="02020603050405020304" pitchFamily="18" charset="0"/>
              </a:rPr>
              <a:t>ms</a:t>
            </a:r>
            <a:endParaRPr lang="en-US" altLang="zh-CN" sz="2400" dirty="0" smtClean="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lstStyle/>
          <a:p>
            <a:r>
              <a:rPr lang="en-US" altLang="zh-CN" sz="3200" b="0" dirty="0">
                <a:solidFill>
                  <a:schemeClr val="tx1"/>
                </a:solidFill>
              </a:rPr>
              <a:t>E</a:t>
            </a:r>
            <a:r>
              <a:rPr lang="en-US" altLang="zh-CN" sz="3200" b="0" dirty="0" smtClean="0">
                <a:solidFill>
                  <a:schemeClr val="tx1"/>
                </a:solidFill>
              </a:rPr>
              <a:t>xternal trigger~</a:t>
            </a:r>
            <a:r>
              <a:rPr lang="en-US" altLang="zh-CN" b="0" dirty="0"/>
              <a:t> </a:t>
            </a:r>
            <a:r>
              <a:rPr lang="en-US" altLang="zh-CN" b="0" dirty="0" smtClean="0"/>
              <a:t>synchronize exposure</a:t>
            </a:r>
            <a:endParaRPr lang="zh-CN" altLang="en-US" dirty="0"/>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11" name="文本框 7"/>
          <p:cNvSpPr txBox="1"/>
          <p:nvPr/>
        </p:nvSpPr>
        <p:spPr>
          <a:xfrm>
            <a:off x="4828929" y="1095127"/>
            <a:ext cx="2009332" cy="461665"/>
          </a:xfrm>
          <a:prstGeom prst="rect">
            <a:avLst/>
          </a:prstGeom>
          <a:noFill/>
        </p:spPr>
        <p:txBody>
          <a:bodyPr wrap="none" rtlCol="0">
            <a:spAutoFit/>
          </a:bodyPr>
          <a:lstStyle/>
          <a:p>
            <a:r>
              <a:rPr lang="en-US" altLang="zh-CN" sz="2400" dirty="0" smtClean="0">
                <a:solidFill>
                  <a:srgbClr val="3333FF"/>
                </a:solidFill>
              </a:rPr>
              <a:t>Trigger signal</a:t>
            </a:r>
            <a:endParaRPr lang="zh-CN" altLang="en-US" sz="2400" dirty="0" smtClean="0">
              <a:solidFill>
                <a:srgbClr val="3333FF"/>
              </a:solidFill>
            </a:endParaRPr>
          </a:p>
        </p:txBody>
      </p:sp>
      <p:pic>
        <p:nvPicPr>
          <p:cNvPr id="21" name="图片 20"/>
          <p:cNvPicPr/>
          <p:nvPr/>
        </p:nvPicPr>
        <p:blipFill>
          <a:blip r:embed="rId2"/>
          <a:stretch>
            <a:fillRect/>
          </a:stretch>
        </p:blipFill>
        <p:spPr>
          <a:xfrm>
            <a:off x="251520" y="1017629"/>
            <a:ext cx="3816424" cy="2982679"/>
          </a:xfrm>
          <a:prstGeom prst="rect">
            <a:avLst/>
          </a:prstGeom>
        </p:spPr>
      </p:pic>
      <p:sp>
        <p:nvSpPr>
          <p:cNvPr id="22" name="矩形 21"/>
          <p:cNvSpPr/>
          <p:nvPr/>
        </p:nvSpPr>
        <p:spPr>
          <a:xfrm>
            <a:off x="2771800" y="1556792"/>
            <a:ext cx="338260" cy="61914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18416" y="1585724"/>
            <a:ext cx="338260" cy="61914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843808" y="1484784"/>
            <a:ext cx="1152128"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90404" y="1484784"/>
            <a:ext cx="1152128"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496853" y="3306576"/>
            <a:ext cx="1386545" cy="440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t>EVG/EVR</a:t>
            </a:r>
            <a:endParaRPr lang="zh-CN" altLang="en-US" sz="2000" dirty="0"/>
          </a:p>
        </p:txBody>
      </p:sp>
      <p:sp>
        <p:nvSpPr>
          <p:cNvPr id="13" name="矩形 12"/>
          <p:cNvSpPr/>
          <p:nvPr/>
        </p:nvSpPr>
        <p:spPr>
          <a:xfrm>
            <a:off x="5315446" y="3306510"/>
            <a:ext cx="1386545" cy="440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t>DG645</a:t>
            </a:r>
            <a:endParaRPr lang="zh-CN" altLang="en-US" sz="2000" dirty="0"/>
          </a:p>
        </p:txBody>
      </p:sp>
      <p:sp>
        <p:nvSpPr>
          <p:cNvPr id="14" name="矩形 13"/>
          <p:cNvSpPr/>
          <p:nvPr/>
        </p:nvSpPr>
        <p:spPr>
          <a:xfrm>
            <a:off x="7145895" y="3284984"/>
            <a:ext cx="1386545" cy="440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t>CCD trigger</a:t>
            </a:r>
            <a:endParaRPr lang="zh-CN" altLang="en-US" sz="2000" dirty="0"/>
          </a:p>
        </p:txBody>
      </p:sp>
      <p:cxnSp>
        <p:nvCxnSpPr>
          <p:cNvPr id="15" name="直接箭头连接符 14"/>
          <p:cNvCxnSpPr>
            <a:stCxn id="12" idx="3"/>
            <a:endCxn id="13" idx="1"/>
          </p:cNvCxnSpPr>
          <p:nvPr/>
        </p:nvCxnSpPr>
        <p:spPr>
          <a:xfrm flipV="1">
            <a:off x="4883398" y="3526827"/>
            <a:ext cx="432048" cy="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6701991" y="3526760"/>
            <a:ext cx="432048" cy="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1" idx="1"/>
          </p:cNvCxnSpPr>
          <p:nvPr/>
        </p:nvCxnSpPr>
        <p:spPr>
          <a:xfrm flipH="1">
            <a:off x="756677" y="1325960"/>
            <a:ext cx="4072252" cy="299628"/>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1" idx="1"/>
          </p:cNvCxnSpPr>
          <p:nvPr/>
        </p:nvCxnSpPr>
        <p:spPr>
          <a:xfrm flipH="1">
            <a:off x="3064807" y="1325960"/>
            <a:ext cx="1764122" cy="446856"/>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7"/>
          <p:cNvSpPr txBox="1"/>
          <p:nvPr/>
        </p:nvSpPr>
        <p:spPr>
          <a:xfrm>
            <a:off x="5076056" y="2278135"/>
            <a:ext cx="2085059" cy="461665"/>
          </a:xfrm>
          <a:prstGeom prst="rect">
            <a:avLst/>
          </a:prstGeom>
          <a:noFill/>
        </p:spPr>
        <p:txBody>
          <a:bodyPr wrap="none" rtlCol="0">
            <a:spAutoFit/>
          </a:bodyPr>
          <a:lstStyle/>
          <a:p>
            <a:r>
              <a:rPr lang="en-US" altLang="zh-CN" sz="2400" dirty="0" smtClean="0">
                <a:solidFill>
                  <a:schemeClr val="tx1"/>
                </a:solidFill>
              </a:rPr>
              <a:t>Exposure time</a:t>
            </a:r>
            <a:endParaRPr lang="zh-CN" altLang="en-US" sz="2400" dirty="0" smtClean="0">
              <a:solidFill>
                <a:schemeClr val="tx1"/>
              </a:solidFill>
            </a:endParaRPr>
          </a:p>
        </p:txBody>
      </p:sp>
      <p:cxnSp>
        <p:nvCxnSpPr>
          <p:cNvPr id="33" name="直接箭头连接符 32"/>
          <p:cNvCxnSpPr>
            <a:stCxn id="32" idx="1"/>
          </p:cNvCxnSpPr>
          <p:nvPr/>
        </p:nvCxnSpPr>
        <p:spPr>
          <a:xfrm flipH="1" flipV="1">
            <a:off x="1642532" y="2175932"/>
            <a:ext cx="3433524" cy="3330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32" idx="1"/>
          </p:cNvCxnSpPr>
          <p:nvPr/>
        </p:nvCxnSpPr>
        <p:spPr>
          <a:xfrm flipH="1" flipV="1">
            <a:off x="3995936" y="1895294"/>
            <a:ext cx="1080120" cy="6136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07850" y="3922045"/>
            <a:ext cx="4256294" cy="461665"/>
          </a:xfrm>
          <a:prstGeom prst="rect">
            <a:avLst/>
          </a:prstGeom>
          <a:noFill/>
        </p:spPr>
        <p:txBody>
          <a:bodyPr wrap="none" rtlCol="0">
            <a:spAutoFit/>
          </a:bodyPr>
          <a:lstStyle/>
          <a:p>
            <a:r>
              <a:rPr lang="en-US" altLang="zh-CN" sz="2400" b="0" dirty="0" smtClean="0">
                <a:solidFill>
                  <a:srgbClr val="000099"/>
                </a:solidFill>
              </a:rPr>
              <a:t>The scheme </a:t>
            </a:r>
            <a:r>
              <a:rPr lang="en-US" altLang="zh-CN" sz="2400" b="0" dirty="0" smtClean="0">
                <a:solidFill>
                  <a:srgbClr val="000099"/>
                </a:solidFill>
              </a:rPr>
              <a:t>of the timing system</a:t>
            </a:r>
            <a:endParaRPr lang="zh-CN" altLang="en-US" sz="2400" b="0" dirty="0" smtClean="0">
              <a:solidFill>
                <a:srgbClr val="000099"/>
              </a:solidFill>
            </a:endParaRPr>
          </a:p>
        </p:txBody>
      </p:sp>
      <p:sp>
        <p:nvSpPr>
          <p:cNvPr id="7" name="灯片编号占位符 6"/>
          <p:cNvSpPr>
            <a:spLocks noGrp="1"/>
          </p:cNvSpPr>
          <p:nvPr>
            <p:ph type="sldNum" sz="quarter" idx="4"/>
          </p:nvPr>
        </p:nvSpPr>
        <p:spPr/>
        <p:txBody>
          <a:bodyPr/>
          <a:lstStyle/>
          <a:p>
            <a:fld id="{68F872B7-015D-4627-B736-733D8BE166EE}" type="slidenum">
              <a:rPr lang="zh-CN" altLang="en-US" smtClean="0"/>
              <a:pPr/>
              <a:t>11</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15870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olidFill>
                  <a:srgbClr val="3333FF"/>
                </a:solidFill>
              </a:rPr>
              <a:t>IPM  test results</a:t>
            </a:r>
            <a:endParaRPr lang="zh-CN" altLang="en-US" dirty="0"/>
          </a:p>
        </p:txBody>
      </p:sp>
      <p:sp>
        <p:nvSpPr>
          <p:cNvPr id="4" name="页脚占位符 3"/>
          <p:cNvSpPr>
            <a:spLocks noGrp="1"/>
          </p:cNvSpPr>
          <p:nvPr>
            <p:ph type="ftr" sz="quarter" idx="3"/>
          </p:nvPr>
        </p:nvSpPr>
        <p:spPr/>
        <p:txBody>
          <a:bodyPr/>
          <a:lstStyle/>
          <a:p>
            <a:pPr algn="l"/>
            <a:r>
              <a:rPr lang="en-US" altLang="zh-CN" dirty="0" smtClean="0">
                <a:solidFill>
                  <a:srgbClr val="FF0000"/>
                </a:solidFill>
              </a:rPr>
              <a:t>IPM Workshop @ GSI                              </a:t>
            </a:r>
            <a:r>
              <a:rPr lang="en-US" altLang="zh-CN" dirty="0" smtClean="0"/>
              <a:t>21-24 May 2017 @ </a:t>
            </a:r>
            <a:r>
              <a:rPr lang="en-US" altLang="zh-CN" dirty="0" err="1" smtClean="0"/>
              <a:t>J.He</a:t>
            </a:r>
            <a:endParaRPr lang="zh-CN" altLang="en-US" dirty="0"/>
          </a:p>
        </p:txBody>
      </p:sp>
      <p:sp>
        <p:nvSpPr>
          <p:cNvPr id="7" name="文本框 13"/>
          <p:cNvSpPr txBox="1"/>
          <p:nvPr/>
        </p:nvSpPr>
        <p:spPr>
          <a:xfrm>
            <a:off x="132405" y="3308991"/>
            <a:ext cx="8628100" cy="892552"/>
          </a:xfrm>
          <a:prstGeom prst="rect">
            <a:avLst/>
          </a:prstGeom>
          <a:noFill/>
        </p:spPr>
        <p:txBody>
          <a:bodyPr wrap="square" rtlCol="0">
            <a:spAutoFit/>
          </a:bodyPr>
          <a:lstStyle/>
          <a:p>
            <a:pPr algn="just"/>
            <a:r>
              <a:rPr lang="zh-CN" altLang="zh-CN" sz="2800" b="0" dirty="0">
                <a:solidFill>
                  <a:schemeClr val="tx1"/>
                </a:solidFill>
              </a:rPr>
              <a:t> </a:t>
            </a:r>
            <a:r>
              <a:rPr lang="de-DE" altLang="zh-CN" sz="2400" b="0" dirty="0">
                <a:solidFill>
                  <a:schemeClr val="tx1"/>
                </a:solidFill>
              </a:rPr>
              <a:t>(</a:t>
            </a:r>
            <a:r>
              <a:rPr lang="de-DE" altLang="zh-CN" sz="2400" b="0" dirty="0" smtClean="0">
                <a:solidFill>
                  <a:schemeClr val="tx1"/>
                </a:solidFill>
              </a:rPr>
              <a:t>a) before (b) after adding a cover </a:t>
            </a:r>
          </a:p>
          <a:p>
            <a:pPr algn="just"/>
            <a:r>
              <a:rPr lang="de-DE" altLang="zh-CN" sz="2400" b="0" dirty="0" smtClean="0">
                <a:solidFill>
                  <a:schemeClr val="tx1"/>
                </a:solidFill>
              </a:rPr>
              <a:t>(1)without (2)with(3) without  a beam  @ time interval: 1 second</a:t>
            </a:r>
            <a:endParaRPr lang="en-US" altLang="zh-CN" sz="2400" b="0" dirty="0">
              <a:solidFill>
                <a:schemeClr val="tx1"/>
              </a:solidFill>
            </a:endParaRPr>
          </a:p>
        </p:txBody>
      </p:sp>
      <p:cxnSp>
        <p:nvCxnSpPr>
          <p:cNvPr id="9" name="直接箭头连接符 8"/>
          <p:cNvCxnSpPr/>
          <p:nvPr/>
        </p:nvCxnSpPr>
        <p:spPr>
          <a:xfrm>
            <a:off x="4031889" y="839656"/>
            <a:ext cx="1656184"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99892" y="260648"/>
            <a:ext cx="2520178" cy="523220"/>
          </a:xfrm>
          <a:prstGeom prst="rect">
            <a:avLst/>
          </a:prstGeom>
          <a:noFill/>
        </p:spPr>
        <p:txBody>
          <a:bodyPr wrap="none" rtlCol="0">
            <a:spAutoFit/>
          </a:bodyPr>
          <a:lstStyle/>
          <a:p>
            <a:r>
              <a:rPr lang="en-US" altLang="zh-CN" sz="2800" dirty="0" smtClean="0">
                <a:solidFill>
                  <a:srgbClr val="FF0000"/>
                </a:solidFill>
              </a:rPr>
              <a:t>Beam direction</a:t>
            </a:r>
            <a:endParaRPr lang="zh-CN" altLang="en-US" sz="2800" dirty="0" smtClean="0">
              <a:solidFill>
                <a:srgbClr val="FF0000"/>
              </a:solidFill>
            </a:endParaRPr>
          </a:p>
        </p:txBody>
      </p:sp>
      <p:pic>
        <p:nvPicPr>
          <p:cNvPr id="184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858" y="980729"/>
            <a:ext cx="3073283" cy="237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65" y="980728"/>
            <a:ext cx="3014881" cy="232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49" y="980729"/>
            <a:ext cx="3024631" cy="232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8058" y="2888389"/>
            <a:ext cx="4249882" cy="461665"/>
          </a:xfrm>
          <a:prstGeom prst="rect">
            <a:avLst/>
          </a:prstGeom>
          <a:noFill/>
        </p:spPr>
        <p:txBody>
          <a:bodyPr wrap="none" rtlCol="0">
            <a:spAutoFit/>
          </a:bodyPr>
          <a:lstStyle/>
          <a:p>
            <a:r>
              <a:rPr lang="en-US" altLang="zh-CN" sz="2400" dirty="0" smtClean="0">
                <a:solidFill>
                  <a:srgbClr val="FF0000"/>
                </a:solidFill>
              </a:rPr>
              <a:t>Shadow of the CCD and cables</a:t>
            </a:r>
            <a:endParaRPr lang="zh-CN" altLang="en-US" sz="2400" dirty="0" smtClean="0">
              <a:solidFill>
                <a:srgbClr val="FF0000"/>
              </a:solidFill>
            </a:endParaRPr>
          </a:p>
        </p:txBody>
      </p:sp>
      <p:cxnSp>
        <p:nvCxnSpPr>
          <p:cNvPr id="19" name="直接箭头连接符 18"/>
          <p:cNvCxnSpPr/>
          <p:nvPr/>
        </p:nvCxnSpPr>
        <p:spPr>
          <a:xfrm flipH="1" flipV="1">
            <a:off x="2158293" y="2371078"/>
            <a:ext cx="775716" cy="6786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844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377" y="4236461"/>
            <a:ext cx="2893119" cy="2249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6361" y="4236461"/>
            <a:ext cx="2925564" cy="225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31" y="4210802"/>
            <a:ext cx="2857351" cy="220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2638" y="1209253"/>
            <a:ext cx="784189" cy="523220"/>
          </a:xfrm>
          <a:prstGeom prst="rect">
            <a:avLst/>
          </a:prstGeom>
          <a:noFill/>
        </p:spPr>
        <p:txBody>
          <a:bodyPr wrap="none" rtlCol="0">
            <a:spAutoFit/>
          </a:bodyPr>
          <a:lstStyle/>
          <a:p>
            <a:r>
              <a:rPr lang="en-US" altLang="zh-CN" sz="2800" dirty="0" smtClean="0"/>
              <a:t>(a1)</a:t>
            </a:r>
            <a:endParaRPr lang="zh-CN" altLang="en-US" sz="2800" dirty="0" smtClean="0"/>
          </a:p>
        </p:txBody>
      </p:sp>
      <p:sp>
        <p:nvSpPr>
          <p:cNvPr id="32" name="TextBox 31"/>
          <p:cNvSpPr txBox="1"/>
          <p:nvPr/>
        </p:nvSpPr>
        <p:spPr>
          <a:xfrm>
            <a:off x="3207798" y="1209253"/>
            <a:ext cx="784189" cy="523220"/>
          </a:xfrm>
          <a:prstGeom prst="rect">
            <a:avLst/>
          </a:prstGeom>
          <a:noFill/>
        </p:spPr>
        <p:txBody>
          <a:bodyPr wrap="none" rtlCol="0">
            <a:spAutoFit/>
          </a:bodyPr>
          <a:lstStyle/>
          <a:p>
            <a:r>
              <a:rPr lang="en-US" altLang="zh-CN" sz="2800" dirty="0" smtClean="0"/>
              <a:t>(a2)</a:t>
            </a:r>
            <a:endParaRPr lang="zh-CN" altLang="en-US" sz="2800" dirty="0" smtClean="0"/>
          </a:p>
        </p:txBody>
      </p:sp>
      <p:sp>
        <p:nvSpPr>
          <p:cNvPr id="33" name="TextBox 32"/>
          <p:cNvSpPr txBox="1"/>
          <p:nvPr/>
        </p:nvSpPr>
        <p:spPr>
          <a:xfrm>
            <a:off x="6210425" y="1209253"/>
            <a:ext cx="784189" cy="523220"/>
          </a:xfrm>
          <a:prstGeom prst="rect">
            <a:avLst/>
          </a:prstGeom>
          <a:noFill/>
        </p:spPr>
        <p:txBody>
          <a:bodyPr wrap="none" rtlCol="0">
            <a:spAutoFit/>
          </a:bodyPr>
          <a:lstStyle/>
          <a:p>
            <a:r>
              <a:rPr lang="en-US" altLang="zh-CN" sz="2800" dirty="0" smtClean="0"/>
              <a:t>(a3)</a:t>
            </a:r>
            <a:endParaRPr lang="zh-CN" altLang="en-US" sz="2800" dirty="0" smtClean="0"/>
          </a:p>
        </p:txBody>
      </p:sp>
      <p:sp>
        <p:nvSpPr>
          <p:cNvPr id="34" name="TextBox 33"/>
          <p:cNvSpPr txBox="1"/>
          <p:nvPr/>
        </p:nvSpPr>
        <p:spPr>
          <a:xfrm>
            <a:off x="156627" y="4365104"/>
            <a:ext cx="805029" cy="523220"/>
          </a:xfrm>
          <a:prstGeom prst="rect">
            <a:avLst/>
          </a:prstGeom>
          <a:noFill/>
        </p:spPr>
        <p:txBody>
          <a:bodyPr wrap="none" rtlCol="0">
            <a:spAutoFit/>
          </a:bodyPr>
          <a:lstStyle/>
          <a:p>
            <a:r>
              <a:rPr lang="en-US" altLang="zh-CN" sz="2800" dirty="0" smtClean="0"/>
              <a:t>(b1)</a:t>
            </a:r>
            <a:endParaRPr lang="zh-CN" altLang="en-US" sz="2800" dirty="0" smtClean="0"/>
          </a:p>
        </p:txBody>
      </p:sp>
      <p:sp>
        <p:nvSpPr>
          <p:cNvPr id="35" name="TextBox 34"/>
          <p:cNvSpPr txBox="1"/>
          <p:nvPr/>
        </p:nvSpPr>
        <p:spPr>
          <a:xfrm>
            <a:off x="3321787" y="4365104"/>
            <a:ext cx="805029" cy="523220"/>
          </a:xfrm>
          <a:prstGeom prst="rect">
            <a:avLst/>
          </a:prstGeom>
          <a:noFill/>
        </p:spPr>
        <p:txBody>
          <a:bodyPr wrap="none" rtlCol="0">
            <a:spAutoFit/>
          </a:bodyPr>
          <a:lstStyle/>
          <a:p>
            <a:r>
              <a:rPr lang="en-US" altLang="zh-CN" sz="2800" dirty="0" smtClean="0"/>
              <a:t>(b2)</a:t>
            </a:r>
            <a:endParaRPr lang="zh-CN" altLang="en-US" sz="2800" dirty="0" smtClean="0"/>
          </a:p>
        </p:txBody>
      </p:sp>
      <p:sp>
        <p:nvSpPr>
          <p:cNvPr id="36" name="TextBox 35"/>
          <p:cNvSpPr txBox="1"/>
          <p:nvPr/>
        </p:nvSpPr>
        <p:spPr>
          <a:xfrm>
            <a:off x="6324414" y="4365104"/>
            <a:ext cx="805029" cy="523220"/>
          </a:xfrm>
          <a:prstGeom prst="rect">
            <a:avLst/>
          </a:prstGeom>
          <a:noFill/>
        </p:spPr>
        <p:txBody>
          <a:bodyPr wrap="none" rtlCol="0">
            <a:spAutoFit/>
          </a:bodyPr>
          <a:lstStyle/>
          <a:p>
            <a:r>
              <a:rPr lang="en-US" altLang="zh-CN" sz="2800" dirty="0" smtClean="0"/>
              <a:t>(b3)</a:t>
            </a:r>
            <a:endParaRPr lang="zh-CN" altLang="en-US" sz="2800" dirty="0" smtClean="0"/>
          </a:p>
        </p:txBody>
      </p:sp>
      <p:sp>
        <p:nvSpPr>
          <p:cNvPr id="2" name="灯片编号占位符 1"/>
          <p:cNvSpPr>
            <a:spLocks noGrp="1"/>
          </p:cNvSpPr>
          <p:nvPr>
            <p:ph type="sldNum" sz="quarter" idx="4"/>
          </p:nvPr>
        </p:nvSpPr>
        <p:spPr/>
        <p:txBody>
          <a:bodyPr/>
          <a:lstStyle/>
          <a:p>
            <a:fld id="{68F872B7-015D-4627-B736-733D8BE166EE}" type="slidenum">
              <a:rPr lang="zh-CN" altLang="en-US" smtClean="0"/>
              <a:pPr/>
              <a:t>12</a:t>
            </a:fld>
            <a:r>
              <a:rPr lang="en-US" altLang="zh-CN" smtClean="0">
                <a:latin typeface="+mn-ea"/>
                <a:ea typeface="+mn-ea"/>
              </a:rPr>
              <a:t>/21</a:t>
            </a:r>
            <a:endParaRPr lang="zh-CN" altLang="en-US" dirty="0">
              <a:latin typeface="+mn-ea"/>
              <a:ea typeface="+mn-ea"/>
            </a:endParaRPr>
          </a:p>
        </p:txBody>
      </p:sp>
      <p:sp>
        <p:nvSpPr>
          <p:cNvPr id="5" name="TextBox 4"/>
          <p:cNvSpPr txBox="1"/>
          <p:nvPr/>
        </p:nvSpPr>
        <p:spPr>
          <a:xfrm>
            <a:off x="2275816" y="5559345"/>
            <a:ext cx="1316387" cy="584775"/>
          </a:xfrm>
          <a:prstGeom prst="rect">
            <a:avLst/>
          </a:prstGeom>
          <a:noFill/>
        </p:spPr>
        <p:txBody>
          <a:bodyPr wrap="none" rtlCol="0">
            <a:spAutoFit/>
          </a:bodyPr>
          <a:lstStyle/>
          <a:p>
            <a:r>
              <a:rPr lang="el-GR" altLang="zh-CN" sz="3200" dirty="0" smtClean="0">
                <a:solidFill>
                  <a:srgbClr val="FF0000"/>
                </a:solidFill>
                <a:latin typeface="Times New Roman"/>
                <a:cs typeface="Times New Roman"/>
              </a:rPr>
              <a:t>Δ</a:t>
            </a:r>
            <a:r>
              <a:rPr lang="en-US" altLang="zh-CN" sz="3200" dirty="0" smtClean="0">
                <a:solidFill>
                  <a:srgbClr val="FF0000"/>
                </a:solidFill>
              </a:rPr>
              <a:t>T=1s</a:t>
            </a:r>
            <a:endParaRPr lang="zh-CN" altLang="en-US" sz="3200" dirty="0" smtClean="0">
              <a:solidFill>
                <a:srgbClr val="FF0000"/>
              </a:solidFill>
            </a:endParaRPr>
          </a:p>
        </p:txBody>
      </p:sp>
      <p:sp>
        <p:nvSpPr>
          <p:cNvPr id="23" name="TextBox 22"/>
          <p:cNvSpPr txBox="1"/>
          <p:nvPr/>
        </p:nvSpPr>
        <p:spPr>
          <a:xfrm>
            <a:off x="5485183" y="5563464"/>
            <a:ext cx="1316387" cy="584775"/>
          </a:xfrm>
          <a:prstGeom prst="rect">
            <a:avLst/>
          </a:prstGeom>
          <a:noFill/>
        </p:spPr>
        <p:txBody>
          <a:bodyPr wrap="none" rtlCol="0">
            <a:spAutoFit/>
          </a:bodyPr>
          <a:lstStyle/>
          <a:p>
            <a:r>
              <a:rPr lang="el-GR" altLang="zh-CN" sz="3200" dirty="0" smtClean="0">
                <a:solidFill>
                  <a:srgbClr val="FF0000"/>
                </a:solidFill>
                <a:latin typeface="Times New Roman"/>
                <a:cs typeface="Times New Roman"/>
              </a:rPr>
              <a:t>Δ</a:t>
            </a:r>
            <a:r>
              <a:rPr lang="en-US" altLang="zh-CN" sz="3200" dirty="0" smtClean="0">
                <a:solidFill>
                  <a:srgbClr val="FF0000"/>
                </a:solidFill>
              </a:rPr>
              <a:t>T=1s</a:t>
            </a:r>
            <a:endParaRPr lang="zh-CN" altLang="en-US" sz="3200" dirty="0" smtClean="0">
              <a:solidFill>
                <a:srgbClr val="FF0000"/>
              </a:solidFill>
            </a:endParaRPr>
          </a:p>
        </p:txBody>
      </p:sp>
      <p:sp>
        <p:nvSpPr>
          <p:cNvPr id="24" name="TextBox 23"/>
          <p:cNvSpPr txBox="1"/>
          <p:nvPr/>
        </p:nvSpPr>
        <p:spPr>
          <a:xfrm>
            <a:off x="2342864" y="1782184"/>
            <a:ext cx="1316387" cy="584775"/>
          </a:xfrm>
          <a:prstGeom prst="rect">
            <a:avLst/>
          </a:prstGeom>
          <a:noFill/>
        </p:spPr>
        <p:txBody>
          <a:bodyPr wrap="none" rtlCol="0">
            <a:spAutoFit/>
          </a:bodyPr>
          <a:lstStyle/>
          <a:p>
            <a:r>
              <a:rPr lang="el-GR" altLang="zh-CN" sz="3200" dirty="0" smtClean="0">
                <a:solidFill>
                  <a:srgbClr val="FF0000"/>
                </a:solidFill>
                <a:latin typeface="Times New Roman"/>
                <a:cs typeface="Times New Roman"/>
              </a:rPr>
              <a:t>Δ</a:t>
            </a:r>
            <a:r>
              <a:rPr lang="en-US" altLang="zh-CN" sz="3200" dirty="0" smtClean="0">
                <a:solidFill>
                  <a:srgbClr val="FF0000"/>
                </a:solidFill>
              </a:rPr>
              <a:t>T=1s</a:t>
            </a:r>
            <a:endParaRPr lang="zh-CN" altLang="en-US" sz="3200" dirty="0" smtClean="0">
              <a:solidFill>
                <a:srgbClr val="FF0000"/>
              </a:solidFill>
            </a:endParaRPr>
          </a:p>
        </p:txBody>
      </p:sp>
      <p:sp>
        <p:nvSpPr>
          <p:cNvPr id="25" name="TextBox 24"/>
          <p:cNvSpPr txBox="1"/>
          <p:nvPr/>
        </p:nvSpPr>
        <p:spPr>
          <a:xfrm>
            <a:off x="5552231" y="1786303"/>
            <a:ext cx="1316387" cy="584775"/>
          </a:xfrm>
          <a:prstGeom prst="rect">
            <a:avLst/>
          </a:prstGeom>
          <a:noFill/>
        </p:spPr>
        <p:txBody>
          <a:bodyPr wrap="none" rtlCol="0">
            <a:spAutoFit/>
          </a:bodyPr>
          <a:lstStyle/>
          <a:p>
            <a:r>
              <a:rPr lang="el-GR" altLang="zh-CN" sz="3200" dirty="0" smtClean="0">
                <a:solidFill>
                  <a:srgbClr val="FF0000"/>
                </a:solidFill>
                <a:latin typeface="Times New Roman"/>
                <a:cs typeface="Times New Roman"/>
              </a:rPr>
              <a:t>Δ</a:t>
            </a:r>
            <a:r>
              <a:rPr lang="en-US" altLang="zh-CN" sz="3200" dirty="0" smtClean="0">
                <a:solidFill>
                  <a:srgbClr val="FF0000"/>
                </a:solidFill>
              </a:rPr>
              <a:t>T=1s</a:t>
            </a:r>
            <a:endParaRPr lang="zh-CN" altLang="en-US" sz="3200" dirty="0" smtClean="0">
              <a:solidFill>
                <a:srgbClr val="FF0000"/>
              </a:solidFill>
            </a:endParaRPr>
          </a:p>
        </p:txBody>
      </p:sp>
    </p:spTree>
    <p:extLst>
      <p:ext uri="{BB962C8B-B14F-4D97-AF65-F5344CB8AC3E}">
        <p14:creationId xmlns:p14="http://schemas.microsoft.com/office/powerpoint/2010/main" val="1529880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solidFill>
                  <a:srgbClr val="3333FF"/>
                </a:solidFill>
                <a:latin typeface="Times New Roman" panose="02020603050405020304" pitchFamily="18" charset="0"/>
                <a:cs typeface="Times New Roman" panose="02020603050405020304" pitchFamily="18" charset="0"/>
              </a:rPr>
              <a:t>IPM  test results~~ </a:t>
            </a:r>
            <a:r>
              <a:rPr lang="zh-CN" altLang="en-US" dirty="0">
                <a:solidFill>
                  <a:srgbClr val="3333FF"/>
                </a:solidFill>
              </a:rPr>
              <a:t> </a:t>
            </a:r>
            <a:r>
              <a:rPr lang="en-US" altLang="zh-CN" dirty="0" smtClean="0">
                <a:solidFill>
                  <a:srgbClr val="C00000"/>
                </a:solidFill>
              </a:rPr>
              <a:t>a very noisy signal</a:t>
            </a:r>
            <a:endParaRPr lang="zh-CN" altLang="en-US" dirty="0">
              <a:solidFill>
                <a:srgbClr val="C00000"/>
              </a:solidFill>
            </a:endParaRPr>
          </a:p>
        </p:txBody>
      </p:sp>
      <p:pic>
        <p:nvPicPr>
          <p:cNvPr id="6" name="图片 5"/>
          <p:cNvPicPr>
            <a:picLocks noChangeAspect="1"/>
          </p:cNvPicPr>
          <p:nvPr/>
        </p:nvPicPr>
        <p:blipFill>
          <a:blip r:embed="rId3"/>
          <a:stretch>
            <a:fillRect/>
          </a:stretch>
        </p:blipFill>
        <p:spPr>
          <a:xfrm>
            <a:off x="49521" y="3690363"/>
            <a:ext cx="3010309" cy="2064640"/>
          </a:xfrm>
          <a:prstGeom prst="rect">
            <a:avLst/>
          </a:prstGeom>
        </p:spPr>
      </p:pic>
      <p:pic>
        <p:nvPicPr>
          <p:cNvPr id="7" name="图片 6"/>
          <p:cNvPicPr>
            <a:picLocks noChangeAspect="1"/>
          </p:cNvPicPr>
          <p:nvPr/>
        </p:nvPicPr>
        <p:blipFill>
          <a:blip r:embed="rId4"/>
          <a:stretch>
            <a:fillRect/>
          </a:stretch>
        </p:blipFill>
        <p:spPr>
          <a:xfrm>
            <a:off x="3059830" y="3701403"/>
            <a:ext cx="2993918" cy="2026007"/>
          </a:xfrm>
          <a:prstGeom prst="rect">
            <a:avLst/>
          </a:prstGeom>
        </p:spPr>
      </p:pic>
      <p:sp>
        <p:nvSpPr>
          <p:cNvPr id="10" name="文本框 9"/>
          <p:cNvSpPr txBox="1"/>
          <p:nvPr/>
        </p:nvSpPr>
        <p:spPr>
          <a:xfrm>
            <a:off x="0" y="3716016"/>
            <a:ext cx="903504" cy="523220"/>
          </a:xfrm>
          <a:prstGeom prst="rect">
            <a:avLst/>
          </a:prstGeom>
          <a:noFill/>
        </p:spPr>
        <p:txBody>
          <a:bodyPr wrap="square" rtlCol="0">
            <a:spAutoFit/>
          </a:bodyPr>
          <a:lstStyle/>
          <a:p>
            <a:r>
              <a:rPr lang="zh-CN" altLang="en-US" sz="2800" b="0" dirty="0" smtClean="0">
                <a:solidFill>
                  <a:srgbClr val="FF0000"/>
                </a:solidFill>
              </a:rPr>
              <a:t>（</a:t>
            </a:r>
            <a:r>
              <a:rPr lang="en-US" altLang="zh-CN" sz="2800" b="0" dirty="0" smtClean="0">
                <a:solidFill>
                  <a:srgbClr val="FF0000"/>
                </a:solidFill>
              </a:rPr>
              <a:t>c</a:t>
            </a:r>
            <a:r>
              <a:rPr lang="zh-CN" altLang="en-US" sz="2800" b="0" dirty="0" smtClean="0">
                <a:solidFill>
                  <a:srgbClr val="FF0000"/>
                </a:solidFill>
              </a:rPr>
              <a:t>）</a:t>
            </a:r>
          </a:p>
        </p:txBody>
      </p:sp>
      <p:sp>
        <p:nvSpPr>
          <p:cNvPr id="12" name="矩形 11"/>
          <p:cNvSpPr/>
          <p:nvPr/>
        </p:nvSpPr>
        <p:spPr>
          <a:xfrm>
            <a:off x="3915410" y="3105835"/>
            <a:ext cx="1313180" cy="646331"/>
          </a:xfrm>
          <a:prstGeom prst="rect">
            <a:avLst/>
          </a:prstGeom>
        </p:spPr>
        <p:txBody>
          <a:bodyPr wrap="none">
            <a:spAutoFit/>
          </a:bodyPr>
          <a:lstStyle/>
          <a:p>
            <a:r>
              <a:rPr lang="zh-CN" altLang="en-US" b="0" dirty="0"/>
              <a:t>（</a:t>
            </a:r>
            <a:r>
              <a:rPr lang="en-US" altLang="zh-CN" b="0" dirty="0"/>
              <a:t>c</a:t>
            </a:r>
            <a:r>
              <a:rPr lang="zh-CN" altLang="en-US" b="0" dirty="0"/>
              <a:t>）</a:t>
            </a:r>
          </a:p>
        </p:txBody>
      </p:sp>
      <p:sp>
        <p:nvSpPr>
          <p:cNvPr id="14" name="文本框 13"/>
          <p:cNvSpPr txBox="1"/>
          <p:nvPr/>
        </p:nvSpPr>
        <p:spPr>
          <a:xfrm>
            <a:off x="49522" y="5909407"/>
            <a:ext cx="9094478" cy="461665"/>
          </a:xfrm>
          <a:prstGeom prst="rect">
            <a:avLst/>
          </a:prstGeom>
          <a:noFill/>
        </p:spPr>
        <p:txBody>
          <a:bodyPr wrap="square" rtlCol="0">
            <a:spAutoFit/>
          </a:bodyPr>
          <a:lstStyle/>
          <a:p>
            <a:pPr algn="just"/>
            <a:r>
              <a:rPr lang="de-DE" altLang="zh-CN" sz="2400" b="0" dirty="0" smtClean="0">
                <a:solidFill>
                  <a:schemeClr val="tx1"/>
                </a:solidFill>
              </a:rPr>
              <a:t>(b)Low duty factor measurement results (</a:t>
            </a:r>
            <a:r>
              <a:rPr lang="en-US" altLang="zh-CN" sz="2400" b="0" dirty="0" smtClean="0">
                <a:solidFill>
                  <a:schemeClr val="tx1"/>
                </a:solidFill>
              </a:rPr>
              <a:t>c</a:t>
            </a:r>
            <a:r>
              <a:rPr lang="de-DE" altLang="zh-CN" sz="2400" b="0" dirty="0" smtClean="0">
                <a:solidFill>
                  <a:schemeClr val="tx1"/>
                </a:solidFill>
              </a:rPr>
              <a:t>) high duty factor</a:t>
            </a:r>
            <a:r>
              <a:rPr lang="en-US" altLang="zh-CN" sz="2400" b="0" dirty="0" smtClean="0">
                <a:solidFill>
                  <a:schemeClr val="tx1"/>
                </a:solidFill>
              </a:rPr>
              <a:t> </a:t>
            </a:r>
            <a:r>
              <a:rPr lang="de-DE" altLang="zh-CN" sz="2400" b="0" dirty="0" smtClean="0">
                <a:solidFill>
                  <a:schemeClr val="tx1"/>
                </a:solidFill>
              </a:rPr>
              <a:t> results 10%</a:t>
            </a:r>
            <a:endParaRPr lang="en-US" altLang="zh-CN" sz="2400" b="0" dirty="0" smtClean="0">
              <a:solidFill>
                <a:schemeClr val="tx1"/>
              </a:solidFill>
            </a:endParaRPr>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grpSp>
        <p:nvGrpSpPr>
          <p:cNvPr id="27" name="组合 26"/>
          <p:cNvGrpSpPr/>
          <p:nvPr/>
        </p:nvGrpSpPr>
        <p:grpSpPr>
          <a:xfrm>
            <a:off x="-2" y="1262135"/>
            <a:ext cx="3059832" cy="2290517"/>
            <a:chOff x="-2" y="1262135"/>
            <a:chExt cx="3059832" cy="2290517"/>
          </a:xfrm>
        </p:grpSpPr>
        <p:pic>
          <p:nvPicPr>
            <p:cNvPr id="8" name="图片 7"/>
            <p:cNvPicPr>
              <a:picLocks noChangeAspect="1"/>
            </p:cNvPicPr>
            <p:nvPr/>
          </p:nvPicPr>
          <p:blipFill>
            <a:blip r:embed="rId5"/>
            <a:stretch>
              <a:fillRect/>
            </a:stretch>
          </p:blipFill>
          <p:spPr>
            <a:xfrm>
              <a:off x="-2" y="1262135"/>
              <a:ext cx="3059832" cy="2290517"/>
            </a:xfrm>
            <a:prstGeom prst="rect">
              <a:avLst/>
            </a:prstGeom>
          </p:spPr>
        </p:pic>
        <p:sp>
          <p:nvSpPr>
            <p:cNvPr id="9" name="文本框 8"/>
            <p:cNvSpPr txBox="1"/>
            <p:nvPr/>
          </p:nvSpPr>
          <p:spPr>
            <a:xfrm>
              <a:off x="38130" y="1269243"/>
              <a:ext cx="604654" cy="523220"/>
            </a:xfrm>
            <a:prstGeom prst="rect">
              <a:avLst/>
            </a:prstGeom>
            <a:noFill/>
          </p:spPr>
          <p:txBody>
            <a:bodyPr wrap="none" rtlCol="0">
              <a:spAutoFit/>
            </a:bodyPr>
            <a:lstStyle/>
            <a:p>
              <a:r>
                <a:rPr lang="en-US" altLang="zh-CN" sz="2800" b="0" dirty="0" smtClean="0">
                  <a:solidFill>
                    <a:srgbClr val="FF0000"/>
                  </a:solidFill>
                </a:rPr>
                <a:t>(b)</a:t>
              </a:r>
              <a:endParaRPr lang="zh-CN" altLang="en-US" sz="2800" b="0" dirty="0" smtClean="0">
                <a:solidFill>
                  <a:srgbClr val="FF0000"/>
                </a:solidFill>
              </a:endParaRPr>
            </a:p>
          </p:txBody>
        </p:sp>
      </p:grpSp>
      <p:sp>
        <p:nvSpPr>
          <p:cNvPr id="15" name="文本框 14"/>
          <p:cNvSpPr txBox="1"/>
          <p:nvPr/>
        </p:nvSpPr>
        <p:spPr>
          <a:xfrm>
            <a:off x="2813388" y="5081079"/>
            <a:ext cx="3240360" cy="646331"/>
          </a:xfrm>
          <a:prstGeom prst="rect">
            <a:avLst/>
          </a:prstGeom>
          <a:noFill/>
        </p:spPr>
        <p:txBody>
          <a:bodyPr wrap="square" rtlCol="0">
            <a:spAutoFit/>
          </a:bodyPr>
          <a:lstStyle/>
          <a:p>
            <a:r>
              <a:rPr lang="en-US" altLang="zh-CN" sz="1800" dirty="0" smtClean="0">
                <a:solidFill>
                  <a:schemeClr val="tx1"/>
                </a:solidFill>
              </a:rPr>
              <a:t>Only few pictures show a </a:t>
            </a:r>
            <a:r>
              <a:rPr lang="en-US" altLang="zh-CN" sz="1800" dirty="0" err="1" smtClean="0">
                <a:solidFill>
                  <a:schemeClr val="tx1"/>
                </a:solidFill>
              </a:rPr>
              <a:t>gaussian</a:t>
            </a:r>
            <a:r>
              <a:rPr lang="en-US" altLang="zh-CN" sz="1800" dirty="0" smtClean="0">
                <a:solidFill>
                  <a:schemeClr val="tx1"/>
                </a:solidFill>
              </a:rPr>
              <a:t>-like distribution</a:t>
            </a:r>
            <a:endParaRPr lang="zh-CN" altLang="en-US" sz="1800" dirty="0" smtClean="0">
              <a:solidFill>
                <a:schemeClr val="tx1"/>
              </a:solidFill>
            </a:endParaRPr>
          </a:p>
        </p:txBody>
      </p:sp>
      <p:grpSp>
        <p:nvGrpSpPr>
          <p:cNvPr id="20" name="组合 19"/>
          <p:cNvGrpSpPr/>
          <p:nvPr/>
        </p:nvGrpSpPr>
        <p:grpSpPr>
          <a:xfrm>
            <a:off x="5959899" y="3710216"/>
            <a:ext cx="3184102" cy="2161624"/>
            <a:chOff x="5731079" y="4579325"/>
            <a:chExt cx="3808900" cy="2161624"/>
          </a:xfrm>
        </p:grpSpPr>
        <p:grpSp>
          <p:nvGrpSpPr>
            <p:cNvPr id="16" name="组合 15"/>
            <p:cNvGrpSpPr/>
            <p:nvPr/>
          </p:nvGrpSpPr>
          <p:grpSpPr>
            <a:xfrm>
              <a:off x="5731080" y="4579325"/>
              <a:ext cx="3350214" cy="2161624"/>
              <a:chOff x="5731080" y="4579325"/>
              <a:chExt cx="3350214" cy="2161624"/>
            </a:xfrm>
          </p:grpSpPr>
          <p:pic>
            <p:nvPicPr>
              <p:cNvPr id="19" name="图片 18"/>
              <p:cNvPicPr>
                <a:picLocks noChangeAspect="1"/>
              </p:cNvPicPr>
              <p:nvPr/>
            </p:nvPicPr>
            <p:blipFill>
              <a:blip r:embed="rId6"/>
              <a:stretch>
                <a:fillRect/>
              </a:stretch>
            </p:blipFill>
            <p:spPr>
              <a:xfrm>
                <a:off x="5920691" y="4579325"/>
                <a:ext cx="3160603" cy="2161624"/>
              </a:xfrm>
              <a:prstGeom prst="rect">
                <a:avLst/>
              </a:prstGeom>
            </p:spPr>
          </p:pic>
          <p:sp>
            <p:nvSpPr>
              <p:cNvPr id="13" name="TextBox 12"/>
              <p:cNvSpPr txBox="1"/>
              <p:nvPr/>
            </p:nvSpPr>
            <p:spPr>
              <a:xfrm>
                <a:off x="5731080" y="4625267"/>
                <a:ext cx="936475" cy="461665"/>
              </a:xfrm>
              <a:prstGeom prst="rect">
                <a:avLst/>
              </a:prstGeom>
              <a:noFill/>
            </p:spPr>
            <p:txBody>
              <a:bodyPr wrap="none" rtlCol="0">
                <a:spAutoFit/>
              </a:bodyPr>
              <a:lstStyle/>
              <a:p>
                <a:r>
                  <a:rPr lang="zh-CN" altLang="en-US" sz="2400" dirty="0" smtClean="0">
                    <a:solidFill>
                      <a:srgbClr val="FF0000"/>
                    </a:solidFill>
                  </a:rPr>
                  <a:t>（</a:t>
                </a:r>
                <a:r>
                  <a:rPr lang="en-US" altLang="zh-CN" sz="2400" dirty="0" smtClean="0">
                    <a:solidFill>
                      <a:srgbClr val="FF0000"/>
                    </a:solidFill>
                  </a:rPr>
                  <a:t>c</a:t>
                </a:r>
                <a:r>
                  <a:rPr lang="zh-CN" altLang="en-US" sz="2400" dirty="0" smtClean="0">
                    <a:solidFill>
                      <a:srgbClr val="FF0000"/>
                    </a:solidFill>
                  </a:rPr>
                  <a:t>）</a:t>
                </a:r>
              </a:p>
            </p:txBody>
          </p:sp>
        </p:grpSp>
        <p:sp>
          <p:nvSpPr>
            <p:cNvPr id="2" name="矩形 1"/>
            <p:cNvSpPr/>
            <p:nvPr/>
          </p:nvSpPr>
          <p:spPr>
            <a:xfrm>
              <a:off x="5731079" y="5845254"/>
              <a:ext cx="3808900" cy="461665"/>
            </a:xfrm>
            <a:prstGeom prst="rect">
              <a:avLst/>
            </a:prstGeom>
          </p:spPr>
          <p:txBody>
            <a:bodyPr wrap="square">
              <a:spAutoFit/>
            </a:bodyPr>
            <a:lstStyle/>
            <a:p>
              <a:pPr algn="just"/>
              <a:r>
                <a:rPr lang="en-US" altLang="zh-CN" sz="2400" b="0" dirty="0" smtClean="0">
                  <a:solidFill>
                    <a:srgbClr val="FF0000"/>
                  </a:solidFill>
                </a:rPr>
                <a:t>RMS=13.72±0.28 mm</a:t>
              </a:r>
              <a:endParaRPr lang="zh-CN" altLang="en-US" sz="2400" b="0" dirty="0">
                <a:solidFill>
                  <a:srgbClr val="FF0000"/>
                </a:solidFill>
              </a:endParaRPr>
            </a:p>
          </p:txBody>
        </p:sp>
      </p:grpSp>
      <p:grpSp>
        <p:nvGrpSpPr>
          <p:cNvPr id="29" name="组合 28"/>
          <p:cNvGrpSpPr/>
          <p:nvPr/>
        </p:nvGrpSpPr>
        <p:grpSpPr>
          <a:xfrm>
            <a:off x="3059830" y="1262135"/>
            <a:ext cx="2900068" cy="2305758"/>
            <a:chOff x="3059830" y="1262135"/>
            <a:chExt cx="2900068" cy="2305758"/>
          </a:xfrm>
        </p:grpSpPr>
        <p:pic>
          <p:nvPicPr>
            <p:cNvPr id="17410" name="图片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1" y="1269242"/>
              <a:ext cx="2900067" cy="22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8"/>
            <p:cNvSpPr txBox="1"/>
            <p:nvPr/>
          </p:nvSpPr>
          <p:spPr>
            <a:xfrm>
              <a:off x="3059830" y="1262135"/>
              <a:ext cx="604654" cy="523220"/>
            </a:xfrm>
            <a:prstGeom prst="rect">
              <a:avLst/>
            </a:prstGeom>
            <a:noFill/>
          </p:spPr>
          <p:txBody>
            <a:bodyPr wrap="none" rtlCol="0">
              <a:spAutoFit/>
            </a:bodyPr>
            <a:lstStyle/>
            <a:p>
              <a:r>
                <a:rPr lang="en-US" altLang="zh-CN" sz="2800" b="0" dirty="0" smtClean="0">
                  <a:solidFill>
                    <a:srgbClr val="FF0000"/>
                  </a:solidFill>
                </a:rPr>
                <a:t>(b)</a:t>
              </a:r>
              <a:endParaRPr lang="zh-CN" altLang="en-US" sz="2800" b="0" dirty="0" smtClean="0">
                <a:solidFill>
                  <a:srgbClr val="FF0000"/>
                </a:solidFill>
              </a:endParaRPr>
            </a:p>
          </p:txBody>
        </p:sp>
      </p:grpSp>
      <p:grpSp>
        <p:nvGrpSpPr>
          <p:cNvPr id="30" name="组合 29"/>
          <p:cNvGrpSpPr/>
          <p:nvPr/>
        </p:nvGrpSpPr>
        <p:grpSpPr>
          <a:xfrm>
            <a:off x="5959898" y="1277377"/>
            <a:ext cx="3011668" cy="2339321"/>
            <a:chOff x="5959898" y="1277377"/>
            <a:chExt cx="3011668" cy="2339321"/>
          </a:xfrm>
        </p:grpSpPr>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898" y="1277377"/>
              <a:ext cx="3011668" cy="233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文本框 8"/>
            <p:cNvSpPr txBox="1"/>
            <p:nvPr/>
          </p:nvSpPr>
          <p:spPr>
            <a:xfrm>
              <a:off x="6136089" y="1312433"/>
              <a:ext cx="604654" cy="523220"/>
            </a:xfrm>
            <a:prstGeom prst="rect">
              <a:avLst/>
            </a:prstGeom>
            <a:noFill/>
          </p:spPr>
          <p:txBody>
            <a:bodyPr wrap="none" rtlCol="0">
              <a:spAutoFit/>
            </a:bodyPr>
            <a:lstStyle/>
            <a:p>
              <a:r>
                <a:rPr lang="en-US" altLang="zh-CN" sz="2800" b="0" dirty="0" smtClean="0">
                  <a:solidFill>
                    <a:srgbClr val="FF0000"/>
                  </a:solidFill>
                </a:rPr>
                <a:t>(b)</a:t>
              </a:r>
              <a:endParaRPr lang="zh-CN" altLang="en-US" sz="2800" b="0" dirty="0" smtClean="0">
                <a:solidFill>
                  <a:srgbClr val="FF0000"/>
                </a:solidFill>
              </a:endParaRPr>
            </a:p>
          </p:txBody>
        </p:sp>
      </p:grpSp>
      <p:cxnSp>
        <p:nvCxnSpPr>
          <p:cNvPr id="28" name="直接连接符 27"/>
          <p:cNvCxnSpPr>
            <a:stCxn id="12" idx="2"/>
            <a:endCxn id="7" idx="2"/>
          </p:cNvCxnSpPr>
          <p:nvPr/>
        </p:nvCxnSpPr>
        <p:spPr>
          <a:xfrm flipH="1">
            <a:off x="4556789" y="3752166"/>
            <a:ext cx="15211" cy="197524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4683789" y="3742196"/>
            <a:ext cx="15211" cy="197524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文本框 9"/>
          <p:cNvSpPr txBox="1"/>
          <p:nvPr/>
        </p:nvSpPr>
        <p:spPr>
          <a:xfrm>
            <a:off x="3059830" y="3694603"/>
            <a:ext cx="903504" cy="523220"/>
          </a:xfrm>
          <a:prstGeom prst="rect">
            <a:avLst/>
          </a:prstGeom>
          <a:noFill/>
        </p:spPr>
        <p:txBody>
          <a:bodyPr wrap="square" rtlCol="0">
            <a:spAutoFit/>
          </a:bodyPr>
          <a:lstStyle/>
          <a:p>
            <a:r>
              <a:rPr lang="zh-CN" altLang="en-US" sz="2800" b="0" dirty="0" smtClean="0">
                <a:solidFill>
                  <a:srgbClr val="FF0000"/>
                </a:solidFill>
              </a:rPr>
              <a:t>（</a:t>
            </a:r>
            <a:r>
              <a:rPr lang="en-US" altLang="zh-CN" sz="2800" b="0" dirty="0" smtClean="0">
                <a:solidFill>
                  <a:srgbClr val="FF0000"/>
                </a:solidFill>
              </a:rPr>
              <a:t>c</a:t>
            </a:r>
            <a:r>
              <a:rPr lang="zh-CN" altLang="en-US" sz="2800" b="0" dirty="0" smtClean="0">
                <a:solidFill>
                  <a:srgbClr val="FF0000"/>
                </a:solidFill>
              </a:rPr>
              <a:t>）</a:t>
            </a:r>
          </a:p>
        </p:txBody>
      </p:sp>
      <p:sp>
        <p:nvSpPr>
          <p:cNvPr id="33" name="矩形 32"/>
          <p:cNvSpPr/>
          <p:nvPr/>
        </p:nvSpPr>
        <p:spPr>
          <a:xfrm>
            <a:off x="3542712" y="900316"/>
            <a:ext cx="2058576" cy="523220"/>
          </a:xfrm>
          <a:prstGeom prst="rect">
            <a:avLst/>
          </a:prstGeom>
        </p:spPr>
        <p:txBody>
          <a:bodyPr wrap="none">
            <a:spAutoFit/>
          </a:bodyPr>
          <a:lstStyle/>
          <a:p>
            <a:r>
              <a:rPr lang="en-US" altLang="zh-CN" sz="2800" b="0" dirty="0">
                <a:solidFill>
                  <a:schemeClr val="tx1"/>
                </a:solidFill>
              </a:rPr>
              <a:t>pseudo-color</a:t>
            </a:r>
            <a:endParaRPr lang="zh-CN" altLang="en-US" sz="2800" dirty="0"/>
          </a:p>
        </p:txBody>
      </p:sp>
      <p:sp>
        <p:nvSpPr>
          <p:cNvPr id="34" name="矩形 33"/>
          <p:cNvSpPr/>
          <p:nvPr/>
        </p:nvSpPr>
        <p:spPr>
          <a:xfrm>
            <a:off x="3553716" y="3373010"/>
            <a:ext cx="2058576" cy="523220"/>
          </a:xfrm>
          <a:prstGeom prst="rect">
            <a:avLst/>
          </a:prstGeom>
        </p:spPr>
        <p:txBody>
          <a:bodyPr wrap="none">
            <a:spAutoFit/>
          </a:bodyPr>
          <a:lstStyle/>
          <a:p>
            <a:r>
              <a:rPr lang="en-US" altLang="zh-CN" sz="2800" b="0" dirty="0" smtClean="0">
                <a:solidFill>
                  <a:schemeClr val="tx1"/>
                </a:solidFill>
              </a:rPr>
              <a:t>pseudo-color</a:t>
            </a:r>
            <a:endParaRPr lang="zh-CN" altLang="en-US" sz="2800" dirty="0"/>
          </a:p>
        </p:txBody>
      </p:sp>
      <p:sp>
        <p:nvSpPr>
          <p:cNvPr id="35" name="矩形 34"/>
          <p:cNvSpPr/>
          <p:nvPr/>
        </p:nvSpPr>
        <p:spPr>
          <a:xfrm>
            <a:off x="6041870" y="2875002"/>
            <a:ext cx="3102131" cy="461665"/>
          </a:xfrm>
          <a:prstGeom prst="rect">
            <a:avLst/>
          </a:prstGeom>
        </p:spPr>
        <p:txBody>
          <a:bodyPr wrap="none">
            <a:spAutoFit/>
          </a:bodyPr>
          <a:lstStyle/>
          <a:p>
            <a:pPr algn="just"/>
            <a:r>
              <a:rPr lang="en-US" altLang="zh-CN" sz="2400" b="0" dirty="0" smtClean="0">
                <a:solidFill>
                  <a:srgbClr val="FF0000"/>
                </a:solidFill>
              </a:rPr>
              <a:t>RMS=28.10±0.90 mm</a:t>
            </a:r>
            <a:endParaRPr lang="zh-CN" altLang="en-US" sz="2400" b="0" dirty="0">
              <a:solidFill>
                <a:srgbClr val="FF0000"/>
              </a:solidFill>
            </a:endParaRPr>
          </a:p>
        </p:txBody>
      </p:sp>
      <p:sp>
        <p:nvSpPr>
          <p:cNvPr id="36" name="TextBox 35"/>
          <p:cNvSpPr txBox="1"/>
          <p:nvPr/>
        </p:nvSpPr>
        <p:spPr>
          <a:xfrm>
            <a:off x="3042999" y="2911345"/>
            <a:ext cx="2458558" cy="461665"/>
          </a:xfrm>
          <a:prstGeom prst="rect">
            <a:avLst/>
          </a:prstGeom>
          <a:noFill/>
        </p:spPr>
        <p:txBody>
          <a:bodyPr wrap="none" rtlCol="0">
            <a:spAutoFit/>
          </a:bodyPr>
          <a:lstStyle/>
          <a:p>
            <a:r>
              <a:rPr lang="en-US" altLang="zh-CN" sz="2400" dirty="0" smtClean="0">
                <a:solidFill>
                  <a:srgbClr val="FF0000"/>
                </a:solidFill>
              </a:rPr>
              <a:t>Integral </a:t>
            </a:r>
            <a:r>
              <a:rPr lang="en-US" altLang="zh-CN" sz="2400" dirty="0" smtClean="0">
                <a:solidFill>
                  <a:srgbClr val="FF0000"/>
                </a:solidFill>
              </a:rPr>
              <a:t>line/area</a:t>
            </a:r>
            <a:endParaRPr lang="zh-CN" altLang="en-US" sz="2400" dirty="0" smtClean="0">
              <a:solidFill>
                <a:srgbClr val="FF0000"/>
              </a:solidFill>
            </a:endParaRPr>
          </a:p>
        </p:txBody>
      </p:sp>
      <p:cxnSp>
        <p:nvCxnSpPr>
          <p:cNvPr id="38" name="直接箭头连接符 37"/>
          <p:cNvCxnSpPr/>
          <p:nvPr/>
        </p:nvCxnSpPr>
        <p:spPr>
          <a:xfrm flipV="1">
            <a:off x="4139952" y="1835653"/>
            <a:ext cx="293616" cy="9600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4128818" y="3257401"/>
            <a:ext cx="381046" cy="11797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023323" y="931093"/>
            <a:ext cx="2909771" cy="461665"/>
          </a:xfrm>
          <a:prstGeom prst="rect">
            <a:avLst/>
          </a:prstGeom>
          <a:noFill/>
        </p:spPr>
        <p:txBody>
          <a:bodyPr wrap="none" rtlCol="0">
            <a:spAutoFit/>
          </a:bodyPr>
          <a:lstStyle/>
          <a:p>
            <a:r>
              <a:rPr lang="en-US" altLang="zh-CN" sz="2400" b="0" dirty="0" smtClean="0">
                <a:solidFill>
                  <a:srgbClr val="000099"/>
                </a:solidFill>
              </a:rPr>
              <a:t>Design value ~15mm</a:t>
            </a:r>
            <a:endParaRPr lang="zh-CN" altLang="en-US" sz="2400" b="0" dirty="0" smtClean="0">
              <a:solidFill>
                <a:srgbClr val="000099"/>
              </a:solidFill>
            </a:endParaRPr>
          </a:p>
        </p:txBody>
      </p:sp>
      <p:sp>
        <p:nvSpPr>
          <p:cNvPr id="11" name="灯片编号占位符 10"/>
          <p:cNvSpPr>
            <a:spLocks noGrp="1"/>
          </p:cNvSpPr>
          <p:nvPr>
            <p:ph type="sldNum" sz="quarter" idx="4"/>
          </p:nvPr>
        </p:nvSpPr>
        <p:spPr/>
        <p:txBody>
          <a:bodyPr/>
          <a:lstStyle/>
          <a:p>
            <a:fld id="{68F872B7-015D-4627-B736-733D8BE166EE}" type="slidenum">
              <a:rPr lang="zh-CN" altLang="en-US" smtClean="0"/>
              <a:pPr/>
              <a:t>13</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2163700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1612221834_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12018" y="1844824"/>
            <a:ext cx="7743825" cy="4840288"/>
          </a:xfrm>
        </p:spPr>
      </p:pic>
      <p:sp>
        <p:nvSpPr>
          <p:cNvPr id="3" name="标题 2"/>
          <p:cNvSpPr>
            <a:spLocks noGrp="1"/>
          </p:cNvSpPr>
          <p:nvPr>
            <p:ph type="title"/>
          </p:nvPr>
        </p:nvSpPr>
        <p:spPr/>
        <p:txBody>
          <a:bodyPr/>
          <a:lstStyle/>
          <a:p>
            <a:r>
              <a:rPr lang="en-US" altLang="zh-CN" sz="2800" dirty="0" smtClean="0">
                <a:solidFill>
                  <a:srgbClr val="00B050"/>
                </a:solidFill>
              </a:rPr>
              <a:t>On-line </a:t>
            </a:r>
            <a:r>
              <a:rPr lang="en-US" altLang="zh-CN" sz="2800" dirty="0">
                <a:solidFill>
                  <a:srgbClr val="00B050"/>
                </a:solidFill>
              </a:rPr>
              <a:t>test of </a:t>
            </a:r>
            <a:r>
              <a:rPr lang="en-US" altLang="zh-CN" sz="2800" dirty="0" smtClean="0">
                <a:solidFill>
                  <a:srgbClr val="00B050"/>
                </a:solidFill>
              </a:rPr>
              <a:t>IPM</a:t>
            </a:r>
            <a:endParaRPr lang="zh-CN" altLang="en-US" dirty="0"/>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cxnSp>
        <p:nvCxnSpPr>
          <p:cNvPr id="7" name="直接箭头连接符 6"/>
          <p:cNvCxnSpPr/>
          <p:nvPr/>
        </p:nvCxnSpPr>
        <p:spPr>
          <a:xfrm>
            <a:off x="4572000" y="2045432"/>
            <a:ext cx="2520280"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06785" y="1801835"/>
            <a:ext cx="1851981" cy="400110"/>
          </a:xfrm>
          <a:prstGeom prst="rect">
            <a:avLst/>
          </a:prstGeom>
          <a:noFill/>
        </p:spPr>
        <p:txBody>
          <a:bodyPr wrap="none" rtlCol="0">
            <a:spAutoFit/>
          </a:bodyPr>
          <a:lstStyle/>
          <a:p>
            <a:r>
              <a:rPr lang="en-US" altLang="zh-CN" sz="2000" dirty="0" smtClean="0">
                <a:solidFill>
                  <a:srgbClr val="FF0000"/>
                </a:solidFill>
              </a:rPr>
              <a:t>Beam direction</a:t>
            </a:r>
            <a:endParaRPr lang="zh-CN" altLang="en-US" sz="2000" dirty="0" smtClean="0">
              <a:solidFill>
                <a:srgbClr val="FF0000"/>
              </a:solidFill>
            </a:endParaRPr>
          </a:p>
        </p:txBody>
      </p:sp>
      <p:sp>
        <p:nvSpPr>
          <p:cNvPr id="9" name="TextBox 8"/>
          <p:cNvSpPr txBox="1"/>
          <p:nvPr/>
        </p:nvSpPr>
        <p:spPr>
          <a:xfrm rot="5400000">
            <a:off x="6952833" y="3104963"/>
            <a:ext cx="2729017" cy="400110"/>
          </a:xfrm>
          <a:prstGeom prst="rect">
            <a:avLst/>
          </a:prstGeom>
          <a:noFill/>
        </p:spPr>
        <p:txBody>
          <a:bodyPr wrap="none" rtlCol="0">
            <a:spAutoFit/>
          </a:bodyPr>
          <a:lstStyle/>
          <a:p>
            <a:r>
              <a:rPr lang="en-US" altLang="zh-CN" sz="2000" dirty="0" smtClean="0">
                <a:solidFill>
                  <a:srgbClr val="3333FF"/>
                </a:solidFill>
              </a:rPr>
              <a:t>Measurement direction</a:t>
            </a:r>
            <a:endParaRPr lang="zh-CN" altLang="en-US" sz="2000" dirty="0" smtClean="0">
              <a:solidFill>
                <a:srgbClr val="3333FF"/>
              </a:solidFill>
            </a:endParaRPr>
          </a:p>
        </p:txBody>
      </p:sp>
      <p:cxnSp>
        <p:nvCxnSpPr>
          <p:cNvPr id="11" name="直接箭头连接符 10"/>
          <p:cNvCxnSpPr/>
          <p:nvPr/>
        </p:nvCxnSpPr>
        <p:spPr>
          <a:xfrm>
            <a:off x="8287388" y="4669527"/>
            <a:ext cx="0" cy="1317405"/>
          </a:xfrm>
          <a:prstGeom prst="straightConnector1">
            <a:avLst/>
          </a:prstGeom>
          <a:ln w="635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4677" y="941819"/>
            <a:ext cx="8996374" cy="830997"/>
          </a:xfrm>
          <a:prstGeom prst="rect">
            <a:avLst/>
          </a:prstGeom>
          <a:noFill/>
        </p:spPr>
        <p:txBody>
          <a:bodyPr wrap="none" rtlCol="0">
            <a:spAutoFit/>
          </a:bodyPr>
          <a:lstStyle/>
          <a:p>
            <a:r>
              <a:rPr lang="en-US" altLang="zh-CN" sz="2400" b="0" dirty="0">
                <a:solidFill>
                  <a:srgbClr val="000099"/>
                </a:solidFill>
              </a:rPr>
              <a:t>The </a:t>
            </a:r>
            <a:r>
              <a:rPr lang="en-US" altLang="zh-CN" sz="2400" b="0" dirty="0" smtClean="0">
                <a:solidFill>
                  <a:srgbClr val="000099"/>
                </a:solidFill>
              </a:rPr>
              <a:t>commissioning strategy is increase the duty factor from 1‰ to 1.</a:t>
            </a:r>
          </a:p>
          <a:p>
            <a:r>
              <a:rPr lang="en-US" altLang="zh-CN" sz="2400" b="0" dirty="0" smtClean="0">
                <a:solidFill>
                  <a:srgbClr val="FF0000"/>
                </a:solidFill>
              </a:rPr>
              <a:t>The intensity changing is caused by the duty factor and exposure time. </a:t>
            </a:r>
            <a:endParaRPr lang="zh-CN" altLang="en-US" sz="2400" b="0" dirty="0" smtClean="0">
              <a:solidFill>
                <a:srgbClr val="FF0000"/>
              </a:solidFill>
            </a:endParaRPr>
          </a:p>
        </p:txBody>
      </p:sp>
      <p:sp>
        <p:nvSpPr>
          <p:cNvPr id="12" name="椭圆 11"/>
          <p:cNvSpPr/>
          <p:nvPr/>
        </p:nvSpPr>
        <p:spPr>
          <a:xfrm>
            <a:off x="755576" y="3645024"/>
            <a:ext cx="1296144"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5400000">
            <a:off x="-977832" y="3368108"/>
            <a:ext cx="2601994" cy="584775"/>
          </a:xfrm>
          <a:prstGeom prst="rect">
            <a:avLst/>
          </a:prstGeom>
        </p:spPr>
        <p:txBody>
          <a:bodyPr wrap="none">
            <a:spAutoFit/>
          </a:bodyPr>
          <a:lstStyle/>
          <a:p>
            <a:r>
              <a:rPr lang="en-US" altLang="zh-CN" sz="3200" b="0" dirty="0">
                <a:solidFill>
                  <a:srgbClr val="FF0000"/>
                </a:solidFill>
              </a:rPr>
              <a:t>exposure time </a:t>
            </a:r>
            <a:endParaRPr lang="zh-CN" altLang="en-US" sz="3200" b="0" dirty="0">
              <a:solidFill>
                <a:srgbClr val="FF0000"/>
              </a:solidFill>
            </a:endParaRPr>
          </a:p>
        </p:txBody>
      </p:sp>
      <p:cxnSp>
        <p:nvCxnSpPr>
          <p:cNvPr id="15" name="直接箭头连接符 14"/>
          <p:cNvCxnSpPr/>
          <p:nvPr/>
        </p:nvCxnSpPr>
        <p:spPr>
          <a:xfrm>
            <a:off x="395536" y="3305018"/>
            <a:ext cx="360040" cy="34000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427984" y="5949280"/>
            <a:ext cx="0" cy="38725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834632" y="5942134"/>
            <a:ext cx="0" cy="39439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796136" y="5942134"/>
            <a:ext cx="0" cy="39439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187399" y="5880097"/>
            <a:ext cx="869149" cy="461665"/>
          </a:xfrm>
          <a:prstGeom prst="rect">
            <a:avLst/>
          </a:prstGeom>
          <a:noFill/>
        </p:spPr>
        <p:txBody>
          <a:bodyPr wrap="none" rtlCol="0">
            <a:spAutoFit/>
          </a:bodyPr>
          <a:lstStyle/>
          <a:p>
            <a:r>
              <a:rPr lang="en-US" altLang="zh-CN" sz="2400" dirty="0" smtClean="0"/>
              <a:t>10ms</a:t>
            </a:r>
            <a:endParaRPr lang="zh-CN" altLang="en-US" sz="2400" dirty="0" smtClean="0"/>
          </a:p>
        </p:txBody>
      </p:sp>
      <p:sp>
        <p:nvSpPr>
          <p:cNvPr id="23" name="TextBox 22"/>
          <p:cNvSpPr txBox="1"/>
          <p:nvPr/>
        </p:nvSpPr>
        <p:spPr>
          <a:xfrm>
            <a:off x="4181344" y="5371561"/>
            <a:ext cx="1023037" cy="461665"/>
          </a:xfrm>
          <a:prstGeom prst="rect">
            <a:avLst/>
          </a:prstGeom>
          <a:noFill/>
        </p:spPr>
        <p:txBody>
          <a:bodyPr wrap="none" rtlCol="0">
            <a:spAutoFit/>
          </a:bodyPr>
          <a:lstStyle/>
          <a:p>
            <a:r>
              <a:rPr lang="en-US" altLang="zh-CN" sz="2400" dirty="0" smtClean="0"/>
              <a:t>100ms</a:t>
            </a:r>
            <a:endParaRPr lang="zh-CN" altLang="en-US" sz="2400" dirty="0" smtClean="0"/>
          </a:p>
        </p:txBody>
      </p:sp>
      <p:sp>
        <p:nvSpPr>
          <p:cNvPr id="24" name="TextBox 23"/>
          <p:cNvSpPr txBox="1"/>
          <p:nvPr/>
        </p:nvSpPr>
        <p:spPr>
          <a:xfrm>
            <a:off x="4891163" y="5847141"/>
            <a:ext cx="869149" cy="461665"/>
          </a:xfrm>
          <a:prstGeom prst="rect">
            <a:avLst/>
          </a:prstGeom>
          <a:noFill/>
        </p:spPr>
        <p:txBody>
          <a:bodyPr wrap="none" rtlCol="0">
            <a:spAutoFit/>
          </a:bodyPr>
          <a:lstStyle/>
          <a:p>
            <a:r>
              <a:rPr lang="en-US" altLang="zh-CN" sz="2400" dirty="0" smtClean="0"/>
              <a:t>50ms</a:t>
            </a:r>
            <a:endParaRPr lang="zh-CN" altLang="en-US" sz="2400" dirty="0" smtClean="0"/>
          </a:p>
        </p:txBody>
      </p:sp>
      <p:sp>
        <p:nvSpPr>
          <p:cNvPr id="25" name="TextBox 24"/>
          <p:cNvSpPr txBox="1"/>
          <p:nvPr/>
        </p:nvSpPr>
        <p:spPr>
          <a:xfrm>
            <a:off x="6475339" y="5916321"/>
            <a:ext cx="869149" cy="461665"/>
          </a:xfrm>
          <a:prstGeom prst="rect">
            <a:avLst/>
          </a:prstGeom>
          <a:noFill/>
        </p:spPr>
        <p:txBody>
          <a:bodyPr wrap="none" rtlCol="0">
            <a:spAutoFit/>
          </a:bodyPr>
          <a:lstStyle/>
          <a:p>
            <a:r>
              <a:rPr lang="en-US" altLang="zh-CN" sz="2400" dirty="0" smtClean="0"/>
              <a:t>30ms</a:t>
            </a:r>
            <a:endParaRPr lang="zh-CN" altLang="en-US" sz="2400" dirty="0" smtClean="0"/>
          </a:p>
        </p:txBody>
      </p:sp>
      <p:sp>
        <p:nvSpPr>
          <p:cNvPr id="10" name="灯片编号占位符 9"/>
          <p:cNvSpPr>
            <a:spLocks noGrp="1"/>
          </p:cNvSpPr>
          <p:nvPr>
            <p:ph type="sldNum" sz="quarter" idx="4"/>
          </p:nvPr>
        </p:nvSpPr>
        <p:spPr/>
        <p:txBody>
          <a:bodyPr/>
          <a:lstStyle/>
          <a:p>
            <a:fld id="{68F872B7-015D-4627-B736-733D8BE166EE}" type="slidenum">
              <a:rPr lang="zh-CN" altLang="en-US" smtClean="0"/>
              <a:pPr/>
              <a:t>14</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6248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39552" y="1052736"/>
            <a:ext cx="7992888" cy="648072"/>
          </a:xfrm>
        </p:spPr>
        <p:txBody>
          <a:bodyPr>
            <a:normAutofit/>
          </a:bodyPr>
          <a:lstStyle/>
          <a:p>
            <a:r>
              <a:rPr lang="en-US" altLang="zh-CN" sz="2400" dirty="0" smtClean="0">
                <a:latin typeface="Times New Roman" panose="02020603050405020304" pitchFamily="18" charset="0"/>
                <a:cs typeface="Times New Roman" panose="02020603050405020304" pitchFamily="18" charset="0"/>
              </a:rPr>
              <a:t>Only a high duty factor can get a beam-like distribution</a:t>
            </a:r>
            <a:endParaRPr lang="zh-CN" altLang="en-US" sz="2400" dirty="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lstStyle/>
          <a:p>
            <a:r>
              <a:rPr lang="en-US" altLang="zh-CN" sz="3200" dirty="0">
                <a:solidFill>
                  <a:srgbClr val="00B050"/>
                </a:solidFill>
              </a:rPr>
              <a:t>On-line test of IPM</a:t>
            </a:r>
            <a:endParaRPr lang="zh-CN" altLang="en-US" dirty="0"/>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pic>
        <p:nvPicPr>
          <p:cNvPr id="6" name="vwm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1529788"/>
            <a:ext cx="7416824" cy="4635515"/>
          </a:xfrm>
          <a:prstGeom prst="rect">
            <a:avLst/>
          </a:prstGeom>
        </p:spPr>
      </p:pic>
      <p:cxnSp>
        <p:nvCxnSpPr>
          <p:cNvPr id="7" name="直接连接符 6"/>
          <p:cNvCxnSpPr/>
          <p:nvPr/>
        </p:nvCxnSpPr>
        <p:spPr>
          <a:xfrm>
            <a:off x="5940152" y="5776062"/>
            <a:ext cx="0" cy="18682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32040" y="5085183"/>
            <a:ext cx="946093" cy="461665"/>
          </a:xfrm>
          <a:prstGeom prst="rect">
            <a:avLst/>
          </a:prstGeom>
          <a:noFill/>
        </p:spPr>
        <p:txBody>
          <a:bodyPr wrap="none" rtlCol="0">
            <a:spAutoFit/>
          </a:bodyPr>
          <a:lstStyle/>
          <a:p>
            <a:r>
              <a:rPr lang="en-US" altLang="zh-CN" sz="2400" b="0" dirty="0" smtClean="0"/>
              <a:t>30 </a:t>
            </a:r>
            <a:r>
              <a:rPr lang="en-US" altLang="zh-CN" sz="2400" b="0" dirty="0" err="1" smtClean="0"/>
              <a:t>ms</a:t>
            </a:r>
            <a:endParaRPr lang="zh-CN" altLang="en-US" sz="2400" b="0" dirty="0" smtClean="0"/>
          </a:p>
        </p:txBody>
      </p:sp>
      <p:cxnSp>
        <p:nvCxnSpPr>
          <p:cNvPr id="12" name="直接箭头连接符 11"/>
          <p:cNvCxnSpPr/>
          <p:nvPr/>
        </p:nvCxnSpPr>
        <p:spPr>
          <a:xfrm flipH="1">
            <a:off x="2627784" y="5316015"/>
            <a:ext cx="216024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879554" y="5317080"/>
            <a:ext cx="1860798" cy="106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80373" y="1541983"/>
            <a:ext cx="4095993" cy="461665"/>
          </a:xfrm>
          <a:prstGeom prst="rect">
            <a:avLst/>
          </a:prstGeom>
          <a:noFill/>
        </p:spPr>
        <p:txBody>
          <a:bodyPr wrap="none" rtlCol="0">
            <a:spAutoFit/>
          </a:bodyPr>
          <a:lstStyle/>
          <a:p>
            <a:r>
              <a:rPr lang="en-US" altLang="zh-CN" sz="2400" b="0" dirty="0" smtClean="0">
                <a:solidFill>
                  <a:schemeClr val="tx1"/>
                </a:solidFill>
              </a:rPr>
              <a:t>Exposure time is </a:t>
            </a:r>
            <a:r>
              <a:rPr lang="en-US" altLang="zh-CN" sz="2400" b="0" dirty="0" smtClean="0">
                <a:solidFill>
                  <a:schemeClr val="tx1"/>
                </a:solidFill>
              </a:rPr>
              <a:t>fixed to 30ms </a:t>
            </a:r>
            <a:endParaRPr lang="zh-CN" altLang="en-US" sz="2400" b="0" dirty="0" smtClean="0">
              <a:solidFill>
                <a:schemeClr val="tx1"/>
              </a:solidFill>
            </a:endParaRPr>
          </a:p>
        </p:txBody>
      </p:sp>
      <p:sp>
        <p:nvSpPr>
          <p:cNvPr id="18" name="灯片编号占位符 17"/>
          <p:cNvSpPr>
            <a:spLocks noGrp="1"/>
          </p:cNvSpPr>
          <p:nvPr>
            <p:ph type="sldNum" sz="quarter" idx="4"/>
          </p:nvPr>
        </p:nvSpPr>
        <p:spPr/>
        <p:txBody>
          <a:bodyPr/>
          <a:lstStyle/>
          <a:p>
            <a:fld id="{68F872B7-015D-4627-B736-733D8BE166EE}" type="slidenum">
              <a:rPr lang="zh-CN" altLang="en-US" smtClean="0"/>
              <a:pPr/>
              <a:t>15</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126163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en-US" altLang="zh-CN" dirty="0"/>
              <a:t> </a:t>
            </a:r>
            <a:r>
              <a:rPr lang="en-US" altLang="zh-CN" dirty="0" smtClean="0">
                <a:solidFill>
                  <a:schemeClr val="tx1"/>
                </a:solidFill>
              </a:rPr>
              <a:t>Result analysis~~</a:t>
            </a:r>
            <a:r>
              <a:rPr lang="en-US" altLang="zh-CN" dirty="0">
                <a:solidFill>
                  <a:srgbClr val="000099"/>
                </a:solidFill>
              </a:rPr>
              <a:t>p</a:t>
            </a:r>
            <a:r>
              <a:rPr lang="en-US" altLang="zh-CN" dirty="0" smtClean="0">
                <a:solidFill>
                  <a:srgbClr val="000099"/>
                </a:solidFill>
              </a:rPr>
              <a:t>ossible reasons, </a:t>
            </a:r>
            <a:r>
              <a:rPr lang="en-US" altLang="zh-CN" dirty="0" smtClean="0"/>
              <a:t>plan in future</a:t>
            </a:r>
            <a:endParaRPr lang="zh-CN" altLang="en-US" dirty="0"/>
          </a:p>
        </p:txBody>
      </p:sp>
      <p:sp>
        <p:nvSpPr>
          <p:cNvPr id="6" name="文本框 5"/>
          <p:cNvSpPr txBox="1"/>
          <p:nvPr/>
        </p:nvSpPr>
        <p:spPr>
          <a:xfrm>
            <a:off x="335081" y="1470263"/>
            <a:ext cx="8557400" cy="2246769"/>
          </a:xfrm>
          <a:prstGeom prst="rect">
            <a:avLst/>
          </a:prstGeom>
          <a:noFill/>
        </p:spPr>
        <p:txBody>
          <a:bodyPr wrap="square" rtlCol="0">
            <a:spAutoFit/>
          </a:bodyPr>
          <a:lstStyle/>
          <a:p>
            <a:pPr marL="457200" indent="-457200" algn="l">
              <a:buAutoNum type="arabicPeriod"/>
            </a:pPr>
            <a:r>
              <a:rPr lang="en-US" altLang="zh-CN" sz="2800" b="0" dirty="0" smtClean="0">
                <a:solidFill>
                  <a:srgbClr val="000099"/>
                </a:solidFill>
              </a:rPr>
              <a:t>Too close to the dump induce a noisy background</a:t>
            </a:r>
          </a:p>
          <a:p>
            <a:pPr marL="457200" indent="-457200" algn="l">
              <a:buFontTx/>
              <a:buAutoNum type="arabicPeriod"/>
            </a:pPr>
            <a:r>
              <a:rPr lang="en-US" altLang="zh-CN" sz="2800" b="0" dirty="0" smtClean="0">
                <a:solidFill>
                  <a:srgbClr val="000099"/>
                </a:solidFill>
              </a:rPr>
              <a:t>The beam size is </a:t>
            </a:r>
            <a:r>
              <a:rPr lang="en-US" altLang="zh-CN" sz="2800" b="0" dirty="0">
                <a:solidFill>
                  <a:srgbClr val="000099"/>
                </a:solidFill>
              </a:rPr>
              <a:t>bigg</a:t>
            </a:r>
            <a:r>
              <a:rPr lang="en-US" altLang="zh-CN" sz="2800" b="0" dirty="0" smtClean="0">
                <a:solidFill>
                  <a:srgbClr val="000099"/>
                </a:solidFill>
              </a:rPr>
              <a:t>er than the size of the MCP,(Beam </a:t>
            </a:r>
            <a:r>
              <a:rPr lang="en-US" altLang="zh-CN" sz="2800" b="0" dirty="0">
                <a:solidFill>
                  <a:srgbClr val="000099"/>
                </a:solidFill>
              </a:rPr>
              <a:t>halo </a:t>
            </a:r>
            <a:r>
              <a:rPr lang="en-US" altLang="zh-CN" sz="2800" b="0" dirty="0" smtClean="0">
                <a:solidFill>
                  <a:srgbClr val="000099"/>
                </a:solidFill>
              </a:rPr>
              <a:t>induced </a:t>
            </a:r>
            <a:r>
              <a:rPr lang="en-US" altLang="zh-CN" sz="2800" b="0" dirty="0">
                <a:solidFill>
                  <a:srgbClr val="000099"/>
                </a:solidFill>
              </a:rPr>
              <a:t>a very broad </a:t>
            </a:r>
            <a:r>
              <a:rPr lang="en-US" altLang="zh-CN" sz="2800" b="0" dirty="0" smtClean="0">
                <a:solidFill>
                  <a:srgbClr val="000099"/>
                </a:solidFill>
              </a:rPr>
              <a:t>distribution) </a:t>
            </a:r>
          </a:p>
          <a:p>
            <a:pPr marL="457200" indent="-457200" algn="l">
              <a:buAutoNum type="arabicPeriod"/>
            </a:pPr>
            <a:r>
              <a:rPr lang="en-US" altLang="zh-CN" sz="2800" b="0" dirty="0" smtClean="0">
                <a:solidFill>
                  <a:srgbClr val="000099"/>
                </a:solidFill>
              </a:rPr>
              <a:t>Device problem</a:t>
            </a:r>
          </a:p>
          <a:p>
            <a:pPr marL="457200" indent="-457200" algn="l">
              <a:buAutoNum type="arabicPeriod"/>
            </a:pPr>
            <a:r>
              <a:rPr lang="en-US" altLang="zh-CN" sz="2800" b="0" dirty="0" smtClean="0">
                <a:solidFill>
                  <a:srgbClr val="000099"/>
                </a:solidFill>
              </a:rPr>
              <a:t>Dynamic range of the CCD is not big enough???</a:t>
            </a:r>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7" name="TextBox 6"/>
          <p:cNvSpPr txBox="1"/>
          <p:nvPr/>
        </p:nvSpPr>
        <p:spPr>
          <a:xfrm>
            <a:off x="251520" y="3933056"/>
            <a:ext cx="8557400" cy="1323439"/>
          </a:xfrm>
          <a:prstGeom prst="rect">
            <a:avLst/>
          </a:prstGeom>
          <a:noFill/>
        </p:spPr>
        <p:txBody>
          <a:bodyPr wrap="square" rtlCol="0">
            <a:spAutoFit/>
          </a:bodyPr>
          <a:lstStyle/>
          <a:p>
            <a:pPr marL="457200" indent="-457200" algn="l">
              <a:buFontTx/>
              <a:buAutoNum type="arabicPeriod"/>
            </a:pPr>
            <a:r>
              <a:rPr lang="en-US" altLang="zh-CN" sz="2800" b="0" dirty="0" smtClean="0">
                <a:solidFill>
                  <a:srgbClr val="FF0000"/>
                </a:solidFill>
              </a:rPr>
              <a:t>To change the </a:t>
            </a:r>
            <a:r>
              <a:rPr lang="en-US" altLang="zh-CN" sz="2800" b="0" dirty="0">
                <a:solidFill>
                  <a:srgbClr val="FF0000"/>
                </a:solidFill>
              </a:rPr>
              <a:t>setting </a:t>
            </a:r>
            <a:r>
              <a:rPr lang="en-US" altLang="zh-CN" sz="2800" b="0" dirty="0" smtClean="0">
                <a:solidFill>
                  <a:srgbClr val="FF0000"/>
                </a:solidFill>
              </a:rPr>
              <a:t> of corrector or  Q</a:t>
            </a:r>
          </a:p>
          <a:p>
            <a:pPr marL="457200" indent="-457200" algn="l">
              <a:buFontTx/>
              <a:buAutoNum type="arabicPeriod"/>
            </a:pPr>
            <a:r>
              <a:rPr lang="en-US" altLang="zh-CN" sz="2800" b="0" dirty="0" smtClean="0">
                <a:solidFill>
                  <a:srgbClr val="FF0000"/>
                </a:solidFill>
              </a:rPr>
              <a:t>To  use wire scanner to find out the size of the beam. </a:t>
            </a:r>
          </a:p>
          <a:p>
            <a:pPr algn="l"/>
            <a:endParaRPr lang="zh-CN" altLang="en-US" sz="2400" b="0" dirty="0" smtClean="0">
              <a:solidFill>
                <a:srgbClr val="FF0000"/>
              </a:solidFill>
            </a:endParaRPr>
          </a:p>
        </p:txBody>
      </p:sp>
      <p:sp>
        <p:nvSpPr>
          <p:cNvPr id="9" name="灯片编号占位符 8"/>
          <p:cNvSpPr>
            <a:spLocks noGrp="1"/>
          </p:cNvSpPr>
          <p:nvPr>
            <p:ph type="sldNum" sz="quarter" idx="4"/>
          </p:nvPr>
        </p:nvSpPr>
        <p:spPr/>
        <p:txBody>
          <a:bodyPr/>
          <a:lstStyle/>
          <a:p>
            <a:fld id="{68F872B7-015D-4627-B736-733D8BE166EE}" type="slidenum">
              <a:rPr lang="zh-CN" altLang="en-US" smtClean="0"/>
              <a:pPr/>
              <a:t>16</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2698946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extLst>
              <p:ext uri="{D42A27DB-BD31-4B8C-83A1-F6EECF244321}">
                <p14:modId xmlns:p14="http://schemas.microsoft.com/office/powerpoint/2010/main" val="3191568481"/>
              </p:ext>
            </p:extLst>
          </p:nvPr>
        </p:nvGraphicFramePr>
        <p:xfrm>
          <a:off x="118064" y="1237654"/>
          <a:ext cx="8637318" cy="2386266"/>
        </p:xfrm>
        <a:graphic>
          <a:graphicData uri="http://schemas.openxmlformats.org/drawingml/2006/table">
            <a:tbl>
              <a:tblPr firstRow="1" bandRow="1">
                <a:tableStyleId>{5C22544A-7EE6-4342-B048-85BDC9FD1C3A}</a:tableStyleId>
              </a:tblPr>
              <a:tblGrid>
                <a:gridCol w="2365704"/>
                <a:gridCol w="1872208"/>
                <a:gridCol w="2160240"/>
                <a:gridCol w="2239166"/>
              </a:tblGrid>
              <a:tr h="456007">
                <a:tc>
                  <a:txBody>
                    <a:bodyPr/>
                    <a:lstStyle/>
                    <a:p>
                      <a:r>
                        <a:rPr lang="en-US" altLang="zh-CN" sz="2000" dirty="0" smtClean="0">
                          <a:latin typeface="Times New Roman" panose="02020603050405020304" pitchFamily="18" charset="0"/>
                          <a:cs typeface="Times New Roman" panose="02020603050405020304" pitchFamily="18" charset="0"/>
                        </a:rPr>
                        <a:t>Institute/Machine</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Maker</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Characteristic</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State</a:t>
                      </a:r>
                      <a:endParaRPr lang="zh-CN" altLang="en-US" sz="2000" dirty="0">
                        <a:latin typeface="Times New Roman" panose="02020603050405020304" pitchFamily="18" charset="0"/>
                        <a:cs typeface="Times New Roman" panose="02020603050405020304" pitchFamily="18" charset="0"/>
                      </a:endParaRPr>
                    </a:p>
                  </a:txBody>
                  <a:tcPr/>
                </a:tc>
              </a:tr>
              <a:tr h="363429">
                <a:tc>
                  <a:txBody>
                    <a:bodyPr/>
                    <a:lstStyle/>
                    <a:p>
                      <a:r>
                        <a:rPr lang="en-US" altLang="zh-CN" sz="2000" dirty="0" smtClean="0">
                          <a:latin typeface="Times New Roman" panose="02020603050405020304" pitchFamily="18" charset="0"/>
                          <a:cs typeface="Times New Roman" panose="02020603050405020304" pitchFamily="18" charset="0"/>
                        </a:rPr>
                        <a:t>IMP/Transfer</a:t>
                      </a:r>
                      <a:r>
                        <a:rPr lang="en-US" altLang="zh-CN" sz="2000" baseline="0" dirty="0" smtClean="0">
                          <a:latin typeface="Times New Roman" panose="02020603050405020304" pitchFamily="18" charset="0"/>
                          <a:cs typeface="Times New Roman" panose="02020603050405020304" pitchFamily="18" charset="0"/>
                        </a:rPr>
                        <a:t>s line</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err="1" smtClean="0">
                          <a:latin typeface="Times New Roman" panose="02020603050405020304" pitchFamily="18" charset="0"/>
                          <a:cs typeface="Times New Roman" panose="02020603050405020304" pitchFamily="18" charset="0"/>
                        </a:rPr>
                        <a:t>Xiaoyan</a:t>
                      </a:r>
                      <a:r>
                        <a:rPr lang="en-US" altLang="zh-CN" sz="2000" baseline="0" dirty="0" smtClean="0">
                          <a:latin typeface="Times New Roman" panose="02020603050405020304" pitchFamily="18" charset="0"/>
                          <a:cs typeface="Times New Roman" panose="02020603050405020304" pitchFamily="18" charset="0"/>
                        </a:rPr>
                        <a:t> Zhao</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Ion /Electronic</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Retired(beam test)</a:t>
                      </a:r>
                      <a:endParaRPr lang="zh-CN" altLang="en-US" sz="2000" dirty="0">
                        <a:latin typeface="Times New Roman" panose="02020603050405020304" pitchFamily="18" charset="0"/>
                        <a:cs typeface="Times New Roman" panose="02020603050405020304" pitchFamily="18" charset="0"/>
                      </a:endParaRPr>
                    </a:p>
                  </a:txBody>
                  <a:tcPr/>
                </a:tc>
              </a:tr>
              <a:tr h="363429">
                <a:tc>
                  <a:txBody>
                    <a:bodyPr/>
                    <a:lstStyle/>
                    <a:p>
                      <a:r>
                        <a:rPr lang="en-US" altLang="zh-CN" sz="2000" b="1" dirty="0" smtClean="0">
                          <a:solidFill>
                            <a:srgbClr val="FF0000"/>
                          </a:solidFill>
                          <a:latin typeface="Times New Roman" panose="02020603050405020304" pitchFamily="18" charset="0"/>
                          <a:cs typeface="Times New Roman" panose="02020603050405020304" pitchFamily="18" charset="0"/>
                        </a:rPr>
                        <a:t>IMP/</a:t>
                      </a:r>
                      <a:r>
                        <a:rPr lang="en-US" altLang="zh-CN" sz="2000" b="1" dirty="0" err="1" smtClean="0">
                          <a:solidFill>
                            <a:srgbClr val="FF0000"/>
                          </a:solidFill>
                          <a:latin typeface="Times New Roman" panose="02020603050405020304" pitchFamily="18" charset="0"/>
                          <a:cs typeface="Times New Roman" panose="02020603050405020304" pitchFamily="18" charset="0"/>
                        </a:rPr>
                        <a:t>CSRm&amp;Linac</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sz="2000" b="1" dirty="0" err="1" smtClean="0">
                          <a:solidFill>
                            <a:srgbClr val="FF0000"/>
                          </a:solidFill>
                          <a:latin typeface="Times New Roman" panose="02020603050405020304" pitchFamily="18" charset="0"/>
                          <a:cs typeface="Times New Roman" panose="02020603050405020304" pitchFamily="18" charset="0"/>
                        </a:rPr>
                        <a:t>Hongming</a:t>
                      </a:r>
                      <a:r>
                        <a:rPr lang="en-US" altLang="zh-CN" sz="2000" b="1" dirty="0" smtClean="0">
                          <a:solidFill>
                            <a:srgbClr val="FF0000"/>
                          </a:solidFill>
                          <a:latin typeface="Times New Roman" panose="02020603050405020304" pitchFamily="18" charset="0"/>
                          <a:cs typeface="Times New Roman" panose="02020603050405020304" pitchFamily="18" charset="0"/>
                        </a:rPr>
                        <a:t> </a:t>
                      </a:r>
                      <a:r>
                        <a:rPr lang="en-US" altLang="zh-CN" sz="2000" b="1" dirty="0" err="1" smtClean="0">
                          <a:solidFill>
                            <a:srgbClr val="FF0000"/>
                          </a:solidFill>
                          <a:latin typeface="Times New Roman" panose="02020603050405020304" pitchFamily="18" charset="0"/>
                          <a:cs typeface="Times New Roman" panose="02020603050405020304" pitchFamily="18" charset="0"/>
                        </a:rPr>
                        <a:t>Xie</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sz="2000" b="1" dirty="0" smtClean="0">
                          <a:solidFill>
                            <a:srgbClr val="FF0000"/>
                          </a:solidFill>
                          <a:latin typeface="Times New Roman" panose="02020603050405020304" pitchFamily="18" charset="0"/>
                          <a:cs typeface="Times New Roman" panose="02020603050405020304" pitchFamily="18" charset="0"/>
                        </a:rPr>
                        <a:t>Ion/Optic</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sz="2000" b="1" dirty="0" smtClean="0">
                          <a:solidFill>
                            <a:srgbClr val="FF0000"/>
                          </a:solidFill>
                          <a:latin typeface="Times New Roman" panose="02020603050405020304" pitchFamily="18" charset="0"/>
                          <a:cs typeface="Times New Roman" panose="02020603050405020304" pitchFamily="18" charset="0"/>
                        </a:rPr>
                        <a:t>Commissioned</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a:tc>
              </a:tr>
              <a:tr h="436739">
                <a:tc>
                  <a:txBody>
                    <a:bodyPr/>
                    <a:lstStyle/>
                    <a:p>
                      <a:r>
                        <a:rPr lang="en-US" altLang="zh-CN" sz="2000" dirty="0" smtClean="0">
                          <a:latin typeface="Times New Roman" panose="02020603050405020304" pitchFamily="18" charset="0"/>
                          <a:cs typeface="Times New Roman" panose="02020603050405020304" pitchFamily="18" charset="0"/>
                        </a:rPr>
                        <a:t>IHEP/CSNS-RCS</a:t>
                      </a:r>
                    </a:p>
                  </a:txBody>
                  <a:tcPr/>
                </a:tc>
                <a:tc>
                  <a:txBody>
                    <a:bodyPr/>
                    <a:lstStyle/>
                    <a:p>
                      <a:r>
                        <a:rPr lang="en-US" altLang="zh-CN" sz="2000" dirty="0" err="1" smtClean="0">
                          <a:latin typeface="Times New Roman" panose="02020603050405020304" pitchFamily="18" charset="0"/>
                          <a:cs typeface="Times New Roman" panose="02020603050405020304" pitchFamily="18" charset="0"/>
                        </a:rPr>
                        <a:t>Yaofeng</a:t>
                      </a:r>
                      <a:r>
                        <a:rPr lang="en-US" altLang="zh-CN" sz="2000" baseline="0" dirty="0" smtClean="0">
                          <a:latin typeface="Times New Roman" panose="02020603050405020304" pitchFamily="18" charset="0"/>
                          <a:cs typeface="Times New Roman" panose="02020603050405020304" pitchFamily="18" charset="0"/>
                        </a:rPr>
                        <a:t> Zhang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dirty="0" smtClean="0">
                          <a:latin typeface="Times New Roman" panose="02020603050405020304" pitchFamily="18" charset="0"/>
                          <a:cs typeface="Times New Roman" panose="02020603050405020304" pitchFamily="18" charset="0"/>
                        </a:rPr>
                        <a:t>Electron/electronic</a:t>
                      </a:r>
                    </a:p>
                  </a:txBody>
                  <a:tcPr/>
                </a:tc>
                <a:tc>
                  <a:txBody>
                    <a:bodyPr/>
                    <a:lstStyle/>
                    <a:p>
                      <a:r>
                        <a:rPr lang="en-US" altLang="zh-CN" sz="2000" dirty="0" smtClean="0">
                          <a:latin typeface="Times New Roman" panose="02020603050405020304" pitchFamily="18" charset="0"/>
                          <a:cs typeface="Times New Roman" panose="02020603050405020304" pitchFamily="18" charset="0"/>
                        </a:rPr>
                        <a:t>Retired(without test)</a:t>
                      </a:r>
                    </a:p>
                  </a:txBody>
                  <a:tcPr/>
                </a:tc>
              </a:tr>
              <a:tr h="363429">
                <a:tc>
                  <a:txBody>
                    <a:bodyPr/>
                    <a:lstStyle/>
                    <a:p>
                      <a:r>
                        <a:rPr lang="en-US" altLang="zh-CN" sz="2000" dirty="0" smtClean="0">
                          <a:latin typeface="Times New Roman" panose="02020603050405020304" pitchFamily="18" charset="0"/>
                          <a:cs typeface="Times New Roman" panose="02020603050405020304" pitchFamily="18" charset="0"/>
                        </a:rPr>
                        <a:t>IHEP/CADS-Injector I</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dirty="0" smtClean="0">
                          <a:latin typeface="Times New Roman" panose="02020603050405020304" pitchFamily="18" charset="0"/>
                          <a:cs typeface="Times New Roman" panose="02020603050405020304" pitchFamily="18" charset="0"/>
                        </a:rPr>
                        <a:t>Jun He</a:t>
                      </a:r>
                    </a:p>
                  </a:txBody>
                  <a:tcPr/>
                </a:tc>
                <a:tc>
                  <a:txBody>
                    <a:bodyPr/>
                    <a:lstStyle/>
                    <a:p>
                      <a:r>
                        <a:rPr lang="en-US" altLang="zh-CN" sz="2000" dirty="0" smtClean="0">
                          <a:latin typeface="Times New Roman" panose="02020603050405020304" pitchFamily="18" charset="0"/>
                          <a:cs typeface="Times New Roman" panose="02020603050405020304" pitchFamily="18" charset="0"/>
                        </a:rPr>
                        <a:t>Ion/Optic</a:t>
                      </a:r>
                      <a:endParaRPr lang="zh-CN" altLang="en-US" sz="2000" dirty="0">
                        <a:latin typeface="Times New Roman" panose="02020603050405020304" pitchFamily="18" charset="0"/>
                        <a:cs typeface="Times New Roman" panose="02020603050405020304" pitchFamily="18" charset="0"/>
                      </a:endParaRPr>
                    </a:p>
                  </a:txBody>
                  <a:tcPr/>
                </a:tc>
                <a:tc>
                  <a:txBody>
                    <a:bodyPr/>
                    <a:lstStyle/>
                    <a:p>
                      <a:r>
                        <a:rPr lang="en-US" altLang="zh-CN" sz="2000" baseline="0" dirty="0" smtClean="0">
                          <a:latin typeface="Times New Roman" panose="02020603050405020304" pitchFamily="18" charset="0"/>
                          <a:cs typeface="Times New Roman" panose="02020603050405020304" pitchFamily="18" charset="0"/>
                        </a:rPr>
                        <a:t>Debugging</a:t>
                      </a:r>
                    </a:p>
                  </a:txBody>
                  <a:tcPr/>
                </a:tc>
              </a:tr>
            </a:tbl>
          </a:graphicData>
        </a:graphic>
      </p:graphicFrame>
      <p:sp>
        <p:nvSpPr>
          <p:cNvPr id="3" name="标题 2"/>
          <p:cNvSpPr>
            <a:spLocks noGrp="1"/>
          </p:cNvSpPr>
          <p:nvPr>
            <p:ph type="title"/>
          </p:nvPr>
        </p:nvSpPr>
        <p:spPr/>
        <p:txBody>
          <a:bodyPr/>
          <a:lstStyle/>
          <a:p>
            <a:r>
              <a:rPr lang="en-US" altLang="zh-CN" sz="2800" dirty="0"/>
              <a:t>IPM </a:t>
            </a:r>
            <a:r>
              <a:rPr lang="en-US" altLang="zh-CN" sz="2800" dirty="0" smtClean="0"/>
              <a:t>development history in </a:t>
            </a:r>
            <a:r>
              <a:rPr lang="en-US" altLang="zh-CN" sz="2800" dirty="0"/>
              <a:t>China</a:t>
            </a:r>
            <a:endParaRPr lang="zh-CN" altLang="en-US" dirty="0"/>
          </a:p>
        </p:txBody>
      </p:sp>
      <p:pic>
        <p:nvPicPr>
          <p:cNvPr id="7" name="图片 6"/>
          <p:cNvPicPr>
            <a:picLocks noChangeAspect="1"/>
          </p:cNvPicPr>
          <p:nvPr/>
        </p:nvPicPr>
        <p:blipFill>
          <a:blip r:embed="rId2"/>
          <a:stretch>
            <a:fillRect/>
          </a:stretch>
        </p:blipFill>
        <p:spPr>
          <a:xfrm>
            <a:off x="8710754" y="2083054"/>
            <a:ext cx="443393" cy="409408"/>
          </a:xfrm>
          <a:prstGeom prst="rect">
            <a:avLst/>
          </a:prstGeom>
        </p:spPr>
      </p:pic>
      <p:pic>
        <p:nvPicPr>
          <p:cNvPr id="8" name="图片 7"/>
          <p:cNvPicPr>
            <a:picLocks noChangeAspect="1"/>
          </p:cNvPicPr>
          <p:nvPr/>
        </p:nvPicPr>
        <p:blipFill>
          <a:blip r:embed="rId3"/>
          <a:stretch>
            <a:fillRect/>
          </a:stretch>
        </p:blipFill>
        <p:spPr>
          <a:xfrm>
            <a:off x="8747471" y="2494464"/>
            <a:ext cx="432048" cy="409408"/>
          </a:xfrm>
          <a:prstGeom prst="rect">
            <a:avLst/>
          </a:prstGeom>
        </p:spPr>
      </p:pic>
      <p:pic>
        <p:nvPicPr>
          <p:cNvPr id="10" name="图片 9"/>
          <p:cNvPicPr>
            <a:picLocks noChangeAspect="1"/>
          </p:cNvPicPr>
          <p:nvPr/>
        </p:nvPicPr>
        <p:blipFill>
          <a:blip r:embed="rId3"/>
          <a:stretch>
            <a:fillRect/>
          </a:stretch>
        </p:blipFill>
        <p:spPr>
          <a:xfrm>
            <a:off x="8674731" y="1643865"/>
            <a:ext cx="432048" cy="409408"/>
          </a:xfrm>
          <a:prstGeom prst="rect">
            <a:avLst/>
          </a:prstGeom>
        </p:spPr>
      </p:pic>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文本框 4"/>
          <p:cNvSpPr txBox="1"/>
          <p:nvPr/>
        </p:nvSpPr>
        <p:spPr>
          <a:xfrm>
            <a:off x="245752" y="3966155"/>
            <a:ext cx="8581058" cy="830997"/>
          </a:xfrm>
          <a:prstGeom prst="rect">
            <a:avLst/>
          </a:prstGeom>
          <a:noFill/>
        </p:spPr>
        <p:txBody>
          <a:bodyPr wrap="square" rtlCol="0">
            <a:spAutoFit/>
          </a:bodyPr>
          <a:lstStyle/>
          <a:p>
            <a:pPr algn="l"/>
            <a:r>
              <a:rPr lang="en-US" altLang="zh-CN" sz="2400" b="0" dirty="0" smtClean="0">
                <a:solidFill>
                  <a:srgbClr val="000099"/>
                </a:solidFill>
              </a:rPr>
              <a:t>There is only one IPM system can work normally at IMP in China. </a:t>
            </a:r>
            <a:r>
              <a:rPr lang="en-US" altLang="zh-CN" sz="2400" b="0" dirty="0">
                <a:solidFill>
                  <a:srgbClr val="000099"/>
                </a:solidFill>
              </a:rPr>
              <a:t>There is </a:t>
            </a:r>
            <a:r>
              <a:rPr lang="en-US" altLang="zh-CN" sz="2400" b="0" dirty="0" smtClean="0">
                <a:solidFill>
                  <a:srgbClr val="000099"/>
                </a:solidFill>
              </a:rPr>
              <a:t>no strip </a:t>
            </a:r>
            <a:r>
              <a:rPr lang="en-US" altLang="zh-CN" sz="2400" b="0" dirty="0">
                <a:solidFill>
                  <a:srgbClr val="000099"/>
                </a:solidFill>
              </a:rPr>
              <a:t>anode </a:t>
            </a:r>
            <a:r>
              <a:rPr lang="en-US" altLang="zh-CN" sz="2400" b="0" dirty="0" smtClean="0">
                <a:solidFill>
                  <a:srgbClr val="000099"/>
                </a:solidFill>
              </a:rPr>
              <a:t>readout IPM which can </a:t>
            </a:r>
            <a:r>
              <a:rPr lang="en-US" altLang="zh-CN" sz="2400" b="0" dirty="0">
                <a:solidFill>
                  <a:srgbClr val="000099"/>
                </a:solidFill>
              </a:rPr>
              <a:t>get the TBT </a:t>
            </a:r>
            <a:r>
              <a:rPr lang="en-US" altLang="zh-CN" sz="2400" b="0" dirty="0" smtClean="0">
                <a:solidFill>
                  <a:srgbClr val="000099"/>
                </a:solidFill>
              </a:rPr>
              <a:t>profile.</a:t>
            </a:r>
            <a:endParaRPr lang="zh-CN" altLang="en-US" sz="2400" b="0" dirty="0">
              <a:solidFill>
                <a:srgbClr val="000099"/>
              </a:solidFill>
            </a:endParaRPr>
          </a:p>
        </p:txBody>
      </p:sp>
      <p:sp>
        <p:nvSpPr>
          <p:cNvPr id="12" name="文本框 11"/>
          <p:cNvSpPr txBox="1"/>
          <p:nvPr/>
        </p:nvSpPr>
        <p:spPr>
          <a:xfrm>
            <a:off x="314121" y="5085184"/>
            <a:ext cx="8541290" cy="830997"/>
          </a:xfrm>
          <a:prstGeom prst="rect">
            <a:avLst/>
          </a:prstGeom>
          <a:noFill/>
        </p:spPr>
        <p:txBody>
          <a:bodyPr wrap="square" rtlCol="0">
            <a:spAutoFit/>
          </a:bodyPr>
          <a:lstStyle/>
          <a:p>
            <a:pPr algn="l"/>
            <a:r>
              <a:rPr lang="en-US" altLang="zh-CN" sz="2400" b="0" dirty="0" smtClean="0">
                <a:solidFill>
                  <a:schemeClr val="tx1"/>
                </a:solidFill>
              </a:rPr>
              <a:t>Both IMP and IHEP are trying to develop the minimal invasive profile monitors, both injectors </a:t>
            </a:r>
            <a:r>
              <a:rPr lang="en-US" altLang="zh-CN" sz="2400" b="0" dirty="0">
                <a:solidFill>
                  <a:schemeClr val="tx1"/>
                </a:solidFill>
              </a:rPr>
              <a:t>need </a:t>
            </a:r>
            <a:r>
              <a:rPr lang="en-US" altLang="zh-CN" sz="2400" b="0" dirty="0" smtClean="0">
                <a:solidFill>
                  <a:schemeClr val="tx1"/>
                </a:solidFill>
              </a:rPr>
              <a:t>to increase </a:t>
            </a:r>
            <a:r>
              <a:rPr lang="en-US" altLang="zh-CN" sz="2400" b="0" dirty="0">
                <a:solidFill>
                  <a:schemeClr val="tx1"/>
                </a:solidFill>
              </a:rPr>
              <a:t>stability.</a:t>
            </a:r>
            <a:endParaRPr lang="zh-CN" altLang="en-US" sz="2400" b="0" dirty="0" smtClean="0">
              <a:solidFill>
                <a:schemeClr val="tx1"/>
              </a:solidFill>
            </a:endParaRPr>
          </a:p>
        </p:txBody>
      </p:sp>
      <p:pic>
        <p:nvPicPr>
          <p:cNvPr id="16" name="图片 15"/>
          <p:cNvPicPr>
            <a:picLocks noChangeAspect="1"/>
          </p:cNvPicPr>
          <p:nvPr/>
        </p:nvPicPr>
        <p:blipFill>
          <a:blip r:embed="rId4"/>
          <a:stretch>
            <a:fillRect/>
          </a:stretch>
        </p:blipFill>
        <p:spPr>
          <a:xfrm>
            <a:off x="8541060" y="2903872"/>
            <a:ext cx="576360" cy="525128"/>
          </a:xfrm>
          <a:prstGeom prst="rect">
            <a:avLst/>
          </a:prstGeom>
        </p:spPr>
      </p:pic>
      <p:sp>
        <p:nvSpPr>
          <p:cNvPr id="9" name="灯片编号占位符 8"/>
          <p:cNvSpPr>
            <a:spLocks noGrp="1"/>
          </p:cNvSpPr>
          <p:nvPr>
            <p:ph type="sldNum" sz="quarter" idx="4"/>
          </p:nvPr>
        </p:nvSpPr>
        <p:spPr/>
        <p:txBody>
          <a:bodyPr/>
          <a:lstStyle/>
          <a:p>
            <a:fld id="{68F872B7-015D-4627-B736-733D8BE166EE}" type="slidenum">
              <a:rPr lang="zh-CN" altLang="en-US" smtClean="0"/>
              <a:pPr/>
              <a:t>17</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674559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7504" y="1196752"/>
            <a:ext cx="6048672" cy="360040"/>
          </a:xfrm>
        </p:spPr>
        <p:txBody>
          <a:bodyPr>
            <a:noAutofit/>
          </a:bodyPr>
          <a:lstStyle/>
          <a:p>
            <a:r>
              <a:rPr lang="en-US" altLang="zh-CN" sz="2400" dirty="0" err="1" smtClean="0">
                <a:latin typeface="Times New Roman" panose="02020603050405020304" pitchFamily="18" charset="0"/>
                <a:cs typeface="Times New Roman" panose="02020603050405020304" pitchFamily="18" charset="0"/>
              </a:rPr>
              <a:t>IMP~Zhao</a:t>
            </a:r>
            <a:r>
              <a:rPr lang="en-US" altLang="zh-CN" sz="2400" dirty="0" smtClean="0">
                <a:latin typeface="Times New Roman" panose="02020603050405020304" pitchFamily="18" charset="0"/>
                <a:cs typeface="Times New Roman" panose="02020603050405020304" pitchFamily="18" charset="0"/>
              </a:rPr>
              <a:t>  ion detection/ anode plate</a:t>
            </a:r>
          </a:p>
          <a:p>
            <a:endParaRPr lang="en-US" altLang="zh-CN" sz="3200" dirty="0" smtClean="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p:txBody>
          <a:bodyPr>
            <a:normAutofit/>
          </a:bodyPr>
          <a:lstStyle/>
          <a:p>
            <a:r>
              <a:rPr lang="en-US" altLang="zh-CN" sz="3200" dirty="0" smtClean="0"/>
              <a:t>IPM development in China</a:t>
            </a:r>
            <a:endParaRPr lang="zh-CN" altLang="en-US" sz="3200" dirty="0">
              <a:latin typeface="Times New Roman" panose="02020603050405020304" pitchFamily="18" charset="0"/>
              <a:cs typeface="Times New Roman" panose="02020603050405020304" pitchFamily="18" charset="0"/>
            </a:endParaRPr>
          </a:p>
        </p:txBody>
      </p:sp>
      <p:sp>
        <p:nvSpPr>
          <p:cNvPr id="9" name="Rectangle 2"/>
          <p:cNvSpPr>
            <a:spLocks noChangeArrowheads="1"/>
          </p:cNvSpPr>
          <p:nvPr/>
        </p:nvSpPr>
        <p:spPr bwMode="auto">
          <a:xfrm>
            <a:off x="5076056"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1975531700"/>
              </p:ext>
            </p:extLst>
          </p:nvPr>
        </p:nvGraphicFramePr>
        <p:xfrm>
          <a:off x="3102819" y="1701673"/>
          <a:ext cx="2619375" cy="2924175"/>
        </p:xfrm>
        <a:graphic>
          <a:graphicData uri="http://schemas.openxmlformats.org/presentationml/2006/ole">
            <mc:AlternateContent xmlns:mc="http://schemas.openxmlformats.org/markup-compatibility/2006">
              <mc:Choice xmlns:v="urn:schemas-microsoft-com:vml" Requires="v">
                <p:oleObj spid="_x0000_s14783" name="BMP 图像" r:id="rId3" imgW="3076190" imgH="3419952" progId="Paint.Picture">
                  <p:embed/>
                </p:oleObj>
              </mc:Choice>
              <mc:Fallback>
                <p:oleObj name="BMP 图像" r:id="rId3" imgW="3076190" imgH="3419952"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819" y="1701673"/>
                        <a:ext cx="2619375"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448758" y="20417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2" name="对象 11"/>
          <p:cNvGraphicFramePr>
            <a:graphicFrameLocks noChangeAspect="1"/>
          </p:cNvGraphicFramePr>
          <p:nvPr>
            <p:extLst>
              <p:ext uri="{D42A27DB-BD31-4B8C-83A1-F6EECF244321}">
                <p14:modId xmlns:p14="http://schemas.microsoft.com/office/powerpoint/2010/main" val="2754658990"/>
              </p:ext>
            </p:extLst>
          </p:nvPr>
        </p:nvGraphicFramePr>
        <p:xfrm>
          <a:off x="319840" y="1682623"/>
          <a:ext cx="2619375" cy="2943225"/>
        </p:xfrm>
        <a:graphic>
          <a:graphicData uri="http://schemas.openxmlformats.org/presentationml/2006/ole">
            <mc:AlternateContent xmlns:mc="http://schemas.openxmlformats.org/markup-compatibility/2006">
              <mc:Choice xmlns:v="urn:schemas-microsoft-com:vml" Requires="v">
                <p:oleObj spid="_x0000_s14784" name="BMP 图像" r:id="rId5" imgW="3076190" imgH="3428571" progId="Paint.Picture">
                  <p:embed/>
                </p:oleObj>
              </mc:Choice>
              <mc:Fallback>
                <p:oleObj name="BMP 图像" r:id="rId5" imgW="3076190" imgH="3428571"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40" y="1682623"/>
                        <a:ext cx="2619375" cy="294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矩形 3"/>
          <p:cNvSpPr/>
          <p:nvPr/>
        </p:nvSpPr>
        <p:spPr>
          <a:xfrm>
            <a:off x="38145" y="5196538"/>
            <a:ext cx="5662786" cy="830997"/>
          </a:xfrm>
          <a:prstGeom prst="rect">
            <a:avLst/>
          </a:prstGeom>
        </p:spPr>
        <p:txBody>
          <a:bodyPr wrap="square">
            <a:spAutoFit/>
          </a:bodyPr>
          <a:lstStyle/>
          <a:p>
            <a:r>
              <a:rPr lang="en-US" altLang="zh-CN" sz="2400" b="0" dirty="0" err="1" smtClean="0">
                <a:solidFill>
                  <a:schemeClr val="tx1"/>
                </a:solidFill>
                <a:cs typeface="Times New Roman" panose="02020603050405020304" pitchFamily="18" charset="0"/>
              </a:rPr>
              <a:t>IHEP~Zhang</a:t>
            </a:r>
            <a:r>
              <a:rPr lang="en-US" altLang="zh-CN" sz="2400" b="0" dirty="0" smtClean="0">
                <a:solidFill>
                  <a:schemeClr val="tx1"/>
                </a:solidFill>
                <a:cs typeface="Times New Roman" panose="02020603050405020304" pitchFamily="18" charset="0"/>
              </a:rPr>
              <a:t>  e+ detection/anode plate finished the design but without beam testing</a:t>
            </a:r>
            <a:endParaRPr lang="en-US" altLang="zh-CN" sz="2400" b="0" dirty="0">
              <a:solidFill>
                <a:schemeClr val="tx1"/>
              </a:solidFill>
              <a:cs typeface="Times New Roman" panose="02020603050405020304" pitchFamily="18" charset="0"/>
            </a:endParaRPr>
          </a:p>
        </p:txBody>
      </p:sp>
      <p:sp>
        <p:nvSpPr>
          <p:cNvPr id="5" name="页脚占位符 4"/>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7" name="文本框 6"/>
          <p:cNvSpPr txBox="1"/>
          <p:nvPr/>
        </p:nvSpPr>
        <p:spPr>
          <a:xfrm>
            <a:off x="605136" y="4567622"/>
            <a:ext cx="4528805" cy="461665"/>
          </a:xfrm>
          <a:prstGeom prst="rect">
            <a:avLst/>
          </a:prstGeom>
          <a:noFill/>
        </p:spPr>
        <p:txBody>
          <a:bodyPr wrap="none" rtlCol="0">
            <a:spAutoFit/>
          </a:bodyPr>
          <a:lstStyle/>
          <a:p>
            <a:r>
              <a:rPr lang="en-US" altLang="zh-CN" sz="2400" dirty="0" smtClean="0">
                <a:solidFill>
                  <a:srgbClr val="3333FF"/>
                </a:solidFill>
              </a:rPr>
              <a:t>Photos of the IPM made by Zhao</a:t>
            </a:r>
            <a:endParaRPr lang="zh-CN" altLang="en-US" sz="2400" dirty="0" smtClean="0">
              <a:solidFill>
                <a:srgbClr val="3333FF"/>
              </a:solidFill>
            </a:endParaRPr>
          </a:p>
        </p:txBody>
      </p:sp>
      <p:graphicFrame>
        <p:nvGraphicFramePr>
          <p:cNvPr id="13" name="表格 12"/>
          <p:cNvGraphicFramePr>
            <a:graphicFrameLocks noGrp="1"/>
          </p:cNvGraphicFramePr>
          <p:nvPr>
            <p:extLst>
              <p:ext uri="{D42A27DB-BD31-4B8C-83A1-F6EECF244321}">
                <p14:modId xmlns:p14="http://schemas.microsoft.com/office/powerpoint/2010/main" val="2127738565"/>
              </p:ext>
            </p:extLst>
          </p:nvPr>
        </p:nvGraphicFramePr>
        <p:xfrm>
          <a:off x="5800377" y="1556792"/>
          <a:ext cx="3185903" cy="4934672"/>
        </p:xfrm>
        <a:graphic>
          <a:graphicData uri="http://schemas.openxmlformats.org/drawingml/2006/table">
            <a:tbl>
              <a:tblPr firstRow="1" bandRow="1">
                <a:tableStyleId>{5C22544A-7EE6-4342-B048-85BDC9FD1C3A}</a:tableStyleId>
              </a:tblPr>
              <a:tblGrid>
                <a:gridCol w="2163347"/>
                <a:gridCol w="1022556"/>
              </a:tblGrid>
              <a:tr h="591260">
                <a:tc>
                  <a:txBody>
                    <a:bodyPr/>
                    <a:lstStyle/>
                    <a:p>
                      <a:r>
                        <a:rPr lang="en-US" altLang="zh-CN" dirty="0" smtClean="0"/>
                        <a:t>Parameters</a:t>
                      </a:r>
                      <a:endParaRPr lang="zh-CN" altLang="en-US" dirty="0"/>
                    </a:p>
                  </a:txBody>
                  <a:tcPr/>
                </a:tc>
                <a:tc>
                  <a:txBody>
                    <a:bodyPr/>
                    <a:lstStyle/>
                    <a:p>
                      <a:r>
                        <a:rPr lang="en-US" altLang="zh-CN" dirty="0" smtClean="0"/>
                        <a:t>Value</a:t>
                      </a:r>
                      <a:endParaRPr lang="zh-CN" altLang="en-US" dirty="0"/>
                    </a:p>
                  </a:txBody>
                  <a:tcPr/>
                </a:tc>
              </a:tr>
              <a:tr h="388833">
                <a:tc>
                  <a:txBody>
                    <a:bodyPr/>
                    <a:lstStyle/>
                    <a:p>
                      <a:r>
                        <a:rPr lang="en-US" altLang="zh-CN" dirty="0" smtClean="0"/>
                        <a:t>E(V/m)</a:t>
                      </a:r>
                      <a:endParaRPr lang="zh-CN" altLang="en-US" dirty="0"/>
                    </a:p>
                  </a:txBody>
                  <a:tcPr/>
                </a:tc>
                <a:tc>
                  <a:txBody>
                    <a:bodyPr/>
                    <a:lstStyle/>
                    <a:p>
                      <a:r>
                        <a:rPr lang="en-US" altLang="zh-CN" dirty="0" smtClean="0"/>
                        <a:t>10</a:t>
                      </a:r>
                      <a:r>
                        <a:rPr lang="en-US" altLang="zh-CN" baseline="30000" dirty="0" smtClean="0"/>
                        <a:t>5</a:t>
                      </a:r>
                      <a:endParaRPr lang="zh-CN" altLang="en-US" baseline="30000" dirty="0"/>
                    </a:p>
                  </a:txBody>
                  <a:tcPr/>
                </a:tc>
              </a:tr>
              <a:tr h="593101">
                <a:tc>
                  <a:txBody>
                    <a:bodyPr/>
                    <a:lstStyle/>
                    <a:p>
                      <a:r>
                        <a:rPr lang="en-US" altLang="zh-CN" dirty="0" smtClean="0"/>
                        <a:t>Distance</a:t>
                      </a:r>
                      <a:r>
                        <a:rPr lang="en-US" altLang="zh-CN" baseline="0" dirty="0" smtClean="0"/>
                        <a:t> </a:t>
                      </a:r>
                      <a:r>
                        <a:rPr lang="en-US" altLang="zh-CN" dirty="0" smtClean="0"/>
                        <a:t>Of electrode(cm)</a:t>
                      </a:r>
                      <a:endParaRPr lang="zh-CN" altLang="en-US" dirty="0"/>
                    </a:p>
                  </a:txBody>
                  <a:tcPr/>
                </a:tc>
                <a:tc>
                  <a:txBody>
                    <a:bodyPr/>
                    <a:lstStyle/>
                    <a:p>
                      <a:r>
                        <a:rPr lang="en-US" altLang="zh-CN" dirty="0" smtClean="0"/>
                        <a:t>24</a:t>
                      </a:r>
                      <a:endParaRPr lang="zh-CN" altLang="en-US" dirty="0"/>
                    </a:p>
                  </a:txBody>
                  <a:tcPr/>
                </a:tc>
              </a:tr>
              <a:tr h="388833">
                <a:tc>
                  <a:txBody>
                    <a:bodyPr/>
                    <a:lstStyle/>
                    <a:p>
                      <a:r>
                        <a:rPr lang="en-US" altLang="zh-CN" dirty="0" smtClean="0"/>
                        <a:t>Electrode potential</a:t>
                      </a:r>
                      <a:endParaRPr lang="zh-CN" altLang="en-US" dirty="0"/>
                    </a:p>
                  </a:txBody>
                  <a:tcPr/>
                </a:tc>
                <a:tc>
                  <a:txBody>
                    <a:bodyPr/>
                    <a:lstStyle/>
                    <a:p>
                      <a:r>
                        <a:rPr lang="en-US" altLang="zh-CN" dirty="0" smtClean="0"/>
                        <a:t>0,-24kV</a:t>
                      </a:r>
                      <a:endParaRPr lang="zh-CN" altLang="en-US" dirty="0"/>
                    </a:p>
                  </a:txBody>
                  <a:tcPr/>
                </a:tc>
              </a:tr>
              <a:tr h="388833">
                <a:tc>
                  <a:txBody>
                    <a:bodyPr/>
                    <a:lstStyle/>
                    <a:p>
                      <a:r>
                        <a:rPr lang="en-US" altLang="zh-CN" dirty="0" smtClean="0"/>
                        <a:t>Gap</a:t>
                      </a:r>
                      <a:r>
                        <a:rPr lang="en-US" altLang="zh-CN" baseline="0" dirty="0" smtClean="0"/>
                        <a:t> of magnet</a:t>
                      </a:r>
                      <a:r>
                        <a:rPr lang="en-US" altLang="zh-CN" dirty="0" smtClean="0"/>
                        <a:t>(mm)</a:t>
                      </a:r>
                      <a:endParaRPr lang="zh-CN" altLang="en-US" dirty="0"/>
                    </a:p>
                  </a:txBody>
                  <a:tcPr/>
                </a:tc>
                <a:tc>
                  <a:txBody>
                    <a:bodyPr/>
                    <a:lstStyle/>
                    <a:p>
                      <a:r>
                        <a:rPr lang="en-US" altLang="zh-CN" dirty="0" smtClean="0"/>
                        <a:t>302</a:t>
                      </a:r>
                      <a:endParaRPr lang="zh-CN" altLang="en-US" dirty="0"/>
                    </a:p>
                  </a:txBody>
                  <a:tcPr/>
                </a:tc>
              </a:tr>
              <a:tr h="388833">
                <a:tc>
                  <a:txBody>
                    <a:bodyPr/>
                    <a:lstStyle/>
                    <a:p>
                      <a:r>
                        <a:rPr lang="en-US" altLang="zh-CN" dirty="0" smtClean="0"/>
                        <a:t>Size</a:t>
                      </a:r>
                      <a:r>
                        <a:rPr lang="en-US" altLang="zh-CN" baseline="0" dirty="0" smtClean="0"/>
                        <a:t> of MCP(mm)</a:t>
                      </a:r>
                      <a:endParaRPr lang="zh-CN" altLang="en-US" dirty="0"/>
                    </a:p>
                  </a:txBody>
                  <a:tcPr/>
                </a:tc>
                <a:tc>
                  <a:txBody>
                    <a:bodyPr/>
                    <a:lstStyle/>
                    <a:p>
                      <a:r>
                        <a:rPr lang="en-US" altLang="zh-CN" dirty="0" smtClean="0"/>
                        <a:t>81X31</a:t>
                      </a:r>
                      <a:endParaRPr lang="zh-CN" altLang="en-US" dirty="0"/>
                    </a:p>
                  </a:txBody>
                  <a:tcPr/>
                </a:tc>
              </a:tr>
              <a:tr h="593101">
                <a:tc>
                  <a:txBody>
                    <a:bodyPr/>
                    <a:lstStyle/>
                    <a:p>
                      <a:r>
                        <a:rPr lang="en-US" altLang="zh-CN" dirty="0" smtClean="0"/>
                        <a:t>Size</a:t>
                      </a:r>
                      <a:r>
                        <a:rPr lang="en-US" altLang="zh-CN" baseline="0" dirty="0" smtClean="0"/>
                        <a:t> of the anode(mm)</a:t>
                      </a:r>
                      <a:endParaRPr lang="zh-CN" altLang="en-US" dirty="0"/>
                    </a:p>
                  </a:txBody>
                  <a:tcPr/>
                </a:tc>
                <a:tc>
                  <a:txBody>
                    <a:bodyPr/>
                    <a:lstStyle/>
                    <a:p>
                      <a:r>
                        <a:rPr lang="en-US" altLang="zh-CN" dirty="0" smtClean="0"/>
                        <a:t>1.25,1.25</a:t>
                      </a:r>
                      <a:endParaRPr lang="zh-CN" altLang="en-US" dirty="0"/>
                    </a:p>
                  </a:txBody>
                  <a:tcPr/>
                </a:tc>
              </a:tr>
              <a:tr h="388833">
                <a:tc>
                  <a:txBody>
                    <a:bodyPr/>
                    <a:lstStyle/>
                    <a:p>
                      <a:r>
                        <a:rPr lang="en-US" altLang="zh-CN" dirty="0" smtClean="0"/>
                        <a:t>B(T)</a:t>
                      </a:r>
                      <a:endParaRPr lang="zh-CN" altLang="en-US" dirty="0"/>
                    </a:p>
                  </a:txBody>
                  <a:tcPr/>
                </a:tc>
                <a:tc>
                  <a:txBody>
                    <a:bodyPr/>
                    <a:lstStyle/>
                    <a:p>
                      <a:r>
                        <a:rPr lang="en-US" altLang="zh-CN" dirty="0" smtClean="0"/>
                        <a:t>0.1</a:t>
                      </a:r>
                      <a:endParaRPr lang="zh-CN" altLang="en-US" dirty="0"/>
                    </a:p>
                  </a:txBody>
                  <a:tcPr/>
                </a:tc>
              </a:tr>
              <a:tr h="593101">
                <a:tc>
                  <a:txBody>
                    <a:bodyPr/>
                    <a:lstStyle/>
                    <a:p>
                      <a:r>
                        <a:rPr lang="en-US" altLang="zh-CN" dirty="0" smtClean="0"/>
                        <a:t>Signal</a:t>
                      </a:r>
                      <a:r>
                        <a:rPr lang="en-US" altLang="zh-CN" baseline="0" dirty="0" smtClean="0"/>
                        <a:t> of each anode</a:t>
                      </a:r>
                      <a:endParaRPr lang="zh-CN" altLang="en-US" dirty="0"/>
                    </a:p>
                  </a:txBody>
                  <a:tcPr/>
                </a:tc>
                <a:tc>
                  <a:txBody>
                    <a:bodyPr/>
                    <a:lstStyle/>
                    <a:p>
                      <a:r>
                        <a:rPr lang="en-US" altLang="zh-CN" dirty="0" smtClean="0"/>
                        <a:t>10nA</a:t>
                      </a:r>
                    </a:p>
                    <a:p>
                      <a:r>
                        <a:rPr lang="en-US" altLang="zh-CN" dirty="0" smtClean="0"/>
                        <a:t>~70uA</a:t>
                      </a:r>
                      <a:endParaRPr lang="zh-CN" altLang="en-US" dirty="0"/>
                    </a:p>
                  </a:txBody>
                  <a:tcPr/>
                </a:tc>
              </a:tr>
              <a:tr h="479007">
                <a:tc>
                  <a:txBody>
                    <a:bodyPr/>
                    <a:lstStyle/>
                    <a:p>
                      <a:r>
                        <a:rPr lang="en-US" altLang="zh-CN" dirty="0" smtClean="0"/>
                        <a:t>Signal</a:t>
                      </a:r>
                      <a:r>
                        <a:rPr lang="en-US" altLang="zh-CN" baseline="0" dirty="0" smtClean="0"/>
                        <a:t> dynamic range</a:t>
                      </a:r>
                      <a:endParaRPr lang="zh-CN" altLang="en-US" dirty="0"/>
                    </a:p>
                  </a:txBody>
                  <a:tcPr/>
                </a:tc>
                <a:tc>
                  <a:txBody>
                    <a:bodyPr/>
                    <a:lstStyle/>
                    <a:p>
                      <a:r>
                        <a:rPr lang="en-US" altLang="zh-CN" dirty="0" smtClean="0"/>
                        <a:t>10</a:t>
                      </a:r>
                      <a:r>
                        <a:rPr lang="en-US" altLang="zh-CN" baseline="30000" dirty="0" smtClean="0"/>
                        <a:t>4</a:t>
                      </a:r>
                      <a:endParaRPr lang="zh-CN" altLang="en-US" baseline="30000" dirty="0"/>
                    </a:p>
                  </a:txBody>
                  <a:tcPr/>
                </a:tc>
              </a:tr>
            </a:tbl>
          </a:graphicData>
        </a:graphic>
      </p:graphicFrame>
      <p:sp>
        <p:nvSpPr>
          <p:cNvPr id="14" name="文本框 13"/>
          <p:cNvSpPr txBox="1"/>
          <p:nvPr/>
        </p:nvSpPr>
        <p:spPr>
          <a:xfrm>
            <a:off x="5508104" y="1152754"/>
            <a:ext cx="3512500" cy="369332"/>
          </a:xfrm>
          <a:prstGeom prst="rect">
            <a:avLst/>
          </a:prstGeom>
          <a:noFill/>
        </p:spPr>
        <p:txBody>
          <a:bodyPr wrap="none" rtlCol="0">
            <a:spAutoFit/>
          </a:bodyPr>
          <a:lstStyle/>
          <a:p>
            <a:r>
              <a:rPr lang="en-US" altLang="zh-CN" sz="1800" b="0" dirty="0" smtClean="0">
                <a:solidFill>
                  <a:schemeClr val="tx1"/>
                </a:solidFill>
              </a:rPr>
              <a:t>CSNS_RCS IPM design parameters</a:t>
            </a:r>
            <a:endParaRPr lang="zh-CN" altLang="en-US" sz="1800" b="0" dirty="0" smtClean="0">
              <a:solidFill>
                <a:schemeClr val="tx1"/>
              </a:solidFill>
            </a:endParaRPr>
          </a:p>
        </p:txBody>
      </p:sp>
      <p:sp>
        <p:nvSpPr>
          <p:cNvPr id="8" name="TextBox 7"/>
          <p:cNvSpPr txBox="1"/>
          <p:nvPr/>
        </p:nvSpPr>
        <p:spPr>
          <a:xfrm>
            <a:off x="3445103" y="3789040"/>
            <a:ext cx="4126001" cy="584775"/>
          </a:xfrm>
          <a:prstGeom prst="rect">
            <a:avLst/>
          </a:prstGeom>
          <a:noFill/>
        </p:spPr>
        <p:txBody>
          <a:bodyPr wrap="none" rtlCol="0">
            <a:spAutoFit/>
          </a:bodyPr>
          <a:lstStyle/>
          <a:p>
            <a:r>
              <a:rPr lang="en-US" altLang="zh-CN" sz="3200" dirty="0" smtClean="0">
                <a:solidFill>
                  <a:srgbClr val="FF0000"/>
                </a:solidFill>
              </a:rPr>
              <a:t>Both two IPMs retired</a:t>
            </a:r>
            <a:endParaRPr lang="zh-CN" altLang="en-US" sz="3200" dirty="0" smtClean="0">
              <a:solidFill>
                <a:srgbClr val="FF0000"/>
              </a:solidFill>
            </a:endParaRPr>
          </a:p>
        </p:txBody>
      </p:sp>
      <p:sp>
        <p:nvSpPr>
          <p:cNvPr id="15" name="灯片编号占位符 14"/>
          <p:cNvSpPr>
            <a:spLocks noGrp="1"/>
          </p:cNvSpPr>
          <p:nvPr>
            <p:ph type="sldNum" sz="quarter" idx="4"/>
          </p:nvPr>
        </p:nvSpPr>
        <p:spPr/>
        <p:txBody>
          <a:bodyPr/>
          <a:lstStyle/>
          <a:p>
            <a:fld id="{68F872B7-015D-4627-B736-733D8BE166EE}" type="slidenum">
              <a:rPr lang="zh-CN" altLang="en-US" smtClean="0"/>
              <a:pPr/>
              <a:t>18</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05700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en-US" altLang="zh-CN" sz="2800" dirty="0"/>
              <a:t>IPM development in </a:t>
            </a:r>
            <a:r>
              <a:rPr lang="en-US" altLang="zh-CN" sz="2800" dirty="0" err="1" smtClean="0"/>
              <a:t>China@</a:t>
            </a:r>
            <a:r>
              <a:rPr lang="en-US" altLang="zh-CN" dirty="0" err="1" smtClean="0"/>
              <a:t>IMP~Xie</a:t>
            </a:r>
            <a:r>
              <a:rPr lang="en-US" altLang="zh-CN" dirty="0" smtClean="0"/>
              <a:t>/ions detection</a:t>
            </a:r>
            <a:endParaRPr lang="zh-CN" altLang="en-US" dirty="0"/>
          </a:p>
        </p:txBody>
      </p:sp>
      <p:pic>
        <p:nvPicPr>
          <p:cNvPr id="7" name="图片 6"/>
          <p:cNvPicPr>
            <a:picLocks noChangeAspect="1"/>
          </p:cNvPicPr>
          <p:nvPr/>
        </p:nvPicPr>
        <p:blipFill>
          <a:blip r:embed="rId2"/>
          <a:stretch>
            <a:fillRect/>
          </a:stretch>
        </p:blipFill>
        <p:spPr>
          <a:xfrm>
            <a:off x="46720" y="1052736"/>
            <a:ext cx="5165661" cy="2952328"/>
          </a:xfrm>
          <a:prstGeom prst="rect">
            <a:avLst/>
          </a:prstGeom>
        </p:spPr>
      </p:pic>
      <p:sp>
        <p:nvSpPr>
          <p:cNvPr id="9" name="文本框 8"/>
          <p:cNvSpPr txBox="1"/>
          <p:nvPr/>
        </p:nvSpPr>
        <p:spPr>
          <a:xfrm>
            <a:off x="221891" y="4005064"/>
            <a:ext cx="4320480" cy="1200329"/>
          </a:xfrm>
          <a:prstGeom prst="rect">
            <a:avLst/>
          </a:prstGeom>
          <a:noFill/>
        </p:spPr>
        <p:txBody>
          <a:bodyPr wrap="square" rtlCol="0">
            <a:spAutoFit/>
          </a:bodyPr>
          <a:lstStyle/>
          <a:p>
            <a:pPr algn="just"/>
            <a:r>
              <a:rPr lang="en-US" altLang="zh-CN" sz="2400" b="0" dirty="0" smtClean="0">
                <a:solidFill>
                  <a:schemeClr val="tx1"/>
                </a:solidFill>
              </a:rPr>
              <a:t>(</a:t>
            </a:r>
            <a:r>
              <a:rPr lang="en-US" altLang="zh-CN" sz="2400" b="0" dirty="0">
                <a:solidFill>
                  <a:schemeClr val="tx1"/>
                </a:solidFill>
              </a:rPr>
              <a:t>a) </a:t>
            </a:r>
            <a:r>
              <a:rPr lang="en-US" altLang="zh-CN" sz="2400" b="0" dirty="0" smtClean="0">
                <a:solidFill>
                  <a:schemeClr val="tx1"/>
                </a:solidFill>
              </a:rPr>
              <a:t>appearance </a:t>
            </a:r>
            <a:r>
              <a:rPr lang="en-US" altLang="zh-CN" sz="2400" b="0" dirty="0">
                <a:solidFill>
                  <a:schemeClr val="tx1"/>
                </a:solidFill>
              </a:rPr>
              <a:t>of IPM mounted on </a:t>
            </a:r>
            <a:r>
              <a:rPr lang="en-US" altLang="zh-CN" sz="2400" b="0" dirty="0" err="1" smtClean="0">
                <a:solidFill>
                  <a:schemeClr val="tx1"/>
                </a:solidFill>
              </a:rPr>
              <a:t>CSRm</a:t>
            </a:r>
            <a:r>
              <a:rPr lang="en-US" altLang="zh-CN" sz="2400" b="0" dirty="0" smtClean="0">
                <a:solidFill>
                  <a:schemeClr val="tx1"/>
                </a:solidFill>
              </a:rPr>
              <a:t> </a:t>
            </a:r>
            <a:r>
              <a:rPr lang="en-US" altLang="zh-CN" sz="2400" b="0" dirty="0">
                <a:solidFill>
                  <a:schemeClr val="tx1"/>
                </a:solidFill>
              </a:rPr>
              <a:t>(b</a:t>
            </a:r>
            <a:r>
              <a:rPr lang="en-US" altLang="zh-CN" sz="2400" b="0" dirty="0" smtClean="0">
                <a:solidFill>
                  <a:schemeClr val="tx1"/>
                </a:solidFill>
              </a:rPr>
              <a:t>) structure inside </a:t>
            </a:r>
            <a:r>
              <a:rPr lang="en-US" altLang="zh-CN" sz="2400" b="0" dirty="0">
                <a:solidFill>
                  <a:schemeClr val="tx1"/>
                </a:solidFill>
              </a:rPr>
              <a:t>target chamber.</a:t>
            </a:r>
            <a:endParaRPr lang="zh-CN" altLang="en-US" sz="2400" dirty="0" smtClean="0">
              <a:solidFill>
                <a:schemeClr val="tx1"/>
              </a:solidFill>
            </a:endParaRPr>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文本框 4"/>
          <p:cNvSpPr txBox="1"/>
          <p:nvPr/>
        </p:nvSpPr>
        <p:spPr>
          <a:xfrm>
            <a:off x="248531" y="5373216"/>
            <a:ext cx="8922109" cy="954107"/>
          </a:xfrm>
          <a:prstGeom prst="rect">
            <a:avLst/>
          </a:prstGeom>
          <a:noFill/>
        </p:spPr>
        <p:txBody>
          <a:bodyPr wrap="square" rtlCol="0">
            <a:spAutoFit/>
          </a:bodyPr>
          <a:lstStyle/>
          <a:p>
            <a:pPr algn="l"/>
            <a:r>
              <a:rPr lang="en-US" altLang="zh-CN" sz="2800" b="0" dirty="0" smtClean="0">
                <a:solidFill>
                  <a:srgbClr val="000099"/>
                </a:solidFill>
              </a:rPr>
              <a:t>The results match the wire scanner with a 10% </a:t>
            </a:r>
            <a:r>
              <a:rPr lang="en-US" altLang="zh-CN" sz="2800" b="0" dirty="0">
                <a:solidFill>
                  <a:srgbClr val="000099"/>
                </a:solidFill>
              </a:rPr>
              <a:t> </a:t>
            </a:r>
            <a:r>
              <a:rPr lang="en-US" altLang="zh-CN" sz="2800" b="0" dirty="0" smtClean="0">
                <a:solidFill>
                  <a:srgbClr val="000099"/>
                </a:solidFill>
              </a:rPr>
              <a:t>uncertainty (1.75/1.92mm) in </a:t>
            </a:r>
            <a:r>
              <a:rPr lang="en-US" altLang="zh-CN" sz="2800" b="0" dirty="0" err="1">
                <a:solidFill>
                  <a:srgbClr val="000099"/>
                </a:solidFill>
              </a:rPr>
              <a:t>l</a:t>
            </a:r>
            <a:r>
              <a:rPr lang="en-US" altLang="zh-CN" sz="2800" b="0" dirty="0" err="1" smtClean="0">
                <a:solidFill>
                  <a:srgbClr val="000099"/>
                </a:solidFill>
              </a:rPr>
              <a:t>inac</a:t>
            </a:r>
            <a:r>
              <a:rPr lang="en-US" altLang="zh-CN" sz="2800" b="0" dirty="0" smtClean="0">
                <a:solidFill>
                  <a:srgbClr val="000099"/>
                </a:solidFill>
              </a:rPr>
              <a:t> </a:t>
            </a:r>
            <a:r>
              <a:rPr lang="en-US" altLang="zh-CN" sz="2800" b="0" dirty="0" smtClean="0">
                <a:solidFill>
                  <a:srgbClr val="000099"/>
                </a:solidFill>
              </a:rPr>
              <a:t>test. </a:t>
            </a:r>
            <a:endParaRPr lang="zh-CN" altLang="en-US" sz="2800" b="0" dirty="0" smtClean="0">
              <a:solidFill>
                <a:srgbClr val="000099"/>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381" y="1162924"/>
            <a:ext cx="3809120" cy="273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87490" y="3894875"/>
            <a:ext cx="4156510" cy="1200329"/>
          </a:xfrm>
          <a:prstGeom prst="rect">
            <a:avLst/>
          </a:prstGeom>
          <a:noFill/>
        </p:spPr>
        <p:txBody>
          <a:bodyPr wrap="square" rtlCol="0">
            <a:spAutoFit/>
          </a:bodyPr>
          <a:lstStyle/>
          <a:p>
            <a:pPr algn="just"/>
            <a:r>
              <a:rPr lang="en-US" altLang="zh-CN" sz="2400" b="0" dirty="0" smtClean="0">
                <a:solidFill>
                  <a:schemeClr val="tx1"/>
                </a:solidFill>
              </a:rPr>
              <a:t>HIRFL-</a:t>
            </a:r>
            <a:r>
              <a:rPr lang="en-US" altLang="zh-CN" sz="2400" b="0" dirty="0" err="1" smtClean="0">
                <a:solidFill>
                  <a:schemeClr val="tx1"/>
                </a:solidFill>
              </a:rPr>
              <a:t>CSRm</a:t>
            </a:r>
            <a:r>
              <a:rPr lang="en-US" altLang="zh-CN" sz="2400" b="0" dirty="0" smtClean="0">
                <a:solidFill>
                  <a:schemeClr val="tx1"/>
                </a:solidFill>
              </a:rPr>
              <a:t> results: Ar</a:t>
            </a:r>
            <a:r>
              <a:rPr lang="en-US" altLang="zh-CN" sz="2400" b="0" baseline="30000" dirty="0" smtClean="0">
                <a:solidFill>
                  <a:schemeClr val="tx1"/>
                </a:solidFill>
              </a:rPr>
              <a:t>15</a:t>
            </a:r>
            <a:r>
              <a:rPr lang="en-US" altLang="zh-CN" sz="2400" b="0" baseline="30000" dirty="0">
                <a:solidFill>
                  <a:schemeClr val="tx1"/>
                </a:solidFill>
              </a:rPr>
              <a:t>+ </a:t>
            </a:r>
            <a:r>
              <a:rPr lang="en-US" altLang="zh-CN" sz="2400" b="0" dirty="0" smtClean="0">
                <a:solidFill>
                  <a:schemeClr val="tx1"/>
                </a:solidFill>
              </a:rPr>
              <a:t>6.89 MeV/u, 30μA</a:t>
            </a:r>
            <a:r>
              <a:rPr lang="en-US" altLang="zh-CN" sz="2400" b="0" dirty="0">
                <a:solidFill>
                  <a:schemeClr val="tx1"/>
                </a:solidFill>
              </a:rPr>
              <a:t>. (a) </a:t>
            </a:r>
            <a:r>
              <a:rPr lang="en-US" altLang="zh-CN" sz="2400" b="0" dirty="0" smtClean="0">
                <a:solidFill>
                  <a:schemeClr val="tx1"/>
                </a:solidFill>
              </a:rPr>
              <a:t>before (b)after electron </a:t>
            </a:r>
            <a:r>
              <a:rPr lang="en-US" altLang="zh-CN" sz="2400" b="0" dirty="0">
                <a:solidFill>
                  <a:schemeClr val="tx1"/>
                </a:solidFill>
              </a:rPr>
              <a:t>cooling.</a:t>
            </a:r>
            <a:endParaRPr lang="zh-CN" altLang="en-US" sz="2400" b="0" dirty="0" smtClean="0">
              <a:solidFill>
                <a:schemeClr val="tx1"/>
              </a:solidFill>
            </a:endParaRPr>
          </a:p>
        </p:txBody>
      </p:sp>
      <p:sp>
        <p:nvSpPr>
          <p:cNvPr id="6" name="灯片编号占位符 5"/>
          <p:cNvSpPr>
            <a:spLocks noGrp="1"/>
          </p:cNvSpPr>
          <p:nvPr>
            <p:ph type="sldNum" sz="quarter" idx="4"/>
          </p:nvPr>
        </p:nvSpPr>
        <p:spPr/>
        <p:txBody>
          <a:bodyPr/>
          <a:lstStyle/>
          <a:p>
            <a:fld id="{68F872B7-015D-4627-B736-733D8BE166EE}" type="slidenum">
              <a:rPr lang="zh-CN" altLang="en-US" smtClean="0"/>
              <a:pPr/>
              <a:t>19</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4161739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txBox="1">
            <a:spLocks/>
          </p:cNvSpPr>
          <p:nvPr/>
        </p:nvSpPr>
        <p:spPr bwMode="auto">
          <a:xfrm>
            <a:off x="606700" y="0"/>
            <a:ext cx="7916416" cy="10826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itchFamily="34" charset="-122"/>
                <a:ea typeface="微软雅黑" pitchFamily="34" charset="-122"/>
                <a:cs typeface="+mj-cs"/>
              </a:defRPr>
            </a:lvl1pPr>
            <a:lvl2pPr algn="l" rtl="0" eaLnBrk="0" fontAlgn="base" hangingPunct="0">
              <a:spcBef>
                <a:spcPct val="0"/>
              </a:spcBef>
              <a:spcAft>
                <a:spcPct val="0"/>
              </a:spcAft>
              <a:defRPr sz="4000" b="1">
                <a:solidFill>
                  <a:schemeClr val="bg1"/>
                </a:solidFill>
                <a:latin typeface="Arial" charset="0"/>
                <a:ea typeface="黑体" pitchFamily="2" charset="-122"/>
              </a:defRPr>
            </a:lvl2pPr>
            <a:lvl3pPr algn="l" rtl="0" eaLnBrk="0" fontAlgn="base" hangingPunct="0">
              <a:spcBef>
                <a:spcPct val="0"/>
              </a:spcBef>
              <a:spcAft>
                <a:spcPct val="0"/>
              </a:spcAft>
              <a:defRPr sz="4000" b="1">
                <a:solidFill>
                  <a:schemeClr val="bg1"/>
                </a:solidFill>
                <a:latin typeface="Arial" charset="0"/>
                <a:ea typeface="黑体" pitchFamily="2" charset="-122"/>
              </a:defRPr>
            </a:lvl3pPr>
            <a:lvl4pPr algn="l" rtl="0" eaLnBrk="0" fontAlgn="base" hangingPunct="0">
              <a:spcBef>
                <a:spcPct val="0"/>
              </a:spcBef>
              <a:spcAft>
                <a:spcPct val="0"/>
              </a:spcAft>
              <a:defRPr sz="4000" b="1">
                <a:solidFill>
                  <a:schemeClr val="bg1"/>
                </a:solidFill>
                <a:latin typeface="Arial" charset="0"/>
                <a:ea typeface="黑体" pitchFamily="2" charset="-122"/>
              </a:defRPr>
            </a:lvl4pPr>
            <a:lvl5pPr algn="l" rtl="0" eaLnBrk="0" fontAlgn="base" hangingPunct="0">
              <a:spcBef>
                <a:spcPct val="0"/>
              </a:spcBef>
              <a:spcAft>
                <a:spcPct val="0"/>
              </a:spcAft>
              <a:defRPr sz="4000" b="1">
                <a:solidFill>
                  <a:schemeClr val="bg1"/>
                </a:solidFill>
                <a:latin typeface="Arial" charset="0"/>
                <a:ea typeface="黑体" pitchFamily="2" charset="-122"/>
              </a:defRPr>
            </a:lvl5pPr>
            <a:lvl6pPr marL="457200" algn="l" rtl="0" fontAlgn="base">
              <a:spcBef>
                <a:spcPct val="0"/>
              </a:spcBef>
              <a:spcAft>
                <a:spcPct val="0"/>
              </a:spcAft>
              <a:defRPr sz="4000" b="1">
                <a:solidFill>
                  <a:srgbClr val="0090F2"/>
                </a:solidFill>
                <a:latin typeface="Arial" charset="0"/>
                <a:ea typeface="黑体" pitchFamily="2" charset="-122"/>
              </a:defRPr>
            </a:lvl6pPr>
            <a:lvl7pPr marL="914400" algn="l" rtl="0" fontAlgn="base">
              <a:spcBef>
                <a:spcPct val="0"/>
              </a:spcBef>
              <a:spcAft>
                <a:spcPct val="0"/>
              </a:spcAft>
              <a:defRPr sz="4000" b="1">
                <a:solidFill>
                  <a:srgbClr val="0090F2"/>
                </a:solidFill>
                <a:latin typeface="Arial" charset="0"/>
                <a:ea typeface="黑体" pitchFamily="2" charset="-122"/>
              </a:defRPr>
            </a:lvl7pPr>
            <a:lvl8pPr marL="1371600" algn="l" rtl="0" fontAlgn="base">
              <a:spcBef>
                <a:spcPct val="0"/>
              </a:spcBef>
              <a:spcAft>
                <a:spcPct val="0"/>
              </a:spcAft>
              <a:defRPr sz="4000" b="1">
                <a:solidFill>
                  <a:srgbClr val="0090F2"/>
                </a:solidFill>
                <a:latin typeface="Arial" charset="0"/>
                <a:ea typeface="黑体" pitchFamily="2" charset="-122"/>
              </a:defRPr>
            </a:lvl8pPr>
            <a:lvl9pPr marL="1828800" algn="l" rtl="0" fontAlgn="base">
              <a:spcBef>
                <a:spcPct val="0"/>
              </a:spcBef>
              <a:spcAft>
                <a:spcPct val="0"/>
              </a:spcAft>
              <a:defRPr sz="4000" b="1">
                <a:solidFill>
                  <a:srgbClr val="0090F2"/>
                </a:solidFill>
                <a:latin typeface="Arial" charset="0"/>
                <a:ea typeface="黑体" pitchFamily="2" charset="-122"/>
              </a:defRPr>
            </a:lvl9pPr>
          </a:lstStyle>
          <a:p>
            <a:pPr>
              <a:lnSpc>
                <a:spcPct val="150000"/>
              </a:lnSpc>
              <a:defRPr/>
            </a:pPr>
            <a:r>
              <a:rPr lang="en-US" altLang="zh-CN" sz="4400" dirty="0" smtClean="0">
                <a:solidFill>
                  <a:srgbClr val="0000FF"/>
                </a:solidFill>
                <a:latin typeface="Times New Roman" panose="02020603050405020304" pitchFamily="18" charset="0"/>
                <a:cs typeface="Times New Roman" panose="02020603050405020304" pitchFamily="18" charset="0"/>
              </a:rPr>
              <a:t>Outline</a:t>
            </a:r>
            <a:endParaRPr lang="zh-CN" altLang="en-US" sz="4400" dirty="0">
              <a:solidFill>
                <a:srgbClr val="0000FF"/>
              </a:solidFill>
              <a:latin typeface="Times New Roman" panose="02020603050405020304" pitchFamily="18" charset="0"/>
              <a:cs typeface="Times New Roman" panose="02020603050405020304" pitchFamily="18" charset="0"/>
            </a:endParaRPr>
          </a:p>
        </p:txBody>
      </p:sp>
      <p:grpSp>
        <p:nvGrpSpPr>
          <p:cNvPr id="5" name="Group 32"/>
          <p:cNvGrpSpPr>
            <a:grpSpLocks/>
          </p:cNvGrpSpPr>
          <p:nvPr/>
        </p:nvGrpSpPr>
        <p:grpSpPr bwMode="auto">
          <a:xfrm>
            <a:off x="1828804" y="1700808"/>
            <a:ext cx="6127754" cy="665162"/>
            <a:chOff x="1152" y="1275"/>
            <a:chExt cx="3860" cy="419"/>
          </a:xfrm>
        </p:grpSpPr>
        <p:grpSp>
          <p:nvGrpSpPr>
            <p:cNvPr id="6" name="Group 3"/>
            <p:cNvGrpSpPr>
              <a:grpSpLocks/>
            </p:cNvGrpSpPr>
            <p:nvPr/>
          </p:nvGrpSpPr>
          <p:grpSpPr bwMode="auto">
            <a:xfrm>
              <a:off x="1152" y="1275"/>
              <a:ext cx="480" cy="419"/>
              <a:chOff x="1110" y="2656"/>
              <a:chExt cx="1549" cy="1351"/>
            </a:xfrm>
          </p:grpSpPr>
          <p:sp>
            <p:nvSpPr>
              <p:cNvPr id="10"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1"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2" name="AutoShape 6"/>
              <p:cNvSpPr>
                <a:spLocks noChangeArrowheads="1"/>
              </p:cNvSpPr>
              <p:nvPr/>
            </p:nvSpPr>
            <p:spPr bwMode="gray">
              <a:xfrm>
                <a:off x="1200" y="2736"/>
                <a:ext cx="1350" cy="1168"/>
              </a:xfrm>
              <a:prstGeom prst="hexagon">
                <a:avLst>
                  <a:gd name="adj" fmla="val 28896"/>
                  <a:gd name="vf" fmla="val 115470"/>
                </a:avLst>
              </a:prstGeom>
              <a:gradFill rotWithShape="1">
                <a:gsLst>
                  <a:gs pos="100000">
                    <a:srgbClr val="FF0000"/>
                  </a:gs>
                  <a:gs pos="100000">
                    <a:schemeClr val="hlink"/>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7" name="Line 11"/>
            <p:cNvSpPr>
              <a:spLocks noChangeShapeType="1"/>
            </p:cNvSpPr>
            <p:nvPr/>
          </p:nvSpPr>
          <p:spPr bwMode="auto">
            <a:xfrm>
              <a:off x="1536" y="1659"/>
              <a:ext cx="3476"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8" name="Text Box 12"/>
            <p:cNvSpPr txBox="1">
              <a:spLocks noChangeArrowheads="1"/>
            </p:cNvSpPr>
            <p:nvPr/>
          </p:nvSpPr>
          <p:spPr bwMode="auto">
            <a:xfrm>
              <a:off x="2236" y="1300"/>
              <a:ext cx="140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dirty="0" smtClean="0">
                  <a:solidFill>
                    <a:srgbClr val="FF0000"/>
                  </a:solidFill>
                  <a:ea typeface="宋体" charset="-122"/>
                </a:rPr>
                <a:t>Introduction </a:t>
              </a:r>
              <a:endParaRPr lang="en-US" altLang="zh-CN" b="1" dirty="0">
                <a:ea typeface="宋体" charset="-122"/>
              </a:endParaRPr>
            </a:p>
          </p:txBody>
        </p:sp>
        <p:sp>
          <p:nvSpPr>
            <p:cNvPr id="9" name="Text Box 13"/>
            <p:cNvSpPr txBox="1">
              <a:spLocks noChangeArrowheads="1"/>
            </p:cNvSpPr>
            <p:nvPr/>
          </p:nvSpPr>
          <p:spPr bwMode="gray">
            <a:xfrm>
              <a:off x="1272" y="1337"/>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dirty="0">
                  <a:solidFill>
                    <a:schemeClr val="bg1"/>
                  </a:solidFill>
                  <a:ea typeface="宋体" charset="-122"/>
                </a:rPr>
                <a:t>1</a:t>
              </a:r>
            </a:p>
          </p:txBody>
        </p:sp>
      </p:grpSp>
      <p:grpSp>
        <p:nvGrpSpPr>
          <p:cNvPr id="13" name="Group 33"/>
          <p:cNvGrpSpPr>
            <a:grpSpLocks/>
          </p:cNvGrpSpPr>
          <p:nvPr/>
        </p:nvGrpSpPr>
        <p:grpSpPr bwMode="auto">
          <a:xfrm>
            <a:off x="1828800" y="2615208"/>
            <a:ext cx="6037264" cy="665162"/>
            <a:chOff x="1152" y="1851"/>
            <a:chExt cx="3803" cy="419"/>
          </a:xfrm>
        </p:grpSpPr>
        <p:grpSp>
          <p:nvGrpSpPr>
            <p:cNvPr id="14" name="Group 7"/>
            <p:cNvGrpSpPr>
              <a:grpSpLocks/>
            </p:cNvGrpSpPr>
            <p:nvPr/>
          </p:nvGrpSpPr>
          <p:grpSpPr bwMode="auto">
            <a:xfrm>
              <a:off x="1152" y="1851"/>
              <a:ext cx="480" cy="419"/>
              <a:chOff x="3174" y="2656"/>
              <a:chExt cx="1549" cy="1351"/>
            </a:xfrm>
          </p:grpSpPr>
          <p:sp>
            <p:nvSpPr>
              <p:cNvPr id="18"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9"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0"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98000">
                    <a:srgbClr val="0000FF"/>
                  </a:gs>
                  <a:gs pos="100000">
                    <a:schemeClr val="accent1"/>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15" name="Line 14"/>
            <p:cNvSpPr>
              <a:spLocks noChangeShapeType="1"/>
            </p:cNvSpPr>
            <p:nvPr/>
          </p:nvSpPr>
          <p:spPr bwMode="auto">
            <a:xfrm>
              <a:off x="1536" y="2235"/>
              <a:ext cx="3419"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6" name="Text Box 15"/>
            <p:cNvSpPr txBox="1">
              <a:spLocks noChangeArrowheads="1"/>
            </p:cNvSpPr>
            <p:nvPr/>
          </p:nvSpPr>
          <p:spPr bwMode="auto">
            <a:xfrm>
              <a:off x="1707" y="1892"/>
              <a:ext cx="294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dirty="0" smtClean="0">
                  <a:solidFill>
                    <a:srgbClr val="0000FF"/>
                  </a:solidFill>
                  <a:ea typeface="宋体" charset="-122"/>
                </a:rPr>
                <a:t>The IPM for </a:t>
              </a:r>
              <a:r>
                <a:rPr lang="en-US" altLang="zh-CN" sz="2800" dirty="0" smtClean="0">
                  <a:solidFill>
                    <a:srgbClr val="0000FF"/>
                  </a:solidFill>
                  <a:ea typeface="宋体" charset="-122"/>
                </a:rPr>
                <a:t>C-ADS injector </a:t>
              </a:r>
              <a:endParaRPr lang="en-US" altLang="zh-CN" b="1" dirty="0">
                <a:ea typeface="宋体" charset="-122"/>
              </a:endParaRPr>
            </a:p>
          </p:txBody>
        </p:sp>
        <p:sp>
          <p:nvSpPr>
            <p:cNvPr id="17" name="Text Box 16"/>
            <p:cNvSpPr txBox="1">
              <a:spLocks noChangeArrowheads="1"/>
            </p:cNvSpPr>
            <p:nvPr/>
          </p:nvSpPr>
          <p:spPr bwMode="gray">
            <a:xfrm>
              <a:off x="1272" y="1913"/>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dirty="0">
                  <a:solidFill>
                    <a:schemeClr val="bg1"/>
                  </a:solidFill>
                  <a:ea typeface="宋体" charset="-122"/>
                </a:rPr>
                <a:t>2</a:t>
              </a:r>
            </a:p>
          </p:txBody>
        </p:sp>
      </p:grpSp>
      <p:grpSp>
        <p:nvGrpSpPr>
          <p:cNvPr id="42" name="Group 17"/>
          <p:cNvGrpSpPr>
            <a:grpSpLocks/>
          </p:cNvGrpSpPr>
          <p:nvPr/>
        </p:nvGrpSpPr>
        <p:grpSpPr bwMode="auto">
          <a:xfrm>
            <a:off x="1826096" y="3605808"/>
            <a:ext cx="762000" cy="665162"/>
            <a:chOff x="1110" y="2656"/>
            <a:chExt cx="1549" cy="1351"/>
          </a:xfrm>
        </p:grpSpPr>
        <p:sp>
          <p:nvSpPr>
            <p:cNvPr id="46"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7"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8" name="AutoShape 20"/>
            <p:cNvSpPr>
              <a:spLocks noChangeArrowheads="1"/>
            </p:cNvSpPr>
            <p:nvPr/>
          </p:nvSpPr>
          <p:spPr bwMode="gray">
            <a:xfrm>
              <a:off x="1200" y="2736"/>
              <a:ext cx="1350" cy="1168"/>
            </a:xfrm>
            <a:prstGeom prst="hexagon">
              <a:avLst>
                <a:gd name="adj" fmla="val 28896"/>
                <a:gd name="vf" fmla="val 115470"/>
              </a:avLst>
            </a:prstGeom>
            <a:gradFill rotWithShape="1">
              <a:gsLst>
                <a:gs pos="100000">
                  <a:srgbClr val="00B050"/>
                </a:gs>
                <a:gs pos="100000">
                  <a:schemeClr val="hlink"/>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43" name="Line 25"/>
          <p:cNvSpPr>
            <a:spLocks noChangeShapeType="1"/>
          </p:cNvSpPr>
          <p:nvPr/>
        </p:nvSpPr>
        <p:spPr bwMode="auto">
          <a:xfrm>
            <a:off x="2435696" y="4215408"/>
            <a:ext cx="5430368"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4" name="Text Box 26"/>
          <p:cNvSpPr txBox="1">
            <a:spLocks noChangeArrowheads="1"/>
          </p:cNvSpPr>
          <p:nvPr/>
        </p:nvSpPr>
        <p:spPr bwMode="auto">
          <a:xfrm>
            <a:off x="3120609" y="3619931"/>
            <a:ext cx="34676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dirty="0" smtClean="0">
                <a:solidFill>
                  <a:srgbClr val="00B050"/>
                </a:solidFill>
                <a:ea typeface="宋体" charset="-122"/>
              </a:rPr>
              <a:t>IPM history in China</a:t>
            </a:r>
            <a:endParaRPr lang="en-US" altLang="zh-CN" sz="2800" b="1" dirty="0">
              <a:solidFill>
                <a:srgbClr val="00B050"/>
              </a:solidFill>
              <a:ea typeface="宋体" charset="-122"/>
            </a:endParaRPr>
          </a:p>
        </p:txBody>
      </p:sp>
      <p:sp>
        <p:nvSpPr>
          <p:cNvPr id="45" name="Text Box 27"/>
          <p:cNvSpPr txBox="1">
            <a:spLocks noChangeArrowheads="1"/>
          </p:cNvSpPr>
          <p:nvPr/>
        </p:nvSpPr>
        <p:spPr bwMode="gray">
          <a:xfrm>
            <a:off x="2016596" y="3704233"/>
            <a:ext cx="366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dirty="0">
                <a:solidFill>
                  <a:schemeClr val="bg1"/>
                </a:solidFill>
                <a:ea typeface="宋体" charset="-122"/>
              </a:rPr>
              <a:t>3</a:t>
            </a:r>
          </a:p>
        </p:txBody>
      </p:sp>
      <p:grpSp>
        <p:nvGrpSpPr>
          <p:cNvPr id="36" name="Group 21"/>
          <p:cNvGrpSpPr>
            <a:grpSpLocks/>
          </p:cNvGrpSpPr>
          <p:nvPr/>
        </p:nvGrpSpPr>
        <p:grpSpPr bwMode="auto">
          <a:xfrm>
            <a:off x="1828800" y="4421783"/>
            <a:ext cx="762000" cy="665162"/>
            <a:chOff x="3174" y="2656"/>
            <a:chExt cx="1549" cy="1351"/>
          </a:xfrm>
        </p:grpSpPr>
        <p:sp>
          <p:nvSpPr>
            <p:cNvPr id="40" name="AutoShape 22"/>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57" name="AutoShape 23"/>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58" name="AutoShape 24"/>
            <p:cNvSpPr>
              <a:spLocks noChangeArrowheads="1"/>
            </p:cNvSpPr>
            <p:nvPr/>
          </p:nvSpPr>
          <p:spPr bwMode="gray">
            <a:xfrm>
              <a:off x="3264" y="2736"/>
              <a:ext cx="1350" cy="1168"/>
            </a:xfrm>
            <a:prstGeom prst="hexagon">
              <a:avLst>
                <a:gd name="adj" fmla="val 28896"/>
                <a:gd name="vf" fmla="val 115470"/>
              </a:avLst>
            </a:prstGeom>
            <a:gradFill rotWithShape="1">
              <a:gsLst>
                <a:gs pos="100000">
                  <a:srgbClr val="9933FF"/>
                </a:gs>
                <a:gs pos="100000">
                  <a:schemeClr val="accent1"/>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37" name="Line 28"/>
          <p:cNvSpPr>
            <a:spLocks noChangeShapeType="1"/>
          </p:cNvSpPr>
          <p:nvPr/>
        </p:nvSpPr>
        <p:spPr bwMode="auto">
          <a:xfrm flipV="1">
            <a:off x="2438400" y="5021858"/>
            <a:ext cx="5427664" cy="9525"/>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38" name="Text Box 29"/>
          <p:cNvSpPr txBox="1">
            <a:spLocks noChangeArrowheads="1"/>
          </p:cNvSpPr>
          <p:nvPr/>
        </p:nvSpPr>
        <p:spPr bwMode="auto">
          <a:xfrm>
            <a:off x="3896564" y="4497983"/>
            <a:ext cx="17027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dirty="0" smtClean="0">
                <a:solidFill>
                  <a:srgbClr val="FF33CC"/>
                </a:solidFill>
                <a:ea typeface="宋体" charset="-122"/>
              </a:rPr>
              <a:t>Summary</a:t>
            </a:r>
            <a:endParaRPr lang="en-US" altLang="zh-CN" sz="2800" b="1" dirty="0">
              <a:solidFill>
                <a:srgbClr val="FF33CC"/>
              </a:solidFill>
              <a:ea typeface="宋体" charset="-122"/>
            </a:endParaRPr>
          </a:p>
        </p:txBody>
      </p:sp>
      <p:sp>
        <p:nvSpPr>
          <p:cNvPr id="39" name="Text Box 30"/>
          <p:cNvSpPr txBox="1">
            <a:spLocks noChangeArrowheads="1"/>
          </p:cNvSpPr>
          <p:nvPr/>
        </p:nvSpPr>
        <p:spPr bwMode="gray">
          <a:xfrm>
            <a:off x="2019300" y="4520208"/>
            <a:ext cx="3667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dirty="0">
                <a:solidFill>
                  <a:schemeClr val="bg1"/>
                </a:solidFill>
                <a:ea typeface="宋体" charset="-122"/>
              </a:rPr>
              <a:t>4</a:t>
            </a:r>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21" name="灯片编号占位符 20"/>
          <p:cNvSpPr>
            <a:spLocks noGrp="1"/>
          </p:cNvSpPr>
          <p:nvPr>
            <p:ph type="sldNum" sz="quarter" idx="4"/>
          </p:nvPr>
        </p:nvSpPr>
        <p:spPr/>
        <p:txBody>
          <a:bodyPr/>
          <a:lstStyle/>
          <a:p>
            <a:fld id="{68F872B7-015D-4627-B736-733D8BE166EE}" type="slidenum">
              <a:rPr lang="zh-CN" altLang="en-US" smtClean="0"/>
              <a:pPr/>
              <a:t>2</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51614141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a:spLocks/>
          </p:cNvSpPr>
          <p:nvPr/>
        </p:nvSpPr>
        <p:spPr>
          <a:xfrm>
            <a:off x="107504" y="1196752"/>
            <a:ext cx="9036495" cy="5112568"/>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altLang="zh-CN" dirty="0" smtClean="0">
                <a:latin typeface="Times New Roman" panose="02020603050405020304" pitchFamily="18" charset="0"/>
                <a:cs typeface="Times New Roman" panose="02020603050405020304" pitchFamily="18" charset="0"/>
              </a:rPr>
              <a:t>1. IPM system in IHEP is still in debugging. We will try to do further test when there is a beam.</a:t>
            </a:r>
          </a:p>
          <a:p>
            <a:pPr algn="ctr" fontAlgn="auto">
              <a:spcAft>
                <a:spcPts val="4800"/>
              </a:spcAft>
            </a:pPr>
            <a:r>
              <a:rPr lang="en-US" altLang="zh-CN" dirty="0" smtClean="0">
                <a:latin typeface="Times New Roman" panose="02020603050405020304" pitchFamily="18" charset="0"/>
                <a:cs typeface="Times New Roman" panose="02020603050405020304" pitchFamily="18" charset="0"/>
              </a:rPr>
              <a:t>To </a:t>
            </a:r>
            <a:r>
              <a:rPr lang="en-US" altLang="zh-CN" dirty="0" smtClean="0">
                <a:latin typeface="Times New Roman" panose="02020603050405020304" pitchFamily="18" charset="0"/>
                <a:cs typeface="Times New Roman" panose="02020603050405020304" pitchFamily="18" charset="0"/>
              </a:rPr>
              <a:t>make </a:t>
            </a:r>
            <a:r>
              <a:rPr lang="en-US" altLang="zh-CN" dirty="0" smtClean="0">
                <a:latin typeface="Times New Roman" panose="02020603050405020304" pitchFamily="18" charset="0"/>
                <a:cs typeface="Times New Roman" panose="02020603050405020304" pitchFamily="18" charset="0"/>
              </a:rPr>
              <a:t>sure whether </a:t>
            </a:r>
            <a:r>
              <a:rPr lang="en-US" altLang="zh-CN" dirty="0" smtClean="0">
                <a:latin typeface="Times New Roman" panose="02020603050405020304" pitchFamily="18" charset="0"/>
                <a:cs typeface="Times New Roman" panose="02020603050405020304" pitchFamily="18" charset="0"/>
              </a:rPr>
              <a:t>the center signal is the beam.</a:t>
            </a:r>
          </a:p>
          <a:p>
            <a:pPr fontAlgn="auto"/>
            <a:r>
              <a:rPr lang="en-US" altLang="zh-CN" dirty="0">
                <a:solidFill>
                  <a:srgbClr val="000099"/>
                </a:solidFill>
                <a:latin typeface="Times New Roman" panose="02020603050405020304" pitchFamily="18" charset="0"/>
                <a:cs typeface="Times New Roman" panose="02020603050405020304" pitchFamily="18" charset="0"/>
              </a:rPr>
              <a:t>Try to decrease the noise </a:t>
            </a:r>
            <a:r>
              <a:rPr lang="en-US" altLang="zh-CN" dirty="0" smtClean="0">
                <a:solidFill>
                  <a:srgbClr val="000099"/>
                </a:solidFill>
                <a:latin typeface="Times New Roman" panose="02020603050405020304" pitchFamily="18" charset="0"/>
                <a:cs typeface="Times New Roman" panose="02020603050405020304" pitchFamily="18" charset="0"/>
              </a:rPr>
              <a:t>          </a:t>
            </a:r>
            <a:r>
              <a:rPr lang="en-US" altLang="zh-CN" dirty="0" smtClean="0">
                <a:solidFill>
                  <a:srgbClr val="00B050"/>
                </a:solidFill>
                <a:latin typeface="Times New Roman" panose="02020603050405020304" pitchFamily="18" charset="0"/>
                <a:cs typeface="Times New Roman" panose="02020603050405020304" pitchFamily="18" charset="0"/>
              </a:rPr>
              <a:t>the wider is </a:t>
            </a:r>
            <a:r>
              <a:rPr lang="en-US" altLang="zh-CN" dirty="0">
                <a:solidFill>
                  <a:srgbClr val="00B050"/>
                </a:solidFill>
                <a:latin typeface="Times New Roman" panose="02020603050405020304" pitchFamily="18" charset="0"/>
                <a:cs typeface="Times New Roman" panose="02020603050405020304" pitchFamily="18" charset="0"/>
              </a:rPr>
              <a:t>the </a:t>
            </a:r>
            <a:r>
              <a:rPr lang="en-US" altLang="zh-CN" dirty="0" smtClean="0">
                <a:solidFill>
                  <a:srgbClr val="00B050"/>
                </a:solidFill>
                <a:latin typeface="Times New Roman" panose="02020603050405020304" pitchFamily="18" charset="0"/>
                <a:cs typeface="Times New Roman" panose="02020603050405020304" pitchFamily="18" charset="0"/>
              </a:rPr>
              <a:t>beam?</a:t>
            </a:r>
            <a:endParaRPr lang="en-US" altLang="zh-CN" dirty="0">
              <a:solidFill>
                <a:srgbClr val="00B050"/>
              </a:solidFill>
              <a:latin typeface="Times New Roman" panose="02020603050405020304" pitchFamily="18" charset="0"/>
              <a:cs typeface="Times New Roman" panose="02020603050405020304" pitchFamily="18" charset="0"/>
            </a:endParaRPr>
          </a:p>
          <a:p>
            <a:pPr marL="0" indent="0" fontAlgn="auto">
              <a:buNone/>
            </a:pPr>
            <a:endParaRPr lang="en-US" altLang="zh-CN" dirty="0" smtClean="0">
              <a:latin typeface="Times New Roman" panose="02020603050405020304" pitchFamily="18" charset="0"/>
              <a:cs typeface="Times New Roman" panose="02020603050405020304" pitchFamily="18" charset="0"/>
            </a:endParaRPr>
          </a:p>
          <a:p>
            <a:pPr marL="0" indent="0" fontAlgn="auto">
              <a:buNone/>
            </a:pPr>
            <a:endParaRPr lang="en-US" altLang="zh-CN" dirty="0" smtClean="0">
              <a:latin typeface="Times New Roman" panose="02020603050405020304" pitchFamily="18" charset="0"/>
              <a:cs typeface="Times New Roman" panose="02020603050405020304" pitchFamily="18" charset="0"/>
            </a:endParaRPr>
          </a:p>
          <a:p>
            <a:pPr fontAlgn="auto">
              <a:spcAft>
                <a:spcPts val="0"/>
              </a:spcAft>
            </a:pPr>
            <a:r>
              <a:rPr lang="en-US" altLang="zh-CN" dirty="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 IPM system in IMP has been proved to work well. </a:t>
            </a:r>
          </a:p>
        </p:txBody>
      </p:sp>
      <p:sp>
        <p:nvSpPr>
          <p:cNvPr id="6" name="标题 2"/>
          <p:cNvSpPr txBox="1">
            <a:spLocks/>
          </p:cNvSpPr>
          <p:nvPr/>
        </p:nvSpPr>
        <p:spPr>
          <a:xfrm>
            <a:off x="500034" y="142852"/>
            <a:ext cx="8072494" cy="72547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latin typeface="Arial Black" pitchFamily="34" charset="0"/>
                <a:ea typeface="微软雅黑" pitchFamily="34" charset="-122"/>
                <a:cs typeface="+mj-cs"/>
              </a:defRPr>
            </a:lvl1pPr>
          </a:lstStyle>
          <a:p>
            <a:pPr fontAlgn="auto">
              <a:spcAft>
                <a:spcPts val="0"/>
              </a:spcAft>
            </a:pPr>
            <a:r>
              <a:rPr lang="en-US" altLang="zh-CN" sz="3200" dirty="0" smtClean="0">
                <a:solidFill>
                  <a:srgbClr val="FF33CC"/>
                </a:solidFill>
                <a:ea typeface="宋体" charset="-122"/>
              </a:rPr>
              <a:t>Summary  </a:t>
            </a:r>
            <a:endParaRPr lang="zh-CN" altLang="en-US" dirty="0"/>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grpSp>
        <p:nvGrpSpPr>
          <p:cNvPr id="9" name="组合 8"/>
          <p:cNvGrpSpPr/>
          <p:nvPr/>
        </p:nvGrpSpPr>
        <p:grpSpPr>
          <a:xfrm>
            <a:off x="4067944" y="2582906"/>
            <a:ext cx="1368152" cy="630070"/>
            <a:chOff x="3491880" y="2276872"/>
            <a:chExt cx="1368152" cy="630070"/>
          </a:xfrm>
        </p:grpSpPr>
        <p:sp>
          <p:nvSpPr>
            <p:cNvPr id="3" name="左右箭头 2"/>
            <p:cNvSpPr/>
            <p:nvPr/>
          </p:nvSpPr>
          <p:spPr>
            <a:xfrm>
              <a:off x="3491880" y="2726922"/>
              <a:ext cx="1368152" cy="180020"/>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a:off x="4067944" y="2276872"/>
              <a:ext cx="108012" cy="45005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796136" y="3663026"/>
            <a:ext cx="1368152" cy="630070"/>
            <a:chOff x="3491880" y="2276872"/>
            <a:chExt cx="1368152" cy="630070"/>
          </a:xfrm>
        </p:grpSpPr>
        <p:sp>
          <p:nvSpPr>
            <p:cNvPr id="11" name="左右箭头 10"/>
            <p:cNvSpPr/>
            <p:nvPr/>
          </p:nvSpPr>
          <p:spPr>
            <a:xfrm>
              <a:off x="3491880" y="2726922"/>
              <a:ext cx="1368152" cy="180020"/>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a:off x="4067944" y="2276872"/>
              <a:ext cx="108012" cy="450050"/>
            </a:xfrm>
            <a:prstGeom prst="down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3752092" y="2583143"/>
            <a:ext cx="784189" cy="461665"/>
          </a:xfrm>
          <a:prstGeom prst="rect">
            <a:avLst/>
          </a:prstGeom>
          <a:noFill/>
        </p:spPr>
        <p:txBody>
          <a:bodyPr wrap="none" rtlCol="0">
            <a:spAutoFit/>
          </a:bodyPr>
          <a:lstStyle/>
          <a:p>
            <a:r>
              <a:rPr lang="en-US" altLang="zh-CN" sz="2400" dirty="0" smtClean="0">
                <a:solidFill>
                  <a:srgbClr val="000099"/>
                </a:solidFill>
              </a:rPr>
              <a:t>YES</a:t>
            </a:r>
            <a:endParaRPr lang="zh-CN" altLang="en-US" sz="2400" dirty="0" smtClean="0">
              <a:solidFill>
                <a:srgbClr val="000099"/>
              </a:solidFill>
            </a:endParaRPr>
          </a:p>
        </p:txBody>
      </p:sp>
      <p:sp>
        <p:nvSpPr>
          <p:cNvPr id="15" name="TextBox 14"/>
          <p:cNvSpPr txBox="1"/>
          <p:nvPr/>
        </p:nvSpPr>
        <p:spPr>
          <a:xfrm>
            <a:off x="5656752" y="3615407"/>
            <a:ext cx="784189" cy="461665"/>
          </a:xfrm>
          <a:prstGeom prst="rect">
            <a:avLst/>
          </a:prstGeom>
          <a:noFill/>
        </p:spPr>
        <p:txBody>
          <a:bodyPr wrap="none" rtlCol="0">
            <a:spAutoFit/>
          </a:bodyPr>
          <a:lstStyle/>
          <a:p>
            <a:r>
              <a:rPr lang="en-US" altLang="zh-CN" sz="2400" dirty="0" smtClean="0">
                <a:solidFill>
                  <a:srgbClr val="000099"/>
                </a:solidFill>
              </a:rPr>
              <a:t>YES</a:t>
            </a:r>
            <a:endParaRPr lang="zh-CN" altLang="en-US" sz="2400" dirty="0" smtClean="0">
              <a:solidFill>
                <a:srgbClr val="000099"/>
              </a:solidFill>
            </a:endParaRPr>
          </a:p>
        </p:txBody>
      </p:sp>
      <p:sp>
        <p:nvSpPr>
          <p:cNvPr id="16" name="TextBox 15"/>
          <p:cNvSpPr txBox="1"/>
          <p:nvPr/>
        </p:nvSpPr>
        <p:spPr>
          <a:xfrm>
            <a:off x="4789764" y="2583143"/>
            <a:ext cx="646332" cy="461665"/>
          </a:xfrm>
          <a:prstGeom prst="rect">
            <a:avLst/>
          </a:prstGeom>
          <a:noFill/>
        </p:spPr>
        <p:txBody>
          <a:bodyPr wrap="none" rtlCol="0">
            <a:spAutoFit/>
          </a:bodyPr>
          <a:lstStyle/>
          <a:p>
            <a:r>
              <a:rPr lang="en-US" altLang="zh-CN" sz="2400" dirty="0" smtClean="0">
                <a:solidFill>
                  <a:srgbClr val="00B050"/>
                </a:solidFill>
              </a:rPr>
              <a:t>NO</a:t>
            </a:r>
            <a:endParaRPr lang="zh-CN" altLang="en-US" sz="2400" dirty="0" smtClean="0">
              <a:solidFill>
                <a:srgbClr val="00B050"/>
              </a:solidFill>
            </a:endParaRPr>
          </a:p>
        </p:txBody>
      </p:sp>
      <p:sp>
        <p:nvSpPr>
          <p:cNvPr id="17" name="TextBox 16"/>
          <p:cNvSpPr txBox="1"/>
          <p:nvPr/>
        </p:nvSpPr>
        <p:spPr>
          <a:xfrm>
            <a:off x="6480212" y="3608525"/>
            <a:ext cx="646332" cy="461665"/>
          </a:xfrm>
          <a:prstGeom prst="rect">
            <a:avLst/>
          </a:prstGeom>
          <a:noFill/>
        </p:spPr>
        <p:txBody>
          <a:bodyPr wrap="none" rtlCol="0">
            <a:spAutoFit/>
          </a:bodyPr>
          <a:lstStyle/>
          <a:p>
            <a:r>
              <a:rPr lang="en-US" altLang="zh-CN" sz="2400" dirty="0" smtClean="0">
                <a:solidFill>
                  <a:srgbClr val="00B050"/>
                </a:solidFill>
              </a:rPr>
              <a:t>NO</a:t>
            </a:r>
            <a:endParaRPr lang="zh-CN" altLang="en-US" sz="2400" dirty="0" smtClean="0">
              <a:solidFill>
                <a:srgbClr val="00B050"/>
              </a:solidFill>
            </a:endParaRPr>
          </a:p>
        </p:txBody>
      </p:sp>
      <p:sp>
        <p:nvSpPr>
          <p:cNvPr id="18" name="TextBox 17"/>
          <p:cNvSpPr txBox="1"/>
          <p:nvPr/>
        </p:nvSpPr>
        <p:spPr>
          <a:xfrm>
            <a:off x="6516216" y="4221088"/>
            <a:ext cx="2653868" cy="461665"/>
          </a:xfrm>
          <a:prstGeom prst="rect">
            <a:avLst/>
          </a:prstGeom>
          <a:noFill/>
        </p:spPr>
        <p:txBody>
          <a:bodyPr wrap="none" rtlCol="0">
            <a:spAutoFit/>
          </a:bodyPr>
          <a:lstStyle/>
          <a:p>
            <a:r>
              <a:rPr lang="en-US" altLang="zh-CN" sz="2400" dirty="0" smtClean="0">
                <a:solidFill>
                  <a:srgbClr val="00B050"/>
                </a:solidFill>
              </a:rPr>
              <a:t>To build </a:t>
            </a:r>
            <a:r>
              <a:rPr lang="en-US" altLang="zh-CN" sz="2400" dirty="0" smtClean="0">
                <a:solidFill>
                  <a:srgbClr val="00B050"/>
                </a:solidFill>
              </a:rPr>
              <a:t>a new one</a:t>
            </a:r>
            <a:endParaRPr lang="zh-CN" altLang="en-US" sz="2400" dirty="0" smtClean="0">
              <a:solidFill>
                <a:srgbClr val="00B050"/>
              </a:solidFill>
            </a:endParaRPr>
          </a:p>
        </p:txBody>
      </p:sp>
      <p:sp>
        <p:nvSpPr>
          <p:cNvPr id="19" name="TextBox 18"/>
          <p:cNvSpPr txBox="1"/>
          <p:nvPr/>
        </p:nvSpPr>
        <p:spPr>
          <a:xfrm>
            <a:off x="3917333" y="4203086"/>
            <a:ext cx="1799532" cy="461665"/>
          </a:xfrm>
          <a:prstGeom prst="rect">
            <a:avLst/>
          </a:prstGeom>
          <a:noFill/>
        </p:spPr>
        <p:txBody>
          <a:bodyPr wrap="none" rtlCol="0">
            <a:spAutoFit/>
          </a:bodyPr>
          <a:lstStyle/>
          <a:p>
            <a:r>
              <a:rPr lang="en-US" altLang="zh-CN" sz="2400" dirty="0" smtClean="0">
                <a:solidFill>
                  <a:srgbClr val="000099"/>
                </a:solidFill>
              </a:rPr>
              <a:t>MCP arrays</a:t>
            </a:r>
            <a:endParaRPr lang="zh-CN" altLang="en-US" sz="2400" dirty="0" smtClean="0">
              <a:solidFill>
                <a:srgbClr val="000099"/>
              </a:solidFill>
            </a:endParaRPr>
          </a:p>
        </p:txBody>
      </p:sp>
      <p:sp>
        <p:nvSpPr>
          <p:cNvPr id="20" name="灯片编号占位符 19"/>
          <p:cNvSpPr>
            <a:spLocks noGrp="1"/>
          </p:cNvSpPr>
          <p:nvPr>
            <p:ph type="sldNum" sz="quarter" idx="4"/>
          </p:nvPr>
        </p:nvSpPr>
        <p:spPr/>
        <p:txBody>
          <a:bodyPr/>
          <a:lstStyle/>
          <a:p>
            <a:fld id="{68F872B7-015D-4627-B736-733D8BE166EE}" type="slidenum">
              <a:rPr lang="zh-CN" altLang="en-US" smtClean="0"/>
              <a:pPr/>
              <a:t>20</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1112597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932" y="1124744"/>
            <a:ext cx="9044428" cy="2088232"/>
          </a:xfrm>
        </p:spPr>
        <p:txBody>
          <a:bodyPr>
            <a:noAutofit/>
          </a:bodyPr>
          <a:lstStyle/>
          <a:p>
            <a:r>
              <a:rPr lang="en-US" altLang="zh-CN" dirty="0" smtClean="0">
                <a:latin typeface="Times New Roman" panose="02020603050405020304" pitchFamily="18" charset="0"/>
                <a:cs typeface="Times New Roman" panose="02020603050405020304" pitchFamily="18" charset="0"/>
              </a:rPr>
              <a:t>Thanks to all colleagues, experts in KEK and GSI for valuable discussion!</a:t>
            </a:r>
          </a:p>
          <a:p>
            <a:r>
              <a:rPr lang="en-US" altLang="zh-CN" dirty="0" smtClean="0">
                <a:latin typeface="Times New Roman" panose="02020603050405020304" pitchFamily="18" charset="0"/>
                <a:cs typeface="Times New Roman" panose="02020603050405020304" pitchFamily="18" charset="0"/>
              </a:rPr>
              <a:t>Special thanks to Peter </a:t>
            </a:r>
            <a:r>
              <a:rPr lang="en-US" altLang="zh-CN" dirty="0" err="1" smtClean="0">
                <a:latin typeface="Times New Roman" panose="02020603050405020304" pitchFamily="18" charset="0"/>
                <a:cs typeface="Times New Roman" panose="02020603050405020304" pitchFamily="18" charset="0"/>
              </a:rPr>
              <a:t>Forck</a:t>
            </a:r>
            <a:r>
              <a:rPr lang="en-US" altLang="zh-CN" dirty="0" smtClean="0">
                <a:latin typeface="Times New Roman" panose="02020603050405020304" pitchFamily="18" charset="0"/>
                <a:cs typeface="Times New Roman" panose="02020603050405020304" pitchFamily="18" charset="0"/>
              </a:rPr>
              <a:t> for helpful advice and invitation to the workshop.</a:t>
            </a:r>
            <a:endParaRPr lang="zh-CN" altLang="en-US" dirty="0">
              <a:latin typeface="Times New Roman" panose="02020603050405020304" pitchFamily="18" charset="0"/>
              <a:cs typeface="Times New Roman" panose="02020603050405020304" pitchFamily="18" charset="0"/>
            </a:endParaRPr>
          </a:p>
        </p:txBody>
      </p:sp>
      <p:sp>
        <p:nvSpPr>
          <p:cNvPr id="6" name="标题 2"/>
          <p:cNvSpPr>
            <a:spLocks noGrp="1"/>
          </p:cNvSpPr>
          <p:nvPr>
            <p:ph type="title"/>
          </p:nvPr>
        </p:nvSpPr>
        <p:spPr/>
        <p:txBody>
          <a:bodyPr/>
          <a:lstStyle/>
          <a:p>
            <a:r>
              <a:rPr lang="en-US" altLang="zh-CN" dirty="0"/>
              <a:t>Acknowledgements</a:t>
            </a:r>
            <a:endParaRPr lang="zh-CN" altLang="en-US" dirty="0"/>
          </a:p>
        </p:txBody>
      </p:sp>
      <p:sp>
        <p:nvSpPr>
          <p:cNvPr id="3" name="页脚占位符 2"/>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文本框 4"/>
          <p:cNvSpPr txBox="1"/>
          <p:nvPr/>
        </p:nvSpPr>
        <p:spPr>
          <a:xfrm>
            <a:off x="1527377" y="4103597"/>
            <a:ext cx="5012462" cy="584775"/>
          </a:xfrm>
          <a:prstGeom prst="rect">
            <a:avLst/>
          </a:prstGeom>
          <a:noFill/>
        </p:spPr>
        <p:txBody>
          <a:bodyPr wrap="none" rtlCol="0">
            <a:spAutoFit/>
          </a:bodyPr>
          <a:lstStyle/>
          <a:p>
            <a:r>
              <a:rPr lang="en-US" altLang="zh-CN" sz="3200" dirty="0" smtClean="0">
                <a:solidFill>
                  <a:srgbClr val="3333FF"/>
                </a:solidFill>
              </a:rPr>
              <a:t>Thanks for your attentions!</a:t>
            </a:r>
            <a:endParaRPr lang="zh-CN" altLang="en-US" sz="3200" dirty="0" smtClean="0">
              <a:solidFill>
                <a:srgbClr val="3333FF"/>
              </a:solidFill>
            </a:endParaRPr>
          </a:p>
        </p:txBody>
      </p:sp>
      <p:sp>
        <p:nvSpPr>
          <p:cNvPr id="7" name="灯片编号占位符 6"/>
          <p:cNvSpPr>
            <a:spLocks noGrp="1"/>
          </p:cNvSpPr>
          <p:nvPr>
            <p:ph type="sldNum" sz="quarter" idx="4"/>
          </p:nvPr>
        </p:nvSpPr>
        <p:spPr/>
        <p:txBody>
          <a:bodyPr/>
          <a:lstStyle/>
          <a:p>
            <a:fld id="{68F872B7-015D-4627-B736-733D8BE166EE}" type="slidenum">
              <a:rPr lang="zh-CN" altLang="en-US" smtClean="0"/>
              <a:pPr/>
              <a:t>21</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4220417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Spares</a:t>
            </a:r>
            <a:endParaRPr lang="zh-CN" altLang="en-US" dirty="0"/>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007" y="3329608"/>
            <a:ext cx="654528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007" y="977230"/>
            <a:ext cx="6552728" cy="359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灯片编号占位符 1"/>
          <p:cNvSpPr>
            <a:spLocks noGrp="1"/>
          </p:cNvSpPr>
          <p:nvPr>
            <p:ph type="sldNum" sz="quarter" idx="4"/>
          </p:nvPr>
        </p:nvSpPr>
        <p:spPr/>
        <p:txBody>
          <a:bodyPr/>
          <a:lstStyle/>
          <a:p>
            <a:fld id="{68F872B7-015D-4627-B736-733D8BE166EE}" type="slidenum">
              <a:rPr lang="zh-CN" altLang="en-US" smtClean="0"/>
              <a:pPr/>
              <a:t>22</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1273885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Spares</a:t>
            </a:r>
            <a:endParaRPr lang="zh-CN" altLang="en-US" dirty="0"/>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pic>
        <p:nvPicPr>
          <p:cNvPr id="6" name="图片 5"/>
          <p:cNvPicPr>
            <a:picLocks noChangeAspect="1"/>
          </p:cNvPicPr>
          <p:nvPr/>
        </p:nvPicPr>
        <p:blipFill>
          <a:blip r:embed="rId2"/>
          <a:stretch>
            <a:fillRect/>
          </a:stretch>
        </p:blipFill>
        <p:spPr>
          <a:xfrm>
            <a:off x="179512" y="1456186"/>
            <a:ext cx="4788024" cy="3933896"/>
          </a:xfrm>
          <a:prstGeom prst="rect">
            <a:avLst/>
          </a:prstGeom>
        </p:spPr>
      </p:pic>
      <p:pic>
        <p:nvPicPr>
          <p:cNvPr id="7" name="图片 6"/>
          <p:cNvPicPr>
            <a:picLocks noChangeAspect="1"/>
          </p:cNvPicPr>
          <p:nvPr/>
        </p:nvPicPr>
        <p:blipFill>
          <a:blip r:embed="rId3"/>
          <a:stretch>
            <a:fillRect/>
          </a:stretch>
        </p:blipFill>
        <p:spPr>
          <a:xfrm>
            <a:off x="5498158" y="1340768"/>
            <a:ext cx="3633875" cy="2533806"/>
          </a:xfrm>
          <a:prstGeom prst="rect">
            <a:avLst/>
          </a:prstGeom>
        </p:spPr>
      </p:pic>
      <p:sp>
        <p:nvSpPr>
          <p:cNvPr id="8" name="内容占位符 1"/>
          <p:cNvSpPr>
            <a:spLocks noGrp="1"/>
          </p:cNvSpPr>
          <p:nvPr>
            <p:ph idx="1"/>
          </p:nvPr>
        </p:nvSpPr>
        <p:spPr>
          <a:xfrm>
            <a:off x="5111552" y="3874574"/>
            <a:ext cx="4020481" cy="1711092"/>
          </a:xfrm>
        </p:spPr>
        <p:txBody>
          <a:bodyPr>
            <a:normAutofit fontScale="92500" lnSpcReduction="10000"/>
          </a:bodyPr>
          <a:lstStyle/>
          <a:p>
            <a:r>
              <a:rPr lang="en-US" altLang="zh-CN" dirty="0" smtClean="0"/>
              <a:t>0.5kV/cm,170mm</a:t>
            </a:r>
          </a:p>
          <a:p>
            <a:r>
              <a:rPr lang="en-US" altLang="zh-CN" dirty="0" smtClean="0"/>
              <a:t>120 </a:t>
            </a:r>
            <a:r>
              <a:rPr lang="en-US" altLang="zh-CN" i="1" dirty="0"/>
              <a:t>× </a:t>
            </a:r>
            <a:r>
              <a:rPr lang="en-US" altLang="zh-CN" dirty="0"/>
              <a:t>120 </a:t>
            </a:r>
            <a:r>
              <a:rPr lang="en-US" altLang="zh-CN" i="1" dirty="0"/>
              <a:t>× </a:t>
            </a:r>
            <a:r>
              <a:rPr lang="en-US" altLang="zh-CN" dirty="0" smtClean="0"/>
              <a:t>3 </a:t>
            </a:r>
          </a:p>
          <a:p>
            <a:r>
              <a:rPr lang="en-US" altLang="zh-CN" dirty="0" smtClean="0"/>
              <a:t>@120 </a:t>
            </a:r>
            <a:r>
              <a:rPr lang="en-US" altLang="zh-CN" i="1" dirty="0"/>
              <a:t>× </a:t>
            </a:r>
            <a:r>
              <a:rPr lang="en-US" altLang="zh-CN" dirty="0"/>
              <a:t>20 </a:t>
            </a:r>
            <a:r>
              <a:rPr lang="en-US" altLang="zh-CN" i="1" dirty="0"/>
              <a:t>× </a:t>
            </a:r>
            <a:r>
              <a:rPr lang="en-US" altLang="zh-CN" dirty="0" smtClean="0"/>
              <a:t>3mm   </a:t>
            </a:r>
          </a:p>
          <a:p>
            <a:endParaRPr lang="zh-CN" altLang="en-US" dirty="0"/>
          </a:p>
        </p:txBody>
      </p:sp>
      <p:sp>
        <p:nvSpPr>
          <p:cNvPr id="2" name="灯片编号占位符 1"/>
          <p:cNvSpPr>
            <a:spLocks noGrp="1"/>
          </p:cNvSpPr>
          <p:nvPr>
            <p:ph type="sldNum" sz="quarter" idx="4"/>
          </p:nvPr>
        </p:nvSpPr>
        <p:spPr/>
        <p:txBody>
          <a:bodyPr/>
          <a:lstStyle/>
          <a:p>
            <a:fld id="{68F872B7-015D-4627-B736-733D8BE166EE}" type="slidenum">
              <a:rPr lang="zh-CN" altLang="en-US" smtClean="0"/>
              <a:pPr/>
              <a:t>23</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487600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灯片编号占位符 4"/>
          <p:cNvSpPr>
            <a:spLocks noGrp="1"/>
          </p:cNvSpPr>
          <p:nvPr>
            <p:ph type="sldNum" sz="quarter" idx="4"/>
          </p:nvPr>
        </p:nvSpPr>
        <p:spPr/>
        <p:txBody>
          <a:bodyPr/>
          <a:lstStyle/>
          <a:p>
            <a:fld id="{68F872B7-015D-4627-B736-733D8BE166EE}" type="slidenum">
              <a:rPr lang="zh-CN" altLang="en-US" smtClean="0"/>
              <a:pPr/>
              <a:t>24</a:t>
            </a:fld>
            <a:r>
              <a:rPr lang="en-US" altLang="zh-CN" smtClean="0">
                <a:latin typeface="+mn-ea"/>
                <a:ea typeface="+mn-ea"/>
              </a:rPr>
              <a:t>/21</a:t>
            </a:r>
            <a:endParaRPr lang="zh-CN" altLang="en-US" dirty="0">
              <a:latin typeface="+mn-ea"/>
              <a:ea typeface="+mn-ea"/>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78" y="980728"/>
            <a:ext cx="763905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56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345" y="297574"/>
            <a:ext cx="8496944" cy="646331"/>
          </a:xfrm>
          <a:prstGeom prst="rect">
            <a:avLst/>
          </a:prstGeom>
          <a:noFill/>
        </p:spPr>
        <p:txBody>
          <a:bodyPr wrap="square" rtlCol="0">
            <a:spAutoFit/>
          </a:bodyPr>
          <a:lstStyle/>
          <a:p>
            <a:pPr algn="l"/>
            <a:r>
              <a:rPr lang="en-US" altLang="zh-CN" dirty="0" smtClean="0">
                <a:solidFill>
                  <a:srgbClr val="FF0000"/>
                </a:solidFill>
              </a:rPr>
              <a:t>1. Introduction  </a:t>
            </a:r>
            <a:r>
              <a:rPr lang="en-US" altLang="zh-CN" sz="1800" dirty="0" smtClean="0">
                <a:solidFill>
                  <a:srgbClr val="FF0000"/>
                </a:solidFill>
              </a:rPr>
              <a:t>C</a:t>
            </a:r>
            <a:r>
              <a:rPr lang="en-US" altLang="zh-CN" sz="1800" dirty="0" smtClean="0">
                <a:solidFill>
                  <a:srgbClr val="000099"/>
                </a:solidFill>
              </a:rPr>
              <a:t>hina</a:t>
            </a:r>
            <a:r>
              <a:rPr lang="en-US" altLang="zh-CN" sz="1800" dirty="0" smtClean="0">
                <a:solidFill>
                  <a:srgbClr val="FF0000"/>
                </a:solidFill>
              </a:rPr>
              <a:t> </a:t>
            </a:r>
            <a:r>
              <a:rPr lang="en-US" altLang="zh-CN" sz="1800" dirty="0">
                <a:solidFill>
                  <a:srgbClr val="FF0000"/>
                </a:solidFill>
              </a:rPr>
              <a:t>A</a:t>
            </a:r>
            <a:r>
              <a:rPr lang="en-US" altLang="zh-CN" sz="1800" dirty="0">
                <a:solidFill>
                  <a:srgbClr val="000099"/>
                </a:solidFill>
              </a:rPr>
              <a:t>ccelerator</a:t>
            </a:r>
            <a:r>
              <a:rPr lang="en-US" altLang="zh-CN" sz="1800" dirty="0">
                <a:solidFill>
                  <a:srgbClr val="FF0000"/>
                </a:solidFill>
              </a:rPr>
              <a:t> D</a:t>
            </a:r>
            <a:r>
              <a:rPr lang="en-US" altLang="zh-CN" sz="1800" dirty="0">
                <a:solidFill>
                  <a:srgbClr val="000099"/>
                </a:solidFill>
              </a:rPr>
              <a:t>rive</a:t>
            </a:r>
            <a:r>
              <a:rPr lang="en-US" altLang="zh-CN" sz="1800" dirty="0">
                <a:solidFill>
                  <a:srgbClr val="FF0000"/>
                </a:solidFill>
              </a:rPr>
              <a:t> S</a:t>
            </a:r>
            <a:r>
              <a:rPr lang="en-US" altLang="zh-CN" sz="1800" dirty="0">
                <a:solidFill>
                  <a:srgbClr val="000099"/>
                </a:solidFill>
              </a:rPr>
              <a:t>ubcritical </a:t>
            </a:r>
            <a:r>
              <a:rPr lang="en-US" altLang="zh-CN" sz="1800" dirty="0" smtClean="0">
                <a:solidFill>
                  <a:srgbClr val="000099"/>
                </a:solidFill>
              </a:rPr>
              <a:t>system</a:t>
            </a:r>
            <a:endParaRPr lang="zh-CN" altLang="en-US" dirty="0">
              <a:solidFill>
                <a:srgbClr val="FF0000"/>
              </a:solidFill>
            </a:endParaRPr>
          </a:p>
        </p:txBody>
      </p:sp>
      <p:sp>
        <p:nvSpPr>
          <p:cNvPr id="7" name="TextBox 6"/>
          <p:cNvSpPr txBox="1"/>
          <p:nvPr/>
        </p:nvSpPr>
        <p:spPr>
          <a:xfrm>
            <a:off x="6336704" y="1628800"/>
            <a:ext cx="184731" cy="646331"/>
          </a:xfrm>
          <a:prstGeom prst="rect">
            <a:avLst/>
          </a:prstGeom>
          <a:noFill/>
        </p:spPr>
        <p:txBody>
          <a:bodyPr wrap="none" rtlCol="0">
            <a:spAutoFit/>
          </a:bodyPr>
          <a:lstStyle/>
          <a:p>
            <a:endParaRPr lang="zh-CN" altLang="en-US" dirty="0">
              <a:solidFill>
                <a:srgbClr val="FF0000"/>
              </a:solidFill>
            </a:endParaRPr>
          </a:p>
        </p:txBody>
      </p:sp>
      <p:sp>
        <p:nvSpPr>
          <p:cNvPr id="17" name="矩形 16"/>
          <p:cNvSpPr/>
          <p:nvPr/>
        </p:nvSpPr>
        <p:spPr>
          <a:xfrm>
            <a:off x="2652513" y="943905"/>
            <a:ext cx="1453447" cy="461665"/>
          </a:xfrm>
          <a:prstGeom prst="rect">
            <a:avLst/>
          </a:prstGeom>
        </p:spPr>
        <p:txBody>
          <a:bodyPr wrap="square">
            <a:spAutoFit/>
          </a:bodyPr>
          <a:lstStyle/>
          <a:p>
            <a:pPr algn="just"/>
            <a:r>
              <a:rPr lang="en-US" altLang="zh-CN" sz="2400" dirty="0" smtClean="0">
                <a:solidFill>
                  <a:srgbClr val="FF0000"/>
                </a:solidFill>
                <a:cs typeface="Times New Roman" panose="02020603050405020304" pitchFamily="18" charset="0"/>
              </a:rPr>
              <a:t>Finished</a:t>
            </a:r>
            <a:endParaRPr lang="zh-CN" altLang="en-US" sz="2400" dirty="0">
              <a:solidFill>
                <a:srgbClr val="FF0000"/>
              </a:solidFill>
              <a:cs typeface="Times New Roman" panose="02020603050405020304" pitchFamily="18" charset="0"/>
            </a:endParaRPr>
          </a:p>
        </p:txBody>
      </p:sp>
      <p:grpSp>
        <p:nvGrpSpPr>
          <p:cNvPr id="19" name="组 8"/>
          <p:cNvGrpSpPr/>
          <p:nvPr/>
        </p:nvGrpSpPr>
        <p:grpSpPr>
          <a:xfrm>
            <a:off x="426425" y="1172410"/>
            <a:ext cx="8218488" cy="3678237"/>
            <a:chOff x="419358" y="1174294"/>
            <a:chExt cx="8218488" cy="3678237"/>
          </a:xfrm>
        </p:grpSpPr>
        <p:pic>
          <p:nvPicPr>
            <p:cNvPr id="20" name="图片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358" y="1174294"/>
              <a:ext cx="8218488"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p:nvPr/>
          </p:nvSpPr>
          <p:spPr bwMode="auto">
            <a:xfrm>
              <a:off x="5624757" y="1963189"/>
              <a:ext cx="1377301" cy="430887"/>
            </a:xfrm>
            <a:prstGeom prst="rect">
              <a:avLst/>
            </a:prstGeom>
            <a:noFill/>
            <a:ln w="9525">
              <a:noFill/>
              <a:miter lim="800000"/>
              <a:headEnd/>
              <a:tailEnd/>
            </a:ln>
          </p:spPr>
          <p:txBody>
            <a:bodyPr wrap="none" rtlCol="0">
              <a:spAutoFit/>
            </a:bodyPr>
            <a:lstStyle/>
            <a:p>
              <a:r>
                <a:rPr kumimoji="1" lang="en-US" altLang="zh-CN" sz="2200" dirty="0" smtClean="0">
                  <a:solidFill>
                    <a:srgbClr val="FF0000"/>
                  </a:solidFill>
                  <a:latin typeface="Arial Narrow" pitchFamily="34" charset="0"/>
                  <a:ea typeface="楷体_GB2312" pitchFamily="49" charset="-122"/>
                  <a:cs typeface="Times New Roman" pitchFamily="18" charset="0"/>
                </a:rPr>
                <a:t>Main</a:t>
              </a:r>
              <a:r>
                <a:rPr kumimoji="1" lang="zh-CN" altLang="en-US" sz="2200" dirty="0" smtClean="0">
                  <a:solidFill>
                    <a:srgbClr val="FF0000"/>
                  </a:solidFill>
                  <a:latin typeface="Arial Narrow" pitchFamily="34" charset="0"/>
                  <a:ea typeface="楷体_GB2312" pitchFamily="49" charset="-122"/>
                  <a:cs typeface="Times New Roman" pitchFamily="18" charset="0"/>
                </a:rPr>
                <a:t> </a:t>
              </a:r>
              <a:r>
                <a:rPr kumimoji="1" lang="en-US" altLang="zh-CN" sz="2200" dirty="0" smtClean="0">
                  <a:solidFill>
                    <a:srgbClr val="FF0000"/>
                  </a:solidFill>
                  <a:latin typeface="Arial Narrow" pitchFamily="34" charset="0"/>
                  <a:ea typeface="楷体_GB2312" pitchFamily="49" charset="-122"/>
                  <a:cs typeface="Times New Roman" pitchFamily="18" charset="0"/>
                </a:rPr>
                <a:t>Linac</a:t>
              </a:r>
              <a:endParaRPr kumimoji="1" lang="zh-CN" altLang="en-US" sz="2200" dirty="0" smtClean="0">
                <a:solidFill>
                  <a:srgbClr val="FF0000"/>
                </a:solidFill>
                <a:latin typeface="Arial Narrow" pitchFamily="34" charset="0"/>
                <a:ea typeface="楷体_GB2312" pitchFamily="49" charset="-122"/>
                <a:cs typeface="Times New Roman" pitchFamily="18" charset="0"/>
              </a:endParaRPr>
            </a:p>
          </p:txBody>
        </p:sp>
      </p:grpSp>
      <p:sp>
        <p:nvSpPr>
          <p:cNvPr id="8" name="文本框 7"/>
          <p:cNvSpPr txBox="1"/>
          <p:nvPr/>
        </p:nvSpPr>
        <p:spPr>
          <a:xfrm>
            <a:off x="72776" y="5081669"/>
            <a:ext cx="9034172" cy="1200329"/>
          </a:xfrm>
          <a:prstGeom prst="rect">
            <a:avLst/>
          </a:prstGeom>
          <a:noFill/>
        </p:spPr>
        <p:txBody>
          <a:bodyPr wrap="square" rtlCol="0">
            <a:spAutoFit/>
          </a:bodyPr>
          <a:lstStyle/>
          <a:p>
            <a:pPr algn="l"/>
            <a:r>
              <a:rPr lang="en-US" altLang="zh-CN" sz="2400" b="0" dirty="0" smtClean="0">
                <a:solidFill>
                  <a:schemeClr val="tx1"/>
                </a:solidFill>
              </a:rPr>
              <a:t>2 injectors </a:t>
            </a:r>
            <a:r>
              <a:rPr lang="en-US" altLang="zh-CN" sz="2400" b="0" dirty="0" smtClean="0">
                <a:solidFill>
                  <a:schemeClr val="tx1"/>
                </a:solidFill>
              </a:rPr>
              <a:t>have </a:t>
            </a:r>
            <a:r>
              <a:rPr lang="en-US" altLang="zh-CN" sz="2400" b="0" dirty="0" smtClean="0">
                <a:solidFill>
                  <a:schemeClr val="tx1"/>
                </a:solidFill>
              </a:rPr>
              <a:t>been finished, getting a </a:t>
            </a:r>
            <a:r>
              <a:rPr lang="en-US" altLang="zh-CN" sz="2400" b="0" dirty="0" smtClean="0">
                <a:solidFill>
                  <a:schemeClr val="tx1"/>
                </a:solidFill>
              </a:rPr>
              <a:t>2mA, </a:t>
            </a:r>
            <a:r>
              <a:rPr lang="en-US" altLang="zh-CN" sz="2400" b="0" dirty="0" smtClean="0">
                <a:solidFill>
                  <a:schemeClr val="tx1"/>
                </a:solidFill>
              </a:rPr>
              <a:t>10 </a:t>
            </a:r>
            <a:r>
              <a:rPr lang="en-US" altLang="zh-CN" sz="2400" b="0" dirty="0" smtClean="0">
                <a:solidFill>
                  <a:schemeClr val="tx1"/>
                </a:solidFill>
              </a:rPr>
              <a:t>MeV, </a:t>
            </a:r>
            <a:r>
              <a:rPr lang="en-US" altLang="zh-CN" sz="2400" b="0" dirty="0" smtClean="0">
                <a:solidFill>
                  <a:schemeClr val="tx1"/>
                </a:solidFill>
              </a:rPr>
              <a:t>CW beam.  </a:t>
            </a:r>
            <a:r>
              <a:rPr lang="en-US" altLang="zh-CN" sz="2400" b="0" dirty="0">
                <a:solidFill>
                  <a:schemeClr val="tx1"/>
                </a:solidFill>
              </a:rPr>
              <a:t>T</a:t>
            </a:r>
            <a:r>
              <a:rPr lang="en-US" altLang="zh-CN" sz="2400" b="0" dirty="0" smtClean="0">
                <a:solidFill>
                  <a:schemeClr val="tx1"/>
                </a:solidFill>
              </a:rPr>
              <a:t>he </a:t>
            </a:r>
            <a:r>
              <a:rPr lang="en-US" altLang="zh-CN" sz="2400" b="0" dirty="0" smtClean="0">
                <a:solidFill>
                  <a:schemeClr val="tx1"/>
                </a:solidFill>
              </a:rPr>
              <a:t>main </a:t>
            </a:r>
            <a:r>
              <a:rPr lang="en-US" altLang="zh-CN" sz="2400" b="0" dirty="0" err="1" smtClean="0">
                <a:solidFill>
                  <a:schemeClr val="tx1"/>
                </a:solidFill>
              </a:rPr>
              <a:t>linac</a:t>
            </a:r>
            <a:r>
              <a:rPr lang="en-US" altLang="zh-CN" sz="2400" b="0" dirty="0" smtClean="0">
                <a:solidFill>
                  <a:schemeClr val="tx1"/>
                </a:solidFill>
              </a:rPr>
              <a:t> is under construction in Lanzhou. The facility </a:t>
            </a:r>
            <a:r>
              <a:rPr lang="en-US" altLang="zh-CN" sz="2400" b="0" dirty="0">
                <a:solidFill>
                  <a:schemeClr val="tx1"/>
                </a:solidFill>
              </a:rPr>
              <a:t>will </a:t>
            </a:r>
            <a:r>
              <a:rPr lang="en-US" altLang="zh-CN" sz="2400" b="0" dirty="0" smtClean="0">
                <a:solidFill>
                  <a:schemeClr val="tx1"/>
                </a:solidFill>
              </a:rPr>
              <a:t>locate </a:t>
            </a:r>
            <a:r>
              <a:rPr lang="en-US" altLang="zh-CN" sz="2400" b="0" dirty="0">
                <a:solidFill>
                  <a:schemeClr val="tx1"/>
                </a:solidFill>
              </a:rPr>
              <a:t>in Huizhou near the </a:t>
            </a:r>
            <a:r>
              <a:rPr lang="en-US" altLang="zh-CN" sz="2400" b="0" dirty="0" err="1" smtClean="0">
                <a:solidFill>
                  <a:schemeClr val="tx1"/>
                </a:solidFill>
              </a:rPr>
              <a:t>Hongkong</a:t>
            </a:r>
            <a:r>
              <a:rPr lang="en-US" altLang="zh-CN" sz="2400" b="0" dirty="0">
                <a:solidFill>
                  <a:schemeClr val="tx1"/>
                </a:solidFill>
              </a:rPr>
              <a:t> </a:t>
            </a:r>
            <a:r>
              <a:rPr lang="en-US" altLang="zh-CN" sz="2400" b="0" dirty="0" smtClean="0">
                <a:solidFill>
                  <a:schemeClr val="tx1"/>
                </a:solidFill>
              </a:rPr>
              <a:t>in the end.</a:t>
            </a:r>
          </a:p>
        </p:txBody>
      </p:sp>
      <p:sp>
        <p:nvSpPr>
          <p:cNvPr id="3" name="页脚占位符 2"/>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文本框 4"/>
          <p:cNvSpPr txBox="1"/>
          <p:nvPr/>
        </p:nvSpPr>
        <p:spPr>
          <a:xfrm>
            <a:off x="3456182" y="1397967"/>
            <a:ext cx="782587" cy="461665"/>
          </a:xfrm>
          <a:prstGeom prst="rect">
            <a:avLst/>
          </a:prstGeom>
          <a:noFill/>
        </p:spPr>
        <p:txBody>
          <a:bodyPr wrap="none" rtlCol="0">
            <a:spAutoFit/>
          </a:bodyPr>
          <a:lstStyle/>
          <a:p>
            <a:r>
              <a:rPr lang="en-US" altLang="zh-CN" sz="2400" dirty="0" smtClean="0">
                <a:solidFill>
                  <a:srgbClr val="3333FF"/>
                </a:solidFill>
              </a:rPr>
              <a:t>IMP</a:t>
            </a:r>
            <a:endParaRPr lang="zh-CN" altLang="en-US" sz="2400" dirty="0" smtClean="0">
              <a:solidFill>
                <a:srgbClr val="3333FF"/>
              </a:solidFill>
            </a:endParaRPr>
          </a:p>
        </p:txBody>
      </p:sp>
      <p:sp>
        <p:nvSpPr>
          <p:cNvPr id="6" name="文本框 5"/>
          <p:cNvSpPr txBox="1"/>
          <p:nvPr/>
        </p:nvSpPr>
        <p:spPr>
          <a:xfrm>
            <a:off x="3379237" y="3819368"/>
            <a:ext cx="936475" cy="461665"/>
          </a:xfrm>
          <a:prstGeom prst="rect">
            <a:avLst/>
          </a:prstGeom>
          <a:noFill/>
        </p:spPr>
        <p:txBody>
          <a:bodyPr wrap="none" rtlCol="0">
            <a:spAutoFit/>
          </a:bodyPr>
          <a:lstStyle/>
          <a:p>
            <a:r>
              <a:rPr lang="en-US" altLang="zh-CN" sz="2400" dirty="0" smtClean="0">
                <a:solidFill>
                  <a:srgbClr val="3333FF"/>
                </a:solidFill>
              </a:rPr>
              <a:t>IHEP</a:t>
            </a:r>
            <a:endParaRPr lang="zh-CN" altLang="en-US" sz="2400" dirty="0" smtClean="0">
              <a:solidFill>
                <a:srgbClr val="3333FF"/>
              </a:solidFill>
            </a:endParaRPr>
          </a:p>
        </p:txBody>
      </p:sp>
      <p:sp>
        <p:nvSpPr>
          <p:cNvPr id="9" name="文本框 8"/>
          <p:cNvSpPr txBox="1"/>
          <p:nvPr/>
        </p:nvSpPr>
        <p:spPr>
          <a:xfrm>
            <a:off x="2432902" y="4600645"/>
            <a:ext cx="5793574" cy="461665"/>
          </a:xfrm>
          <a:prstGeom prst="rect">
            <a:avLst/>
          </a:prstGeom>
          <a:noFill/>
        </p:spPr>
        <p:txBody>
          <a:bodyPr wrap="none" rtlCol="0">
            <a:spAutoFit/>
          </a:bodyPr>
          <a:lstStyle/>
          <a:p>
            <a:r>
              <a:rPr lang="en-US" altLang="zh-CN" sz="2400" b="0" dirty="0" smtClean="0">
                <a:solidFill>
                  <a:srgbClr val="FF0000"/>
                </a:solidFill>
              </a:rPr>
              <a:t>14 β=0.12 spoke cavities in  Cryomodule1,2</a:t>
            </a:r>
            <a:endParaRPr lang="zh-CN" altLang="en-US" sz="2400" b="0" dirty="0" smtClean="0">
              <a:solidFill>
                <a:srgbClr val="FF0000"/>
              </a:solidFill>
            </a:endParaRPr>
          </a:p>
        </p:txBody>
      </p:sp>
      <p:sp>
        <p:nvSpPr>
          <p:cNvPr id="10" name="椭圆 9"/>
          <p:cNvSpPr/>
          <p:nvPr/>
        </p:nvSpPr>
        <p:spPr>
          <a:xfrm>
            <a:off x="22133" y="1172410"/>
            <a:ext cx="3434049" cy="33086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072324" y="2392192"/>
            <a:ext cx="1243388" cy="1015380"/>
          </a:xfrm>
          <a:prstGeom prst="ellipse">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99"/>
              </a:solidFill>
            </a:endParaRPr>
          </a:p>
        </p:txBody>
      </p:sp>
      <p:sp>
        <p:nvSpPr>
          <p:cNvPr id="12" name="TextBox 11"/>
          <p:cNvSpPr txBox="1"/>
          <p:nvPr/>
        </p:nvSpPr>
        <p:spPr>
          <a:xfrm>
            <a:off x="2802235" y="1990740"/>
            <a:ext cx="2812821" cy="461665"/>
          </a:xfrm>
          <a:prstGeom prst="rect">
            <a:avLst/>
          </a:prstGeom>
          <a:noFill/>
        </p:spPr>
        <p:txBody>
          <a:bodyPr wrap="none" rtlCol="0">
            <a:spAutoFit/>
          </a:bodyPr>
          <a:lstStyle/>
          <a:p>
            <a:r>
              <a:rPr lang="en-US" altLang="zh-CN" sz="2400" dirty="0" smtClean="0">
                <a:solidFill>
                  <a:srgbClr val="000099"/>
                </a:solidFill>
              </a:rPr>
              <a:t>Under construction </a:t>
            </a:r>
            <a:endParaRPr lang="zh-CN" altLang="en-US" sz="2400" dirty="0" smtClean="0">
              <a:solidFill>
                <a:srgbClr val="000099"/>
              </a:solidFill>
            </a:endParaRPr>
          </a:p>
        </p:txBody>
      </p:sp>
      <p:cxnSp>
        <p:nvCxnSpPr>
          <p:cNvPr id="15" name="直接箭头连接符 14"/>
          <p:cNvCxnSpPr/>
          <p:nvPr/>
        </p:nvCxnSpPr>
        <p:spPr>
          <a:xfrm flipH="1" flipV="1">
            <a:off x="2879181" y="4221255"/>
            <a:ext cx="577001" cy="519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54032" y="3766330"/>
            <a:ext cx="4844596" cy="461665"/>
          </a:xfrm>
          <a:prstGeom prst="rect">
            <a:avLst/>
          </a:prstGeom>
          <a:noFill/>
        </p:spPr>
        <p:txBody>
          <a:bodyPr wrap="none" rtlCol="0">
            <a:spAutoFit/>
          </a:bodyPr>
          <a:lstStyle/>
          <a:p>
            <a:r>
              <a:rPr lang="en-US" altLang="zh-CN" sz="2400" b="0" dirty="0" smtClean="0">
                <a:solidFill>
                  <a:srgbClr val="000099"/>
                </a:solidFill>
              </a:rPr>
              <a:t>12 β=0.21 </a:t>
            </a:r>
            <a:r>
              <a:rPr lang="en-US" altLang="zh-CN" sz="2400" b="0" dirty="0">
                <a:solidFill>
                  <a:srgbClr val="000099"/>
                </a:solidFill>
              </a:rPr>
              <a:t>cavities in </a:t>
            </a:r>
            <a:r>
              <a:rPr lang="en-US" altLang="zh-CN" sz="2400" b="0" dirty="0" smtClean="0">
                <a:solidFill>
                  <a:srgbClr val="000099"/>
                </a:solidFill>
              </a:rPr>
              <a:t>Cryomodule3,4</a:t>
            </a:r>
            <a:endParaRPr lang="zh-CN" altLang="en-US" sz="2400" b="0" dirty="0">
              <a:solidFill>
                <a:srgbClr val="000099"/>
              </a:solidFill>
            </a:endParaRPr>
          </a:p>
        </p:txBody>
      </p:sp>
      <p:cxnSp>
        <p:nvCxnSpPr>
          <p:cNvPr id="22" name="直接箭头连接符 21"/>
          <p:cNvCxnSpPr/>
          <p:nvPr/>
        </p:nvCxnSpPr>
        <p:spPr>
          <a:xfrm flipH="1" flipV="1">
            <a:off x="3727048" y="3299702"/>
            <a:ext cx="577001" cy="519666"/>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74866" y="1483873"/>
            <a:ext cx="5060231" cy="461665"/>
          </a:xfrm>
          <a:prstGeom prst="rect">
            <a:avLst/>
          </a:prstGeom>
          <a:noFill/>
        </p:spPr>
        <p:txBody>
          <a:bodyPr wrap="none" rtlCol="0">
            <a:spAutoFit/>
          </a:bodyPr>
          <a:lstStyle/>
          <a:p>
            <a:r>
              <a:rPr lang="en-US" altLang="zh-CN" sz="2400" b="0" dirty="0" smtClean="0">
                <a:solidFill>
                  <a:schemeClr val="tx1"/>
                </a:solidFill>
              </a:rPr>
              <a:t>Difference of injector :f and cavity type</a:t>
            </a:r>
            <a:endParaRPr lang="zh-CN" altLang="en-US" sz="2400" b="0" dirty="0" smtClean="0">
              <a:solidFill>
                <a:schemeClr val="tx1"/>
              </a:solidFill>
            </a:endParaRPr>
          </a:p>
        </p:txBody>
      </p:sp>
      <p:sp>
        <p:nvSpPr>
          <p:cNvPr id="14" name="TextBox 13"/>
          <p:cNvSpPr txBox="1"/>
          <p:nvPr/>
        </p:nvSpPr>
        <p:spPr>
          <a:xfrm>
            <a:off x="4458207" y="1067410"/>
            <a:ext cx="3641126" cy="461665"/>
          </a:xfrm>
          <a:prstGeom prst="rect">
            <a:avLst/>
          </a:prstGeom>
          <a:noFill/>
        </p:spPr>
        <p:txBody>
          <a:bodyPr wrap="none" rtlCol="0">
            <a:spAutoFit/>
          </a:bodyPr>
          <a:lstStyle/>
          <a:p>
            <a:r>
              <a:rPr lang="en-US" altLang="zh-CN" sz="2400" dirty="0" smtClean="0">
                <a:solidFill>
                  <a:srgbClr val="000099"/>
                </a:solidFill>
              </a:rPr>
              <a:t>Goal: 1.5 </a:t>
            </a:r>
            <a:r>
              <a:rPr lang="en-US" altLang="zh-CN" sz="2400" dirty="0" smtClean="0">
                <a:solidFill>
                  <a:srgbClr val="000099"/>
                </a:solidFill>
              </a:rPr>
              <a:t>GeV</a:t>
            </a:r>
            <a:r>
              <a:rPr lang="en-US" altLang="zh-CN" sz="2400" dirty="0">
                <a:solidFill>
                  <a:srgbClr val="000099"/>
                </a:solidFill>
              </a:rPr>
              <a:t>,</a:t>
            </a:r>
            <a:r>
              <a:rPr lang="en-US" altLang="zh-CN" sz="2400" dirty="0" smtClean="0">
                <a:solidFill>
                  <a:srgbClr val="000099"/>
                </a:solidFill>
              </a:rPr>
              <a:t> 10mA, </a:t>
            </a:r>
            <a:r>
              <a:rPr lang="en-US" altLang="zh-CN" sz="2400" dirty="0" smtClean="0">
                <a:solidFill>
                  <a:srgbClr val="000099"/>
                </a:solidFill>
              </a:rPr>
              <a:t>CW</a:t>
            </a:r>
            <a:endParaRPr lang="zh-CN" altLang="en-US" sz="2400" dirty="0" smtClean="0">
              <a:solidFill>
                <a:srgbClr val="000099"/>
              </a:solidFill>
            </a:endParaRPr>
          </a:p>
        </p:txBody>
      </p:sp>
      <p:sp>
        <p:nvSpPr>
          <p:cNvPr id="16" name="灯片编号占位符 15"/>
          <p:cNvSpPr>
            <a:spLocks noGrp="1"/>
          </p:cNvSpPr>
          <p:nvPr>
            <p:ph type="sldNum" sz="quarter" idx="4"/>
          </p:nvPr>
        </p:nvSpPr>
        <p:spPr/>
        <p:txBody>
          <a:bodyPr/>
          <a:lstStyle/>
          <a:p>
            <a:fld id="{68F872B7-015D-4627-B736-733D8BE166EE}" type="slidenum">
              <a:rPr lang="zh-CN" altLang="en-US" smtClean="0"/>
              <a:pPr/>
              <a:t>3</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641884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50" fill="hold"/>
                                        <p:tgtEl>
                                          <p:spTgt spid="12"/>
                                        </p:tgtEl>
                                        <p:attrNameLst>
                                          <p:attrName>ppt_x</p:attrName>
                                        </p:attrNameLst>
                                      </p:cBhvr>
                                      <p:tavLst>
                                        <p:tav tm="0">
                                          <p:val>
                                            <p:strVal val="#ppt_x"/>
                                          </p:val>
                                        </p:tav>
                                        <p:tav tm="100000">
                                          <p:val>
                                            <p:strVal val="#ppt_x"/>
                                          </p:val>
                                        </p:tav>
                                      </p:tavLst>
                                    </p:anim>
                                    <p:anim calcmode="lin" valueType="num">
                                      <p:cBhvr additive="base">
                                        <p:cTn id="22" dur="25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250" fill="hold"/>
                                        <p:tgtEl>
                                          <p:spTgt spid="22"/>
                                        </p:tgtEl>
                                        <p:attrNameLst>
                                          <p:attrName>ppt_x</p:attrName>
                                        </p:attrNameLst>
                                      </p:cBhvr>
                                      <p:tavLst>
                                        <p:tav tm="0">
                                          <p:val>
                                            <p:strVal val="#ppt_x"/>
                                          </p:val>
                                        </p:tav>
                                        <p:tav tm="100000">
                                          <p:val>
                                            <p:strVal val="#ppt_x"/>
                                          </p:val>
                                        </p:tav>
                                      </p:tavLst>
                                    </p:anim>
                                    <p:anim calcmode="lin" valueType="num">
                                      <p:cBhvr additive="base">
                                        <p:cTn id="30"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47082" y="967342"/>
            <a:ext cx="9249454" cy="919004"/>
          </a:xfrm>
        </p:spPr>
        <p:txBody>
          <a:bodyPr>
            <a:normAutofit fontScale="62500" lnSpcReduction="20000"/>
          </a:bodyPr>
          <a:lstStyle/>
          <a:p>
            <a:r>
              <a:rPr lang="en-US" altLang="zh-CN" sz="3600" dirty="0" smtClean="0">
                <a:latin typeface="Times New Roman" panose="02020603050405020304" pitchFamily="18" charset="0"/>
                <a:cs typeface="Times New Roman" panose="02020603050405020304" pitchFamily="18" charset="0"/>
              </a:rPr>
              <a:t>HIAF </a:t>
            </a:r>
            <a:r>
              <a:rPr lang="en-US" altLang="zh-CN" sz="3600" dirty="0">
                <a:latin typeface="Times New Roman" panose="02020603050405020304" pitchFamily="18" charset="0"/>
                <a:cs typeface="Times New Roman" panose="02020603050405020304" pitchFamily="18" charset="0"/>
              </a:rPr>
              <a:t>will be </a:t>
            </a:r>
            <a:r>
              <a:rPr lang="en-US" altLang="zh-CN" sz="3600" dirty="0" smtClean="0">
                <a:latin typeface="Times New Roman" panose="02020603050405020304" pitchFamily="18" charset="0"/>
                <a:cs typeface="Times New Roman" panose="02020603050405020304" pitchFamily="18" charset="0"/>
              </a:rPr>
              <a:t>built </a:t>
            </a:r>
            <a:r>
              <a:rPr lang="en-US" altLang="zh-CN" sz="3600" dirty="0" smtClean="0">
                <a:latin typeface="Times New Roman" panose="02020603050405020304" pitchFamily="18" charset="0"/>
                <a:cs typeface="Times New Roman" panose="02020603050405020304" pitchFamily="18" charset="0"/>
              </a:rPr>
              <a:t>in Huizhou </a:t>
            </a:r>
            <a:r>
              <a:rPr lang="en-US" altLang="zh-CN" sz="3600" dirty="0">
                <a:latin typeface="Times New Roman" panose="02020603050405020304" pitchFamily="18" charset="0"/>
                <a:cs typeface="Times New Roman" panose="02020603050405020304" pitchFamily="18" charset="0"/>
              </a:rPr>
              <a:t>with proved fund of $ 0.2 billion</a:t>
            </a:r>
            <a:r>
              <a:rPr lang="en-US" altLang="zh-CN" sz="3600" dirty="0" smtClean="0">
                <a:latin typeface="Times New Roman" panose="02020603050405020304" pitchFamily="18" charset="0"/>
                <a:cs typeface="Times New Roman" panose="02020603050405020304" pitchFamily="18" charset="0"/>
              </a:rPr>
              <a:t>. The center of the ion machine research will shift to the south of China</a:t>
            </a:r>
            <a:r>
              <a:rPr lang="en-US" altLang="zh-CN" sz="1800" dirty="0" smtClean="0"/>
              <a:t>.</a:t>
            </a:r>
            <a:endParaRPr lang="zh-CN" altLang="en-US" sz="1800" dirty="0"/>
          </a:p>
          <a:p>
            <a:endParaRPr lang="zh-CN" altLang="en-US" dirty="0"/>
          </a:p>
        </p:txBody>
      </p:sp>
      <p:sp>
        <p:nvSpPr>
          <p:cNvPr id="3" name="标题 2"/>
          <p:cNvSpPr>
            <a:spLocks noGrp="1"/>
          </p:cNvSpPr>
          <p:nvPr>
            <p:ph type="title"/>
          </p:nvPr>
        </p:nvSpPr>
        <p:spPr>
          <a:xfrm>
            <a:off x="500034" y="142852"/>
            <a:ext cx="8752486" cy="725470"/>
          </a:xfrm>
        </p:spPr>
        <p:txBody>
          <a:bodyPr>
            <a:normAutofit fontScale="90000"/>
          </a:bodyPr>
          <a:lstStyle/>
          <a:p>
            <a:r>
              <a:rPr lang="en-US" altLang="zh-CN" dirty="0" smtClean="0"/>
              <a:t>Both ADS and HIAF(</a:t>
            </a:r>
            <a:r>
              <a:rPr lang="en-US" altLang="zh-CN" sz="2800" dirty="0"/>
              <a:t>High intensity heavy-ion Accelerator </a:t>
            </a:r>
            <a:r>
              <a:rPr lang="en-US" altLang="zh-CN" sz="2800" dirty="0" smtClean="0"/>
              <a:t>Facility</a:t>
            </a:r>
            <a:r>
              <a:rPr lang="zh-CN" altLang="en-US" sz="2800" dirty="0" smtClean="0"/>
              <a:t>）</a:t>
            </a:r>
            <a:r>
              <a:rPr lang="en-US" altLang="zh-CN" sz="2800" dirty="0" smtClean="0"/>
              <a:t>will locate in Huizhou</a:t>
            </a:r>
            <a:endParaRPr lang="zh-CN" altLang="en-US" dirty="0"/>
          </a:p>
        </p:txBody>
      </p:sp>
      <p:sp>
        <p:nvSpPr>
          <p:cNvPr id="4" name="页脚占位符 3"/>
          <p:cNvSpPr>
            <a:spLocks noGrp="1"/>
          </p:cNvSpPr>
          <p:nvPr>
            <p:ph type="ftr" sz="quarter" idx="3"/>
          </p:nvPr>
        </p:nvSpPr>
        <p:spPr>
          <a:xfrm>
            <a:off x="474670" y="6525344"/>
            <a:ext cx="5723976" cy="365125"/>
          </a:xfrm>
        </p:spPr>
        <p:txBody>
          <a:bodyPr/>
          <a:lstStyle/>
          <a:p>
            <a:pPr algn="l"/>
            <a:r>
              <a:rPr lang="en-US" altLang="zh-CN" dirty="0" smtClean="0">
                <a:solidFill>
                  <a:srgbClr val="FF0000"/>
                </a:solidFill>
              </a:rPr>
              <a:t>IPM Workshop @ GSI                              </a:t>
            </a:r>
            <a:r>
              <a:rPr lang="en-US" altLang="zh-CN" dirty="0" smtClean="0"/>
              <a:t>21-24 May 2017 @ </a:t>
            </a:r>
            <a:r>
              <a:rPr lang="en-US" altLang="zh-CN" dirty="0" err="1" smtClean="0"/>
              <a:t>J.He</a:t>
            </a:r>
            <a:endParaRPr lang="zh-CN" altLang="en-US" dirty="0"/>
          </a:p>
        </p:txBody>
      </p:sp>
      <p:pic>
        <p:nvPicPr>
          <p:cNvPr id="11" name="图片 10"/>
          <p:cNvPicPr>
            <a:picLocks noChangeAspect="1"/>
          </p:cNvPicPr>
          <p:nvPr/>
        </p:nvPicPr>
        <p:blipFill>
          <a:blip r:embed="rId3"/>
          <a:stretch>
            <a:fillRect/>
          </a:stretch>
        </p:blipFill>
        <p:spPr>
          <a:xfrm>
            <a:off x="1451563" y="1823574"/>
            <a:ext cx="6432805" cy="4989801"/>
          </a:xfrm>
          <a:prstGeom prst="rect">
            <a:avLst/>
          </a:prstGeom>
        </p:spPr>
      </p:pic>
      <p:pic>
        <p:nvPicPr>
          <p:cNvPr id="9" name="图片 8"/>
          <p:cNvPicPr>
            <a:picLocks noChangeAspect="1"/>
          </p:cNvPicPr>
          <p:nvPr/>
        </p:nvPicPr>
        <p:blipFill>
          <a:blip r:embed="rId4"/>
          <a:stretch>
            <a:fillRect/>
          </a:stretch>
        </p:blipFill>
        <p:spPr>
          <a:xfrm>
            <a:off x="66534" y="5093214"/>
            <a:ext cx="2174972" cy="1648153"/>
          </a:xfrm>
          <a:prstGeom prst="rect">
            <a:avLst/>
          </a:prstGeom>
        </p:spPr>
      </p:pic>
      <p:sp>
        <p:nvSpPr>
          <p:cNvPr id="8" name="文本框 7"/>
          <p:cNvSpPr txBox="1"/>
          <p:nvPr/>
        </p:nvSpPr>
        <p:spPr>
          <a:xfrm>
            <a:off x="61108" y="5020506"/>
            <a:ext cx="1838966" cy="461665"/>
          </a:xfrm>
          <a:prstGeom prst="rect">
            <a:avLst/>
          </a:prstGeom>
          <a:noFill/>
        </p:spPr>
        <p:txBody>
          <a:bodyPr wrap="none" rtlCol="0">
            <a:spAutoFit/>
          </a:bodyPr>
          <a:lstStyle/>
          <a:p>
            <a:r>
              <a:rPr lang="en-US" altLang="zh-CN" sz="2400" dirty="0" smtClean="0">
                <a:solidFill>
                  <a:srgbClr val="FF0000"/>
                </a:solidFill>
              </a:rPr>
              <a:t>IMP@HIAF</a:t>
            </a:r>
            <a:endParaRPr lang="zh-CN" altLang="en-US" sz="2400" dirty="0" smtClean="0">
              <a:solidFill>
                <a:srgbClr val="FF0000"/>
              </a:solidFill>
            </a:endParaRPr>
          </a:p>
        </p:txBody>
      </p:sp>
      <p:cxnSp>
        <p:nvCxnSpPr>
          <p:cNvPr id="13" name="直接箭头连接符 12"/>
          <p:cNvCxnSpPr/>
          <p:nvPr/>
        </p:nvCxnSpPr>
        <p:spPr>
          <a:xfrm>
            <a:off x="2028265" y="6057292"/>
            <a:ext cx="2880320" cy="1440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5"/>
          <a:stretch>
            <a:fillRect/>
          </a:stretch>
        </p:blipFill>
        <p:spPr>
          <a:xfrm>
            <a:off x="66534" y="1873701"/>
            <a:ext cx="2174972" cy="1700215"/>
          </a:xfrm>
          <a:prstGeom prst="rect">
            <a:avLst/>
          </a:prstGeom>
        </p:spPr>
      </p:pic>
      <p:sp>
        <p:nvSpPr>
          <p:cNvPr id="16" name="文本框 15"/>
          <p:cNvSpPr txBox="1"/>
          <p:nvPr/>
        </p:nvSpPr>
        <p:spPr>
          <a:xfrm>
            <a:off x="-15884" y="1774116"/>
            <a:ext cx="2044149" cy="461665"/>
          </a:xfrm>
          <a:prstGeom prst="rect">
            <a:avLst/>
          </a:prstGeom>
          <a:noFill/>
        </p:spPr>
        <p:txBody>
          <a:bodyPr wrap="none" rtlCol="0">
            <a:spAutoFit/>
          </a:bodyPr>
          <a:lstStyle/>
          <a:p>
            <a:r>
              <a:rPr lang="en-US" altLang="zh-CN" sz="2400" dirty="0" smtClean="0">
                <a:solidFill>
                  <a:srgbClr val="FF0000"/>
                </a:solidFill>
              </a:rPr>
              <a:t>IMP@HIRFL</a:t>
            </a:r>
            <a:endParaRPr lang="zh-CN" altLang="en-US" sz="2400" dirty="0" smtClean="0">
              <a:solidFill>
                <a:srgbClr val="FF0000"/>
              </a:solidFill>
            </a:endParaRPr>
          </a:p>
        </p:txBody>
      </p:sp>
      <p:cxnSp>
        <p:nvCxnSpPr>
          <p:cNvPr id="17" name="直接箭头连接符 16"/>
          <p:cNvCxnSpPr/>
          <p:nvPr/>
        </p:nvCxnSpPr>
        <p:spPr>
          <a:xfrm>
            <a:off x="1950174" y="3187845"/>
            <a:ext cx="1861647" cy="116394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6"/>
          <a:stretch>
            <a:fillRect/>
          </a:stretch>
        </p:blipFill>
        <p:spPr>
          <a:xfrm>
            <a:off x="6496567" y="4938180"/>
            <a:ext cx="2510391" cy="1838596"/>
          </a:xfrm>
          <a:prstGeom prst="rect">
            <a:avLst/>
          </a:prstGeom>
        </p:spPr>
      </p:pic>
      <p:sp>
        <p:nvSpPr>
          <p:cNvPr id="21" name="文本框 20"/>
          <p:cNvSpPr txBox="1"/>
          <p:nvPr/>
        </p:nvSpPr>
        <p:spPr>
          <a:xfrm>
            <a:off x="6779855" y="5455625"/>
            <a:ext cx="2012089" cy="461665"/>
          </a:xfrm>
          <a:prstGeom prst="rect">
            <a:avLst/>
          </a:prstGeom>
          <a:noFill/>
        </p:spPr>
        <p:txBody>
          <a:bodyPr wrap="none" rtlCol="0">
            <a:spAutoFit/>
          </a:bodyPr>
          <a:lstStyle/>
          <a:p>
            <a:r>
              <a:rPr lang="en-US" altLang="zh-CN" sz="2400" dirty="0" smtClean="0">
                <a:solidFill>
                  <a:srgbClr val="FF0000"/>
                </a:solidFill>
              </a:rPr>
              <a:t>IHEP@CSNS</a:t>
            </a:r>
            <a:endParaRPr lang="zh-CN" altLang="en-US" sz="2400" dirty="0" smtClean="0">
              <a:solidFill>
                <a:srgbClr val="FF0000"/>
              </a:solidFill>
            </a:endParaRPr>
          </a:p>
        </p:txBody>
      </p:sp>
      <p:cxnSp>
        <p:nvCxnSpPr>
          <p:cNvPr id="22" name="直接箭头连接符 21"/>
          <p:cNvCxnSpPr/>
          <p:nvPr/>
        </p:nvCxnSpPr>
        <p:spPr>
          <a:xfrm flipH="1">
            <a:off x="4908778" y="5527930"/>
            <a:ext cx="1803814" cy="6373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7"/>
          <a:stretch>
            <a:fillRect/>
          </a:stretch>
        </p:blipFill>
        <p:spPr>
          <a:xfrm>
            <a:off x="66535" y="3445000"/>
            <a:ext cx="2174971" cy="1608080"/>
          </a:xfrm>
          <a:prstGeom prst="rect">
            <a:avLst/>
          </a:prstGeom>
        </p:spPr>
      </p:pic>
      <p:sp>
        <p:nvSpPr>
          <p:cNvPr id="26" name="矩形 25"/>
          <p:cNvSpPr/>
          <p:nvPr/>
        </p:nvSpPr>
        <p:spPr>
          <a:xfrm>
            <a:off x="-41928" y="3498888"/>
            <a:ext cx="904415" cy="523220"/>
          </a:xfrm>
          <a:prstGeom prst="rect">
            <a:avLst/>
          </a:prstGeom>
        </p:spPr>
        <p:txBody>
          <a:bodyPr wrap="none">
            <a:spAutoFit/>
          </a:bodyPr>
          <a:lstStyle/>
          <a:p>
            <a:r>
              <a:rPr lang="en-US" altLang="zh-CN" sz="2800" dirty="0" smtClean="0">
                <a:solidFill>
                  <a:srgbClr val="FF0000"/>
                </a:solidFill>
              </a:rPr>
              <a:t>ADS</a:t>
            </a:r>
            <a:endParaRPr lang="zh-CN" altLang="en-US" sz="2800" dirty="0">
              <a:solidFill>
                <a:srgbClr val="FF0000"/>
              </a:solidFill>
            </a:endParaRPr>
          </a:p>
        </p:txBody>
      </p:sp>
      <p:cxnSp>
        <p:nvCxnSpPr>
          <p:cNvPr id="27" name="直接箭头连接符 26"/>
          <p:cNvCxnSpPr/>
          <p:nvPr/>
        </p:nvCxnSpPr>
        <p:spPr>
          <a:xfrm>
            <a:off x="2028265" y="4337375"/>
            <a:ext cx="2839583" cy="182792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rot="20149763">
            <a:off x="3787052" y="3586165"/>
            <a:ext cx="1144865" cy="369332"/>
          </a:xfrm>
          <a:prstGeom prst="rect">
            <a:avLst/>
          </a:prstGeom>
          <a:noFill/>
        </p:spPr>
        <p:txBody>
          <a:bodyPr wrap="none" rtlCol="0">
            <a:spAutoFit/>
          </a:bodyPr>
          <a:lstStyle/>
          <a:p>
            <a:r>
              <a:rPr lang="en-US" altLang="zh-CN" sz="1800" dirty="0" smtClean="0">
                <a:solidFill>
                  <a:srgbClr val="3333FF"/>
                </a:solidFill>
              </a:rPr>
              <a:t>~1000 km</a:t>
            </a:r>
            <a:endParaRPr lang="zh-CN" altLang="en-US" sz="1800" dirty="0" smtClean="0">
              <a:solidFill>
                <a:srgbClr val="3333FF"/>
              </a:solidFill>
            </a:endParaRPr>
          </a:p>
        </p:txBody>
      </p:sp>
      <p:sp>
        <p:nvSpPr>
          <p:cNvPr id="30" name="文本框 29"/>
          <p:cNvSpPr txBox="1"/>
          <p:nvPr/>
        </p:nvSpPr>
        <p:spPr>
          <a:xfrm rot="16510723">
            <a:off x="4234726" y="4877418"/>
            <a:ext cx="1144865" cy="369332"/>
          </a:xfrm>
          <a:prstGeom prst="rect">
            <a:avLst/>
          </a:prstGeom>
          <a:noFill/>
        </p:spPr>
        <p:txBody>
          <a:bodyPr wrap="none" rtlCol="0">
            <a:spAutoFit/>
          </a:bodyPr>
          <a:lstStyle/>
          <a:p>
            <a:r>
              <a:rPr lang="en-US" altLang="zh-CN" sz="1800" dirty="0" smtClean="0">
                <a:solidFill>
                  <a:srgbClr val="3333FF"/>
                </a:solidFill>
              </a:rPr>
              <a:t>~2000 km</a:t>
            </a:r>
            <a:endParaRPr lang="zh-CN" altLang="en-US" sz="1800" dirty="0" smtClean="0">
              <a:solidFill>
                <a:srgbClr val="3333FF"/>
              </a:solidFill>
            </a:endParaRPr>
          </a:p>
        </p:txBody>
      </p:sp>
      <p:cxnSp>
        <p:nvCxnSpPr>
          <p:cNvPr id="32" name="直接箭头连接符 31"/>
          <p:cNvCxnSpPr/>
          <p:nvPr/>
        </p:nvCxnSpPr>
        <p:spPr>
          <a:xfrm flipV="1">
            <a:off x="3829295" y="3717032"/>
            <a:ext cx="1289231" cy="620343"/>
          </a:xfrm>
          <a:prstGeom prst="straightConnector1">
            <a:avLst/>
          </a:prstGeom>
          <a:ln w="190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4885322" y="3717033"/>
            <a:ext cx="250678" cy="2412267"/>
          </a:xfrm>
          <a:prstGeom prst="straightConnector1">
            <a:avLst/>
          </a:prstGeom>
          <a:ln w="190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5205015" y="3717032"/>
            <a:ext cx="490523" cy="1199426"/>
          </a:xfrm>
          <a:prstGeom prst="straightConnector1">
            <a:avLst/>
          </a:prstGeom>
          <a:ln w="190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rot="4018562">
            <a:off x="5121975" y="3988311"/>
            <a:ext cx="1144865" cy="369332"/>
          </a:xfrm>
          <a:prstGeom prst="rect">
            <a:avLst/>
          </a:prstGeom>
          <a:noFill/>
        </p:spPr>
        <p:txBody>
          <a:bodyPr wrap="none" rtlCol="0">
            <a:spAutoFit/>
          </a:bodyPr>
          <a:lstStyle/>
          <a:p>
            <a:r>
              <a:rPr lang="en-US" altLang="zh-CN" sz="1800" dirty="0" smtClean="0">
                <a:solidFill>
                  <a:srgbClr val="3333FF"/>
                </a:solidFill>
              </a:rPr>
              <a:t>~1000 km</a:t>
            </a:r>
            <a:endParaRPr lang="zh-CN" altLang="en-US" sz="1800" dirty="0" smtClean="0">
              <a:solidFill>
                <a:srgbClr val="3333FF"/>
              </a:solidFill>
            </a:endParaRPr>
          </a:p>
        </p:txBody>
      </p:sp>
      <p:pic>
        <p:nvPicPr>
          <p:cNvPr id="41" name="图片 40" descr="13鸟瞰图.jpg"/>
          <p:cNvPicPr/>
          <p:nvPr/>
        </p:nvPicPr>
        <p:blipFill>
          <a:blip r:embed="rId8" cstate="print"/>
          <a:srcRect l="16925" t="18954"/>
          <a:stretch>
            <a:fillRect/>
          </a:stretch>
        </p:blipFill>
        <p:spPr bwMode="auto">
          <a:xfrm>
            <a:off x="5724818" y="1747978"/>
            <a:ext cx="3311678" cy="1980760"/>
          </a:xfrm>
          <a:prstGeom prst="rect">
            <a:avLst/>
          </a:prstGeom>
          <a:noFill/>
          <a:ln w="9525">
            <a:noFill/>
            <a:miter lim="800000"/>
            <a:headEnd/>
            <a:tailEnd/>
          </a:ln>
        </p:spPr>
      </p:pic>
      <p:sp>
        <p:nvSpPr>
          <p:cNvPr id="36" name="文本框 35"/>
          <p:cNvSpPr txBox="1"/>
          <p:nvPr/>
        </p:nvSpPr>
        <p:spPr>
          <a:xfrm>
            <a:off x="5760779" y="1642868"/>
            <a:ext cx="3180679" cy="461665"/>
          </a:xfrm>
          <a:prstGeom prst="rect">
            <a:avLst/>
          </a:prstGeom>
          <a:noFill/>
        </p:spPr>
        <p:txBody>
          <a:bodyPr wrap="none" rtlCol="0">
            <a:spAutoFit/>
          </a:bodyPr>
          <a:lstStyle/>
          <a:p>
            <a:r>
              <a:rPr lang="en-US" altLang="zh-CN" sz="2400" dirty="0" smtClean="0"/>
              <a:t>IHEP@BEPC&amp; HEPS</a:t>
            </a:r>
            <a:endParaRPr lang="zh-CN" altLang="en-US" sz="2400" dirty="0" smtClean="0"/>
          </a:p>
        </p:txBody>
      </p:sp>
      <p:cxnSp>
        <p:nvCxnSpPr>
          <p:cNvPr id="42" name="直接箭头连接符 41"/>
          <p:cNvCxnSpPr/>
          <p:nvPr/>
        </p:nvCxnSpPr>
        <p:spPr>
          <a:xfrm flipH="1">
            <a:off x="5148758" y="3042352"/>
            <a:ext cx="1481936" cy="6560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4638427" y="6057292"/>
            <a:ext cx="404313" cy="213346"/>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775614" y="6270638"/>
            <a:ext cx="1234633" cy="461665"/>
          </a:xfrm>
          <a:prstGeom prst="rect">
            <a:avLst/>
          </a:prstGeom>
          <a:noFill/>
        </p:spPr>
        <p:txBody>
          <a:bodyPr wrap="none" rtlCol="0">
            <a:spAutoFit/>
          </a:bodyPr>
          <a:lstStyle/>
          <a:p>
            <a:r>
              <a:rPr lang="en-US" altLang="zh-CN" sz="2400" dirty="0" smtClean="0">
                <a:solidFill>
                  <a:srgbClr val="3333FF"/>
                </a:solidFill>
              </a:rPr>
              <a:t>~100km</a:t>
            </a:r>
            <a:endParaRPr lang="zh-CN" altLang="en-US" sz="2400" dirty="0" smtClean="0">
              <a:solidFill>
                <a:srgbClr val="3333FF"/>
              </a:solidFill>
            </a:endParaRPr>
          </a:p>
        </p:txBody>
      </p:sp>
      <p:pic>
        <p:nvPicPr>
          <p:cNvPr id="1945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2593" y="3504737"/>
            <a:ext cx="2294366" cy="148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直接箭头连接符 30"/>
          <p:cNvCxnSpPr/>
          <p:nvPr/>
        </p:nvCxnSpPr>
        <p:spPr>
          <a:xfrm flipH="1">
            <a:off x="5653182" y="4475319"/>
            <a:ext cx="1059411" cy="5062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79855" y="3491198"/>
            <a:ext cx="2149949" cy="461665"/>
          </a:xfrm>
          <a:prstGeom prst="rect">
            <a:avLst/>
          </a:prstGeom>
          <a:noFill/>
        </p:spPr>
        <p:txBody>
          <a:bodyPr wrap="none" rtlCol="0">
            <a:spAutoFit/>
          </a:bodyPr>
          <a:lstStyle/>
          <a:p>
            <a:r>
              <a:rPr lang="en-US" altLang="zh-CN" sz="2400" dirty="0" smtClean="0"/>
              <a:t>SINAP@SSRF</a:t>
            </a:r>
            <a:endParaRPr lang="zh-CN" altLang="en-US" sz="2400" dirty="0" smtClean="0"/>
          </a:p>
        </p:txBody>
      </p:sp>
      <p:sp>
        <p:nvSpPr>
          <p:cNvPr id="7" name="灯片编号占位符 6"/>
          <p:cNvSpPr>
            <a:spLocks noGrp="1"/>
          </p:cNvSpPr>
          <p:nvPr>
            <p:ph type="sldNum" sz="quarter" idx="4"/>
          </p:nvPr>
        </p:nvSpPr>
        <p:spPr/>
        <p:txBody>
          <a:bodyPr/>
          <a:lstStyle/>
          <a:p>
            <a:fld id="{68F872B7-015D-4627-B736-733D8BE166EE}" type="slidenum">
              <a:rPr lang="zh-CN" altLang="en-US" smtClean="0"/>
              <a:pPr/>
              <a:t>4</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4053143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616" y="3678921"/>
            <a:ext cx="8057004" cy="1267272"/>
          </a:xfrm>
        </p:spPr>
        <p:txBody>
          <a:bodyPr>
            <a:normAutofit lnSpcReduction="10000"/>
          </a:bodyPr>
          <a:lstStyle/>
          <a:p>
            <a:pPr>
              <a:lnSpc>
                <a:spcPct val="100000"/>
              </a:lnSpc>
              <a:spcAft>
                <a:spcPts val="0"/>
              </a:spcAft>
            </a:pPr>
            <a:r>
              <a:rPr lang="en-GB" altLang="zh-CN" sz="2400" dirty="0" smtClean="0">
                <a:latin typeface="Times New Roman" panose="02020603050405020304" pitchFamily="18" charset="0"/>
                <a:cs typeface="Times New Roman" panose="02020603050405020304" pitchFamily="18" charset="0"/>
              </a:rPr>
              <a:t>The </a:t>
            </a:r>
            <a:r>
              <a:rPr lang="en-GB" altLang="zh-CN" sz="2400" dirty="0">
                <a:latin typeface="Times New Roman" panose="02020603050405020304" pitchFamily="18" charset="0"/>
                <a:cs typeface="Times New Roman" panose="02020603050405020304" pitchFamily="18" charset="0"/>
              </a:rPr>
              <a:t>layout of ADS injector I and the </a:t>
            </a:r>
            <a:r>
              <a:rPr lang="en-GB" altLang="zh-CN" sz="2400" dirty="0" smtClean="0">
                <a:latin typeface="Times New Roman" panose="02020603050405020304" pitchFamily="18" charset="0"/>
                <a:cs typeface="Times New Roman" panose="02020603050405020304" pitchFamily="18" charset="0"/>
              </a:rPr>
              <a:t>location </a:t>
            </a:r>
            <a:r>
              <a:rPr lang="en-GB" altLang="zh-CN" sz="2400" dirty="0">
                <a:latin typeface="Times New Roman" panose="02020603050405020304" pitchFamily="18" charset="0"/>
                <a:cs typeface="Times New Roman" panose="02020603050405020304" pitchFamily="18" charset="0"/>
              </a:rPr>
              <a:t>of the </a:t>
            </a:r>
            <a:r>
              <a:rPr lang="en-GB" altLang="zh-CN" sz="2400" dirty="0" smtClean="0">
                <a:latin typeface="Times New Roman" panose="02020603050405020304" pitchFamily="18" charset="0"/>
                <a:cs typeface="Times New Roman" panose="02020603050405020304" pitchFamily="18" charset="0"/>
              </a:rPr>
              <a:t>IPM </a:t>
            </a:r>
          </a:p>
          <a:p>
            <a:pPr>
              <a:lnSpc>
                <a:spcPct val="100000"/>
              </a:lnSpc>
              <a:spcAft>
                <a:spcPts val="0"/>
              </a:spcAft>
            </a:pPr>
            <a:r>
              <a:rPr lang="en-GB" altLang="zh-CN" sz="2400" dirty="0">
                <a:latin typeface="Times New Roman" panose="02020603050405020304" pitchFamily="18" charset="0"/>
                <a:cs typeface="Times New Roman" panose="02020603050405020304" pitchFamily="18" charset="0"/>
              </a:rPr>
              <a:t> </a:t>
            </a:r>
            <a:r>
              <a:rPr lang="en-GB" altLang="zh-CN" sz="2400" dirty="0" smtClean="0">
                <a:latin typeface="Times New Roman" panose="02020603050405020304" pitchFamily="18" charset="0"/>
                <a:cs typeface="Times New Roman" panose="02020603050405020304" pitchFamily="18" charset="0"/>
              </a:rPr>
              <a:t>According to the physics design, a </a:t>
            </a:r>
            <a:r>
              <a:rPr lang="en-US" altLang="zh-CN" sz="2400" dirty="0" smtClean="0">
                <a:latin typeface="Times New Roman" panose="02020603050405020304" pitchFamily="18" charset="0"/>
                <a:cs typeface="Times New Roman" panose="02020603050405020304" pitchFamily="18" charset="0"/>
              </a:rPr>
              <a:t>flat beam at the IPM</a:t>
            </a:r>
          </a:p>
          <a:p>
            <a:pPr>
              <a:lnSpc>
                <a:spcPct val="100000"/>
              </a:lnSpc>
            </a:pPr>
            <a:r>
              <a:rPr lang="en-US" altLang="zh-CN" sz="2400" dirty="0" smtClean="0">
                <a:latin typeface="Times New Roman" panose="02020603050405020304" pitchFamily="18" charset="0"/>
                <a:cs typeface="Times New Roman" panose="02020603050405020304" pitchFamily="18" charset="0"/>
              </a:rPr>
              <a:t>A SFM system is </a:t>
            </a:r>
            <a:r>
              <a:rPr lang="en-US" altLang="zh-CN" sz="2400" dirty="0">
                <a:latin typeface="Times New Roman" panose="02020603050405020304" pitchFamily="18" charset="0"/>
                <a:cs typeface="Times New Roman" panose="02020603050405020304" pitchFamily="18" charset="0"/>
              </a:rPr>
              <a:t>used for </a:t>
            </a:r>
            <a:r>
              <a:rPr lang="en-US" altLang="zh-CN" sz="2400" dirty="0" smtClean="0">
                <a:latin typeface="Times New Roman" panose="02020603050405020304" pitchFamily="18" charset="0"/>
                <a:cs typeface="Times New Roman" panose="02020603050405020304" pitchFamily="18" charset="0"/>
              </a:rPr>
              <a:t>homogenize the beam</a:t>
            </a:r>
          </a:p>
          <a:p>
            <a:endParaRPr lang="en-US" altLang="zh-CN" dirty="0" smtClean="0">
              <a:latin typeface="Times New Roman" panose="02020603050405020304" pitchFamily="18" charset="0"/>
              <a:cs typeface="Times New Roman" panose="02020603050405020304" pitchFamily="18" charset="0"/>
            </a:endParaRPr>
          </a:p>
        </p:txBody>
      </p:sp>
      <p:sp>
        <p:nvSpPr>
          <p:cNvPr id="3" name="标题 2"/>
          <p:cNvSpPr>
            <a:spLocks noGrp="1"/>
          </p:cNvSpPr>
          <p:nvPr>
            <p:ph type="title"/>
          </p:nvPr>
        </p:nvSpPr>
        <p:spPr>
          <a:xfrm>
            <a:off x="500034" y="142852"/>
            <a:ext cx="8464454" cy="725470"/>
          </a:xfrm>
        </p:spPr>
        <p:txBody>
          <a:bodyPr>
            <a:noAutofit/>
          </a:bodyPr>
          <a:lstStyle/>
          <a:p>
            <a:r>
              <a:rPr lang="en-US" altLang="zh-CN" sz="2800" dirty="0" smtClean="0"/>
              <a:t>Minimal-invasive profile measurements on Injector-I</a:t>
            </a:r>
            <a:endParaRPr lang="zh-CN" altLang="en-US" sz="2400" dirty="0"/>
          </a:p>
        </p:txBody>
      </p:sp>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a:xfrm>
            <a:off x="247666" y="1137995"/>
            <a:ext cx="8712968" cy="2469487"/>
          </a:xfrm>
          <a:prstGeom prst="rect">
            <a:avLst/>
          </a:prstGeom>
        </p:spPr>
      </p:pic>
      <p:pic>
        <p:nvPicPr>
          <p:cNvPr id="10" name="图片 3"/>
          <p:cNvPicPr>
            <a:picLocks noChangeAspect="1"/>
          </p:cNvPicPr>
          <p:nvPr/>
        </p:nvPicPr>
        <p:blipFill>
          <a:blip r:embed="rId4"/>
          <a:stretch>
            <a:fillRect/>
          </a:stretch>
        </p:blipFill>
        <p:spPr>
          <a:xfrm>
            <a:off x="7451192" y="4148261"/>
            <a:ext cx="1522722" cy="1926531"/>
          </a:xfrm>
          <a:prstGeom prst="rect">
            <a:avLst/>
          </a:prstGeom>
          <a:noFill/>
          <a:ln w="9525">
            <a:noFill/>
          </a:ln>
        </p:spPr>
      </p:pic>
      <p:sp>
        <p:nvSpPr>
          <p:cNvPr id="11" name="文本框 10"/>
          <p:cNvSpPr txBox="1"/>
          <p:nvPr/>
        </p:nvSpPr>
        <p:spPr>
          <a:xfrm>
            <a:off x="6547794" y="6138748"/>
            <a:ext cx="2191626" cy="369332"/>
          </a:xfrm>
          <a:prstGeom prst="rect">
            <a:avLst/>
          </a:prstGeom>
          <a:noFill/>
        </p:spPr>
        <p:txBody>
          <a:bodyPr wrap="none" rtlCol="0">
            <a:spAutoFit/>
          </a:bodyPr>
          <a:lstStyle/>
          <a:p>
            <a:r>
              <a:rPr lang="en-US" altLang="zh-CN" sz="1800" b="0" dirty="0">
                <a:solidFill>
                  <a:schemeClr val="tx1"/>
                </a:solidFill>
                <a:ea typeface="微软雅黑" pitchFamily="34" charset="-122"/>
                <a:cs typeface="Times New Roman" panose="02020603050405020304" pitchFamily="18" charset="0"/>
              </a:rPr>
              <a:t>Cross section of SFM</a:t>
            </a:r>
            <a:endParaRPr lang="zh-CN" altLang="en-US" sz="1800" b="0" dirty="0">
              <a:solidFill>
                <a:schemeClr val="tx1"/>
              </a:solidFill>
              <a:ea typeface="微软雅黑" pitchFamily="34" charset="-122"/>
              <a:cs typeface="Times New Roman" panose="02020603050405020304" pitchFamily="18" charset="0"/>
            </a:endParaRPr>
          </a:p>
        </p:txBody>
      </p:sp>
      <p:sp>
        <p:nvSpPr>
          <p:cNvPr id="4" name="页脚占位符 3"/>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grpSp>
        <p:nvGrpSpPr>
          <p:cNvPr id="8" name="组合 7"/>
          <p:cNvGrpSpPr/>
          <p:nvPr/>
        </p:nvGrpSpPr>
        <p:grpSpPr>
          <a:xfrm>
            <a:off x="0" y="4946192"/>
            <a:ext cx="6144319" cy="1911808"/>
            <a:chOff x="0" y="4946192"/>
            <a:chExt cx="6144319" cy="1911808"/>
          </a:xfrm>
        </p:grpSpPr>
        <p:pic>
          <p:nvPicPr>
            <p:cNvPr id="7" name="图片 6"/>
            <p:cNvPicPr>
              <a:picLocks noChangeAspect="1"/>
            </p:cNvPicPr>
            <p:nvPr/>
          </p:nvPicPr>
          <p:blipFill>
            <a:blip r:embed="rId5"/>
            <a:stretch>
              <a:fillRect/>
            </a:stretch>
          </p:blipFill>
          <p:spPr>
            <a:xfrm>
              <a:off x="0" y="4946192"/>
              <a:ext cx="6144319" cy="1911808"/>
            </a:xfrm>
            <a:prstGeom prst="rect">
              <a:avLst/>
            </a:prstGeom>
          </p:spPr>
        </p:pic>
        <p:cxnSp>
          <p:nvCxnSpPr>
            <p:cNvPr id="9" name="直接连接符 8"/>
            <p:cNvCxnSpPr/>
            <p:nvPr/>
          </p:nvCxnSpPr>
          <p:spPr>
            <a:xfrm>
              <a:off x="5436096" y="5157192"/>
              <a:ext cx="0" cy="12910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直接箭头连接符 12"/>
          <p:cNvCxnSpPr/>
          <p:nvPr/>
        </p:nvCxnSpPr>
        <p:spPr>
          <a:xfrm flipH="1">
            <a:off x="5474763" y="5289618"/>
            <a:ext cx="681413" cy="957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069752" y="5108481"/>
            <a:ext cx="1178529" cy="646331"/>
          </a:xfrm>
          <a:prstGeom prst="rect">
            <a:avLst/>
          </a:prstGeom>
          <a:noFill/>
        </p:spPr>
        <p:txBody>
          <a:bodyPr wrap="none" rtlCol="0">
            <a:spAutoFit/>
          </a:bodyPr>
          <a:lstStyle/>
          <a:p>
            <a:r>
              <a:rPr lang="en-US" altLang="zh-CN" sz="1800" b="0" dirty="0" smtClean="0">
                <a:solidFill>
                  <a:srgbClr val="FF0000"/>
                </a:solidFill>
              </a:rPr>
              <a:t>IPM</a:t>
            </a:r>
          </a:p>
          <a:p>
            <a:r>
              <a:rPr lang="en-US" altLang="zh-CN" sz="1800" b="0" dirty="0" smtClean="0">
                <a:solidFill>
                  <a:srgbClr val="FF0000"/>
                </a:solidFill>
              </a:rPr>
              <a:t>15×4 mm</a:t>
            </a:r>
            <a:endParaRPr lang="zh-CN" altLang="en-US" sz="2400" b="0" dirty="0" smtClean="0">
              <a:solidFill>
                <a:srgbClr val="FF0000"/>
              </a:solidFill>
            </a:endParaRPr>
          </a:p>
        </p:txBody>
      </p:sp>
      <p:sp>
        <p:nvSpPr>
          <p:cNvPr id="12" name="TextBox 11"/>
          <p:cNvSpPr txBox="1"/>
          <p:nvPr/>
        </p:nvSpPr>
        <p:spPr>
          <a:xfrm>
            <a:off x="977681" y="5058785"/>
            <a:ext cx="2116285" cy="461665"/>
          </a:xfrm>
          <a:prstGeom prst="rect">
            <a:avLst/>
          </a:prstGeom>
          <a:noFill/>
        </p:spPr>
        <p:txBody>
          <a:bodyPr wrap="none" rtlCol="0">
            <a:spAutoFit/>
          </a:bodyPr>
          <a:lstStyle/>
          <a:p>
            <a:r>
              <a:rPr lang="en-US" altLang="zh-CN" sz="2400" b="0" dirty="0" err="1" smtClean="0">
                <a:solidFill>
                  <a:schemeClr val="tx1"/>
                </a:solidFill>
              </a:rPr>
              <a:t>Blue~X</a:t>
            </a:r>
            <a:r>
              <a:rPr lang="en-US" altLang="zh-CN" sz="2400" b="0" dirty="0" smtClean="0">
                <a:solidFill>
                  <a:schemeClr val="tx1"/>
                </a:solidFill>
              </a:rPr>
              <a:t> </a:t>
            </a:r>
            <a:r>
              <a:rPr lang="en-US" altLang="zh-CN" sz="2400" b="0" dirty="0" err="1" smtClean="0">
                <a:solidFill>
                  <a:schemeClr val="tx1"/>
                </a:solidFill>
              </a:rPr>
              <a:t>Red~Y</a:t>
            </a:r>
            <a:endParaRPr lang="zh-CN" altLang="en-US" sz="2400" b="0" dirty="0" smtClean="0">
              <a:solidFill>
                <a:schemeClr val="tx1"/>
              </a:solidFill>
            </a:endParaRPr>
          </a:p>
        </p:txBody>
      </p:sp>
      <p:sp>
        <p:nvSpPr>
          <p:cNvPr id="14" name="灯片编号占位符 13"/>
          <p:cNvSpPr>
            <a:spLocks noGrp="1"/>
          </p:cNvSpPr>
          <p:nvPr>
            <p:ph type="sldNum" sz="quarter" idx="4"/>
          </p:nvPr>
        </p:nvSpPr>
        <p:spPr/>
        <p:txBody>
          <a:bodyPr/>
          <a:lstStyle/>
          <a:p>
            <a:fld id="{68F872B7-015D-4627-B736-733D8BE166EE}" type="slidenum">
              <a:rPr lang="zh-CN" altLang="en-US" smtClean="0"/>
              <a:pPr/>
              <a:t>5</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979957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solidFill>
                  <a:srgbClr val="3333FF"/>
                </a:solidFill>
                <a:latin typeface="Times New Roman" panose="02020603050405020304" pitchFamily="18" charset="0"/>
                <a:cs typeface="Times New Roman" panose="02020603050405020304" pitchFamily="18" charset="0"/>
              </a:rPr>
              <a:t>Design parameters</a:t>
            </a:r>
            <a:endParaRPr lang="zh-CN" altLang="en-US" dirty="0">
              <a:solidFill>
                <a:srgbClr val="3333FF"/>
              </a:solidFill>
              <a:latin typeface="Times New Roman" panose="02020603050405020304" pitchFamily="18" charset="0"/>
              <a:cs typeface="Times New Roman" panose="02020603050405020304" pitchFamily="18" charset="0"/>
            </a:endParaRPr>
          </a:p>
        </p:txBody>
      </p:sp>
      <p:graphicFrame>
        <p:nvGraphicFramePr>
          <p:cNvPr id="16" name="表格 15"/>
          <p:cNvGraphicFramePr>
            <a:graphicFrameLocks noGrp="1"/>
          </p:cNvGraphicFramePr>
          <p:nvPr>
            <p:extLst>
              <p:ext uri="{D42A27DB-BD31-4B8C-83A1-F6EECF244321}">
                <p14:modId xmlns:p14="http://schemas.microsoft.com/office/powerpoint/2010/main" val="3259870519"/>
              </p:ext>
            </p:extLst>
          </p:nvPr>
        </p:nvGraphicFramePr>
        <p:xfrm>
          <a:off x="139240" y="1177866"/>
          <a:ext cx="5030397" cy="2852787"/>
        </p:xfrm>
        <a:graphic>
          <a:graphicData uri="http://schemas.openxmlformats.org/drawingml/2006/table">
            <a:tbl>
              <a:tblPr firstRow="1" bandRow="1">
                <a:tableStyleId>{5C22544A-7EE6-4342-B048-85BDC9FD1C3A}</a:tableStyleId>
              </a:tblPr>
              <a:tblGrid>
                <a:gridCol w="2950289"/>
                <a:gridCol w="2080108"/>
              </a:tblGrid>
              <a:tr h="407541">
                <a:tc>
                  <a:txBody>
                    <a:bodyPr/>
                    <a:lstStyle/>
                    <a:p>
                      <a:r>
                        <a:rPr lang="en-US" altLang="zh-CN" dirty="0" smtClean="0">
                          <a:latin typeface="Times New Roman" panose="02020603050405020304" pitchFamily="18" charset="0"/>
                          <a:cs typeface="Times New Roman" panose="02020603050405020304" pitchFamily="18" charset="0"/>
                        </a:rPr>
                        <a:t>Design parameters(unit)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 Value</a:t>
                      </a:r>
                      <a:endParaRPr lang="zh-CN" altLang="en-US" dirty="0">
                        <a:latin typeface="Times New Roman" panose="02020603050405020304" pitchFamily="18" charset="0"/>
                        <a:cs typeface="Times New Roman" panose="02020603050405020304" pitchFamily="18" charset="0"/>
                      </a:endParaRPr>
                    </a:p>
                  </a:txBody>
                  <a:tcPr/>
                </a:tc>
              </a:tr>
              <a:tr h="407541">
                <a:tc>
                  <a:txBody>
                    <a:bodyPr/>
                    <a:lstStyle/>
                    <a:p>
                      <a:r>
                        <a:rPr lang="en-US" altLang="zh-CN" dirty="0" smtClean="0">
                          <a:latin typeface="Times New Roman" panose="02020603050405020304" pitchFamily="18" charset="0"/>
                          <a:cs typeface="Times New Roman" panose="02020603050405020304" pitchFamily="18" charset="0"/>
                        </a:rPr>
                        <a:t>Electric</a:t>
                      </a:r>
                      <a:r>
                        <a:rPr lang="en-US" altLang="zh-CN" baseline="0" dirty="0" smtClean="0">
                          <a:latin typeface="Times New Roman" panose="02020603050405020304" pitchFamily="18" charset="0"/>
                          <a:cs typeface="Times New Roman" panose="02020603050405020304" pitchFamily="18" charset="0"/>
                        </a:rPr>
                        <a:t> field (kV/cm)</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1</a:t>
                      </a:r>
                      <a:endParaRPr lang="zh-CN" altLang="en-US" baseline="30000" dirty="0">
                        <a:latin typeface="Times New Roman" panose="02020603050405020304" pitchFamily="18" charset="0"/>
                        <a:cs typeface="Times New Roman" panose="02020603050405020304" pitchFamily="18" charset="0"/>
                      </a:endParaRPr>
                    </a:p>
                  </a:txBody>
                  <a:tcPr/>
                </a:tc>
              </a:tr>
              <a:tr h="407541">
                <a:tc>
                  <a:txBody>
                    <a:bodyPr/>
                    <a:lstStyle/>
                    <a:p>
                      <a:r>
                        <a:rPr lang="en-US" altLang="zh-CN" dirty="0" smtClean="0">
                          <a:latin typeface="Times New Roman" panose="02020603050405020304" pitchFamily="18" charset="0"/>
                          <a:cs typeface="Times New Roman" panose="02020603050405020304" pitchFamily="18" charset="0"/>
                        </a:rPr>
                        <a:t>Distance</a:t>
                      </a:r>
                      <a:r>
                        <a:rPr lang="en-US" altLang="zh-CN" baseline="0" dirty="0" smtClean="0">
                          <a:latin typeface="Times New Roman" panose="02020603050405020304" pitchFamily="18" charset="0"/>
                          <a:cs typeface="Times New Roman" panose="02020603050405020304" pitchFamily="18" charset="0"/>
                        </a:rPr>
                        <a:t> of two plates (mm)</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1" dirty="0" smtClean="0">
                          <a:solidFill>
                            <a:srgbClr val="FF0000"/>
                          </a:solidFill>
                          <a:latin typeface="Times New Roman" panose="02020603050405020304" pitchFamily="18" charset="0"/>
                          <a:cs typeface="Times New Roman" panose="02020603050405020304" pitchFamily="18" charset="0"/>
                        </a:rPr>
                        <a:t>80</a:t>
                      </a:r>
                      <a:endParaRPr lang="zh-CN" altLang="en-US" b="1" dirty="0">
                        <a:solidFill>
                          <a:srgbClr val="FF0000"/>
                        </a:solidFill>
                        <a:latin typeface="Times New Roman" panose="02020603050405020304" pitchFamily="18" charset="0"/>
                        <a:cs typeface="Times New Roman" panose="02020603050405020304" pitchFamily="18" charset="0"/>
                      </a:endParaRPr>
                    </a:p>
                  </a:txBody>
                  <a:tcPr/>
                </a:tc>
              </a:tr>
              <a:tr h="407541">
                <a:tc>
                  <a:txBody>
                    <a:bodyPr/>
                    <a:lstStyle/>
                    <a:p>
                      <a:r>
                        <a:rPr lang="en-US" altLang="zh-CN" dirty="0" smtClean="0">
                          <a:latin typeface="Times New Roman" panose="02020603050405020304" pitchFamily="18" charset="0"/>
                          <a:cs typeface="Times New Roman" panose="02020603050405020304" pitchFamily="18" charset="0"/>
                        </a:rPr>
                        <a:t>Size of MCP (mm)</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rgbClr val="FF0000"/>
                          </a:solidFill>
                          <a:effectLst/>
                          <a:latin typeface="Times New Roman" panose="02020603050405020304" pitchFamily="18" charset="0"/>
                          <a:ea typeface="+mn-ea"/>
                          <a:cs typeface="Times New Roman" panose="02020603050405020304" pitchFamily="18" charset="0"/>
                        </a:rPr>
                        <a:t>Φ75</a:t>
                      </a:r>
                      <a:endParaRPr lang="zh-CN" altLang="zh-CN" sz="1800" b="1" kern="1200" dirty="0" smtClean="0">
                        <a:solidFill>
                          <a:srgbClr val="FF0000"/>
                        </a:solidFill>
                        <a:effectLst/>
                        <a:latin typeface="Times New Roman" panose="02020603050405020304" pitchFamily="18" charset="0"/>
                        <a:ea typeface="+mn-ea"/>
                        <a:cs typeface="Times New Roman" panose="02020603050405020304" pitchFamily="18" charset="0"/>
                      </a:endParaRPr>
                    </a:p>
                  </a:txBody>
                  <a:tcPr/>
                </a:tc>
              </a:tr>
              <a:tr h="407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Size of EGA (mm)</a:t>
                      </a:r>
                      <a:endParaRPr lang="zh-CN" altLang="en-US" dirty="0" smtClean="0">
                        <a:latin typeface="Times New Roman" panose="02020603050405020304" pitchFamily="18" charset="0"/>
                        <a:cs typeface="Times New Roman" panose="02020603050405020304" pitchFamily="18" charset="0"/>
                      </a:endParaRPr>
                    </a:p>
                  </a:txBody>
                  <a:tcPr/>
                </a:tc>
                <a:tc>
                  <a:txBody>
                    <a:bodyPr/>
                    <a:lstStyle/>
                    <a:p>
                      <a:r>
                        <a:rPr lang="en-US" altLang="zh-CN" sz="1800" kern="1200" dirty="0" smtClean="0">
                          <a:solidFill>
                            <a:schemeClr val="dk1"/>
                          </a:solidFill>
                          <a:effectLst/>
                          <a:latin typeface="Times New Roman" panose="02020603050405020304" pitchFamily="18" charset="0"/>
                          <a:ea typeface="+mn-ea"/>
                          <a:cs typeface="Times New Roman" panose="02020603050405020304" pitchFamily="18" charset="0"/>
                        </a:rPr>
                        <a:t>Φ70</a:t>
                      </a:r>
                      <a:endParaRPr lang="zh-CN" altLang="zh-CN"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r>
              <a:tr h="407541">
                <a:tc>
                  <a:txBody>
                    <a:bodyPr/>
                    <a:lstStyle/>
                    <a:p>
                      <a:r>
                        <a:rPr lang="en-US" altLang="zh-CN" dirty="0" smtClean="0">
                          <a:latin typeface="Times New Roman" panose="02020603050405020304" pitchFamily="18" charset="0"/>
                          <a:cs typeface="Times New Roman" panose="02020603050405020304" pitchFamily="18" charset="0"/>
                        </a:rPr>
                        <a:t>Detector</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P43 </a:t>
                      </a:r>
                      <a:r>
                        <a:rPr lang="en-US" altLang="zh-CN" dirty="0" err="1" smtClean="0">
                          <a:latin typeface="Times New Roman" panose="02020603050405020304" pitchFamily="18" charset="0"/>
                          <a:cs typeface="Times New Roman" panose="02020603050405020304" pitchFamily="18" charset="0"/>
                        </a:rPr>
                        <a:t>Screen+CCD</a:t>
                      </a:r>
                      <a:endParaRPr lang="zh-CN" altLang="en-US" dirty="0">
                        <a:latin typeface="Times New Roman" panose="02020603050405020304" pitchFamily="18" charset="0"/>
                        <a:cs typeface="Times New Roman" panose="02020603050405020304" pitchFamily="18" charset="0"/>
                      </a:endParaRPr>
                    </a:p>
                  </a:txBody>
                  <a:tcPr/>
                </a:tc>
              </a:tr>
              <a:tr h="407541">
                <a:tc>
                  <a:txBody>
                    <a:bodyPr/>
                    <a:lstStyle/>
                    <a:p>
                      <a:r>
                        <a:rPr lang="en-US" altLang="zh-CN" dirty="0" smtClean="0">
                          <a:latin typeface="Times New Roman" panose="02020603050405020304" pitchFamily="18" charset="0"/>
                          <a:cs typeface="Times New Roman" panose="02020603050405020304" pitchFamily="18" charset="0"/>
                        </a:rPr>
                        <a:t>Work mode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smtClean="0">
                          <a:latin typeface="Times New Roman" panose="02020603050405020304" pitchFamily="18" charset="0"/>
                          <a:cs typeface="Times New Roman" panose="02020603050405020304" pitchFamily="18" charset="0"/>
                        </a:rPr>
                        <a:t>ions</a:t>
                      </a:r>
                      <a:endParaRPr lang="zh-CN" altLang="en-US" dirty="0">
                        <a:latin typeface="Times New Roman" panose="02020603050405020304" pitchFamily="18" charset="0"/>
                        <a:cs typeface="Times New Roman" panose="02020603050405020304" pitchFamily="18" charset="0"/>
                      </a:endParaRPr>
                    </a:p>
                  </a:txBody>
                  <a:tcPr/>
                </a:tc>
              </a:tr>
            </a:tbl>
          </a:graphicData>
        </a:graphic>
      </p:graphicFrame>
      <p:sp>
        <p:nvSpPr>
          <p:cNvPr id="14" name="文本框 13"/>
          <p:cNvSpPr txBox="1"/>
          <p:nvPr/>
        </p:nvSpPr>
        <p:spPr>
          <a:xfrm>
            <a:off x="5665420" y="1143069"/>
            <a:ext cx="2916439" cy="707886"/>
          </a:xfrm>
          <a:prstGeom prst="rect">
            <a:avLst/>
          </a:prstGeom>
          <a:noFill/>
        </p:spPr>
        <p:txBody>
          <a:bodyPr wrap="none" rtlCol="0">
            <a:spAutoFit/>
          </a:bodyPr>
          <a:lstStyle/>
          <a:p>
            <a:r>
              <a:rPr lang="en-US" altLang="zh-CN" sz="2000" b="0" dirty="0" smtClean="0">
                <a:solidFill>
                  <a:schemeClr val="tx1"/>
                </a:solidFill>
              </a:rPr>
              <a:t>TECTRA MCP-90-D-R-A</a:t>
            </a:r>
          </a:p>
          <a:p>
            <a:r>
              <a:rPr lang="en-US" altLang="zh-CN" sz="2000" b="0" dirty="0" smtClean="0">
                <a:solidFill>
                  <a:schemeClr val="tx1"/>
                </a:solidFill>
              </a:rPr>
              <a:t>PHOTONIS EGA</a:t>
            </a:r>
            <a:endParaRPr lang="zh-CN" altLang="en-US" sz="2000" b="0" dirty="0" smtClean="0">
              <a:solidFill>
                <a:schemeClr val="tx1"/>
              </a:solidFill>
            </a:endParaRPr>
          </a:p>
        </p:txBody>
      </p:sp>
      <p:pic>
        <p:nvPicPr>
          <p:cNvPr id="20" name="图片 19"/>
          <p:cNvPicPr>
            <a:picLocks noChangeAspect="1"/>
          </p:cNvPicPr>
          <p:nvPr/>
        </p:nvPicPr>
        <p:blipFill>
          <a:blip r:embed="rId3"/>
          <a:stretch>
            <a:fillRect/>
          </a:stretch>
        </p:blipFill>
        <p:spPr>
          <a:xfrm>
            <a:off x="5280288" y="2868146"/>
            <a:ext cx="3744592" cy="1656184"/>
          </a:xfrm>
          <a:prstGeom prst="rect">
            <a:avLst/>
          </a:prstGeom>
        </p:spPr>
      </p:pic>
      <p:pic>
        <p:nvPicPr>
          <p:cNvPr id="21" name="图片 20"/>
          <p:cNvPicPr>
            <a:picLocks noChangeAspect="1"/>
          </p:cNvPicPr>
          <p:nvPr/>
        </p:nvPicPr>
        <p:blipFill>
          <a:blip r:embed="rId4"/>
          <a:stretch>
            <a:fillRect/>
          </a:stretch>
        </p:blipFill>
        <p:spPr>
          <a:xfrm>
            <a:off x="5280288" y="1853235"/>
            <a:ext cx="3668039" cy="854840"/>
          </a:xfrm>
          <a:prstGeom prst="rect">
            <a:avLst/>
          </a:prstGeom>
        </p:spPr>
      </p:pic>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357" y="4329099"/>
            <a:ext cx="2825537" cy="2119152"/>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3" y="4329099"/>
            <a:ext cx="2825537" cy="2119152"/>
          </a:xfrm>
          <a:prstGeom prst="rect">
            <a:avLst/>
          </a:prstGeom>
        </p:spPr>
      </p:pic>
      <p:sp>
        <p:nvSpPr>
          <p:cNvPr id="7" name="文本框 6"/>
          <p:cNvSpPr txBox="1"/>
          <p:nvPr/>
        </p:nvSpPr>
        <p:spPr>
          <a:xfrm>
            <a:off x="26101" y="4164623"/>
            <a:ext cx="3142207" cy="461665"/>
          </a:xfrm>
          <a:prstGeom prst="rect">
            <a:avLst/>
          </a:prstGeom>
          <a:noFill/>
        </p:spPr>
        <p:txBody>
          <a:bodyPr wrap="none" rtlCol="0">
            <a:spAutoFit/>
          </a:bodyPr>
          <a:lstStyle/>
          <a:p>
            <a:r>
              <a:rPr lang="en-US" altLang="zh-CN" sz="2400" b="0" dirty="0" smtClean="0">
                <a:solidFill>
                  <a:srgbClr val="3333FF"/>
                </a:solidFill>
              </a:rPr>
              <a:t>Input side </a:t>
            </a:r>
            <a:r>
              <a:rPr lang="en-US" altLang="zh-CN" sz="2400" b="0" dirty="0" smtClean="0">
                <a:solidFill>
                  <a:srgbClr val="3333FF"/>
                </a:solidFill>
              </a:rPr>
              <a:t>view of MCP</a:t>
            </a:r>
            <a:endParaRPr lang="zh-CN" altLang="en-US" sz="2400" b="0" dirty="0" smtClean="0">
              <a:solidFill>
                <a:srgbClr val="3333FF"/>
              </a:solidFill>
            </a:endParaRPr>
          </a:p>
        </p:txBody>
      </p:sp>
      <p:sp>
        <p:nvSpPr>
          <p:cNvPr id="12" name="文本框 11"/>
          <p:cNvSpPr txBox="1"/>
          <p:nvPr/>
        </p:nvSpPr>
        <p:spPr>
          <a:xfrm>
            <a:off x="2943934" y="4293498"/>
            <a:ext cx="3347391" cy="461665"/>
          </a:xfrm>
          <a:prstGeom prst="rect">
            <a:avLst/>
          </a:prstGeom>
          <a:noFill/>
        </p:spPr>
        <p:txBody>
          <a:bodyPr wrap="none" rtlCol="0">
            <a:spAutoFit/>
          </a:bodyPr>
          <a:lstStyle/>
          <a:p>
            <a:r>
              <a:rPr lang="en-US" altLang="zh-CN" sz="2400" b="0" dirty="0" smtClean="0">
                <a:solidFill>
                  <a:srgbClr val="3333FF"/>
                </a:solidFill>
              </a:rPr>
              <a:t>Output side </a:t>
            </a:r>
            <a:r>
              <a:rPr lang="en-US" altLang="zh-CN" sz="2400" b="0" dirty="0" smtClean="0">
                <a:solidFill>
                  <a:srgbClr val="3333FF"/>
                </a:solidFill>
              </a:rPr>
              <a:t>view of MCP</a:t>
            </a:r>
            <a:endParaRPr lang="zh-CN" altLang="en-US" sz="2400" b="0" dirty="0" smtClean="0">
              <a:solidFill>
                <a:srgbClr val="3333FF"/>
              </a:solidFill>
            </a:endParaRP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6" y="4395456"/>
            <a:ext cx="2709708" cy="2032281"/>
          </a:xfrm>
          <a:prstGeom prst="rect">
            <a:avLst/>
          </a:prstGeom>
        </p:spPr>
      </p:pic>
      <p:sp>
        <p:nvSpPr>
          <p:cNvPr id="15" name="文本框 14"/>
          <p:cNvSpPr txBox="1"/>
          <p:nvPr/>
        </p:nvSpPr>
        <p:spPr>
          <a:xfrm>
            <a:off x="6298765" y="4385689"/>
            <a:ext cx="2413674" cy="461665"/>
          </a:xfrm>
          <a:prstGeom prst="rect">
            <a:avLst/>
          </a:prstGeom>
          <a:noFill/>
        </p:spPr>
        <p:txBody>
          <a:bodyPr wrap="none" rtlCol="0">
            <a:spAutoFit/>
          </a:bodyPr>
          <a:lstStyle/>
          <a:p>
            <a:r>
              <a:rPr lang="en-US" altLang="zh-CN" sz="2400" b="0" dirty="0" smtClean="0">
                <a:solidFill>
                  <a:srgbClr val="3333FF"/>
                </a:solidFill>
              </a:rPr>
              <a:t>PHOTONIS EGA</a:t>
            </a:r>
            <a:endParaRPr lang="zh-CN" altLang="en-US" sz="2400" b="0" dirty="0" smtClean="0">
              <a:solidFill>
                <a:srgbClr val="3333FF"/>
              </a:solidFill>
            </a:endParaRPr>
          </a:p>
        </p:txBody>
      </p:sp>
      <p:sp>
        <p:nvSpPr>
          <p:cNvPr id="9" name="TextBox 8"/>
          <p:cNvSpPr txBox="1"/>
          <p:nvPr/>
        </p:nvSpPr>
        <p:spPr>
          <a:xfrm>
            <a:off x="-13563" y="5997757"/>
            <a:ext cx="2917786" cy="461665"/>
          </a:xfrm>
          <a:prstGeom prst="rect">
            <a:avLst/>
          </a:prstGeom>
          <a:noFill/>
        </p:spPr>
        <p:txBody>
          <a:bodyPr wrap="none" rtlCol="0">
            <a:spAutoFit/>
          </a:bodyPr>
          <a:lstStyle/>
          <a:p>
            <a:r>
              <a:rPr lang="en-US" altLang="zh-CN" sz="2400" b="0" dirty="0" smtClean="0">
                <a:solidFill>
                  <a:srgbClr val="3333FF"/>
                </a:solidFill>
              </a:rPr>
              <a:t>2 stage with Gain:10</a:t>
            </a:r>
            <a:r>
              <a:rPr lang="en-US" altLang="zh-CN" sz="2400" b="0" baseline="30000" dirty="0" smtClean="0">
                <a:solidFill>
                  <a:srgbClr val="3333FF"/>
                </a:solidFill>
              </a:rPr>
              <a:t>6</a:t>
            </a:r>
            <a:r>
              <a:rPr lang="en-US" altLang="zh-CN" sz="2400" b="0" dirty="0" smtClean="0">
                <a:solidFill>
                  <a:srgbClr val="3333FF"/>
                </a:solidFill>
              </a:rPr>
              <a:t> </a:t>
            </a:r>
            <a:endParaRPr lang="zh-CN" altLang="en-US" sz="2400" b="0" dirty="0" smtClean="0">
              <a:solidFill>
                <a:srgbClr val="3333FF"/>
              </a:solidFill>
            </a:endParaRPr>
          </a:p>
        </p:txBody>
      </p:sp>
      <p:sp>
        <p:nvSpPr>
          <p:cNvPr id="10" name="TextBox 9"/>
          <p:cNvSpPr txBox="1"/>
          <p:nvPr/>
        </p:nvSpPr>
        <p:spPr>
          <a:xfrm>
            <a:off x="5071021" y="2477242"/>
            <a:ext cx="4163126" cy="461665"/>
          </a:xfrm>
          <a:prstGeom prst="rect">
            <a:avLst/>
          </a:prstGeom>
          <a:noFill/>
        </p:spPr>
        <p:txBody>
          <a:bodyPr wrap="none" rtlCol="0">
            <a:spAutoFit/>
          </a:bodyPr>
          <a:lstStyle/>
          <a:p>
            <a:r>
              <a:rPr lang="en-US" altLang="zh-CN" sz="2400" b="0" dirty="0" smtClean="0">
                <a:solidFill>
                  <a:srgbClr val="000099"/>
                </a:solidFill>
              </a:rPr>
              <a:t>Parameter of the MCP and EGA</a:t>
            </a:r>
            <a:endParaRPr lang="zh-CN" altLang="en-US" sz="2400" b="0" dirty="0" smtClean="0">
              <a:solidFill>
                <a:srgbClr val="000099"/>
              </a:solidFill>
            </a:endParaRPr>
          </a:p>
        </p:txBody>
      </p:sp>
      <p:sp>
        <p:nvSpPr>
          <p:cNvPr id="11" name="灯片编号占位符 10"/>
          <p:cNvSpPr>
            <a:spLocks noGrp="1"/>
          </p:cNvSpPr>
          <p:nvPr>
            <p:ph type="sldNum" sz="quarter" idx="4"/>
          </p:nvPr>
        </p:nvSpPr>
        <p:spPr/>
        <p:txBody>
          <a:bodyPr/>
          <a:lstStyle/>
          <a:p>
            <a:fld id="{68F872B7-015D-4627-B736-733D8BE166EE}" type="slidenum">
              <a:rPr lang="zh-CN" altLang="en-US" smtClean="0"/>
              <a:pPr/>
              <a:t>6</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3915389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2"/>
          <p:cNvSpPr>
            <a:spLocks noGrp="1"/>
          </p:cNvSpPr>
          <p:nvPr>
            <p:ph type="title"/>
          </p:nvPr>
        </p:nvSpPr>
        <p:spPr>
          <a:xfrm>
            <a:off x="500034" y="142852"/>
            <a:ext cx="8072494" cy="725470"/>
          </a:xfrm>
        </p:spPr>
        <p:txBody>
          <a:bodyPr/>
          <a:lstStyle/>
          <a:p>
            <a:r>
              <a:rPr lang="en-US" altLang="zh-CN" dirty="0" smtClean="0">
                <a:solidFill>
                  <a:srgbClr val="3333FF"/>
                </a:solidFill>
                <a:latin typeface="Times New Roman" panose="02020603050405020304" pitchFamily="18" charset="0"/>
                <a:cs typeface="Times New Roman" panose="02020603050405020304" pitchFamily="18" charset="0"/>
              </a:rPr>
              <a:t>IPM for  CADS</a:t>
            </a:r>
            <a:endParaRPr lang="zh-CN" altLang="en-US" dirty="0">
              <a:solidFill>
                <a:srgbClr val="3333FF"/>
              </a:solidFill>
              <a:latin typeface="Times New Roman" panose="02020603050405020304" pitchFamily="18" charset="0"/>
              <a:cs typeface="Times New Roman" panose="02020603050405020304" pitchFamily="18" charset="0"/>
            </a:endParaRPr>
          </a:p>
        </p:txBody>
      </p:sp>
      <p:pic>
        <p:nvPicPr>
          <p:cNvPr id="13314" name="Picture 2" descr="IPM外部图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35050"/>
            <a:ext cx="3280448" cy="410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机械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411" y="1063519"/>
            <a:ext cx="3640038" cy="235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151299" y="5698116"/>
            <a:ext cx="8783169" cy="830997"/>
          </a:xfrm>
          <a:prstGeom prst="rect">
            <a:avLst/>
          </a:prstGeom>
          <a:noFill/>
        </p:spPr>
        <p:txBody>
          <a:bodyPr wrap="square" rtlCol="0">
            <a:spAutoFit/>
          </a:bodyPr>
          <a:lstStyle/>
          <a:p>
            <a:pPr algn="just"/>
            <a:r>
              <a:rPr lang="en-US" altLang="zh-CN" sz="2400" b="0" dirty="0">
                <a:solidFill>
                  <a:schemeClr val="tx1"/>
                </a:solidFill>
              </a:rPr>
              <a:t>The Ionization profile monitor system.(a) mechanical </a:t>
            </a:r>
            <a:r>
              <a:rPr lang="en-US" altLang="zh-CN" sz="2400" b="0" dirty="0" smtClean="0">
                <a:solidFill>
                  <a:schemeClr val="tx1"/>
                </a:solidFill>
              </a:rPr>
              <a:t>design(b</a:t>
            </a:r>
            <a:r>
              <a:rPr lang="en-US" altLang="zh-CN" sz="2400" b="0" dirty="0">
                <a:solidFill>
                  <a:schemeClr val="tx1"/>
                </a:solidFill>
              </a:rPr>
              <a:t>) </a:t>
            </a:r>
            <a:r>
              <a:rPr lang="en-US" altLang="zh-CN" sz="2400" b="0" dirty="0" smtClean="0">
                <a:solidFill>
                  <a:schemeClr val="tx1"/>
                </a:solidFill>
              </a:rPr>
              <a:t>inside structur</a:t>
            </a:r>
            <a:r>
              <a:rPr lang="en-US" altLang="zh-CN" sz="2400" b="0" dirty="0" smtClean="0">
                <a:solidFill>
                  <a:schemeClr val="tx1"/>
                </a:solidFill>
              </a:rPr>
              <a:t>e </a:t>
            </a:r>
            <a:r>
              <a:rPr lang="en-US" altLang="zh-CN" sz="2400" b="0" dirty="0" smtClean="0">
                <a:solidFill>
                  <a:schemeClr val="tx1"/>
                </a:solidFill>
              </a:rPr>
              <a:t>(c</a:t>
            </a:r>
            <a:r>
              <a:rPr lang="en-US" altLang="zh-CN" sz="2400" b="0" dirty="0">
                <a:solidFill>
                  <a:schemeClr val="tx1"/>
                </a:solidFill>
              </a:rPr>
              <a:t>) </a:t>
            </a:r>
            <a:r>
              <a:rPr lang="en-US" altLang="zh-CN" sz="2400" b="0" dirty="0" smtClean="0">
                <a:solidFill>
                  <a:schemeClr val="tx1"/>
                </a:solidFill>
              </a:rPr>
              <a:t>outside structure of the IPM.</a:t>
            </a:r>
            <a:endParaRPr lang="zh-CN" altLang="en-US" sz="2400" b="0" dirty="0" smtClean="0">
              <a:solidFill>
                <a:schemeClr val="tx1"/>
              </a:solidFill>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500" y="3395613"/>
            <a:ext cx="3632609" cy="2302503"/>
          </a:xfrm>
          <a:prstGeom prst="rect">
            <a:avLst/>
          </a:prstGeom>
        </p:spPr>
      </p:pic>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4" name="矩形 3"/>
          <p:cNvSpPr/>
          <p:nvPr/>
        </p:nvSpPr>
        <p:spPr>
          <a:xfrm>
            <a:off x="1376500" y="3385922"/>
            <a:ext cx="694421" cy="523220"/>
          </a:xfrm>
          <a:prstGeom prst="rect">
            <a:avLst/>
          </a:prstGeom>
        </p:spPr>
        <p:txBody>
          <a:bodyPr wrap="none">
            <a:spAutoFit/>
          </a:bodyPr>
          <a:lstStyle/>
          <a:p>
            <a:r>
              <a:rPr lang="en-US" altLang="zh-CN" sz="2800" b="0" dirty="0"/>
              <a:t>(b) </a:t>
            </a:r>
            <a:endParaRPr lang="zh-CN" altLang="en-US" sz="2800" dirty="0"/>
          </a:p>
        </p:txBody>
      </p:sp>
      <p:sp>
        <p:nvSpPr>
          <p:cNvPr id="5" name="TextBox 4"/>
          <p:cNvSpPr txBox="1"/>
          <p:nvPr/>
        </p:nvSpPr>
        <p:spPr>
          <a:xfrm>
            <a:off x="0" y="2348880"/>
            <a:ext cx="3558988" cy="830997"/>
          </a:xfrm>
          <a:prstGeom prst="rect">
            <a:avLst/>
          </a:prstGeom>
          <a:noFill/>
        </p:spPr>
        <p:txBody>
          <a:bodyPr wrap="none" rtlCol="0">
            <a:spAutoFit/>
          </a:bodyPr>
          <a:lstStyle/>
          <a:p>
            <a:pPr algn="l"/>
            <a:r>
              <a:rPr lang="en-US" altLang="zh-CN" sz="2400" b="0" dirty="0" smtClean="0">
                <a:solidFill>
                  <a:srgbClr val="FF0000"/>
                </a:solidFill>
              </a:rPr>
              <a:t>2 big</a:t>
            </a:r>
            <a:r>
              <a:rPr lang="zh-CN" altLang="en-US" sz="2400" b="0" dirty="0" smtClean="0">
                <a:solidFill>
                  <a:srgbClr val="FF0000"/>
                </a:solidFill>
              </a:rPr>
              <a:t>：</a:t>
            </a:r>
            <a:r>
              <a:rPr lang="en-US" altLang="zh-CN" sz="2400" b="0" dirty="0" smtClean="0">
                <a:solidFill>
                  <a:srgbClr val="FF0000"/>
                </a:solidFill>
              </a:rPr>
              <a:t>320×200×3 mm</a:t>
            </a:r>
          </a:p>
          <a:p>
            <a:pPr algn="l"/>
            <a:r>
              <a:rPr lang="en-US" altLang="zh-CN" sz="2400" b="0" dirty="0" smtClean="0">
                <a:solidFill>
                  <a:srgbClr val="FF0000"/>
                </a:solidFill>
              </a:rPr>
              <a:t>6 small</a:t>
            </a:r>
            <a:r>
              <a:rPr lang="zh-CN" altLang="en-US" sz="2400" b="0" dirty="0">
                <a:solidFill>
                  <a:srgbClr val="FF0000"/>
                </a:solidFill>
              </a:rPr>
              <a:t>：</a:t>
            </a:r>
            <a:r>
              <a:rPr lang="en-US" altLang="zh-CN" sz="2400" b="0" dirty="0" smtClean="0">
                <a:solidFill>
                  <a:srgbClr val="FF0000"/>
                </a:solidFill>
              </a:rPr>
              <a:t>180 </a:t>
            </a:r>
            <a:r>
              <a:rPr lang="en-US" altLang="zh-CN" sz="2400" b="0" dirty="0">
                <a:solidFill>
                  <a:srgbClr val="FF0000"/>
                </a:solidFill>
              </a:rPr>
              <a:t>×</a:t>
            </a:r>
            <a:r>
              <a:rPr lang="en-US" altLang="zh-CN" sz="2400" b="0" dirty="0" smtClean="0">
                <a:solidFill>
                  <a:srgbClr val="FF0000"/>
                </a:solidFill>
              </a:rPr>
              <a:t>30</a:t>
            </a:r>
            <a:r>
              <a:rPr lang="en-US" altLang="zh-CN" sz="2400" b="0" dirty="0">
                <a:solidFill>
                  <a:srgbClr val="FF0000"/>
                </a:solidFill>
              </a:rPr>
              <a:t>×</a:t>
            </a:r>
            <a:r>
              <a:rPr lang="en-US" altLang="zh-CN" sz="2400" b="0" dirty="0" smtClean="0">
                <a:solidFill>
                  <a:srgbClr val="FF0000"/>
                </a:solidFill>
              </a:rPr>
              <a:t>3mm </a:t>
            </a:r>
            <a:endParaRPr lang="zh-CN" altLang="en-US" sz="2400" b="0" dirty="0" smtClean="0">
              <a:solidFill>
                <a:srgbClr val="FF0000"/>
              </a:solidFill>
            </a:endParaRPr>
          </a:p>
        </p:txBody>
      </p:sp>
      <p:sp>
        <p:nvSpPr>
          <p:cNvPr id="6" name="TextBox 5"/>
          <p:cNvSpPr txBox="1"/>
          <p:nvPr/>
        </p:nvSpPr>
        <p:spPr>
          <a:xfrm>
            <a:off x="7562755" y="2533545"/>
            <a:ext cx="867545" cy="461665"/>
          </a:xfrm>
          <a:prstGeom prst="rect">
            <a:avLst/>
          </a:prstGeom>
          <a:noFill/>
        </p:spPr>
        <p:txBody>
          <a:bodyPr wrap="none" rtlCol="0">
            <a:spAutoFit/>
          </a:bodyPr>
          <a:lstStyle/>
          <a:p>
            <a:r>
              <a:rPr lang="en-US" altLang="zh-CN" sz="2400" b="0" dirty="0" smtClean="0"/>
              <a:t>cover</a:t>
            </a:r>
            <a:endParaRPr lang="zh-CN" altLang="en-US" sz="2400" b="0" dirty="0" smtClean="0"/>
          </a:p>
        </p:txBody>
      </p:sp>
      <p:cxnSp>
        <p:nvCxnSpPr>
          <p:cNvPr id="9" name="直接箭头连接符 8"/>
          <p:cNvCxnSpPr>
            <a:stCxn id="6" idx="1"/>
          </p:cNvCxnSpPr>
          <p:nvPr/>
        </p:nvCxnSpPr>
        <p:spPr>
          <a:xfrm flipH="1">
            <a:off x="7076320" y="2764378"/>
            <a:ext cx="486435" cy="415499"/>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灯片编号占位符 11"/>
          <p:cNvSpPr>
            <a:spLocks noGrp="1"/>
          </p:cNvSpPr>
          <p:nvPr>
            <p:ph type="sldNum" sz="quarter" idx="4"/>
          </p:nvPr>
        </p:nvSpPr>
        <p:spPr/>
        <p:txBody>
          <a:bodyPr/>
          <a:lstStyle/>
          <a:p>
            <a:fld id="{68F872B7-015D-4627-B736-733D8BE166EE}" type="slidenum">
              <a:rPr lang="zh-CN" altLang="en-US" smtClean="0"/>
              <a:pPr/>
              <a:t>7</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2428798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solidFill>
                  <a:srgbClr val="3333FF"/>
                </a:solidFill>
                <a:latin typeface="Times New Roman" panose="02020603050405020304" pitchFamily="18" charset="0"/>
                <a:cs typeface="Times New Roman" panose="02020603050405020304" pitchFamily="18" charset="0"/>
              </a:rPr>
              <a:t>IPM system components</a:t>
            </a:r>
            <a:endParaRPr lang="zh-CN" altLang="en-US" dirty="0">
              <a:solidFill>
                <a:srgbClr val="3333FF"/>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srcRect/>
          <a:stretch>
            <a:fillRect/>
          </a:stretch>
        </p:blipFill>
        <p:spPr bwMode="auto">
          <a:xfrm>
            <a:off x="189481" y="1050850"/>
            <a:ext cx="2989858" cy="236041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294188" y="1050850"/>
            <a:ext cx="2823840" cy="2371410"/>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6216859" y="1050850"/>
            <a:ext cx="2927141" cy="2331899"/>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189481" y="3540523"/>
            <a:ext cx="2870351" cy="2413684"/>
          </a:xfrm>
          <a:prstGeom prst="rect">
            <a:avLst/>
          </a:prstGeom>
          <a:noFill/>
          <a:ln w="9525">
            <a:noFill/>
            <a:miter lim="800000"/>
            <a:headEnd/>
            <a:tailEnd/>
          </a:ln>
        </p:spPr>
      </p:pic>
      <p:pic>
        <p:nvPicPr>
          <p:cNvPr id="8" name="Picture 6"/>
          <p:cNvPicPr>
            <a:picLocks noChangeAspect="1" noChangeArrowheads="1"/>
          </p:cNvPicPr>
          <p:nvPr/>
        </p:nvPicPr>
        <p:blipFill>
          <a:blip r:embed="rId7" cstate="print"/>
          <a:srcRect/>
          <a:stretch>
            <a:fillRect/>
          </a:stretch>
        </p:blipFill>
        <p:spPr bwMode="auto">
          <a:xfrm>
            <a:off x="6262715" y="3505437"/>
            <a:ext cx="2835427" cy="2366521"/>
          </a:xfrm>
          <a:prstGeom prst="rect">
            <a:avLst/>
          </a:prstGeom>
          <a:noFill/>
          <a:ln w="9525">
            <a:noFill/>
            <a:miter lim="800000"/>
            <a:headEnd/>
            <a:tailEnd/>
          </a:ln>
        </p:spPr>
      </p:pic>
      <p:pic>
        <p:nvPicPr>
          <p:cNvPr id="9" name="图片 8" descr="铜网.jpg"/>
          <p:cNvPicPr>
            <a:picLocks noChangeAspect="1"/>
          </p:cNvPicPr>
          <p:nvPr/>
        </p:nvPicPr>
        <p:blipFill>
          <a:blip r:embed="rId8" cstate="print"/>
          <a:stretch>
            <a:fillRect/>
          </a:stretch>
        </p:blipFill>
        <p:spPr>
          <a:xfrm>
            <a:off x="3205759" y="3487159"/>
            <a:ext cx="2912269" cy="2384799"/>
          </a:xfrm>
          <a:prstGeom prst="rect">
            <a:avLst/>
          </a:prstGeom>
        </p:spPr>
      </p:pic>
      <p:sp>
        <p:nvSpPr>
          <p:cNvPr id="10" name="TextBox 9"/>
          <p:cNvSpPr txBox="1"/>
          <p:nvPr/>
        </p:nvSpPr>
        <p:spPr>
          <a:xfrm>
            <a:off x="2585099" y="5954207"/>
            <a:ext cx="3621504" cy="461665"/>
          </a:xfrm>
          <a:prstGeom prst="rect">
            <a:avLst/>
          </a:prstGeom>
          <a:noFill/>
        </p:spPr>
        <p:txBody>
          <a:bodyPr wrap="none" rtlCol="0">
            <a:spAutoFit/>
          </a:bodyPr>
          <a:lstStyle/>
          <a:p>
            <a:r>
              <a:rPr lang="en-US" altLang="zh-CN" sz="2400" b="0" dirty="0" smtClean="0">
                <a:solidFill>
                  <a:schemeClr val="tx1"/>
                </a:solidFill>
              </a:rPr>
              <a:t>Photos of IPM components.</a:t>
            </a:r>
            <a:endParaRPr lang="zh-CN" altLang="en-US" sz="2400" b="0" dirty="0" smtClean="0">
              <a:solidFill>
                <a:schemeClr val="tx1"/>
              </a:solidFill>
            </a:endParaRPr>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12" name="TextBox 11"/>
          <p:cNvSpPr txBox="1"/>
          <p:nvPr/>
        </p:nvSpPr>
        <p:spPr>
          <a:xfrm>
            <a:off x="69710" y="2960595"/>
            <a:ext cx="3780908" cy="461665"/>
          </a:xfrm>
          <a:prstGeom prst="rect">
            <a:avLst/>
          </a:prstGeom>
          <a:noFill/>
        </p:spPr>
        <p:txBody>
          <a:bodyPr wrap="none" rtlCol="0">
            <a:spAutoFit/>
          </a:bodyPr>
          <a:lstStyle/>
          <a:p>
            <a:r>
              <a:rPr lang="en-US" altLang="zh-CN" sz="2400" dirty="0" smtClean="0">
                <a:solidFill>
                  <a:srgbClr val="FF0000"/>
                </a:solidFill>
              </a:rPr>
              <a:t>A net made by copper wire </a:t>
            </a:r>
            <a:endParaRPr lang="zh-CN" altLang="en-US" sz="2400" dirty="0" smtClean="0">
              <a:solidFill>
                <a:srgbClr val="FF0000"/>
              </a:solidFill>
            </a:endParaRPr>
          </a:p>
        </p:txBody>
      </p:sp>
      <p:cxnSp>
        <p:nvCxnSpPr>
          <p:cNvPr id="14" name="直接箭头连接符 13"/>
          <p:cNvCxnSpPr/>
          <p:nvPr/>
        </p:nvCxnSpPr>
        <p:spPr>
          <a:xfrm>
            <a:off x="2735431" y="3305183"/>
            <a:ext cx="1476529" cy="144218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flipV="1">
            <a:off x="1684410" y="2492896"/>
            <a:ext cx="818609" cy="599176"/>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灯片编号占位符 12"/>
          <p:cNvSpPr>
            <a:spLocks noGrp="1"/>
          </p:cNvSpPr>
          <p:nvPr>
            <p:ph type="sldNum" sz="quarter" idx="4"/>
          </p:nvPr>
        </p:nvSpPr>
        <p:spPr/>
        <p:txBody>
          <a:bodyPr/>
          <a:lstStyle/>
          <a:p>
            <a:fld id="{68F872B7-015D-4627-B736-733D8BE166EE}" type="slidenum">
              <a:rPr lang="zh-CN" altLang="en-US" smtClean="0"/>
              <a:pPr/>
              <a:t>8</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2728691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solidFill>
                  <a:srgbClr val="3333FF"/>
                </a:solidFill>
                <a:latin typeface="Times New Roman" panose="02020603050405020304" pitchFamily="18" charset="0"/>
                <a:cs typeface="Times New Roman" panose="02020603050405020304" pitchFamily="18" charset="0"/>
              </a:rPr>
              <a:t>IPM </a:t>
            </a:r>
            <a:r>
              <a:rPr lang="en-US" altLang="zh-CN" dirty="0" smtClean="0">
                <a:solidFill>
                  <a:srgbClr val="3333FF"/>
                </a:solidFill>
                <a:latin typeface="Times New Roman" panose="02020603050405020304" pitchFamily="18" charset="0"/>
                <a:cs typeface="Times New Roman" panose="02020603050405020304" pitchFamily="18" charset="0"/>
              </a:rPr>
              <a:t>system potential distribution</a:t>
            </a:r>
            <a:endParaRPr lang="zh-CN" altLang="en-US" dirty="0">
              <a:solidFill>
                <a:srgbClr val="3333FF"/>
              </a:solidFill>
              <a:latin typeface="Times New Roman" panose="02020603050405020304" pitchFamily="18" charset="0"/>
              <a:cs typeface="Times New Roman" panose="02020603050405020304" pitchFamily="18" charset="0"/>
            </a:endParaRPr>
          </a:p>
        </p:txBody>
      </p:sp>
      <p:pic>
        <p:nvPicPr>
          <p:cNvPr id="819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00" y="1062445"/>
            <a:ext cx="3954469" cy="306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potentia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2869" y="1062445"/>
            <a:ext cx="4118209" cy="305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3793" y="3795870"/>
            <a:ext cx="8784976" cy="830997"/>
          </a:xfrm>
          <a:prstGeom prst="rect">
            <a:avLst/>
          </a:prstGeom>
        </p:spPr>
        <p:txBody>
          <a:bodyPr wrap="square">
            <a:spAutoFit/>
          </a:bodyPr>
          <a:lstStyle/>
          <a:p>
            <a:pPr algn="just">
              <a:spcAft>
                <a:spcPts val="0"/>
              </a:spcAft>
              <a:tabLst>
                <a:tab pos="266700" algn="l"/>
              </a:tabLst>
            </a:pPr>
            <a:r>
              <a:rPr lang="en-US" altLang="zh-CN" sz="2400" b="0" kern="0" dirty="0" smtClean="0">
                <a:solidFill>
                  <a:schemeClr val="tx1"/>
                </a:solidFill>
                <a:ea typeface="宋体" panose="02010600030101010101" pitchFamily="2" charset="-122"/>
              </a:rPr>
              <a:t>(a)Potential </a:t>
            </a:r>
            <a:r>
              <a:rPr lang="en-US" altLang="zh-CN" sz="2400" b="0" kern="0" dirty="0">
                <a:solidFill>
                  <a:schemeClr val="tx1"/>
                </a:solidFill>
                <a:ea typeface="宋体" panose="02010600030101010101" pitchFamily="2" charset="-122"/>
              </a:rPr>
              <a:t>distribution MAP of </a:t>
            </a:r>
            <a:r>
              <a:rPr lang="en-US" altLang="zh-CN" sz="2400" b="0" kern="0" dirty="0" smtClean="0">
                <a:solidFill>
                  <a:schemeClr val="tx1"/>
                </a:solidFill>
                <a:ea typeface="宋体" panose="02010600030101010101" pitchFamily="2" charset="-122"/>
              </a:rPr>
              <a:t>IPM (</a:t>
            </a:r>
            <a:r>
              <a:rPr lang="en-US" altLang="zh-CN" sz="2400" b="0" kern="0" dirty="0">
                <a:solidFill>
                  <a:schemeClr val="tx1"/>
                </a:solidFill>
                <a:ea typeface="宋体" panose="02010600030101010101" pitchFamily="2" charset="-122"/>
              </a:rPr>
              <a:t>b) picture of Oxygen-free copper electrodes and </a:t>
            </a:r>
            <a:r>
              <a:rPr lang="en-US" altLang="zh-CN" sz="2400" b="0" kern="0" dirty="0" smtClean="0">
                <a:solidFill>
                  <a:schemeClr val="tx1"/>
                </a:solidFill>
                <a:ea typeface="宋体" panose="02010600030101010101" pitchFamily="2" charset="-122"/>
              </a:rPr>
              <a:t>MCP. </a:t>
            </a:r>
            <a:endParaRPr lang="zh-CN" altLang="zh-CN" sz="3200" b="0" kern="100" dirty="0">
              <a:solidFill>
                <a:schemeClr val="tx1"/>
              </a:solidFill>
              <a:ea typeface="宋体" panose="02010600030101010101" pitchFamily="2" charset="-122"/>
            </a:endParaRPr>
          </a:p>
        </p:txBody>
      </p:sp>
      <p:pic>
        <p:nvPicPr>
          <p:cNvPr id="8" name="图片 7"/>
          <p:cNvPicPr>
            <a:picLocks noChangeAspect="1"/>
          </p:cNvPicPr>
          <p:nvPr/>
        </p:nvPicPr>
        <p:blipFill>
          <a:blip r:embed="rId5"/>
          <a:stretch>
            <a:fillRect/>
          </a:stretch>
        </p:blipFill>
        <p:spPr>
          <a:xfrm>
            <a:off x="4341708" y="4346268"/>
            <a:ext cx="1814468" cy="1968557"/>
          </a:xfrm>
          <a:prstGeom prst="rect">
            <a:avLst/>
          </a:prstGeom>
        </p:spPr>
      </p:pic>
      <p:pic>
        <p:nvPicPr>
          <p:cNvPr id="9" name="图片 8"/>
          <p:cNvPicPr>
            <a:picLocks noChangeAspect="1"/>
          </p:cNvPicPr>
          <p:nvPr/>
        </p:nvPicPr>
        <p:blipFill>
          <a:blip r:embed="rId6"/>
          <a:stretch>
            <a:fillRect/>
          </a:stretch>
        </p:blipFill>
        <p:spPr>
          <a:xfrm>
            <a:off x="6449169" y="4337686"/>
            <a:ext cx="1870355" cy="1944397"/>
          </a:xfrm>
          <a:prstGeom prst="rect">
            <a:avLst/>
          </a:prstGeom>
        </p:spPr>
      </p:pic>
      <p:sp>
        <p:nvSpPr>
          <p:cNvPr id="10" name="文本框 9"/>
          <p:cNvSpPr txBox="1"/>
          <p:nvPr/>
        </p:nvSpPr>
        <p:spPr>
          <a:xfrm>
            <a:off x="4499992" y="4379579"/>
            <a:ext cx="4231349" cy="461665"/>
          </a:xfrm>
          <a:prstGeom prst="rect">
            <a:avLst/>
          </a:prstGeom>
          <a:noFill/>
        </p:spPr>
        <p:txBody>
          <a:bodyPr wrap="square" rtlCol="0">
            <a:spAutoFit/>
          </a:bodyPr>
          <a:lstStyle/>
          <a:p>
            <a:pPr algn="l"/>
            <a:r>
              <a:rPr lang="en-US" altLang="zh-CN" sz="2400" dirty="0" smtClean="0">
                <a:solidFill>
                  <a:srgbClr val="3333FF"/>
                </a:solidFill>
              </a:rPr>
              <a:t>10kV and 3 kV feed through</a:t>
            </a:r>
            <a:endParaRPr lang="zh-CN" altLang="en-US" sz="2400" dirty="0" smtClean="0">
              <a:solidFill>
                <a:srgbClr val="3333FF"/>
              </a:solidFill>
            </a:endParaRPr>
          </a:p>
        </p:txBody>
      </p:sp>
      <p:sp>
        <p:nvSpPr>
          <p:cNvPr id="2" name="页脚占位符 1"/>
          <p:cNvSpPr>
            <a:spLocks noGrp="1"/>
          </p:cNvSpPr>
          <p:nvPr>
            <p:ph type="ftr" sz="quarter" idx="3"/>
          </p:nvPr>
        </p:nvSpPr>
        <p:spPr/>
        <p:txBody>
          <a:bodyPr/>
          <a:lstStyle/>
          <a:p>
            <a:pPr algn="l"/>
            <a:r>
              <a:rPr lang="en-US" altLang="zh-CN" smtClean="0">
                <a:solidFill>
                  <a:srgbClr val="FF0000"/>
                </a:solidFill>
              </a:rPr>
              <a:t>IPM Workshop @ GSI                              </a:t>
            </a:r>
            <a:r>
              <a:rPr lang="en-US" altLang="zh-CN" smtClean="0"/>
              <a:t>21-24 May 2017 @ J.He</a:t>
            </a:r>
            <a:endParaRPr lang="zh-CN" altLang="en-US" dirty="0"/>
          </a:p>
        </p:txBody>
      </p:sp>
      <p:sp>
        <p:nvSpPr>
          <p:cNvPr id="5" name="文本框 4"/>
          <p:cNvSpPr txBox="1"/>
          <p:nvPr/>
        </p:nvSpPr>
        <p:spPr>
          <a:xfrm>
            <a:off x="147241" y="4824738"/>
            <a:ext cx="3961380" cy="1200329"/>
          </a:xfrm>
          <a:prstGeom prst="rect">
            <a:avLst/>
          </a:prstGeom>
          <a:noFill/>
        </p:spPr>
        <p:txBody>
          <a:bodyPr wrap="square" rtlCol="0">
            <a:spAutoFit/>
          </a:bodyPr>
          <a:lstStyle/>
          <a:p>
            <a:pPr algn="just"/>
            <a:r>
              <a:rPr lang="en-US" altLang="zh-CN" sz="2400" b="0" dirty="0" smtClean="0">
                <a:solidFill>
                  <a:schemeClr val="tx1"/>
                </a:solidFill>
              </a:rPr>
              <a:t>The left free pin is keep for EGA, which is not installed right now.</a:t>
            </a:r>
            <a:endParaRPr lang="zh-CN" altLang="en-US" sz="2400" b="0" dirty="0" smtClean="0">
              <a:solidFill>
                <a:schemeClr val="tx1"/>
              </a:solidFill>
            </a:endParaRPr>
          </a:p>
        </p:txBody>
      </p:sp>
      <p:sp>
        <p:nvSpPr>
          <p:cNvPr id="6" name="文本框 5"/>
          <p:cNvSpPr txBox="1"/>
          <p:nvPr/>
        </p:nvSpPr>
        <p:spPr>
          <a:xfrm>
            <a:off x="5000185" y="1001748"/>
            <a:ext cx="3624711" cy="523220"/>
          </a:xfrm>
          <a:prstGeom prst="rect">
            <a:avLst/>
          </a:prstGeom>
          <a:noFill/>
        </p:spPr>
        <p:txBody>
          <a:bodyPr wrap="none" rtlCol="0">
            <a:spAutoFit/>
          </a:bodyPr>
          <a:lstStyle/>
          <a:p>
            <a:r>
              <a:rPr lang="en-US" altLang="zh-CN" sz="2800" dirty="0" smtClean="0">
                <a:solidFill>
                  <a:srgbClr val="3333FF"/>
                </a:solidFill>
              </a:rPr>
              <a:t>Instead of by ceramics</a:t>
            </a:r>
            <a:endParaRPr lang="zh-CN" altLang="en-US" sz="2800" dirty="0" smtClean="0">
              <a:solidFill>
                <a:srgbClr val="3333FF"/>
              </a:solidFill>
            </a:endParaRPr>
          </a:p>
        </p:txBody>
      </p:sp>
      <p:cxnSp>
        <p:nvCxnSpPr>
          <p:cNvPr id="18" name="直接箭头连接符 17"/>
          <p:cNvCxnSpPr/>
          <p:nvPr/>
        </p:nvCxnSpPr>
        <p:spPr>
          <a:xfrm>
            <a:off x="5652120" y="1463413"/>
            <a:ext cx="0" cy="525427"/>
          </a:xfrm>
          <a:prstGeom prst="straightConnector1">
            <a:avLst/>
          </a:prstGeom>
          <a:ln w="50800">
            <a:solidFill>
              <a:srgbClr val="000099"/>
            </a:solidFill>
            <a:tailEnd type="arrow"/>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2461" y="1463412"/>
            <a:ext cx="3016308" cy="218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灯片编号占位符 10"/>
          <p:cNvSpPr>
            <a:spLocks noGrp="1"/>
          </p:cNvSpPr>
          <p:nvPr>
            <p:ph type="sldNum" sz="quarter" idx="4"/>
          </p:nvPr>
        </p:nvSpPr>
        <p:spPr/>
        <p:txBody>
          <a:bodyPr/>
          <a:lstStyle/>
          <a:p>
            <a:fld id="{68F872B7-015D-4627-B736-733D8BE166EE}" type="slidenum">
              <a:rPr lang="zh-CN" altLang="en-US" smtClean="0"/>
              <a:pPr/>
              <a:t>9</a:t>
            </a:fld>
            <a:r>
              <a:rPr lang="en-US" altLang="zh-CN" smtClean="0">
                <a:latin typeface="+mn-ea"/>
                <a:ea typeface="+mn-ea"/>
              </a:rPr>
              <a:t>/21</a:t>
            </a:r>
            <a:endParaRPr lang="zh-CN" altLang="en-US" dirty="0">
              <a:latin typeface="+mn-ea"/>
              <a:ea typeface="+mn-ea"/>
            </a:endParaRPr>
          </a:p>
        </p:txBody>
      </p:sp>
    </p:spTree>
    <p:extLst>
      <p:ext uri="{BB962C8B-B14F-4D97-AF65-F5344CB8AC3E}">
        <p14:creationId xmlns:p14="http://schemas.microsoft.com/office/powerpoint/2010/main" val="420175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 calcmode="lin" valueType="num">
                                      <p:cBhvr additive="base">
                                        <p:cTn id="15" dur="500" fill="hold"/>
                                        <p:tgtEl>
                                          <p:spTgt spid="16386"/>
                                        </p:tgtEl>
                                        <p:attrNameLst>
                                          <p:attrName>ppt_x</p:attrName>
                                        </p:attrNameLst>
                                      </p:cBhvr>
                                      <p:tavLst>
                                        <p:tav tm="0">
                                          <p:val>
                                            <p:strVal val="#ppt_x"/>
                                          </p:val>
                                        </p:tav>
                                        <p:tav tm="100000">
                                          <p:val>
                                            <p:strVal val="#ppt_x"/>
                                          </p:val>
                                        </p:tav>
                                      </p:tavLst>
                                    </p:anim>
                                    <p:anim calcmode="lin" valueType="num">
                                      <p:cBhvr additive="base">
                                        <p:cTn id="16"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400" dirty="0" smtClean="0">
            <a:solidFill>
              <a:srgbClr val="3333FF"/>
            </a:solidFill>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26397</TotalTime>
  <Words>1446</Words>
  <Application>Microsoft Office PowerPoint</Application>
  <PresentationFormat>全屏显示(4:3)</PresentationFormat>
  <Paragraphs>279</Paragraphs>
  <Slides>24</Slides>
  <Notes>12</Notes>
  <HiddenSlides>0</HiddenSlides>
  <MMClips>2</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24</vt:i4>
      </vt:variant>
    </vt:vector>
  </HeadingPairs>
  <TitlesOfParts>
    <vt:vector size="27" baseType="lpstr">
      <vt:lpstr>Office 主题</vt:lpstr>
      <vt:lpstr>Equation</vt:lpstr>
      <vt:lpstr>BMP 图像</vt:lpstr>
      <vt:lpstr>Preliminary Study on IPM for CADS Injector I </vt:lpstr>
      <vt:lpstr>PowerPoint 演示文稿</vt:lpstr>
      <vt:lpstr>PowerPoint 演示文稿</vt:lpstr>
      <vt:lpstr>Both ADS and HIAF(High intensity heavy-ion Accelerator Facility）will locate in Huizhou</vt:lpstr>
      <vt:lpstr>Minimal-invasive profile measurements on Injector-I</vt:lpstr>
      <vt:lpstr>Design parameters</vt:lpstr>
      <vt:lpstr>IPM for  CADS</vt:lpstr>
      <vt:lpstr>IPM system components</vt:lpstr>
      <vt:lpstr>IPM system potential distribution</vt:lpstr>
      <vt:lpstr>IPM  test: beam parameters</vt:lpstr>
      <vt:lpstr>External trigger~ synchronize exposure</vt:lpstr>
      <vt:lpstr>IPM  test results</vt:lpstr>
      <vt:lpstr>IPM  test results~~  a very noisy signal</vt:lpstr>
      <vt:lpstr>On-line test of IPM</vt:lpstr>
      <vt:lpstr>On-line test of IPM</vt:lpstr>
      <vt:lpstr> Result analysis~~possible reasons, plan in future</vt:lpstr>
      <vt:lpstr>IPM development history in China</vt:lpstr>
      <vt:lpstr>IPM development in China</vt:lpstr>
      <vt:lpstr>IPM development in China@IMP~Xie/ions detection</vt:lpstr>
      <vt:lpstr>PowerPoint 演示文稿</vt:lpstr>
      <vt:lpstr>Acknowledgements</vt:lpstr>
      <vt:lpstr>Spares</vt:lpstr>
      <vt:lpstr>Spares</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andy</cp:lastModifiedBy>
  <cp:revision>1446</cp:revision>
  <dcterms:created xsi:type="dcterms:W3CDTF">2010-03-12T08:32:26Z</dcterms:created>
  <dcterms:modified xsi:type="dcterms:W3CDTF">2017-05-22T04:37:13Z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TC100690452052</vt:lpwstr>
  </property>
</Properties>
</file>