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9" r:id="rId2"/>
    <p:sldMasterId id="2147483672" r:id="rId3"/>
  </p:sldMasterIdLst>
  <p:notesMasterIdLst>
    <p:notesMasterId r:id="rId9"/>
  </p:notesMasterIdLst>
  <p:handoutMasterIdLst>
    <p:handoutMasterId r:id="rId10"/>
  </p:handoutMasterIdLst>
  <p:sldIdLst>
    <p:sldId id="283" r:id="rId4"/>
    <p:sldId id="285" r:id="rId5"/>
    <p:sldId id="300" r:id="rId6"/>
    <p:sldId id="286" r:id="rId7"/>
    <p:sldId id="301" r:id="rId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976">
          <p15:clr>
            <a:srgbClr val="A4A3A4"/>
          </p15:clr>
        </p15:guide>
        <p15:guide id="2" pos="54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00"/>
    <a:srgbClr val="006600"/>
    <a:srgbClr val="000099"/>
    <a:srgbClr val="003399"/>
    <a:srgbClr val="0033CC"/>
    <a:srgbClr val="F8B13C"/>
    <a:srgbClr val="1F497D"/>
    <a:srgbClr val="1E386B"/>
    <a:srgbClr val="2C66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0" autoAdjust="0"/>
    <p:restoredTop sz="94609" autoAdjust="0"/>
  </p:normalViewPr>
  <p:slideViewPr>
    <p:cSldViewPr snapToGrid="0" snapToObjects="1" showGuides="1">
      <p:cViewPr varScale="1">
        <p:scale>
          <a:sx n="61" d="100"/>
          <a:sy n="61" d="100"/>
        </p:scale>
        <p:origin x="-1212" y="-90"/>
      </p:cViewPr>
      <p:guideLst>
        <p:guide orient="horz" pos="2976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8C6C0-723B-1144-B0BB-13233DB680E2}" type="datetimeFigureOut">
              <a:rPr lang="fr-FR" smtClean="0"/>
              <a:pPr/>
              <a:t>19/05/2017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49DF4-BFDC-CE44-88D7-285A08214489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6953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25803-7089-5846-80C7-3D9AC85D7E45}" type="datetimeFigureOut">
              <a:rPr lang="fr-FR" smtClean="0"/>
              <a:pPr/>
              <a:t>19/05/2017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F73C1-2BD6-684E-AA1B-49165E0DF4BD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0627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" y="1068388"/>
            <a:ext cx="8229600" cy="30321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rgbClr val="0157A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523E-0E60-2F49-A1DB-8E66CE3DE81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Espace réservé du titre 1"/>
          <p:cNvSpPr txBox="1">
            <a:spLocks/>
          </p:cNvSpPr>
          <p:nvPr userDrawn="1"/>
        </p:nvSpPr>
        <p:spPr>
          <a:xfrm>
            <a:off x="457200" y="274638"/>
            <a:ext cx="8229600" cy="56197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57A4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Cliquez et modifiez le titre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157A4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723900" y="3124200"/>
            <a:ext cx="7696200" cy="990600"/>
          </a:xfrm>
          <a:prstGeom prst="rect">
            <a:avLst/>
          </a:prstGeom>
        </p:spPr>
        <p:txBody>
          <a:bodyPr vert="horz" wrap="square"/>
          <a:lstStyle>
            <a:lvl1pPr algn="ctr">
              <a:buNone/>
              <a:defRPr baseline="0">
                <a:solidFill>
                  <a:schemeClr val="bg1">
                    <a:lumMod val="95000"/>
                  </a:schemeClr>
                </a:solidFill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</a:t>
            </a:r>
            <a:r>
              <a:rPr lang="fr-FR" dirty="0" err="1" smtClean="0"/>
              <a:t>text</a:t>
            </a:r>
            <a:r>
              <a:rPr lang="fr-FR" dirty="0" smtClean="0"/>
              <a:t>...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523E-0E60-2F49-A1DB-8E66CE3DE81B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4525963"/>
          </a:xfrm>
        </p:spPr>
        <p:txBody>
          <a:bodyPr vert="horz" wrap="square"/>
          <a:lstStyle>
            <a:lvl1pPr algn="l">
              <a:spcAft>
                <a:spcPts val="0"/>
              </a:spcAft>
              <a:buFont typeface="Arial"/>
              <a:buChar char="•"/>
              <a:defRPr sz="2400" baseline="0"/>
            </a:lvl1pPr>
            <a:lvl2pPr algn="l">
              <a:defRPr sz="20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523E-0E60-2F49-A1DB-8E66CE3DE81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3"/>
          </p:nvPr>
        </p:nvSpPr>
        <p:spPr>
          <a:xfrm>
            <a:off x="4648200" y="990600"/>
            <a:ext cx="4038600" cy="4525963"/>
          </a:xfrm>
        </p:spPr>
        <p:txBody>
          <a:bodyPr vert="horz" wrap="square"/>
          <a:lstStyle>
            <a:lvl1pPr algn="l">
              <a:spcAft>
                <a:spcPts val="0"/>
              </a:spcAft>
              <a:buFont typeface="Arial"/>
              <a:buChar char="•"/>
              <a:defRPr sz="2400" baseline="0"/>
            </a:lvl1pPr>
            <a:lvl2pPr algn="l">
              <a:defRPr sz="20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066800"/>
            <a:ext cx="4040188" cy="5635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rgbClr val="0157A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 dirty="0" smtClean="0"/>
              <a:t>Cliquez pour modifier le style des sous-titres du masque</a:t>
            </a:r>
            <a:endParaRPr lang="en-GB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9812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  <a:endParaRPr lang="en-GB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  <a:endParaRPr lang="en-GB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523E-0E60-2F49-A1DB-8E66CE3DE81B}" type="slidenum">
              <a:rPr lang="en-GB" smtClean="0"/>
              <a:pPr/>
              <a:t>‹Nr.›</a:t>
            </a:fld>
            <a:endParaRPr lang="en-GB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457200" y="1828800"/>
            <a:ext cx="4040188" cy="1588"/>
          </a:xfrm>
          <a:prstGeom prst="line">
            <a:avLst/>
          </a:prstGeom>
          <a:ln>
            <a:solidFill>
              <a:srgbClr val="0157A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 userDrawn="1"/>
        </p:nvCxnSpPr>
        <p:spPr>
          <a:xfrm>
            <a:off x="4651963" y="1828800"/>
            <a:ext cx="4040188" cy="1588"/>
          </a:xfrm>
          <a:prstGeom prst="line">
            <a:avLst/>
          </a:prstGeom>
          <a:ln>
            <a:solidFill>
              <a:srgbClr val="0157A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4654050" y="1066800"/>
            <a:ext cx="4040188" cy="5635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rgbClr val="0157A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 dirty="0" smtClean="0"/>
              <a:t>Cliquez pour modifier le style des sous-titres du masque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457200" y="1066800"/>
            <a:ext cx="8229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5367338"/>
            <a:ext cx="5486400" cy="1952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81B4523E-0E60-2F49-A1DB-8E66CE3DE81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Espace réservé du titre 1"/>
          <p:cNvSpPr txBox="1">
            <a:spLocks/>
          </p:cNvSpPr>
          <p:nvPr userDrawn="1"/>
        </p:nvSpPr>
        <p:spPr>
          <a:xfrm>
            <a:off x="457200" y="274638"/>
            <a:ext cx="8229600" cy="56197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57A4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Cliquez et modifiez le titre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157A4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534400" y="6356350"/>
            <a:ext cx="4572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81B4523E-0E60-2F49-A1DB-8E66CE3DE81B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959957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534400" y="6356350"/>
            <a:ext cx="457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1B4523E-0E60-2F49-A1DB-8E66CE3DE81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3329145"/>
            <a:ext cx="7924800" cy="492443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algn="r">
              <a:buFontTx/>
              <a:buNone/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buFontTx/>
              <a:buNone/>
              <a:defRPr>
                <a:solidFill>
                  <a:srgbClr val="1E386B"/>
                </a:solidFill>
              </a:defRPr>
            </a:lvl2pPr>
            <a:lvl3pPr>
              <a:buFontTx/>
              <a:buNone/>
              <a:defRPr>
                <a:solidFill>
                  <a:srgbClr val="1E386B"/>
                </a:solidFill>
              </a:defRPr>
            </a:lvl3pPr>
            <a:lvl4pPr>
              <a:buFontTx/>
              <a:buNone/>
              <a:defRPr>
                <a:solidFill>
                  <a:srgbClr val="1E386B"/>
                </a:solidFill>
              </a:defRPr>
            </a:lvl4pPr>
            <a:lvl5pPr>
              <a:buFontTx/>
              <a:buNone/>
              <a:defRPr>
                <a:solidFill>
                  <a:srgbClr val="1E386B"/>
                </a:solidFill>
              </a:defRPr>
            </a:lvl5pPr>
          </a:lstStyle>
          <a:p>
            <a:pPr lvl="0"/>
            <a:r>
              <a:rPr lang="fr-FR" dirty="0" smtClean="0"/>
              <a:t>Test </a:t>
            </a:r>
            <a:r>
              <a:rPr lang="en-GB" noProof="0" dirty="0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slide 1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762000" y="5112103"/>
            <a:ext cx="7924800" cy="378210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buNone/>
              <a:defRPr sz="1800" baseline="0">
                <a:solidFill>
                  <a:srgbClr val="F8B13C"/>
                </a:solidFill>
                <a:latin typeface="Arial"/>
                <a:cs typeface="Arial"/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lvl="0"/>
            <a:r>
              <a:rPr lang="fr-FR" dirty="0" smtClean="0"/>
              <a:t>Test Name / Organisation</a:t>
            </a: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762000" y="4376357"/>
            <a:ext cx="7924800" cy="533110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buFontTx/>
              <a:buNone/>
              <a:defRPr sz="3000" b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buFontTx/>
              <a:buNone/>
              <a:defRPr>
                <a:solidFill>
                  <a:srgbClr val="1E386B"/>
                </a:solidFill>
              </a:defRPr>
            </a:lvl2pPr>
            <a:lvl3pPr>
              <a:buFontTx/>
              <a:buNone/>
              <a:defRPr>
                <a:solidFill>
                  <a:srgbClr val="1E386B"/>
                </a:solidFill>
              </a:defRPr>
            </a:lvl3pPr>
            <a:lvl4pPr>
              <a:buFontTx/>
              <a:buNone/>
              <a:defRPr>
                <a:solidFill>
                  <a:srgbClr val="1E386B"/>
                </a:solidFill>
              </a:defRPr>
            </a:lvl4pPr>
            <a:lvl5pPr>
              <a:buFontTx/>
              <a:buNone/>
              <a:defRPr>
                <a:solidFill>
                  <a:srgbClr val="1E386B"/>
                </a:solidFill>
              </a:defRPr>
            </a:lvl5pPr>
          </a:lstStyle>
          <a:p>
            <a:pPr lvl="0"/>
            <a:r>
              <a:rPr lang="fr-FR" dirty="0" smtClean="0"/>
              <a:t>Test venue/date/</a:t>
            </a:r>
            <a:r>
              <a:rPr lang="fr-FR" dirty="0" err="1" smtClean="0"/>
              <a:t>event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723900" y="3124200"/>
            <a:ext cx="7696200" cy="990600"/>
          </a:xfrm>
          <a:prstGeom prst="rect">
            <a:avLst/>
          </a:prstGeom>
        </p:spPr>
        <p:txBody>
          <a:bodyPr vert="horz" wrap="square"/>
          <a:lstStyle>
            <a:lvl1pPr algn="ctr">
              <a:buNone/>
              <a:defRPr sz="4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</a:t>
            </a:r>
            <a:r>
              <a:rPr lang="fr-FR" dirty="0" err="1" smtClean="0"/>
              <a:t>text</a:t>
            </a:r>
            <a:r>
              <a:rPr lang="fr-FR" dirty="0" smtClean="0"/>
              <a:t>...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534400" y="6356350"/>
            <a:ext cx="457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1B4523E-0E60-2F49-A1DB-8E66CE3DE81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3329145"/>
            <a:ext cx="7924800" cy="492443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algn="r">
              <a:buFontTx/>
              <a:buNone/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buFontTx/>
              <a:buNone/>
              <a:defRPr>
                <a:solidFill>
                  <a:srgbClr val="1E386B"/>
                </a:solidFill>
              </a:defRPr>
            </a:lvl2pPr>
            <a:lvl3pPr>
              <a:buFontTx/>
              <a:buNone/>
              <a:defRPr>
                <a:solidFill>
                  <a:srgbClr val="1E386B"/>
                </a:solidFill>
              </a:defRPr>
            </a:lvl3pPr>
            <a:lvl4pPr>
              <a:buFontTx/>
              <a:buNone/>
              <a:defRPr>
                <a:solidFill>
                  <a:srgbClr val="1E386B"/>
                </a:solidFill>
              </a:defRPr>
            </a:lvl4pPr>
            <a:lvl5pPr>
              <a:buFontTx/>
              <a:buNone/>
              <a:defRPr>
                <a:solidFill>
                  <a:srgbClr val="1E386B"/>
                </a:solidFill>
              </a:defRPr>
            </a:lvl5pPr>
          </a:lstStyle>
          <a:p>
            <a:pPr lvl="0"/>
            <a:r>
              <a:rPr lang="fr-FR" dirty="0" smtClean="0"/>
              <a:t>Test </a:t>
            </a:r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slide 2</a:t>
            </a:r>
          </a:p>
        </p:txBody>
      </p:sp>
      <p:sp>
        <p:nvSpPr>
          <p:cNvPr id="13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762000" y="5112103"/>
            <a:ext cx="7924800" cy="378210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buNone/>
              <a:defRPr sz="1800" baseline="0">
                <a:solidFill>
                  <a:srgbClr val="F8B13C"/>
                </a:solidFill>
                <a:latin typeface="Arial"/>
                <a:cs typeface="Arial"/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lvl="0"/>
            <a:r>
              <a:rPr lang="fr-FR" dirty="0" smtClean="0"/>
              <a:t>Test Name / Organisation</a:t>
            </a:r>
          </a:p>
        </p:txBody>
      </p:sp>
      <p:sp>
        <p:nvSpPr>
          <p:cNvPr id="6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762000" y="4376357"/>
            <a:ext cx="7924800" cy="533110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buFontTx/>
              <a:buNone/>
              <a:defRPr sz="3000" b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buFontTx/>
              <a:buNone/>
              <a:defRPr>
                <a:solidFill>
                  <a:srgbClr val="1E386B"/>
                </a:solidFill>
              </a:defRPr>
            </a:lvl2pPr>
            <a:lvl3pPr>
              <a:buFontTx/>
              <a:buNone/>
              <a:defRPr>
                <a:solidFill>
                  <a:srgbClr val="1E386B"/>
                </a:solidFill>
              </a:defRPr>
            </a:lvl3pPr>
            <a:lvl4pPr>
              <a:buFontTx/>
              <a:buNone/>
              <a:defRPr>
                <a:solidFill>
                  <a:srgbClr val="1E386B"/>
                </a:solidFill>
              </a:defRPr>
            </a:lvl4pPr>
            <a:lvl5pPr>
              <a:buFontTx/>
              <a:buNone/>
              <a:defRPr>
                <a:solidFill>
                  <a:srgbClr val="1E386B"/>
                </a:solidFill>
              </a:defRPr>
            </a:lvl5pPr>
          </a:lstStyle>
          <a:p>
            <a:pPr lvl="0"/>
            <a:r>
              <a:rPr lang="fr-FR" dirty="0" smtClean="0"/>
              <a:t>Test venue/date/</a:t>
            </a:r>
            <a:r>
              <a:rPr lang="fr-FR" dirty="0" err="1" smtClean="0"/>
              <a:t>event</a:t>
            </a:r>
            <a:endParaRPr lang="en-GB" dirty="0"/>
          </a:p>
        </p:txBody>
      </p:sp>
      <p:sp>
        <p:nvSpPr>
          <p:cNvPr id="7" name="Rectangle 5"/>
          <p:cNvSpPr/>
          <p:nvPr userDrawn="1"/>
        </p:nvSpPr>
        <p:spPr>
          <a:xfrm>
            <a:off x="395536" y="144493"/>
            <a:ext cx="889248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50" b="0" i="0" kern="1200" dirty="0" smtClean="0">
                <a:solidFill>
                  <a:schemeClr val="bg1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This project has received funding from the European Union’s Horizon 2020 Research and Innovation programme under Grant Agreement No 730871.</a:t>
            </a:r>
            <a:endParaRPr lang="en-GB" sz="9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3909"/>
            <a:ext cx="412626" cy="2750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r-FR" dirty="0" smtClean="0"/>
              <a:t>Cliquez et modifiez le titre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79867" y="3789040"/>
            <a:ext cx="44196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344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1B4523E-0E60-2F49-A1DB-8E66CE3DE81B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8" name="Image 7" descr="Aries-Logo-std-L.png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2" y="5867400"/>
            <a:ext cx="1523898" cy="1069884"/>
          </a:xfrm>
          <a:prstGeom prst="rect">
            <a:avLst/>
          </a:prstGeom>
        </p:spPr>
      </p:pic>
      <p:cxnSp>
        <p:nvCxnSpPr>
          <p:cNvPr id="9" name="Connecteur droit 8"/>
          <p:cNvCxnSpPr/>
          <p:nvPr userDrawn="1"/>
        </p:nvCxnSpPr>
        <p:spPr>
          <a:xfrm>
            <a:off x="457200" y="836612"/>
            <a:ext cx="8229600" cy="1588"/>
          </a:xfrm>
          <a:prstGeom prst="line">
            <a:avLst/>
          </a:prstGeom>
          <a:ln>
            <a:solidFill>
              <a:srgbClr val="0157A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 userDrawn="1"/>
        </p:nvSpPr>
        <p:spPr>
          <a:xfrm>
            <a:off x="3429000" y="67214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1" name="Text Box 18"/>
          <p:cNvSpPr txBox="1">
            <a:spLocks noChangeArrowheads="1"/>
          </p:cNvSpPr>
          <p:nvPr userDrawn="1"/>
        </p:nvSpPr>
        <p:spPr bwMode="auto">
          <a:xfrm>
            <a:off x="1388010" y="6462619"/>
            <a:ext cx="5070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</a:rPr>
              <a:t>GSI, </a:t>
            </a: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</a:rPr>
              <a:t>May </a:t>
            </a: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</a:rPr>
              <a:t>22</a:t>
            </a:r>
            <a:r>
              <a:rPr lang="en-US" sz="1400" baseline="30000" dirty="0" smtClean="0">
                <a:solidFill>
                  <a:srgbClr val="000000"/>
                </a:solidFill>
                <a:latin typeface="Times New Roman" pitchFamily="18" charset="0"/>
              </a:rPr>
              <a:t>th</a:t>
            </a: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</a:rPr>
              <a:t>, 2017, P. </a:t>
            </a:r>
            <a:r>
              <a:rPr lang="en-US" sz="1400" dirty="0" err="1" smtClean="0">
                <a:solidFill>
                  <a:srgbClr val="000000"/>
                </a:solidFill>
                <a:latin typeface="Times New Roman" pitchFamily="18" charset="0"/>
              </a:rPr>
              <a:t>Forck</a:t>
            </a: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</a:rPr>
              <a:t>: </a:t>
            </a:r>
            <a:r>
              <a:rPr lang="en-US" sz="1400" b="0" dirty="0" smtClean="0">
                <a:solidFill>
                  <a:srgbClr val="000000"/>
                </a:solidFill>
                <a:latin typeface="Times New Roman" pitchFamily="18" charset="0"/>
              </a:rPr>
              <a:t>ARIES-ADA Workshop </a:t>
            </a:r>
            <a:endParaRPr lang="en-US" sz="1200" b="0" dirty="0" smtClean="0">
              <a:solidFill>
                <a:srgbClr val="000000"/>
              </a:solidFill>
              <a:latin typeface="Comic Sans MS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7" r:id="rId5"/>
    <p:sldLayoutId id="2147483675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0157A4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8B13C"/>
        </a:buClr>
        <a:buSzPct val="130000"/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8B13C"/>
        </a:buClr>
        <a:buSzPct val="130000"/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8B13C"/>
        </a:buClr>
        <a:buSzPct val="130000"/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8B13C"/>
        </a:buClr>
        <a:buSzPct val="130000"/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8B13C"/>
        </a:buClr>
        <a:buSzPct val="130000"/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Aries-Logo-std-L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52400" y="-117157"/>
            <a:ext cx="4399784" cy="308895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2" r:id="rId2"/>
  </p:sldLayoutIdLst>
  <p:hf hdr="0" dt="0"/>
  <p:txStyles>
    <p:titleStyle>
      <a:lvl1pPr algn="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ARIE-logo-BL-trans-PPT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81000" y="381000"/>
            <a:ext cx="3230988" cy="213062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523E-0E60-2F49-A1DB-8E66CE3DE81B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8554" y="2419479"/>
            <a:ext cx="8415020" cy="1477328"/>
          </a:xfrm>
        </p:spPr>
        <p:txBody>
          <a:bodyPr/>
          <a:lstStyle/>
          <a:p>
            <a:pPr algn="ctr"/>
            <a:r>
              <a:rPr lang="en-US" sz="30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 to the Workshop on </a:t>
            </a:r>
          </a:p>
          <a:p>
            <a:pPr algn="ctr"/>
            <a:r>
              <a:rPr lang="en-US" sz="30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Simulation, Design and Operation of Ionization Profile Monitors</a:t>
            </a:r>
            <a:endParaRPr lang="en-US" sz="30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458554" y="4343398"/>
            <a:ext cx="7924800" cy="53311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800"/>
              </a:spcBef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GSI, Darmstadt, May 22</a:t>
            </a:r>
            <a:r>
              <a:rPr lang="en-US" sz="2800" b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24</a:t>
            </a:r>
            <a:r>
              <a:rPr lang="en-US" sz="2800" b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2017 </a:t>
            </a:r>
          </a:p>
        </p:txBody>
      </p:sp>
      <p:pic>
        <p:nvPicPr>
          <p:cNvPr id="1026" name="Picture 2" descr="https://www.gsi.de/fileadmin/_processed_/2/0/csm_FAIR_Logo_rgb_640b23ed5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376" y="5864840"/>
            <a:ext cx="1025024" cy="86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ildergebnis für gsi helmholtzzentrum für schwerionenforschung gmbh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79" b="34017"/>
          <a:stretch/>
        </p:blipFill>
        <p:spPr bwMode="auto">
          <a:xfrm>
            <a:off x="123984" y="5961791"/>
            <a:ext cx="1890793" cy="72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37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1" name="Text Box 3"/>
          <p:cNvSpPr txBox="1">
            <a:spLocks noChangeArrowheads="1"/>
          </p:cNvSpPr>
          <p:nvPr/>
        </p:nvSpPr>
        <p:spPr bwMode="auto">
          <a:xfrm>
            <a:off x="5126038" y="1343025"/>
            <a:ext cx="3729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de-DE" sz="1600" smtClean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62272" y="805716"/>
            <a:ext cx="8874224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2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ARIES:</a:t>
            </a:r>
          </a:p>
          <a:p>
            <a:pPr>
              <a:spcBef>
                <a:spcPts val="300"/>
              </a:spcBef>
            </a:pP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ccelerator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esearch and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nnovation for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uropean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cience and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Society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Project related to R&amp;D in accelerator science, lead by M.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Vretenar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CERN  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Funded by European Union with 10 M€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from  2017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Covers all major parts of accelerator physics and technology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Successor of EuCARD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EuCARD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 CARE as started in 2004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15456" y="332656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European Network ARIES and ADA</a:t>
            </a:r>
            <a:endParaRPr lang="en-US" sz="2400" b="1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523E-0E60-2F49-A1DB-8E66CE3DE81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8" name="Textfeld 7"/>
          <p:cNvSpPr txBox="1"/>
          <p:nvPr/>
        </p:nvSpPr>
        <p:spPr>
          <a:xfrm>
            <a:off x="177770" y="2663129"/>
            <a:ext cx="887422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ARIES - ADA:</a:t>
            </a:r>
          </a:p>
          <a:p>
            <a:pPr>
              <a:spcBef>
                <a:spcPts val="400"/>
              </a:spcBef>
            </a:pP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dvanced </a:t>
            </a: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iagnostics  at </a:t>
            </a: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ccelerators </a:t>
            </a:r>
          </a:p>
          <a:p>
            <a:pPr marL="342900" indent="-3429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Network Activity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concerning </a:t>
            </a: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actual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topics,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200 k€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total budget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    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Organization of workshops &amp; exchange of personnel on several weeks basis</a:t>
            </a:r>
          </a:p>
          <a:p>
            <a:pPr marL="342900" indent="-3429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Tasks:  </a:t>
            </a:r>
            <a:r>
              <a:rPr lang="en-US" altLang="de-DE" dirty="0" smtClean="0">
                <a:sym typeface="Wingdings" pitchFamily="2" charset="2"/>
              </a:rPr>
              <a:t> </a:t>
            </a:r>
            <a:r>
              <a:rPr lang="en-US" altLang="de-DE" dirty="0" smtClean="0">
                <a:sym typeface="Wingdings" pitchFamily="2" charset="2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Task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1: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Management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of ADA 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Peter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Forck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GSI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38275" lvl="1" indent="-268288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Task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BD at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hadron LINACs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Peter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Forck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GSI</a:t>
            </a:r>
          </a:p>
          <a:p>
            <a:pPr marL="1438275" lvl="1" indent="-268288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Task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3: BD at hadron synchrotrons  Rhodri Jones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CERN</a:t>
            </a:r>
          </a:p>
          <a:p>
            <a:pPr marL="1438275" lvl="1" indent="-268288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Task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4: BD at 3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rd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gen. light sources 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Fancis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Perez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ALBA-CELLS</a:t>
            </a:r>
          </a:p>
          <a:p>
            <a:pPr marL="1438275" lvl="1" indent="-268288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Task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5: BD at 4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gen. light sources  Kay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Wittenburg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DESY</a:t>
            </a: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Successor of CARE-HHH-ABI (2004 to 2008)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</p:txBody>
      </p:sp>
      <p:pic>
        <p:nvPicPr>
          <p:cNvPr id="1026" name="Picture 2" descr="Simulation, design and operational experience of Ionization Profile Monitor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482" y="1627143"/>
            <a:ext cx="2711612" cy="20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884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1" name="Text Box 3"/>
          <p:cNvSpPr txBox="1">
            <a:spLocks noChangeArrowheads="1"/>
          </p:cNvSpPr>
          <p:nvPr/>
        </p:nvSpPr>
        <p:spPr bwMode="auto">
          <a:xfrm>
            <a:off x="5126038" y="1343025"/>
            <a:ext cx="3729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de-DE" sz="1600" smtClean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62272" y="805716"/>
            <a:ext cx="9286528" cy="281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2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 of sessions:</a:t>
            </a:r>
          </a:p>
          <a:p>
            <a:pPr marL="285750" indent="-285750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Goal of the workshop: Meeting of all world-leading experts i.e. you ! </a:t>
            </a:r>
          </a:p>
          <a:p>
            <a:pPr>
              <a:spcBef>
                <a:spcPts val="5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summary on IPM technology and operation, discussion on simulation codes 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Monday morning: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Technical realization of IPMs</a:t>
            </a:r>
          </a:p>
          <a:p>
            <a:pPr marL="342900" indent="-342900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Monday afternoon: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Operational usage </a:t>
            </a:r>
          </a:p>
          <a:p>
            <a:pPr marL="342900" indent="-342900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Tuesday morning: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Simulation codes concerning space charge broadening</a:t>
            </a:r>
          </a:p>
          <a:p>
            <a:pPr marL="342900" indent="-342900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Tuesday afternoon: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GSI guided tour, GSI related talk, novel idea for data analysis</a:t>
            </a:r>
          </a:p>
          <a:p>
            <a:pPr marL="342900" indent="-342900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Wednesday morning: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Hands-on demo of ‘Virtual IPM’, discussion of hardware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15456" y="332656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Workshop Overview</a:t>
            </a:r>
            <a:endParaRPr lang="en-US" sz="2400" b="1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523E-0E60-2F49-A1DB-8E66CE3DE81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9" name="Textfeld 8"/>
          <p:cNvSpPr txBox="1"/>
          <p:nvPr/>
        </p:nvSpPr>
        <p:spPr>
          <a:xfrm>
            <a:off x="131277" y="3717424"/>
            <a:ext cx="3929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simulation session </a:t>
            </a:r>
          </a:p>
          <a:p>
            <a:pPr lvl="0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is partly a  follow-up of a </a:t>
            </a:r>
          </a:p>
          <a:p>
            <a:pPr lvl="0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workshop at CERN, March 2016</a:t>
            </a:r>
          </a:p>
          <a:p>
            <a:pPr lvl="0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dedicated to code development </a:t>
            </a:r>
          </a:p>
        </p:txBody>
      </p:sp>
      <p:pic>
        <p:nvPicPr>
          <p:cNvPr id="10" name="Picture 2" descr="P3040249 cor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8" b="8168"/>
          <a:stretch/>
        </p:blipFill>
        <p:spPr bwMode="auto">
          <a:xfrm>
            <a:off x="4060556" y="3719285"/>
            <a:ext cx="5047748" cy="221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7322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1" name="Text Box 3"/>
          <p:cNvSpPr txBox="1">
            <a:spLocks noChangeArrowheads="1"/>
          </p:cNvSpPr>
          <p:nvPr/>
        </p:nvSpPr>
        <p:spPr bwMode="auto">
          <a:xfrm>
            <a:off x="5126038" y="1343025"/>
            <a:ext cx="3729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de-DE" sz="1600" smtClean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15456" y="332656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Workshop in </a:t>
            </a:r>
            <a:r>
              <a:rPr lang="en-US" sz="2400" b="1" dirty="0" smtClean="0"/>
              <a:t>memorial</a:t>
            </a:r>
            <a:r>
              <a:rPr lang="en-US" sz="2400" b="1" dirty="0" smtClean="0"/>
              <a:t> to </a:t>
            </a:r>
            <a:r>
              <a:rPr lang="en-US" sz="2400" b="1" dirty="0" smtClean="0"/>
              <a:t>Bernd </a:t>
            </a:r>
            <a:r>
              <a:rPr lang="en-US" sz="2400" b="1" dirty="0" err="1" smtClean="0"/>
              <a:t>Dehning</a:t>
            </a:r>
            <a:endParaRPr lang="en-US" sz="2400" b="1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523E-0E60-2F49-A1DB-8E66CE3DE81B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8" name="Picture 2" descr="https://home.cern/sites/home.web.cern.ch/files/image/inline-images/cmenard/dehning_ber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24" y="910385"/>
            <a:ext cx="3298730" cy="438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4153654" y="1092854"/>
            <a:ext cx="45899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"/>
              </a:rPr>
              <a:t>Bernd </a:t>
            </a:r>
            <a:r>
              <a:rPr lang="en-US" b="1" dirty="0" err="1">
                <a:latin typeface="Arial "/>
              </a:rPr>
              <a:t>Dehning</a:t>
            </a:r>
            <a:r>
              <a:rPr lang="en-US" b="1" dirty="0">
                <a:latin typeface="Arial "/>
              </a:rPr>
              <a:t> </a:t>
            </a:r>
            <a:r>
              <a:rPr lang="en-US" dirty="0" smtClean="0">
                <a:latin typeface="Arial "/>
              </a:rPr>
              <a:t>passed away on </a:t>
            </a:r>
          </a:p>
          <a:p>
            <a:r>
              <a:rPr lang="en-US" dirty="0" smtClean="0">
                <a:latin typeface="Arial "/>
              </a:rPr>
              <a:t>14 </a:t>
            </a:r>
            <a:r>
              <a:rPr lang="en-US" dirty="0">
                <a:latin typeface="Arial "/>
              </a:rPr>
              <a:t>January </a:t>
            </a:r>
            <a:r>
              <a:rPr lang="en-US" dirty="0" smtClean="0">
                <a:latin typeface="Arial "/>
              </a:rPr>
              <a:t>2017 after  a cancer attack.</a:t>
            </a:r>
            <a:endParaRPr lang="en-US" dirty="0">
              <a:latin typeface="Arial 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"/>
              </a:rPr>
              <a:t>Born </a:t>
            </a:r>
            <a:r>
              <a:rPr lang="en-US" dirty="0">
                <a:latin typeface="Arial "/>
              </a:rPr>
              <a:t>on 3 May </a:t>
            </a:r>
            <a:r>
              <a:rPr lang="en-US" dirty="0" smtClean="0">
                <a:latin typeface="Arial "/>
              </a:rPr>
              <a:t>1957 in Germany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"/>
              </a:rPr>
              <a:t>At CERN since October 1987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"/>
              </a:rPr>
              <a:t>Section  leader for beam loss monitors, profile measurement etc.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"/>
              </a:rPr>
              <a:t>Valuable contribution </a:t>
            </a:r>
            <a:r>
              <a:rPr lang="en-US" dirty="0" smtClean="0">
                <a:latin typeface="Arial "/>
              </a:rPr>
              <a:t>to many fields &amp; supervisor of many students</a:t>
            </a:r>
          </a:p>
          <a:p>
            <a:r>
              <a:rPr lang="en-US" b="1" dirty="0" smtClean="0">
                <a:latin typeface="Arial "/>
                <a:sym typeface="Symbol"/>
              </a:rPr>
              <a:t> </a:t>
            </a:r>
            <a:r>
              <a:rPr lang="en-US" b="1" dirty="0" smtClean="0">
                <a:latin typeface="Arial "/>
                <a:sym typeface="Symbol"/>
              </a:rPr>
              <a:t>an excellent scientist &amp; a good </a:t>
            </a:r>
            <a:r>
              <a:rPr lang="en-US" b="1" dirty="0" smtClean="0">
                <a:latin typeface="Arial "/>
                <a:sym typeface="Symbol"/>
              </a:rPr>
              <a:t>friend</a:t>
            </a:r>
            <a:endParaRPr lang="en-US" b="1" dirty="0" smtClean="0">
              <a:latin typeface="Arial "/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4060556" y="3623284"/>
            <a:ext cx="5047748" cy="2306961"/>
            <a:chOff x="4060556" y="3623284"/>
            <a:chExt cx="5047748" cy="2306961"/>
          </a:xfrm>
        </p:grpSpPr>
        <p:pic>
          <p:nvPicPr>
            <p:cNvPr id="13" name="Picture 2" descr="P3040249 corr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48" b="8168"/>
            <a:stretch/>
          </p:blipFill>
          <p:spPr bwMode="auto">
            <a:xfrm>
              <a:off x="4060556" y="3719285"/>
              <a:ext cx="5047748" cy="2210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Ellipse 4"/>
            <p:cNvSpPr/>
            <p:nvPr/>
          </p:nvSpPr>
          <p:spPr>
            <a:xfrm>
              <a:off x="7642228" y="3623284"/>
              <a:ext cx="464949" cy="805912"/>
            </a:xfrm>
            <a:prstGeom prst="ellipse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706170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1" name="Text Box 3"/>
          <p:cNvSpPr txBox="1">
            <a:spLocks noChangeArrowheads="1"/>
          </p:cNvSpPr>
          <p:nvPr/>
        </p:nvSpPr>
        <p:spPr bwMode="auto">
          <a:xfrm>
            <a:off x="5126038" y="1343025"/>
            <a:ext cx="3729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de-DE" sz="1600" smtClean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4736" y="805716"/>
            <a:ext cx="9286528" cy="418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Organization:</a:t>
            </a:r>
          </a:p>
          <a:p>
            <a:pPr marL="342900" indent="-342900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Workshop venue: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KBW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ecture Hall, Wednesday-morning: + neighboring room  </a:t>
            </a:r>
          </a:p>
          <a:p>
            <a:pPr marL="342900" indent="-342900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Included in fee: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Lunch on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Mo&amp;Tu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at GSI canteen, dinner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Mo&amp;Tu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at ‘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eißer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</a:p>
          <a:p>
            <a:pPr>
              <a:spcBef>
                <a:spcPts val="5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hotel cost at ‘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Weißer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Schwan’ or GSI guest house (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don’t pay, we will do it...)</a:t>
            </a:r>
          </a:p>
          <a:p>
            <a:pPr marL="285750" indent="-285750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Lunch: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Self-service for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full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menu (soup, main dish, desert)  incl. one soft-drink  </a:t>
            </a:r>
          </a:p>
          <a:p>
            <a:pPr>
              <a:spcBef>
                <a:spcPts val="5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tell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 the cashier that you participate in ‘IPM2017 workshop’, tables are reserved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Workshop photo on Tuesday 12:20</a:t>
            </a:r>
          </a:p>
          <a:p>
            <a:pPr marL="285750" indent="-285750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Guided tour on Tuesday: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Meeting point at KBW i.e. here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50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Scientific program:</a:t>
            </a:r>
          </a:p>
          <a:p>
            <a:pPr marL="285750" indent="-285750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Please up-load your contribution to the INDICO site</a:t>
            </a:r>
          </a:p>
          <a:p>
            <a:pPr marL="285750" indent="-285750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Workshop atmosphere: Please ask question and contribute to the discussion  </a:t>
            </a:r>
          </a:p>
          <a:p>
            <a:pPr>
              <a:spcBef>
                <a:spcPts val="5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discussion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might have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priority with respect to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schedule!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15456" y="332656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Practical Details</a:t>
            </a:r>
            <a:endParaRPr lang="en-US" sz="2400" b="1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523E-0E60-2F49-A1DB-8E66CE3DE81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12" name="Textfeld 11"/>
          <p:cNvSpPr txBox="1"/>
          <p:nvPr/>
        </p:nvSpPr>
        <p:spPr>
          <a:xfrm>
            <a:off x="357345" y="5096101"/>
            <a:ext cx="8177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</a:t>
            </a:r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get started ...</a:t>
            </a:r>
          </a:p>
        </p:txBody>
      </p:sp>
    </p:spTree>
    <p:extLst>
      <p:ext uri="{BB962C8B-B14F-4D97-AF65-F5344CB8AC3E}">
        <p14:creationId xmlns:p14="http://schemas.microsoft.com/office/powerpoint/2010/main" val="25854784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ARIE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HLU-Pres-test01.thmx</Template>
  <TotalTime>0</TotalTime>
  <Words>507</Words>
  <Application>Microsoft Office PowerPoint</Application>
  <PresentationFormat>Bildschirmpräsentation (4:3)</PresentationFormat>
  <Paragraphs>60</Paragraphs>
  <Slides>5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3</vt:i4>
      </vt:variant>
      <vt:variant>
        <vt:lpstr>Folientitel</vt:lpstr>
      </vt:variant>
      <vt:variant>
        <vt:i4>5</vt:i4>
      </vt:variant>
    </vt:vector>
  </HeadingPairs>
  <TitlesOfParts>
    <vt:vector size="8" baseType="lpstr">
      <vt:lpstr>Thème Office</vt:lpstr>
      <vt:lpstr>Thème ARIES</vt:lpstr>
      <vt:lpstr>Thème 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APO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André-Pierre OLIVIER</dc:creator>
  <cp:lastModifiedBy>Peter Forck</cp:lastModifiedBy>
  <cp:revision>123</cp:revision>
  <dcterms:created xsi:type="dcterms:W3CDTF">2017-04-26T09:15:49Z</dcterms:created>
  <dcterms:modified xsi:type="dcterms:W3CDTF">2017-05-18T22:26:22Z</dcterms:modified>
</cp:coreProperties>
</file>