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5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94" r:id="rId2"/>
    <p:sldId id="603" r:id="rId3"/>
    <p:sldId id="589" r:id="rId4"/>
    <p:sldId id="668" r:id="rId5"/>
    <p:sldId id="669" r:id="rId6"/>
    <p:sldId id="661" r:id="rId7"/>
    <p:sldId id="662" r:id="rId8"/>
    <p:sldId id="665" r:id="rId9"/>
    <p:sldId id="681" r:id="rId10"/>
    <p:sldId id="663" r:id="rId11"/>
    <p:sldId id="678" r:id="rId12"/>
    <p:sldId id="680" r:id="rId13"/>
    <p:sldId id="592" r:id="rId14"/>
    <p:sldId id="667" r:id="rId15"/>
    <p:sldId id="666" r:id="rId16"/>
    <p:sldId id="660" r:id="rId17"/>
    <p:sldId id="682" r:id="rId18"/>
    <p:sldId id="683" r:id="rId19"/>
    <p:sldId id="689" r:id="rId20"/>
    <p:sldId id="685" r:id="rId21"/>
    <p:sldId id="646" r:id="rId22"/>
    <p:sldId id="687" r:id="rId23"/>
    <p:sldId id="551" r:id="rId24"/>
    <p:sldId id="526" r:id="rId25"/>
    <p:sldId id="561" r:id="rId26"/>
    <p:sldId id="688" r:id="rId27"/>
    <p:sldId id="563" r:id="rId28"/>
    <p:sldId id="654" r:id="rId29"/>
    <p:sldId id="572" r:id="rId30"/>
    <p:sldId id="570" r:id="rId31"/>
    <p:sldId id="684" r:id="rId32"/>
    <p:sldId id="698" r:id="rId33"/>
    <p:sldId id="656" r:id="rId34"/>
    <p:sldId id="658" r:id="rId35"/>
    <p:sldId id="690" r:id="rId36"/>
    <p:sldId id="659" r:id="rId37"/>
    <p:sldId id="624" r:id="rId38"/>
    <p:sldId id="635" r:id="rId39"/>
    <p:sldId id="639" r:id="rId40"/>
    <p:sldId id="640" r:id="rId41"/>
    <p:sldId id="641" r:id="rId42"/>
    <p:sldId id="606" r:id="rId43"/>
    <p:sldId id="607" r:id="rId44"/>
    <p:sldId id="618" r:id="rId45"/>
    <p:sldId id="693" r:id="rId46"/>
    <p:sldId id="602" r:id="rId47"/>
    <p:sldId id="672" r:id="rId48"/>
    <p:sldId id="671" r:id="rId49"/>
  </p:sldIdLst>
  <p:sldSz cx="9144000" cy="6858000" type="screen4x3"/>
  <p:notesSz cx="4279900" cy="5486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AA8"/>
    <a:srgbClr val="FFDA4C"/>
    <a:srgbClr val="C60202"/>
    <a:srgbClr val="3F7CB4"/>
    <a:srgbClr val="000000"/>
    <a:srgbClr val="31D300"/>
    <a:srgbClr val="08080C"/>
    <a:srgbClr val="B0EAFD"/>
    <a:srgbClr val="00FFFF"/>
    <a:srgbClr val="67F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85691" autoAdjust="0"/>
  </p:normalViewPr>
  <p:slideViewPr>
    <p:cSldViewPr snapToGrid="0" snapToObjects="1">
      <p:cViewPr varScale="1">
        <p:scale>
          <a:sx n="92" d="100"/>
          <a:sy n="92" d="100"/>
        </p:scale>
        <p:origin x="-1544" y="-112"/>
      </p:cViewPr>
      <p:guideLst>
        <p:guide orient="horz" pos="1971"/>
        <p:guide pos="3860"/>
      </p:guideLst>
    </p:cSldViewPr>
  </p:slideViewPr>
  <p:outlineViewPr>
    <p:cViewPr>
      <p:scale>
        <a:sx n="33" d="100"/>
        <a:sy n="33" d="100"/>
      </p:scale>
      <p:origin x="0" y="85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Relationship Id="rId2" Type="http://schemas.openxmlformats.org/officeDocument/2006/relationships/image" Target="../media/image50.wmf"/><Relationship Id="rId3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Relationship Id="rId2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854200" cy="2746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2424113" y="0"/>
            <a:ext cx="1854200" cy="2746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0A40C6D-B321-8F49-B338-69E38DC3AF9D}" type="datetimeFigureOut">
              <a:rPr lang="en-US"/>
              <a:pPr>
                <a:defRPr/>
              </a:pPr>
              <a:t>21/05/17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5211763"/>
            <a:ext cx="1854200" cy="2730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2424113" y="5211763"/>
            <a:ext cx="1854200" cy="2730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54DFD05-8293-8946-9D95-EFEF9AE7C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23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854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5806" tIns="27903" rIns="55806" bIns="27903" numCol="1" anchor="t" anchorCtr="0" compatLnSpc="1">
            <a:prstTxWarp prst="textNoShape">
              <a:avLst/>
            </a:prstTxWarp>
          </a:bodyPr>
          <a:lstStyle>
            <a:lvl1pPr algn="l" defTabSz="558800">
              <a:spcBef>
                <a:spcPct val="20000"/>
              </a:spcBef>
              <a:defRPr sz="7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2425700" y="0"/>
            <a:ext cx="1854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5806" tIns="27903" rIns="55806" bIns="27903" numCol="1" anchor="t" anchorCtr="0" compatLnSpc="1">
            <a:prstTxWarp prst="textNoShape">
              <a:avLst/>
            </a:prstTxWarp>
          </a:bodyPr>
          <a:lstStyle>
            <a:lvl1pPr algn="r" defTabSz="558800">
              <a:spcBef>
                <a:spcPct val="20000"/>
              </a:spcBef>
              <a:defRPr sz="7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8350" y="411163"/>
            <a:ext cx="2743200" cy="205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69913" y="2606675"/>
            <a:ext cx="314007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5806" tIns="27903" rIns="55806" bIns="27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5211763"/>
            <a:ext cx="1854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5806" tIns="27903" rIns="55806" bIns="27903" numCol="1" anchor="b" anchorCtr="0" compatLnSpc="1">
            <a:prstTxWarp prst="textNoShape">
              <a:avLst/>
            </a:prstTxWarp>
          </a:bodyPr>
          <a:lstStyle>
            <a:lvl1pPr algn="l" defTabSz="558800">
              <a:spcBef>
                <a:spcPct val="20000"/>
              </a:spcBef>
              <a:defRPr sz="7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425700" y="5211763"/>
            <a:ext cx="1854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5806" tIns="27903" rIns="55806" bIns="27903" numCol="1" anchor="b" anchorCtr="0" compatLnSpc="1">
            <a:prstTxWarp prst="textNoShape">
              <a:avLst/>
            </a:prstTxWarp>
          </a:bodyPr>
          <a:lstStyle>
            <a:lvl1pPr algn="r" defTabSz="558800">
              <a:spcBef>
                <a:spcPct val="20000"/>
              </a:spcBef>
              <a:defRPr sz="700">
                <a:cs typeface="+mn-cs"/>
              </a:defRPr>
            </a:lvl1pPr>
          </a:lstStyle>
          <a:p>
            <a:pPr>
              <a:defRPr/>
            </a:pPr>
            <a:fld id="{879C1E2C-468D-064C-9747-D6B2FDFAFC6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93138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AB0F75-5E6E-AE40-9679-2400A81CA499}" type="slidenum">
              <a:rPr lang="de-DE"/>
              <a:pPr>
                <a:defRPr/>
              </a:pPr>
              <a:t>1</a:t>
            </a:fld>
            <a:endParaRPr lang="de-DE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 smtClean="0">
                <a:cs typeface="+mn-cs"/>
              </a:rPr>
              <a:t>Warum</a:t>
            </a:r>
            <a:r>
              <a:rPr lang="de-DE" baseline="0" dirty="0" smtClean="0">
                <a:cs typeface="+mn-cs"/>
              </a:rPr>
              <a:t> HCI, warum Speichern</a:t>
            </a:r>
          </a:p>
          <a:p>
            <a:pPr eaLnBrk="1" hangingPunct="1">
              <a:defRPr/>
            </a:pPr>
            <a:r>
              <a:rPr lang="en-US" sz="1200" dirty="0" smtClean="0"/>
              <a:t> (QED, </a:t>
            </a:r>
            <a:r>
              <a:rPr lang="en-US" sz="1200" dirty="0" err="1" smtClean="0"/>
              <a:t>nucl</a:t>
            </a:r>
            <a:r>
              <a:rPr lang="en-US" sz="1200" dirty="0" smtClean="0"/>
              <a:t>. Phys. </a:t>
            </a:r>
          </a:p>
          <a:p>
            <a:pPr eaLnBrk="1" hangingPunct="1">
              <a:defRPr/>
            </a:pPr>
            <a:endParaRPr lang="en-US" sz="1200" dirty="0" smtClean="0">
              <a:cs typeface="+mn-cs"/>
            </a:endParaRPr>
          </a:p>
          <a:p>
            <a:pPr marL="914400" lvl="1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600" dirty="0" smtClean="0"/>
              <a:t>Atomic properties</a:t>
            </a:r>
          </a:p>
          <a:p>
            <a:pPr marL="914400" lvl="1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600" dirty="0" smtClean="0"/>
              <a:t>Nuclear properties</a:t>
            </a:r>
          </a:p>
          <a:p>
            <a:pPr eaLnBrk="1" hangingPunct="1">
              <a:defRPr/>
            </a:pPr>
            <a:r>
              <a:rPr lang="en-US" sz="1200" dirty="0" err="1" smtClean="0">
                <a:cs typeface="+mn-cs"/>
              </a:rPr>
              <a:t>Zwei</a:t>
            </a:r>
            <a:r>
              <a:rPr lang="en-US" sz="1200" dirty="0" smtClean="0">
                <a:cs typeface="+mn-cs"/>
              </a:rPr>
              <a:t> </a:t>
            </a:r>
            <a:r>
              <a:rPr lang="en-US" sz="1200" dirty="0" err="1" smtClean="0">
                <a:cs typeface="+mn-cs"/>
              </a:rPr>
              <a:t>folien</a:t>
            </a:r>
            <a:r>
              <a:rPr lang="en-US" sz="1200" dirty="0" smtClean="0">
                <a:cs typeface="+mn-cs"/>
              </a:rPr>
              <a:t> </a:t>
            </a:r>
            <a:r>
              <a:rPr lang="en-US" sz="1200" dirty="0" err="1" smtClean="0">
                <a:cs typeface="+mn-cs"/>
              </a:rPr>
              <a:t>mit</a:t>
            </a:r>
            <a:r>
              <a:rPr lang="en-US" sz="1200" dirty="0" smtClean="0">
                <a:cs typeface="+mn-cs"/>
              </a:rPr>
              <a:t> listen </a:t>
            </a:r>
            <a:r>
              <a:rPr lang="en-US" sz="1200" dirty="0" err="1" smtClean="0">
                <a:cs typeface="+mn-cs"/>
              </a:rPr>
              <a:t>ohne</a:t>
            </a:r>
            <a:r>
              <a:rPr lang="en-US" sz="1200" dirty="0" smtClean="0">
                <a:cs typeface="+mn-cs"/>
              </a:rPr>
              <a:t>! </a:t>
            </a:r>
            <a:r>
              <a:rPr lang="en-US" sz="1200" dirty="0" err="1" smtClean="0">
                <a:cs typeface="+mn-cs"/>
              </a:rPr>
              <a:t>Bilder</a:t>
            </a:r>
            <a:r>
              <a:rPr lang="en-US" sz="1200" dirty="0" smtClean="0">
                <a:cs typeface="+mn-cs"/>
              </a:rPr>
              <a:t> </a:t>
            </a:r>
            <a:r>
              <a:rPr lang="en-US" sz="1200" dirty="0" err="1" smtClean="0">
                <a:cs typeface="+mn-cs"/>
              </a:rPr>
              <a:t>aber</a:t>
            </a:r>
            <a:r>
              <a:rPr lang="en-US" sz="1200" dirty="0" smtClean="0">
                <a:cs typeface="+mn-cs"/>
              </a:rPr>
              <a:t> </a:t>
            </a:r>
            <a:r>
              <a:rPr lang="en-US" sz="1200" dirty="0" err="1" smtClean="0">
                <a:cs typeface="+mn-cs"/>
              </a:rPr>
              <a:t>mit</a:t>
            </a:r>
            <a:r>
              <a:rPr lang="en-US" sz="1200" dirty="0" smtClean="0">
                <a:cs typeface="+mn-cs"/>
              </a:rPr>
              <a:t> </a:t>
            </a:r>
            <a:r>
              <a:rPr lang="en-US" sz="1200" dirty="0" err="1" smtClean="0">
                <a:cs typeface="+mn-cs"/>
              </a:rPr>
              <a:t>Prezision</a:t>
            </a:r>
            <a:endParaRPr lang="en-US" sz="1200" dirty="0" smtClean="0">
              <a:cs typeface="+mn-cs"/>
            </a:endParaRPr>
          </a:p>
          <a:p>
            <a:pPr eaLnBrk="1" hangingPunct="1">
              <a:defRPr/>
            </a:pPr>
            <a:endParaRPr lang="en-US" sz="1200" dirty="0" smtClean="0"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smtClean="0"/>
              <a:t>Storage, Cooling</a:t>
            </a:r>
            <a:r>
              <a:rPr lang="de-DE" sz="1200" baseline="0" dirty="0" smtClean="0">
                <a:cs typeface="+mn-cs"/>
              </a:rPr>
              <a:t> – nur </a:t>
            </a:r>
            <a:r>
              <a:rPr lang="de-DE" sz="1200" baseline="0" dirty="0" err="1" smtClean="0">
                <a:cs typeface="+mn-cs"/>
              </a:rPr>
              <a:t>prinzip</a:t>
            </a:r>
            <a:r>
              <a:rPr lang="de-DE" sz="1200" baseline="0" dirty="0" smtClean="0">
                <a:cs typeface="+mn-cs"/>
              </a:rPr>
              <a:t> – </a:t>
            </a:r>
            <a:r>
              <a:rPr lang="de-DE" sz="1200" baseline="0" dirty="0" err="1" smtClean="0">
                <a:cs typeface="+mn-cs"/>
              </a:rPr>
              <a:t>tabelle</a:t>
            </a:r>
            <a:r>
              <a:rPr lang="de-DE" sz="1200" baseline="0" dirty="0" smtClean="0">
                <a:cs typeface="+mn-cs"/>
              </a:rPr>
              <a:t>-Matrix</a:t>
            </a:r>
            <a:endParaRPr lang="en-US" sz="260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Decelerators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onlz</a:t>
            </a:r>
            <a:r>
              <a:rPr lang="en-US" baseline="0" dirty="0" smtClean="0"/>
              <a:t> realized </a:t>
            </a:r>
            <a:r>
              <a:rPr lang="en-US" baseline="0" dirty="0" err="1" smtClean="0"/>
              <a:t>unitl</a:t>
            </a:r>
            <a:r>
              <a:rPr lang="en-US" baseline="0" dirty="0" smtClean="0"/>
              <a:t> now at CERN AD and HITRAP,</a:t>
            </a:r>
          </a:p>
          <a:p>
            <a:r>
              <a:rPr lang="en-US" baseline="0" dirty="0" err="1" smtClean="0"/>
              <a:t>Blockshaltbild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einzelnen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Schritten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durchgehen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1106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Vereinfachen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464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Zum</a:t>
            </a:r>
            <a:r>
              <a:rPr lang="en-US" dirty="0" smtClean="0"/>
              <a:t> </a:t>
            </a:r>
            <a:r>
              <a:rPr lang="en-US" dirty="0" err="1" smtClean="0"/>
              <a:t>Kuehlen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Beispiel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738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Skala</a:t>
            </a:r>
            <a:r>
              <a:rPr lang="en-US" dirty="0" smtClean="0"/>
              <a:t>, </a:t>
            </a:r>
            <a:r>
              <a:rPr lang="en-US" dirty="0" err="1" smtClean="0"/>
              <a:t>lieber</a:t>
            </a:r>
            <a:r>
              <a:rPr lang="en-US" dirty="0" smtClean="0"/>
              <a:t> in der </a:t>
            </a:r>
            <a:r>
              <a:rPr lang="en-US" dirty="0" err="1" smtClean="0"/>
              <a:t>Hinterhand</a:t>
            </a:r>
            <a:r>
              <a:rPr lang="en-US" dirty="0" smtClean="0"/>
              <a:t> </a:t>
            </a:r>
            <a:r>
              <a:rPr lang="en-US" dirty="0" err="1" smtClean="0"/>
              <a:t>haben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ungeschickte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Aussage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758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dirty="0" err="1" smtClean="0"/>
              <a:t>Anfang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Beispiel</a:t>
            </a:r>
            <a:r>
              <a:rPr lang="en-US" dirty="0" smtClean="0"/>
              <a:t> </a:t>
            </a:r>
            <a:r>
              <a:rPr lang="en-US" dirty="0" err="1" smtClean="0"/>
              <a:t>zur</a:t>
            </a:r>
            <a:r>
              <a:rPr lang="en-US" dirty="0" smtClean="0"/>
              <a:t> </a:t>
            </a:r>
            <a:r>
              <a:rPr lang="en-US" dirty="0" err="1" smtClean="0"/>
              <a:t>Erzeugung</a:t>
            </a:r>
            <a:r>
              <a:rPr lang="en-US" dirty="0" smtClean="0"/>
              <a:t> HCIs. </a:t>
            </a:r>
            <a:r>
              <a:rPr lang="en-US" dirty="0" err="1" smtClean="0"/>
              <a:t>Inklusive</a:t>
            </a:r>
            <a:r>
              <a:rPr lang="en-US" dirty="0" smtClean="0"/>
              <a:t> SEBIT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2941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Weglassen</a:t>
            </a:r>
            <a:r>
              <a:rPr lang="en-US" dirty="0" smtClean="0"/>
              <a:t>? Oder Keitel </a:t>
            </a:r>
            <a:r>
              <a:rPr lang="en-US" dirty="0" err="1" smtClean="0"/>
              <a:t>nachsehen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004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Lieber</a:t>
            </a:r>
            <a:r>
              <a:rPr lang="en-US" dirty="0" smtClean="0"/>
              <a:t> HFS </a:t>
            </a:r>
            <a:r>
              <a:rPr lang="en-US" dirty="0" err="1" smtClean="0"/>
              <a:t>Wismut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nehmen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65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dwarfs of One type develop into novae, want to measure 33Cl p, gamma 34 Argon</a:t>
            </a:r>
          </a:p>
          <a:p>
            <a:endParaRPr lang="en-US" dirty="0" smtClean="0"/>
          </a:p>
          <a:p>
            <a:r>
              <a:rPr lang="en-US" dirty="0" err="1" smtClean="0"/>
              <a:t>Referenz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zum</a:t>
            </a:r>
            <a:r>
              <a:rPr lang="en-US" baseline="0" dirty="0" smtClean="0"/>
              <a:t> Test </a:t>
            </a:r>
            <a:r>
              <a:rPr lang="en-US" baseline="0" dirty="0" err="1" smtClean="0"/>
              <a:t>im</a:t>
            </a:r>
            <a:r>
              <a:rPr lang="en-US" baseline="0" dirty="0" smtClean="0"/>
              <a:t> ESR Rh cross sections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106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615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GZK - Greisen–</a:t>
            </a:r>
            <a:r>
              <a:rPr lang="de-DE" dirty="0" err="1" smtClean="0"/>
              <a:t>Zatsepin</a:t>
            </a:r>
            <a:r>
              <a:rPr lang="de-DE" dirty="0" smtClean="0"/>
              <a:t>–</a:t>
            </a:r>
            <a:r>
              <a:rPr lang="de-DE" dirty="0" err="1" smtClean="0"/>
              <a:t>Kuzmin</a:t>
            </a:r>
            <a:r>
              <a:rPr lang="de-DE" dirty="0" smtClean="0"/>
              <a:t> </a:t>
            </a:r>
            <a:r>
              <a:rPr lang="de-DE" dirty="0" err="1" smtClean="0"/>
              <a:t>limit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08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dirty="0" smtClean="0"/>
              <a:t>1e-11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eV</a:t>
            </a:r>
            <a:r>
              <a:rPr lang="en-GB" baseline="0" dirty="0" smtClean="0"/>
              <a:t> (1e-7K) = BEC, </a:t>
            </a:r>
            <a:r>
              <a:rPr lang="en-GB" baseline="0" dirty="0" err="1" smtClean="0"/>
              <a:t>Obere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Energie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Cosmics</a:t>
            </a:r>
            <a:r>
              <a:rPr lang="en-GB" baseline="0" smtClean="0"/>
              <a:t> 1e20</a:t>
            </a:r>
            <a:endParaRPr lang="en-GB" dirty="0" smtClean="0"/>
          </a:p>
        </p:txBody>
      </p:sp>
      <p:sp>
        <p:nvSpPr>
          <p:cNvPr id="1945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4AFBDD-6B28-4706-80C3-1D802122929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571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Field</a:t>
            </a:r>
            <a:r>
              <a:rPr lang="en-US" baseline="0" dirty="0" smtClean="0"/>
              <a:t> in cooling </a:t>
            </a:r>
            <a:r>
              <a:rPr lang="en-US" baseline="0" dirty="0" err="1" smtClean="0"/>
              <a:t>reagion</a:t>
            </a:r>
            <a:r>
              <a:rPr lang="en-US" baseline="0" dirty="0" smtClean="0"/>
              <a:t> about 0.3 </a:t>
            </a:r>
            <a:r>
              <a:rPr lang="en-US" baseline="0" dirty="0" err="1" smtClean="0"/>
              <a:t>mT</a:t>
            </a:r>
            <a:r>
              <a:rPr lang="en-US" baseline="0" dirty="0" smtClean="0"/>
              <a:t>, at the gun up to 4 T</a:t>
            </a:r>
          </a:p>
          <a:p>
            <a:r>
              <a:rPr lang="en-US" baseline="0" dirty="0" smtClean="0"/>
              <a:t>Electron energy a few kV</a:t>
            </a:r>
          </a:p>
          <a:p>
            <a:r>
              <a:rPr lang="en-US" baseline="0" dirty="0" smtClean="0"/>
              <a:t>Electron current up 110 mA (cathode diameter 4 mm) / design was 3 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9113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slide on Buffer gas cooling with ISOLTRAP or SHIPTRAP on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128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Beispiel</a:t>
            </a:r>
            <a:r>
              <a:rPr lang="en-US" dirty="0" smtClean="0"/>
              <a:t> </a:t>
            </a:r>
            <a:r>
              <a:rPr lang="en-US" dirty="0" err="1" smtClean="0"/>
              <a:t>fuer</a:t>
            </a:r>
            <a:r>
              <a:rPr lang="en-US" dirty="0" smtClean="0"/>
              <a:t> </a:t>
            </a:r>
            <a:r>
              <a:rPr lang="en-US" dirty="0" err="1" smtClean="0"/>
              <a:t>Kuehltechnik</a:t>
            </a:r>
            <a:r>
              <a:rPr lang="en-US" dirty="0" smtClean="0"/>
              <a:t> </a:t>
            </a:r>
            <a:r>
              <a:rPr lang="en-US" dirty="0" err="1" smtClean="0"/>
              <a:t>nehmen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372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Charge distribution</a:t>
            </a:r>
            <a:r>
              <a:rPr lang="en-US" baseline="0" dirty="0" smtClean="0"/>
              <a:t> highly charged ions Super </a:t>
            </a:r>
            <a:r>
              <a:rPr lang="en-US" baseline="0" dirty="0" err="1" smtClean="0"/>
              <a:t>Ebit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Marrs</a:t>
            </a:r>
            <a:r>
              <a:rPr lang="en-US" baseline="0" dirty="0" smtClean="0"/>
              <a:t> 1996 (probably the LNLL Report) SIS at 360 MeV/u, Super EBIT 200 mA and 198 </a:t>
            </a:r>
            <a:r>
              <a:rPr lang="en-US" baseline="0" dirty="0" err="1" smtClean="0"/>
              <a:t>keV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7122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Unter</a:t>
            </a:r>
            <a:r>
              <a:rPr lang="en-US" dirty="0" smtClean="0"/>
              <a:t> Cooling in der </a:t>
            </a:r>
            <a:r>
              <a:rPr lang="en-US" dirty="0" err="1" smtClean="0"/>
              <a:t>Einfuehrung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3960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1060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20"/>
          <p:cNvSpPr>
            <a:spLocks noChangeShapeType="1"/>
          </p:cNvSpPr>
          <p:nvPr userDrawn="1"/>
        </p:nvSpPr>
        <p:spPr bwMode="auto">
          <a:xfrm>
            <a:off x="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649413" y="2424113"/>
            <a:ext cx="5551487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defRPr/>
            </a:lvl1pPr>
          </a:lstStyle>
          <a:p>
            <a:pPr lvl="0"/>
            <a:r>
              <a:rPr lang="de-DE" noProof="0" smtClean="0"/>
              <a:t>Master-Untertitelformat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76200"/>
            <a:ext cx="8396288" cy="1066800"/>
          </a:xfrm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176463" y="6583363"/>
            <a:ext cx="5305425" cy="274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pic>
        <p:nvPicPr>
          <p:cNvPr id="11" name="Picture 16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2381" y="6407998"/>
            <a:ext cx="613833" cy="19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7"/>
          <p:cNvSpPr>
            <a:spLocks noChangeShapeType="1"/>
          </p:cNvSpPr>
          <p:nvPr userDrawn="1"/>
        </p:nvSpPr>
        <p:spPr bwMode="auto">
          <a:xfrm flipH="1">
            <a:off x="1130299" y="6553200"/>
            <a:ext cx="669531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49" y="6336695"/>
            <a:ext cx="479576" cy="3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402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33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74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0068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268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32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217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553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243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737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pic>
        <p:nvPicPr>
          <p:cNvPr id="16387" name="Picture 1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17663" y="6583363"/>
            <a:ext cx="5864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latin typeface="Times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pic>
        <p:nvPicPr>
          <p:cNvPr id="16389" name="Picture 16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2381" y="6407998"/>
            <a:ext cx="613833" cy="19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Line 17"/>
          <p:cNvSpPr>
            <a:spLocks noChangeShapeType="1"/>
          </p:cNvSpPr>
          <p:nvPr userDrawn="1"/>
        </p:nvSpPr>
        <p:spPr bwMode="auto">
          <a:xfrm flipH="1">
            <a:off x="1130299" y="6553200"/>
            <a:ext cx="669531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861060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49" y="6336695"/>
            <a:ext cx="479576" cy="3996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31.png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3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9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0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5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52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5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4" Type="http://schemas.openxmlformats.org/officeDocument/2006/relationships/tags" Target="../tags/tag14.xml"/><Relationship Id="rId15" Type="http://schemas.openxmlformats.org/officeDocument/2006/relationships/tags" Target="../tags/tag15.xml"/><Relationship Id="rId16" Type="http://schemas.openxmlformats.org/officeDocument/2006/relationships/tags" Target="../tags/tag16.xml"/><Relationship Id="rId17" Type="http://schemas.openxmlformats.org/officeDocument/2006/relationships/tags" Target="../tags/tag17.xml"/><Relationship Id="rId18" Type="http://schemas.openxmlformats.org/officeDocument/2006/relationships/tags" Target="../tags/tag18.xml"/><Relationship Id="rId19" Type="http://schemas.openxmlformats.org/officeDocument/2006/relationships/tags" Target="../tags/tag19.xml"/><Relationship Id="rId63" Type="http://schemas.openxmlformats.org/officeDocument/2006/relationships/tags" Target="../tags/tag63.xml"/><Relationship Id="rId64" Type="http://schemas.openxmlformats.org/officeDocument/2006/relationships/tags" Target="../tags/tag64.xml"/><Relationship Id="rId65" Type="http://schemas.openxmlformats.org/officeDocument/2006/relationships/tags" Target="../tags/tag65.xml"/><Relationship Id="rId66" Type="http://schemas.openxmlformats.org/officeDocument/2006/relationships/tags" Target="../tags/tag66.xml"/><Relationship Id="rId67" Type="http://schemas.openxmlformats.org/officeDocument/2006/relationships/tags" Target="../tags/tag67.xml"/><Relationship Id="rId68" Type="http://schemas.openxmlformats.org/officeDocument/2006/relationships/tags" Target="../tags/tag68.xml"/><Relationship Id="rId69" Type="http://schemas.openxmlformats.org/officeDocument/2006/relationships/tags" Target="../tags/tag69.xml"/><Relationship Id="rId50" Type="http://schemas.openxmlformats.org/officeDocument/2006/relationships/tags" Target="../tags/tag50.xml"/><Relationship Id="rId51" Type="http://schemas.openxmlformats.org/officeDocument/2006/relationships/tags" Target="../tags/tag51.xml"/><Relationship Id="rId52" Type="http://schemas.openxmlformats.org/officeDocument/2006/relationships/tags" Target="../tags/tag52.xml"/><Relationship Id="rId53" Type="http://schemas.openxmlformats.org/officeDocument/2006/relationships/tags" Target="../tags/tag53.xml"/><Relationship Id="rId54" Type="http://schemas.openxmlformats.org/officeDocument/2006/relationships/tags" Target="../tags/tag54.xml"/><Relationship Id="rId55" Type="http://schemas.openxmlformats.org/officeDocument/2006/relationships/tags" Target="../tags/tag55.xml"/><Relationship Id="rId56" Type="http://schemas.openxmlformats.org/officeDocument/2006/relationships/tags" Target="../tags/tag56.xml"/><Relationship Id="rId57" Type="http://schemas.openxmlformats.org/officeDocument/2006/relationships/tags" Target="../tags/tag57.xml"/><Relationship Id="rId58" Type="http://schemas.openxmlformats.org/officeDocument/2006/relationships/tags" Target="../tags/tag58.xml"/><Relationship Id="rId59" Type="http://schemas.openxmlformats.org/officeDocument/2006/relationships/tags" Target="../tags/tag59.xml"/><Relationship Id="rId40" Type="http://schemas.openxmlformats.org/officeDocument/2006/relationships/tags" Target="../tags/tag40.xml"/><Relationship Id="rId41" Type="http://schemas.openxmlformats.org/officeDocument/2006/relationships/tags" Target="../tags/tag41.xml"/><Relationship Id="rId42" Type="http://schemas.openxmlformats.org/officeDocument/2006/relationships/tags" Target="../tags/tag42.xml"/><Relationship Id="rId43" Type="http://schemas.openxmlformats.org/officeDocument/2006/relationships/tags" Target="../tags/tag43.xml"/><Relationship Id="rId44" Type="http://schemas.openxmlformats.org/officeDocument/2006/relationships/tags" Target="../tags/tag44.xml"/><Relationship Id="rId45" Type="http://schemas.openxmlformats.org/officeDocument/2006/relationships/tags" Target="../tags/tag45.xml"/><Relationship Id="rId46" Type="http://schemas.openxmlformats.org/officeDocument/2006/relationships/tags" Target="../tags/tag46.xml"/><Relationship Id="rId47" Type="http://schemas.openxmlformats.org/officeDocument/2006/relationships/tags" Target="../tags/tag47.xml"/><Relationship Id="rId48" Type="http://schemas.openxmlformats.org/officeDocument/2006/relationships/tags" Target="../tags/tag48.xml"/><Relationship Id="rId49" Type="http://schemas.openxmlformats.org/officeDocument/2006/relationships/tags" Target="../tags/tag49.xml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9" Type="http://schemas.openxmlformats.org/officeDocument/2006/relationships/tags" Target="../tags/tag9.xml"/><Relationship Id="rId30" Type="http://schemas.openxmlformats.org/officeDocument/2006/relationships/tags" Target="../tags/tag30.xml"/><Relationship Id="rId31" Type="http://schemas.openxmlformats.org/officeDocument/2006/relationships/tags" Target="../tags/tag31.xml"/><Relationship Id="rId32" Type="http://schemas.openxmlformats.org/officeDocument/2006/relationships/tags" Target="../tags/tag32.xml"/><Relationship Id="rId33" Type="http://schemas.openxmlformats.org/officeDocument/2006/relationships/tags" Target="../tags/tag33.xml"/><Relationship Id="rId34" Type="http://schemas.openxmlformats.org/officeDocument/2006/relationships/tags" Target="../tags/tag34.xml"/><Relationship Id="rId35" Type="http://schemas.openxmlformats.org/officeDocument/2006/relationships/tags" Target="../tags/tag35.xml"/><Relationship Id="rId36" Type="http://schemas.openxmlformats.org/officeDocument/2006/relationships/tags" Target="../tags/tag36.xml"/><Relationship Id="rId37" Type="http://schemas.openxmlformats.org/officeDocument/2006/relationships/tags" Target="../tags/tag37.xml"/><Relationship Id="rId38" Type="http://schemas.openxmlformats.org/officeDocument/2006/relationships/tags" Target="../tags/tag38.xml"/><Relationship Id="rId39" Type="http://schemas.openxmlformats.org/officeDocument/2006/relationships/tags" Target="../tags/tag39.xml"/><Relationship Id="rId70" Type="http://schemas.openxmlformats.org/officeDocument/2006/relationships/tags" Target="../tags/tag70.xml"/><Relationship Id="rId71" Type="http://schemas.openxmlformats.org/officeDocument/2006/relationships/tags" Target="../tags/tag71.xml"/><Relationship Id="rId72" Type="http://schemas.openxmlformats.org/officeDocument/2006/relationships/tags" Target="../tags/tag72.xml"/><Relationship Id="rId20" Type="http://schemas.openxmlformats.org/officeDocument/2006/relationships/tags" Target="../tags/tag20.xml"/><Relationship Id="rId21" Type="http://schemas.openxmlformats.org/officeDocument/2006/relationships/tags" Target="../tags/tag21.xml"/><Relationship Id="rId22" Type="http://schemas.openxmlformats.org/officeDocument/2006/relationships/tags" Target="../tags/tag22.xml"/><Relationship Id="rId23" Type="http://schemas.openxmlformats.org/officeDocument/2006/relationships/tags" Target="../tags/tag23.xml"/><Relationship Id="rId24" Type="http://schemas.openxmlformats.org/officeDocument/2006/relationships/tags" Target="../tags/tag24.xml"/><Relationship Id="rId25" Type="http://schemas.openxmlformats.org/officeDocument/2006/relationships/tags" Target="../tags/tag25.xml"/><Relationship Id="rId26" Type="http://schemas.openxmlformats.org/officeDocument/2006/relationships/tags" Target="../tags/tag26.xml"/><Relationship Id="rId27" Type="http://schemas.openxmlformats.org/officeDocument/2006/relationships/tags" Target="../tags/tag27.xml"/><Relationship Id="rId28" Type="http://schemas.openxmlformats.org/officeDocument/2006/relationships/tags" Target="../tags/tag28.xml"/><Relationship Id="rId29" Type="http://schemas.openxmlformats.org/officeDocument/2006/relationships/tags" Target="../tags/tag29.xml"/><Relationship Id="rId73" Type="http://schemas.openxmlformats.org/officeDocument/2006/relationships/tags" Target="../tags/tag73.xml"/><Relationship Id="rId74" Type="http://schemas.openxmlformats.org/officeDocument/2006/relationships/tags" Target="../tags/tag74.xml"/><Relationship Id="rId75" Type="http://schemas.openxmlformats.org/officeDocument/2006/relationships/tags" Target="../tags/tag75.xml"/><Relationship Id="rId76" Type="http://schemas.openxmlformats.org/officeDocument/2006/relationships/slideLayout" Target="../slideLayouts/slideLayout7.xml"/><Relationship Id="rId60" Type="http://schemas.openxmlformats.org/officeDocument/2006/relationships/tags" Target="../tags/tag60.xml"/><Relationship Id="rId61" Type="http://schemas.openxmlformats.org/officeDocument/2006/relationships/tags" Target="../tags/tag61.xml"/><Relationship Id="rId62" Type="http://schemas.openxmlformats.org/officeDocument/2006/relationships/tags" Target="../tags/tag62.xml"/><Relationship Id="rId10" Type="http://schemas.openxmlformats.org/officeDocument/2006/relationships/tags" Target="../tags/tag10.xml"/><Relationship Id="rId11" Type="http://schemas.openxmlformats.org/officeDocument/2006/relationships/tags" Target="../tags/tag11.xml"/><Relationship Id="rId12" Type="http://schemas.openxmlformats.org/officeDocument/2006/relationships/tags" Target="../tags/tag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1.png"/><Relationship Id="rId5" Type="http://schemas.openxmlformats.org/officeDocument/2006/relationships/image" Target="../media/image63.jpe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1.png"/><Relationship Id="rId5" Type="http://schemas.openxmlformats.org/officeDocument/2006/relationships/image" Target="../media/image67.jpe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5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0" y="-35530"/>
            <a:ext cx="9156700" cy="176688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Precision Experiments over </a:t>
            </a:r>
            <a:br>
              <a:rPr lang="en-US" sz="4000" dirty="0" smtClean="0"/>
            </a:br>
            <a:r>
              <a:rPr lang="en-US" sz="4000" dirty="0" smtClean="0"/>
              <a:t>12 Decades</a:t>
            </a:r>
            <a:br>
              <a:rPr lang="en-US" sz="4000" dirty="0" smtClean="0"/>
            </a:br>
            <a:r>
              <a:rPr lang="en-US" sz="1400" dirty="0"/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400" dirty="0" smtClean="0"/>
              <a:t>from 4 MeV/u to sub </a:t>
            </a:r>
            <a:r>
              <a:rPr lang="en-US" sz="2400" dirty="0" err="1" smtClean="0"/>
              <a:t>meV</a:t>
            </a:r>
            <a:endParaRPr sz="2400" noProof="1">
              <a:latin typeface="Arial" charset="0"/>
              <a:ea typeface="ＭＳ Ｐゴシック" charset="0"/>
            </a:endParaRPr>
          </a:p>
        </p:txBody>
      </p:sp>
      <p:sp>
        <p:nvSpPr>
          <p:cNvPr id="87077" name="Rectangle 37"/>
          <p:cNvSpPr>
            <a:spLocks noChangeArrowheads="1"/>
          </p:cNvSpPr>
          <p:nvPr/>
        </p:nvSpPr>
        <p:spPr bwMode="auto">
          <a:xfrm>
            <a:off x="1366838" y="1820226"/>
            <a:ext cx="6411912" cy="472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600" dirty="0" smtClean="0"/>
              <a:t>Precision experiments at low and high energies with stored and cooled ions</a:t>
            </a:r>
          </a:p>
          <a:p>
            <a:pPr marL="914400" lvl="1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600" dirty="0" smtClean="0"/>
              <a:t>Atomic properties</a:t>
            </a:r>
          </a:p>
          <a:p>
            <a:pPr marL="914400" lvl="1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600" dirty="0" smtClean="0"/>
              <a:t>Nuclear properties</a:t>
            </a:r>
          </a:p>
          <a:p>
            <a:pPr marL="914400" lvl="1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600" dirty="0" smtClean="0"/>
              <a:t>Storage, Cooling</a:t>
            </a:r>
          </a:p>
          <a:p>
            <a:pPr marL="914400" lvl="1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600" dirty="0" smtClean="0"/>
              <a:t>Why HCI</a:t>
            </a:r>
          </a:p>
          <a:p>
            <a:pPr marL="457200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600" dirty="0" smtClean="0"/>
              <a:t>Facilities and Experiments at GSI-FAIR</a:t>
            </a:r>
          </a:p>
          <a:p>
            <a:pPr marL="914400" lvl="1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600" dirty="0" smtClean="0"/>
              <a:t>SHIPTRAP</a:t>
            </a:r>
          </a:p>
          <a:p>
            <a:pPr marL="914400" lvl="1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600" dirty="0" smtClean="0"/>
              <a:t>HITRAP</a:t>
            </a:r>
          </a:p>
          <a:p>
            <a:pPr marL="914400" lvl="1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600" dirty="0" smtClean="0"/>
              <a:t>CRYRING@ESR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52378" y="670697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1547" y="152400"/>
            <a:ext cx="8376306" cy="1143000"/>
          </a:xfrm>
        </p:spPr>
        <p:txBody>
          <a:bodyPr/>
          <a:lstStyle/>
          <a:p>
            <a:r>
              <a:rPr lang="en-US" dirty="0" smtClean="0"/>
              <a:t>Electron Cooling – </a:t>
            </a:r>
            <a:r>
              <a:rPr lang="en-US" dirty="0" err="1" smtClean="0"/>
              <a:t>Schottky</a:t>
            </a:r>
            <a:r>
              <a:rPr lang="en-US" dirty="0" smtClean="0"/>
              <a:t> Signal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708" y="1056276"/>
            <a:ext cx="7467600" cy="5446712"/>
          </a:xfrm>
          <a:prstGeom prst="rect">
            <a:avLst/>
          </a:prstGeo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5897835" y="2215019"/>
            <a:ext cx="251087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Ordered state – </a:t>
            </a:r>
            <a:br>
              <a:rPr lang="en-US" dirty="0" smtClean="0"/>
            </a:br>
            <a:r>
              <a:rPr lang="en-US" dirty="0" smtClean="0"/>
              <a:t>Crystalline Beam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44685" y="5279338"/>
            <a:ext cx="287440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/>
              <a:t>Beam stored at CRYRING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9408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4" name="Text Box 4"/>
          <p:cNvSpPr txBox="1">
            <a:spLocks noChangeArrowheads="1"/>
          </p:cNvSpPr>
          <p:nvPr/>
        </p:nvSpPr>
        <p:spPr bwMode="auto">
          <a:xfrm>
            <a:off x="3851275" y="1449388"/>
            <a:ext cx="4943042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 eaLnBrk="0" hangingPunct="0">
              <a:buFont typeface="Arial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Store electrons and ions in about the same volume (nested traps)</a:t>
            </a:r>
          </a:p>
          <a:p>
            <a:pPr marL="285750" indent="-285750" algn="l" eaLnBrk="0" hangingPunct="0">
              <a:buFont typeface="Arial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via Coulomb 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collisions, ions transfer energy to 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electrons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Book Antiqua" charset="0"/>
            </a:endParaRPr>
          </a:p>
          <a:p>
            <a:pPr marL="285750" indent="-285750" algn="l" eaLnBrk="0" hangingPunct="0">
              <a:buFont typeface="Arial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electrons 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are rapidly cooled 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again by 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synchrotron radiation to 4.2 K</a:t>
            </a:r>
          </a:p>
          <a:p>
            <a:pPr algn="l" eaLnBrk="0" hangingPunct="0"/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Book Antiqua" charset="0"/>
            </a:endParaRPr>
          </a:p>
          <a:p>
            <a:pPr algn="l" eaLnBrk="0" hangingPunct="0"/>
            <a:r>
              <a:rPr lang="en-US" sz="1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Approximations for shown calculations:</a:t>
            </a: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Book Antiqua" charset="0"/>
            </a:endParaRPr>
          </a:p>
          <a:p>
            <a:pPr algn="l" eaLnBrk="0" hangingPunct="0">
              <a:buFontTx/>
              <a:buChar char="•"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 instantaneous conversion </a:t>
            </a:r>
            <a:r>
              <a:rPr lang="en-US" sz="18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E</a:t>
            </a:r>
            <a:r>
              <a:rPr lang="en-US" sz="1800" baseline="-25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ion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 → </a:t>
            </a:r>
            <a:r>
              <a:rPr lang="en-US" sz="18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T</a:t>
            </a:r>
            <a:r>
              <a:rPr lang="en-US" sz="1800" baseline="-25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e</a:t>
            </a: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Book Antiqua" charset="0"/>
            </a:endParaRPr>
          </a:p>
          <a:p>
            <a:pPr algn="l" eaLnBrk="0" hangingPunct="0">
              <a:buFontTx/>
              <a:buChar char="•"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 no ion-ion collision</a:t>
            </a:r>
          </a:p>
          <a:p>
            <a:pPr algn="l" eaLnBrk="0" hangingPunct="0">
              <a:buFontTx/>
              <a:buChar char="•"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 isotropic e</a:t>
            </a:r>
            <a:r>
              <a:rPr lang="en-US" sz="1800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-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 distribution</a:t>
            </a:r>
          </a:p>
          <a:p>
            <a:pPr algn="l" eaLnBrk="0" hangingPunct="0">
              <a:buFontTx/>
              <a:buChar char="•"/>
            </a:pP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Book Antiqua" charset="0"/>
            </a:endParaRPr>
          </a:p>
          <a:p>
            <a:pPr algn="l" eaLnBrk="0" hangingPunct="0"/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Recombination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?</a:t>
            </a:r>
          </a:p>
        </p:txBody>
      </p:sp>
      <p:sp>
        <p:nvSpPr>
          <p:cNvPr id="445445" name="Text Box 5"/>
          <p:cNvSpPr txBox="1">
            <a:spLocks noChangeArrowheads="1"/>
          </p:cNvSpPr>
          <p:nvPr/>
        </p:nvSpPr>
        <p:spPr bwMode="auto">
          <a:xfrm>
            <a:off x="3617404" y="5952147"/>
            <a:ext cx="56391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sz="1400" b="1" i="1" dirty="0" smtClean="0">
                <a:latin typeface="Book Antiqua" charset="0"/>
              </a:rPr>
              <a:t>G</a:t>
            </a:r>
            <a:r>
              <a:rPr lang="en-US" sz="1400" b="1" i="1" dirty="0">
                <a:latin typeface="Book Antiqua" charset="0"/>
              </a:rPr>
              <a:t>. </a:t>
            </a:r>
            <a:r>
              <a:rPr lang="en-US" sz="1400" b="1" i="1" dirty="0" err="1">
                <a:latin typeface="Book Antiqua" charset="0"/>
              </a:rPr>
              <a:t>Zwicknagel</a:t>
            </a:r>
            <a:r>
              <a:rPr lang="en-US" sz="1400" i="1" dirty="0">
                <a:latin typeface="Book Antiqua" charset="0"/>
              </a:rPr>
              <a:t>, </a:t>
            </a:r>
            <a:r>
              <a:rPr lang="de-DE" sz="1400" i="1" dirty="0">
                <a:latin typeface="Book Antiqua" charset="0"/>
              </a:rPr>
              <a:t>in „Non-neutral Plasma </a:t>
            </a:r>
            <a:r>
              <a:rPr lang="de-DE" sz="1400" i="1" dirty="0" err="1">
                <a:latin typeface="Book Antiqua" charset="0"/>
              </a:rPr>
              <a:t>Physics</a:t>
            </a:r>
            <a:r>
              <a:rPr lang="de-DE" sz="1400" i="1" dirty="0">
                <a:latin typeface="Book Antiqua" charset="0"/>
              </a:rPr>
              <a:t> VI</a:t>
            </a:r>
            <a:r>
              <a:rPr lang="ja-JP" altLang="de-DE" sz="1400" i="1" dirty="0">
                <a:latin typeface="Book Antiqua" charset="0"/>
              </a:rPr>
              <a:t>“</a:t>
            </a:r>
            <a:r>
              <a:rPr lang="de-DE" sz="1400" i="1" dirty="0">
                <a:latin typeface="Book Antiqua" charset="0"/>
              </a:rPr>
              <a:t>, </a:t>
            </a:r>
            <a:r>
              <a:rPr lang="de-DE" sz="1400" i="1" dirty="0" err="1">
                <a:latin typeface="Book Antiqua" charset="0"/>
              </a:rPr>
              <a:t>eds</a:t>
            </a:r>
            <a:r>
              <a:rPr lang="de-DE" sz="1400" i="1" dirty="0">
                <a:latin typeface="Book Antiqua" charset="0"/>
              </a:rPr>
              <a:t>. M. </a:t>
            </a:r>
            <a:r>
              <a:rPr lang="de-DE" sz="1400" i="1" dirty="0" err="1">
                <a:latin typeface="Book Antiqua" charset="0"/>
              </a:rPr>
              <a:t>Drewsen</a:t>
            </a:r>
            <a:r>
              <a:rPr lang="de-DE" sz="1400" i="1" dirty="0">
                <a:latin typeface="Book Antiqua" charset="0"/>
              </a:rPr>
              <a:t>, U. </a:t>
            </a:r>
            <a:r>
              <a:rPr lang="de-DE" sz="1400" i="1" dirty="0" err="1">
                <a:latin typeface="Book Antiqua" charset="0"/>
              </a:rPr>
              <a:t>Uggerhoj</a:t>
            </a:r>
            <a:r>
              <a:rPr lang="de-DE" sz="1400" i="1" dirty="0">
                <a:latin typeface="Book Antiqua" charset="0"/>
              </a:rPr>
              <a:t>, H. Knudsen, AIP Conference </a:t>
            </a:r>
            <a:r>
              <a:rPr lang="de-DE" sz="1400" i="1" dirty="0" err="1">
                <a:latin typeface="Book Antiqua" charset="0"/>
              </a:rPr>
              <a:t>Proceedings</a:t>
            </a:r>
            <a:r>
              <a:rPr lang="de-DE" sz="1400" i="1" dirty="0">
                <a:latin typeface="Book Antiqua" charset="0"/>
              </a:rPr>
              <a:t>, </a:t>
            </a:r>
            <a:r>
              <a:rPr lang="de-DE" sz="1400" b="1" i="1" dirty="0">
                <a:latin typeface="Book Antiqua" charset="0"/>
              </a:rPr>
              <a:t>862</a:t>
            </a:r>
            <a:r>
              <a:rPr lang="de-DE" sz="1400" i="1" dirty="0">
                <a:latin typeface="Book Antiqua" charset="0"/>
              </a:rPr>
              <a:t>, 281 (2006)</a:t>
            </a:r>
          </a:p>
        </p:txBody>
      </p:sp>
      <p:pic>
        <p:nvPicPr>
          <p:cNvPr id="445446" name="Picture 6" descr="electroncooling_sin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" y="1160907"/>
            <a:ext cx="3086854" cy="522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544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</a:t>
            </a:r>
            <a:r>
              <a:rPr lang="en-US" dirty="0" smtClean="0"/>
              <a:t>Cooling</a:t>
            </a:r>
            <a:r>
              <a:rPr lang="en-US" dirty="0"/>
              <a:t> </a:t>
            </a:r>
            <a:r>
              <a:rPr lang="en-US" dirty="0" smtClean="0"/>
              <a:t>in Traps</a:t>
            </a:r>
            <a:endParaRPr lang="de-D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184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and Cooling of Electrons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pic>
        <p:nvPicPr>
          <p:cNvPr id="9" name="Picture 8" descr="coolingt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545" y="1216097"/>
            <a:ext cx="5858256" cy="36515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44268" y="1671250"/>
            <a:ext cx="27505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trike="sngStrike" dirty="0" smtClean="0">
                <a:solidFill>
                  <a:srgbClr val="C60202"/>
                </a:solidFill>
              </a:rPr>
              <a:t>   </a:t>
            </a:r>
            <a:r>
              <a:rPr lang="en-US" dirty="0" smtClean="0">
                <a:solidFill>
                  <a:srgbClr val="C60202"/>
                </a:solidFill>
              </a:rPr>
              <a:t> theoretical 1/B</a:t>
            </a:r>
            <a:r>
              <a:rPr lang="en-US" baseline="30000" dirty="0" smtClean="0">
                <a:solidFill>
                  <a:srgbClr val="C60202"/>
                </a:solidFill>
              </a:rPr>
              <a:t>2</a:t>
            </a:r>
          </a:p>
          <a:p>
            <a:r>
              <a:rPr lang="en-US" sz="1800" dirty="0">
                <a:solidFill>
                  <a:srgbClr val="C60202"/>
                </a:solidFill>
              </a:rPr>
              <a:t> </a:t>
            </a:r>
            <a:r>
              <a:rPr lang="en-US" sz="1800" dirty="0" smtClean="0">
                <a:solidFill>
                  <a:srgbClr val="C60202"/>
                </a:solidFill>
              </a:rPr>
              <a:t>   (synchrotron radiation)</a:t>
            </a:r>
            <a:endParaRPr lang="en-US" sz="1800" dirty="0">
              <a:solidFill>
                <a:srgbClr val="C60202"/>
              </a:solidFill>
            </a:endParaRPr>
          </a:p>
        </p:txBody>
      </p:sp>
      <p:sp>
        <p:nvSpPr>
          <p:cNvPr id="11" name="TextBox 49"/>
          <p:cNvSpPr txBox="1">
            <a:spLocks noChangeArrowheads="1"/>
          </p:cNvSpPr>
          <p:nvPr/>
        </p:nvSpPr>
        <p:spPr bwMode="auto">
          <a:xfrm rot="16200000">
            <a:off x="7903386" y="2812234"/>
            <a:ext cx="2206326" cy="338554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 err="1" smtClean="0"/>
              <a:t>Masterthesis</a:t>
            </a:r>
            <a:r>
              <a:rPr lang="en-US" sz="1600" i="1" dirty="0" smtClean="0"/>
              <a:t> B. Maas</a:t>
            </a:r>
            <a:endParaRPr lang="en-US" sz="16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81504" y="1295400"/>
            <a:ext cx="2664190" cy="1200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Measured in the HITRAP cooler Penning trap</a:t>
            </a:r>
            <a:endParaRPr lang="en-US" dirty="0"/>
          </a:p>
        </p:txBody>
      </p: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47872" y="3361681"/>
            <a:ext cx="4481513" cy="3060700"/>
            <a:chOff x="2969" y="1301"/>
            <a:chExt cx="2823" cy="1928"/>
          </a:xfrm>
        </p:grpSpPr>
        <p:pic>
          <p:nvPicPr>
            <p:cNvPr id="13" name="Picture 2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404040"/>
                </a:clrFrom>
                <a:clrTo>
                  <a:srgbClr val="40404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" y="1816"/>
              <a:ext cx="2580" cy="1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4" name="Oval 26"/>
            <p:cNvSpPr>
              <a:spLocks noChangeArrowheads="1"/>
            </p:cNvSpPr>
            <p:nvPr/>
          </p:nvSpPr>
          <p:spPr bwMode="auto">
            <a:xfrm>
              <a:off x="3430" y="2505"/>
              <a:ext cx="316" cy="276"/>
            </a:xfrm>
            <a:prstGeom prst="ellips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 flipV="1">
              <a:off x="3777" y="2542"/>
              <a:ext cx="2015" cy="137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29"/>
            <p:cNvSpPr txBox="1">
              <a:spLocks noChangeArrowheads="1"/>
            </p:cNvSpPr>
            <p:nvPr/>
          </p:nvSpPr>
          <p:spPr bwMode="auto">
            <a:xfrm>
              <a:off x="2969" y="1301"/>
              <a:ext cx="1110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/>
                <a:t>Photo cathode </a:t>
              </a:r>
              <a:r>
                <a:rPr lang="en-US" sz="1800" dirty="0" smtClean="0"/>
                <a:t/>
              </a:r>
              <a:br>
                <a:rPr lang="en-US" sz="1800" dirty="0" smtClean="0"/>
              </a:br>
              <a:r>
                <a:rPr lang="en-US" sz="1800" dirty="0" smtClean="0"/>
                <a:t>electron source</a:t>
              </a:r>
              <a:endParaRPr lang="en-US" sz="1800" dirty="0"/>
            </a:p>
          </p:txBody>
        </p:sp>
        <p:sp>
          <p:nvSpPr>
            <p:cNvPr id="17" name="Line 30"/>
            <p:cNvSpPr>
              <a:spLocks noChangeShapeType="1"/>
            </p:cNvSpPr>
            <p:nvPr/>
          </p:nvSpPr>
          <p:spPr bwMode="auto">
            <a:xfrm flipH="1" flipV="1">
              <a:off x="3160" y="1708"/>
              <a:ext cx="372" cy="797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3366" y="1705"/>
              <a:ext cx="120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dirty="0"/>
                <a:t>Air coils, ca. 10A</a:t>
              </a:r>
              <a:endParaRPr lang="de-DE" sz="1800" dirty="0"/>
            </a:p>
          </p:txBody>
        </p:sp>
        <p:sp>
          <p:nvSpPr>
            <p:cNvPr id="19" name="Line 32"/>
            <p:cNvSpPr>
              <a:spLocks noChangeShapeType="1"/>
            </p:cNvSpPr>
            <p:nvPr/>
          </p:nvSpPr>
          <p:spPr bwMode="auto">
            <a:xfrm flipV="1">
              <a:off x="3229" y="1936"/>
              <a:ext cx="419" cy="319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33"/>
            <p:cNvSpPr>
              <a:spLocks noChangeShapeType="1"/>
            </p:cNvSpPr>
            <p:nvPr/>
          </p:nvSpPr>
          <p:spPr bwMode="auto">
            <a:xfrm flipH="1" flipV="1">
              <a:off x="3897" y="1936"/>
              <a:ext cx="63" cy="319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34"/>
            <p:cNvSpPr>
              <a:spLocks noChangeShapeType="1"/>
            </p:cNvSpPr>
            <p:nvPr/>
          </p:nvSpPr>
          <p:spPr bwMode="auto">
            <a:xfrm flipH="1" flipV="1">
              <a:off x="4191" y="1936"/>
              <a:ext cx="249" cy="249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5"/>
            <p:cNvSpPr>
              <a:spLocks noChangeShapeType="1"/>
            </p:cNvSpPr>
            <p:nvPr/>
          </p:nvSpPr>
          <p:spPr bwMode="auto">
            <a:xfrm flipH="1" flipV="1">
              <a:off x="4272" y="1936"/>
              <a:ext cx="739" cy="319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36"/>
            <p:cNvSpPr>
              <a:spLocks noChangeShapeType="1"/>
            </p:cNvSpPr>
            <p:nvPr/>
          </p:nvSpPr>
          <p:spPr bwMode="auto">
            <a:xfrm flipV="1">
              <a:off x="3532" y="1936"/>
              <a:ext cx="214" cy="319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37"/>
            <p:cNvSpPr>
              <a:spLocks noChangeShapeType="1"/>
            </p:cNvSpPr>
            <p:nvPr/>
          </p:nvSpPr>
          <p:spPr bwMode="auto">
            <a:xfrm flipH="1" flipV="1">
              <a:off x="4049" y="1936"/>
              <a:ext cx="142" cy="386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4581525" y="5139395"/>
            <a:ext cx="26485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 smtClean="0">
                <a:solidFill>
                  <a:srgbClr val="3366FF"/>
                </a:solidFill>
              </a:rPr>
              <a:t>10</a:t>
            </a:r>
            <a:r>
              <a:rPr lang="en-US" sz="1800" baseline="30000" dirty="0" smtClean="0">
                <a:solidFill>
                  <a:srgbClr val="3366FF"/>
                </a:solidFill>
              </a:rPr>
              <a:t>9</a:t>
            </a:r>
            <a:r>
              <a:rPr lang="en-US" sz="1800" dirty="0" smtClean="0">
                <a:solidFill>
                  <a:srgbClr val="3366FF"/>
                </a:solidFill>
              </a:rPr>
              <a:t> e</a:t>
            </a:r>
            <a:r>
              <a:rPr lang="en-US" sz="1800" baseline="30000" dirty="0" smtClean="0">
                <a:solidFill>
                  <a:srgbClr val="3366FF"/>
                </a:solidFill>
              </a:rPr>
              <a:t>-</a:t>
            </a:r>
            <a:r>
              <a:rPr lang="en-US" sz="1800" dirty="0" smtClean="0">
                <a:solidFill>
                  <a:srgbClr val="3366FF"/>
                </a:solidFill>
              </a:rPr>
              <a:t> per bunch to trap</a:t>
            </a:r>
            <a:endParaRPr lang="en-US" sz="1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44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2" descr="Kompression%20Ionenwolk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3125" y="1956564"/>
            <a:ext cx="4376082" cy="2179847"/>
          </a:xfrm>
          <a:prstGeom prst="rect">
            <a:avLst/>
          </a:prstGeom>
        </p:spPr>
      </p:pic>
      <p:pic>
        <p:nvPicPr>
          <p:cNvPr id="9" name="Bild 9" descr="Kompression%20Ionenwolk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20" y="1956975"/>
            <a:ext cx="4375232" cy="2176696"/>
          </a:xfrm>
          <a:prstGeom prst="rect">
            <a:avLst/>
          </a:prstGeom>
        </p:spPr>
      </p:pic>
      <p:sp>
        <p:nvSpPr>
          <p:cNvPr id="10" name="Textfeld 12"/>
          <p:cNvSpPr txBox="1"/>
          <p:nvPr/>
        </p:nvSpPr>
        <p:spPr>
          <a:xfrm>
            <a:off x="367470" y="1045637"/>
            <a:ext cx="8280874" cy="83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x-none" sz="2200" dirty="0" smtClean="0">
                <a:latin typeface="+mn-lt"/>
                <a:cs typeface="Arial"/>
              </a:rPr>
              <a:t>o</a:t>
            </a:r>
            <a:r>
              <a:rPr lang="de-DE" sz="2200" dirty="0" smtClean="0">
                <a:latin typeface="+mn-lt"/>
                <a:cs typeface="Arial"/>
              </a:rPr>
              <a:t>ptical </a:t>
            </a:r>
            <a:r>
              <a:rPr lang="de-DE" sz="2200" dirty="0">
                <a:latin typeface="+mn-lt"/>
                <a:cs typeface="Arial"/>
              </a:rPr>
              <a:t>detection of </a:t>
            </a:r>
            <a:r>
              <a:rPr lang="x-none" sz="2200" dirty="0" smtClean="0">
                <a:latin typeface="+mn-lt"/>
                <a:cs typeface="Arial"/>
              </a:rPr>
              <a:t>several</a:t>
            </a:r>
            <a:r>
              <a:rPr lang="de-DE" sz="2200" dirty="0" smtClean="0">
                <a:latin typeface="+mn-lt"/>
                <a:cs typeface="Arial"/>
              </a:rPr>
              <a:t> </a:t>
            </a:r>
            <a:r>
              <a:rPr lang="x-none" sz="2200" dirty="0" smtClean="0">
                <a:latin typeface="+mn-lt"/>
                <a:cs typeface="Arial"/>
              </a:rPr>
              <a:t>thousand</a:t>
            </a:r>
            <a:r>
              <a:rPr lang="de-DE" sz="2200" dirty="0" smtClean="0">
                <a:latin typeface="+mn-lt"/>
                <a:cs typeface="Arial"/>
              </a:rPr>
              <a:t> Mg</a:t>
            </a:r>
            <a:r>
              <a:rPr lang="de-DE" sz="2200" baseline="30000" dirty="0" smtClean="0">
                <a:latin typeface="+mn-lt"/>
                <a:cs typeface="Arial"/>
              </a:rPr>
              <a:t>+</a:t>
            </a:r>
            <a:r>
              <a:rPr lang="x-none" sz="2200" dirty="0" smtClean="0">
                <a:latin typeface="+mn-lt"/>
                <a:cs typeface="Arial"/>
              </a:rPr>
              <a:t> i</a:t>
            </a:r>
            <a:r>
              <a:rPr lang="de-DE" sz="2200" dirty="0" smtClean="0">
                <a:latin typeface="+mn-lt"/>
                <a:cs typeface="Arial"/>
              </a:rPr>
              <a:t>ons</a:t>
            </a:r>
            <a:endParaRPr lang="x-none" sz="2200" dirty="0" smtClean="0">
              <a:latin typeface="+mn-lt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x-none" sz="2200" dirty="0" smtClean="0">
                <a:latin typeface="+mn-lt"/>
                <a:cs typeface="Arial"/>
              </a:rPr>
              <a:t>storage times of cooled Mg</a:t>
            </a:r>
            <a:r>
              <a:rPr lang="x-none" sz="2200" baseline="30000" dirty="0" smtClean="0">
                <a:latin typeface="+mn-lt"/>
                <a:cs typeface="Arial"/>
              </a:rPr>
              <a:t>+</a:t>
            </a:r>
            <a:r>
              <a:rPr lang="x-none" sz="2200" dirty="0" smtClean="0">
                <a:latin typeface="+mn-lt"/>
                <a:cs typeface="Arial"/>
              </a:rPr>
              <a:t> cloud several hours</a:t>
            </a:r>
            <a:endParaRPr lang="de-DE" sz="2200" dirty="0">
              <a:latin typeface="+mn-lt"/>
              <a:cs typeface="Arial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88007" y="4238714"/>
            <a:ext cx="8793623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6553" y="4307082"/>
            <a:ext cx="76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 smtClean="0"/>
              <a:t>time</a:t>
            </a:r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745" y="4382030"/>
            <a:ext cx="4316054" cy="218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2"/>
          <p:cNvSpPr txBox="1"/>
          <p:nvPr/>
        </p:nvSpPr>
        <p:spPr>
          <a:xfrm>
            <a:off x="400230" y="5517902"/>
            <a:ext cx="4017947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</a:pPr>
            <a:r>
              <a:rPr lang="x-none" sz="2200" dirty="0" smtClean="0">
                <a:latin typeface="+mn-lt"/>
                <a:cs typeface="Arial"/>
              </a:rPr>
              <a:t>... </a:t>
            </a:r>
            <a:r>
              <a:rPr lang="de-DE" sz="2200" dirty="0" err="1" smtClean="0">
                <a:latin typeface="+mn-lt"/>
                <a:cs typeface="Arial"/>
              </a:rPr>
              <a:t>and</a:t>
            </a:r>
            <a:r>
              <a:rPr lang="x-none" sz="2200" dirty="0" smtClean="0">
                <a:latin typeface="+mn-lt"/>
                <a:cs typeface="Arial"/>
              </a:rPr>
              <a:t> single ion resolution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Cooling in </a:t>
            </a:r>
            <a:r>
              <a:rPr lang="en-US" dirty="0" err="1" smtClean="0"/>
              <a:t>SpecTrap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40248" y="42985"/>
            <a:ext cx="260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W. </a:t>
            </a:r>
            <a:r>
              <a:rPr lang="en-US" sz="1800" i="1" dirty="0" err="1" smtClean="0"/>
              <a:t>Nörtershäuser</a:t>
            </a:r>
            <a:r>
              <a:rPr lang="en-US" sz="1800" i="1" dirty="0" smtClean="0"/>
              <a:t> et al.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27198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Resistive Cooling - Principle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sp>
        <p:nvSpPr>
          <p:cNvPr id="3" name="Rounded Rectangle 2"/>
          <p:cNvSpPr/>
          <p:nvPr/>
        </p:nvSpPr>
        <p:spPr bwMode="auto">
          <a:xfrm>
            <a:off x="2146246" y="3753824"/>
            <a:ext cx="878257" cy="1418547"/>
          </a:xfrm>
          <a:prstGeom prst="roundRect">
            <a:avLst/>
          </a:prstGeom>
          <a:gradFill>
            <a:gsLst>
              <a:gs pos="0">
                <a:srgbClr val="FFDA4C"/>
              </a:gs>
              <a:gs pos="35000">
                <a:srgbClr val="FFDA4C"/>
              </a:gs>
              <a:gs pos="100000">
                <a:schemeClr val="bg1"/>
              </a:gs>
            </a:gsLst>
          </a:gradFill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076941" y="3753824"/>
            <a:ext cx="878257" cy="1418547"/>
          </a:xfrm>
          <a:prstGeom prst="roundRect">
            <a:avLst/>
          </a:prstGeom>
          <a:gradFill>
            <a:gsLst>
              <a:gs pos="0">
                <a:srgbClr val="FFDA4C"/>
              </a:gs>
              <a:gs pos="35000">
                <a:srgbClr val="FFDA4C"/>
              </a:gs>
              <a:gs pos="100000">
                <a:schemeClr val="bg1"/>
              </a:gs>
            </a:gsLst>
          </a:gradFill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215551" y="3753824"/>
            <a:ext cx="878257" cy="1418547"/>
          </a:xfrm>
          <a:prstGeom prst="roundRect">
            <a:avLst/>
          </a:prstGeom>
          <a:gradFill>
            <a:gsLst>
              <a:gs pos="0">
                <a:srgbClr val="FFDA4C"/>
              </a:gs>
              <a:gs pos="35000">
                <a:srgbClr val="FFDA4C"/>
              </a:gs>
              <a:gs pos="100000">
                <a:schemeClr val="bg1"/>
              </a:gs>
            </a:gsLst>
          </a:gradFill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Left-Right Arrow 9"/>
          <p:cNvSpPr/>
          <p:nvPr/>
        </p:nvSpPr>
        <p:spPr bwMode="auto">
          <a:xfrm>
            <a:off x="1524683" y="4145613"/>
            <a:ext cx="2137092" cy="634968"/>
          </a:xfrm>
          <a:prstGeom prst="leftRightArrow">
            <a:avLst/>
          </a:prstGeom>
          <a:solidFill>
            <a:srgbClr val="FFAAA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397508" y="4359103"/>
            <a:ext cx="451316" cy="207988"/>
          </a:xfrm>
          <a:prstGeom prst="ellipse">
            <a:avLst/>
          </a:prstGeom>
          <a:gradFill>
            <a:gsLst>
              <a:gs pos="0">
                <a:srgbClr val="FF0000"/>
              </a:gs>
              <a:gs pos="25000">
                <a:srgbClr val="FF0000">
                  <a:alpha val="56000"/>
                </a:srgb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7382" y="4675414"/>
            <a:ext cx="754242" cy="416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  <a:gs pos="19000">
                      <a:srgbClr val="FF0000"/>
                    </a:gs>
                  </a:gsLst>
                  <a:lin ang="0" scaled="1"/>
                  <a:tileRect/>
                </a:gra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ions</a:t>
            </a:r>
            <a:endParaRPr lang="en-US" b="1" spc="50" dirty="0">
              <a:ln w="12700" cmpd="sng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  <a:gs pos="19000">
                    <a:srgbClr val="FF0000"/>
                  </a:gs>
                </a:gsLst>
                <a:lin ang="0" scaled="1"/>
                <a:tileRect/>
              </a:gra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146246" y="2166403"/>
            <a:ext cx="878257" cy="31072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4" name="Straight Connector 13"/>
          <p:cNvCxnSpPr>
            <a:stCxn id="11" idx="1"/>
          </p:cNvCxnSpPr>
          <p:nvPr/>
        </p:nvCxnSpPr>
        <p:spPr bwMode="auto">
          <a:xfrm flipH="1" flipV="1">
            <a:off x="1524683" y="2315013"/>
            <a:ext cx="621563" cy="675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>
            <a:endCxn id="6" idx="0"/>
          </p:cNvCxnSpPr>
          <p:nvPr/>
        </p:nvCxnSpPr>
        <p:spPr bwMode="auto">
          <a:xfrm flipH="1">
            <a:off x="1516070" y="2321768"/>
            <a:ext cx="8613" cy="143205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stCxn id="11" idx="3"/>
          </p:cNvCxnSpPr>
          <p:nvPr/>
        </p:nvCxnSpPr>
        <p:spPr bwMode="auto">
          <a:xfrm flipV="1">
            <a:off x="3024503" y="2308259"/>
            <a:ext cx="637273" cy="1350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>
            <a:endCxn id="7" idx="0"/>
          </p:cNvCxnSpPr>
          <p:nvPr/>
        </p:nvCxnSpPr>
        <p:spPr bwMode="auto">
          <a:xfrm flipH="1">
            <a:off x="3654680" y="2315013"/>
            <a:ext cx="7096" cy="143881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Can 23"/>
          <p:cNvSpPr/>
          <p:nvPr/>
        </p:nvSpPr>
        <p:spPr bwMode="auto">
          <a:xfrm>
            <a:off x="1861546" y="1295010"/>
            <a:ext cx="1493623" cy="1567935"/>
          </a:xfrm>
          <a:prstGeom prst="can">
            <a:avLst>
              <a:gd name="adj" fmla="val 38568"/>
            </a:avLst>
          </a:prstGeom>
          <a:gradFill>
            <a:gsLst>
              <a:gs pos="0">
                <a:schemeClr val="accent2">
                  <a:tint val="50000"/>
                  <a:satMod val="300000"/>
                  <a:alpha val="70000"/>
                </a:schemeClr>
              </a:gs>
              <a:gs pos="35000">
                <a:schemeClr val="accent2">
                  <a:tint val="37000"/>
                  <a:satMod val="300000"/>
                  <a:alpha val="30000"/>
                </a:schemeClr>
              </a:gs>
              <a:gs pos="100000">
                <a:schemeClr val="accent2">
                  <a:tint val="15000"/>
                  <a:satMod val="350000"/>
                  <a:alpha val="14000"/>
                </a:schemeClr>
              </a:gs>
            </a:gsLst>
          </a:gradFill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25508" y="1306960"/>
            <a:ext cx="64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4 K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27" name="Curved Connector 26"/>
          <p:cNvCxnSpPr/>
          <p:nvPr/>
        </p:nvCxnSpPr>
        <p:spPr bwMode="auto">
          <a:xfrm>
            <a:off x="3566826" y="2537832"/>
            <a:ext cx="189901" cy="40530"/>
          </a:xfrm>
          <a:prstGeom prst="curvedConnector3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Curved Connector 27"/>
          <p:cNvCxnSpPr/>
          <p:nvPr/>
        </p:nvCxnSpPr>
        <p:spPr bwMode="auto">
          <a:xfrm>
            <a:off x="3566825" y="2589593"/>
            <a:ext cx="189901" cy="40530"/>
          </a:xfrm>
          <a:prstGeom prst="curvedConnector3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Curved Connector 28"/>
          <p:cNvCxnSpPr/>
          <p:nvPr/>
        </p:nvCxnSpPr>
        <p:spPr bwMode="auto">
          <a:xfrm>
            <a:off x="3566825" y="2640456"/>
            <a:ext cx="189901" cy="40530"/>
          </a:xfrm>
          <a:prstGeom prst="curvedConnector3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3707481" y="2537832"/>
            <a:ext cx="478378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3756726" y="2680986"/>
            <a:ext cx="228798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3985524" y="2680986"/>
            <a:ext cx="0" cy="18195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3887839" y="2862945"/>
            <a:ext cx="205969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3931254" y="2910415"/>
            <a:ext cx="10828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 flipH="1">
            <a:off x="3960198" y="2961503"/>
            <a:ext cx="49861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Oval 50"/>
          <p:cNvSpPr/>
          <p:nvPr/>
        </p:nvSpPr>
        <p:spPr bwMode="auto">
          <a:xfrm>
            <a:off x="4194586" y="2514552"/>
            <a:ext cx="50654" cy="45719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52" name="Picture 51" descr="dampedsin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76" y="1295400"/>
            <a:ext cx="2243058" cy="142567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3" name="TextBox 52"/>
          <p:cNvSpPr txBox="1"/>
          <p:nvPr/>
        </p:nvSpPr>
        <p:spPr>
          <a:xfrm rot="16200000">
            <a:off x="3967103" y="1707552"/>
            <a:ext cx="131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U(t), z(t)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864027" y="2305615"/>
            <a:ext cx="27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185890" y="5312731"/>
            <a:ext cx="64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V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295942" y="5325564"/>
            <a:ext cx="57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V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3313567" y="5312731"/>
            <a:ext cx="64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V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4715561" y="5684695"/>
            <a:ext cx="4224915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Understood for single 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Unclear for ion clouds</a:t>
            </a:r>
            <a:endParaRPr lang="en-US" dirty="0"/>
          </a:p>
        </p:txBody>
      </p:sp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865" y="2896313"/>
            <a:ext cx="3922094" cy="276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2" name="Text Box 6"/>
          <p:cNvSpPr txBox="1">
            <a:spLocks noChangeArrowheads="1"/>
          </p:cNvSpPr>
          <p:nvPr/>
        </p:nvSpPr>
        <p:spPr bwMode="auto">
          <a:xfrm rot="16200000">
            <a:off x="6620845" y="3134900"/>
            <a:ext cx="4608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1400" b="1" i="1" dirty="0" smtClean="0">
                <a:latin typeface="Book Antiqua" charset="0"/>
              </a:rPr>
              <a:t>H</a:t>
            </a:r>
            <a:r>
              <a:rPr lang="en-US" sz="1400" b="1" i="1" dirty="0">
                <a:latin typeface="Book Antiqua" charset="0"/>
              </a:rPr>
              <a:t>. </a:t>
            </a:r>
            <a:r>
              <a:rPr lang="en-US" sz="1400" b="1" i="1" dirty="0" err="1">
                <a:latin typeface="Book Antiqua" charset="0"/>
              </a:rPr>
              <a:t>H</a:t>
            </a:r>
            <a:r>
              <a:rPr lang="en-US" sz="1400" b="1" i="1" dirty="0" err="1">
                <a:latin typeface="Book Antiqua" charset="0"/>
                <a:cs typeface="Arial" charset="0"/>
              </a:rPr>
              <a:t>ä</a:t>
            </a:r>
            <a:r>
              <a:rPr lang="en-US" sz="1400" b="1" i="1" dirty="0" err="1">
                <a:latin typeface="Book Antiqua" charset="0"/>
              </a:rPr>
              <a:t>ffner</a:t>
            </a:r>
            <a:r>
              <a:rPr lang="en-US" sz="1400" b="1" i="1" dirty="0">
                <a:latin typeface="Book Antiqua" charset="0"/>
              </a:rPr>
              <a:t> et al., </a:t>
            </a:r>
            <a:r>
              <a:rPr lang="de-DE" sz="1400" i="1" dirty="0">
                <a:latin typeface="Book Antiqua" charset="0"/>
              </a:rPr>
              <a:t>Eur. Phys. J. D </a:t>
            </a:r>
            <a:r>
              <a:rPr lang="de-DE" sz="1400" b="1" i="1" dirty="0">
                <a:latin typeface="Book Antiqua" charset="0"/>
              </a:rPr>
              <a:t>22</a:t>
            </a:r>
            <a:r>
              <a:rPr lang="de-DE" sz="1400" i="1" dirty="0">
                <a:latin typeface="Book Antiqua" charset="0"/>
              </a:rPr>
              <a:t>, 163 (2003)</a:t>
            </a:r>
            <a:endParaRPr lang="de-DE" sz="1400" b="1" i="1" dirty="0">
              <a:latin typeface="Book Antiqua" charset="0"/>
            </a:endParaRPr>
          </a:p>
        </p:txBody>
      </p:sp>
      <p:sp>
        <p:nvSpPr>
          <p:cNvPr id="63" name="Text Box 31"/>
          <p:cNvSpPr txBox="1">
            <a:spLocks noChangeArrowheads="1"/>
          </p:cNvSpPr>
          <p:nvPr/>
        </p:nvSpPr>
        <p:spPr bwMode="auto">
          <a:xfrm>
            <a:off x="5443488" y="4756880"/>
            <a:ext cx="37961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sz="1800" b="1" dirty="0" smtClean="0">
                <a:latin typeface="Book Antiqua" charset="0"/>
              </a:rPr>
              <a:t>Ion cloud </a:t>
            </a:r>
            <a:r>
              <a:rPr lang="en-US" sz="1800" b="1" dirty="0">
                <a:latin typeface="Book Antiqua" charset="0"/>
              </a:rPr>
              <a:t>(30 </a:t>
            </a:r>
            <a:r>
              <a:rPr lang="en-US" sz="1800" b="1" baseline="30000" dirty="0">
                <a:latin typeface="Book Antiqua" charset="0"/>
              </a:rPr>
              <a:t>12</a:t>
            </a:r>
            <a:r>
              <a:rPr lang="en-US" sz="1800" b="1" dirty="0">
                <a:latin typeface="Book Antiqua" charset="0"/>
              </a:rPr>
              <a:t>C</a:t>
            </a:r>
            <a:r>
              <a:rPr lang="en-US" sz="1800" b="1" baseline="30000" dirty="0">
                <a:latin typeface="Book Antiqua" charset="0"/>
              </a:rPr>
              <a:t>5+</a:t>
            </a:r>
            <a:r>
              <a:rPr lang="en-US" sz="1800" b="1" dirty="0" smtClean="0">
                <a:latin typeface="Book Antiqua" charset="0"/>
              </a:rPr>
              <a:t>)</a:t>
            </a:r>
            <a:endParaRPr lang="de-DE" sz="1800" b="1" dirty="0">
              <a:latin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62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Resistive Cooling – Simulations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51" y="2078852"/>
            <a:ext cx="8495094" cy="4254686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 bwMode="auto">
          <a:xfrm>
            <a:off x="4769607" y="3078589"/>
            <a:ext cx="2607747" cy="486359"/>
          </a:xfrm>
          <a:prstGeom prst="wedgeRectCallout">
            <a:avLst>
              <a:gd name="adj1" fmla="val -51066"/>
              <a:gd name="adj2" fmla="val 93056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With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 ion-ion interaction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Rectangular Callout 6"/>
          <p:cNvSpPr/>
          <p:nvPr/>
        </p:nvSpPr>
        <p:spPr bwMode="auto">
          <a:xfrm>
            <a:off x="2405072" y="4392846"/>
            <a:ext cx="2922286" cy="486359"/>
          </a:xfrm>
          <a:prstGeom prst="wedgeRectCallout">
            <a:avLst>
              <a:gd name="adj1" fmla="val 45825"/>
              <a:gd name="adj2" fmla="val -93055"/>
            </a:avLst>
          </a:prstGeom>
          <a:ln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Without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 ion-ion interaction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4979" y="1241360"/>
            <a:ext cx="9203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1024 U</a:t>
            </a:r>
            <a:r>
              <a:rPr lang="en-US" baseline="30000" dirty="0" smtClean="0"/>
              <a:t>92+</a:t>
            </a:r>
            <a:r>
              <a:rPr lang="en-US" dirty="0" smtClean="0"/>
              <a:t> ions, scaled resistance, running ~20d on TESLA (GPU)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7990523" y="3825956"/>
            <a:ext cx="1887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J. Steinmann PhD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27835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r>
              <a:rPr lang="en-US" baseline="0" dirty="0" smtClean="0"/>
              <a:t> Highly-Charged Ions?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Simplest atomic system = Hydrogen </a:t>
            </a:r>
          </a:p>
          <a:p>
            <a:pPr marL="457200" lvl="1" indent="0"/>
            <a:r>
              <a:rPr lang="en-US" b="1" i="1" dirty="0" smtClean="0"/>
              <a:t>(1 proton + 1 electron)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Easy to calculate, very precise measurements (1s2s – 10</a:t>
            </a:r>
            <a:r>
              <a:rPr lang="en-US" baseline="30000" dirty="0" smtClean="0"/>
              <a:t>-15</a:t>
            </a:r>
            <a:r>
              <a:rPr lang="en-US" dirty="0" smtClean="0"/>
              <a:t>)</a:t>
            </a:r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dirty="0" smtClean="0"/>
              <a:t>Very close in simplicity = “Hydrogen like” Heavy Ion </a:t>
            </a:r>
          </a:p>
          <a:p>
            <a:pPr marL="457200" lvl="1" indent="0"/>
            <a:r>
              <a:rPr lang="en-US" b="1" i="1" dirty="0" smtClean="0"/>
              <a:t>(1 nucleus + 1 electron)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Precise calculations available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Dominated by QED effects, but includes nuclear effects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Heavy</a:t>
            </a:r>
            <a:r>
              <a:rPr lang="en-US" dirty="0" smtClean="0"/>
              <a:t> highly charged ion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Large Z = large electric field not accessible elsewhere</a:t>
            </a:r>
          </a:p>
          <a:p>
            <a:pPr>
              <a:buFont typeface="Arial"/>
              <a:buChar char="•"/>
            </a:pPr>
            <a:r>
              <a:rPr lang="en-US" dirty="0" smtClean="0"/>
              <a:t>Nuclear cross section vs. Atomic cross section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To </a:t>
            </a:r>
            <a:r>
              <a:rPr lang="en-US" b="1" i="1" dirty="0" smtClean="0"/>
              <a:t>suppress atomic reactions </a:t>
            </a:r>
            <a:r>
              <a:rPr lang="en-US" dirty="0" smtClean="0"/>
              <a:t>– remove all electrons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92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F. Herfurth "HITRAP and CRYRING@ESR"</a:t>
            </a:r>
            <a:endParaRPr lang="de-DE"/>
          </a:p>
        </p:txBody>
      </p:sp>
      <p:sp>
        <p:nvSpPr>
          <p:cNvPr id="215051" name="Text Box 11"/>
          <p:cNvSpPr txBox="1">
            <a:spLocks noChangeArrowheads="1"/>
          </p:cNvSpPr>
          <p:nvPr/>
        </p:nvSpPr>
        <p:spPr bwMode="auto">
          <a:xfrm>
            <a:off x="4976843" y="5324065"/>
            <a:ext cx="3685624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400" dirty="0" smtClean="0"/>
              <a:t>fast, efficient</a:t>
            </a:r>
            <a:endParaRPr lang="en-US" sz="2400" dirty="0"/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/>
              <a:t>up to </a:t>
            </a:r>
            <a:r>
              <a:rPr lang="en-US" sz="2400" dirty="0"/>
              <a:t>10</a:t>
            </a:r>
            <a:r>
              <a:rPr lang="en-US" sz="2400" baseline="30000" dirty="0"/>
              <a:t>6</a:t>
            </a:r>
            <a:r>
              <a:rPr lang="en-US" sz="2400" dirty="0"/>
              <a:t> </a:t>
            </a:r>
            <a:r>
              <a:rPr lang="en-US" sz="2400" dirty="0" smtClean="0"/>
              <a:t>bare Uranium</a:t>
            </a:r>
            <a:endParaRPr lang="de-DE" sz="2400" dirty="0"/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6406953" y="4671428"/>
            <a:ext cx="9116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dirty="0" smtClean="0"/>
              <a:t>Cu </a:t>
            </a:r>
            <a:r>
              <a:rPr lang="en-US" sz="2000" dirty="0"/>
              <a:t>foil</a:t>
            </a:r>
            <a:endParaRPr lang="de-DE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of Highly-Charged </a:t>
            </a:r>
            <a:r>
              <a:rPr lang="en-US" dirty="0" smtClean="0"/>
              <a:t>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25785" y="1104986"/>
            <a:ext cx="420469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Stripping at relativistic energy</a:t>
            </a:r>
            <a:endParaRPr lang="en-US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32150" y="5324065"/>
            <a:ext cx="2377574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 smtClean="0"/>
              <a:t>Simple, small</a:t>
            </a:r>
            <a:endParaRPr lang="en-US" sz="2400" dirty="0"/>
          </a:p>
          <a:p>
            <a:pPr marL="342900" indent="-342900" algn="l">
              <a:buFont typeface="Arial"/>
              <a:buChar char="•"/>
            </a:pPr>
            <a:r>
              <a:rPr lang="en-US" dirty="0" err="1" smtClean="0"/>
              <a:t>T</a:t>
            </a:r>
            <a:r>
              <a:rPr lang="en-US" baseline="-25000" dirty="0" err="1" smtClean="0"/>
              <a:t>ion</a:t>
            </a:r>
            <a:r>
              <a:rPr lang="en-US" baseline="-25000" dirty="0" smtClean="0"/>
              <a:t> </a:t>
            </a:r>
            <a:r>
              <a:rPr lang="en-US" dirty="0" smtClean="0"/>
              <a:t>~ </a:t>
            </a:r>
            <a:r>
              <a:rPr lang="en-US" dirty="0" err="1" smtClean="0"/>
              <a:t>eV</a:t>
            </a:r>
            <a:r>
              <a:rPr lang="en-US" dirty="0" smtClean="0"/>
              <a:t>/q</a:t>
            </a:r>
            <a:endParaRPr lang="de-DE" sz="24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32150" y="1068421"/>
            <a:ext cx="381141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Bombarding with electrons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 bwMode="auto">
          <a:xfrm>
            <a:off x="220231" y="1785859"/>
            <a:ext cx="1488258" cy="2885569"/>
          </a:xfrm>
          <a:prstGeom prst="rightArrow">
            <a:avLst>
              <a:gd name="adj1" fmla="val 91201"/>
              <a:gd name="adj2" fmla="val 36381"/>
            </a:avLst>
          </a:prstGeom>
          <a:ln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69695" y="2809642"/>
            <a:ext cx="1638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Electrons</a:t>
            </a:r>
          </a:p>
          <a:p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@ </a:t>
            </a:r>
            <a:r>
              <a:rPr lang="en-US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keV</a:t>
            </a:r>
            <a:endParaRPr lang="en-US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27867" y="2997325"/>
            <a:ext cx="377418" cy="37741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0" name="Donut 19"/>
          <p:cNvSpPr/>
          <p:nvPr/>
        </p:nvSpPr>
        <p:spPr bwMode="auto">
          <a:xfrm>
            <a:off x="5233571" y="2592637"/>
            <a:ext cx="1173382" cy="1173382"/>
          </a:xfrm>
          <a:prstGeom prst="donu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4825784" y="1785859"/>
            <a:ext cx="1872273" cy="2885569"/>
          </a:xfrm>
          <a:prstGeom prst="rightArrow">
            <a:avLst>
              <a:gd name="adj1" fmla="val 91201"/>
              <a:gd name="adj2" fmla="val 60918"/>
            </a:avLst>
          </a:prstGeom>
          <a:noFill/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3896913" y="2928401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  <a:gs pos="19000">
                      <a:srgbClr val="FF0000"/>
                    </a:gs>
                  </a:gsLst>
                  <a:lin ang="0" scaled="1"/>
                  <a:tileRect/>
                </a:gra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Ions @ MeV/u</a:t>
            </a:r>
            <a:endParaRPr lang="en-US" b="1" spc="50" dirty="0">
              <a:ln w="12700" cmpd="sng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  <a:gs pos="19000">
                    <a:srgbClr val="FF0000"/>
                  </a:gs>
                </a:gsLst>
                <a:lin ang="0" scaled="1"/>
                <a:tileRect/>
              </a:gra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752106" y="1785859"/>
            <a:ext cx="111807" cy="2885569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7926783" y="2997325"/>
            <a:ext cx="377418" cy="37741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7124700" y="1785859"/>
            <a:ext cx="1872273" cy="2885569"/>
          </a:xfrm>
          <a:prstGeom prst="rightArrow">
            <a:avLst>
              <a:gd name="adj1" fmla="val 91201"/>
              <a:gd name="adj2" fmla="val 60918"/>
            </a:avLst>
          </a:prstGeom>
          <a:noFill/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6200574" y="2928401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  <a:gs pos="19000">
                      <a:srgbClr val="FF0000"/>
                    </a:gs>
                  </a:gsLst>
                  <a:lin ang="0" scaled="1"/>
                  <a:tileRect/>
                </a:gra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Ions @ MeV/u</a:t>
            </a:r>
            <a:endParaRPr lang="en-US" b="1" spc="50" dirty="0">
              <a:ln w="12700" cmpd="sng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  <a:gs pos="19000">
                    <a:srgbClr val="FF0000"/>
                  </a:gs>
                </a:gsLst>
                <a:lin ang="0" scaled="1"/>
                <a:tileRect/>
              </a:gra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2174113" y="3038382"/>
            <a:ext cx="377418" cy="37741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1" name="Donut 30"/>
          <p:cNvSpPr/>
          <p:nvPr/>
        </p:nvSpPr>
        <p:spPr bwMode="auto">
          <a:xfrm>
            <a:off x="1779817" y="2633694"/>
            <a:ext cx="1173382" cy="1173382"/>
          </a:xfrm>
          <a:prstGeom prst="donu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3944624" y="2997325"/>
            <a:ext cx="377418" cy="37741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2349811" y="2928401"/>
            <a:ext cx="2002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  <a:gs pos="19000">
                      <a:srgbClr val="FF0000"/>
                    </a:gs>
                  </a:gsLst>
                  <a:lin ang="0" scaled="1"/>
                  <a:tileRect/>
                </a:gra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Ions @ </a:t>
            </a:r>
            <a:r>
              <a:rPr lang="en-US" b="1" spc="50" dirty="0" err="1" smtClean="0">
                <a:ln w="12700" cmpd="sng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  <a:gs pos="19000">
                      <a:srgbClr val="FF0000"/>
                    </a:gs>
                  </a:gsLst>
                  <a:lin ang="0" scaled="1"/>
                  <a:tileRect/>
                </a:gra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eV</a:t>
            </a:r>
            <a:r>
              <a:rPr lang="en-US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  <a:gs pos="19000">
                      <a:srgbClr val="FF0000"/>
                    </a:gs>
                  </a:gsLst>
                  <a:lin ang="0" scaled="1"/>
                  <a:tileRect/>
                </a:gra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/q</a:t>
            </a:r>
            <a:endParaRPr lang="en-US" b="1" spc="50" dirty="0">
              <a:ln w="12700" cmpd="sng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  <a:gs pos="19000">
                    <a:srgbClr val="FF0000"/>
                  </a:gs>
                </a:gsLst>
                <a:lin ang="0" scaled="1"/>
                <a:tileRect/>
              </a:gra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120264" y="2026551"/>
            <a:ext cx="1379111" cy="2265365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620980" y="1295400"/>
            <a:ext cx="0" cy="4859662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accent2">
                <a:lumMod val="20000"/>
                <a:lumOff val="80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0399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of HCI: Uranium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r="31310" b="7241"/>
          <a:stretch/>
        </p:blipFill>
        <p:spPr bwMode="auto">
          <a:xfrm>
            <a:off x="1810277" y="1997470"/>
            <a:ext cx="5614395" cy="377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419937" y="3294108"/>
            <a:ext cx="2319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Abundance (%)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02534" y="5831487"/>
            <a:ext cx="199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State</a:t>
            </a:r>
            <a:endParaRPr lang="en-US" dirty="0"/>
          </a:p>
        </p:txBody>
      </p:sp>
      <p:sp>
        <p:nvSpPr>
          <p:cNvPr id="8" name="Rectangular Callout 7"/>
          <p:cNvSpPr/>
          <p:nvPr/>
        </p:nvSpPr>
        <p:spPr bwMode="auto">
          <a:xfrm>
            <a:off x="2179603" y="5844997"/>
            <a:ext cx="891769" cy="405299"/>
          </a:xfrm>
          <a:prstGeom prst="wedgeRectCallout">
            <a:avLst>
              <a:gd name="adj1" fmla="val -19318"/>
              <a:gd name="adj2" fmla="val -675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8 ions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4885670" y="2257629"/>
            <a:ext cx="1053696" cy="405299"/>
          </a:xfrm>
          <a:prstGeom prst="wedgeRectCallou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10</a:t>
            </a:r>
            <a:r>
              <a:rPr kumimoji="0" lang="en-US" sz="2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6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 ions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875704" y="3732940"/>
            <a:ext cx="3161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Marrs</a:t>
            </a:r>
            <a:r>
              <a:rPr lang="en-US" sz="1600" i="1" dirty="0" smtClean="0"/>
              <a:t> et al. PRL 72(1994)4082</a:t>
            </a:r>
            <a:endParaRPr lang="en-US" sz="16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49908" y="1427725"/>
            <a:ext cx="2600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electron</a:t>
            </a:r>
            <a:r>
              <a:rPr lang="en-US" dirty="0" smtClean="0"/>
              <a:t> = 198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24631" y="1426020"/>
            <a:ext cx="2725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U26+</a:t>
            </a:r>
            <a:r>
              <a:rPr lang="en-US" dirty="0" smtClean="0"/>
              <a:t> = 360 MeV/u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577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F. Herfurth "HITRAP and CRYRING@ESR"</a:t>
            </a:r>
            <a:endParaRPr lang="de-DE"/>
          </a:p>
        </p:txBody>
      </p:sp>
      <p:pic>
        <p:nvPicPr>
          <p:cNvPr id="215043" name="Grafik 36" descr="Beschleunigeranlage5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93688"/>
            <a:ext cx="830897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AutoShape 4"/>
          <p:cNvSpPr>
            <a:spLocks noChangeArrowheads="1"/>
          </p:cNvSpPr>
          <p:nvPr/>
        </p:nvSpPr>
        <p:spPr bwMode="auto">
          <a:xfrm>
            <a:off x="6548438" y="2759075"/>
            <a:ext cx="461962" cy="411163"/>
          </a:xfrm>
          <a:prstGeom prst="roundRect">
            <a:avLst>
              <a:gd name="adj" fmla="val 6333"/>
            </a:avLst>
          </a:prstGeom>
          <a:noFill/>
          <a:ln w="28575">
            <a:solidFill>
              <a:srgbClr val="FF5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3878263" y="244633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few MeV/u</a:t>
            </a:r>
            <a:endParaRPr lang="de-DE" i="1"/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2843213" y="3563938"/>
            <a:ext cx="104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UNILAC</a:t>
            </a:r>
            <a:endParaRPr lang="de-DE" b="1"/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7019925" y="1004888"/>
            <a:ext cx="55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SIS</a:t>
            </a:r>
            <a:endParaRPr lang="de-DE" b="1"/>
          </a:p>
        </p:txBody>
      </p:sp>
      <p:sp>
        <p:nvSpPr>
          <p:cNvPr id="215048" name="Text Box 8"/>
          <p:cNvSpPr txBox="1">
            <a:spLocks noChangeArrowheads="1"/>
          </p:cNvSpPr>
          <p:nvPr/>
        </p:nvSpPr>
        <p:spPr bwMode="auto">
          <a:xfrm rot="-5161651">
            <a:off x="8096250" y="1541463"/>
            <a:ext cx="104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/>
              <a:t>GeV/u</a:t>
            </a:r>
            <a:endParaRPr lang="de-DE" sz="2400" i="1"/>
          </a:p>
        </p:txBody>
      </p:sp>
      <p:sp>
        <p:nvSpPr>
          <p:cNvPr id="215049" name="Text Box 9"/>
          <p:cNvSpPr txBox="1">
            <a:spLocks noChangeArrowheads="1"/>
          </p:cNvSpPr>
          <p:nvPr/>
        </p:nvSpPr>
        <p:spPr bwMode="auto">
          <a:xfrm>
            <a:off x="6832600" y="3416300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ESR</a:t>
            </a:r>
            <a:endParaRPr lang="de-DE" b="1"/>
          </a:p>
        </p:txBody>
      </p:sp>
      <p:sp>
        <p:nvSpPr>
          <p:cNvPr id="215050" name="Text Box 10"/>
          <p:cNvSpPr txBox="1">
            <a:spLocks noChangeArrowheads="1"/>
          </p:cNvSpPr>
          <p:nvPr/>
        </p:nvSpPr>
        <p:spPr bwMode="auto">
          <a:xfrm rot="-5400000">
            <a:off x="6961982" y="227568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FRS</a:t>
            </a:r>
            <a:endParaRPr lang="de-DE" b="1"/>
          </a:p>
        </p:txBody>
      </p:sp>
      <p:sp>
        <p:nvSpPr>
          <p:cNvPr id="215051" name="AutoShape 11"/>
          <p:cNvSpPr>
            <a:spLocks noChangeArrowheads="1"/>
          </p:cNvSpPr>
          <p:nvPr/>
        </p:nvSpPr>
        <p:spPr bwMode="auto">
          <a:xfrm>
            <a:off x="6535738" y="2759075"/>
            <a:ext cx="461962" cy="411163"/>
          </a:xfrm>
          <a:prstGeom prst="roundRect">
            <a:avLst>
              <a:gd name="adj" fmla="val 6333"/>
            </a:avLst>
          </a:prstGeom>
          <a:solidFill>
            <a:srgbClr val="FF505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52" name="AutoShape 12"/>
          <p:cNvSpPr>
            <a:spLocks noChangeArrowheads="1"/>
          </p:cNvSpPr>
          <p:nvPr/>
        </p:nvSpPr>
        <p:spPr bwMode="auto">
          <a:xfrm>
            <a:off x="6548438" y="2759075"/>
            <a:ext cx="461962" cy="411163"/>
          </a:xfrm>
          <a:prstGeom prst="roundRect">
            <a:avLst>
              <a:gd name="adj" fmla="val 6333"/>
            </a:avLst>
          </a:prstGeom>
          <a:noFill/>
          <a:ln w="28575">
            <a:solidFill>
              <a:srgbClr val="FF5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53" name="AutoShape 13"/>
          <p:cNvSpPr>
            <a:spLocks noChangeArrowheads="1"/>
          </p:cNvSpPr>
          <p:nvPr/>
        </p:nvSpPr>
        <p:spPr bwMode="auto">
          <a:xfrm>
            <a:off x="6259513" y="293688"/>
            <a:ext cx="2046287" cy="1476375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800 w 21600"/>
              <a:gd name="T5" fmla="*/ -1 h 21600"/>
              <a:gd name="T6" fmla="*/ 2699 w 21600"/>
              <a:gd name="T7" fmla="*/ 10799 h 21600"/>
              <a:gd name="T8" fmla="*/ 10800 w 21600"/>
              <a:gd name="T9" fmla="*/ 539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54" name="AutoShape 14"/>
          <p:cNvSpPr>
            <a:spLocks noChangeArrowheads="1"/>
          </p:cNvSpPr>
          <p:nvPr/>
        </p:nvSpPr>
        <p:spPr bwMode="auto">
          <a:xfrm flipH="1" flipV="1">
            <a:off x="6586538" y="3170238"/>
            <a:ext cx="1023937" cy="962025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800 w 21600"/>
              <a:gd name="T5" fmla="*/ -1 h 21600"/>
              <a:gd name="T6" fmla="*/ 2699 w 21600"/>
              <a:gd name="T7" fmla="*/ 10799 h 21600"/>
              <a:gd name="T8" fmla="*/ 10800 w 21600"/>
              <a:gd name="T9" fmla="*/ 539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9933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55" name="Text Box 15"/>
          <p:cNvSpPr txBox="1">
            <a:spLocks noChangeArrowheads="1"/>
          </p:cNvSpPr>
          <p:nvPr/>
        </p:nvSpPr>
        <p:spPr bwMode="auto">
          <a:xfrm rot="15577928">
            <a:off x="5371306" y="3847307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/>
              <a:t>4 MeV/u</a:t>
            </a:r>
            <a:endParaRPr lang="de-DE" sz="2400" i="1"/>
          </a:p>
        </p:txBody>
      </p:sp>
      <p:sp>
        <p:nvSpPr>
          <p:cNvPr id="215060" name="AutoShape 20"/>
          <p:cNvSpPr>
            <a:spLocks noChangeArrowheads="1"/>
          </p:cNvSpPr>
          <p:nvPr/>
        </p:nvSpPr>
        <p:spPr bwMode="auto">
          <a:xfrm rot="-135950">
            <a:off x="1798638" y="3416300"/>
            <a:ext cx="2395537" cy="366713"/>
          </a:xfrm>
          <a:prstGeom prst="rightArrow">
            <a:avLst>
              <a:gd name="adj1" fmla="val 50000"/>
              <a:gd name="adj2" fmla="val 163311"/>
            </a:avLst>
          </a:prstGeom>
          <a:solidFill>
            <a:srgbClr val="B0EAFD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5061" name="Group 21"/>
          <p:cNvGrpSpPr>
            <a:grpSpLocks/>
          </p:cNvGrpSpPr>
          <p:nvPr/>
        </p:nvGrpSpPr>
        <p:grpSpPr bwMode="auto">
          <a:xfrm>
            <a:off x="68263" y="101600"/>
            <a:ext cx="7918450" cy="5781675"/>
            <a:chOff x="1207" y="2120"/>
            <a:chExt cx="3012" cy="2200"/>
          </a:xfrm>
        </p:grpSpPr>
        <p:sp>
          <p:nvSpPr>
            <p:cNvPr id="215062" name="AutoShape 22"/>
            <p:cNvSpPr>
              <a:spLocks noChangeArrowheads="1"/>
            </p:cNvSpPr>
            <p:nvPr/>
          </p:nvSpPr>
          <p:spPr bwMode="auto">
            <a:xfrm>
              <a:off x="1255" y="2192"/>
              <a:ext cx="2964" cy="2128"/>
            </a:xfrm>
            <a:prstGeom prst="roundRect">
              <a:avLst>
                <a:gd name="adj" fmla="val 6333"/>
              </a:avLst>
            </a:prstGeom>
            <a:solidFill>
              <a:srgbClr val="FF505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15063" name="Picture 23" descr="Tunnel_Autumn200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0" y="2405"/>
              <a:ext cx="2777" cy="1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064" name="Rectangle 24"/>
            <p:cNvSpPr>
              <a:spLocks noChangeArrowheads="1"/>
            </p:cNvSpPr>
            <p:nvPr/>
          </p:nvSpPr>
          <p:spPr bwMode="auto">
            <a:xfrm>
              <a:off x="1207" y="2120"/>
              <a:ext cx="840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/>
                <a:t>HITRAP @</a:t>
              </a:r>
              <a:endParaRPr lang="de-DE" sz="3200" b="1"/>
            </a:p>
          </p:txBody>
        </p:sp>
      </p:grpSp>
      <p:sp>
        <p:nvSpPr>
          <p:cNvPr id="215065" name="Rectangle 25"/>
          <p:cNvSpPr>
            <a:spLocks noGrp="1" noChangeArrowheads="1"/>
          </p:cNvSpPr>
          <p:nvPr>
            <p:ph type="title"/>
          </p:nvPr>
        </p:nvSpPr>
        <p:spPr>
          <a:xfrm>
            <a:off x="533400" y="287338"/>
            <a:ext cx="7772400" cy="1143000"/>
          </a:xfrm>
        </p:spPr>
        <p:txBody>
          <a:bodyPr/>
          <a:lstStyle/>
          <a:p>
            <a:r>
              <a:rPr lang="en-US" dirty="0"/>
              <a:t>GSI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640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07407E-6 L -0.30764 4.07407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1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1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1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1" grpId="0" animBg="1"/>
      <p:bldP spid="215053" grpId="0" animBg="1"/>
      <p:bldP spid="215054" grpId="0" animBg="1"/>
      <p:bldP spid="2150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gende mit Linie 3 (Rahmen und Markierungsleiste) 11"/>
          <p:cNvSpPr/>
          <p:nvPr/>
        </p:nvSpPr>
        <p:spPr bwMode="auto">
          <a:xfrm>
            <a:off x="4413448" y="4714435"/>
            <a:ext cx="4270224" cy="1965051"/>
          </a:xfrm>
          <a:prstGeom prst="accentBorderCallout3">
            <a:avLst>
              <a:gd name="adj1" fmla="val 48882"/>
              <a:gd name="adj2" fmla="val -4353"/>
              <a:gd name="adj3" fmla="val 68110"/>
              <a:gd name="adj4" fmla="val -8762"/>
              <a:gd name="adj5" fmla="val 76520"/>
              <a:gd name="adj6" fmla="val -18698"/>
              <a:gd name="adj7" fmla="val 75090"/>
              <a:gd name="adj8" fmla="val -56464"/>
            </a:avLst>
          </a:prstGeom>
          <a:ln w="12700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7850" y="31533"/>
            <a:ext cx="7772400" cy="971161"/>
          </a:xfrm>
        </p:spPr>
        <p:txBody>
          <a:bodyPr/>
          <a:lstStyle/>
          <a:p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r>
              <a:rPr lang="de-DE" dirty="0"/>
              <a:t> </a:t>
            </a:r>
            <a:r>
              <a:rPr lang="de-DE" dirty="0" smtClean="0"/>
              <a:t>on Earth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4922126" y="4591994"/>
            <a:ext cx="3714168" cy="2108353"/>
            <a:chOff x="6915604" y="4598125"/>
            <a:chExt cx="2145274" cy="1833313"/>
          </a:xfrm>
        </p:grpSpPr>
        <p:pic>
          <p:nvPicPr>
            <p:cNvPr id="138244" name="Picture 4" descr="http://www.colorado.edu/physics/2000/bec/images/bec5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604" y="4870087"/>
              <a:ext cx="1960608" cy="1307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 rot="19955680">
              <a:off x="7588545" y="6029965"/>
              <a:ext cx="304395" cy="294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400</a:t>
              </a:r>
              <a:endParaRPr lang="en-US" sz="1600" dirty="0"/>
            </a:p>
          </p:txBody>
        </p:sp>
        <p:sp>
          <p:nvSpPr>
            <p:cNvPr id="8" name="Textfeld 7"/>
            <p:cNvSpPr txBox="1"/>
            <p:nvPr/>
          </p:nvSpPr>
          <p:spPr>
            <a:xfrm rot="19955680">
              <a:off x="8093197" y="5779728"/>
              <a:ext cx="304395" cy="294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2</a:t>
              </a:r>
              <a:r>
                <a:rPr lang="de-DE" sz="1600" dirty="0" smtClean="0"/>
                <a:t>00</a:t>
              </a:r>
              <a:endParaRPr lang="en-US" sz="1600" dirty="0"/>
            </a:p>
          </p:txBody>
        </p:sp>
        <p:sp>
          <p:nvSpPr>
            <p:cNvPr id="9" name="Textfeld 8"/>
            <p:cNvSpPr txBox="1"/>
            <p:nvPr/>
          </p:nvSpPr>
          <p:spPr>
            <a:xfrm rot="19955680">
              <a:off x="8550469" y="5552128"/>
              <a:ext cx="238484" cy="294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5</a:t>
              </a:r>
              <a:r>
                <a:rPr lang="de-DE" sz="1600" dirty="0" smtClean="0"/>
                <a:t>0</a:t>
              </a:r>
              <a:endParaRPr lang="en-US" sz="1600" dirty="0"/>
            </a:p>
          </p:txBody>
        </p:sp>
        <p:sp>
          <p:nvSpPr>
            <p:cNvPr id="10" name="Textfeld 9"/>
            <p:cNvSpPr txBox="1"/>
            <p:nvPr/>
          </p:nvSpPr>
          <p:spPr>
            <a:xfrm rot="20055768">
              <a:off x="8030032" y="5944661"/>
              <a:ext cx="693092" cy="294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nanoKelvin</a:t>
              </a:r>
              <a:endParaRPr lang="en-US" sz="1600" dirty="0"/>
            </a:p>
          </p:txBody>
        </p:sp>
        <p:sp>
          <p:nvSpPr>
            <p:cNvPr id="6" name="Rechteck 5"/>
            <p:cNvSpPr/>
            <p:nvPr/>
          </p:nvSpPr>
          <p:spPr>
            <a:xfrm rot="16200000">
              <a:off x="8059583" y="5430143"/>
              <a:ext cx="1833313" cy="1692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" i="1" dirty="0"/>
                <a:t>Department of Physics, University of Colorado at Boulder</a:t>
              </a:r>
            </a:p>
          </p:txBody>
        </p:sp>
      </p:grpSp>
      <p:pic>
        <p:nvPicPr>
          <p:cNvPr id="1382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33" y="1328774"/>
            <a:ext cx="7334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Legende mit Linie 3 (Rahmen und Markierungsleiste) 19"/>
          <p:cNvSpPr/>
          <p:nvPr/>
        </p:nvSpPr>
        <p:spPr bwMode="auto">
          <a:xfrm>
            <a:off x="4160540" y="1002694"/>
            <a:ext cx="4795483" cy="3472316"/>
          </a:xfrm>
          <a:prstGeom prst="accentBorderCallout3">
            <a:avLst>
              <a:gd name="adj1" fmla="val 48882"/>
              <a:gd name="adj2" fmla="val -4353"/>
              <a:gd name="adj3" fmla="val 29015"/>
              <a:gd name="adj4" fmla="val -8730"/>
              <a:gd name="adj5" fmla="val 17134"/>
              <a:gd name="adj6" fmla="val -16494"/>
              <a:gd name="adj7" fmla="val 17240"/>
              <a:gd name="adj8" fmla="val -44715"/>
            </a:avLst>
          </a:prstGeom>
          <a:ln w="12700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382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01" y="1129020"/>
            <a:ext cx="4491824" cy="32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 rot="16200000">
            <a:off x="7354768" y="2253264"/>
            <a:ext cx="2359941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00" i="1" dirty="0" smtClean="0"/>
              <a:t>R. Engel, D. Heck </a:t>
            </a:r>
            <a:r>
              <a:rPr lang="de-DE" sz="500" i="1" dirty="0" err="1" smtClean="0"/>
              <a:t>and</a:t>
            </a:r>
            <a:r>
              <a:rPr lang="de-DE" sz="500" i="1" dirty="0" smtClean="0"/>
              <a:t> T. </a:t>
            </a:r>
            <a:r>
              <a:rPr lang="de-DE" sz="500" i="1" dirty="0" err="1" smtClean="0"/>
              <a:t>Pierog</a:t>
            </a:r>
            <a:r>
              <a:rPr lang="de-DE" sz="500" i="1" dirty="0" smtClean="0"/>
              <a:t>, </a:t>
            </a:r>
            <a:r>
              <a:rPr lang="de-DE" sz="500" i="1" dirty="0" err="1" smtClean="0"/>
              <a:t>Annu</a:t>
            </a:r>
            <a:r>
              <a:rPr lang="de-DE" sz="500" i="1" dirty="0" smtClean="0"/>
              <a:t>. </a:t>
            </a:r>
            <a:r>
              <a:rPr lang="de-DE" sz="500" i="1" dirty="0" err="1" smtClean="0"/>
              <a:t>Rev</a:t>
            </a:r>
            <a:r>
              <a:rPr lang="de-DE" sz="500" i="1" dirty="0" smtClean="0"/>
              <a:t>. </a:t>
            </a:r>
            <a:r>
              <a:rPr lang="de-DE" sz="500" i="1" dirty="0" err="1" smtClean="0"/>
              <a:t>Nucl</a:t>
            </a:r>
            <a:r>
              <a:rPr lang="de-DE" sz="500" i="1" dirty="0" smtClean="0"/>
              <a:t>. Part. </a:t>
            </a:r>
            <a:r>
              <a:rPr lang="de-DE" sz="500" i="1" dirty="0" err="1" smtClean="0"/>
              <a:t>Sci</a:t>
            </a:r>
            <a:r>
              <a:rPr lang="de-DE" sz="500" i="1" dirty="0" smtClean="0"/>
              <a:t>. 61, 2011, p. 467</a:t>
            </a:r>
            <a:endParaRPr lang="en-US" sz="500" i="1" dirty="0"/>
          </a:p>
        </p:txBody>
      </p:sp>
      <p:sp>
        <p:nvSpPr>
          <p:cNvPr id="15" name="Textfeld 14"/>
          <p:cNvSpPr txBox="1"/>
          <p:nvPr/>
        </p:nvSpPr>
        <p:spPr>
          <a:xfrm>
            <a:off x="4424086" y="4643902"/>
            <a:ext cx="3424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Bose-Einstein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Condensate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022380" y="2669120"/>
            <a:ext cx="1817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Cosmic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Rays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1756329" y="2899953"/>
            <a:ext cx="228600" cy="2167609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32000"/>
                </a:schemeClr>
              </a:gs>
              <a:gs pos="35000">
                <a:schemeClr val="accent2">
                  <a:tint val="37000"/>
                  <a:satMod val="300000"/>
                  <a:alpha val="32000"/>
                </a:schemeClr>
              </a:gs>
              <a:gs pos="100000">
                <a:schemeClr val="accent2">
                  <a:tint val="15000"/>
                  <a:satMod val="350000"/>
                  <a:alpha val="32000"/>
                </a:schemeClr>
              </a:gs>
            </a:gsLst>
            <a:lin ang="16200000" scaled="1"/>
            <a:tileRect/>
          </a:gradFill>
          <a:ln w="19050" cmpd="sng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4" name="Legende mit Linie 3 (Rahmen und Markierungsleiste) 33"/>
          <p:cNvSpPr/>
          <p:nvPr/>
        </p:nvSpPr>
        <p:spPr bwMode="auto">
          <a:xfrm>
            <a:off x="2429331" y="3884859"/>
            <a:ext cx="1295849" cy="993519"/>
          </a:xfrm>
          <a:prstGeom prst="accentBorderCallout3">
            <a:avLst>
              <a:gd name="adj1" fmla="val 48882"/>
              <a:gd name="adj2" fmla="val -4353"/>
              <a:gd name="adj3" fmla="val 55560"/>
              <a:gd name="adj4" fmla="val -9545"/>
              <a:gd name="adj5" fmla="val 56402"/>
              <a:gd name="adj6" fmla="val -18955"/>
              <a:gd name="adj7" fmla="val 57852"/>
              <a:gd name="adj8" fmla="val -29634"/>
            </a:avLst>
          </a:prstGeom>
          <a:ln w="12700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38251" name="Picture 11" descr="D:\temp\PenningTrapBasics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32" r="40649"/>
          <a:stretch/>
        </p:blipFill>
        <p:spPr bwMode="auto">
          <a:xfrm>
            <a:off x="2517594" y="3979192"/>
            <a:ext cx="1119324" cy="76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feld 36"/>
          <p:cNvSpPr txBox="1"/>
          <p:nvPr/>
        </p:nvSpPr>
        <p:spPr>
          <a:xfrm>
            <a:off x="2285349" y="3446064"/>
            <a:ext cx="1559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Penning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Trap </a:t>
            </a:r>
          </a:p>
        </p:txBody>
      </p:sp>
    </p:spTree>
    <p:extLst>
      <p:ext uri="{BB962C8B-B14F-4D97-AF65-F5344CB8AC3E}">
        <p14:creationId xmlns:p14="http://schemas.microsoft.com/office/powerpoint/2010/main" val="1672437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6"/>
          <a:stretch>
            <a:fillRect/>
          </a:stretch>
        </p:blipFill>
        <p:spPr bwMode="auto">
          <a:xfrm>
            <a:off x="0" y="2949020"/>
            <a:ext cx="9144000" cy="33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61" y="47010"/>
            <a:ext cx="7772400" cy="1143000"/>
          </a:xfrm>
        </p:spPr>
        <p:txBody>
          <a:bodyPr/>
          <a:lstStyle/>
          <a:p>
            <a:r>
              <a:rPr lang="en-US" sz="3200" dirty="0" smtClean="0"/>
              <a:t>HITRAP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 bwMode="auto">
          <a:xfrm>
            <a:off x="414826" y="1490969"/>
            <a:ext cx="835902" cy="1073458"/>
          </a:xfrm>
          <a:prstGeom prst="roundRect">
            <a:avLst>
              <a:gd name="adj" fmla="val 361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467198" y="1553243"/>
            <a:ext cx="727235" cy="942575"/>
          </a:xfrm>
          <a:prstGeom prst="roundRect">
            <a:avLst>
              <a:gd name="adj" fmla="val 36167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ea typeface="ＭＳ Ｐゴシック" charset="0"/>
              </a:rPr>
              <a:t>ESR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-402778" y="1831857"/>
            <a:ext cx="1179163" cy="325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400 MeV/u</a:t>
            </a:r>
            <a:endParaRPr lang="en-US" sz="16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5" name="Footer Placeholder 5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sp>
        <p:nvSpPr>
          <p:cNvPr id="35" name="TextBox 34"/>
          <p:cNvSpPr txBox="1"/>
          <p:nvPr/>
        </p:nvSpPr>
        <p:spPr>
          <a:xfrm>
            <a:off x="1378783" y="1175291"/>
            <a:ext cx="1098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4 MeV/u</a:t>
            </a:r>
            <a:endParaRPr lang="en-US" sz="18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364238" y="1680263"/>
            <a:ext cx="1331013" cy="69302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Buncher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827267" y="1680263"/>
            <a:ext cx="1331013" cy="69302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IH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4310680" y="1680263"/>
            <a:ext cx="1331013" cy="69302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RFQ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5794093" y="1680263"/>
            <a:ext cx="1331013" cy="69302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Trap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59399" y="1175291"/>
            <a:ext cx="127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500 </a:t>
            </a:r>
            <a:r>
              <a:rPr lang="en-US" sz="1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keV</a:t>
            </a:r>
            <a:r>
              <a:rPr lang="en-US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/u</a:t>
            </a:r>
            <a:endParaRPr lang="en-US" sz="18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15262" y="1175291"/>
            <a:ext cx="1021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6 </a:t>
            </a:r>
            <a:r>
              <a:rPr lang="en-US" sz="1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keV</a:t>
            </a:r>
            <a:r>
              <a:rPr lang="en-US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/u</a:t>
            </a:r>
            <a:endParaRPr lang="en-US" sz="18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8830" y="1802633"/>
            <a:ext cx="1895170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Experiments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198" y="2912328"/>
            <a:ext cx="191260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Deceleration</a:t>
            </a:r>
          </a:p>
          <a:p>
            <a:r>
              <a:rPr lang="en-US" dirty="0" smtClean="0"/>
              <a:t>Cooling</a:t>
            </a:r>
          </a:p>
          <a:p>
            <a:r>
              <a:rPr lang="en-US" dirty="0" smtClean="0"/>
              <a:t>Bunching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269750" y="3295560"/>
            <a:ext cx="1912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Deceleration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777973" y="2810222"/>
            <a:ext cx="19928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Capture</a:t>
            </a:r>
          </a:p>
          <a:p>
            <a:r>
              <a:rPr lang="en-US" dirty="0" smtClean="0"/>
              <a:t>Cooling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Electrons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Resistively</a:t>
            </a: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2773609" y="2932151"/>
            <a:ext cx="53658" cy="1461631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accent2">
                <a:lumMod val="20000"/>
                <a:lumOff val="80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59" name="TextBox 58"/>
          <p:cNvSpPr txBox="1"/>
          <p:nvPr/>
        </p:nvSpPr>
        <p:spPr>
          <a:xfrm>
            <a:off x="300007" y="2542996"/>
            <a:ext cx="129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10 </a:t>
            </a:r>
            <a:r>
              <a:rPr lang="is-IS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… 60 s</a:t>
            </a:r>
            <a:endParaRPr lang="en-US" sz="18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024815" y="2542996"/>
            <a:ext cx="92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</a:t>
            </a:r>
            <a:r>
              <a:rPr lang="en-US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ew </a:t>
            </a:r>
            <a:r>
              <a:rPr lang="en-US" sz="1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</a:t>
            </a:r>
            <a:endParaRPr lang="en-US" sz="18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250795" y="2542996"/>
            <a:ext cx="87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~ 10 </a:t>
            </a:r>
            <a:r>
              <a:rPr lang="is-IS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</a:t>
            </a:r>
            <a:endParaRPr lang="en-US" sz="18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2" name="AutoShape 15"/>
          <p:cNvSpPr>
            <a:spLocks noChangeArrowheads="1"/>
          </p:cNvSpPr>
          <p:nvPr/>
        </p:nvSpPr>
        <p:spPr bwMode="auto">
          <a:xfrm>
            <a:off x="3728084" y="183112"/>
            <a:ext cx="5181627" cy="715089"/>
          </a:xfrm>
          <a:prstGeom prst="roundRect">
            <a:avLst>
              <a:gd name="adj" fmla="val 16667"/>
            </a:avLst>
          </a:prstGeom>
          <a:solidFill>
            <a:srgbClr val="B0EAF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800" dirty="0" smtClean="0"/>
              <a:t>A</a:t>
            </a:r>
            <a:r>
              <a:rPr lang="en-US" sz="1800" dirty="0"/>
              <a:t>/q &lt; 3 (U</a:t>
            </a:r>
            <a:r>
              <a:rPr lang="en-US" sz="1800" baseline="30000" dirty="0"/>
              <a:t>92+</a:t>
            </a:r>
            <a:r>
              <a:rPr lang="en-US" sz="1800" dirty="0"/>
              <a:t> ...)</a:t>
            </a:r>
          </a:p>
          <a:p>
            <a:pPr eaLnBrk="0" hangingPunct="0">
              <a:defRPr/>
            </a:pPr>
            <a:r>
              <a:rPr lang="en-US" sz="1800" dirty="0" smtClean="0"/>
              <a:t>10</a:t>
            </a:r>
            <a:r>
              <a:rPr lang="en-US" sz="1800" baseline="30000" dirty="0" smtClean="0"/>
              <a:t>5 </a:t>
            </a:r>
            <a:r>
              <a:rPr lang="en-US" sz="1800" dirty="0"/>
              <a:t>ions/</a:t>
            </a:r>
            <a:r>
              <a:rPr lang="en-US" sz="1800" dirty="0" smtClean="0"/>
              <a:t>pulse</a:t>
            </a:r>
            <a:r>
              <a:rPr lang="en-US" sz="1800" baseline="30000" dirty="0"/>
              <a:t> </a:t>
            </a:r>
            <a:r>
              <a:rPr lang="en-US" sz="1800" dirty="0" smtClean="0"/>
              <a:t>@ </a:t>
            </a:r>
            <a:r>
              <a:rPr lang="en-US" sz="1800" dirty="0" err="1" smtClean="0"/>
              <a:t>keV</a:t>
            </a:r>
            <a:r>
              <a:rPr lang="en-US" sz="1800" dirty="0"/>
              <a:t>/q ... </a:t>
            </a:r>
            <a:r>
              <a:rPr lang="en-US" sz="1800" dirty="0" err="1"/>
              <a:t>meV</a:t>
            </a:r>
            <a:r>
              <a:rPr lang="en-US" sz="1800" dirty="0"/>
              <a:t>/q </a:t>
            </a:r>
            <a:r>
              <a:rPr lang="en-US" sz="1800" dirty="0" smtClean="0"/>
              <a:t>(</a:t>
            </a:r>
            <a:r>
              <a:rPr lang="en-US" sz="1800" dirty="0" smtClean="0">
                <a:latin typeface="Symbol" charset="2"/>
                <a:cs typeface="Symbol" charset="2"/>
              </a:rPr>
              <a:t>D</a:t>
            </a:r>
            <a:r>
              <a:rPr lang="en-US" sz="1800" dirty="0" smtClean="0"/>
              <a:t> &lt; 0.3 </a:t>
            </a:r>
            <a:r>
              <a:rPr lang="en-US" sz="1800" dirty="0" err="1"/>
              <a:t>meV</a:t>
            </a:r>
            <a:r>
              <a:rPr lang="en-US" sz="1800" dirty="0" smtClean="0"/>
              <a:t>)</a:t>
            </a:r>
            <a:endParaRPr lang="de-DE" sz="1800" dirty="0"/>
          </a:p>
        </p:txBody>
      </p:sp>
      <p:cxnSp>
        <p:nvCxnSpPr>
          <p:cNvPr id="64" name="Straight Connector 63"/>
          <p:cNvCxnSpPr/>
          <p:nvPr/>
        </p:nvCxnSpPr>
        <p:spPr bwMode="auto">
          <a:xfrm>
            <a:off x="2827267" y="4324969"/>
            <a:ext cx="1119258" cy="498091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accent2">
                <a:lumMod val="20000"/>
                <a:lumOff val="80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65" name="Straight Connector 64"/>
          <p:cNvCxnSpPr/>
          <p:nvPr/>
        </p:nvCxnSpPr>
        <p:spPr bwMode="auto">
          <a:xfrm>
            <a:off x="3946525" y="4794151"/>
            <a:ext cx="0" cy="393679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accent2">
                <a:lumMod val="20000"/>
                <a:lumOff val="80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66" name="Straight Connector 65"/>
          <p:cNvCxnSpPr/>
          <p:nvPr/>
        </p:nvCxnSpPr>
        <p:spPr bwMode="auto">
          <a:xfrm>
            <a:off x="5724315" y="2918251"/>
            <a:ext cx="53658" cy="1461631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accent2">
                <a:lumMod val="20000"/>
                <a:lumOff val="80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5777973" y="4311069"/>
            <a:ext cx="1119258" cy="498091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accent2">
                <a:lumMod val="20000"/>
                <a:lumOff val="80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68" name="Straight Connector 67"/>
          <p:cNvCxnSpPr/>
          <p:nvPr/>
        </p:nvCxnSpPr>
        <p:spPr bwMode="auto">
          <a:xfrm>
            <a:off x="6897231" y="4780251"/>
            <a:ext cx="0" cy="393679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accent2">
                <a:lumMod val="20000"/>
                <a:lumOff val="80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72" name="Left-Right Arrow 71"/>
          <p:cNvSpPr/>
          <p:nvPr/>
        </p:nvSpPr>
        <p:spPr bwMode="auto">
          <a:xfrm>
            <a:off x="2181716" y="5965317"/>
            <a:ext cx="4715515" cy="580929"/>
          </a:xfrm>
          <a:prstGeom prst="leftRightArrow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ea typeface="ＭＳ Ｐゴシック" charset="0"/>
              </a:rPr>
              <a:t>10 m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03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91" y="152400"/>
            <a:ext cx="8340618" cy="1143000"/>
          </a:xfrm>
        </p:spPr>
        <p:txBody>
          <a:bodyPr/>
          <a:lstStyle/>
          <a:p>
            <a:r>
              <a:rPr lang="en-US" dirty="0" smtClean="0"/>
              <a:t>Deceleration at the ESR and HITRAP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823" y="1245649"/>
            <a:ext cx="6111287" cy="518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9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One Shot Energy Analyzer</a:t>
            </a:r>
            <a:endParaRPr lang="en-US" dirty="0"/>
          </a:p>
        </p:txBody>
      </p:sp>
      <p:pic>
        <p:nvPicPr>
          <p:cNvPr id="26627" name="Picture 6" descr="IHEA_principle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59" y="1688747"/>
            <a:ext cx="6718532" cy="242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6"/>
          <a:stretch>
            <a:fillRect/>
          </a:stretch>
        </p:blipFill>
        <p:spPr bwMode="auto">
          <a:xfrm>
            <a:off x="0" y="3024348"/>
            <a:ext cx="9144000" cy="33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" name="Down Arrow 40"/>
          <p:cNvSpPr/>
          <p:nvPr/>
        </p:nvSpPr>
        <p:spPr bwMode="auto">
          <a:xfrm>
            <a:off x="5473031" y="4734241"/>
            <a:ext cx="200526" cy="420449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2" name="Down Arrow 41"/>
          <p:cNvSpPr/>
          <p:nvPr/>
        </p:nvSpPr>
        <p:spPr bwMode="auto">
          <a:xfrm>
            <a:off x="6508415" y="4726901"/>
            <a:ext cx="200526" cy="420449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977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Decelerated Ions after the IH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F. Herfurth "HITRAP and CRYRING@ESR"</a:t>
            </a:r>
            <a:endParaRPr lang="de-DE"/>
          </a:p>
        </p:txBody>
      </p:sp>
      <p:grpSp>
        <p:nvGrpSpPr>
          <p:cNvPr id="8195" name="Group 4"/>
          <p:cNvGrpSpPr>
            <a:grpSpLocks/>
          </p:cNvGrpSpPr>
          <p:nvPr/>
        </p:nvGrpSpPr>
        <p:grpSpPr bwMode="auto">
          <a:xfrm>
            <a:off x="1054541" y="1476924"/>
            <a:ext cx="7305675" cy="4413250"/>
            <a:chOff x="960" y="816"/>
            <a:chExt cx="3755" cy="226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960" y="816"/>
              <a:ext cx="3709" cy="2268"/>
            </a:xfrm>
            <a:prstGeom prst="rect">
              <a:avLst/>
            </a:prstGeom>
            <a:solidFill>
              <a:srgbClr val="B0EA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cs typeface="+mn-cs"/>
              </a:endParaRPr>
            </a:p>
          </p:txBody>
        </p:sp>
        <p:pic>
          <p:nvPicPr>
            <p:cNvPr id="8197" name="Picture 6" descr="HITRAP CAM MCP_20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977"/>
              <a:ext cx="3120" cy="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8198" name="Object 7"/>
            <p:cNvGraphicFramePr>
              <a:graphicFrameLocks noChangeAspect="1"/>
            </p:cNvGraphicFramePr>
            <p:nvPr/>
          </p:nvGraphicFramePr>
          <p:xfrm>
            <a:off x="960" y="816"/>
            <a:ext cx="3708" cy="2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262" name="Chart" r:id="rId5" imgW="5892800" imgH="3606800" progId="Excel.Chart.8">
                    <p:embed/>
                  </p:oleObj>
                </mc:Choice>
                <mc:Fallback>
                  <p:oleObj name="Chart" r:id="rId5" imgW="5892800" imgH="3606800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816"/>
                          <a:ext cx="3708" cy="22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897" y="2405"/>
              <a:ext cx="168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150" y="2412"/>
              <a:ext cx="168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2175" y="1090"/>
              <a:ext cx="761" cy="223"/>
            </a:xfrm>
            <a:prstGeom prst="wedgeRectCallout">
              <a:avLst>
                <a:gd name="adj1" fmla="val -72046"/>
                <a:gd name="adj2" fmla="val 115625"/>
              </a:avLst>
            </a:prstGeom>
            <a:solidFill>
              <a:srgbClr val="B0EA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cs typeface="+mn-cs"/>
                </a:rPr>
                <a:t>~4 MeV/u</a:t>
              </a:r>
              <a:endParaRPr lang="de-DE" sz="2000" dirty="0">
                <a:cs typeface="+mn-cs"/>
              </a:endParaRPr>
            </a:p>
          </p:txBody>
        </p:sp>
        <p:sp>
          <p:nvSpPr>
            <p:cNvPr id="12" name="AutoShape 11"/>
            <p:cNvSpPr>
              <a:spLocks noChangeArrowheads="1"/>
            </p:cNvSpPr>
            <p:nvPr/>
          </p:nvSpPr>
          <p:spPr bwMode="auto">
            <a:xfrm>
              <a:off x="3553" y="912"/>
              <a:ext cx="1162" cy="224"/>
            </a:xfrm>
            <a:prstGeom prst="wedgeRectCallout">
              <a:avLst>
                <a:gd name="adj1" fmla="val -64532"/>
                <a:gd name="adj2" fmla="val 82588"/>
              </a:avLst>
            </a:prstGeom>
            <a:solidFill>
              <a:srgbClr val="B0EA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sz="2000">
                  <a:cs typeface="+mn-cs"/>
                </a:rPr>
                <a:t>~0.5 MeV/u</a:t>
              </a:r>
              <a:endParaRPr lang="de-DE" sz="2000"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655744" y="5277398"/>
            <a:ext cx="94043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~ E</a:t>
            </a:r>
            <a:r>
              <a:rPr lang="en-US" baseline="30000" dirty="0" smtClean="0"/>
              <a:t>0.5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24579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eamViewScreenshot_2012.03.29_09.25.37.4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2415370"/>
            <a:ext cx="4179558" cy="31683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196" y="2415369"/>
            <a:ext cx="4172276" cy="316832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2738" y="152400"/>
            <a:ext cx="8393724" cy="1143000"/>
          </a:xfrm>
        </p:spPr>
        <p:txBody>
          <a:bodyPr/>
          <a:lstStyle/>
          <a:p>
            <a:r>
              <a:rPr lang="de-DE" dirty="0" smtClean="0"/>
              <a:t>On-Line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redesigned</a:t>
            </a:r>
            <a:r>
              <a:rPr lang="de-DE" dirty="0" smtClean="0"/>
              <a:t> RFQ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1478761" y="1988840"/>
            <a:ext cx="2945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rgbClr val="C00000"/>
                </a:solidFill>
              </a:rPr>
              <a:t>Signal in Heidelberg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682960" y="1969441"/>
            <a:ext cx="3270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>
                <a:solidFill>
                  <a:srgbClr val="3F7CB4"/>
                </a:solidFill>
              </a:rPr>
              <a:t>On-line </a:t>
            </a:r>
            <a:r>
              <a:rPr lang="de-DE" b="1" i="1" dirty="0" err="1" smtClean="0">
                <a:solidFill>
                  <a:srgbClr val="3F7CB4"/>
                </a:solidFill>
              </a:rPr>
              <a:t>signal</a:t>
            </a:r>
            <a:r>
              <a:rPr lang="de-DE" b="1" i="1" dirty="0" smtClean="0">
                <a:solidFill>
                  <a:srgbClr val="3F7CB4"/>
                </a:solidFill>
              </a:rPr>
              <a:t> </a:t>
            </a:r>
            <a:r>
              <a:rPr lang="de-DE" b="1" i="1" dirty="0" err="1" smtClean="0">
                <a:solidFill>
                  <a:srgbClr val="3F7CB4"/>
                </a:solidFill>
              </a:rPr>
              <a:t>at</a:t>
            </a:r>
            <a:r>
              <a:rPr lang="de-DE" b="1" i="1" dirty="0" smtClean="0">
                <a:solidFill>
                  <a:srgbClr val="3F7CB4"/>
                </a:solidFill>
              </a:rPr>
              <a:t> GSI</a:t>
            </a:r>
            <a:endParaRPr lang="en-US" b="1" i="1" dirty="0">
              <a:solidFill>
                <a:srgbClr val="3F7CB4"/>
              </a:solidFill>
            </a:endParaRPr>
          </a:p>
        </p:txBody>
      </p:sp>
      <p:sp>
        <p:nvSpPr>
          <p:cNvPr id="9" name="Pfeil nach links und rechts 8"/>
          <p:cNvSpPr/>
          <p:nvPr/>
        </p:nvSpPr>
        <p:spPr bwMode="auto">
          <a:xfrm>
            <a:off x="3474452" y="3068960"/>
            <a:ext cx="381426" cy="288032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Pfeil nach links und rechts 9"/>
          <p:cNvSpPr/>
          <p:nvPr/>
        </p:nvSpPr>
        <p:spPr bwMode="auto">
          <a:xfrm>
            <a:off x="7835048" y="2924944"/>
            <a:ext cx="381426" cy="288032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1521" y="1236785"/>
            <a:ext cx="464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 of the experiments in 2014</a:t>
            </a:r>
            <a:endParaRPr lang="en-US" dirty="0"/>
          </a:p>
        </p:txBody>
      </p:sp>
      <p:sp>
        <p:nvSpPr>
          <p:cNvPr id="12" name="Pfeil nach rechts 11"/>
          <p:cNvSpPr/>
          <p:nvPr/>
        </p:nvSpPr>
        <p:spPr bwMode="auto">
          <a:xfrm>
            <a:off x="807615" y="4002289"/>
            <a:ext cx="1606061" cy="48064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~ 6 </a:t>
            </a:r>
            <a:r>
              <a:rPr lang="en-US" sz="1600" dirty="0" err="1" smtClean="0"/>
              <a:t>keV</a:t>
            </a:r>
            <a:r>
              <a:rPr lang="en-US" sz="1600" dirty="0" smtClean="0"/>
              <a:t>/u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4" name="Pfeil nach rechts 13"/>
          <p:cNvSpPr/>
          <p:nvPr/>
        </p:nvSpPr>
        <p:spPr bwMode="auto">
          <a:xfrm>
            <a:off x="543846" y="4595446"/>
            <a:ext cx="1869830" cy="48064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primary beam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3" name="Picture 2" descr="compareHdGS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2802" y="3126956"/>
            <a:ext cx="3719043" cy="29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1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HITRAP Cooler Penning Trap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F. Herfurth "HITRAP and CRYRING@ESR"</a:t>
            </a:r>
            <a:endParaRPr lang="de-DE"/>
          </a:p>
        </p:txBody>
      </p:sp>
      <p:grpSp>
        <p:nvGrpSpPr>
          <p:cNvPr id="30" name="Group 29"/>
          <p:cNvGrpSpPr/>
          <p:nvPr/>
        </p:nvGrpSpPr>
        <p:grpSpPr>
          <a:xfrm>
            <a:off x="91172" y="1333735"/>
            <a:ext cx="9033966" cy="3651445"/>
            <a:chOff x="3163038" y="1333735"/>
            <a:chExt cx="5962099" cy="2409825"/>
          </a:xfrm>
        </p:grpSpPr>
        <p:pic>
          <p:nvPicPr>
            <p:cNvPr id="5" name="Picture 4" descr="trapfield_smal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20313" y="1333735"/>
              <a:ext cx="3733800" cy="240982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  <p:sp>
          <p:nvSpPr>
            <p:cNvPr id="6" name="Line 53"/>
            <p:cNvSpPr>
              <a:spLocks noChangeShapeType="1"/>
            </p:cNvSpPr>
            <p:nvPr/>
          </p:nvSpPr>
          <p:spPr bwMode="auto">
            <a:xfrm>
              <a:off x="4296513" y="1562335"/>
              <a:ext cx="838200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7" name="Text Box 54"/>
            <p:cNvSpPr txBox="1">
              <a:spLocks noChangeArrowheads="1"/>
            </p:cNvSpPr>
            <p:nvPr/>
          </p:nvSpPr>
          <p:spPr bwMode="auto">
            <a:xfrm>
              <a:off x="3163038" y="1371600"/>
              <a:ext cx="1057275" cy="3968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800" dirty="0"/>
                <a:t>10</a:t>
              </a:r>
              <a:r>
                <a:rPr lang="de-DE" sz="1800" baseline="30000" dirty="0"/>
                <a:t>5</a:t>
              </a:r>
              <a:r>
                <a:rPr lang="de-DE" dirty="0"/>
                <a:t> U</a:t>
              </a:r>
              <a:r>
                <a:rPr lang="de-DE" baseline="30000" dirty="0"/>
                <a:t>+92</a:t>
              </a:r>
            </a:p>
          </p:txBody>
        </p:sp>
        <p:sp>
          <p:nvSpPr>
            <p:cNvPr id="8" name="Line 58"/>
            <p:cNvSpPr>
              <a:spLocks noChangeShapeType="1"/>
            </p:cNvSpPr>
            <p:nvPr/>
          </p:nvSpPr>
          <p:spPr bwMode="auto">
            <a:xfrm rot="21420000" flipH="1" flipV="1">
              <a:off x="7345031" y="1566925"/>
              <a:ext cx="990600" cy="4571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 wrap="square" anchor="ctr">
              <a:spAutoFit/>
            </a:bodyPr>
            <a:lstStyle/>
            <a:p>
              <a:endParaRPr lang="ru-RU"/>
            </a:p>
          </p:txBody>
        </p:sp>
        <p:sp>
          <p:nvSpPr>
            <p:cNvPr id="9" name="Text Box 59"/>
            <p:cNvSpPr txBox="1">
              <a:spLocks noChangeArrowheads="1"/>
            </p:cNvSpPr>
            <p:nvPr/>
          </p:nvSpPr>
          <p:spPr bwMode="auto">
            <a:xfrm>
              <a:off x="8336149" y="1362506"/>
              <a:ext cx="788988" cy="3968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800" dirty="0"/>
                <a:t>10</a:t>
              </a:r>
              <a:r>
                <a:rPr lang="de-DE" sz="1800" baseline="30000" dirty="0"/>
                <a:t>9</a:t>
              </a:r>
              <a:r>
                <a:rPr lang="de-DE" dirty="0"/>
                <a:t> e</a:t>
              </a:r>
              <a:r>
                <a:rPr lang="de-DE" baseline="30000" dirty="0"/>
                <a:t>-</a:t>
              </a:r>
            </a:p>
          </p:txBody>
        </p:sp>
        <p:sp>
          <p:nvSpPr>
            <p:cNvPr id="10" name="Oval 60"/>
            <p:cNvSpPr>
              <a:spLocks noChangeArrowheads="1"/>
            </p:cNvSpPr>
            <p:nvPr/>
          </p:nvSpPr>
          <p:spPr bwMode="auto">
            <a:xfrm>
              <a:off x="5591913" y="3314935"/>
              <a:ext cx="228600" cy="76200"/>
            </a:xfrm>
            <a:prstGeom prst="ellipse">
              <a:avLst/>
            </a:prstGeom>
            <a:solidFill>
              <a:srgbClr val="FF0000">
                <a:alpha val="69019"/>
              </a:srgbClr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Oval 61"/>
            <p:cNvSpPr>
              <a:spLocks noChangeArrowheads="1"/>
            </p:cNvSpPr>
            <p:nvPr/>
          </p:nvSpPr>
          <p:spPr bwMode="auto">
            <a:xfrm>
              <a:off x="6734913" y="3314935"/>
              <a:ext cx="228600" cy="76200"/>
            </a:xfrm>
            <a:prstGeom prst="ellipse">
              <a:avLst/>
            </a:prstGeom>
            <a:solidFill>
              <a:srgbClr val="FF0000">
                <a:alpha val="69019"/>
              </a:srgbClr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Oval 3"/>
            <p:cNvSpPr>
              <a:spLocks noChangeArrowheads="1"/>
            </p:cNvSpPr>
            <p:nvPr/>
          </p:nvSpPr>
          <p:spPr bwMode="auto">
            <a:xfrm>
              <a:off x="6217388" y="2368735"/>
              <a:ext cx="108000" cy="10800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Oval 4"/>
            <p:cNvSpPr>
              <a:spLocks noChangeArrowheads="1"/>
            </p:cNvSpPr>
            <p:nvPr/>
          </p:nvSpPr>
          <p:spPr bwMode="auto">
            <a:xfrm>
              <a:off x="6261838" y="2306294"/>
              <a:ext cx="108000" cy="10800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Oval 5"/>
            <p:cNvSpPr>
              <a:spLocks noChangeArrowheads="1"/>
            </p:cNvSpPr>
            <p:nvPr/>
          </p:nvSpPr>
          <p:spPr bwMode="auto">
            <a:xfrm>
              <a:off x="6149126" y="2306823"/>
              <a:ext cx="108000" cy="10800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Oval 6"/>
            <p:cNvSpPr>
              <a:spLocks noChangeArrowheads="1"/>
            </p:cNvSpPr>
            <p:nvPr/>
          </p:nvSpPr>
          <p:spPr bwMode="auto">
            <a:xfrm>
              <a:off x="6277713" y="2444935"/>
              <a:ext cx="108000" cy="10800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Oval 7"/>
            <p:cNvSpPr>
              <a:spLocks noChangeArrowheads="1"/>
            </p:cNvSpPr>
            <p:nvPr/>
          </p:nvSpPr>
          <p:spPr bwMode="auto">
            <a:xfrm>
              <a:off x="6369788" y="2352860"/>
              <a:ext cx="108000" cy="10800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6125313" y="2430648"/>
              <a:ext cx="108000" cy="108000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5250601" y="2486260"/>
              <a:ext cx="2073275" cy="733425"/>
            </a:xfrm>
            <a:custGeom>
              <a:avLst/>
              <a:gdLst>
                <a:gd name="connsiteX0" fmla="*/ 922337 w 2073275"/>
                <a:gd name="connsiteY0" fmla="*/ 0 h 733425"/>
                <a:gd name="connsiteX1" fmla="*/ 122237 w 2073275"/>
                <a:gd name="connsiteY1" fmla="*/ 190500 h 733425"/>
                <a:gd name="connsiteX2" fmla="*/ 284162 w 2073275"/>
                <a:gd name="connsiteY2" fmla="*/ 304800 h 733425"/>
                <a:gd name="connsiteX3" fmla="*/ 1827212 w 2073275"/>
                <a:gd name="connsiteY3" fmla="*/ 276225 h 733425"/>
                <a:gd name="connsiteX4" fmla="*/ 1760537 w 2073275"/>
                <a:gd name="connsiteY4" fmla="*/ 400050 h 733425"/>
                <a:gd name="connsiteX5" fmla="*/ 198437 w 2073275"/>
                <a:gd name="connsiteY5" fmla="*/ 485775 h 733425"/>
                <a:gd name="connsiteX6" fmla="*/ 1084262 w 2073275"/>
                <a:gd name="connsiteY6" fmla="*/ 571500 h 733425"/>
                <a:gd name="connsiteX7" fmla="*/ 1760537 w 2073275"/>
                <a:gd name="connsiteY7" fmla="*/ 609600 h 733425"/>
                <a:gd name="connsiteX8" fmla="*/ 1741487 w 2073275"/>
                <a:gd name="connsiteY8" fmla="*/ 676275 h 733425"/>
                <a:gd name="connsiteX9" fmla="*/ 1284287 w 2073275"/>
                <a:gd name="connsiteY9" fmla="*/ 733425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3275" h="733425">
                  <a:moveTo>
                    <a:pt x="922337" y="0"/>
                  </a:moveTo>
                  <a:cubicBezTo>
                    <a:pt x="575468" y="69850"/>
                    <a:pt x="228600" y="139700"/>
                    <a:pt x="122237" y="190500"/>
                  </a:cubicBezTo>
                  <a:cubicBezTo>
                    <a:pt x="15875" y="241300"/>
                    <a:pt x="0" y="290513"/>
                    <a:pt x="284162" y="304800"/>
                  </a:cubicBezTo>
                  <a:cubicBezTo>
                    <a:pt x="568324" y="319087"/>
                    <a:pt x="1581150" y="260350"/>
                    <a:pt x="1827212" y="276225"/>
                  </a:cubicBezTo>
                  <a:cubicBezTo>
                    <a:pt x="2073275" y="292100"/>
                    <a:pt x="2032000" y="365125"/>
                    <a:pt x="1760537" y="400050"/>
                  </a:cubicBezTo>
                  <a:cubicBezTo>
                    <a:pt x="1489075" y="434975"/>
                    <a:pt x="311149" y="457200"/>
                    <a:pt x="198437" y="485775"/>
                  </a:cubicBezTo>
                  <a:cubicBezTo>
                    <a:pt x="85725" y="514350"/>
                    <a:pt x="823912" y="550863"/>
                    <a:pt x="1084262" y="571500"/>
                  </a:cubicBezTo>
                  <a:cubicBezTo>
                    <a:pt x="1344612" y="592137"/>
                    <a:pt x="1650999" y="592137"/>
                    <a:pt x="1760537" y="609600"/>
                  </a:cubicBezTo>
                  <a:cubicBezTo>
                    <a:pt x="1870075" y="627063"/>
                    <a:pt x="1820862" y="655638"/>
                    <a:pt x="1741487" y="676275"/>
                  </a:cubicBezTo>
                  <a:cubicBezTo>
                    <a:pt x="1662112" y="696912"/>
                    <a:pt x="1473199" y="715168"/>
                    <a:pt x="1284287" y="733425"/>
                  </a:cubicBez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947067" y="6104426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-13 </a:t>
            </a:r>
            <a:r>
              <a:rPr lang="en-US" dirty="0" smtClean="0"/>
              <a:t>mbar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221352" y="6104426"/>
            <a:ext cx="840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kV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522054" y="6104426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4K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617663" y="6042871"/>
            <a:ext cx="653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6T</a:t>
            </a:r>
            <a:endParaRPr lang="ru-RU" dirty="0"/>
          </a:p>
        </p:txBody>
      </p:sp>
      <p:pic>
        <p:nvPicPr>
          <p:cNvPr id="24" name="Picture 1" descr="G:\Sveta_photo dlya presentacii\High volt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4049" y="5213302"/>
            <a:ext cx="947597" cy="762000"/>
          </a:xfrm>
          <a:prstGeom prst="rect">
            <a:avLst/>
          </a:prstGeom>
          <a:noFill/>
        </p:spPr>
      </p:pic>
      <p:pic>
        <p:nvPicPr>
          <p:cNvPr id="25" name="Picture 2" descr="G:\Sveta_photo dlya presentacii\Magn field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4321" y="5216477"/>
            <a:ext cx="921378" cy="755650"/>
          </a:xfrm>
          <a:prstGeom prst="rect">
            <a:avLst/>
          </a:prstGeom>
          <a:noFill/>
        </p:spPr>
      </p:pic>
      <p:pic>
        <p:nvPicPr>
          <p:cNvPr id="26" name="Picture 4" descr="G:\Sveta_photo dlya presentacii\imagesCAX14YP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5074" y="5289502"/>
            <a:ext cx="609600" cy="609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7101022" y="5394247"/>
            <a:ext cx="728084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UHV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3201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Overview - Cooler Trap</a:t>
            </a:r>
            <a:endParaRPr lang="de-DE"/>
          </a:p>
        </p:txBody>
      </p:sp>
      <p:pic>
        <p:nvPicPr>
          <p:cNvPr id="455687" name="Picture 7" descr="Trap_noBKGND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29253" r="8968" b="17281"/>
          <a:stretch>
            <a:fillRect/>
          </a:stretch>
        </p:blipFill>
        <p:spPr bwMode="auto">
          <a:xfrm rot="-21600000">
            <a:off x="539750" y="2322513"/>
            <a:ext cx="8208963" cy="355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5688" name="AutoShape 8"/>
          <p:cNvSpPr>
            <a:spLocks/>
          </p:cNvSpPr>
          <p:nvPr/>
        </p:nvSpPr>
        <p:spPr bwMode="auto">
          <a:xfrm>
            <a:off x="5364163" y="2205038"/>
            <a:ext cx="1436687" cy="431800"/>
          </a:xfrm>
          <a:prstGeom prst="accentBorderCallout2">
            <a:avLst>
              <a:gd name="adj1" fmla="val 26472"/>
              <a:gd name="adj2" fmla="val -5306"/>
              <a:gd name="adj3" fmla="val 26472"/>
              <a:gd name="adj4" fmla="val -20000"/>
              <a:gd name="adj5" fmla="val 233088"/>
              <a:gd name="adj6" fmla="val -35361"/>
            </a:avLst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000"/>
              <a:t>electronics</a:t>
            </a:r>
            <a:endParaRPr lang="de-DE" sz="2000"/>
          </a:p>
        </p:txBody>
      </p:sp>
      <p:sp>
        <p:nvSpPr>
          <p:cNvPr id="455689" name="AutoShape 9"/>
          <p:cNvSpPr>
            <a:spLocks/>
          </p:cNvSpPr>
          <p:nvPr/>
        </p:nvSpPr>
        <p:spPr bwMode="auto">
          <a:xfrm>
            <a:off x="7380288" y="4868863"/>
            <a:ext cx="1436687" cy="1008062"/>
          </a:xfrm>
          <a:prstGeom prst="accentBorderCallout2">
            <a:avLst>
              <a:gd name="adj1" fmla="val 11338"/>
              <a:gd name="adj2" fmla="val -5306"/>
              <a:gd name="adj3" fmla="val 11338"/>
              <a:gd name="adj4" fmla="val -48287"/>
              <a:gd name="adj5" fmla="val -88662"/>
              <a:gd name="adj6" fmla="val -93037"/>
            </a:avLst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000"/>
              <a:t>8 fold split central electrode</a:t>
            </a:r>
            <a:endParaRPr lang="de-DE" sz="2000"/>
          </a:p>
        </p:txBody>
      </p:sp>
      <p:sp>
        <p:nvSpPr>
          <p:cNvPr id="455690" name="AutoShape 10"/>
          <p:cNvSpPr>
            <a:spLocks/>
          </p:cNvSpPr>
          <p:nvPr/>
        </p:nvSpPr>
        <p:spPr bwMode="auto">
          <a:xfrm>
            <a:off x="4572000" y="1341438"/>
            <a:ext cx="2305050" cy="720725"/>
          </a:xfrm>
          <a:prstGeom prst="accentBorderCallout2">
            <a:avLst>
              <a:gd name="adj1" fmla="val 15861"/>
              <a:gd name="adj2" fmla="val -3306"/>
              <a:gd name="adj3" fmla="val 15861"/>
              <a:gd name="adj4" fmla="val -13704"/>
              <a:gd name="adj5" fmla="val 397134"/>
              <a:gd name="adj6" fmla="val -24449"/>
            </a:avLst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000"/>
              <a:t>differential pumping barriers</a:t>
            </a:r>
            <a:endParaRPr lang="de-DE" sz="2000"/>
          </a:p>
        </p:txBody>
      </p:sp>
      <p:sp>
        <p:nvSpPr>
          <p:cNvPr id="455691" name="Line 11"/>
          <p:cNvSpPr>
            <a:spLocks noChangeShapeType="1"/>
          </p:cNvSpPr>
          <p:nvPr/>
        </p:nvSpPr>
        <p:spPr bwMode="auto">
          <a:xfrm>
            <a:off x="6948488" y="1341438"/>
            <a:ext cx="0" cy="719137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5692" name="Line 12"/>
          <p:cNvSpPr>
            <a:spLocks noChangeShapeType="1"/>
          </p:cNvSpPr>
          <p:nvPr/>
        </p:nvSpPr>
        <p:spPr bwMode="auto">
          <a:xfrm>
            <a:off x="6948488" y="1484313"/>
            <a:ext cx="287337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5693" name="Line 13"/>
          <p:cNvSpPr>
            <a:spLocks noChangeShapeType="1"/>
          </p:cNvSpPr>
          <p:nvPr/>
        </p:nvSpPr>
        <p:spPr bwMode="auto">
          <a:xfrm>
            <a:off x="7235825" y="1484313"/>
            <a:ext cx="576263" cy="2160587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5694" name="AutoShape 14"/>
          <p:cNvSpPr>
            <a:spLocks/>
          </p:cNvSpPr>
          <p:nvPr/>
        </p:nvSpPr>
        <p:spPr bwMode="auto">
          <a:xfrm>
            <a:off x="250825" y="1125538"/>
            <a:ext cx="1797050" cy="720725"/>
          </a:xfrm>
          <a:prstGeom prst="accentBorderCallout2">
            <a:avLst>
              <a:gd name="adj1" fmla="val 15861"/>
              <a:gd name="adj2" fmla="val 104241"/>
              <a:gd name="adj3" fmla="val 15861"/>
              <a:gd name="adj4" fmla="val 134366"/>
              <a:gd name="adj5" fmla="val 367403"/>
              <a:gd name="adj6" fmla="val 165722"/>
            </a:avLst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000" dirty="0"/>
              <a:t>plug connection</a:t>
            </a:r>
            <a:endParaRPr lang="de-DE" sz="2000" dirty="0"/>
          </a:p>
        </p:txBody>
      </p:sp>
      <p:sp>
        <p:nvSpPr>
          <p:cNvPr id="455695" name="AutoShape 15"/>
          <p:cNvSpPr>
            <a:spLocks/>
          </p:cNvSpPr>
          <p:nvPr/>
        </p:nvSpPr>
        <p:spPr bwMode="auto">
          <a:xfrm>
            <a:off x="4356100" y="5373688"/>
            <a:ext cx="1436688" cy="720725"/>
          </a:xfrm>
          <a:prstGeom prst="accentBorderCallout2">
            <a:avLst>
              <a:gd name="adj1" fmla="val 15861"/>
              <a:gd name="adj2" fmla="val 105306"/>
              <a:gd name="adj3" fmla="val 15861"/>
              <a:gd name="adj4" fmla="val 111491"/>
              <a:gd name="adj5" fmla="val -109912"/>
              <a:gd name="adj6" fmla="val 117903"/>
            </a:avLst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000" dirty="0"/>
              <a:t>sapphire stands</a:t>
            </a:r>
            <a:endParaRPr lang="de-DE" sz="2000" dirty="0"/>
          </a:p>
        </p:txBody>
      </p:sp>
      <p:sp>
        <p:nvSpPr>
          <p:cNvPr id="455696" name="AutoShape 16"/>
          <p:cNvSpPr>
            <a:spLocks/>
          </p:cNvSpPr>
          <p:nvPr/>
        </p:nvSpPr>
        <p:spPr bwMode="auto">
          <a:xfrm>
            <a:off x="468313" y="1989138"/>
            <a:ext cx="1439862" cy="1008062"/>
          </a:xfrm>
          <a:prstGeom prst="accentBorderCallout2">
            <a:avLst>
              <a:gd name="adj1" fmla="val 11338"/>
              <a:gd name="adj2" fmla="val 105292"/>
              <a:gd name="adj3" fmla="val 11338"/>
              <a:gd name="adj4" fmla="val 127231"/>
              <a:gd name="adj5" fmla="val 125829"/>
              <a:gd name="adj6" fmla="val 150384"/>
            </a:avLst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000"/>
              <a:t>cold (4K) magnet </a:t>
            </a:r>
          </a:p>
          <a:p>
            <a:r>
              <a:rPr lang="en-US" sz="2000"/>
              <a:t>bore tube</a:t>
            </a:r>
            <a:endParaRPr lang="de-DE" sz="20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4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and Cooling of Electrons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3926"/>
          <a:stretch>
            <a:fillRect/>
          </a:stretch>
        </p:blipFill>
        <p:spPr bwMode="auto">
          <a:xfrm rot="18164792">
            <a:off x="4911052" y="3604482"/>
            <a:ext cx="2815241" cy="3987587"/>
          </a:xfrm>
          <a:prstGeom prst="rect">
            <a:avLst/>
          </a:prstGeom>
          <a:solidFill>
            <a:schemeClr val="bg1">
              <a:alpha val="14902"/>
            </a:schemeClr>
          </a:solidFill>
          <a:ln w="12700" algn="ctr"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209" y="1625372"/>
            <a:ext cx="1439863" cy="190500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7410" y="3850968"/>
            <a:ext cx="2596384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 smtClean="0"/>
              <a:t>Electron  source</a:t>
            </a:r>
            <a:endParaRPr lang="de-DE" b="1" dirty="0"/>
          </a:p>
        </p:txBody>
      </p:sp>
      <p:pic>
        <p:nvPicPr>
          <p:cNvPr id="9" name="Picture 8" descr="coolingti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545" y="1256627"/>
            <a:ext cx="5858256" cy="3651504"/>
          </a:xfrm>
          <a:prstGeom prst="rect">
            <a:avLst/>
          </a:prstGeom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81503" y="4377128"/>
            <a:ext cx="3579050" cy="19159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l">
              <a:lnSpc>
                <a:spcPct val="110000"/>
              </a:lnSpc>
              <a:buFont typeface="Arial"/>
              <a:buChar char="•"/>
            </a:pPr>
            <a:r>
              <a:rPr lang="de-DE" sz="1800" dirty="0" smtClean="0"/>
              <a:t>UHV </a:t>
            </a:r>
            <a:r>
              <a:rPr lang="de-DE" sz="1800" dirty="0" err="1" smtClean="0"/>
              <a:t>Flashlamp</a:t>
            </a:r>
            <a:r>
              <a:rPr lang="de-DE" sz="1800" dirty="0" smtClean="0"/>
              <a:t> + </a:t>
            </a:r>
            <a:r>
              <a:rPr lang="de-DE" sz="1800" dirty="0" err="1" smtClean="0"/>
              <a:t>GaAs</a:t>
            </a:r>
            <a:r>
              <a:rPr lang="de-DE" sz="1800" dirty="0" smtClean="0"/>
              <a:t> </a:t>
            </a:r>
            <a:r>
              <a:rPr lang="de-DE" sz="1800" dirty="0" err="1" smtClean="0"/>
              <a:t>Surface</a:t>
            </a:r>
            <a:endParaRPr lang="de-DE" sz="1800" dirty="0" smtClean="0"/>
          </a:p>
          <a:p>
            <a:pPr marL="285750" indent="-285750" algn="l">
              <a:lnSpc>
                <a:spcPct val="110000"/>
              </a:lnSpc>
              <a:buFont typeface="Arial"/>
              <a:buChar char="•"/>
            </a:pPr>
            <a:r>
              <a:rPr lang="de-DE" sz="1800" dirty="0" err="1" smtClean="0"/>
              <a:t>Acceleration</a:t>
            </a:r>
            <a:r>
              <a:rPr lang="de-DE" sz="1800" dirty="0" smtClean="0"/>
              <a:t> voltage 60 V</a:t>
            </a:r>
          </a:p>
          <a:p>
            <a:pPr marL="285750" indent="-285750" algn="l">
              <a:lnSpc>
                <a:spcPct val="110000"/>
              </a:lnSpc>
              <a:buFont typeface="Arial"/>
              <a:buChar char="•"/>
            </a:pPr>
            <a:r>
              <a:rPr lang="de-DE" sz="1800" dirty="0" smtClean="0"/>
              <a:t>Pulse length 400 </a:t>
            </a:r>
            <a:r>
              <a:rPr lang="de-DE" sz="1800" dirty="0" err="1" smtClean="0"/>
              <a:t>ns</a:t>
            </a:r>
            <a:endParaRPr lang="de-DE" sz="1800" dirty="0" smtClean="0"/>
          </a:p>
          <a:p>
            <a:pPr marL="285750" indent="-285750" algn="l">
              <a:lnSpc>
                <a:spcPct val="110000"/>
              </a:lnSpc>
              <a:buFont typeface="Arial"/>
              <a:buChar char="•"/>
            </a:pPr>
            <a:r>
              <a:rPr lang="de-DE" sz="1800" dirty="0" smtClean="0"/>
              <a:t>Peak </a:t>
            </a:r>
            <a:r>
              <a:rPr lang="de-DE" sz="1800" dirty="0" err="1" smtClean="0"/>
              <a:t>current</a:t>
            </a:r>
            <a:r>
              <a:rPr lang="de-DE" sz="1800" dirty="0" smtClean="0"/>
              <a:t> 0.5 mA</a:t>
            </a:r>
          </a:p>
          <a:p>
            <a:pPr marL="285750" indent="-285750" algn="l">
              <a:lnSpc>
                <a:spcPct val="110000"/>
              </a:lnSpc>
              <a:buFont typeface="Arial"/>
              <a:buChar char="•"/>
            </a:pPr>
            <a:r>
              <a:rPr lang="de-DE" sz="1800" dirty="0" smtClean="0"/>
              <a:t> &gt;10</a:t>
            </a:r>
            <a:r>
              <a:rPr lang="de-DE" sz="1800" baseline="30000" dirty="0" smtClean="0"/>
              <a:t>9</a:t>
            </a:r>
            <a:r>
              <a:rPr lang="de-DE" sz="1800" dirty="0" smtClean="0"/>
              <a:t> electrons in a </a:t>
            </a:r>
            <a:r>
              <a:rPr lang="de-DE" sz="1800" dirty="0" err="1" smtClean="0"/>
              <a:t>bunch</a:t>
            </a:r>
            <a:endParaRPr lang="de-DE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844268" y="1671250"/>
            <a:ext cx="2608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trike="sngStrike" dirty="0" smtClean="0">
                <a:solidFill>
                  <a:srgbClr val="C60202"/>
                </a:solidFill>
              </a:rPr>
              <a:t>   </a:t>
            </a:r>
            <a:r>
              <a:rPr lang="en-US" dirty="0" smtClean="0">
                <a:solidFill>
                  <a:srgbClr val="C60202"/>
                </a:solidFill>
              </a:rPr>
              <a:t> theoretical 1/B</a:t>
            </a:r>
            <a:r>
              <a:rPr lang="en-US" baseline="30000" dirty="0" smtClean="0">
                <a:solidFill>
                  <a:srgbClr val="C60202"/>
                </a:solidFill>
              </a:rPr>
              <a:t>2</a:t>
            </a:r>
            <a:endParaRPr lang="en-US" baseline="30000" dirty="0">
              <a:solidFill>
                <a:srgbClr val="C60202"/>
              </a:solidFill>
            </a:endParaRPr>
          </a:p>
        </p:txBody>
      </p:sp>
      <p:sp>
        <p:nvSpPr>
          <p:cNvPr id="11" name="TextBox 49"/>
          <p:cNvSpPr txBox="1">
            <a:spLocks noChangeArrowheads="1"/>
          </p:cNvSpPr>
          <p:nvPr/>
        </p:nvSpPr>
        <p:spPr bwMode="auto">
          <a:xfrm>
            <a:off x="6840108" y="1113794"/>
            <a:ext cx="2206326" cy="338554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 err="1" smtClean="0"/>
              <a:t>Masterthesis</a:t>
            </a:r>
            <a:r>
              <a:rPr lang="en-US" sz="1600" i="1" dirty="0" smtClean="0"/>
              <a:t> B. Maas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6947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ap with H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31" y="2145245"/>
            <a:ext cx="6235869" cy="41579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Redesign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Cooler </a:t>
            </a:r>
            <a:r>
              <a:rPr lang="de-DE" dirty="0" err="1" smtClean="0"/>
              <a:t>Penning</a:t>
            </a:r>
            <a:r>
              <a:rPr lang="de-DE" dirty="0" smtClean="0"/>
              <a:t> Trap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electrodes</a:t>
            </a:r>
            <a:r>
              <a:rPr lang="de-DE" dirty="0" smtClean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feedtroughs</a:t>
            </a:r>
            <a:r>
              <a:rPr lang="de-DE" dirty="0" smtClean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connections</a:t>
            </a:r>
            <a:r>
              <a:rPr lang="en-US" dirty="0"/>
              <a:t> </a:t>
            </a:r>
            <a:endParaRPr lang="en-US" dirty="0" smtClean="0"/>
          </a:p>
          <a:p>
            <a:pPr marL="0" indent="0"/>
            <a:r>
              <a:rPr lang="en-US" dirty="0" smtClean="0"/>
              <a:t>= fewer faults (but a bit less flexible)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44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88438" y="3720363"/>
            <a:ext cx="931637" cy="1253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8067" name="Picture 3" descr="D:\posao\jena\TR7DK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2225" y="1295400"/>
            <a:ext cx="2390468" cy="2243761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 rot="16200000">
            <a:off x="6846057" y="2245244"/>
            <a:ext cx="2187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/>
              <a:t>beam after 10 m</a:t>
            </a:r>
            <a:endParaRPr lang="en-GB" sz="2000" dirty="0"/>
          </a:p>
        </p:txBody>
      </p:sp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078" y="1295400"/>
            <a:ext cx="3128829" cy="264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3876541" y="3729281"/>
          <a:ext cx="4997003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536"/>
                <a:gridCol w="2163467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x-none" sz="2000" dirty="0" smtClean="0"/>
                        <a:t>Characteristics</a:t>
                      </a:r>
                      <a:r>
                        <a:rPr lang="x-none" sz="2000" baseline="0" dirty="0" smtClean="0"/>
                        <a:t> of the HITRAP exp. LEB</a:t>
                      </a:r>
                      <a:endParaRPr lang="en-GB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beam</a:t>
                      </a:r>
                      <a:r>
                        <a:rPr lang="x-none" sz="2000" dirty="0" smtClean="0"/>
                        <a:t> energy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sz="2000" dirty="0" smtClean="0"/>
                        <a:t>2-10 keV/q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beam</a:t>
                      </a:r>
                      <a:r>
                        <a:rPr lang="x-none" sz="2000" dirty="0" smtClean="0"/>
                        <a:t> size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sz="2000" dirty="0" smtClean="0"/>
                        <a:t>~ 5 mm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transport</a:t>
                      </a:r>
                      <a:r>
                        <a:rPr lang="x-none" sz="2000" dirty="0" smtClean="0"/>
                        <a:t> efficiency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up</a:t>
                      </a:r>
                      <a:r>
                        <a:rPr lang="x-none" sz="2000" dirty="0" smtClean="0"/>
                        <a:t> to 95%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charge</a:t>
                      </a:r>
                      <a:r>
                        <a:rPr lang="x-none" sz="2000" dirty="0" smtClean="0"/>
                        <a:t> states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up</a:t>
                      </a:r>
                      <a:r>
                        <a:rPr lang="x-none" sz="2000" baseline="0" dirty="0" smtClean="0"/>
                        <a:t> to ~ 44+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ion</a:t>
                      </a:r>
                      <a:r>
                        <a:rPr lang="x-none" sz="2000" dirty="0" smtClean="0"/>
                        <a:t> species (DREEBIT)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sz="2000" dirty="0" smtClean="0"/>
                        <a:t>Ar, Xe, Kr, O, C, K, Ca, ...</a:t>
                      </a:r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EBIT to</a:t>
            </a:r>
            <a:r>
              <a:rPr lang="en-US" baseline="0" dirty="0" smtClean="0"/>
              <a:t> produce light HCI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3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1608" y="7270240"/>
            <a:ext cx="2043350" cy="925512"/>
          </a:xfrm>
          <a:prstGeom prst="rect">
            <a:avLst/>
          </a:prstGeom>
          <a:solidFill>
            <a:srgbClr val="0070C0">
              <a:alpha val="27000"/>
            </a:srgbClr>
          </a:solidFill>
          <a:ln>
            <a:noFill/>
          </a:ln>
          <a:effectLst/>
        </p:spPr>
      </p:pic>
      <p:sp>
        <p:nvSpPr>
          <p:cNvPr id="22" name="Textfeld 21"/>
          <p:cNvSpPr txBox="1"/>
          <p:nvPr/>
        </p:nvSpPr>
        <p:spPr>
          <a:xfrm>
            <a:off x="1824514" y="1721852"/>
            <a:ext cx="713657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ESR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393602" y="2611579"/>
            <a:ext cx="135979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CRYRING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auto">
          <a:xfrm rot="5400000">
            <a:off x="805963" y="2627775"/>
            <a:ext cx="989907" cy="385878"/>
          </a:xfrm>
          <a:prstGeom prst="leftRightArrow">
            <a:avLst>
              <a:gd name="adj1" fmla="val 50000"/>
              <a:gd name="adj2" fmla="val 78978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0000"/>
              </a:gs>
            </a:gsLst>
            <a:lin ang="10800000" scaled="0"/>
            <a:tileRect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Ion Storage at GSI</a:t>
            </a:r>
            <a:endParaRPr lang="en-US" dirty="0"/>
          </a:p>
        </p:txBody>
      </p:sp>
      <p:sp>
        <p:nvSpPr>
          <p:cNvPr id="18440" name="AutoShape 15"/>
          <p:cNvSpPr>
            <a:spLocks noChangeArrowheads="1"/>
          </p:cNvSpPr>
          <p:nvPr/>
        </p:nvSpPr>
        <p:spPr bwMode="auto">
          <a:xfrm rot="5400000">
            <a:off x="575757" y="5269079"/>
            <a:ext cx="1517582" cy="425269"/>
          </a:xfrm>
          <a:prstGeom prst="leftRightArrow">
            <a:avLst>
              <a:gd name="adj1" fmla="val 50000"/>
              <a:gd name="adj2" fmla="val 78978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0000"/>
              </a:gs>
            </a:gsLst>
            <a:lin ang="10800000" scaled="0"/>
            <a:tileRect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 dirty="0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0" y="1370199"/>
            <a:ext cx="70485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15"/>
          <p:cNvSpPr>
            <a:spLocks noChangeArrowheads="1"/>
          </p:cNvSpPr>
          <p:nvPr/>
        </p:nvSpPr>
        <p:spPr bwMode="auto">
          <a:xfrm rot="16200000">
            <a:off x="1168718" y="1730567"/>
            <a:ext cx="1116760" cy="396021"/>
          </a:xfrm>
          <a:prstGeom prst="leftRightArrow">
            <a:avLst>
              <a:gd name="adj1" fmla="val 50000"/>
              <a:gd name="adj2" fmla="val 78978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0000"/>
              </a:gs>
            </a:gsLst>
            <a:lin ang="0" scaled="0"/>
            <a:tileRect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47087" y="5306897"/>
            <a:ext cx="114165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HITRAP</a:t>
            </a:r>
            <a:endParaRPr lang="en-US" sz="2000" b="1" dirty="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hteck 15"/>
          <p:cNvSpPr/>
          <p:nvPr/>
        </p:nvSpPr>
        <p:spPr bwMode="auto">
          <a:xfrm>
            <a:off x="789084" y="1295400"/>
            <a:ext cx="244787" cy="5042106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32000"/>
                </a:schemeClr>
              </a:gs>
              <a:gs pos="35000">
                <a:schemeClr val="accent2">
                  <a:tint val="37000"/>
                  <a:satMod val="300000"/>
                  <a:alpha val="32000"/>
                </a:schemeClr>
              </a:gs>
              <a:gs pos="100000">
                <a:schemeClr val="accent2">
                  <a:tint val="15000"/>
                  <a:satMod val="350000"/>
                  <a:alpha val="32000"/>
                </a:schemeClr>
              </a:gs>
            </a:gsLst>
            <a:lin ang="16200000" scaled="1"/>
            <a:tileRect/>
          </a:gradFill>
          <a:ln w="19050" cmpd="sng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197374" y="1955189"/>
            <a:ext cx="5668881" cy="3580967"/>
            <a:chOff x="1758439" y="1218139"/>
            <a:chExt cx="7274763" cy="4595389"/>
          </a:xfrm>
        </p:grpSpPr>
        <p:sp>
          <p:nvSpPr>
            <p:cNvPr id="56" name="Donut 55"/>
            <p:cNvSpPr/>
            <p:nvPr/>
          </p:nvSpPr>
          <p:spPr bwMode="auto">
            <a:xfrm>
              <a:off x="3197242" y="1621447"/>
              <a:ext cx="1520853" cy="1520853"/>
            </a:xfrm>
            <a:prstGeom prst="donut">
              <a:avLst>
                <a:gd name="adj" fmla="val 7308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  <a:ea typeface="ＭＳ Ｐゴシック" charset="0"/>
                </a:rPr>
                <a:t>SIS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57" name="Right Arrow 56"/>
            <p:cNvSpPr/>
            <p:nvPr/>
          </p:nvSpPr>
          <p:spPr bwMode="auto">
            <a:xfrm>
              <a:off x="2982580" y="1591362"/>
              <a:ext cx="509443" cy="155487"/>
            </a:xfrm>
            <a:prstGeom prst="rightArrow">
              <a:avLst/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58" name="Right Arrow 57"/>
            <p:cNvSpPr/>
            <p:nvPr/>
          </p:nvSpPr>
          <p:spPr bwMode="auto">
            <a:xfrm>
              <a:off x="4409021" y="1591362"/>
              <a:ext cx="611332" cy="155487"/>
            </a:xfrm>
            <a:prstGeom prst="rightArrow">
              <a:avLst/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6200000">
              <a:off x="4652546" y="1647990"/>
              <a:ext cx="1114681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>
                      <a:lumMod val="75000"/>
                    </a:schemeClr>
                  </a:solidFill>
                </a:rPr>
                <a:t>Stripper</a:t>
              </a:r>
              <a:endParaRPr 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88127" y="1218139"/>
              <a:ext cx="1513197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400 MeV/u</a:t>
              </a:r>
              <a:endParaRPr lang="en-US" sz="16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758439" y="1447835"/>
              <a:ext cx="1156723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>
                      <a:lumMod val="75000"/>
                    </a:schemeClr>
                  </a:solidFill>
                </a:rPr>
                <a:t>UNILAC</a:t>
              </a:r>
              <a:endParaRPr 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2" name="Diagonal Stripe 61"/>
            <p:cNvSpPr/>
            <p:nvPr/>
          </p:nvSpPr>
          <p:spPr bwMode="auto">
            <a:xfrm>
              <a:off x="6838674" y="1664373"/>
              <a:ext cx="441379" cy="490043"/>
            </a:xfrm>
            <a:prstGeom prst="diagStripe">
              <a:avLst>
                <a:gd name="adj" fmla="val 85606"/>
              </a:avLst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5908862" y="2082600"/>
              <a:ext cx="929812" cy="66439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64" name="Diagonal Stripe 63"/>
            <p:cNvSpPr/>
            <p:nvPr/>
          </p:nvSpPr>
          <p:spPr bwMode="auto">
            <a:xfrm rot="5400000">
              <a:off x="5443151" y="1683328"/>
              <a:ext cx="441378" cy="490043"/>
            </a:xfrm>
            <a:prstGeom prst="diagStripe">
              <a:avLst>
                <a:gd name="adj" fmla="val 85606"/>
              </a:avLst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65" name="Right Arrow 64"/>
            <p:cNvSpPr/>
            <p:nvPr/>
          </p:nvSpPr>
          <p:spPr bwMode="auto">
            <a:xfrm>
              <a:off x="5418819" y="1591362"/>
              <a:ext cx="2046863" cy="155487"/>
            </a:xfrm>
            <a:prstGeom prst="rightArrow">
              <a:avLst/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023565" y="1731173"/>
              <a:ext cx="734432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>
                      <a:lumMod val="75000"/>
                    </a:schemeClr>
                  </a:solidFill>
                </a:rPr>
                <a:t>FRS</a:t>
              </a:r>
              <a:endParaRPr 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7" name="Diagonal Stripe 66"/>
            <p:cNvSpPr/>
            <p:nvPr/>
          </p:nvSpPr>
          <p:spPr bwMode="auto">
            <a:xfrm>
              <a:off x="8591821" y="3913762"/>
              <a:ext cx="441379" cy="490043"/>
            </a:xfrm>
            <a:prstGeom prst="diagStripe">
              <a:avLst>
                <a:gd name="adj" fmla="val 85606"/>
              </a:avLst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 rot="16200000">
              <a:off x="8535074" y="3415635"/>
              <a:ext cx="929812" cy="66439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9" name="Rounded Rectangle 68"/>
            <p:cNvSpPr/>
            <p:nvPr/>
          </p:nvSpPr>
          <p:spPr bwMode="auto">
            <a:xfrm>
              <a:off x="7465682" y="1584942"/>
              <a:ext cx="1567518" cy="2012994"/>
            </a:xfrm>
            <a:prstGeom prst="roundRect">
              <a:avLst>
                <a:gd name="adj" fmla="val 36167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 bwMode="auto">
            <a:xfrm>
              <a:off x="7567570" y="1707660"/>
              <a:ext cx="1363741" cy="1767558"/>
            </a:xfrm>
            <a:prstGeom prst="roundRect">
              <a:avLst>
                <a:gd name="adj" fmla="val 36167"/>
              </a:avLst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  <a:ea typeface="ＭＳ Ｐゴシック" charset="0"/>
                </a:rPr>
                <a:t>ESR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489582" y="3952950"/>
              <a:ext cx="1231504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4 MeV/u</a:t>
              </a:r>
              <a:endParaRPr lang="en-US" sz="16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2" name="Right Arrow 71"/>
            <p:cNvSpPr/>
            <p:nvPr/>
          </p:nvSpPr>
          <p:spPr bwMode="auto">
            <a:xfrm flipH="1">
              <a:off x="7465682" y="4293927"/>
              <a:ext cx="1126140" cy="125553"/>
            </a:xfrm>
            <a:prstGeom prst="rightArrow">
              <a:avLst/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5000953" y="4117539"/>
              <a:ext cx="2279101" cy="466531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charset="0"/>
                </a:rPr>
                <a:t>HITRAP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865122" y="3699673"/>
              <a:ext cx="668487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4 K</a:t>
              </a:r>
              <a:endParaRPr lang="en-US" sz="16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5" name="Diagonal Stripe 74"/>
            <p:cNvSpPr/>
            <p:nvPr/>
          </p:nvSpPr>
          <p:spPr bwMode="auto">
            <a:xfrm>
              <a:off x="8591821" y="5143220"/>
              <a:ext cx="441379" cy="490043"/>
            </a:xfrm>
            <a:prstGeom prst="diagStripe">
              <a:avLst>
                <a:gd name="adj" fmla="val 85606"/>
              </a:avLst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411206" y="5182408"/>
              <a:ext cx="1372351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10 MeV/u</a:t>
              </a:r>
              <a:endParaRPr lang="en-US" sz="16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7" name="Right Arrow 76"/>
            <p:cNvSpPr/>
            <p:nvPr/>
          </p:nvSpPr>
          <p:spPr bwMode="auto">
            <a:xfrm flipH="1">
              <a:off x="7465682" y="5523385"/>
              <a:ext cx="1126140" cy="125553"/>
            </a:xfrm>
            <a:prstGeom prst="rightArrow">
              <a:avLst/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5000953" y="5346998"/>
              <a:ext cx="2279100" cy="46653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charset="0"/>
                </a:rPr>
                <a:t>CRYRING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847926" y="4931605"/>
              <a:ext cx="2765979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4 MeV/u … 100 </a:t>
              </a:r>
              <a:r>
                <a:rPr lang="en-US" sz="1600" i="1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keV</a:t>
              </a:r>
              <a:r>
                <a:rPr lang="en-US" sz="16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/u</a:t>
              </a:r>
              <a:endParaRPr lang="en-US" sz="16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 rot="16200000">
              <a:off x="8390081" y="4500099"/>
              <a:ext cx="1219803" cy="66439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10971" y="1242769"/>
              <a:ext cx="1513197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400 MeV/u</a:t>
              </a:r>
              <a:endParaRPr lang="en-US" sz="16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0" name="AutoShape 15"/>
          <p:cNvSpPr>
            <a:spLocks noChangeArrowheads="1"/>
          </p:cNvSpPr>
          <p:nvPr/>
        </p:nvSpPr>
        <p:spPr bwMode="auto">
          <a:xfrm rot="5400000">
            <a:off x="2303472" y="5115432"/>
            <a:ext cx="507456" cy="425269"/>
          </a:xfrm>
          <a:prstGeom prst="leftRightArrow">
            <a:avLst>
              <a:gd name="adj1" fmla="val 50000"/>
              <a:gd name="adj2" fmla="val 78978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0000"/>
              </a:gs>
            </a:gsLst>
            <a:lin ang="10800000" scaled="0"/>
            <a:tileRect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41" name="Textfeld 3"/>
          <p:cNvSpPr txBox="1"/>
          <p:nvPr/>
        </p:nvSpPr>
        <p:spPr>
          <a:xfrm>
            <a:off x="2870686" y="5128011"/>
            <a:ext cx="1476837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SHIPTRAP</a:t>
            </a:r>
            <a:endParaRPr lang="en-US" sz="2000" b="1" dirty="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 rot="3037160">
            <a:off x="3326043" y="2926307"/>
            <a:ext cx="1384506" cy="363545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charset="0"/>
              </a:rPr>
              <a:t>SHIPTRAP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8715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Preparing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S-EBIT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pic>
        <p:nvPicPr>
          <p:cNvPr id="128002" name="Picture 2" descr="H:\pictures\Plattform\2014_Mai\WP_20140513_18_42_38_Pro.jpg"/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80667" y="1817547"/>
            <a:ext cx="6993519" cy="393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9"/>
          <p:cNvSpPr txBox="1">
            <a:spLocks noChangeArrowheads="1"/>
          </p:cNvSpPr>
          <p:nvPr/>
        </p:nvSpPr>
        <p:spPr bwMode="auto">
          <a:xfrm>
            <a:off x="7615009" y="959439"/>
            <a:ext cx="1381581" cy="338554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 smtClean="0"/>
              <a:t>S. </a:t>
            </a:r>
            <a:r>
              <a:rPr lang="en-US" sz="1600" i="1" dirty="0" err="1" smtClean="0"/>
              <a:t>Trotsenko</a:t>
            </a:r>
            <a:endParaRPr lang="en-US" sz="16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33413" y="1453383"/>
            <a:ext cx="7365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Loan from </a:t>
            </a:r>
            <a:r>
              <a:rPr lang="en-US" sz="1400" dirty="0" err="1" smtClean="0"/>
              <a:t>Helmholtzinstitute</a:t>
            </a:r>
            <a:r>
              <a:rPr lang="en-US" sz="1400" dirty="0" smtClean="0"/>
              <a:t> Jena (HIJ), Originally from Stockholm Univ. (R. </a:t>
            </a:r>
            <a:r>
              <a:rPr lang="en-US" sz="1400" dirty="0" err="1" smtClean="0"/>
              <a:t>Schuch</a:t>
            </a:r>
            <a:r>
              <a:rPr lang="en-US" sz="1400" dirty="0" smtClean="0"/>
              <a:t> et al.)</a:t>
            </a:r>
            <a:endParaRPr lang="en-US" sz="1400" dirty="0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4133220" y="5293674"/>
            <a:ext cx="4754289" cy="923330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Max. electron energy 260 </a:t>
            </a:r>
            <a:r>
              <a:rPr lang="en-US" sz="1800" dirty="0" err="1" smtClean="0"/>
              <a:t>keV</a:t>
            </a:r>
            <a:r>
              <a:rPr lang="en-US" sz="1800" dirty="0" smtClean="0"/>
              <a:t> (Design Goal)</a:t>
            </a:r>
            <a:endParaRPr lang="en-US" sz="1800" dirty="0"/>
          </a:p>
          <a:p>
            <a:r>
              <a:rPr lang="en-US" sz="1800" dirty="0"/>
              <a:t>Electron current density 4 kA/cm</a:t>
            </a:r>
            <a:r>
              <a:rPr lang="en-US" sz="1800" baseline="30000" dirty="0"/>
              <a:t>2</a:t>
            </a:r>
          </a:p>
          <a:p>
            <a:r>
              <a:rPr lang="en-US" sz="1800" dirty="0" smtClean="0"/>
              <a:t>Ion </a:t>
            </a:r>
            <a:r>
              <a:rPr lang="en-US" sz="1800" dirty="0"/>
              <a:t>capacity – 10</a:t>
            </a:r>
            <a:r>
              <a:rPr lang="en-US" sz="1800" baseline="30000" dirty="0"/>
              <a:t>8 </a:t>
            </a:r>
            <a:r>
              <a:rPr lang="en-US" sz="1800" dirty="0" smtClean="0"/>
              <a:t>charges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97133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F. Herfurth "HITRAP and CRYRING@ESR"</a:t>
            </a:r>
            <a:endParaRPr lang="de-DE" dirty="0"/>
          </a:p>
        </p:txBody>
      </p:sp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g-</a:t>
            </a:r>
            <a:r>
              <a:rPr lang="en-US" sz="3200" dirty="0" smtClean="0"/>
              <a:t>Factor of the bound Electron</a:t>
            </a:r>
            <a:endParaRPr lang="de-DE" sz="3200" dirty="0"/>
          </a:p>
        </p:txBody>
      </p:sp>
      <p:sp>
        <p:nvSpPr>
          <p:cNvPr id="260108" name="Rectangle 12"/>
          <p:cNvSpPr>
            <a:spLocks noChangeArrowheads="1"/>
          </p:cNvSpPr>
          <p:nvPr/>
        </p:nvSpPr>
        <p:spPr bwMode="auto">
          <a:xfrm>
            <a:off x="420678" y="1592105"/>
            <a:ext cx="5029200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2000" b="1" dirty="0" err="1"/>
              <a:t>g</a:t>
            </a:r>
            <a:r>
              <a:rPr lang="de-DE" sz="2000" b="1" baseline="-25000" dirty="0" err="1"/>
              <a:t>bound</a:t>
            </a:r>
            <a:r>
              <a:rPr lang="de-DE" sz="2000" b="1" dirty="0"/>
              <a:t>/</a:t>
            </a:r>
            <a:r>
              <a:rPr lang="de-DE" sz="2000" b="1" dirty="0" err="1"/>
              <a:t>g</a:t>
            </a:r>
            <a:r>
              <a:rPr lang="de-DE" sz="2000" b="1" baseline="-25000" dirty="0" err="1"/>
              <a:t>free</a:t>
            </a:r>
            <a:r>
              <a:rPr lang="de-DE" sz="2000" b="1" dirty="0"/>
              <a:t> </a:t>
            </a:r>
            <a:r>
              <a:rPr lang="de-DE" sz="2000" b="1" dirty="0">
                <a:sym typeface="Symbol" charset="0"/>
              </a:rPr>
              <a:t></a:t>
            </a:r>
            <a:r>
              <a:rPr lang="de-DE" sz="2000" b="1" dirty="0"/>
              <a:t> 1 - (</a:t>
            </a:r>
            <a:r>
              <a:rPr lang="de-DE" sz="2000" b="1" dirty="0" err="1"/>
              <a:t>Z</a:t>
            </a:r>
            <a:r>
              <a:rPr lang="de-DE" sz="2000" b="1" dirty="0" err="1">
                <a:latin typeface="Symbol" charset="0"/>
              </a:rPr>
              <a:t>a</a:t>
            </a:r>
            <a:r>
              <a:rPr lang="de-DE" sz="2000" b="1" dirty="0"/>
              <a:t>)</a:t>
            </a:r>
            <a:r>
              <a:rPr lang="de-DE" sz="2000" b="1" baseline="30000" dirty="0"/>
              <a:t>2</a:t>
            </a:r>
            <a:r>
              <a:rPr lang="de-DE" sz="2000" b="1" dirty="0"/>
              <a:t>/3 +</a:t>
            </a:r>
            <a:r>
              <a:rPr lang="de-DE" sz="2000" b="1" dirty="0">
                <a:latin typeface="Times New Roman" charset="0"/>
              </a:rPr>
              <a:t>  </a:t>
            </a:r>
            <a:r>
              <a:rPr lang="de-DE" sz="2000" b="1" dirty="0">
                <a:latin typeface="Symbol" charset="0"/>
              </a:rPr>
              <a:t>a</a:t>
            </a:r>
            <a:r>
              <a:rPr lang="de-DE" sz="2000" b="1" dirty="0"/>
              <a:t>(</a:t>
            </a:r>
            <a:r>
              <a:rPr lang="de-DE" sz="2000" b="1" dirty="0" err="1"/>
              <a:t>Z</a:t>
            </a:r>
            <a:r>
              <a:rPr lang="de-DE" sz="2000" b="1" dirty="0" err="1">
                <a:latin typeface="Symbol" charset="0"/>
              </a:rPr>
              <a:t>a</a:t>
            </a:r>
            <a:r>
              <a:rPr lang="de-DE" sz="2000" b="1" dirty="0"/>
              <a:t>)</a:t>
            </a:r>
            <a:r>
              <a:rPr lang="de-DE" sz="2000" b="1" baseline="30000" dirty="0"/>
              <a:t>2</a:t>
            </a:r>
            <a:r>
              <a:rPr lang="de-DE" sz="2000" b="1" dirty="0"/>
              <a:t>/4</a:t>
            </a:r>
            <a:r>
              <a:rPr lang="de-DE" sz="2000" b="1" dirty="0">
                <a:latin typeface="Symbol" charset="0"/>
              </a:rPr>
              <a:t>p + ....</a:t>
            </a:r>
          </a:p>
        </p:txBody>
      </p:sp>
      <p:sp>
        <p:nvSpPr>
          <p:cNvPr id="260109" name="Line 13"/>
          <p:cNvSpPr>
            <a:spLocks noChangeShapeType="1"/>
          </p:cNvSpPr>
          <p:nvPr/>
        </p:nvSpPr>
        <p:spPr bwMode="auto">
          <a:xfrm flipH="1">
            <a:off x="1906588" y="2073275"/>
            <a:ext cx="762000" cy="304800"/>
          </a:xfrm>
          <a:prstGeom prst="line">
            <a:avLst/>
          </a:prstGeom>
          <a:noFill/>
          <a:ln w="11176">
            <a:solidFill>
              <a:schemeClr val="accent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10" name="Line 14"/>
          <p:cNvSpPr>
            <a:spLocks noChangeShapeType="1"/>
          </p:cNvSpPr>
          <p:nvPr/>
        </p:nvSpPr>
        <p:spPr bwMode="auto">
          <a:xfrm flipH="1">
            <a:off x="3735388" y="2073275"/>
            <a:ext cx="304800" cy="304800"/>
          </a:xfrm>
          <a:prstGeom prst="line">
            <a:avLst/>
          </a:prstGeom>
          <a:noFill/>
          <a:ln w="11176">
            <a:solidFill>
              <a:srgbClr val="FF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11" name="Rectangle 15"/>
          <p:cNvSpPr>
            <a:spLocks noChangeArrowheads="1"/>
          </p:cNvSpPr>
          <p:nvPr/>
        </p:nvSpPr>
        <p:spPr bwMode="auto">
          <a:xfrm>
            <a:off x="2856396" y="2405095"/>
            <a:ext cx="18850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800" b="1">
                <a:solidFill>
                  <a:srgbClr val="FF0000"/>
                </a:solidFill>
              </a:rPr>
              <a:t>bound-state QED</a:t>
            </a:r>
            <a:endParaRPr lang="de-DE" sz="2000" b="1" u="sng">
              <a:latin typeface="Symbol" charset="0"/>
            </a:endParaRPr>
          </a:p>
        </p:txBody>
      </p:sp>
      <p:sp>
        <p:nvSpPr>
          <p:cNvPr id="260112" name="Rectangle 16"/>
          <p:cNvSpPr>
            <a:spLocks noChangeArrowheads="1"/>
          </p:cNvSpPr>
          <p:nvPr/>
        </p:nvSpPr>
        <p:spPr bwMode="auto">
          <a:xfrm>
            <a:off x="949809" y="2405095"/>
            <a:ext cx="13721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de-DE" sz="1800" b="1" dirty="0">
                <a:solidFill>
                  <a:schemeClr val="accent2"/>
                </a:solidFill>
              </a:rPr>
              <a:t>Dirac </a:t>
            </a:r>
            <a:r>
              <a:rPr lang="de-DE" sz="1800" b="1" dirty="0" err="1">
                <a:solidFill>
                  <a:schemeClr val="accent2"/>
                </a:solidFill>
              </a:rPr>
              <a:t>theory</a:t>
            </a:r>
            <a:endParaRPr lang="de-DE" sz="2000" u="sng" dirty="0">
              <a:solidFill>
                <a:schemeClr val="accent2"/>
              </a:solidFill>
              <a:latin typeface="Symbol" charset="0"/>
            </a:endParaRPr>
          </a:p>
        </p:txBody>
      </p:sp>
      <p:pic>
        <p:nvPicPr>
          <p:cNvPr id="260113" name="Picture 17" descr="g-FaktorZi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8" y="3710539"/>
            <a:ext cx="6005512" cy="238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5" name="Picture 19" descr="g-factorTr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3581400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116" name="Text Box 20"/>
          <p:cNvSpPr txBox="1">
            <a:spLocks noChangeArrowheads="1"/>
          </p:cNvSpPr>
          <p:nvPr/>
        </p:nvSpPr>
        <p:spPr bwMode="auto">
          <a:xfrm rot="16200000">
            <a:off x="8009443" y="4124487"/>
            <a:ext cx="18626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 dirty="0"/>
              <a:t>W. Quint et al.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1138591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 to g-factor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F. Herfurth "HITRAP and CRYRING@ESR"</a:t>
            </a:r>
            <a:endParaRPr lang="de-DE" dirty="0"/>
          </a:p>
        </p:txBody>
      </p:sp>
      <p:pic>
        <p:nvPicPr>
          <p:cNvPr id="5" name="Picture 28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1122363"/>
            <a:ext cx="7100887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 Box 283"/>
          <p:cNvSpPr txBox="1">
            <a:spLocks noChangeArrowheads="1"/>
          </p:cNvSpPr>
          <p:nvPr/>
        </p:nvSpPr>
        <p:spPr bwMode="auto">
          <a:xfrm>
            <a:off x="2943225" y="6091238"/>
            <a:ext cx="330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DE" dirty="0">
                <a:latin typeface="Arial" charset="0"/>
              </a:rPr>
              <a:t>NUCLEAR CHARGE Z</a:t>
            </a:r>
          </a:p>
        </p:txBody>
      </p:sp>
      <p:sp>
        <p:nvSpPr>
          <p:cNvPr id="8" name="Text Box 284"/>
          <p:cNvSpPr txBox="1">
            <a:spLocks noChangeArrowheads="1"/>
          </p:cNvSpPr>
          <p:nvPr/>
        </p:nvSpPr>
        <p:spPr bwMode="auto">
          <a:xfrm rot="16200000">
            <a:off x="-1076460" y="3259287"/>
            <a:ext cx="37245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DE" dirty="0" smtClean="0">
                <a:latin typeface="Arial" charset="0"/>
              </a:rPr>
              <a:t>Relative CONTRIBUTION</a:t>
            </a:r>
            <a:endParaRPr lang="de-DE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787594" y="3499008"/>
            <a:ext cx="2000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D. </a:t>
            </a:r>
            <a:r>
              <a:rPr lang="en-US" sz="2000" i="1" dirty="0" err="1" smtClean="0"/>
              <a:t>Glazov</a:t>
            </a:r>
            <a:r>
              <a:rPr lang="en-US" sz="2000" i="1" dirty="0" smtClean="0"/>
              <a:t> et al.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611648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2"/>
          <p:cNvSpPr>
            <a:spLocks noChangeShapeType="1"/>
          </p:cNvSpPr>
          <p:nvPr/>
        </p:nvSpPr>
        <p:spPr bwMode="auto">
          <a:xfrm flipH="1">
            <a:off x="3429000" y="1957388"/>
            <a:ext cx="76200" cy="685800"/>
          </a:xfrm>
          <a:prstGeom prst="line">
            <a:avLst/>
          </a:prstGeom>
          <a:noFill/>
          <a:ln w="9525">
            <a:solidFill>
              <a:srgbClr val="F35B1B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Freeform 3"/>
          <p:cNvSpPr>
            <a:spLocks/>
          </p:cNvSpPr>
          <p:nvPr/>
        </p:nvSpPr>
        <p:spPr bwMode="auto">
          <a:xfrm>
            <a:off x="3465513" y="1955800"/>
            <a:ext cx="2325687" cy="915988"/>
          </a:xfrm>
          <a:custGeom>
            <a:avLst/>
            <a:gdLst>
              <a:gd name="T0" fmla="*/ 2147483647 w 2975"/>
              <a:gd name="T1" fmla="*/ 2147483647 h 1125"/>
              <a:gd name="T2" fmla="*/ 2147483647 w 2975"/>
              <a:gd name="T3" fmla="*/ 2147483647 h 1125"/>
              <a:gd name="T4" fmla="*/ 2147483647 w 2975"/>
              <a:gd name="T5" fmla="*/ 2147483647 h 1125"/>
              <a:gd name="T6" fmla="*/ 2147483647 w 2975"/>
              <a:gd name="T7" fmla="*/ 2147483647 h 1125"/>
              <a:gd name="T8" fmla="*/ 2147483647 w 2975"/>
              <a:gd name="T9" fmla="*/ 2147483647 h 1125"/>
              <a:gd name="T10" fmla="*/ 2147483647 w 2975"/>
              <a:gd name="T11" fmla="*/ 2147483647 h 1125"/>
              <a:gd name="T12" fmla="*/ 2147483647 w 2975"/>
              <a:gd name="T13" fmla="*/ 2147483647 h 1125"/>
              <a:gd name="T14" fmla="*/ 2147483647 w 2975"/>
              <a:gd name="T15" fmla="*/ 2147483647 h 1125"/>
              <a:gd name="T16" fmla="*/ 2147483647 w 2975"/>
              <a:gd name="T17" fmla="*/ 2147483647 h 1125"/>
              <a:gd name="T18" fmla="*/ 2147483647 w 2975"/>
              <a:gd name="T19" fmla="*/ 2147483647 h 1125"/>
              <a:gd name="T20" fmla="*/ 2147483647 w 2975"/>
              <a:gd name="T21" fmla="*/ 2147483647 h 1125"/>
              <a:gd name="T22" fmla="*/ 2147483647 w 2975"/>
              <a:gd name="T23" fmla="*/ 2147483647 h 1125"/>
              <a:gd name="T24" fmla="*/ 2147483647 w 2975"/>
              <a:gd name="T25" fmla="*/ 2147483647 h 1125"/>
              <a:gd name="T26" fmla="*/ 0 w 2975"/>
              <a:gd name="T27" fmla="*/ 2147483647 h 1125"/>
              <a:gd name="T28" fmla="*/ 2147483647 w 2975"/>
              <a:gd name="T29" fmla="*/ 2147483647 h 1125"/>
              <a:gd name="T30" fmla="*/ 2147483647 w 2975"/>
              <a:gd name="T31" fmla="*/ 2147483647 h 1125"/>
              <a:gd name="T32" fmla="*/ 2147483647 w 2975"/>
              <a:gd name="T33" fmla="*/ 2147483647 h 1125"/>
              <a:gd name="T34" fmla="*/ 2147483647 w 2975"/>
              <a:gd name="T35" fmla="*/ 2147483647 h 1125"/>
              <a:gd name="T36" fmla="*/ 2147483647 w 2975"/>
              <a:gd name="T37" fmla="*/ 2147483647 h 1125"/>
              <a:gd name="T38" fmla="*/ 2147483647 w 2975"/>
              <a:gd name="T39" fmla="*/ 2147483647 h 1125"/>
              <a:gd name="T40" fmla="*/ 2147483647 w 2975"/>
              <a:gd name="T41" fmla="*/ 2147483647 h 1125"/>
              <a:gd name="T42" fmla="*/ 2147483647 w 2975"/>
              <a:gd name="T43" fmla="*/ 2147483647 h 1125"/>
              <a:gd name="T44" fmla="*/ 2147483647 w 2975"/>
              <a:gd name="T45" fmla="*/ 2147483647 h 1125"/>
              <a:gd name="T46" fmla="*/ 2147483647 w 2975"/>
              <a:gd name="T47" fmla="*/ 2147483647 h 1125"/>
              <a:gd name="T48" fmla="*/ 2147483647 w 2975"/>
              <a:gd name="T49" fmla="*/ 2147483647 h 1125"/>
              <a:gd name="T50" fmla="*/ 2147483647 w 2975"/>
              <a:gd name="T51" fmla="*/ 2147483647 h 1125"/>
              <a:gd name="T52" fmla="*/ 2147483647 w 2975"/>
              <a:gd name="T53" fmla="*/ 2147483647 h 1125"/>
              <a:gd name="T54" fmla="*/ 2147483647 w 2975"/>
              <a:gd name="T55" fmla="*/ 0 h 1125"/>
              <a:gd name="T56" fmla="*/ 2147483647 w 2975"/>
              <a:gd name="T57" fmla="*/ 2147483647 h 1125"/>
              <a:gd name="T58" fmla="*/ 2147483647 w 2975"/>
              <a:gd name="T59" fmla="*/ 2147483647 h 1125"/>
              <a:gd name="T60" fmla="*/ 2147483647 w 2975"/>
              <a:gd name="T61" fmla="*/ 2147483647 h 1125"/>
              <a:gd name="T62" fmla="*/ 2147483647 w 2975"/>
              <a:gd name="T63" fmla="*/ 2147483647 h 1125"/>
              <a:gd name="T64" fmla="*/ 2147483647 w 2975"/>
              <a:gd name="T65" fmla="*/ 2147483647 h 1125"/>
              <a:gd name="T66" fmla="*/ 2147483647 w 2975"/>
              <a:gd name="T67" fmla="*/ 2147483647 h 1125"/>
              <a:gd name="T68" fmla="*/ 2147483647 w 2975"/>
              <a:gd name="T69" fmla="*/ 2147483647 h 1125"/>
              <a:gd name="T70" fmla="*/ 2147483647 w 2975"/>
              <a:gd name="T71" fmla="*/ 2147483647 h 1125"/>
              <a:gd name="T72" fmla="*/ 2147483647 w 2975"/>
              <a:gd name="T73" fmla="*/ 2147483647 h 1125"/>
              <a:gd name="T74" fmla="*/ 2147483647 w 2975"/>
              <a:gd name="T75" fmla="*/ 2147483647 h 1125"/>
              <a:gd name="T76" fmla="*/ 2147483647 w 2975"/>
              <a:gd name="T77" fmla="*/ 2147483647 h 1125"/>
              <a:gd name="T78" fmla="*/ 2147483647 w 2975"/>
              <a:gd name="T79" fmla="*/ 2147483647 h 1125"/>
              <a:gd name="T80" fmla="*/ 2147483647 w 2975"/>
              <a:gd name="T81" fmla="*/ 2147483647 h 1125"/>
              <a:gd name="T82" fmla="*/ 2147483647 w 2975"/>
              <a:gd name="T83" fmla="*/ 2147483647 h 1125"/>
              <a:gd name="T84" fmla="*/ 2147483647 w 2975"/>
              <a:gd name="T85" fmla="*/ 2147483647 h 1125"/>
              <a:gd name="T86" fmla="*/ 2147483647 w 2975"/>
              <a:gd name="T87" fmla="*/ 2147483647 h 1125"/>
              <a:gd name="T88" fmla="*/ 2147483647 w 2975"/>
              <a:gd name="T89" fmla="*/ 2147483647 h 1125"/>
              <a:gd name="T90" fmla="*/ 2147483647 w 2975"/>
              <a:gd name="T91" fmla="*/ 2147483647 h 1125"/>
              <a:gd name="T92" fmla="*/ 2147483647 w 2975"/>
              <a:gd name="T93" fmla="*/ 2147483647 h 1125"/>
              <a:gd name="T94" fmla="*/ 2147483647 w 2975"/>
              <a:gd name="T95" fmla="*/ 2147483647 h 1125"/>
              <a:gd name="T96" fmla="*/ 2147483647 w 2975"/>
              <a:gd name="T97" fmla="*/ 2147483647 h 1125"/>
              <a:gd name="T98" fmla="*/ 2147483647 w 2975"/>
              <a:gd name="T99" fmla="*/ 2147483647 h 1125"/>
              <a:gd name="T100" fmla="*/ 2147483647 w 2975"/>
              <a:gd name="T101" fmla="*/ 2147483647 h 1125"/>
              <a:gd name="T102" fmla="*/ 2147483647 w 2975"/>
              <a:gd name="T103" fmla="*/ 2147483647 h 1125"/>
              <a:gd name="T104" fmla="*/ 2147483647 w 2975"/>
              <a:gd name="T105" fmla="*/ 2147483647 h 1125"/>
              <a:gd name="T106" fmla="*/ 2147483647 w 2975"/>
              <a:gd name="T107" fmla="*/ 2147483647 h 1125"/>
              <a:gd name="T108" fmla="*/ 2147483647 w 2975"/>
              <a:gd name="T109" fmla="*/ 2147483647 h 1125"/>
              <a:gd name="T110" fmla="*/ 2147483647 w 2975"/>
              <a:gd name="T111" fmla="*/ 2147483647 h 1125"/>
              <a:gd name="T112" fmla="*/ 2147483647 w 2975"/>
              <a:gd name="T113" fmla="*/ 2147483647 h 1125"/>
              <a:gd name="T114" fmla="*/ 2147483647 w 2975"/>
              <a:gd name="T115" fmla="*/ 2147483647 h 112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975" h="1125">
                <a:moveTo>
                  <a:pt x="1265" y="1101"/>
                </a:moveTo>
                <a:lnTo>
                  <a:pt x="1095" y="1077"/>
                </a:lnTo>
                <a:lnTo>
                  <a:pt x="947" y="1049"/>
                </a:lnTo>
                <a:lnTo>
                  <a:pt x="777" y="1009"/>
                </a:lnTo>
                <a:lnTo>
                  <a:pt x="619" y="962"/>
                </a:lnTo>
                <a:lnTo>
                  <a:pt x="479" y="912"/>
                </a:lnTo>
                <a:lnTo>
                  <a:pt x="339" y="848"/>
                </a:lnTo>
                <a:lnTo>
                  <a:pt x="244" y="799"/>
                </a:lnTo>
                <a:lnTo>
                  <a:pt x="173" y="747"/>
                </a:lnTo>
                <a:lnTo>
                  <a:pt x="108" y="692"/>
                </a:lnTo>
                <a:lnTo>
                  <a:pt x="61" y="637"/>
                </a:lnTo>
                <a:lnTo>
                  <a:pt x="28" y="590"/>
                </a:lnTo>
                <a:lnTo>
                  <a:pt x="4" y="534"/>
                </a:lnTo>
                <a:lnTo>
                  <a:pt x="0" y="491"/>
                </a:lnTo>
                <a:lnTo>
                  <a:pt x="8" y="444"/>
                </a:lnTo>
                <a:lnTo>
                  <a:pt x="19" y="396"/>
                </a:lnTo>
                <a:lnTo>
                  <a:pt x="50" y="343"/>
                </a:lnTo>
                <a:lnTo>
                  <a:pt x="93" y="296"/>
                </a:lnTo>
                <a:lnTo>
                  <a:pt x="155" y="246"/>
                </a:lnTo>
                <a:lnTo>
                  <a:pt x="219" y="204"/>
                </a:lnTo>
                <a:lnTo>
                  <a:pt x="305" y="161"/>
                </a:lnTo>
                <a:lnTo>
                  <a:pt x="391" y="125"/>
                </a:lnTo>
                <a:lnTo>
                  <a:pt x="490" y="95"/>
                </a:lnTo>
                <a:lnTo>
                  <a:pt x="595" y="69"/>
                </a:lnTo>
                <a:lnTo>
                  <a:pt x="801" y="30"/>
                </a:lnTo>
                <a:lnTo>
                  <a:pt x="983" y="12"/>
                </a:lnTo>
                <a:lnTo>
                  <a:pt x="1137" y="2"/>
                </a:lnTo>
                <a:lnTo>
                  <a:pt x="1300" y="0"/>
                </a:lnTo>
                <a:lnTo>
                  <a:pt x="1501" y="5"/>
                </a:lnTo>
                <a:lnTo>
                  <a:pt x="1700" y="23"/>
                </a:lnTo>
                <a:lnTo>
                  <a:pt x="1924" y="54"/>
                </a:lnTo>
                <a:lnTo>
                  <a:pt x="2087" y="88"/>
                </a:lnTo>
                <a:lnTo>
                  <a:pt x="2257" y="132"/>
                </a:lnTo>
                <a:lnTo>
                  <a:pt x="2388" y="170"/>
                </a:lnTo>
                <a:lnTo>
                  <a:pt x="2522" y="222"/>
                </a:lnTo>
                <a:lnTo>
                  <a:pt x="2676" y="295"/>
                </a:lnTo>
                <a:lnTo>
                  <a:pt x="2780" y="360"/>
                </a:lnTo>
                <a:lnTo>
                  <a:pt x="2848" y="413"/>
                </a:lnTo>
                <a:lnTo>
                  <a:pt x="2899" y="466"/>
                </a:lnTo>
                <a:lnTo>
                  <a:pt x="2946" y="528"/>
                </a:lnTo>
                <a:lnTo>
                  <a:pt x="2964" y="587"/>
                </a:lnTo>
                <a:lnTo>
                  <a:pt x="2974" y="644"/>
                </a:lnTo>
                <a:lnTo>
                  <a:pt x="2967" y="701"/>
                </a:lnTo>
                <a:lnTo>
                  <a:pt x="2948" y="750"/>
                </a:lnTo>
                <a:lnTo>
                  <a:pt x="2921" y="788"/>
                </a:lnTo>
                <a:lnTo>
                  <a:pt x="2884" y="830"/>
                </a:lnTo>
                <a:lnTo>
                  <a:pt x="2847" y="864"/>
                </a:lnTo>
                <a:lnTo>
                  <a:pt x="2779" y="910"/>
                </a:lnTo>
                <a:lnTo>
                  <a:pt x="2707" y="952"/>
                </a:lnTo>
                <a:lnTo>
                  <a:pt x="2617" y="987"/>
                </a:lnTo>
                <a:lnTo>
                  <a:pt x="2498" y="1025"/>
                </a:lnTo>
                <a:lnTo>
                  <a:pt x="2345" y="1063"/>
                </a:lnTo>
                <a:lnTo>
                  <a:pt x="2171" y="1093"/>
                </a:lnTo>
                <a:lnTo>
                  <a:pt x="1994" y="1112"/>
                </a:lnTo>
                <a:lnTo>
                  <a:pt x="1814" y="1124"/>
                </a:lnTo>
                <a:lnTo>
                  <a:pt x="1601" y="1124"/>
                </a:lnTo>
                <a:lnTo>
                  <a:pt x="1426" y="1116"/>
                </a:lnTo>
                <a:lnTo>
                  <a:pt x="1265" y="1101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3382963" y="2263775"/>
            <a:ext cx="152400" cy="152400"/>
            <a:chOff x="720" y="1728"/>
            <a:chExt cx="144" cy="144"/>
          </a:xfrm>
        </p:grpSpPr>
        <p:sp>
          <p:nvSpPr>
            <p:cNvPr id="39017" name="Oval 5"/>
            <p:cNvSpPr>
              <a:spLocks noChangeArrowheads="1"/>
            </p:cNvSpPr>
            <p:nvPr/>
          </p:nvSpPr>
          <p:spPr bwMode="auto">
            <a:xfrm>
              <a:off x="720" y="1728"/>
              <a:ext cx="144" cy="144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018" name="Oval 6"/>
            <p:cNvSpPr>
              <a:spLocks noChangeArrowheads="1"/>
            </p:cNvSpPr>
            <p:nvPr/>
          </p:nvSpPr>
          <p:spPr bwMode="auto">
            <a:xfrm>
              <a:off x="723" y="1734"/>
              <a:ext cx="126" cy="128"/>
            </a:xfrm>
            <a:prstGeom prst="ellipse">
              <a:avLst/>
            </a:prstGeom>
            <a:solidFill>
              <a:srgbClr val="A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019" name="Oval 7"/>
            <p:cNvSpPr>
              <a:spLocks noChangeArrowheads="1"/>
            </p:cNvSpPr>
            <p:nvPr/>
          </p:nvSpPr>
          <p:spPr bwMode="auto">
            <a:xfrm>
              <a:off x="726" y="1734"/>
              <a:ext cx="110" cy="11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020" name="Oval 8"/>
            <p:cNvSpPr>
              <a:spLocks noChangeArrowheads="1"/>
            </p:cNvSpPr>
            <p:nvPr/>
          </p:nvSpPr>
          <p:spPr bwMode="auto">
            <a:xfrm>
              <a:off x="731" y="1742"/>
              <a:ext cx="88" cy="88"/>
            </a:xfrm>
            <a:prstGeom prst="ellipse">
              <a:avLst/>
            </a:prstGeom>
            <a:solidFill>
              <a:srgbClr val="E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021" name="Oval 9"/>
            <p:cNvSpPr>
              <a:spLocks noChangeArrowheads="1"/>
            </p:cNvSpPr>
            <p:nvPr/>
          </p:nvSpPr>
          <p:spPr bwMode="auto">
            <a:xfrm>
              <a:off x="737" y="1751"/>
              <a:ext cx="63" cy="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022" name="Oval 10"/>
            <p:cNvSpPr>
              <a:spLocks noChangeArrowheads="1"/>
            </p:cNvSpPr>
            <p:nvPr/>
          </p:nvSpPr>
          <p:spPr bwMode="auto">
            <a:xfrm>
              <a:off x="749" y="1763"/>
              <a:ext cx="28" cy="27"/>
            </a:xfrm>
            <a:prstGeom prst="ellipse">
              <a:avLst/>
            </a:prstGeom>
            <a:solidFill>
              <a:srgbClr val="FF40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aphicFrame>
        <p:nvGraphicFramePr>
          <p:cNvPr id="38917" name="Object 11">
            <a:hlinkClick r:id="" action="ppaction://ole?verb=0"/>
          </p:cNvPr>
          <p:cNvGraphicFramePr>
            <a:graphicFrameLocks/>
          </p:cNvGraphicFramePr>
          <p:nvPr/>
        </p:nvGraphicFramePr>
        <p:xfrm>
          <a:off x="5913438" y="1957388"/>
          <a:ext cx="2624137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1" name="Equation" r:id="rId3" imgW="875920" imgH="393529" progId="Equation.3">
                  <p:embed/>
                </p:oleObj>
              </mc:Choice>
              <mc:Fallback>
                <p:oleObj name="Equation" r:id="rId3" imgW="875920" imgH="393529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3438" y="1957388"/>
                        <a:ext cx="2624137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8" name="Object 12">
            <a:hlinkClick r:id="" action="ppaction://ole?verb=0"/>
          </p:cNvPr>
          <p:cNvGraphicFramePr>
            <a:graphicFrameLocks/>
          </p:cNvGraphicFramePr>
          <p:nvPr/>
        </p:nvGraphicFramePr>
        <p:xfrm>
          <a:off x="549275" y="2033588"/>
          <a:ext cx="266382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2" name="Equation" r:id="rId5" imgW="926698" imgH="393529" progId="Equation.3">
                  <p:embed/>
                </p:oleObj>
              </mc:Choice>
              <mc:Fallback>
                <p:oleObj name="Equation" r:id="rId5" imgW="926698" imgH="393529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75" y="2033588"/>
                        <a:ext cx="2663825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9" name="Rectangle 13"/>
          <p:cNvSpPr>
            <a:spLocks noChangeArrowheads="1"/>
          </p:cNvSpPr>
          <p:nvPr/>
        </p:nvSpPr>
        <p:spPr bwMode="auto">
          <a:xfrm>
            <a:off x="5905500" y="1347788"/>
            <a:ext cx="3175475" cy="39754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en-GB" sz="2000" b="1" dirty="0">
                <a:solidFill>
                  <a:schemeClr val="tx1"/>
                </a:solidFill>
              </a:rPr>
              <a:t>Ion cyclotron frequency:</a:t>
            </a:r>
            <a:endParaRPr lang="en-GB" sz="2000" u="sng" dirty="0">
              <a:solidFill>
                <a:schemeClr val="tx1"/>
              </a:solidFill>
            </a:endParaRPr>
          </a:p>
        </p:txBody>
      </p:sp>
      <p:sp>
        <p:nvSpPr>
          <p:cNvPr id="38920" name="Rectangle 14"/>
          <p:cNvSpPr>
            <a:spLocks noChangeArrowheads="1"/>
          </p:cNvSpPr>
          <p:nvPr/>
        </p:nvSpPr>
        <p:spPr bwMode="auto">
          <a:xfrm>
            <a:off x="152400" y="1196975"/>
            <a:ext cx="2819400" cy="101309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defTabSz="762000"/>
            <a:r>
              <a:rPr lang="en-GB" sz="2000" b="1" dirty="0" err="1">
                <a:solidFill>
                  <a:schemeClr val="tx1"/>
                </a:solidFill>
              </a:rPr>
              <a:t>Larmor</a:t>
            </a:r>
            <a:r>
              <a:rPr lang="en-GB" sz="2000" b="1" dirty="0">
                <a:solidFill>
                  <a:schemeClr val="tx1"/>
                </a:solidFill>
              </a:rPr>
              <a:t> precession</a:t>
            </a:r>
          </a:p>
          <a:p>
            <a:pPr defTabSz="762000"/>
            <a:r>
              <a:rPr lang="en-GB" sz="2000" b="1" dirty="0">
                <a:solidFill>
                  <a:schemeClr val="tx1"/>
                </a:solidFill>
              </a:rPr>
              <a:t>frequency of the</a:t>
            </a:r>
          </a:p>
          <a:p>
            <a:pPr defTabSz="762000"/>
            <a:r>
              <a:rPr lang="en-GB" sz="2000" b="1" dirty="0">
                <a:solidFill>
                  <a:schemeClr val="tx1"/>
                </a:solidFill>
              </a:rPr>
              <a:t>bound electron:</a:t>
            </a:r>
            <a:endParaRPr lang="en-GB" sz="2000" u="sng" dirty="0">
              <a:solidFill>
                <a:schemeClr val="tx1"/>
              </a:solidFill>
            </a:endParaRPr>
          </a:p>
        </p:txBody>
      </p:sp>
      <p:sp>
        <p:nvSpPr>
          <p:cNvPr id="38921" name="Rectangle 15"/>
          <p:cNvSpPr>
            <a:spLocks noChangeArrowheads="1"/>
          </p:cNvSpPr>
          <p:nvPr/>
        </p:nvSpPr>
        <p:spPr bwMode="auto">
          <a:xfrm>
            <a:off x="5483225" y="1719263"/>
            <a:ext cx="3841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defTabSz="762000"/>
            <a:r>
              <a:rPr lang="en-GB" sz="2400">
                <a:solidFill>
                  <a:schemeClr val="tx1"/>
                </a:solidFill>
              </a:rPr>
              <a:t>B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38922" name="Line 16"/>
          <p:cNvSpPr>
            <a:spLocks noChangeShapeType="1"/>
          </p:cNvSpPr>
          <p:nvPr/>
        </p:nvSpPr>
        <p:spPr bwMode="auto">
          <a:xfrm>
            <a:off x="5638800" y="1271588"/>
            <a:ext cx="0" cy="549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3" name="Group 17"/>
          <p:cNvGrpSpPr>
            <a:grpSpLocks/>
          </p:cNvGrpSpPr>
          <p:nvPr/>
        </p:nvGrpSpPr>
        <p:grpSpPr bwMode="auto">
          <a:xfrm>
            <a:off x="4405313" y="2225675"/>
            <a:ext cx="395287" cy="341313"/>
            <a:chOff x="1953" y="3081"/>
            <a:chExt cx="489" cy="455"/>
          </a:xfrm>
        </p:grpSpPr>
        <p:grpSp>
          <p:nvGrpSpPr>
            <p:cNvPr id="38932" name="Group 18"/>
            <p:cNvGrpSpPr>
              <a:grpSpLocks/>
            </p:cNvGrpSpPr>
            <p:nvPr/>
          </p:nvGrpSpPr>
          <p:grpSpPr bwMode="auto">
            <a:xfrm>
              <a:off x="1953" y="3081"/>
              <a:ext cx="489" cy="455"/>
              <a:chOff x="1953" y="1652"/>
              <a:chExt cx="489" cy="455"/>
            </a:xfrm>
          </p:grpSpPr>
          <p:grpSp>
            <p:nvGrpSpPr>
              <p:cNvPr id="38947" name="Group 19"/>
              <p:cNvGrpSpPr>
                <a:grpSpLocks/>
              </p:cNvGrpSpPr>
              <p:nvPr/>
            </p:nvGrpSpPr>
            <p:grpSpPr bwMode="auto">
              <a:xfrm>
                <a:off x="2025" y="1652"/>
                <a:ext cx="163" cy="168"/>
                <a:chOff x="2025" y="1652"/>
                <a:chExt cx="163" cy="168"/>
              </a:xfrm>
            </p:grpSpPr>
            <p:sp>
              <p:nvSpPr>
                <p:cNvPr id="39011" name="Oval 20"/>
                <p:cNvSpPr>
                  <a:spLocks noChangeArrowheads="1"/>
                </p:cNvSpPr>
                <p:nvPr/>
              </p:nvSpPr>
              <p:spPr bwMode="auto">
                <a:xfrm>
                  <a:off x="2025" y="1652"/>
                  <a:ext cx="163" cy="168"/>
                </a:xfrm>
                <a:prstGeom prst="ellipse">
                  <a:avLst/>
                </a:prstGeom>
                <a:solidFill>
                  <a:srgbClr val="603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012" name="Oval 21"/>
                <p:cNvSpPr>
                  <a:spLocks noChangeArrowheads="1"/>
                </p:cNvSpPr>
                <p:nvPr/>
              </p:nvSpPr>
              <p:spPr bwMode="auto">
                <a:xfrm>
                  <a:off x="2029" y="1658"/>
                  <a:ext cx="142" cy="148"/>
                </a:xfrm>
                <a:prstGeom prst="ellipse">
                  <a:avLst/>
                </a:prstGeom>
                <a:solidFill>
                  <a:srgbClr val="A05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013" name="Oval 22"/>
                <p:cNvSpPr>
                  <a:spLocks noChangeArrowheads="1"/>
                </p:cNvSpPr>
                <p:nvPr/>
              </p:nvSpPr>
              <p:spPr bwMode="auto">
                <a:xfrm>
                  <a:off x="2030" y="1661"/>
                  <a:ext cx="127" cy="130"/>
                </a:xfrm>
                <a:prstGeom prst="ellipse">
                  <a:avLst/>
                </a:prstGeom>
                <a:solidFill>
                  <a:srgbClr val="C06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014" name="Oval 23"/>
                <p:cNvSpPr>
                  <a:spLocks noChangeArrowheads="1"/>
                </p:cNvSpPr>
                <p:nvPr/>
              </p:nvSpPr>
              <p:spPr bwMode="auto">
                <a:xfrm>
                  <a:off x="2038" y="1667"/>
                  <a:ext cx="100" cy="102"/>
                </a:xfrm>
                <a:prstGeom prst="ellipse">
                  <a:avLst/>
                </a:prstGeom>
                <a:solidFill>
                  <a:srgbClr val="E07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015" name="Oval 24"/>
                <p:cNvSpPr>
                  <a:spLocks noChangeArrowheads="1"/>
                </p:cNvSpPr>
                <p:nvPr/>
              </p:nvSpPr>
              <p:spPr bwMode="auto">
                <a:xfrm>
                  <a:off x="2044" y="1677"/>
                  <a:ext cx="70" cy="71"/>
                </a:xfrm>
                <a:prstGeom prst="ellipse">
                  <a:avLst/>
                </a:prstGeom>
                <a:solidFill>
                  <a:srgbClr val="FF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016" name="Oval 25"/>
                <p:cNvSpPr>
                  <a:spLocks noChangeArrowheads="1"/>
                </p:cNvSpPr>
                <p:nvPr/>
              </p:nvSpPr>
              <p:spPr bwMode="auto">
                <a:xfrm>
                  <a:off x="2058" y="1691"/>
                  <a:ext cx="29" cy="30"/>
                </a:xfrm>
                <a:prstGeom prst="ellipse">
                  <a:avLst/>
                </a:prstGeom>
                <a:solidFill>
                  <a:srgbClr val="FFA0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38948" name="Group 26"/>
              <p:cNvGrpSpPr>
                <a:grpSpLocks/>
              </p:cNvGrpSpPr>
              <p:nvPr/>
            </p:nvGrpSpPr>
            <p:grpSpPr bwMode="auto">
              <a:xfrm>
                <a:off x="2175" y="1673"/>
                <a:ext cx="164" cy="168"/>
                <a:chOff x="2175" y="1673"/>
                <a:chExt cx="164" cy="168"/>
              </a:xfrm>
            </p:grpSpPr>
            <p:sp>
              <p:nvSpPr>
                <p:cNvPr id="39005" name="Oval 27"/>
                <p:cNvSpPr>
                  <a:spLocks noChangeArrowheads="1"/>
                </p:cNvSpPr>
                <p:nvPr/>
              </p:nvSpPr>
              <p:spPr bwMode="auto">
                <a:xfrm>
                  <a:off x="2175" y="1673"/>
                  <a:ext cx="164" cy="168"/>
                </a:xfrm>
                <a:prstGeom prst="ellipse">
                  <a:avLst/>
                </a:prstGeom>
                <a:solidFill>
                  <a:srgbClr val="603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006" name="Oval 28"/>
                <p:cNvSpPr>
                  <a:spLocks noChangeArrowheads="1"/>
                </p:cNvSpPr>
                <p:nvPr/>
              </p:nvSpPr>
              <p:spPr bwMode="auto">
                <a:xfrm>
                  <a:off x="2182" y="1680"/>
                  <a:ext cx="140" cy="148"/>
                </a:xfrm>
                <a:prstGeom prst="ellipse">
                  <a:avLst/>
                </a:prstGeom>
                <a:solidFill>
                  <a:srgbClr val="A05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007" name="Oval 29"/>
                <p:cNvSpPr>
                  <a:spLocks noChangeArrowheads="1"/>
                </p:cNvSpPr>
                <p:nvPr/>
              </p:nvSpPr>
              <p:spPr bwMode="auto">
                <a:xfrm>
                  <a:off x="2183" y="1681"/>
                  <a:ext cx="124" cy="132"/>
                </a:xfrm>
                <a:prstGeom prst="ellipse">
                  <a:avLst/>
                </a:prstGeom>
                <a:solidFill>
                  <a:srgbClr val="C06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008" name="Oval 30"/>
                <p:cNvSpPr>
                  <a:spLocks noChangeArrowheads="1"/>
                </p:cNvSpPr>
                <p:nvPr/>
              </p:nvSpPr>
              <p:spPr bwMode="auto">
                <a:xfrm>
                  <a:off x="2188" y="1689"/>
                  <a:ext cx="101" cy="101"/>
                </a:xfrm>
                <a:prstGeom prst="ellipse">
                  <a:avLst/>
                </a:prstGeom>
                <a:solidFill>
                  <a:srgbClr val="E07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009" name="Oval 31"/>
                <p:cNvSpPr>
                  <a:spLocks noChangeArrowheads="1"/>
                </p:cNvSpPr>
                <p:nvPr/>
              </p:nvSpPr>
              <p:spPr bwMode="auto">
                <a:xfrm>
                  <a:off x="2197" y="1697"/>
                  <a:ext cx="68" cy="74"/>
                </a:xfrm>
                <a:prstGeom prst="ellipse">
                  <a:avLst/>
                </a:prstGeom>
                <a:solidFill>
                  <a:srgbClr val="FF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010" name="Oval 32"/>
                <p:cNvSpPr>
                  <a:spLocks noChangeArrowheads="1"/>
                </p:cNvSpPr>
                <p:nvPr/>
              </p:nvSpPr>
              <p:spPr bwMode="auto">
                <a:xfrm>
                  <a:off x="2210" y="1713"/>
                  <a:ext cx="29" cy="29"/>
                </a:xfrm>
                <a:prstGeom prst="ellipse">
                  <a:avLst/>
                </a:prstGeom>
                <a:solidFill>
                  <a:srgbClr val="FFA0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38949" name="Group 33"/>
              <p:cNvGrpSpPr>
                <a:grpSpLocks/>
              </p:cNvGrpSpPr>
              <p:nvPr/>
            </p:nvGrpSpPr>
            <p:grpSpPr bwMode="auto">
              <a:xfrm>
                <a:off x="2279" y="1742"/>
                <a:ext cx="163" cy="168"/>
                <a:chOff x="2279" y="1742"/>
                <a:chExt cx="163" cy="168"/>
              </a:xfrm>
            </p:grpSpPr>
            <p:sp>
              <p:nvSpPr>
                <p:cNvPr id="38999" name="Oval 34"/>
                <p:cNvSpPr>
                  <a:spLocks noChangeArrowheads="1"/>
                </p:cNvSpPr>
                <p:nvPr/>
              </p:nvSpPr>
              <p:spPr bwMode="auto">
                <a:xfrm>
                  <a:off x="2279" y="1742"/>
                  <a:ext cx="163" cy="168"/>
                </a:xfrm>
                <a:prstGeom prst="ellipse">
                  <a:avLst/>
                </a:prstGeom>
                <a:solidFill>
                  <a:srgbClr val="603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000" name="Oval 35"/>
                <p:cNvSpPr>
                  <a:spLocks noChangeArrowheads="1"/>
                </p:cNvSpPr>
                <p:nvPr/>
              </p:nvSpPr>
              <p:spPr bwMode="auto">
                <a:xfrm>
                  <a:off x="2284" y="1748"/>
                  <a:ext cx="140" cy="148"/>
                </a:xfrm>
                <a:prstGeom prst="ellipse">
                  <a:avLst/>
                </a:prstGeom>
                <a:solidFill>
                  <a:srgbClr val="A05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001" name="Oval 36"/>
                <p:cNvSpPr>
                  <a:spLocks noChangeArrowheads="1"/>
                </p:cNvSpPr>
                <p:nvPr/>
              </p:nvSpPr>
              <p:spPr bwMode="auto">
                <a:xfrm>
                  <a:off x="2286" y="1749"/>
                  <a:ext cx="124" cy="132"/>
                </a:xfrm>
                <a:prstGeom prst="ellipse">
                  <a:avLst/>
                </a:prstGeom>
                <a:solidFill>
                  <a:srgbClr val="C06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002" name="Oval 37"/>
                <p:cNvSpPr>
                  <a:spLocks noChangeArrowheads="1"/>
                </p:cNvSpPr>
                <p:nvPr/>
              </p:nvSpPr>
              <p:spPr bwMode="auto">
                <a:xfrm>
                  <a:off x="2291" y="1757"/>
                  <a:ext cx="101" cy="101"/>
                </a:xfrm>
                <a:prstGeom prst="ellipse">
                  <a:avLst/>
                </a:prstGeom>
                <a:solidFill>
                  <a:srgbClr val="E07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003" name="Oval 38"/>
                <p:cNvSpPr>
                  <a:spLocks noChangeArrowheads="1"/>
                </p:cNvSpPr>
                <p:nvPr/>
              </p:nvSpPr>
              <p:spPr bwMode="auto">
                <a:xfrm>
                  <a:off x="2300" y="1766"/>
                  <a:ext cx="69" cy="73"/>
                </a:xfrm>
                <a:prstGeom prst="ellipse">
                  <a:avLst/>
                </a:prstGeom>
                <a:solidFill>
                  <a:srgbClr val="FF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004" name="Oval 39"/>
                <p:cNvSpPr>
                  <a:spLocks noChangeArrowheads="1"/>
                </p:cNvSpPr>
                <p:nvPr/>
              </p:nvSpPr>
              <p:spPr bwMode="auto">
                <a:xfrm>
                  <a:off x="2314" y="1781"/>
                  <a:ext cx="28" cy="30"/>
                </a:xfrm>
                <a:prstGeom prst="ellipse">
                  <a:avLst/>
                </a:prstGeom>
                <a:solidFill>
                  <a:srgbClr val="FFA0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38950" name="Group 40"/>
              <p:cNvGrpSpPr>
                <a:grpSpLocks/>
              </p:cNvGrpSpPr>
              <p:nvPr/>
            </p:nvGrpSpPr>
            <p:grpSpPr bwMode="auto">
              <a:xfrm>
                <a:off x="1975" y="1914"/>
                <a:ext cx="163" cy="167"/>
                <a:chOff x="1975" y="1914"/>
                <a:chExt cx="163" cy="167"/>
              </a:xfrm>
            </p:grpSpPr>
            <p:sp>
              <p:nvSpPr>
                <p:cNvPr id="38993" name="Oval 41"/>
                <p:cNvSpPr>
                  <a:spLocks noChangeArrowheads="1"/>
                </p:cNvSpPr>
                <p:nvPr/>
              </p:nvSpPr>
              <p:spPr bwMode="auto">
                <a:xfrm>
                  <a:off x="1975" y="1914"/>
                  <a:ext cx="163" cy="167"/>
                </a:xfrm>
                <a:prstGeom prst="ellipse">
                  <a:avLst/>
                </a:prstGeom>
                <a:solidFill>
                  <a:srgbClr val="0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94" name="Oval 42"/>
                <p:cNvSpPr>
                  <a:spLocks noChangeArrowheads="1"/>
                </p:cNvSpPr>
                <p:nvPr/>
              </p:nvSpPr>
              <p:spPr bwMode="auto">
                <a:xfrm>
                  <a:off x="1979" y="1920"/>
                  <a:ext cx="141" cy="149"/>
                </a:xfrm>
                <a:prstGeom prst="ellipse">
                  <a:avLst/>
                </a:prstGeom>
                <a:solidFill>
                  <a:srgbClr val="0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95" name="Oval 43"/>
                <p:cNvSpPr>
                  <a:spLocks noChangeArrowheads="1"/>
                </p:cNvSpPr>
                <p:nvPr/>
              </p:nvSpPr>
              <p:spPr bwMode="auto">
                <a:xfrm>
                  <a:off x="1980" y="1922"/>
                  <a:ext cx="127" cy="131"/>
                </a:xfrm>
                <a:prstGeom prst="ellipse">
                  <a:avLst/>
                </a:prstGeom>
                <a:solidFill>
                  <a:srgbClr val="00A0A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96" name="Oval 44"/>
                <p:cNvSpPr>
                  <a:spLocks noChangeArrowheads="1"/>
                </p:cNvSpPr>
                <p:nvPr/>
              </p:nvSpPr>
              <p:spPr bwMode="auto">
                <a:xfrm>
                  <a:off x="1988" y="1931"/>
                  <a:ext cx="99" cy="100"/>
                </a:xfrm>
                <a:prstGeom prst="ellipse">
                  <a:avLst/>
                </a:prstGeom>
                <a:solidFill>
                  <a:srgbClr val="0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97" name="Oval 45"/>
                <p:cNvSpPr>
                  <a:spLocks noChangeArrowheads="1"/>
                </p:cNvSpPr>
                <p:nvPr/>
              </p:nvSpPr>
              <p:spPr bwMode="auto">
                <a:xfrm>
                  <a:off x="1994" y="1938"/>
                  <a:ext cx="70" cy="74"/>
                </a:xfrm>
                <a:prstGeom prst="ellipse">
                  <a:avLst/>
                </a:prstGeom>
                <a:solidFill>
                  <a:srgbClr val="00E0E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98" name="Oval 46"/>
                <p:cNvSpPr>
                  <a:spLocks noChangeArrowheads="1"/>
                </p:cNvSpPr>
                <p:nvPr/>
              </p:nvSpPr>
              <p:spPr bwMode="auto">
                <a:xfrm>
                  <a:off x="2008" y="1953"/>
                  <a:ext cx="29" cy="30"/>
                </a:xfrm>
                <a:prstGeom prst="ellipse">
                  <a:avLst/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38951" name="Group 47"/>
              <p:cNvGrpSpPr>
                <a:grpSpLocks/>
              </p:cNvGrpSpPr>
              <p:nvPr/>
            </p:nvGrpSpPr>
            <p:grpSpPr bwMode="auto">
              <a:xfrm>
                <a:off x="2070" y="1874"/>
                <a:ext cx="162" cy="169"/>
                <a:chOff x="2070" y="1874"/>
                <a:chExt cx="162" cy="169"/>
              </a:xfrm>
            </p:grpSpPr>
            <p:sp>
              <p:nvSpPr>
                <p:cNvPr id="38987" name="Oval 48"/>
                <p:cNvSpPr>
                  <a:spLocks noChangeArrowheads="1"/>
                </p:cNvSpPr>
                <p:nvPr/>
              </p:nvSpPr>
              <p:spPr bwMode="auto">
                <a:xfrm>
                  <a:off x="2070" y="1874"/>
                  <a:ext cx="162" cy="169"/>
                </a:xfrm>
                <a:prstGeom prst="ellipse">
                  <a:avLst/>
                </a:prstGeom>
                <a:solidFill>
                  <a:srgbClr val="0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88" name="Oval 49"/>
                <p:cNvSpPr>
                  <a:spLocks noChangeArrowheads="1"/>
                </p:cNvSpPr>
                <p:nvPr/>
              </p:nvSpPr>
              <p:spPr bwMode="auto">
                <a:xfrm>
                  <a:off x="2074" y="1881"/>
                  <a:ext cx="141" cy="148"/>
                </a:xfrm>
                <a:prstGeom prst="ellipse">
                  <a:avLst/>
                </a:prstGeom>
                <a:solidFill>
                  <a:srgbClr val="0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89" name="Oval 50"/>
                <p:cNvSpPr>
                  <a:spLocks noChangeArrowheads="1"/>
                </p:cNvSpPr>
                <p:nvPr/>
              </p:nvSpPr>
              <p:spPr bwMode="auto">
                <a:xfrm>
                  <a:off x="2076" y="1883"/>
                  <a:ext cx="125" cy="131"/>
                </a:xfrm>
                <a:prstGeom prst="ellipse">
                  <a:avLst/>
                </a:prstGeom>
                <a:solidFill>
                  <a:srgbClr val="00A0A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90" name="Oval 51"/>
                <p:cNvSpPr>
                  <a:spLocks noChangeArrowheads="1"/>
                </p:cNvSpPr>
                <p:nvPr/>
              </p:nvSpPr>
              <p:spPr bwMode="auto">
                <a:xfrm>
                  <a:off x="2083" y="1890"/>
                  <a:ext cx="100" cy="103"/>
                </a:xfrm>
                <a:prstGeom prst="ellipse">
                  <a:avLst/>
                </a:prstGeom>
                <a:solidFill>
                  <a:srgbClr val="0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91" name="Oval 52"/>
                <p:cNvSpPr>
                  <a:spLocks noChangeArrowheads="1"/>
                </p:cNvSpPr>
                <p:nvPr/>
              </p:nvSpPr>
              <p:spPr bwMode="auto">
                <a:xfrm>
                  <a:off x="2090" y="1899"/>
                  <a:ext cx="70" cy="72"/>
                </a:xfrm>
                <a:prstGeom prst="ellipse">
                  <a:avLst/>
                </a:prstGeom>
                <a:solidFill>
                  <a:srgbClr val="00E0E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92" name="Oval 53"/>
                <p:cNvSpPr>
                  <a:spLocks noChangeArrowheads="1"/>
                </p:cNvSpPr>
                <p:nvPr/>
              </p:nvSpPr>
              <p:spPr bwMode="auto">
                <a:xfrm>
                  <a:off x="2105" y="1914"/>
                  <a:ext cx="28" cy="30"/>
                </a:xfrm>
                <a:prstGeom prst="ellipse">
                  <a:avLst/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38952" name="Group 54"/>
              <p:cNvGrpSpPr>
                <a:grpSpLocks/>
              </p:cNvGrpSpPr>
              <p:nvPr/>
            </p:nvGrpSpPr>
            <p:grpSpPr bwMode="auto">
              <a:xfrm>
                <a:off x="2069" y="1752"/>
                <a:ext cx="161" cy="167"/>
                <a:chOff x="2069" y="1752"/>
                <a:chExt cx="161" cy="167"/>
              </a:xfrm>
            </p:grpSpPr>
            <p:sp>
              <p:nvSpPr>
                <p:cNvPr id="38981" name="Oval 55"/>
                <p:cNvSpPr>
                  <a:spLocks noChangeArrowheads="1"/>
                </p:cNvSpPr>
                <p:nvPr/>
              </p:nvSpPr>
              <p:spPr bwMode="auto">
                <a:xfrm>
                  <a:off x="2069" y="1752"/>
                  <a:ext cx="161" cy="167"/>
                </a:xfrm>
                <a:prstGeom prst="ellipse">
                  <a:avLst/>
                </a:prstGeom>
                <a:solidFill>
                  <a:srgbClr val="0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82" name="Oval 56"/>
                <p:cNvSpPr>
                  <a:spLocks noChangeArrowheads="1"/>
                </p:cNvSpPr>
                <p:nvPr/>
              </p:nvSpPr>
              <p:spPr bwMode="auto">
                <a:xfrm>
                  <a:off x="2073" y="1757"/>
                  <a:ext cx="141" cy="150"/>
                </a:xfrm>
                <a:prstGeom prst="ellipse">
                  <a:avLst/>
                </a:prstGeom>
                <a:solidFill>
                  <a:srgbClr val="0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83" name="Oval 57"/>
                <p:cNvSpPr>
                  <a:spLocks noChangeArrowheads="1"/>
                </p:cNvSpPr>
                <p:nvPr/>
              </p:nvSpPr>
              <p:spPr bwMode="auto">
                <a:xfrm>
                  <a:off x="2074" y="1761"/>
                  <a:ext cx="126" cy="130"/>
                </a:xfrm>
                <a:prstGeom prst="ellipse">
                  <a:avLst/>
                </a:prstGeom>
                <a:solidFill>
                  <a:srgbClr val="00A0A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84" name="Oval 58"/>
                <p:cNvSpPr>
                  <a:spLocks noChangeArrowheads="1"/>
                </p:cNvSpPr>
                <p:nvPr/>
              </p:nvSpPr>
              <p:spPr bwMode="auto">
                <a:xfrm>
                  <a:off x="2080" y="1767"/>
                  <a:ext cx="100" cy="100"/>
                </a:xfrm>
                <a:prstGeom prst="ellipse">
                  <a:avLst/>
                </a:prstGeom>
                <a:solidFill>
                  <a:srgbClr val="0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85" name="Oval 59"/>
                <p:cNvSpPr>
                  <a:spLocks noChangeArrowheads="1"/>
                </p:cNvSpPr>
                <p:nvPr/>
              </p:nvSpPr>
              <p:spPr bwMode="auto">
                <a:xfrm>
                  <a:off x="2089" y="1777"/>
                  <a:ext cx="69" cy="71"/>
                </a:xfrm>
                <a:prstGeom prst="ellipse">
                  <a:avLst/>
                </a:prstGeom>
                <a:solidFill>
                  <a:srgbClr val="00E0E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86" name="Oval 60"/>
                <p:cNvSpPr>
                  <a:spLocks noChangeArrowheads="1"/>
                </p:cNvSpPr>
                <p:nvPr/>
              </p:nvSpPr>
              <p:spPr bwMode="auto">
                <a:xfrm>
                  <a:off x="2103" y="1790"/>
                  <a:ext cx="27" cy="32"/>
                </a:xfrm>
                <a:prstGeom prst="ellipse">
                  <a:avLst/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38953" name="Group 61"/>
              <p:cNvGrpSpPr>
                <a:grpSpLocks/>
              </p:cNvGrpSpPr>
              <p:nvPr/>
            </p:nvGrpSpPr>
            <p:grpSpPr bwMode="auto">
              <a:xfrm>
                <a:off x="2209" y="1813"/>
                <a:ext cx="163" cy="167"/>
                <a:chOff x="2209" y="1813"/>
                <a:chExt cx="163" cy="167"/>
              </a:xfrm>
            </p:grpSpPr>
            <p:sp>
              <p:nvSpPr>
                <p:cNvPr id="38975" name="Oval 62"/>
                <p:cNvSpPr>
                  <a:spLocks noChangeArrowheads="1"/>
                </p:cNvSpPr>
                <p:nvPr/>
              </p:nvSpPr>
              <p:spPr bwMode="auto">
                <a:xfrm>
                  <a:off x="2209" y="1813"/>
                  <a:ext cx="163" cy="167"/>
                </a:xfrm>
                <a:prstGeom prst="ellipse">
                  <a:avLst/>
                </a:prstGeom>
                <a:solidFill>
                  <a:srgbClr val="0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76" name="Oval 63"/>
                <p:cNvSpPr>
                  <a:spLocks noChangeArrowheads="1"/>
                </p:cNvSpPr>
                <p:nvPr/>
              </p:nvSpPr>
              <p:spPr bwMode="auto">
                <a:xfrm>
                  <a:off x="2214" y="1819"/>
                  <a:ext cx="141" cy="147"/>
                </a:xfrm>
                <a:prstGeom prst="ellipse">
                  <a:avLst/>
                </a:prstGeom>
                <a:solidFill>
                  <a:srgbClr val="0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77" name="Oval 64"/>
                <p:cNvSpPr>
                  <a:spLocks noChangeArrowheads="1"/>
                </p:cNvSpPr>
                <p:nvPr/>
              </p:nvSpPr>
              <p:spPr bwMode="auto">
                <a:xfrm>
                  <a:off x="2215" y="1820"/>
                  <a:ext cx="126" cy="132"/>
                </a:xfrm>
                <a:prstGeom prst="ellipse">
                  <a:avLst/>
                </a:prstGeom>
                <a:solidFill>
                  <a:srgbClr val="00A0A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78" name="Oval 65"/>
                <p:cNvSpPr>
                  <a:spLocks noChangeArrowheads="1"/>
                </p:cNvSpPr>
                <p:nvPr/>
              </p:nvSpPr>
              <p:spPr bwMode="auto">
                <a:xfrm>
                  <a:off x="2221" y="1829"/>
                  <a:ext cx="101" cy="100"/>
                </a:xfrm>
                <a:prstGeom prst="ellipse">
                  <a:avLst/>
                </a:prstGeom>
                <a:solidFill>
                  <a:srgbClr val="0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79" name="Oval 66"/>
                <p:cNvSpPr>
                  <a:spLocks noChangeArrowheads="1"/>
                </p:cNvSpPr>
                <p:nvPr/>
              </p:nvSpPr>
              <p:spPr bwMode="auto">
                <a:xfrm>
                  <a:off x="2230" y="1837"/>
                  <a:ext cx="67" cy="73"/>
                </a:xfrm>
                <a:prstGeom prst="ellipse">
                  <a:avLst/>
                </a:prstGeom>
                <a:solidFill>
                  <a:srgbClr val="00E0E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80" name="Oval 67"/>
                <p:cNvSpPr>
                  <a:spLocks noChangeArrowheads="1"/>
                </p:cNvSpPr>
                <p:nvPr/>
              </p:nvSpPr>
              <p:spPr bwMode="auto">
                <a:xfrm>
                  <a:off x="2244" y="1852"/>
                  <a:ext cx="29" cy="29"/>
                </a:xfrm>
                <a:prstGeom prst="ellipse">
                  <a:avLst/>
                </a:prstGeom>
                <a:solidFill>
                  <a:srgbClr val="00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38954" name="Group 68"/>
              <p:cNvGrpSpPr>
                <a:grpSpLocks/>
              </p:cNvGrpSpPr>
              <p:nvPr/>
            </p:nvGrpSpPr>
            <p:grpSpPr bwMode="auto">
              <a:xfrm>
                <a:off x="1953" y="1790"/>
                <a:ext cx="162" cy="170"/>
                <a:chOff x="1953" y="1790"/>
                <a:chExt cx="162" cy="170"/>
              </a:xfrm>
            </p:grpSpPr>
            <p:sp>
              <p:nvSpPr>
                <p:cNvPr id="38969" name="Oval 69"/>
                <p:cNvSpPr>
                  <a:spLocks noChangeArrowheads="1"/>
                </p:cNvSpPr>
                <p:nvPr/>
              </p:nvSpPr>
              <p:spPr bwMode="auto">
                <a:xfrm>
                  <a:off x="1953" y="1790"/>
                  <a:ext cx="162" cy="170"/>
                </a:xfrm>
                <a:prstGeom prst="ellipse">
                  <a:avLst/>
                </a:prstGeom>
                <a:solidFill>
                  <a:srgbClr val="603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70" name="Oval 70"/>
                <p:cNvSpPr>
                  <a:spLocks noChangeArrowheads="1"/>
                </p:cNvSpPr>
                <p:nvPr/>
              </p:nvSpPr>
              <p:spPr bwMode="auto">
                <a:xfrm>
                  <a:off x="1957" y="1798"/>
                  <a:ext cx="141" cy="148"/>
                </a:xfrm>
                <a:prstGeom prst="ellipse">
                  <a:avLst/>
                </a:prstGeom>
                <a:solidFill>
                  <a:srgbClr val="A05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71" name="Oval 71"/>
                <p:cNvSpPr>
                  <a:spLocks noChangeArrowheads="1"/>
                </p:cNvSpPr>
                <p:nvPr/>
              </p:nvSpPr>
              <p:spPr bwMode="auto">
                <a:xfrm>
                  <a:off x="1958" y="1799"/>
                  <a:ext cx="126" cy="132"/>
                </a:xfrm>
                <a:prstGeom prst="ellipse">
                  <a:avLst/>
                </a:prstGeom>
                <a:solidFill>
                  <a:srgbClr val="C06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72" name="Oval 72"/>
                <p:cNvSpPr>
                  <a:spLocks noChangeArrowheads="1"/>
                </p:cNvSpPr>
                <p:nvPr/>
              </p:nvSpPr>
              <p:spPr bwMode="auto">
                <a:xfrm>
                  <a:off x="1965" y="1806"/>
                  <a:ext cx="100" cy="102"/>
                </a:xfrm>
                <a:prstGeom prst="ellipse">
                  <a:avLst/>
                </a:prstGeom>
                <a:solidFill>
                  <a:srgbClr val="E07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73" name="Oval 73"/>
                <p:cNvSpPr>
                  <a:spLocks noChangeArrowheads="1"/>
                </p:cNvSpPr>
                <p:nvPr/>
              </p:nvSpPr>
              <p:spPr bwMode="auto">
                <a:xfrm>
                  <a:off x="1974" y="1815"/>
                  <a:ext cx="69" cy="74"/>
                </a:xfrm>
                <a:prstGeom prst="ellipse">
                  <a:avLst/>
                </a:prstGeom>
                <a:solidFill>
                  <a:srgbClr val="FF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74" name="Oval 74"/>
                <p:cNvSpPr>
                  <a:spLocks noChangeArrowheads="1"/>
                </p:cNvSpPr>
                <p:nvPr/>
              </p:nvSpPr>
              <p:spPr bwMode="auto">
                <a:xfrm>
                  <a:off x="1988" y="1831"/>
                  <a:ext cx="28" cy="30"/>
                </a:xfrm>
                <a:prstGeom prst="ellipse">
                  <a:avLst/>
                </a:prstGeom>
                <a:solidFill>
                  <a:srgbClr val="FFA0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38955" name="Group 75"/>
              <p:cNvGrpSpPr>
                <a:grpSpLocks/>
              </p:cNvGrpSpPr>
              <p:nvPr/>
            </p:nvGrpSpPr>
            <p:grpSpPr bwMode="auto">
              <a:xfrm>
                <a:off x="2238" y="1932"/>
                <a:ext cx="164" cy="167"/>
                <a:chOff x="2238" y="1932"/>
                <a:chExt cx="164" cy="167"/>
              </a:xfrm>
            </p:grpSpPr>
            <p:sp>
              <p:nvSpPr>
                <p:cNvPr id="38963" name="Oval 76"/>
                <p:cNvSpPr>
                  <a:spLocks noChangeArrowheads="1"/>
                </p:cNvSpPr>
                <p:nvPr/>
              </p:nvSpPr>
              <p:spPr bwMode="auto">
                <a:xfrm>
                  <a:off x="2238" y="1932"/>
                  <a:ext cx="164" cy="167"/>
                </a:xfrm>
                <a:prstGeom prst="ellipse">
                  <a:avLst/>
                </a:prstGeom>
                <a:solidFill>
                  <a:srgbClr val="603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64" name="Oval 77"/>
                <p:cNvSpPr>
                  <a:spLocks noChangeArrowheads="1"/>
                </p:cNvSpPr>
                <p:nvPr/>
              </p:nvSpPr>
              <p:spPr bwMode="auto">
                <a:xfrm>
                  <a:off x="2244" y="1938"/>
                  <a:ext cx="140" cy="148"/>
                </a:xfrm>
                <a:prstGeom prst="ellipse">
                  <a:avLst/>
                </a:prstGeom>
                <a:solidFill>
                  <a:srgbClr val="A05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65" name="Oval 78"/>
                <p:cNvSpPr>
                  <a:spLocks noChangeArrowheads="1"/>
                </p:cNvSpPr>
                <p:nvPr/>
              </p:nvSpPr>
              <p:spPr bwMode="auto">
                <a:xfrm>
                  <a:off x="2246" y="1940"/>
                  <a:ext cx="124" cy="131"/>
                </a:xfrm>
                <a:prstGeom prst="ellipse">
                  <a:avLst/>
                </a:prstGeom>
                <a:solidFill>
                  <a:srgbClr val="C06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66" name="Oval 79"/>
                <p:cNvSpPr>
                  <a:spLocks noChangeArrowheads="1"/>
                </p:cNvSpPr>
                <p:nvPr/>
              </p:nvSpPr>
              <p:spPr bwMode="auto">
                <a:xfrm>
                  <a:off x="2251" y="1948"/>
                  <a:ext cx="101" cy="101"/>
                </a:xfrm>
                <a:prstGeom prst="ellipse">
                  <a:avLst/>
                </a:prstGeom>
                <a:solidFill>
                  <a:srgbClr val="E07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67" name="Oval 80"/>
                <p:cNvSpPr>
                  <a:spLocks noChangeArrowheads="1"/>
                </p:cNvSpPr>
                <p:nvPr/>
              </p:nvSpPr>
              <p:spPr bwMode="auto">
                <a:xfrm>
                  <a:off x="2259" y="1956"/>
                  <a:ext cx="69" cy="73"/>
                </a:xfrm>
                <a:prstGeom prst="ellipse">
                  <a:avLst/>
                </a:prstGeom>
                <a:solidFill>
                  <a:srgbClr val="FF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68" name="Oval 81"/>
                <p:cNvSpPr>
                  <a:spLocks noChangeArrowheads="1"/>
                </p:cNvSpPr>
                <p:nvPr/>
              </p:nvSpPr>
              <p:spPr bwMode="auto">
                <a:xfrm>
                  <a:off x="2273" y="1971"/>
                  <a:ext cx="29" cy="30"/>
                </a:xfrm>
                <a:prstGeom prst="ellipse">
                  <a:avLst/>
                </a:prstGeom>
                <a:solidFill>
                  <a:srgbClr val="FFA0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38956" name="Group 82"/>
              <p:cNvGrpSpPr>
                <a:grpSpLocks/>
              </p:cNvGrpSpPr>
              <p:nvPr/>
            </p:nvGrpSpPr>
            <p:grpSpPr bwMode="auto">
              <a:xfrm>
                <a:off x="2103" y="1940"/>
                <a:ext cx="162" cy="167"/>
                <a:chOff x="2103" y="1940"/>
                <a:chExt cx="162" cy="167"/>
              </a:xfrm>
            </p:grpSpPr>
            <p:sp>
              <p:nvSpPr>
                <p:cNvPr id="38957" name="Oval 83"/>
                <p:cNvSpPr>
                  <a:spLocks noChangeArrowheads="1"/>
                </p:cNvSpPr>
                <p:nvPr/>
              </p:nvSpPr>
              <p:spPr bwMode="auto">
                <a:xfrm>
                  <a:off x="2103" y="1940"/>
                  <a:ext cx="162" cy="167"/>
                </a:xfrm>
                <a:prstGeom prst="ellipse">
                  <a:avLst/>
                </a:prstGeom>
                <a:solidFill>
                  <a:srgbClr val="603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58" name="Oval 84"/>
                <p:cNvSpPr>
                  <a:spLocks noChangeArrowheads="1"/>
                </p:cNvSpPr>
                <p:nvPr/>
              </p:nvSpPr>
              <p:spPr bwMode="auto">
                <a:xfrm>
                  <a:off x="2107" y="1946"/>
                  <a:ext cx="141" cy="149"/>
                </a:xfrm>
                <a:prstGeom prst="ellipse">
                  <a:avLst/>
                </a:prstGeom>
                <a:solidFill>
                  <a:srgbClr val="A05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59" name="Oval 85"/>
                <p:cNvSpPr>
                  <a:spLocks noChangeArrowheads="1"/>
                </p:cNvSpPr>
                <p:nvPr/>
              </p:nvSpPr>
              <p:spPr bwMode="auto">
                <a:xfrm>
                  <a:off x="2108" y="1948"/>
                  <a:ext cx="127" cy="132"/>
                </a:xfrm>
                <a:prstGeom prst="ellipse">
                  <a:avLst/>
                </a:prstGeom>
                <a:solidFill>
                  <a:srgbClr val="C06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60" name="Oval 86"/>
                <p:cNvSpPr>
                  <a:spLocks noChangeArrowheads="1"/>
                </p:cNvSpPr>
                <p:nvPr/>
              </p:nvSpPr>
              <p:spPr bwMode="auto">
                <a:xfrm>
                  <a:off x="2116" y="1956"/>
                  <a:ext cx="99" cy="100"/>
                </a:xfrm>
                <a:prstGeom prst="ellipse">
                  <a:avLst/>
                </a:prstGeom>
                <a:solidFill>
                  <a:srgbClr val="E07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61" name="Oval 87"/>
                <p:cNvSpPr>
                  <a:spLocks noChangeArrowheads="1"/>
                </p:cNvSpPr>
                <p:nvPr/>
              </p:nvSpPr>
              <p:spPr bwMode="auto">
                <a:xfrm>
                  <a:off x="2123" y="1965"/>
                  <a:ext cx="69" cy="72"/>
                </a:xfrm>
                <a:prstGeom prst="ellipse">
                  <a:avLst/>
                </a:prstGeom>
                <a:solidFill>
                  <a:srgbClr val="FF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962" name="Oval 88"/>
                <p:cNvSpPr>
                  <a:spLocks noChangeArrowheads="1"/>
                </p:cNvSpPr>
                <p:nvPr/>
              </p:nvSpPr>
              <p:spPr bwMode="auto">
                <a:xfrm>
                  <a:off x="2137" y="1979"/>
                  <a:ext cx="28" cy="31"/>
                </a:xfrm>
                <a:prstGeom prst="ellipse">
                  <a:avLst/>
                </a:prstGeom>
                <a:solidFill>
                  <a:srgbClr val="FFA0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38933" name="Group 89"/>
            <p:cNvGrpSpPr>
              <a:grpSpLocks/>
            </p:cNvGrpSpPr>
            <p:nvPr/>
          </p:nvGrpSpPr>
          <p:grpSpPr bwMode="auto">
            <a:xfrm>
              <a:off x="2151" y="3115"/>
              <a:ext cx="164" cy="167"/>
              <a:chOff x="2151" y="1686"/>
              <a:chExt cx="164" cy="167"/>
            </a:xfrm>
          </p:grpSpPr>
          <p:sp>
            <p:nvSpPr>
              <p:cNvPr id="38941" name="Oval 90"/>
              <p:cNvSpPr>
                <a:spLocks noChangeArrowheads="1"/>
              </p:cNvSpPr>
              <p:nvPr/>
            </p:nvSpPr>
            <p:spPr bwMode="auto">
              <a:xfrm>
                <a:off x="2151" y="1686"/>
                <a:ext cx="164" cy="167"/>
              </a:xfrm>
              <a:prstGeom prst="ellipse">
                <a:avLst/>
              </a:prstGeom>
              <a:solidFill>
                <a:srgbClr val="00606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42" name="Oval 91"/>
              <p:cNvSpPr>
                <a:spLocks noChangeArrowheads="1"/>
              </p:cNvSpPr>
              <p:nvPr/>
            </p:nvSpPr>
            <p:spPr bwMode="auto">
              <a:xfrm>
                <a:off x="2156" y="1691"/>
                <a:ext cx="141" cy="150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43" name="Oval 92"/>
              <p:cNvSpPr>
                <a:spLocks noChangeArrowheads="1"/>
              </p:cNvSpPr>
              <p:nvPr/>
            </p:nvSpPr>
            <p:spPr bwMode="auto">
              <a:xfrm>
                <a:off x="2157" y="1695"/>
                <a:ext cx="126" cy="132"/>
              </a:xfrm>
              <a:prstGeom prst="ellipse">
                <a:avLst/>
              </a:prstGeom>
              <a:solidFill>
                <a:srgbClr val="00A0A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44" name="Oval 93"/>
              <p:cNvSpPr>
                <a:spLocks noChangeArrowheads="1"/>
              </p:cNvSpPr>
              <p:nvPr/>
            </p:nvSpPr>
            <p:spPr bwMode="auto">
              <a:xfrm>
                <a:off x="2163" y="1703"/>
                <a:ext cx="102" cy="100"/>
              </a:xfrm>
              <a:prstGeom prst="ellipse">
                <a:avLst/>
              </a:prstGeom>
              <a:solidFill>
                <a:srgbClr val="0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45" name="Oval 94"/>
              <p:cNvSpPr>
                <a:spLocks noChangeArrowheads="1"/>
              </p:cNvSpPr>
              <p:nvPr/>
            </p:nvSpPr>
            <p:spPr bwMode="auto">
              <a:xfrm>
                <a:off x="2171" y="1710"/>
                <a:ext cx="69" cy="72"/>
              </a:xfrm>
              <a:prstGeom prst="ellipse">
                <a:avLst/>
              </a:prstGeom>
              <a:solidFill>
                <a:srgbClr val="00E0E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46" name="Oval 95"/>
              <p:cNvSpPr>
                <a:spLocks noChangeArrowheads="1"/>
              </p:cNvSpPr>
              <p:nvPr/>
            </p:nvSpPr>
            <p:spPr bwMode="auto">
              <a:xfrm>
                <a:off x="2185" y="1724"/>
                <a:ext cx="28" cy="32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8934" name="Group 96"/>
            <p:cNvGrpSpPr>
              <a:grpSpLocks/>
            </p:cNvGrpSpPr>
            <p:nvPr/>
          </p:nvGrpSpPr>
          <p:grpSpPr bwMode="auto">
            <a:xfrm>
              <a:off x="2103" y="3259"/>
              <a:ext cx="164" cy="167"/>
              <a:chOff x="2103" y="1830"/>
              <a:chExt cx="164" cy="167"/>
            </a:xfrm>
          </p:grpSpPr>
          <p:sp>
            <p:nvSpPr>
              <p:cNvPr id="38935" name="Oval 97"/>
              <p:cNvSpPr>
                <a:spLocks noChangeArrowheads="1"/>
              </p:cNvSpPr>
              <p:nvPr/>
            </p:nvSpPr>
            <p:spPr bwMode="auto">
              <a:xfrm>
                <a:off x="2103" y="1830"/>
                <a:ext cx="164" cy="167"/>
              </a:xfrm>
              <a:prstGeom prst="ellipse">
                <a:avLst/>
              </a:prstGeom>
              <a:solidFill>
                <a:srgbClr val="00606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36" name="Oval 98"/>
              <p:cNvSpPr>
                <a:spLocks noChangeArrowheads="1"/>
              </p:cNvSpPr>
              <p:nvPr/>
            </p:nvSpPr>
            <p:spPr bwMode="auto">
              <a:xfrm>
                <a:off x="2108" y="1835"/>
                <a:ext cx="141" cy="150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37" name="Oval 99"/>
              <p:cNvSpPr>
                <a:spLocks noChangeArrowheads="1"/>
              </p:cNvSpPr>
              <p:nvPr/>
            </p:nvSpPr>
            <p:spPr bwMode="auto">
              <a:xfrm>
                <a:off x="2109" y="1839"/>
                <a:ext cx="126" cy="132"/>
              </a:xfrm>
              <a:prstGeom prst="ellipse">
                <a:avLst/>
              </a:prstGeom>
              <a:solidFill>
                <a:srgbClr val="00A0A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38" name="Oval 100"/>
              <p:cNvSpPr>
                <a:spLocks noChangeArrowheads="1"/>
              </p:cNvSpPr>
              <p:nvPr/>
            </p:nvSpPr>
            <p:spPr bwMode="auto">
              <a:xfrm>
                <a:off x="2115" y="1847"/>
                <a:ext cx="102" cy="100"/>
              </a:xfrm>
              <a:prstGeom prst="ellipse">
                <a:avLst/>
              </a:prstGeom>
              <a:solidFill>
                <a:srgbClr val="0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39" name="Oval 101"/>
              <p:cNvSpPr>
                <a:spLocks noChangeArrowheads="1"/>
              </p:cNvSpPr>
              <p:nvPr/>
            </p:nvSpPr>
            <p:spPr bwMode="auto">
              <a:xfrm>
                <a:off x="2123" y="1854"/>
                <a:ext cx="69" cy="72"/>
              </a:xfrm>
              <a:prstGeom prst="ellipse">
                <a:avLst/>
              </a:prstGeom>
              <a:solidFill>
                <a:srgbClr val="00E0E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40" name="Oval 102"/>
              <p:cNvSpPr>
                <a:spLocks noChangeArrowheads="1"/>
              </p:cNvSpPr>
              <p:nvPr/>
            </p:nvSpPr>
            <p:spPr bwMode="auto">
              <a:xfrm>
                <a:off x="2137" y="1868"/>
                <a:ext cx="28" cy="32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aphicFrame>
        <p:nvGraphicFramePr>
          <p:cNvPr id="38925" name="Object 10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5893357"/>
              </p:ext>
            </p:extLst>
          </p:nvPr>
        </p:nvGraphicFramePr>
        <p:xfrm>
          <a:off x="1748993" y="3389313"/>
          <a:ext cx="4557712" cy="160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3" name="Equation" r:id="rId7" imgW="1358900" imgH="469900" progId="Equation.3">
                  <p:embed/>
                </p:oleObj>
              </mc:Choice>
              <mc:Fallback>
                <p:oleObj name="Equation" r:id="rId7" imgW="1358900" imgH="4699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8993" y="3389313"/>
                        <a:ext cx="4557712" cy="160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6" name="Oval 106"/>
          <p:cNvSpPr>
            <a:spLocks noChangeArrowheads="1"/>
          </p:cNvSpPr>
          <p:nvPr/>
        </p:nvSpPr>
        <p:spPr bwMode="auto">
          <a:xfrm>
            <a:off x="3203576" y="3355975"/>
            <a:ext cx="917474" cy="1801813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27" name="Oval 107"/>
          <p:cNvSpPr>
            <a:spLocks noChangeArrowheads="1"/>
          </p:cNvSpPr>
          <p:nvPr/>
        </p:nvSpPr>
        <p:spPr bwMode="auto">
          <a:xfrm>
            <a:off x="4193908" y="3357563"/>
            <a:ext cx="886468" cy="1801812"/>
          </a:xfrm>
          <a:prstGeom prst="ellipse">
            <a:avLst/>
          </a:prstGeom>
          <a:noFill/>
          <a:ln w="412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28" name="Rectangle 108"/>
          <p:cNvSpPr>
            <a:spLocks noChangeArrowheads="1"/>
          </p:cNvSpPr>
          <p:nvPr/>
        </p:nvSpPr>
        <p:spPr bwMode="auto">
          <a:xfrm>
            <a:off x="3015267" y="5145806"/>
            <a:ext cx="1782763" cy="643766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defTabSz="762000"/>
            <a:r>
              <a:rPr lang="en-GB" sz="1800" b="1" dirty="0">
                <a:solidFill>
                  <a:srgbClr val="FF0000"/>
                </a:solidFill>
              </a:rPr>
              <a:t>our</a:t>
            </a:r>
          </a:p>
          <a:p>
            <a:pPr defTabSz="762000"/>
            <a:r>
              <a:rPr lang="en-GB" sz="1800" b="1" dirty="0">
                <a:solidFill>
                  <a:srgbClr val="FF0000"/>
                </a:solidFill>
              </a:rPr>
              <a:t>measurement</a:t>
            </a:r>
            <a:endParaRPr lang="en-GB" sz="1800" u="sng" dirty="0">
              <a:solidFill>
                <a:srgbClr val="FF0000"/>
              </a:solidFill>
            </a:endParaRPr>
          </a:p>
        </p:txBody>
      </p:sp>
      <p:sp>
        <p:nvSpPr>
          <p:cNvPr id="38929" name="Rectangle 109"/>
          <p:cNvSpPr>
            <a:spLocks noChangeArrowheads="1"/>
          </p:cNvSpPr>
          <p:nvPr/>
        </p:nvSpPr>
        <p:spPr bwMode="auto">
          <a:xfrm>
            <a:off x="4709108" y="5163916"/>
            <a:ext cx="2214563" cy="643766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defTabSz="762000"/>
            <a:r>
              <a:rPr lang="en-GB" sz="1800" b="1" dirty="0">
                <a:solidFill>
                  <a:srgbClr val="0000FF"/>
                </a:solidFill>
              </a:rPr>
              <a:t>external input parameter</a:t>
            </a:r>
            <a:endParaRPr lang="en-GB" sz="1800" u="sng" dirty="0">
              <a:solidFill>
                <a:srgbClr val="0000FF"/>
              </a:solidFill>
            </a:endParaRPr>
          </a:p>
        </p:txBody>
      </p:sp>
      <p:sp>
        <p:nvSpPr>
          <p:cNvPr id="38930" name="Oval 110"/>
          <p:cNvSpPr>
            <a:spLocks noChangeArrowheads="1"/>
          </p:cNvSpPr>
          <p:nvPr/>
        </p:nvSpPr>
        <p:spPr bwMode="auto">
          <a:xfrm>
            <a:off x="1547813" y="3573463"/>
            <a:ext cx="792162" cy="1368425"/>
          </a:xfrm>
          <a:prstGeom prst="ellipse">
            <a:avLst/>
          </a:prstGeom>
          <a:noFill/>
          <a:ln w="412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31" name="Rectangle 111"/>
          <p:cNvSpPr>
            <a:spLocks noChangeArrowheads="1"/>
          </p:cNvSpPr>
          <p:nvPr/>
        </p:nvSpPr>
        <p:spPr bwMode="auto">
          <a:xfrm>
            <a:off x="252475" y="5013325"/>
            <a:ext cx="2232025" cy="138747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pPr defTabSz="762000"/>
            <a:r>
              <a:rPr lang="en-GB" sz="2400" b="1" dirty="0">
                <a:solidFill>
                  <a:srgbClr val="008000"/>
                </a:solidFill>
                <a:latin typeface="Times" charset="0"/>
              </a:rPr>
              <a:t>→</a:t>
            </a:r>
            <a:r>
              <a:rPr lang="en-GB" sz="2400" dirty="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GB" sz="2000" b="1" dirty="0">
                <a:solidFill>
                  <a:srgbClr val="008000"/>
                </a:solidFill>
              </a:rPr>
              <a:t>'experimental</a:t>
            </a:r>
          </a:p>
          <a:p>
            <a:pPr defTabSz="762000"/>
            <a:r>
              <a:rPr lang="en-GB" sz="2000" b="1" dirty="0">
                <a:solidFill>
                  <a:srgbClr val="008000"/>
                </a:solidFill>
              </a:rPr>
              <a:t>g-factor'</a:t>
            </a:r>
          </a:p>
          <a:p>
            <a:pPr defTabSz="762000"/>
            <a:r>
              <a:rPr lang="en-GB" sz="2000" b="1" dirty="0">
                <a:solidFill>
                  <a:srgbClr val="008000"/>
                </a:solidFill>
                <a:cs typeface="Times New Roman" charset="0"/>
              </a:rPr>
              <a:t>→ comparison with theory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7376415" y="31724"/>
            <a:ext cx="1692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W. Quint et al.</a:t>
            </a:r>
            <a:endParaRPr lang="en-US" sz="1800" i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g-Factor of the bound Electron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3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2"/>
          <p:cNvSpPr>
            <a:spLocks noChangeShapeType="1"/>
          </p:cNvSpPr>
          <p:nvPr/>
        </p:nvSpPr>
        <p:spPr bwMode="auto">
          <a:xfrm>
            <a:off x="4572000" y="3502025"/>
            <a:ext cx="0" cy="1439863"/>
          </a:xfrm>
          <a:prstGeom prst="line">
            <a:avLst/>
          </a:prstGeom>
          <a:noFill/>
          <a:ln w="73025" cmpd="dbl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1174750" y="1287463"/>
            <a:ext cx="6781800" cy="990600"/>
            <a:chOff x="864" y="720"/>
            <a:chExt cx="4272" cy="624"/>
          </a:xfrm>
        </p:grpSpPr>
        <p:sp>
          <p:nvSpPr>
            <p:cNvPr id="66567" name="Rectangle 4"/>
            <p:cNvSpPr>
              <a:spLocks noChangeArrowheads="1"/>
            </p:cNvSpPr>
            <p:nvPr/>
          </p:nvSpPr>
          <p:spPr bwMode="auto">
            <a:xfrm>
              <a:off x="864" y="720"/>
              <a:ext cx="4272" cy="57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2400">
                <a:solidFill>
                  <a:schemeClr val="tx1"/>
                </a:solidFill>
                <a:latin typeface="Times" charset="0"/>
              </a:endParaRPr>
            </a:p>
          </p:txBody>
        </p:sp>
        <p:graphicFrame>
          <p:nvGraphicFramePr>
            <p:cNvPr id="66568" name="Object 5"/>
            <p:cNvGraphicFramePr>
              <a:graphicFrameLocks noChangeAspect="1"/>
            </p:cNvGraphicFramePr>
            <p:nvPr/>
          </p:nvGraphicFramePr>
          <p:xfrm>
            <a:off x="1152" y="864"/>
            <a:ext cx="2004" cy="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948" name="Formel" r:id="rId4" imgW="1764534" imgH="317362" progId="Equation.3">
                    <p:embed/>
                  </p:oleObj>
                </mc:Choice>
                <mc:Fallback>
                  <p:oleObj name="Formel" r:id="rId4" imgW="1764534" imgH="31736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864"/>
                          <a:ext cx="2004" cy="3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69" name="Object 6"/>
            <p:cNvGraphicFramePr>
              <a:graphicFrameLocks noChangeAspect="1"/>
            </p:cNvGraphicFramePr>
            <p:nvPr/>
          </p:nvGraphicFramePr>
          <p:xfrm>
            <a:off x="3769" y="856"/>
            <a:ext cx="1223" cy="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949" name="Equation" r:id="rId6" imgW="1396394" imgH="634725" progId="Equation.3">
                    <p:embed/>
                  </p:oleObj>
                </mc:Choice>
                <mc:Fallback>
                  <p:oleObj name="Equation" r:id="rId6" imgW="1396394" imgH="63472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69" y="856"/>
                          <a:ext cx="1223" cy="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570" name="Rectangle 7"/>
            <p:cNvSpPr>
              <a:spLocks noChangeArrowheads="1"/>
            </p:cNvSpPr>
            <p:nvPr/>
          </p:nvSpPr>
          <p:spPr bwMode="auto">
            <a:xfrm>
              <a:off x="3312" y="835"/>
              <a:ext cx="36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defTabSz="762000"/>
              <a:r>
                <a:rPr lang="en-US" sz="3200" dirty="0">
                  <a:solidFill>
                    <a:schemeClr val="tx1"/>
                  </a:solidFill>
                  <a:sym typeface="Symbol" charset="0"/>
                </a:rPr>
                <a:t></a:t>
              </a:r>
              <a:endParaRPr lang="en-GB" sz="3200" dirty="0">
                <a:solidFill>
                  <a:schemeClr val="tx1"/>
                </a:solidFill>
                <a:sym typeface="Symbol" charset="0"/>
              </a:endParaRPr>
            </a:p>
          </p:txBody>
        </p:sp>
      </p:grpSp>
      <p:sp>
        <p:nvSpPr>
          <p:cNvPr id="66564" name="Text Box 8"/>
          <p:cNvSpPr txBox="1">
            <a:spLocks noChangeArrowheads="1"/>
          </p:cNvSpPr>
          <p:nvPr/>
        </p:nvSpPr>
        <p:spPr bwMode="auto">
          <a:xfrm>
            <a:off x="179388" y="140755"/>
            <a:ext cx="8569325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de-DE" sz="2200" b="1" dirty="0">
                <a:latin typeface="Verdana" charset="0"/>
              </a:rPr>
              <a:t> Determination </a:t>
            </a:r>
            <a:r>
              <a:rPr lang="de-DE" sz="2200" b="1" dirty="0" err="1">
                <a:latin typeface="Verdana" charset="0"/>
              </a:rPr>
              <a:t>of</a:t>
            </a:r>
            <a:r>
              <a:rPr lang="de-DE" sz="2200" b="1" dirty="0">
                <a:latin typeface="Verdana" charset="0"/>
              </a:rPr>
              <a:t> </a:t>
            </a:r>
            <a:r>
              <a:rPr lang="de-DE" sz="2200" b="1" dirty="0" err="1">
                <a:latin typeface="Verdana" charset="0"/>
              </a:rPr>
              <a:t>fine-structure</a:t>
            </a:r>
            <a:r>
              <a:rPr lang="de-DE" sz="2200" b="1" dirty="0">
                <a:latin typeface="Verdana" charset="0"/>
              </a:rPr>
              <a:t> </a:t>
            </a:r>
            <a:r>
              <a:rPr lang="de-DE" sz="2200" b="1" dirty="0" err="1">
                <a:latin typeface="Verdana" charset="0"/>
              </a:rPr>
              <a:t>constant</a:t>
            </a:r>
            <a:r>
              <a:rPr lang="de-DE" sz="2200" b="1" dirty="0">
                <a:latin typeface="Verdana" charset="0"/>
              </a:rPr>
              <a:t> </a:t>
            </a:r>
            <a:r>
              <a:rPr lang="de-DE" sz="2200" b="1" dirty="0">
                <a:latin typeface="Symbol" charset="0"/>
              </a:rPr>
              <a:t>a, </a:t>
            </a:r>
            <a:r>
              <a:rPr lang="de-DE" sz="2200" b="1" dirty="0" err="1">
                <a:latin typeface="Verdana" charset="0"/>
              </a:rPr>
              <a:t>and</a:t>
            </a:r>
            <a:endParaRPr lang="de-DE" sz="2200" b="1" dirty="0">
              <a:latin typeface="Verdana" charset="0"/>
            </a:endParaRPr>
          </a:p>
          <a:p>
            <a:pPr>
              <a:buFontTx/>
              <a:buChar char="•"/>
            </a:pPr>
            <a:r>
              <a:rPr lang="de-DE" sz="2200" b="1" dirty="0">
                <a:latin typeface="Verdana" charset="0"/>
              </a:rPr>
              <a:t> </a:t>
            </a:r>
            <a:r>
              <a:rPr lang="de-DE" sz="2200" b="1" dirty="0" err="1">
                <a:latin typeface="Verdana" charset="0"/>
              </a:rPr>
              <a:t>test</a:t>
            </a:r>
            <a:r>
              <a:rPr lang="de-DE" sz="2200" b="1" dirty="0">
                <a:latin typeface="Verdana" charset="0"/>
              </a:rPr>
              <a:t> </a:t>
            </a:r>
            <a:r>
              <a:rPr lang="de-DE" sz="2200" b="1" dirty="0" err="1">
                <a:latin typeface="Verdana" charset="0"/>
              </a:rPr>
              <a:t>of</a:t>
            </a:r>
            <a:r>
              <a:rPr lang="de-DE" sz="2200" b="1" dirty="0">
                <a:latin typeface="Verdana" charset="0"/>
              </a:rPr>
              <a:t> </a:t>
            </a:r>
            <a:r>
              <a:rPr lang="de-DE" sz="2200" b="1" dirty="0" err="1">
                <a:latin typeface="Verdana" charset="0"/>
              </a:rPr>
              <a:t>bound-state</a:t>
            </a:r>
            <a:r>
              <a:rPr lang="de-DE" sz="2200" b="1" dirty="0">
                <a:latin typeface="Verdana" charset="0"/>
              </a:rPr>
              <a:t> QED </a:t>
            </a:r>
            <a:r>
              <a:rPr lang="de-DE" sz="2200" b="1" dirty="0" err="1">
                <a:latin typeface="Verdana" charset="0"/>
              </a:rPr>
              <a:t>by</a:t>
            </a:r>
            <a:r>
              <a:rPr lang="de-DE" sz="2200" b="1" dirty="0">
                <a:latin typeface="Verdana" charset="0"/>
              </a:rPr>
              <a:t> </a:t>
            </a:r>
            <a:r>
              <a:rPr lang="de-DE" sz="2200" b="1" dirty="0" err="1">
                <a:latin typeface="Verdana" charset="0"/>
              </a:rPr>
              <a:t>g-factor</a:t>
            </a:r>
            <a:r>
              <a:rPr lang="de-DE" sz="2200" b="1" dirty="0">
                <a:latin typeface="Verdana" charset="0"/>
              </a:rPr>
              <a:t> </a:t>
            </a:r>
            <a:r>
              <a:rPr lang="de-DE" sz="2200" b="1" dirty="0" err="1">
                <a:latin typeface="Verdana" charset="0"/>
              </a:rPr>
              <a:t>measurements</a:t>
            </a:r>
            <a:endParaRPr lang="en-US" sz="2200" b="1" dirty="0">
              <a:latin typeface="Verdana" charset="0"/>
            </a:endParaRPr>
          </a:p>
        </p:txBody>
      </p:sp>
      <p:sp>
        <p:nvSpPr>
          <p:cNvPr id="66565" name="Text Box 9"/>
          <p:cNvSpPr txBox="1">
            <a:spLocks noChangeArrowheads="1"/>
          </p:cNvSpPr>
          <p:nvPr/>
        </p:nvSpPr>
        <p:spPr bwMode="auto">
          <a:xfrm>
            <a:off x="1331913" y="2276475"/>
            <a:ext cx="6481762" cy="2298065"/>
          </a:xfrm>
          <a:prstGeom prst="rect">
            <a:avLst/>
          </a:prstGeom>
          <a:solidFill>
            <a:srgbClr val="FFFFCC"/>
          </a:soli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7620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7620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7620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CC3300"/>
                </a:solidFill>
                <a:latin typeface="Arial" charset="0"/>
              </a:rPr>
              <a:t>Bound-state QED and nuclear effects: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GB" sz="16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rial" charset="0"/>
              </a:rPr>
              <a:t>g-Factor measurements </a:t>
            </a:r>
            <a:r>
              <a:rPr lang="en-US" sz="2000" b="1" i="1" dirty="0">
                <a:solidFill>
                  <a:srgbClr val="333399"/>
                </a:solidFill>
                <a:latin typeface="Arial" charset="0"/>
              </a:rPr>
              <a:t>in a series of elements</a:t>
            </a:r>
            <a:r>
              <a:rPr lang="en-US" sz="1600" b="1" dirty="0">
                <a:solidFill>
                  <a:schemeClr val="tx1"/>
                </a:solidFill>
                <a:latin typeface="Arial" charset="0"/>
              </a:rPr>
              <a:t> up to </a:t>
            </a:r>
            <a:r>
              <a:rPr lang="en-US" sz="1600" b="1" dirty="0">
                <a:solidFill>
                  <a:schemeClr val="tx1"/>
                </a:solidFill>
                <a:latin typeface="Arial" charset="0"/>
                <a:sym typeface="Symbol" charset="0"/>
              </a:rPr>
              <a:t>U</a:t>
            </a:r>
            <a:r>
              <a:rPr lang="en-US" sz="1600" b="1" baseline="30000" dirty="0">
                <a:solidFill>
                  <a:schemeClr val="tx1"/>
                </a:solidFill>
                <a:latin typeface="Arial" charset="0"/>
                <a:sym typeface="Symbol" charset="0"/>
              </a:rPr>
              <a:t>91+</a:t>
            </a:r>
            <a:r>
              <a:rPr lang="en-US" sz="1600" b="1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lvl="1">
              <a:spcBef>
                <a:spcPct val="25000"/>
              </a:spcBef>
            </a:pPr>
            <a:r>
              <a:rPr lang="en-US" sz="1600" b="1" dirty="0">
                <a:solidFill>
                  <a:schemeClr val="tx1"/>
                </a:solidFill>
                <a:latin typeface="Arial" charset="0"/>
              </a:rPr>
              <a:t>- medium-Z  </a:t>
            </a:r>
            <a:r>
              <a:rPr lang="en-US" sz="1600" b="1" dirty="0">
                <a:solidFill>
                  <a:schemeClr val="tx1"/>
                </a:solidFill>
                <a:latin typeface="Arial" charset="0"/>
                <a:cs typeface="Arial" charset="0"/>
              </a:rPr>
              <a:t>→ fine-structure constant </a:t>
            </a:r>
            <a:r>
              <a:rPr lang="en-US" sz="1600" b="1" dirty="0">
                <a:solidFill>
                  <a:schemeClr val="tx1"/>
                </a:solidFill>
                <a:latin typeface="Symbol" charset="0"/>
                <a:cs typeface="Arial" charset="0"/>
              </a:rPr>
              <a:t>a</a:t>
            </a:r>
            <a:endParaRPr lang="en-US" sz="16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lvl="1">
              <a:spcBef>
                <a:spcPct val="25000"/>
              </a:spcBef>
            </a:pPr>
            <a:r>
              <a:rPr lang="en-US" sz="1600" b="1" dirty="0">
                <a:solidFill>
                  <a:schemeClr val="tx1"/>
                </a:solidFill>
                <a:latin typeface="Arial" charset="0"/>
                <a:cs typeface="Arial" charset="0"/>
              </a:rPr>
              <a:t>- high-Z →</a:t>
            </a:r>
            <a:r>
              <a:rPr lang="en-US" sz="1600" b="1" dirty="0">
                <a:solidFill>
                  <a:schemeClr val="tx1"/>
                </a:solidFill>
                <a:latin typeface="Symbol" charset="0"/>
                <a:cs typeface="Arial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rial" charset="0"/>
                <a:cs typeface="Arial" charset="0"/>
              </a:rPr>
              <a:t>test of QED</a:t>
            </a:r>
          </a:p>
          <a:p>
            <a:pPr lvl="1">
              <a:spcBef>
                <a:spcPct val="25000"/>
              </a:spcBef>
            </a:pPr>
            <a:endParaRPr lang="de-DE" sz="1600" b="1" baseline="30000" dirty="0">
              <a:solidFill>
                <a:schemeClr val="tx1"/>
              </a:solidFill>
              <a:latin typeface="Arial" charset="0"/>
            </a:endParaRP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 charset="0"/>
              </a:rPr>
              <a:t> g-Factor measurements </a:t>
            </a:r>
            <a:r>
              <a:rPr lang="en-US" sz="2000" b="1" i="1" dirty="0">
                <a:solidFill>
                  <a:srgbClr val="333399"/>
                </a:solidFill>
                <a:latin typeface="Arial" charset="0"/>
              </a:rPr>
              <a:t>in different charge states</a:t>
            </a:r>
            <a:r>
              <a:rPr lang="en-US" sz="1600" b="1" dirty="0">
                <a:solidFill>
                  <a:schemeClr val="tx1"/>
                </a:solidFill>
                <a:latin typeface="Arial" charset="0"/>
              </a:rPr>
              <a:t>,</a:t>
            </a:r>
          </a:p>
          <a:p>
            <a:pPr>
              <a:spcBef>
                <a:spcPct val="25000"/>
              </a:spcBef>
            </a:pPr>
            <a:r>
              <a:rPr lang="en-US" sz="1600" b="1" dirty="0">
                <a:solidFill>
                  <a:schemeClr val="tx1"/>
                </a:solidFill>
                <a:latin typeface="Arial" charset="0"/>
              </a:rPr>
              <a:t>  e.g. Li-like and H-like ions, up to U</a:t>
            </a:r>
            <a:r>
              <a:rPr lang="en-US" sz="1600" b="1" baseline="30000" dirty="0">
                <a:solidFill>
                  <a:schemeClr val="tx1"/>
                </a:solidFill>
                <a:latin typeface="Arial" charset="0"/>
              </a:rPr>
              <a:t>89+</a:t>
            </a:r>
            <a:r>
              <a:rPr lang="en-US" sz="1600" b="1" dirty="0">
                <a:solidFill>
                  <a:schemeClr val="tx1"/>
                </a:solidFill>
                <a:latin typeface="Arial" charset="0"/>
              </a:rPr>
              <a:t> and </a:t>
            </a:r>
            <a:r>
              <a:rPr lang="en-US" sz="1600" b="1" dirty="0">
                <a:solidFill>
                  <a:schemeClr val="tx1"/>
                </a:solidFill>
                <a:latin typeface="Arial" charset="0"/>
                <a:sym typeface="Symbol" charset="0"/>
              </a:rPr>
              <a:t>U</a:t>
            </a:r>
            <a:r>
              <a:rPr lang="en-US" sz="1600" b="1" baseline="30000" dirty="0">
                <a:solidFill>
                  <a:schemeClr val="tx1"/>
                </a:solidFill>
                <a:latin typeface="Arial" charset="0"/>
                <a:sym typeface="Symbol" charset="0"/>
              </a:rPr>
              <a:t>91+</a:t>
            </a:r>
          </a:p>
        </p:txBody>
      </p:sp>
      <p:sp>
        <p:nvSpPr>
          <p:cNvPr id="66566" name="Text Box 10"/>
          <p:cNvSpPr txBox="1">
            <a:spLocks noChangeArrowheads="1"/>
          </p:cNvSpPr>
          <p:nvPr/>
        </p:nvSpPr>
        <p:spPr bwMode="auto">
          <a:xfrm>
            <a:off x="1511300" y="4951413"/>
            <a:ext cx="6084888" cy="661720"/>
          </a:xfrm>
          <a:prstGeom prst="rect">
            <a:avLst/>
          </a:prstGeom>
          <a:solidFill>
            <a:srgbClr val="FFFFCC"/>
          </a:soli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7620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7620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7620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762000"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CC3300"/>
                </a:solidFill>
                <a:latin typeface="Arial" charset="0"/>
              </a:rPr>
              <a:t>Disentanglement of QED and nuclear effects</a:t>
            </a:r>
          </a:p>
          <a:p>
            <a:r>
              <a:rPr lang="en-US" sz="1600" b="1" i="1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US" sz="1600" b="1" i="1" dirty="0" err="1">
                <a:solidFill>
                  <a:schemeClr val="tx1"/>
                </a:solidFill>
                <a:latin typeface="Arial" charset="0"/>
              </a:rPr>
              <a:t>Shabaev</a:t>
            </a:r>
            <a:r>
              <a:rPr lang="en-US" sz="1600" b="1" i="1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1600" b="1" i="1" dirty="0" err="1">
                <a:solidFill>
                  <a:schemeClr val="tx1"/>
                </a:solidFill>
                <a:latin typeface="Arial" charset="0"/>
              </a:rPr>
              <a:t>Glazov</a:t>
            </a:r>
            <a:r>
              <a:rPr lang="en-US" sz="1600" b="1" i="1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1600" b="1" i="1" dirty="0" err="1">
                <a:solidFill>
                  <a:schemeClr val="tx1"/>
                </a:solidFill>
                <a:latin typeface="Arial" charset="0"/>
              </a:rPr>
              <a:t>Yerokhin</a:t>
            </a:r>
            <a:r>
              <a:rPr lang="en-US" sz="1600" b="1" i="1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1600" b="1" i="1" dirty="0" err="1">
                <a:solidFill>
                  <a:schemeClr val="tx1"/>
                </a:solidFill>
                <a:latin typeface="Arial" charset="0"/>
              </a:rPr>
              <a:t>Jentschura</a:t>
            </a:r>
            <a:r>
              <a:rPr lang="en-US" sz="1600" b="1" i="1" dirty="0">
                <a:solidFill>
                  <a:schemeClr val="tx1"/>
                </a:solidFill>
                <a:latin typeface="Arial" charset="0"/>
              </a:rPr>
              <a:t>, et al.)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241206" y="5727065"/>
            <a:ext cx="9015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f</a:t>
            </a:r>
            <a:r>
              <a:rPr lang="en-US" sz="1800" i="1" dirty="0" smtClean="0"/>
              <a:t>or HFS Spectroscopy of Li and H-like Bi see M. </a:t>
            </a:r>
            <a:r>
              <a:rPr lang="en-US" sz="1800" i="1" dirty="0" err="1" smtClean="0"/>
              <a:t>Lochmann</a:t>
            </a:r>
            <a:r>
              <a:rPr lang="en-US" sz="1800" i="1" dirty="0" smtClean="0"/>
              <a:t> et al. PRA90(2014)30501 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68562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afik 36" descr="Beschleunigeranlage5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13" y="293688"/>
            <a:ext cx="830897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3768725" y="2473325"/>
            <a:ext cx="12112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i="1" dirty="0">
                <a:cs typeface="+mn-cs"/>
              </a:rPr>
              <a:t>11 MeV/u</a:t>
            </a:r>
            <a:endParaRPr lang="de-DE" sz="1800" i="1" dirty="0">
              <a:cs typeface="+mn-cs"/>
            </a:endParaRP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2843213" y="3563938"/>
            <a:ext cx="104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>
                <a:cs typeface="+mn-cs"/>
              </a:rPr>
              <a:t>UNILAC</a:t>
            </a:r>
            <a:endParaRPr lang="de-DE" sz="1800" b="1">
              <a:cs typeface="+mn-cs"/>
            </a:endParaRP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7019925" y="1004888"/>
            <a:ext cx="55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>
                <a:cs typeface="+mn-cs"/>
              </a:rPr>
              <a:t>SIS</a:t>
            </a:r>
            <a:endParaRPr lang="de-DE" sz="1800" b="1">
              <a:cs typeface="+mn-cs"/>
            </a:endParaRPr>
          </a:p>
        </p:txBody>
      </p:sp>
      <p:sp>
        <p:nvSpPr>
          <p:cNvPr id="215048" name="Text Box 8"/>
          <p:cNvSpPr txBox="1">
            <a:spLocks noChangeArrowheads="1"/>
          </p:cNvSpPr>
          <p:nvPr/>
        </p:nvSpPr>
        <p:spPr bwMode="auto">
          <a:xfrm rot="-5161651">
            <a:off x="7745413" y="1539875"/>
            <a:ext cx="17494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 dirty="0">
                <a:cs typeface="+mn-cs"/>
              </a:rPr>
              <a:t>400 MeV/u</a:t>
            </a:r>
            <a:endParaRPr lang="de-DE" i="1" dirty="0">
              <a:cs typeface="+mn-cs"/>
            </a:endParaRPr>
          </a:p>
        </p:txBody>
      </p:sp>
      <p:sp>
        <p:nvSpPr>
          <p:cNvPr id="215049" name="Text Box 9"/>
          <p:cNvSpPr txBox="1">
            <a:spLocks noChangeArrowheads="1"/>
          </p:cNvSpPr>
          <p:nvPr/>
        </p:nvSpPr>
        <p:spPr bwMode="auto">
          <a:xfrm>
            <a:off x="6832600" y="3416300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>
                <a:cs typeface="+mn-cs"/>
              </a:rPr>
              <a:t>ESR</a:t>
            </a:r>
            <a:endParaRPr lang="de-DE" sz="1800" b="1">
              <a:cs typeface="+mn-cs"/>
            </a:endParaRPr>
          </a:p>
        </p:txBody>
      </p:sp>
      <p:sp>
        <p:nvSpPr>
          <p:cNvPr id="215050" name="Text Box 10"/>
          <p:cNvSpPr txBox="1">
            <a:spLocks noChangeArrowheads="1"/>
          </p:cNvSpPr>
          <p:nvPr/>
        </p:nvSpPr>
        <p:spPr bwMode="auto">
          <a:xfrm rot="-5400000">
            <a:off x="6961982" y="227568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>
                <a:cs typeface="+mn-cs"/>
              </a:rPr>
              <a:t>FRS</a:t>
            </a:r>
            <a:endParaRPr lang="de-DE" sz="1800" b="1">
              <a:cs typeface="+mn-cs"/>
            </a:endParaRPr>
          </a:p>
        </p:txBody>
      </p:sp>
      <p:sp>
        <p:nvSpPr>
          <p:cNvPr id="215051" name="AutoShape 11"/>
          <p:cNvSpPr>
            <a:spLocks noChangeArrowheads="1"/>
          </p:cNvSpPr>
          <p:nvPr/>
        </p:nvSpPr>
        <p:spPr bwMode="auto">
          <a:xfrm>
            <a:off x="6943725" y="5497071"/>
            <a:ext cx="852487" cy="827529"/>
          </a:xfrm>
          <a:prstGeom prst="roundRect">
            <a:avLst>
              <a:gd name="adj" fmla="val 6333"/>
            </a:avLst>
          </a:prstGeom>
          <a:solidFill>
            <a:srgbClr val="FF505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  <p:sp>
        <p:nvSpPr>
          <p:cNvPr id="215053" name="AutoShape 13"/>
          <p:cNvSpPr>
            <a:spLocks noChangeArrowheads="1"/>
          </p:cNvSpPr>
          <p:nvPr/>
        </p:nvSpPr>
        <p:spPr bwMode="auto">
          <a:xfrm>
            <a:off x="6259513" y="293688"/>
            <a:ext cx="2046287" cy="1476375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800 w 21600"/>
              <a:gd name="T5" fmla="*/ -1 h 21600"/>
              <a:gd name="T6" fmla="*/ 2699 w 21600"/>
              <a:gd name="T7" fmla="*/ 10799 h 21600"/>
              <a:gd name="T8" fmla="*/ 10800 w 21600"/>
              <a:gd name="T9" fmla="*/ 539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  <p:sp>
        <p:nvSpPr>
          <p:cNvPr id="215054" name="AutoShape 14"/>
          <p:cNvSpPr>
            <a:spLocks noChangeArrowheads="1"/>
          </p:cNvSpPr>
          <p:nvPr/>
        </p:nvSpPr>
        <p:spPr bwMode="auto">
          <a:xfrm flipH="1" flipV="1">
            <a:off x="6586538" y="3170238"/>
            <a:ext cx="1023937" cy="962025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800 w 21600"/>
              <a:gd name="T5" fmla="*/ -1 h 21600"/>
              <a:gd name="T6" fmla="*/ 2699 w 21600"/>
              <a:gd name="T7" fmla="*/ 10799 h 21600"/>
              <a:gd name="T8" fmla="*/ 10800 w 21600"/>
              <a:gd name="T9" fmla="*/ 539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9933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  <p:sp>
        <p:nvSpPr>
          <p:cNvPr id="215055" name="Text Box 15"/>
          <p:cNvSpPr txBox="1">
            <a:spLocks noChangeArrowheads="1"/>
          </p:cNvSpPr>
          <p:nvPr/>
        </p:nvSpPr>
        <p:spPr bwMode="auto">
          <a:xfrm rot="15577928">
            <a:off x="5371306" y="3847307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>
                <a:cs typeface="+mn-cs"/>
              </a:rPr>
              <a:t>4 MeV/u</a:t>
            </a:r>
            <a:endParaRPr lang="de-DE" i="1">
              <a:cs typeface="+mn-cs"/>
            </a:endParaRPr>
          </a:p>
        </p:txBody>
      </p:sp>
      <p:sp>
        <p:nvSpPr>
          <p:cNvPr id="215060" name="AutoShape 20"/>
          <p:cNvSpPr>
            <a:spLocks noChangeArrowheads="1"/>
          </p:cNvSpPr>
          <p:nvPr/>
        </p:nvSpPr>
        <p:spPr bwMode="auto">
          <a:xfrm rot="-135950">
            <a:off x="1798638" y="3416300"/>
            <a:ext cx="2395537" cy="366713"/>
          </a:xfrm>
          <a:prstGeom prst="rightArrow">
            <a:avLst>
              <a:gd name="adj1" fmla="val 50000"/>
              <a:gd name="adj2" fmla="val 163311"/>
            </a:avLst>
          </a:prstGeom>
          <a:solidFill>
            <a:srgbClr val="B0EAFD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  <p:sp>
        <p:nvSpPr>
          <p:cNvPr id="215065" name="Rectangle 25"/>
          <p:cNvSpPr>
            <a:spLocks noGrp="1" noChangeArrowheads="1"/>
          </p:cNvSpPr>
          <p:nvPr>
            <p:ph type="title"/>
          </p:nvPr>
        </p:nvSpPr>
        <p:spPr>
          <a:xfrm>
            <a:off x="533400" y="28733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GSI</a:t>
            </a:r>
            <a:endParaRPr lang="de-DE" dirty="0" smtClean="0">
              <a:cs typeface="+mj-cs"/>
            </a:endParaRPr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 rot="5400000">
            <a:off x="6954586" y="4641308"/>
            <a:ext cx="1064125" cy="366714"/>
          </a:xfrm>
          <a:prstGeom prst="rightArrow">
            <a:avLst>
              <a:gd name="adj1" fmla="val 50000"/>
              <a:gd name="adj2" fmla="val 163311"/>
            </a:avLst>
          </a:prstGeom>
          <a:solidFill>
            <a:srgbClr val="B0EAFD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3400" y="1770063"/>
            <a:ext cx="7794879" cy="4629514"/>
            <a:chOff x="10255907" y="1004888"/>
            <a:chExt cx="7794879" cy="4629514"/>
          </a:xfrm>
        </p:grpSpPr>
        <p:grpSp>
          <p:nvGrpSpPr>
            <p:cNvPr id="215061" name="Group 21"/>
            <p:cNvGrpSpPr>
              <a:grpSpLocks/>
            </p:cNvGrpSpPr>
            <p:nvPr/>
          </p:nvGrpSpPr>
          <p:grpSpPr bwMode="auto">
            <a:xfrm>
              <a:off x="10255907" y="1004888"/>
              <a:ext cx="7794879" cy="4544577"/>
              <a:chOff x="1254" y="2192"/>
              <a:chExt cx="2965" cy="2128"/>
            </a:xfrm>
          </p:grpSpPr>
          <p:sp>
            <p:nvSpPr>
              <p:cNvPr id="215062" name="AutoShape 22"/>
              <p:cNvSpPr>
                <a:spLocks noChangeArrowheads="1"/>
              </p:cNvSpPr>
              <p:nvPr/>
            </p:nvSpPr>
            <p:spPr bwMode="auto">
              <a:xfrm>
                <a:off x="1255" y="2192"/>
                <a:ext cx="2964" cy="2128"/>
              </a:xfrm>
              <a:prstGeom prst="roundRect">
                <a:avLst>
                  <a:gd name="adj" fmla="val 6333"/>
                </a:avLst>
              </a:prstGeom>
              <a:solidFill>
                <a:srgbClr val="CCFFCC">
                  <a:alpha val="82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15064" name="Rectangle 24"/>
              <p:cNvSpPr>
                <a:spLocks noChangeArrowheads="1"/>
              </p:cNvSpPr>
              <p:nvPr/>
            </p:nvSpPr>
            <p:spPr bwMode="auto">
              <a:xfrm>
                <a:off x="1254" y="2198"/>
                <a:ext cx="1344" cy="2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3200" b="1" dirty="0" smtClean="0">
                    <a:cs typeface="+mn-cs"/>
                  </a:rPr>
                  <a:t>CRYRING @ ESR</a:t>
                </a:r>
                <a:endParaRPr lang="de-DE" sz="3200" b="1" dirty="0">
                  <a:cs typeface="+mn-cs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8536" y="2138362"/>
              <a:ext cx="7720832" cy="3496040"/>
            </a:xfrm>
            <a:prstGeom prst="rect">
              <a:avLst/>
            </a:prstGeom>
          </p:spPr>
        </p:pic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5263" y="3787775"/>
            <a:ext cx="5094287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12045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5525E-6 -4.72441E-6 L -0.33593 -0.309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154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CRYRING@ESR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pic>
        <p:nvPicPr>
          <p:cNvPr id="7" name="Picture 6" descr="Prinzipskizze_OhneHilfslinien_PlusExtrak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18" y="1211179"/>
            <a:ext cx="6219706" cy="528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2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Vacuum &amp; Beam Life Time</a:t>
            </a:r>
            <a:endParaRPr lang="en-US" dirty="0"/>
          </a:p>
        </p:txBody>
      </p:sp>
      <p:pic>
        <p:nvPicPr>
          <p:cNvPr id="25602" name="Picture 19" descr="Lifeti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03363"/>
            <a:ext cx="61468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3976688" y="4765675"/>
            <a:ext cx="1905000" cy="27622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/>
              <a:t>V. </a:t>
            </a:r>
            <a:r>
              <a:rPr lang="en-US" sz="1200" dirty="0" err="1"/>
              <a:t>Shevelko</a:t>
            </a:r>
            <a:r>
              <a:rPr lang="en-US" sz="1200" dirty="0"/>
              <a:t>, priv. comm.</a:t>
            </a:r>
          </a:p>
        </p:txBody>
      </p:sp>
      <p:sp>
        <p:nvSpPr>
          <p:cNvPr id="25604" name="TextBox 30"/>
          <p:cNvSpPr txBox="1">
            <a:spLocks noChangeArrowheads="1"/>
          </p:cNvSpPr>
          <p:nvPr/>
        </p:nvSpPr>
        <p:spPr bwMode="auto">
          <a:xfrm>
            <a:off x="6424613" y="1739900"/>
            <a:ext cx="224631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/>
              <a:t>Ion pumps</a:t>
            </a:r>
          </a:p>
          <a:p>
            <a:pPr lvl="1" eaLnBrk="1" hangingPunct="1"/>
            <a:r>
              <a:rPr lang="en-US" dirty="0"/>
              <a:t>~ 10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err="1"/>
              <a:t>Cryopumps</a:t>
            </a:r>
            <a:endParaRPr lang="en-US" dirty="0"/>
          </a:p>
          <a:p>
            <a:pPr eaLnBrk="1" hangingPunct="1">
              <a:buFont typeface="Arial" charset="0"/>
              <a:buChar char="•"/>
            </a:pPr>
            <a:r>
              <a:rPr lang="en-US" dirty="0"/>
              <a:t>NEG pumps</a:t>
            </a:r>
          </a:p>
          <a:p>
            <a:pPr lvl="1" eaLnBrk="1" hangingPunct="1"/>
            <a:r>
              <a:rPr lang="en-US" dirty="0"/>
              <a:t>~ 100</a:t>
            </a:r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F. Herfurth "HITRAP and CRYRING@ESR"</a:t>
            </a:r>
            <a:endParaRPr lang="de-DE"/>
          </a:p>
        </p:txBody>
      </p:sp>
      <p:grpSp>
        <p:nvGrpSpPr>
          <p:cNvPr id="3" name="Group 2"/>
          <p:cNvGrpSpPr/>
          <p:nvPr/>
        </p:nvGrpSpPr>
        <p:grpSpPr>
          <a:xfrm>
            <a:off x="50800" y="3125774"/>
            <a:ext cx="5690244" cy="3003193"/>
            <a:chOff x="50800" y="3125774"/>
            <a:chExt cx="5690244" cy="3003193"/>
          </a:xfrm>
        </p:grpSpPr>
        <p:grpSp>
          <p:nvGrpSpPr>
            <p:cNvPr id="38" name="Group 37"/>
            <p:cNvGrpSpPr>
              <a:grpSpLocks/>
            </p:cNvGrpSpPr>
            <p:nvPr/>
          </p:nvGrpSpPr>
          <p:grpSpPr bwMode="auto">
            <a:xfrm>
              <a:off x="50800" y="3492129"/>
              <a:ext cx="4251325" cy="2636838"/>
              <a:chOff x="50800" y="3480523"/>
              <a:chExt cx="4251056" cy="2636649"/>
            </a:xfrm>
          </p:grpSpPr>
          <p:sp>
            <p:nvSpPr>
              <p:cNvPr id="25609" name="TextBox 33"/>
              <p:cNvSpPr txBox="1">
                <a:spLocks noChangeArrowheads="1"/>
              </p:cNvSpPr>
              <p:nvPr/>
            </p:nvSpPr>
            <p:spPr bwMode="auto">
              <a:xfrm>
                <a:off x="1445771" y="5778618"/>
                <a:ext cx="4699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rgbClr val="FF0000"/>
                    </a:solidFill>
                  </a:rPr>
                  <a:t>0.3</a:t>
                </a:r>
              </a:p>
            </p:txBody>
          </p:sp>
          <p:sp>
            <p:nvSpPr>
              <p:cNvPr id="25610" name="TextBox 34"/>
              <p:cNvSpPr txBox="1">
                <a:spLocks noChangeArrowheads="1"/>
              </p:cNvSpPr>
              <p:nvPr/>
            </p:nvSpPr>
            <p:spPr bwMode="auto">
              <a:xfrm>
                <a:off x="3888963" y="5778618"/>
                <a:ext cx="412893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rgbClr val="FF0000"/>
                    </a:solidFill>
                  </a:rPr>
                  <a:t>15</a:t>
                </a:r>
              </a:p>
            </p:txBody>
          </p:sp>
          <p:sp>
            <p:nvSpPr>
              <p:cNvPr id="25611" name="TextBox 35"/>
              <p:cNvSpPr txBox="1">
                <a:spLocks noChangeArrowheads="1"/>
              </p:cNvSpPr>
              <p:nvPr/>
            </p:nvSpPr>
            <p:spPr bwMode="auto">
              <a:xfrm>
                <a:off x="266700" y="5164928"/>
                <a:ext cx="4583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rgbClr val="FF0000"/>
                    </a:solidFill>
                  </a:rPr>
                  <a:t>3 s</a:t>
                </a:r>
              </a:p>
            </p:txBody>
          </p:sp>
          <p:sp>
            <p:nvSpPr>
              <p:cNvPr id="25612" name="TextBox 36"/>
              <p:cNvSpPr txBox="1">
                <a:spLocks noChangeArrowheads="1"/>
              </p:cNvSpPr>
              <p:nvPr/>
            </p:nvSpPr>
            <p:spPr bwMode="auto">
              <a:xfrm>
                <a:off x="50800" y="3958428"/>
                <a:ext cx="800520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rgbClr val="FF0000"/>
                    </a:solidFill>
                  </a:rPr>
                  <a:t>15 min</a:t>
                </a:r>
              </a:p>
            </p:txBody>
          </p:sp>
          <p:grpSp>
            <p:nvGrpSpPr>
              <p:cNvPr id="25613" name="Group 29"/>
              <p:cNvGrpSpPr>
                <a:grpSpLocks/>
              </p:cNvGrpSpPr>
              <p:nvPr/>
            </p:nvGrpSpPr>
            <p:grpSpPr bwMode="auto">
              <a:xfrm>
                <a:off x="862557" y="3480523"/>
                <a:ext cx="3224820" cy="2249533"/>
                <a:chOff x="965200" y="3272547"/>
                <a:chExt cx="3224820" cy="2249533"/>
              </a:xfrm>
            </p:grpSpPr>
            <p:sp>
              <p:nvSpPr>
                <p:cNvPr id="8" name="Rectangle 7"/>
                <p:cNvSpPr/>
                <p:nvPr/>
              </p:nvSpPr>
              <p:spPr bwMode="auto">
                <a:xfrm>
                  <a:off x="1917340" y="3272547"/>
                  <a:ext cx="1318934" cy="366329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01600">
                    <a:srgbClr val="FFFF00">
                      <a:alpha val="75000"/>
                    </a:srgbClr>
                  </a:glow>
                  <a:outerShdw blurRad="63500"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25617" name="Rectangle 9"/>
                <p:cNvSpPr>
                  <a:spLocks noChangeArrowheads="1"/>
                </p:cNvSpPr>
                <p:nvPr/>
              </p:nvSpPr>
              <p:spPr bwMode="auto">
                <a:xfrm>
                  <a:off x="1770791" y="5153040"/>
                  <a:ext cx="2418046" cy="219798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5618" name="Rectangle 10"/>
                <p:cNvSpPr>
                  <a:spLocks noChangeArrowheads="1"/>
                </p:cNvSpPr>
                <p:nvPr/>
              </p:nvSpPr>
              <p:spPr bwMode="auto">
                <a:xfrm>
                  <a:off x="1080539" y="3919729"/>
                  <a:ext cx="3108298" cy="1233311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800"/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 bwMode="auto">
                <a:xfrm>
                  <a:off x="965200" y="3922706"/>
                  <a:ext cx="115339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01600">
                    <a:srgbClr val="FFFF00">
                      <a:alpha val="75000"/>
                    </a:srgbClr>
                  </a:glow>
                  <a:outerShdw blurRad="63500"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cxnSp>
            <p:cxnSp>
              <p:nvCxnSpPr>
                <p:cNvPr id="26" name="Straight Connector 25"/>
                <p:cNvCxnSpPr/>
                <p:nvPr/>
              </p:nvCxnSpPr>
              <p:spPr bwMode="auto">
                <a:xfrm>
                  <a:off x="965200" y="5178803"/>
                  <a:ext cx="115339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01600">
                    <a:srgbClr val="FFFF00">
                      <a:alpha val="75000"/>
                    </a:srgbClr>
                  </a:glow>
                  <a:outerShdw blurRad="63500"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cxnSp>
            <p:cxnSp>
              <p:nvCxnSpPr>
                <p:cNvPr id="27" name="Straight Connector 26"/>
                <p:cNvCxnSpPr/>
                <p:nvPr/>
              </p:nvCxnSpPr>
              <p:spPr bwMode="auto">
                <a:xfrm>
                  <a:off x="1794720" y="5369680"/>
                  <a:ext cx="0" cy="13792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01600">
                    <a:srgbClr val="FFFF00">
                      <a:alpha val="75000"/>
                    </a:srgbClr>
                  </a:glow>
                  <a:outerShdw blurRad="63500"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cxnSp>
            <p:cxnSp>
              <p:nvCxnSpPr>
                <p:cNvPr id="29" name="Straight Connector 28"/>
                <p:cNvCxnSpPr/>
                <p:nvPr/>
              </p:nvCxnSpPr>
              <p:spPr bwMode="auto">
                <a:xfrm>
                  <a:off x="4190020" y="5384159"/>
                  <a:ext cx="0" cy="13792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01600">
                    <a:srgbClr val="FFFF00">
                      <a:alpha val="75000"/>
                    </a:srgbClr>
                  </a:glow>
                  <a:outerShdw blurRad="63500"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cxnSp>
          </p:grpSp>
        </p:grpSp>
        <p:sp>
          <p:nvSpPr>
            <p:cNvPr id="22" name="Rectangle 21"/>
            <p:cNvSpPr/>
            <p:nvPr/>
          </p:nvSpPr>
          <p:spPr bwMode="auto">
            <a:xfrm>
              <a:off x="5487292" y="3125774"/>
              <a:ext cx="253752" cy="366355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rgbClr val="FFFF00">
                  <a:alpha val="75000"/>
                </a:srgbClr>
              </a:glow>
              <a:outerShdw blurRad="63500"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79573892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CRYRING@ESR in new Cave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pic>
        <p:nvPicPr>
          <p:cNvPr id="5" name="Picture 4" descr="Cryring3D_withStudent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5913"/>
            <a:ext cx="9144000" cy="501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5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pic>
        <p:nvPicPr>
          <p:cNvPr id="5" name="Picture 4" descr="DSC_1041_CRYRING-2015-12-03-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71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Properties, Other fields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Precision tests of modern theory in strong fields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Electron binding energies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Lamb shift (QED test)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g-factor of bound electrons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QED test, m</a:t>
            </a:r>
            <a:r>
              <a:rPr lang="en-US" baseline="-25000" dirty="0" smtClean="0"/>
              <a:t>e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Collision spectroscopy with electrons, atoms, and molecules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Atomic processes, reaction dynamics, and lifetimes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Surface modifications using HCI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Hollow atoms and trampoline effect</a:t>
            </a:r>
          </a:p>
          <a:p>
            <a:pPr>
              <a:buFont typeface="Arial"/>
              <a:buChar char="•"/>
            </a:pPr>
            <a:endParaRPr lang="en-US" sz="2000" dirty="0"/>
          </a:p>
          <a:p>
            <a:pPr>
              <a:buFont typeface="Arial"/>
              <a:buChar char="•"/>
            </a:pPr>
            <a:endParaRPr lang="en-US" dirty="0" smtClean="0">
              <a:latin typeface="Symbol" charset="2"/>
              <a:cs typeface="Symbol" charset="2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296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pic>
        <p:nvPicPr>
          <p:cNvPr id="4" name="Picture 3" descr="DSC_109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7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525684" y="2794400"/>
            <a:ext cx="3811795" cy="3177569"/>
            <a:chOff x="2525684" y="2954391"/>
            <a:chExt cx="3811795" cy="3177569"/>
          </a:xfrm>
        </p:grpSpPr>
        <p:cxnSp>
          <p:nvCxnSpPr>
            <p:cNvPr id="181" name="Straight Connector 180"/>
            <p:cNvCxnSpPr/>
            <p:nvPr/>
          </p:nvCxnSpPr>
          <p:spPr bwMode="auto">
            <a:xfrm>
              <a:off x="3809181" y="3026611"/>
              <a:ext cx="0" cy="310534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85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9" name="Straight Connector 188"/>
            <p:cNvCxnSpPr/>
            <p:nvPr/>
          </p:nvCxnSpPr>
          <p:spPr bwMode="auto">
            <a:xfrm>
              <a:off x="5075908" y="2992277"/>
              <a:ext cx="0" cy="310534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85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2" name="Straight Connector 191"/>
            <p:cNvCxnSpPr/>
            <p:nvPr/>
          </p:nvCxnSpPr>
          <p:spPr bwMode="auto">
            <a:xfrm>
              <a:off x="6337479" y="2971172"/>
              <a:ext cx="0" cy="310534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85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3" name="Straight Connector 192"/>
            <p:cNvCxnSpPr/>
            <p:nvPr/>
          </p:nvCxnSpPr>
          <p:spPr bwMode="auto">
            <a:xfrm>
              <a:off x="2542454" y="3026611"/>
              <a:ext cx="0" cy="310534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85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3792411" y="3009830"/>
              <a:ext cx="0" cy="3105349"/>
            </a:xfrm>
            <a:prstGeom prst="line">
              <a:avLst/>
            </a:prstGeom>
            <a:noFill/>
            <a:ln w="1905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Straight Connector 175"/>
            <p:cNvCxnSpPr/>
            <p:nvPr/>
          </p:nvCxnSpPr>
          <p:spPr bwMode="auto">
            <a:xfrm>
              <a:off x="5059138" y="2975496"/>
              <a:ext cx="0" cy="3105349"/>
            </a:xfrm>
            <a:prstGeom prst="line">
              <a:avLst/>
            </a:prstGeom>
            <a:noFill/>
            <a:ln w="1905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" name="Straight Connector 176"/>
            <p:cNvCxnSpPr/>
            <p:nvPr/>
          </p:nvCxnSpPr>
          <p:spPr bwMode="auto">
            <a:xfrm>
              <a:off x="6320709" y="2954391"/>
              <a:ext cx="0" cy="3105349"/>
            </a:xfrm>
            <a:prstGeom prst="line">
              <a:avLst/>
            </a:prstGeom>
            <a:noFill/>
            <a:ln w="1905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2525684" y="3009830"/>
              <a:ext cx="0" cy="3105349"/>
            </a:xfrm>
            <a:prstGeom prst="line">
              <a:avLst/>
            </a:prstGeom>
            <a:noFill/>
            <a:ln w="1905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8838" name="Straight Connector 8837" hidden="1"/>
          <p:cNvCxnSpPr/>
          <p:nvPr>
            <p:custDataLst>
              <p:tags r:id="rId2"/>
            </p:custDataLst>
          </p:nvPr>
        </p:nvCxnSpPr>
        <p:spPr>
          <a:xfrm>
            <a:off x="5871376" y="3295650"/>
            <a:ext cx="0" cy="1371600"/>
          </a:xfrm>
          <a:prstGeom prst="line">
            <a:avLst/>
          </a:prstGeom>
          <a:ln w="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36" name="Straight Connector 8835" hidden="1"/>
          <p:cNvCxnSpPr/>
          <p:nvPr>
            <p:custDataLst>
              <p:tags r:id="rId3"/>
            </p:custDataLst>
          </p:nvPr>
        </p:nvCxnSpPr>
        <p:spPr>
          <a:xfrm>
            <a:off x="5013297" y="3295650"/>
            <a:ext cx="0" cy="1371600"/>
          </a:xfrm>
          <a:prstGeom prst="line">
            <a:avLst/>
          </a:prstGeom>
          <a:ln w="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34" name="Straight Connector 8833" hidden="1"/>
          <p:cNvCxnSpPr/>
          <p:nvPr>
            <p:custDataLst>
              <p:tags r:id="rId4"/>
            </p:custDataLst>
          </p:nvPr>
        </p:nvCxnSpPr>
        <p:spPr>
          <a:xfrm>
            <a:off x="5014956" y="4667250"/>
            <a:ext cx="0" cy="0"/>
          </a:xfrm>
          <a:prstGeom prst="line">
            <a:avLst/>
          </a:prstGeom>
          <a:ln w="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21" name="Straight Connector 8820" hidden="1"/>
          <p:cNvCxnSpPr/>
          <p:nvPr>
            <p:custDataLst>
              <p:tags r:id="rId5"/>
            </p:custDataLst>
          </p:nvPr>
        </p:nvCxnSpPr>
        <p:spPr>
          <a:xfrm>
            <a:off x="4939748" y="3295650"/>
            <a:ext cx="0" cy="1104900"/>
          </a:xfrm>
          <a:prstGeom prst="line">
            <a:avLst/>
          </a:prstGeom>
          <a:ln w="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19" name="Straight Connector 8818" hidden="1"/>
          <p:cNvCxnSpPr/>
          <p:nvPr>
            <p:custDataLst>
              <p:tags r:id="rId6"/>
            </p:custDataLst>
          </p:nvPr>
        </p:nvCxnSpPr>
        <p:spPr>
          <a:xfrm>
            <a:off x="4375868" y="3295650"/>
            <a:ext cx="0" cy="1104900"/>
          </a:xfrm>
          <a:prstGeom prst="line">
            <a:avLst/>
          </a:prstGeom>
          <a:ln w="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17" name="Straight Connector 8816" hidden="1"/>
          <p:cNvCxnSpPr/>
          <p:nvPr>
            <p:custDataLst>
              <p:tags r:id="rId7"/>
            </p:custDataLst>
          </p:nvPr>
        </p:nvCxnSpPr>
        <p:spPr>
          <a:xfrm>
            <a:off x="4377481" y="4400550"/>
            <a:ext cx="0" cy="0"/>
          </a:xfrm>
          <a:prstGeom prst="line">
            <a:avLst/>
          </a:prstGeom>
          <a:ln w="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4" name="Straight Connector 8803" hidden="1"/>
          <p:cNvCxnSpPr/>
          <p:nvPr>
            <p:custDataLst>
              <p:tags r:id="rId8"/>
            </p:custDataLst>
          </p:nvPr>
        </p:nvCxnSpPr>
        <p:spPr>
          <a:xfrm>
            <a:off x="4621033" y="3295650"/>
            <a:ext cx="0" cy="838200"/>
          </a:xfrm>
          <a:prstGeom prst="line">
            <a:avLst/>
          </a:prstGeom>
          <a:ln w="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2" name="Straight Connector 8801" hidden="1"/>
          <p:cNvCxnSpPr/>
          <p:nvPr>
            <p:custDataLst>
              <p:tags r:id="rId9"/>
            </p:custDataLst>
          </p:nvPr>
        </p:nvCxnSpPr>
        <p:spPr>
          <a:xfrm>
            <a:off x="3787471" y="3295650"/>
            <a:ext cx="0" cy="838200"/>
          </a:xfrm>
          <a:prstGeom prst="line">
            <a:avLst/>
          </a:prstGeom>
          <a:ln w="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0" name="Straight Connector 8799" hidden="1"/>
          <p:cNvCxnSpPr/>
          <p:nvPr>
            <p:custDataLst>
              <p:tags r:id="rId10"/>
            </p:custDataLst>
          </p:nvPr>
        </p:nvCxnSpPr>
        <p:spPr>
          <a:xfrm>
            <a:off x="3789160" y="4133850"/>
            <a:ext cx="0" cy="0"/>
          </a:xfrm>
          <a:prstGeom prst="line">
            <a:avLst/>
          </a:prstGeom>
          <a:ln w="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87" name="Straight Connector 8786" hidden="1"/>
          <p:cNvCxnSpPr/>
          <p:nvPr>
            <p:custDataLst>
              <p:tags r:id="rId11"/>
            </p:custDataLst>
          </p:nvPr>
        </p:nvCxnSpPr>
        <p:spPr>
          <a:xfrm>
            <a:off x="4375868" y="3295650"/>
            <a:ext cx="0" cy="571500"/>
          </a:xfrm>
          <a:prstGeom prst="line">
            <a:avLst/>
          </a:prstGeom>
          <a:ln w="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85" name="Straight Connector 8784" hidden="1"/>
          <p:cNvCxnSpPr/>
          <p:nvPr>
            <p:custDataLst>
              <p:tags r:id="rId12"/>
            </p:custDataLst>
          </p:nvPr>
        </p:nvCxnSpPr>
        <p:spPr>
          <a:xfrm>
            <a:off x="3787471" y="3295650"/>
            <a:ext cx="0" cy="571500"/>
          </a:xfrm>
          <a:prstGeom prst="line">
            <a:avLst/>
          </a:prstGeom>
          <a:ln w="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83" name="Straight Connector 8782" hidden="1"/>
          <p:cNvCxnSpPr/>
          <p:nvPr>
            <p:custDataLst>
              <p:tags r:id="rId13"/>
            </p:custDataLst>
          </p:nvPr>
        </p:nvCxnSpPr>
        <p:spPr>
          <a:xfrm>
            <a:off x="3789084" y="3867150"/>
            <a:ext cx="0" cy="0"/>
          </a:xfrm>
          <a:prstGeom prst="line">
            <a:avLst/>
          </a:prstGeom>
          <a:ln w="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72" name="Rounded Rectangle 8771"/>
          <p:cNvSpPr/>
          <p:nvPr>
            <p:custDataLst>
              <p:tags r:id="rId14"/>
            </p:custDataLst>
          </p:nvPr>
        </p:nvSpPr>
        <p:spPr>
          <a:xfrm>
            <a:off x="1055644" y="2815505"/>
            <a:ext cx="562019" cy="203200"/>
          </a:xfrm>
          <a:prstGeom prst="roundRect">
            <a:avLst>
              <a:gd name="adj" fmla="val 100000"/>
            </a:avLst>
          </a:prstGeom>
          <a:solidFill>
            <a:srgbClr val="62B57B"/>
          </a:solidFill>
          <a:ln w="12700" cap="flat" cmpd="sng" algn="ctr">
            <a:noFill/>
            <a:prstDash val="solid"/>
            <a:miter lim="800000"/>
          </a:ln>
          <a:effectLst>
            <a:outerShdw blurRad="44450">
              <a:scrgbClr r="0" g="0" b="0">
                <a:alpha val="30000"/>
              </a:scrgbClr>
            </a:outerShdw>
          </a:effectLst>
          <a:scene3d>
            <a:camera prst="orthographicFront"/>
            <a:lightRig rig="threePt" dir="t"/>
          </a:scene3d>
          <a:sp3d>
            <a:bevelT w="171450" h="12700"/>
          </a:sp3d>
          <a:extLst>
            <a:ext uri="{91240B29-F687-4f45-9708-019B960494DF}">
              <a14:hiddenLine xmlns:a14="http://schemas.microsoft.com/office/drawing/2010/main" w="0" cap="flat" cmpd="sng" algn="ctr">
                <a:solidFill>
                  <a:srgbClr val="FF0000"/>
                </a:solidFill>
                <a:prstDash val="solid"/>
                <a:miter lim="800000"/>
              </a14:hiddenLine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8770" name="Straight Connector 8769" hidden="1"/>
          <p:cNvCxnSpPr/>
          <p:nvPr>
            <p:custDataLst>
              <p:tags r:id="rId15"/>
            </p:custDataLst>
          </p:nvPr>
        </p:nvCxnSpPr>
        <p:spPr>
          <a:xfrm>
            <a:off x="3468756" y="3295650"/>
            <a:ext cx="0" cy="304800"/>
          </a:xfrm>
          <a:prstGeom prst="line">
            <a:avLst/>
          </a:prstGeom>
          <a:ln w="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68" name="Straight Connector 8767" hidden="1"/>
          <p:cNvCxnSpPr/>
          <p:nvPr>
            <p:custDataLst>
              <p:tags r:id="rId16"/>
            </p:custDataLst>
          </p:nvPr>
        </p:nvCxnSpPr>
        <p:spPr>
          <a:xfrm>
            <a:off x="3272624" y="3295650"/>
            <a:ext cx="0" cy="304800"/>
          </a:xfrm>
          <a:prstGeom prst="line">
            <a:avLst/>
          </a:prstGeom>
          <a:ln w="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66" name="Straight Connector 8765" hidden="1"/>
          <p:cNvCxnSpPr/>
          <p:nvPr>
            <p:custDataLst>
              <p:tags r:id="rId17"/>
            </p:custDataLst>
          </p:nvPr>
        </p:nvCxnSpPr>
        <p:spPr>
          <a:xfrm>
            <a:off x="3274313" y="3600450"/>
            <a:ext cx="0" cy="0"/>
          </a:xfrm>
          <a:prstGeom prst="line">
            <a:avLst/>
          </a:prstGeom>
          <a:ln w="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53" name="Straight Connector 8752"/>
          <p:cNvCxnSpPr/>
          <p:nvPr>
            <p:custDataLst>
              <p:tags r:id="rId18"/>
            </p:custDataLst>
          </p:nvPr>
        </p:nvCxnSpPr>
        <p:spPr>
          <a:xfrm>
            <a:off x="692478" y="1875140"/>
            <a:ext cx="0" cy="311447"/>
          </a:xfrm>
          <a:prstGeom prst="line">
            <a:avLst/>
          </a:prstGeom>
          <a:ln w="15875">
            <a:solidFill>
              <a:srgbClr val="0072BC"/>
            </a:solidFill>
            <a:headEnd type="none"/>
            <a:tailEnd type="none"/>
          </a:ln>
          <a:effectLst>
            <a:outerShdw blurRad="63500">
              <a:scrgbClr r="0" g="0" b="0">
                <a:alpha val="50000"/>
              </a:sc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32" name="Straight Connector 8731" hidden="1"/>
          <p:cNvCxnSpPr/>
          <p:nvPr>
            <p:custDataLst>
              <p:tags r:id="rId19"/>
            </p:custDataLst>
          </p:nvPr>
        </p:nvCxnSpPr>
        <p:spPr>
          <a:xfrm>
            <a:off x="3174558" y="2688173"/>
            <a:ext cx="0" cy="20102"/>
          </a:xfrm>
          <a:prstGeom prst="line">
            <a:avLst/>
          </a:prstGeom>
          <a:ln w="12700" cap="flat" cmpd="sng" algn="ctr">
            <a:solidFill>
              <a:srgbClr val="087FC3">
                <a:alpha val="35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>
              <a:scrgbClr r="0" g="0" b="0">
                <a:alpha val="50000"/>
              </a:sc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24" name="Straight Connector 8723"/>
          <p:cNvCxnSpPr/>
          <p:nvPr>
            <p:custDataLst>
              <p:tags r:id="rId20"/>
            </p:custDataLst>
          </p:nvPr>
        </p:nvCxnSpPr>
        <p:spPr>
          <a:xfrm>
            <a:off x="5385885" y="2714220"/>
            <a:ext cx="0" cy="583356"/>
          </a:xfrm>
          <a:prstGeom prst="line">
            <a:avLst/>
          </a:prstGeom>
          <a:ln w="12700" cap="flat" cmpd="sng" algn="ctr">
            <a:solidFill>
              <a:srgbClr val="DC5924">
                <a:alpha val="35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>
              <a:scrgbClr r="0" g="0" b="0">
                <a:alpha val="50000"/>
              </a:sc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08" name="Straight Connector 8707" hidden="1"/>
          <p:cNvCxnSpPr/>
          <p:nvPr>
            <p:custDataLst>
              <p:tags r:id="rId21"/>
            </p:custDataLst>
          </p:nvPr>
        </p:nvCxnSpPr>
        <p:spPr>
          <a:xfrm>
            <a:off x="6901069" y="2698750"/>
            <a:ext cx="0" cy="25400"/>
          </a:xfrm>
          <a:prstGeom prst="line">
            <a:avLst/>
          </a:prstGeom>
          <a:ln w="12700" cap="flat" cmpd="sng" algn="ctr">
            <a:solidFill>
              <a:srgbClr val="62B57B">
                <a:alpha val="35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>
              <a:scrgbClr r="0" g="0" b="0">
                <a:alpha val="50000"/>
              </a:sc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00" name="Straight Connector 8699" hidden="1"/>
          <p:cNvCxnSpPr/>
          <p:nvPr>
            <p:custDataLst>
              <p:tags r:id="rId22"/>
            </p:custDataLst>
          </p:nvPr>
        </p:nvCxnSpPr>
        <p:spPr>
          <a:xfrm>
            <a:off x="7906247" y="2635349"/>
            <a:ext cx="0" cy="15777"/>
          </a:xfrm>
          <a:prstGeom prst="line">
            <a:avLst/>
          </a:prstGeom>
          <a:ln w="12700" cap="flat" cmpd="sng" algn="ctr">
            <a:solidFill>
              <a:srgbClr val="62B57B">
                <a:alpha val="35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>
              <a:scrgbClr r="0" g="0" b="0">
                <a:alpha val="50000"/>
              </a:sc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62" name="Rounded Rectangle 8661"/>
          <p:cNvSpPr/>
          <p:nvPr>
            <p:custDataLst>
              <p:tags r:id="rId23"/>
            </p:custDataLst>
          </p:nvPr>
        </p:nvSpPr>
        <p:spPr>
          <a:xfrm>
            <a:off x="1029984" y="2110135"/>
            <a:ext cx="6766560" cy="381000"/>
          </a:xfrm>
          <a:prstGeom prst="roundRect">
            <a:avLst>
              <a:gd name="adj" fmla="val 10000000"/>
            </a:avLst>
          </a:prstGeom>
          <a:gradFill flip="none" rotWithShape="1">
            <a:gsLst>
              <a:gs pos="100000">
                <a:srgbClr val="44546A"/>
              </a:gs>
              <a:gs pos="0">
                <a:schemeClr val="tx2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64" name="TextBox 8663"/>
          <p:cNvSpPr txBox="1"/>
          <p:nvPr>
            <p:custDataLst>
              <p:tags r:id="rId24"/>
            </p:custDataLst>
          </p:nvPr>
        </p:nvSpPr>
        <p:spPr>
          <a:xfrm>
            <a:off x="247508" y="2115969"/>
            <a:ext cx="860913" cy="369332"/>
          </a:xfrm>
          <a:prstGeom prst="rect">
            <a:avLst/>
          </a:prstGeom>
          <a:noFill/>
        </p:spPr>
        <p:txBody>
          <a:bodyPr vert="horz" wrap="none" lIns="127000" tIns="0" rIns="127000" bIns="0" rtlCol="0" anchor="ctr">
            <a:spAutoFit/>
          </a:bodyPr>
          <a:lstStyle/>
          <a:p>
            <a:pPr algn="ctr"/>
            <a:r>
              <a:rPr lang="en-US" dirty="0" smtClean="0">
                <a:solidFill>
                  <a:srgbClr val="C0504D"/>
                </a:solidFill>
                <a:latin typeface="Corbel" panose="020B0503020204020204" pitchFamily="34" charset="0"/>
              </a:rPr>
              <a:t>2012</a:t>
            </a:r>
            <a:endParaRPr lang="en-US" dirty="0">
              <a:solidFill>
                <a:srgbClr val="C0504D"/>
              </a:solidFill>
              <a:latin typeface="Corbel" panose="020B0503020204020204" pitchFamily="34" charset="0"/>
            </a:endParaRPr>
          </a:p>
        </p:txBody>
      </p:sp>
      <p:sp>
        <p:nvSpPr>
          <p:cNvPr id="8678" name="TextBox 8677"/>
          <p:cNvSpPr txBox="1"/>
          <p:nvPr>
            <p:custDataLst>
              <p:tags r:id="rId25"/>
            </p:custDataLst>
          </p:nvPr>
        </p:nvSpPr>
        <p:spPr>
          <a:xfrm>
            <a:off x="1454206" y="2110135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2013</a:t>
            </a:r>
            <a:endParaRPr lang="en-US" sz="1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cxnSp>
        <p:nvCxnSpPr>
          <p:cNvPr id="8680" name="Straight Connector 8679"/>
          <p:cNvCxnSpPr/>
          <p:nvPr>
            <p:custDataLst>
              <p:tags r:id="rId26"/>
            </p:custDataLst>
          </p:nvPr>
        </p:nvCxnSpPr>
        <p:spPr>
          <a:xfrm>
            <a:off x="2525684" y="2173635"/>
            <a:ext cx="0" cy="254000"/>
          </a:xfrm>
          <a:prstGeom prst="line">
            <a:avLst/>
          </a:prstGeom>
          <a:ln w="9525" cap="flat" cmpd="sng" algn="ctr">
            <a:solidFill>
              <a:schemeClr val="lt1">
                <a:alpha val="7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81" name="TextBox 8680"/>
          <p:cNvSpPr txBox="1"/>
          <p:nvPr>
            <p:custDataLst>
              <p:tags r:id="rId27"/>
            </p:custDataLst>
          </p:nvPr>
        </p:nvSpPr>
        <p:spPr>
          <a:xfrm>
            <a:off x="2753603" y="2110135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2014</a:t>
            </a:r>
            <a:endParaRPr lang="en-US" sz="1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cxnSp>
        <p:nvCxnSpPr>
          <p:cNvPr id="8683" name="Straight Connector 8682"/>
          <p:cNvCxnSpPr/>
          <p:nvPr>
            <p:custDataLst>
              <p:tags r:id="rId28"/>
            </p:custDataLst>
          </p:nvPr>
        </p:nvCxnSpPr>
        <p:spPr>
          <a:xfrm>
            <a:off x="3792411" y="2173635"/>
            <a:ext cx="0" cy="254000"/>
          </a:xfrm>
          <a:prstGeom prst="line">
            <a:avLst/>
          </a:prstGeom>
          <a:ln w="9525" cap="flat" cmpd="sng" algn="ctr">
            <a:solidFill>
              <a:schemeClr val="lt1">
                <a:alpha val="7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84" name="TextBox 8683"/>
          <p:cNvSpPr txBox="1"/>
          <p:nvPr>
            <p:custDataLst>
              <p:tags r:id="rId29"/>
            </p:custDataLst>
          </p:nvPr>
        </p:nvSpPr>
        <p:spPr>
          <a:xfrm>
            <a:off x="4053000" y="2110135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2015</a:t>
            </a:r>
            <a:endParaRPr lang="en-US" sz="1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cxnSp>
        <p:nvCxnSpPr>
          <p:cNvPr id="8686" name="Straight Connector 8685"/>
          <p:cNvCxnSpPr/>
          <p:nvPr>
            <p:custDataLst>
              <p:tags r:id="rId30"/>
            </p:custDataLst>
          </p:nvPr>
        </p:nvCxnSpPr>
        <p:spPr>
          <a:xfrm>
            <a:off x="5059138" y="2173635"/>
            <a:ext cx="0" cy="254000"/>
          </a:xfrm>
          <a:prstGeom prst="line">
            <a:avLst/>
          </a:prstGeom>
          <a:ln w="9525" cap="flat" cmpd="sng" algn="ctr">
            <a:solidFill>
              <a:schemeClr val="lt1">
                <a:alpha val="7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87" name="TextBox 8686"/>
          <p:cNvSpPr txBox="1"/>
          <p:nvPr>
            <p:custDataLst>
              <p:tags r:id="rId31"/>
            </p:custDataLst>
          </p:nvPr>
        </p:nvSpPr>
        <p:spPr>
          <a:xfrm>
            <a:off x="5352397" y="2110135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2016</a:t>
            </a:r>
            <a:endParaRPr lang="en-US" sz="1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cxnSp>
        <p:nvCxnSpPr>
          <p:cNvPr id="8689" name="Straight Connector 8688"/>
          <p:cNvCxnSpPr/>
          <p:nvPr>
            <p:custDataLst>
              <p:tags r:id="rId32"/>
            </p:custDataLst>
          </p:nvPr>
        </p:nvCxnSpPr>
        <p:spPr>
          <a:xfrm>
            <a:off x="6325866" y="2173635"/>
            <a:ext cx="0" cy="254000"/>
          </a:xfrm>
          <a:prstGeom prst="line">
            <a:avLst/>
          </a:prstGeom>
          <a:ln w="9525" cap="flat" cmpd="sng" algn="ctr">
            <a:solidFill>
              <a:schemeClr val="lt1">
                <a:alpha val="7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90" name="TextBox 8689"/>
          <p:cNvSpPr txBox="1"/>
          <p:nvPr>
            <p:custDataLst>
              <p:tags r:id="rId33"/>
            </p:custDataLst>
          </p:nvPr>
        </p:nvSpPr>
        <p:spPr>
          <a:xfrm>
            <a:off x="6651795" y="2110135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2017</a:t>
            </a:r>
            <a:endParaRPr lang="en-US" sz="1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8692" name="TextBox 8691"/>
          <p:cNvSpPr txBox="1"/>
          <p:nvPr>
            <p:custDataLst>
              <p:tags r:id="rId34"/>
            </p:custDataLst>
          </p:nvPr>
        </p:nvSpPr>
        <p:spPr>
          <a:xfrm>
            <a:off x="7723117" y="2115969"/>
            <a:ext cx="862115" cy="369332"/>
          </a:xfrm>
          <a:prstGeom prst="rect">
            <a:avLst/>
          </a:prstGeom>
          <a:noFill/>
        </p:spPr>
        <p:txBody>
          <a:bodyPr vert="horz" wrap="none" lIns="127000" tIns="0" rIns="127000" bIns="0" rtlCol="0" anchor="ctr">
            <a:spAutoFit/>
          </a:bodyPr>
          <a:lstStyle/>
          <a:p>
            <a:pPr algn="ctr"/>
            <a:r>
              <a:rPr lang="en-US" dirty="0" smtClean="0">
                <a:solidFill>
                  <a:srgbClr val="C0504D"/>
                </a:solidFill>
                <a:latin typeface="Corbel" panose="020B0503020204020204" pitchFamily="34" charset="0"/>
              </a:rPr>
              <a:t>2018</a:t>
            </a:r>
            <a:endParaRPr lang="en-US" dirty="0">
              <a:solidFill>
                <a:srgbClr val="C0504D"/>
              </a:solidFill>
              <a:latin typeface="Corbel" panose="020B0503020204020204" pitchFamily="34" charset="0"/>
            </a:endParaRPr>
          </a:p>
        </p:txBody>
      </p:sp>
      <p:sp>
        <p:nvSpPr>
          <p:cNvPr id="8706" name="TextBox 8705" hidden="1"/>
          <p:cNvSpPr txBox="1"/>
          <p:nvPr>
            <p:custDataLst>
              <p:tags r:id="rId35"/>
            </p:custDataLst>
          </p:nvPr>
        </p:nvSpPr>
        <p:spPr>
          <a:xfrm>
            <a:off x="6202569" y="2724150"/>
            <a:ext cx="282129" cy="123111"/>
          </a:xfrm>
          <a:prstGeom prst="rect">
            <a:avLst/>
          </a:prstGeom>
          <a:noFill/>
        </p:spPr>
        <p:txBody>
          <a:bodyPr vert="horz" wrap="none" lIns="0" tIns="0" rIns="0" bIns="0" rtlCol="0" anchorCtr="1">
            <a:spAutoFit/>
          </a:bodyPr>
          <a:lstStyle/>
          <a:p>
            <a:r>
              <a:rPr lang="en-US" sz="800" smtClean="0">
                <a:solidFill>
                  <a:srgbClr val="D1282E"/>
                </a:solidFill>
              </a:rPr>
              <a:t>Dec 20</a:t>
            </a:r>
            <a:endParaRPr lang="en-US" sz="800">
              <a:solidFill>
                <a:srgbClr val="D1282E"/>
              </a:solidFill>
            </a:endParaRPr>
          </a:p>
        </p:txBody>
      </p:sp>
      <p:sp>
        <p:nvSpPr>
          <p:cNvPr id="8714" name="TextBox 8713" hidden="1"/>
          <p:cNvSpPr txBox="1"/>
          <p:nvPr>
            <p:custDataLst>
              <p:tags r:id="rId36"/>
            </p:custDataLst>
          </p:nvPr>
        </p:nvSpPr>
        <p:spPr>
          <a:xfrm>
            <a:off x="5148359" y="2433075"/>
            <a:ext cx="240450" cy="123111"/>
          </a:xfrm>
          <a:prstGeom prst="rect">
            <a:avLst/>
          </a:prstGeom>
          <a:noFill/>
        </p:spPr>
        <p:txBody>
          <a:bodyPr vert="horz" wrap="none" lIns="0" tIns="0" rIns="0" bIns="0" rtlCol="0" anchorCtr="1">
            <a:spAutoFit/>
          </a:bodyPr>
          <a:lstStyle/>
          <a:p>
            <a:r>
              <a:rPr lang="en-US" sz="800" smtClean="0">
                <a:solidFill>
                  <a:srgbClr val="D1282E"/>
                </a:solidFill>
              </a:rPr>
              <a:t>Nov 7</a:t>
            </a:r>
            <a:endParaRPr lang="en-US" sz="800">
              <a:solidFill>
                <a:srgbClr val="D1282E"/>
              </a:solidFill>
            </a:endParaRPr>
          </a:p>
        </p:txBody>
      </p:sp>
      <p:sp>
        <p:nvSpPr>
          <p:cNvPr id="8718" name="Teardrop 8717"/>
          <p:cNvSpPr/>
          <p:nvPr>
            <p:custDataLst>
              <p:tags r:id="rId37"/>
            </p:custDataLst>
          </p:nvPr>
        </p:nvSpPr>
        <p:spPr>
          <a:xfrm>
            <a:off x="5256868" y="2402656"/>
            <a:ext cx="228600" cy="254000"/>
          </a:xfrm>
          <a:prstGeom prst="teardrop">
            <a:avLst/>
          </a:prstGeom>
          <a:solidFill>
            <a:srgbClr val="DC5924"/>
          </a:solidFill>
          <a:ln w="12700" cap="flat" cmpd="sng" algn="ctr">
            <a:noFill/>
            <a:prstDash val="solid"/>
            <a:miter lim="800000"/>
          </a:ln>
          <a:effectLst>
            <a:outerShdw blurRad="63500">
              <a:scrgbClr r="0" g="0" b="0">
                <a:alpha val="50000"/>
              </a:scrgbClr>
            </a:outerShdw>
          </a:effectLst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20" name="TextBox 8719"/>
          <p:cNvSpPr txBox="1"/>
          <p:nvPr>
            <p:custDataLst>
              <p:tags r:id="rId38"/>
            </p:custDataLst>
          </p:nvPr>
        </p:nvSpPr>
        <p:spPr>
          <a:xfrm>
            <a:off x="4388803" y="3387013"/>
            <a:ext cx="1312330" cy="35189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1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 smtClean="0">
                <a:solidFill>
                  <a:srgbClr val="D24726"/>
                </a:solidFill>
              </a:rPr>
              <a:t>First ions @ 300 </a:t>
            </a:r>
            <a:r>
              <a:rPr lang="en-US" sz="1400" b="1" dirty="0" err="1" smtClean="0">
                <a:solidFill>
                  <a:srgbClr val="D24726"/>
                </a:solidFill>
              </a:rPr>
              <a:t>keV</a:t>
            </a:r>
            <a:r>
              <a:rPr lang="en-US" sz="1400" b="1" dirty="0" smtClean="0">
                <a:solidFill>
                  <a:srgbClr val="D24726"/>
                </a:solidFill>
              </a:rPr>
              <a:t>/u</a:t>
            </a:r>
            <a:endParaRPr lang="en-US" sz="1400" b="1" dirty="0">
              <a:solidFill>
                <a:srgbClr val="D24726"/>
              </a:solidFill>
            </a:endParaRPr>
          </a:p>
        </p:txBody>
      </p:sp>
      <p:sp>
        <p:nvSpPr>
          <p:cNvPr id="8747" name="Flowchart: Merge 8746"/>
          <p:cNvSpPr/>
          <p:nvPr>
            <p:custDataLst>
              <p:tags r:id="rId39"/>
            </p:custDataLst>
          </p:nvPr>
        </p:nvSpPr>
        <p:spPr>
          <a:xfrm rot="16200000">
            <a:off x="717878" y="1875695"/>
            <a:ext cx="165100" cy="165100"/>
          </a:xfrm>
          <a:prstGeom prst="flowChartMerge">
            <a:avLst/>
          </a:prstGeom>
          <a:solidFill>
            <a:srgbClr val="087FC3"/>
          </a:solidFill>
          <a:ln w="12700" cap="flat" cmpd="sng" algn="ctr">
            <a:noFill/>
            <a:prstDash val="solid"/>
            <a:miter lim="800000"/>
          </a:ln>
          <a:effectLst>
            <a:outerShdw blurRad="63500">
              <a:scrgbClr r="0" g="0" b="0">
                <a:alpha val="50000"/>
              </a:scrgbClr>
            </a:outerShdw>
          </a:effectLst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49" name="TextBox 8748"/>
          <p:cNvSpPr txBox="1"/>
          <p:nvPr>
            <p:custDataLst>
              <p:tags r:id="rId40"/>
            </p:custDataLst>
          </p:nvPr>
        </p:nvSpPr>
        <p:spPr>
          <a:xfrm>
            <a:off x="68581" y="1662341"/>
            <a:ext cx="1039840" cy="524246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3B5998"/>
                </a:solidFill>
              </a:rPr>
              <a:t>Idea, Study Group Report</a:t>
            </a:r>
            <a:endParaRPr lang="en-US" sz="1400" b="1" dirty="0">
              <a:solidFill>
                <a:srgbClr val="3B5998"/>
              </a:solidFill>
            </a:endParaRPr>
          </a:p>
        </p:txBody>
      </p:sp>
      <p:sp>
        <p:nvSpPr>
          <p:cNvPr id="8763" name="TextBox 8762" hidden="1"/>
          <p:cNvSpPr txBox="1"/>
          <p:nvPr>
            <p:custDataLst>
              <p:tags r:id="rId41"/>
            </p:custDataLst>
          </p:nvPr>
        </p:nvSpPr>
        <p:spPr>
          <a:xfrm>
            <a:off x="12700" y="12700"/>
            <a:ext cx="65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endParaRPr lang="en-US" sz="1000">
              <a:solidFill>
                <a:srgbClr val="7F7F7F"/>
              </a:solidFill>
            </a:endParaRPr>
          </a:p>
        </p:txBody>
      </p:sp>
      <p:sp>
        <p:nvSpPr>
          <p:cNvPr id="8775" name="TextBox 8774"/>
          <p:cNvSpPr txBox="1"/>
          <p:nvPr>
            <p:custDataLst>
              <p:tags r:id="rId42"/>
            </p:custDataLst>
          </p:nvPr>
        </p:nvSpPr>
        <p:spPr>
          <a:xfrm>
            <a:off x="107463" y="2784547"/>
            <a:ext cx="922521" cy="43088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algn="r">
              <a:defRPr sz="1000" b="1">
                <a:solidFill>
                  <a:srgbClr val="489A61"/>
                </a:solidFill>
              </a:defRPr>
            </a:lvl1pPr>
          </a:lstStyle>
          <a:p>
            <a:pPr algn="l"/>
            <a:r>
              <a:rPr lang="en-US" sz="1400" dirty="0" smtClean="0"/>
              <a:t>Transport </a:t>
            </a:r>
          </a:p>
          <a:p>
            <a:pPr algn="l"/>
            <a:r>
              <a:rPr lang="en-US" sz="1400" dirty="0" smtClean="0"/>
              <a:t>to GSI</a:t>
            </a:r>
            <a:endParaRPr lang="en-US" sz="1400" dirty="0"/>
          </a:p>
        </p:txBody>
      </p:sp>
      <p:sp>
        <p:nvSpPr>
          <p:cNvPr id="8780" name="TextBox 8779" hidden="1"/>
          <p:cNvSpPr txBox="1"/>
          <p:nvPr>
            <p:custDataLst>
              <p:tags r:id="rId43"/>
            </p:custDataLst>
          </p:nvPr>
        </p:nvSpPr>
        <p:spPr>
          <a:xfrm>
            <a:off x="12700" y="12700"/>
            <a:ext cx="65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endParaRPr lang="en-US" sz="1000">
              <a:solidFill>
                <a:srgbClr val="7F7F7F"/>
              </a:solidFill>
            </a:endParaRPr>
          </a:p>
        </p:txBody>
      </p:sp>
      <p:sp>
        <p:nvSpPr>
          <p:cNvPr id="8797" name="TextBox 8796" hidden="1"/>
          <p:cNvSpPr txBox="1"/>
          <p:nvPr>
            <p:custDataLst>
              <p:tags r:id="rId44"/>
            </p:custDataLst>
          </p:nvPr>
        </p:nvSpPr>
        <p:spPr>
          <a:xfrm>
            <a:off x="12700" y="12700"/>
            <a:ext cx="65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endParaRPr lang="en-US" sz="1000">
              <a:solidFill>
                <a:srgbClr val="7F7F7F"/>
              </a:solidFill>
            </a:endParaRPr>
          </a:p>
        </p:txBody>
      </p:sp>
      <p:sp>
        <p:nvSpPr>
          <p:cNvPr id="8814" name="TextBox 8813" hidden="1"/>
          <p:cNvSpPr txBox="1"/>
          <p:nvPr>
            <p:custDataLst>
              <p:tags r:id="rId45"/>
            </p:custDataLst>
          </p:nvPr>
        </p:nvSpPr>
        <p:spPr>
          <a:xfrm>
            <a:off x="12700" y="12700"/>
            <a:ext cx="65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endParaRPr lang="en-US" sz="1000">
              <a:solidFill>
                <a:srgbClr val="7F7F7F"/>
              </a:solidFill>
            </a:endParaRPr>
          </a:p>
        </p:txBody>
      </p:sp>
      <p:sp>
        <p:nvSpPr>
          <p:cNvPr id="8831" name="TextBox 8830" hidden="1"/>
          <p:cNvSpPr txBox="1"/>
          <p:nvPr>
            <p:custDataLst>
              <p:tags r:id="rId46"/>
            </p:custDataLst>
          </p:nvPr>
        </p:nvSpPr>
        <p:spPr>
          <a:xfrm>
            <a:off x="12700" y="12700"/>
            <a:ext cx="65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endParaRPr lang="en-US" sz="1000">
              <a:solidFill>
                <a:srgbClr val="7F7F7F"/>
              </a:solidFill>
            </a:endParaRPr>
          </a:p>
        </p:txBody>
      </p:sp>
      <p:cxnSp>
        <p:nvCxnSpPr>
          <p:cNvPr id="178" name="Straight Connector 177"/>
          <p:cNvCxnSpPr/>
          <p:nvPr>
            <p:custDataLst>
              <p:tags r:id="rId47"/>
            </p:custDataLst>
          </p:nvPr>
        </p:nvCxnSpPr>
        <p:spPr>
          <a:xfrm>
            <a:off x="8093939" y="1702534"/>
            <a:ext cx="0" cy="475215"/>
          </a:xfrm>
          <a:prstGeom prst="line">
            <a:avLst/>
          </a:prstGeom>
          <a:ln w="15875">
            <a:solidFill>
              <a:srgbClr val="0072BC"/>
            </a:solidFill>
            <a:headEnd type="none"/>
            <a:tailEnd type="none"/>
          </a:ln>
          <a:effectLst>
            <a:outerShdw blurRad="63500">
              <a:scrgbClr r="0" g="0" b="0">
                <a:alpha val="50000"/>
              </a:sc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Flowchart: Merge 8746"/>
          <p:cNvSpPr/>
          <p:nvPr>
            <p:custDataLst>
              <p:tags r:id="rId48"/>
            </p:custDataLst>
          </p:nvPr>
        </p:nvSpPr>
        <p:spPr>
          <a:xfrm rot="16200000">
            <a:off x="8119339" y="1702534"/>
            <a:ext cx="165100" cy="165100"/>
          </a:xfrm>
          <a:prstGeom prst="flowChartMerge">
            <a:avLst/>
          </a:prstGeom>
          <a:solidFill>
            <a:srgbClr val="087FC3"/>
          </a:solidFill>
          <a:ln w="12700" cap="flat" cmpd="sng" algn="ctr">
            <a:noFill/>
            <a:prstDash val="solid"/>
            <a:miter lim="800000"/>
          </a:ln>
          <a:effectLst>
            <a:outerShdw blurRad="63500">
              <a:scrgbClr r="0" g="0" b="0">
                <a:alpha val="50000"/>
              </a:scrgbClr>
            </a:outerShdw>
          </a:effectLst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TextBox 179"/>
          <p:cNvSpPr txBox="1"/>
          <p:nvPr>
            <p:custDataLst>
              <p:tags r:id="rId49"/>
            </p:custDataLst>
          </p:nvPr>
        </p:nvSpPr>
        <p:spPr>
          <a:xfrm>
            <a:off x="8253859" y="1806134"/>
            <a:ext cx="870963" cy="351891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3B5998"/>
                </a:solidFill>
              </a:rPr>
              <a:t>Restart of SIS/ESR</a:t>
            </a:r>
            <a:endParaRPr lang="en-US" sz="1400" b="1" dirty="0">
              <a:solidFill>
                <a:srgbClr val="3B5998"/>
              </a:solidFill>
            </a:endParaRPr>
          </a:p>
        </p:txBody>
      </p:sp>
      <p:cxnSp>
        <p:nvCxnSpPr>
          <p:cNvPr id="182" name="Straight Connector 181"/>
          <p:cNvCxnSpPr/>
          <p:nvPr>
            <p:custDataLst>
              <p:tags r:id="rId50"/>
            </p:custDataLst>
          </p:nvPr>
        </p:nvCxnSpPr>
        <p:spPr>
          <a:xfrm>
            <a:off x="4600071" y="2714220"/>
            <a:ext cx="0" cy="231465"/>
          </a:xfrm>
          <a:prstGeom prst="line">
            <a:avLst/>
          </a:prstGeom>
          <a:ln w="12700" cap="flat" cmpd="sng" algn="ctr">
            <a:solidFill>
              <a:srgbClr val="DC5924">
                <a:alpha val="35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>
              <a:scrgbClr r="0" g="0" b="0">
                <a:alpha val="50000"/>
              </a:sc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ardrop 182"/>
          <p:cNvSpPr/>
          <p:nvPr>
            <p:custDataLst>
              <p:tags r:id="rId51"/>
            </p:custDataLst>
          </p:nvPr>
        </p:nvSpPr>
        <p:spPr>
          <a:xfrm>
            <a:off x="4471054" y="2402656"/>
            <a:ext cx="228600" cy="254000"/>
          </a:xfrm>
          <a:prstGeom prst="teardrop">
            <a:avLst/>
          </a:prstGeom>
          <a:solidFill>
            <a:srgbClr val="DC5924"/>
          </a:solidFill>
          <a:ln w="12700" cap="flat" cmpd="sng" algn="ctr">
            <a:noFill/>
            <a:prstDash val="solid"/>
            <a:miter lim="800000"/>
          </a:ln>
          <a:effectLst>
            <a:outerShdw blurRad="63500">
              <a:scrgbClr r="0" g="0" b="0">
                <a:alpha val="50000"/>
              </a:scrgbClr>
            </a:outerShdw>
          </a:effectLst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TextBox 183"/>
          <p:cNvSpPr txBox="1"/>
          <p:nvPr>
            <p:custDataLst>
              <p:tags r:id="rId52"/>
            </p:custDataLst>
          </p:nvPr>
        </p:nvSpPr>
        <p:spPr>
          <a:xfrm>
            <a:off x="3995854" y="2945685"/>
            <a:ext cx="1205276" cy="35189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1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 smtClean="0">
                <a:solidFill>
                  <a:srgbClr val="D24726"/>
                </a:solidFill>
              </a:rPr>
              <a:t>First ions from source</a:t>
            </a:r>
            <a:endParaRPr lang="en-US" sz="1400" b="1" dirty="0">
              <a:solidFill>
                <a:srgbClr val="D24726"/>
              </a:solidFill>
            </a:endParaRPr>
          </a:p>
        </p:txBody>
      </p:sp>
      <p:sp>
        <p:nvSpPr>
          <p:cNvPr id="186" name="TextBox 185"/>
          <p:cNvSpPr txBox="1"/>
          <p:nvPr>
            <p:custDataLst>
              <p:tags r:id="rId53"/>
            </p:custDataLst>
          </p:nvPr>
        </p:nvSpPr>
        <p:spPr>
          <a:xfrm>
            <a:off x="7038395" y="2920996"/>
            <a:ext cx="132569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algn="r">
              <a:defRPr sz="1000" b="1">
                <a:solidFill>
                  <a:srgbClr val="489A61"/>
                </a:solidFill>
              </a:defRPr>
            </a:lvl1pPr>
          </a:lstStyle>
          <a:p>
            <a:r>
              <a:rPr lang="en-US" sz="1400" dirty="0" smtClean="0"/>
              <a:t>commissioning</a:t>
            </a:r>
            <a:endParaRPr lang="en-US" sz="1400" dirty="0"/>
          </a:p>
        </p:txBody>
      </p:sp>
      <p:sp>
        <p:nvSpPr>
          <p:cNvPr id="206" name="Teardrop 205"/>
          <p:cNvSpPr/>
          <p:nvPr>
            <p:custDataLst>
              <p:tags r:id="rId54"/>
            </p:custDataLst>
          </p:nvPr>
        </p:nvSpPr>
        <p:spPr>
          <a:xfrm>
            <a:off x="2703686" y="2394779"/>
            <a:ext cx="228600" cy="254000"/>
          </a:xfrm>
          <a:prstGeom prst="teardrop">
            <a:avLst/>
          </a:prstGeom>
          <a:solidFill>
            <a:srgbClr val="3F7CB4"/>
          </a:solidFill>
          <a:ln w="12700" cap="flat" cmpd="sng" algn="ctr">
            <a:noFill/>
            <a:prstDash val="solid"/>
            <a:miter lim="800000"/>
          </a:ln>
          <a:effectLst>
            <a:outerShdw blurRad="63500">
              <a:scrgbClr r="0" g="0" b="0">
                <a:alpha val="50000"/>
              </a:scrgbClr>
            </a:outerShdw>
          </a:effectLst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TextBox 206"/>
          <p:cNvSpPr txBox="1"/>
          <p:nvPr>
            <p:custDataLst>
              <p:tags r:id="rId55"/>
            </p:custDataLst>
          </p:nvPr>
        </p:nvSpPr>
        <p:spPr>
          <a:xfrm>
            <a:off x="1816148" y="3567891"/>
            <a:ext cx="2022869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algn="ctr">
              <a:defRPr sz="1400" b="1">
                <a:solidFill>
                  <a:srgbClr val="3F7CB4"/>
                </a:solidFill>
              </a:defRPr>
            </a:lvl1pPr>
          </a:lstStyle>
          <a:p>
            <a:r>
              <a:rPr lang="en-US" dirty="0" smtClean="0"/>
              <a:t>New Cave Topping </a:t>
            </a:r>
            <a:r>
              <a:rPr lang="en-US" dirty="0"/>
              <a:t>O</a:t>
            </a:r>
            <a:r>
              <a:rPr lang="en-US" dirty="0" smtClean="0"/>
              <a:t>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 dirty="0"/>
          </a:p>
        </p:txBody>
      </p:sp>
      <p:cxnSp>
        <p:nvCxnSpPr>
          <p:cNvPr id="116" name="Straight Connector 115"/>
          <p:cNvCxnSpPr/>
          <p:nvPr>
            <p:custDataLst>
              <p:tags r:id="rId56"/>
            </p:custDataLst>
          </p:nvPr>
        </p:nvCxnSpPr>
        <p:spPr>
          <a:xfrm>
            <a:off x="6019041" y="2695004"/>
            <a:ext cx="0" cy="1545555"/>
          </a:xfrm>
          <a:prstGeom prst="line">
            <a:avLst/>
          </a:prstGeom>
          <a:ln w="12700" cap="flat" cmpd="sng" algn="ctr">
            <a:solidFill>
              <a:srgbClr val="DC5924">
                <a:alpha val="35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>
              <a:scrgbClr r="0" g="0" b="0">
                <a:alpha val="50000"/>
              </a:sc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ardrop 116"/>
          <p:cNvSpPr/>
          <p:nvPr>
            <p:custDataLst>
              <p:tags r:id="rId57"/>
            </p:custDataLst>
          </p:nvPr>
        </p:nvSpPr>
        <p:spPr>
          <a:xfrm>
            <a:off x="5890024" y="2383440"/>
            <a:ext cx="228600" cy="254000"/>
          </a:xfrm>
          <a:prstGeom prst="teardrop">
            <a:avLst/>
          </a:prstGeom>
          <a:solidFill>
            <a:srgbClr val="DC5924"/>
          </a:solidFill>
          <a:ln w="12700" cap="flat" cmpd="sng" algn="ctr">
            <a:noFill/>
            <a:prstDash val="solid"/>
            <a:miter lim="800000"/>
          </a:ln>
          <a:effectLst>
            <a:outerShdw blurRad="63500">
              <a:scrgbClr r="0" g="0" b="0">
                <a:alpha val="50000"/>
              </a:scrgbClr>
            </a:outerShdw>
          </a:effectLst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>
            <p:custDataLst>
              <p:tags r:id="rId58"/>
            </p:custDataLst>
          </p:nvPr>
        </p:nvSpPr>
        <p:spPr>
          <a:xfrm>
            <a:off x="5388809" y="4269668"/>
            <a:ext cx="1312330" cy="35189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1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 smtClean="0">
                <a:solidFill>
                  <a:srgbClr val="D24726"/>
                </a:solidFill>
              </a:rPr>
              <a:t>First ions stored in ring</a:t>
            </a:r>
            <a:endParaRPr lang="en-US" sz="1400" b="1" dirty="0">
              <a:solidFill>
                <a:srgbClr val="D24726"/>
              </a:solidFill>
            </a:endParaRPr>
          </a:p>
        </p:txBody>
      </p:sp>
      <p:cxnSp>
        <p:nvCxnSpPr>
          <p:cNvPr id="126" name="Straight Connector 125"/>
          <p:cNvCxnSpPr>
            <a:endCxn id="207" idx="0"/>
          </p:cNvCxnSpPr>
          <p:nvPr>
            <p:custDataLst>
              <p:tags r:id="rId59"/>
            </p:custDataLst>
          </p:nvPr>
        </p:nvCxnSpPr>
        <p:spPr>
          <a:xfrm>
            <a:off x="2818200" y="2637440"/>
            <a:ext cx="9383" cy="930451"/>
          </a:xfrm>
          <a:prstGeom prst="line">
            <a:avLst/>
          </a:prstGeom>
          <a:ln w="12700" cap="flat" cmpd="sng" algn="ctr">
            <a:solidFill>
              <a:srgbClr val="3F7CB4">
                <a:alpha val="35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>
              <a:scrgbClr r="0" g="0" b="0">
                <a:alpha val="50000"/>
              </a:sc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ounded Rectangle 127"/>
          <p:cNvSpPr/>
          <p:nvPr>
            <p:custDataLst>
              <p:tags r:id="rId60"/>
            </p:custDataLst>
          </p:nvPr>
        </p:nvSpPr>
        <p:spPr>
          <a:xfrm>
            <a:off x="1670901" y="3296584"/>
            <a:ext cx="1147299" cy="203200"/>
          </a:xfrm>
          <a:prstGeom prst="roundRect">
            <a:avLst>
              <a:gd name="adj" fmla="val 100000"/>
            </a:avLst>
          </a:prstGeom>
          <a:solidFill>
            <a:srgbClr val="62B57B"/>
          </a:solidFill>
          <a:ln w="12700" cap="flat" cmpd="sng" algn="ctr">
            <a:noFill/>
            <a:prstDash val="solid"/>
            <a:miter lim="800000"/>
          </a:ln>
          <a:effectLst>
            <a:outerShdw blurRad="44450">
              <a:scrgbClr r="0" g="0" b="0">
                <a:alpha val="30000"/>
              </a:scrgbClr>
            </a:outerShdw>
          </a:effectLst>
          <a:scene3d>
            <a:camera prst="orthographicFront"/>
            <a:lightRig rig="threePt" dir="t"/>
          </a:scene3d>
          <a:sp3d>
            <a:bevelT w="171450" h="12700"/>
          </a:sp3d>
          <a:extLst>
            <a:ext uri="{91240B29-F687-4f45-9708-019B960494DF}">
              <a14:hiddenLine xmlns:a14="http://schemas.microsoft.com/office/drawing/2010/main" w="0" cap="flat" cmpd="sng" algn="ctr">
                <a:solidFill>
                  <a:srgbClr val="FF0000"/>
                </a:solidFill>
                <a:prstDash val="solid"/>
                <a:miter lim="800000"/>
              </a14:hiddenLine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9" name="TextBox 128"/>
          <p:cNvSpPr txBox="1"/>
          <p:nvPr>
            <p:custDataLst>
              <p:tags r:id="rId61"/>
            </p:custDataLst>
          </p:nvPr>
        </p:nvSpPr>
        <p:spPr>
          <a:xfrm>
            <a:off x="270598" y="3268995"/>
            <a:ext cx="1400303" cy="43088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algn="r">
              <a:defRPr sz="1000" b="1">
                <a:solidFill>
                  <a:srgbClr val="489A61"/>
                </a:solidFill>
              </a:defRPr>
            </a:lvl1pPr>
          </a:lstStyle>
          <a:p>
            <a:pPr algn="l"/>
            <a:r>
              <a:rPr lang="en-US" sz="1400" dirty="0" smtClean="0"/>
              <a:t>Reconstruction Cave B</a:t>
            </a:r>
            <a:endParaRPr lang="en-US" sz="1400" dirty="0"/>
          </a:p>
        </p:txBody>
      </p:sp>
      <p:cxnSp>
        <p:nvCxnSpPr>
          <p:cNvPr id="132" name="Straight Connector 131"/>
          <p:cNvCxnSpPr/>
          <p:nvPr>
            <p:custDataLst>
              <p:tags r:id="rId62"/>
            </p:custDataLst>
          </p:nvPr>
        </p:nvCxnSpPr>
        <p:spPr>
          <a:xfrm>
            <a:off x="5394350" y="1691426"/>
            <a:ext cx="0" cy="475215"/>
          </a:xfrm>
          <a:prstGeom prst="line">
            <a:avLst/>
          </a:prstGeom>
          <a:ln w="15875">
            <a:solidFill>
              <a:srgbClr val="FF0000"/>
            </a:solidFill>
            <a:headEnd type="none"/>
            <a:tailEnd type="none"/>
          </a:ln>
          <a:effectLst>
            <a:outerShdw blurRad="63500">
              <a:scrgbClr r="0" g="0" b="0">
                <a:alpha val="50000"/>
              </a:sc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Flowchart: Merge 8746"/>
          <p:cNvSpPr/>
          <p:nvPr>
            <p:custDataLst>
              <p:tags r:id="rId63"/>
            </p:custDataLst>
          </p:nvPr>
        </p:nvSpPr>
        <p:spPr>
          <a:xfrm rot="16200000">
            <a:off x="5403673" y="1691426"/>
            <a:ext cx="165100" cy="165100"/>
          </a:xfrm>
          <a:prstGeom prst="flowChartMerg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63500">
              <a:scrgbClr r="0" g="0" b="0">
                <a:alpha val="50000"/>
              </a:scrgbClr>
            </a:outerShdw>
          </a:effectLst>
          <a:scene3d>
            <a:camera prst="orthographicFront"/>
            <a:lightRig rig="threePt" dir="t"/>
          </a:scene3d>
          <a:sp3d>
            <a:bevelT h="12700"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/>
          <p:cNvSpPr txBox="1"/>
          <p:nvPr>
            <p:custDataLst>
              <p:tags r:id="rId64"/>
            </p:custDataLst>
          </p:nvPr>
        </p:nvSpPr>
        <p:spPr>
          <a:xfrm>
            <a:off x="4731809" y="1364667"/>
            <a:ext cx="1502914" cy="23083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We are here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136" name="Straight Connector 135"/>
          <p:cNvCxnSpPr/>
          <p:nvPr>
            <p:custDataLst>
              <p:tags r:id="rId65"/>
            </p:custDataLst>
          </p:nvPr>
        </p:nvCxnSpPr>
        <p:spPr>
          <a:xfrm>
            <a:off x="5744268" y="2714220"/>
            <a:ext cx="0" cy="980209"/>
          </a:xfrm>
          <a:prstGeom prst="line">
            <a:avLst/>
          </a:prstGeom>
          <a:ln w="12700" cap="flat" cmpd="sng" algn="ctr">
            <a:solidFill>
              <a:srgbClr val="DC5924">
                <a:alpha val="35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>
              <a:scrgbClr r="0" g="0" b="0">
                <a:alpha val="50000"/>
              </a:sc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ardrop 136"/>
          <p:cNvSpPr/>
          <p:nvPr>
            <p:custDataLst>
              <p:tags r:id="rId66"/>
            </p:custDataLst>
          </p:nvPr>
        </p:nvSpPr>
        <p:spPr>
          <a:xfrm>
            <a:off x="5615251" y="2402656"/>
            <a:ext cx="228600" cy="254000"/>
          </a:xfrm>
          <a:prstGeom prst="teardrop">
            <a:avLst/>
          </a:prstGeom>
          <a:solidFill>
            <a:srgbClr val="DC5924"/>
          </a:solidFill>
          <a:ln w="12700" cap="flat" cmpd="sng" algn="ctr">
            <a:noFill/>
            <a:prstDash val="solid"/>
            <a:miter lim="800000"/>
          </a:ln>
          <a:effectLst>
            <a:outerShdw blurRad="63500">
              <a:scrgbClr r="0" g="0" b="0">
                <a:alpha val="50000"/>
              </a:scrgbClr>
            </a:outerShdw>
          </a:effectLst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ounded Rectangle 139"/>
          <p:cNvSpPr/>
          <p:nvPr>
            <p:custDataLst>
              <p:tags r:id="rId67"/>
            </p:custDataLst>
          </p:nvPr>
        </p:nvSpPr>
        <p:spPr>
          <a:xfrm>
            <a:off x="6153208" y="4775006"/>
            <a:ext cx="345315" cy="198960"/>
          </a:xfrm>
          <a:prstGeom prst="roundRect">
            <a:avLst>
              <a:gd name="adj" fmla="val 100000"/>
            </a:avLst>
          </a:prstGeom>
          <a:solidFill>
            <a:srgbClr val="62B57B"/>
          </a:solidFill>
          <a:ln w="12700" cap="flat" cmpd="sng" algn="ctr">
            <a:noFill/>
            <a:prstDash val="solid"/>
            <a:miter lim="800000"/>
          </a:ln>
          <a:effectLst>
            <a:outerShdw blurRad="44450">
              <a:scrgbClr r="0" g="0" b="0">
                <a:alpha val="30000"/>
              </a:scrgbClr>
            </a:outerShdw>
          </a:effectLst>
          <a:scene3d>
            <a:camera prst="orthographicFront"/>
            <a:lightRig rig="threePt" dir="t"/>
          </a:scene3d>
          <a:sp3d>
            <a:bevelT w="171450" h="12700"/>
          </a:sp3d>
          <a:extLst>
            <a:ext uri="{91240B29-F687-4f45-9708-019B960494DF}">
              <a14:hiddenLine xmlns:a14="http://schemas.microsoft.com/office/drawing/2010/main" w="0" cap="flat" cmpd="sng" algn="ctr">
                <a:solidFill>
                  <a:srgbClr val="FF0000"/>
                </a:solidFill>
                <a:prstDash val="solid"/>
                <a:miter lim="800000"/>
              </a14:hiddenLine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1" name="TextBox 140"/>
          <p:cNvSpPr txBox="1"/>
          <p:nvPr>
            <p:custDataLst>
              <p:tags r:id="rId68"/>
            </p:custDataLst>
          </p:nvPr>
        </p:nvSpPr>
        <p:spPr>
          <a:xfrm>
            <a:off x="6650431" y="4667285"/>
            <a:ext cx="1362108" cy="43088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algn="r">
              <a:defRPr sz="1000" b="1">
                <a:solidFill>
                  <a:srgbClr val="489A61"/>
                </a:solidFill>
              </a:defRPr>
            </a:lvl1pPr>
          </a:lstStyle>
          <a:p>
            <a:pPr algn="l"/>
            <a:r>
              <a:rPr lang="en-US" sz="1400" dirty="0" smtClean="0"/>
              <a:t>UHV, bake out, e-Cooler</a:t>
            </a:r>
            <a:endParaRPr lang="en-US" sz="1400" dirty="0"/>
          </a:p>
        </p:txBody>
      </p:sp>
      <p:sp>
        <p:nvSpPr>
          <p:cNvPr id="142" name="Rounded Rectangle 141"/>
          <p:cNvSpPr/>
          <p:nvPr>
            <p:custDataLst>
              <p:tags r:id="rId69"/>
            </p:custDataLst>
          </p:nvPr>
        </p:nvSpPr>
        <p:spPr>
          <a:xfrm>
            <a:off x="6472705" y="2946845"/>
            <a:ext cx="456868" cy="198960"/>
          </a:xfrm>
          <a:prstGeom prst="roundRect">
            <a:avLst>
              <a:gd name="adj" fmla="val 100000"/>
            </a:avLst>
          </a:prstGeom>
          <a:solidFill>
            <a:srgbClr val="62B57B"/>
          </a:solidFill>
          <a:ln w="12700" cap="flat" cmpd="sng" algn="ctr">
            <a:noFill/>
            <a:prstDash val="solid"/>
            <a:miter lim="800000"/>
          </a:ln>
          <a:effectLst>
            <a:outerShdw blurRad="44450">
              <a:scrgbClr r="0" g="0" b="0">
                <a:alpha val="30000"/>
              </a:scrgbClr>
            </a:outerShdw>
          </a:effectLst>
          <a:scene3d>
            <a:camera prst="orthographicFront"/>
            <a:lightRig rig="threePt" dir="t"/>
          </a:scene3d>
          <a:sp3d>
            <a:bevelT w="171450" h="12700"/>
          </a:sp3d>
          <a:extLst>
            <a:ext uri="{91240B29-F687-4f45-9708-019B960494DF}">
              <a14:hiddenLine xmlns:a14="http://schemas.microsoft.com/office/drawing/2010/main" w="0" cap="flat" cmpd="sng" algn="ctr">
                <a:solidFill>
                  <a:srgbClr val="FF0000"/>
                </a:solidFill>
                <a:prstDash val="solid"/>
                <a:miter lim="800000"/>
              </a14:hiddenLine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5" name="Rounded Rectangle 144"/>
          <p:cNvSpPr/>
          <p:nvPr>
            <p:custDataLst>
              <p:tags r:id="rId70"/>
            </p:custDataLst>
          </p:nvPr>
        </p:nvSpPr>
        <p:spPr>
          <a:xfrm>
            <a:off x="6019041" y="5247332"/>
            <a:ext cx="1613032" cy="198960"/>
          </a:xfrm>
          <a:prstGeom prst="roundRect">
            <a:avLst>
              <a:gd name="adj" fmla="val 100000"/>
            </a:avLst>
          </a:prstGeom>
          <a:solidFill>
            <a:srgbClr val="62B57B"/>
          </a:solidFill>
          <a:ln w="12700" cap="flat" cmpd="sng" algn="ctr">
            <a:noFill/>
            <a:prstDash val="solid"/>
            <a:miter lim="800000"/>
          </a:ln>
          <a:effectLst>
            <a:outerShdw blurRad="44450">
              <a:scrgbClr r="0" g="0" b="0">
                <a:alpha val="30000"/>
              </a:scrgbClr>
            </a:outerShdw>
          </a:effectLst>
          <a:scene3d>
            <a:camera prst="orthographicFront"/>
            <a:lightRig rig="threePt" dir="t"/>
          </a:scene3d>
          <a:sp3d>
            <a:bevelT w="171450" h="12700"/>
          </a:sp3d>
          <a:extLst>
            <a:ext uri="{91240B29-F687-4f45-9708-019B960494DF}">
              <a14:hiddenLine xmlns:a14="http://schemas.microsoft.com/office/drawing/2010/main" w="0" cap="flat" cmpd="sng" algn="ctr">
                <a:solidFill>
                  <a:srgbClr val="FF0000"/>
                </a:solidFill>
                <a:prstDash val="solid"/>
                <a:miter lim="800000"/>
              </a14:hiddenLine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6" name="TextBox 145"/>
          <p:cNvSpPr txBox="1"/>
          <p:nvPr>
            <p:custDataLst>
              <p:tags r:id="rId71"/>
            </p:custDataLst>
          </p:nvPr>
        </p:nvSpPr>
        <p:spPr>
          <a:xfrm>
            <a:off x="7727318" y="5017697"/>
            <a:ext cx="1199378" cy="646331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algn="r">
              <a:defRPr sz="1000" b="1">
                <a:solidFill>
                  <a:srgbClr val="489A61"/>
                </a:solidFill>
              </a:defRPr>
            </a:lvl1pPr>
          </a:lstStyle>
          <a:p>
            <a:pPr algn="l"/>
            <a:r>
              <a:rPr lang="en-US" sz="1400" dirty="0" smtClean="0"/>
              <a:t>Installation </a:t>
            </a:r>
          </a:p>
          <a:p>
            <a:pPr algn="l"/>
            <a:r>
              <a:rPr lang="en-US" sz="1400" dirty="0"/>
              <a:t>a</a:t>
            </a:r>
            <a:r>
              <a:rPr lang="en-US" sz="1400" dirty="0" smtClean="0"/>
              <a:t>nd Test of 1</a:t>
            </a:r>
            <a:r>
              <a:rPr lang="en-US" sz="1400" baseline="30000" dirty="0" smtClean="0"/>
              <a:t>st</a:t>
            </a:r>
          </a:p>
          <a:p>
            <a:pPr algn="l"/>
            <a:r>
              <a:rPr lang="en-US" sz="1400" dirty="0" smtClean="0"/>
              <a:t>Experiments</a:t>
            </a:r>
            <a:endParaRPr lang="en-US" sz="1400" dirty="0"/>
          </a:p>
        </p:txBody>
      </p:sp>
      <p:sp>
        <p:nvSpPr>
          <p:cNvPr id="195" name="Rounded Rectangle 194"/>
          <p:cNvSpPr/>
          <p:nvPr>
            <p:custDataLst>
              <p:tags r:id="rId72"/>
            </p:custDataLst>
          </p:nvPr>
        </p:nvSpPr>
        <p:spPr>
          <a:xfrm>
            <a:off x="2820160" y="3930650"/>
            <a:ext cx="2924108" cy="2032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46000">
                <a:srgbClr val="62B57B"/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4450">
              <a:scrgbClr r="0" g="0" b="0">
                <a:alpha val="30000"/>
              </a:scrgbClr>
            </a:outerShdw>
          </a:effectLst>
          <a:scene3d>
            <a:camera prst="orthographicFront"/>
            <a:lightRig rig="threePt" dir="t"/>
          </a:scene3d>
          <a:sp3d>
            <a:bevelT w="17145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6" name="TextBox 195"/>
          <p:cNvSpPr txBox="1"/>
          <p:nvPr>
            <p:custDataLst>
              <p:tags r:id="rId73"/>
            </p:custDataLst>
          </p:nvPr>
        </p:nvSpPr>
        <p:spPr>
          <a:xfrm>
            <a:off x="575613" y="3818747"/>
            <a:ext cx="2141000" cy="43088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algn="r">
              <a:defRPr sz="1000" b="1">
                <a:solidFill>
                  <a:srgbClr val="489A61"/>
                </a:solidFill>
              </a:defRPr>
            </a:lvl1pPr>
          </a:lstStyle>
          <a:p>
            <a:r>
              <a:rPr lang="en-US" sz="1400" dirty="0" smtClean="0"/>
              <a:t>Infrastructure, Setup, cables etc.</a:t>
            </a:r>
            <a:endParaRPr lang="en-US" sz="1400" dirty="0"/>
          </a:p>
        </p:txBody>
      </p:sp>
      <p:sp>
        <p:nvSpPr>
          <p:cNvPr id="135" name="TextBox 134"/>
          <p:cNvSpPr txBox="1"/>
          <p:nvPr>
            <p:custDataLst>
              <p:tags r:id="rId74"/>
            </p:custDataLst>
          </p:nvPr>
        </p:nvSpPr>
        <p:spPr>
          <a:xfrm>
            <a:off x="4888806" y="3828341"/>
            <a:ext cx="1312330" cy="35189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1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 smtClean="0">
                <a:solidFill>
                  <a:srgbClr val="D24726"/>
                </a:solidFill>
              </a:rPr>
              <a:t>Transport test with ESR beam</a:t>
            </a:r>
            <a:endParaRPr lang="en-US" sz="1400" b="1" dirty="0">
              <a:solidFill>
                <a:srgbClr val="D24726"/>
              </a:solidFill>
            </a:endParaRPr>
          </a:p>
        </p:txBody>
      </p:sp>
      <p:sp>
        <p:nvSpPr>
          <p:cNvPr id="30" name="Title 29"/>
          <p:cNvSpPr>
            <a:spLocks noGrp="1"/>
          </p:cNvSpPr>
          <p:nvPr>
            <p:ph type="title" idx="4294967295"/>
          </p:nvPr>
        </p:nvSpPr>
        <p:spPr>
          <a:xfrm>
            <a:off x="533400" y="-7877"/>
            <a:ext cx="7772400" cy="1143000"/>
          </a:xfrm>
        </p:spPr>
        <p:txBody>
          <a:bodyPr/>
          <a:lstStyle/>
          <a:p>
            <a:r>
              <a:rPr lang="en-US" dirty="0" smtClean="0"/>
              <a:t>Timeline</a:t>
            </a:r>
            <a:r>
              <a:rPr lang="en-US" baseline="0" dirty="0" smtClean="0"/>
              <a:t> CRYRING@ESR</a:t>
            </a:r>
            <a:endParaRPr lang="en-US" dirty="0"/>
          </a:p>
        </p:txBody>
      </p:sp>
      <p:sp>
        <p:nvSpPr>
          <p:cNvPr id="185" name="Rounded Rectangle 184"/>
          <p:cNvSpPr/>
          <p:nvPr>
            <p:custDataLst>
              <p:tags r:id="rId75"/>
            </p:custDataLst>
          </p:nvPr>
        </p:nvSpPr>
        <p:spPr>
          <a:xfrm>
            <a:off x="5744268" y="2945685"/>
            <a:ext cx="456868" cy="198960"/>
          </a:xfrm>
          <a:prstGeom prst="roundRect">
            <a:avLst>
              <a:gd name="adj" fmla="val 100000"/>
            </a:avLst>
          </a:prstGeom>
          <a:solidFill>
            <a:srgbClr val="62B57B"/>
          </a:solidFill>
          <a:ln w="12700" cap="flat" cmpd="sng" algn="ctr">
            <a:noFill/>
            <a:prstDash val="solid"/>
            <a:miter lim="800000"/>
          </a:ln>
          <a:effectLst>
            <a:outerShdw blurRad="44450">
              <a:scrgbClr r="0" g="0" b="0">
                <a:alpha val="30000"/>
              </a:scrgbClr>
            </a:outerShdw>
          </a:effectLst>
          <a:scene3d>
            <a:camera prst="orthographicFront"/>
            <a:lightRig rig="threePt" dir="t"/>
          </a:scene3d>
          <a:sp3d>
            <a:bevelT w="171450" h="12700"/>
          </a:sp3d>
          <a:extLst>
            <a:ext uri="{91240B29-F687-4f45-9708-019B960494DF}">
              <a14:hiddenLine xmlns:a14="http://schemas.microsoft.com/office/drawing/2010/main" w="0" cap="flat" cmpd="sng" algn="ctr">
                <a:solidFill>
                  <a:srgbClr val="FF0000"/>
                </a:solidFill>
                <a:prstDash val="solid"/>
                <a:miter lim="800000"/>
              </a14:hiddenLine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664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207" y="6324451"/>
            <a:ext cx="915293" cy="29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4" name="Line 2"/>
          <p:cNvSpPr>
            <a:spLocks noChangeShapeType="1"/>
          </p:cNvSpPr>
          <p:nvPr/>
        </p:nvSpPr>
        <p:spPr bwMode="auto">
          <a:xfrm flipH="1">
            <a:off x="0" y="6552158"/>
            <a:ext cx="7543354" cy="0"/>
          </a:xfrm>
          <a:prstGeom prst="line">
            <a:avLst/>
          </a:prstGeom>
          <a:noFill/>
          <a:ln w="13546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8610451" y="6552158"/>
            <a:ext cx="533549" cy="0"/>
          </a:xfrm>
          <a:prstGeom prst="line">
            <a:avLst/>
          </a:prstGeom>
          <a:noFill/>
          <a:ln w="13546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44036" name="Picture 4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7" name="Picture 5" descr="image5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0" y="1243459"/>
            <a:ext cx="8176245" cy="434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8" name="AutoShape 6"/>
          <p:cNvSpPr>
            <a:spLocks/>
          </p:cNvSpPr>
          <p:nvPr/>
        </p:nvSpPr>
        <p:spPr bwMode="auto">
          <a:xfrm>
            <a:off x="906363" y="294680"/>
            <a:ext cx="7330158" cy="5927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8896" tIns="50798" rIns="88896" bIns="50798"/>
          <a:lstStyle/>
          <a:p>
            <a:pPr defTabSz="914145"/>
            <a:r>
              <a:rPr lang="en-US" sz="3200" b="1">
                <a:latin typeface="Calibri" charset="0"/>
                <a:cs typeface="Calibri" charset="0"/>
                <a:sym typeface="Calibri" charset="0"/>
              </a:rPr>
              <a:t>Strong Field QED in Helium-like Ions</a:t>
            </a:r>
            <a:endParaRPr lang="en-US"/>
          </a:p>
        </p:txBody>
      </p:sp>
      <p:sp>
        <p:nvSpPr>
          <p:cNvPr id="44039" name="AutoShape 7"/>
          <p:cNvSpPr>
            <a:spLocks/>
          </p:cNvSpPr>
          <p:nvPr/>
        </p:nvSpPr>
        <p:spPr bwMode="auto">
          <a:xfrm>
            <a:off x="395139" y="5384720"/>
            <a:ext cx="8285634" cy="6552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8896" tIns="50798" rIns="88896" bIns="50798"/>
          <a:lstStyle/>
          <a:p>
            <a:pPr defTabSz="914145"/>
            <a:r>
              <a:rPr lang="en-US" sz="1800" dirty="0">
                <a:latin typeface="Calibri" charset="0"/>
                <a:cs typeface="Calibri" charset="0"/>
                <a:sym typeface="Calibri" charset="0"/>
              </a:rPr>
              <a:t>Accurate measurements of binding energies of K-electron in </a:t>
            </a:r>
          </a:p>
          <a:p>
            <a:pPr defTabSz="914145"/>
            <a:r>
              <a:rPr lang="en-US" sz="1800" dirty="0">
                <a:latin typeface="Calibri" charset="0"/>
                <a:cs typeface="Calibri" charset="0"/>
                <a:sym typeface="Calibri" charset="0"/>
              </a:rPr>
              <a:t>H- and He-like ions (&lt;1 </a:t>
            </a:r>
            <a:r>
              <a:rPr lang="en-US" sz="1800" dirty="0" err="1">
                <a:latin typeface="Calibri" charset="0"/>
                <a:cs typeface="Calibri" charset="0"/>
                <a:sym typeface="Calibri" charset="0"/>
              </a:rPr>
              <a:t>eV</a:t>
            </a:r>
            <a:r>
              <a:rPr lang="en-US" sz="1800" dirty="0">
                <a:latin typeface="Calibri" charset="0"/>
                <a:cs typeface="Calibri" charset="0"/>
                <a:sym typeface="Calibri" charset="0"/>
              </a:rPr>
              <a:t>) </a:t>
            </a:r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     </a:t>
            </a:r>
            <a:r>
              <a:rPr lang="en-US" sz="1800" dirty="0">
                <a:latin typeface="Calibri" charset="0"/>
                <a:cs typeface="Calibri" charset="0"/>
                <a:sym typeface="Calibri" charset="0"/>
              </a:rPr>
              <a:t>highest sensitivity to high-order QED corrections </a:t>
            </a:r>
            <a:endParaRPr lang="en-US" dirty="0"/>
          </a:p>
        </p:txBody>
      </p:sp>
      <p:sp>
        <p:nvSpPr>
          <p:cNvPr id="44040" name="AutoShape 8"/>
          <p:cNvSpPr>
            <a:spLocks/>
          </p:cNvSpPr>
          <p:nvPr/>
        </p:nvSpPr>
        <p:spPr bwMode="auto">
          <a:xfrm>
            <a:off x="395139" y="4353065"/>
            <a:ext cx="4481587" cy="93203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8896" tIns="50798" rIns="88896" bIns="50798"/>
          <a:lstStyle/>
          <a:p>
            <a:pPr defTabSz="914145"/>
            <a:r>
              <a:rPr lang="en-US" sz="1800" dirty="0">
                <a:latin typeface="Calibri" charset="0"/>
                <a:cs typeface="Calibri" charset="0"/>
                <a:sym typeface="Calibri" charset="0"/>
              </a:rPr>
              <a:t>Measurement of X-rays emitted during </a:t>
            </a:r>
          </a:p>
          <a:p>
            <a:pPr defTabSz="914145"/>
            <a:r>
              <a:rPr lang="en-US" sz="1800" dirty="0">
                <a:latin typeface="Calibri" charset="0"/>
                <a:cs typeface="Calibri" charset="0"/>
                <a:sym typeface="Calibri" charset="0"/>
              </a:rPr>
              <a:t>K-shell </a:t>
            </a:r>
            <a:r>
              <a:rPr lang="en-US" sz="1800" dirty="0" err="1">
                <a:latin typeface="Calibri" charset="0"/>
                <a:cs typeface="Calibri" charset="0"/>
                <a:sym typeface="Calibri" charset="0"/>
              </a:rPr>
              <a:t>radiative</a:t>
            </a:r>
            <a:r>
              <a:rPr lang="en-US" sz="1800" dirty="0">
                <a:latin typeface="Calibri" charset="0"/>
                <a:cs typeface="Calibri" charset="0"/>
                <a:sym typeface="Calibri" charset="0"/>
              </a:rPr>
              <a:t> recombination employing</a:t>
            </a:r>
          </a:p>
          <a:p>
            <a:pPr defTabSz="914145"/>
            <a:r>
              <a:rPr lang="en-US" sz="1800" dirty="0">
                <a:latin typeface="Calibri" charset="0"/>
                <a:cs typeface="Calibri" charset="0"/>
                <a:sym typeface="Calibri" charset="0"/>
              </a:rPr>
              <a:t>X-ray </a:t>
            </a:r>
            <a:r>
              <a:rPr lang="en-US" sz="1800" dirty="0" err="1">
                <a:latin typeface="Calibri" charset="0"/>
                <a:cs typeface="Calibri" charset="0"/>
                <a:sym typeface="Calibri" charset="0"/>
              </a:rPr>
              <a:t>microcalorimeters</a:t>
            </a:r>
            <a:endParaRPr lang="en-US" dirty="0"/>
          </a:p>
        </p:txBody>
      </p:sp>
      <p:sp>
        <p:nvSpPr>
          <p:cNvPr id="44041" name="AutoShape 9"/>
          <p:cNvSpPr>
            <a:spLocks/>
          </p:cNvSpPr>
          <p:nvPr/>
        </p:nvSpPr>
        <p:spPr bwMode="auto">
          <a:xfrm>
            <a:off x="4436939" y="6509742"/>
            <a:ext cx="260077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18DA85A5-6352-E54F-8321-9D853F407FCD}" type="slidenum">
              <a:rPr lang="en-US" sz="1300"/>
              <a:pPr/>
              <a:t>42</a:t>
            </a:fld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3322961" y="6139160"/>
            <a:ext cx="228823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11656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207" y="6324451"/>
            <a:ext cx="915293" cy="29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058" name="Line 2"/>
          <p:cNvSpPr>
            <a:spLocks noChangeShapeType="1"/>
          </p:cNvSpPr>
          <p:nvPr/>
        </p:nvSpPr>
        <p:spPr bwMode="auto">
          <a:xfrm flipH="1">
            <a:off x="0" y="6552158"/>
            <a:ext cx="7543354" cy="0"/>
          </a:xfrm>
          <a:prstGeom prst="line">
            <a:avLst/>
          </a:prstGeom>
          <a:noFill/>
          <a:ln w="13546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8610451" y="6552158"/>
            <a:ext cx="533549" cy="0"/>
          </a:xfrm>
          <a:prstGeom prst="line">
            <a:avLst/>
          </a:prstGeom>
          <a:noFill/>
          <a:ln w="13546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45060" name="Picture 4" descr="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062" name="AutoShape 6"/>
          <p:cNvSpPr>
            <a:spLocks/>
          </p:cNvSpPr>
          <p:nvPr/>
        </p:nvSpPr>
        <p:spPr bwMode="auto">
          <a:xfrm>
            <a:off x="1518047" y="310307"/>
            <a:ext cx="6106790" cy="56257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 b="1">
                <a:latin typeface="Helvetica" charset="0"/>
                <a:cs typeface="Helvetica" charset="0"/>
                <a:sym typeface="Helvetica" charset="0"/>
              </a:rPr>
              <a:t>1s Lambshift in H-like Uranium</a:t>
            </a:r>
            <a:endParaRPr lang="en-US"/>
          </a:p>
        </p:txBody>
      </p:sp>
      <p:pic>
        <p:nvPicPr>
          <p:cNvPr id="45063" name="Picture 7" descr="InsertedIma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0" t="7152" r="1639" b="3575"/>
          <a:stretch>
            <a:fillRect/>
          </a:stretch>
        </p:blipFill>
        <p:spPr bwMode="auto">
          <a:xfrm>
            <a:off x="169664" y="1308200"/>
            <a:ext cx="3529459" cy="280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45064" name="Group 8"/>
          <p:cNvGrpSpPr>
            <a:grpSpLocks/>
          </p:cNvGrpSpPr>
          <p:nvPr/>
        </p:nvGrpSpPr>
        <p:grpSpPr bwMode="auto">
          <a:xfrm>
            <a:off x="6044283" y="1308199"/>
            <a:ext cx="2665429" cy="2572867"/>
            <a:chOff x="0" y="0"/>
            <a:chExt cx="3789953" cy="3659859"/>
          </a:xfrm>
        </p:grpSpPr>
        <p:sp>
          <p:nvSpPr>
            <p:cNvPr id="45065" name="Line 9"/>
            <p:cNvSpPr>
              <a:spLocks noChangeShapeType="1"/>
            </p:cNvSpPr>
            <p:nvPr/>
          </p:nvSpPr>
          <p:spPr bwMode="auto">
            <a:xfrm>
              <a:off x="647981" y="1088249"/>
              <a:ext cx="806027" cy="1"/>
            </a:xfrm>
            <a:prstGeom prst="line">
              <a:avLst/>
            </a:prstGeom>
            <a:noFill/>
            <a:ln w="49671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21457"/>
              <a:endParaRPr lang="en-US" sz="8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066" name="Line 10"/>
            <p:cNvSpPr>
              <a:spLocks noChangeShapeType="1"/>
            </p:cNvSpPr>
            <p:nvPr/>
          </p:nvSpPr>
          <p:spPr bwMode="auto">
            <a:xfrm>
              <a:off x="1749777" y="1212427"/>
              <a:ext cx="806027" cy="1"/>
            </a:xfrm>
            <a:prstGeom prst="line">
              <a:avLst/>
            </a:prstGeom>
            <a:noFill/>
            <a:ln w="49671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21457"/>
              <a:endParaRPr lang="en-US" sz="8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067" name="Line 11"/>
            <p:cNvSpPr>
              <a:spLocks noChangeShapeType="1"/>
            </p:cNvSpPr>
            <p:nvPr/>
          </p:nvSpPr>
          <p:spPr bwMode="auto">
            <a:xfrm>
              <a:off x="690879" y="3346028"/>
              <a:ext cx="806027" cy="0"/>
            </a:xfrm>
            <a:prstGeom prst="line">
              <a:avLst/>
            </a:prstGeom>
            <a:noFill/>
            <a:ln w="49671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21457"/>
              <a:endParaRPr lang="en-US" sz="8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068" name="Line 12"/>
            <p:cNvSpPr>
              <a:spLocks noChangeShapeType="1"/>
            </p:cNvSpPr>
            <p:nvPr/>
          </p:nvSpPr>
          <p:spPr bwMode="auto">
            <a:xfrm>
              <a:off x="688622" y="3596641"/>
              <a:ext cx="806027" cy="1"/>
            </a:xfrm>
            <a:prstGeom prst="line">
              <a:avLst/>
            </a:prstGeom>
            <a:noFill/>
            <a:ln w="49671" cap="flat" cmpd="sng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21457"/>
              <a:endParaRPr lang="en-US" sz="8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069" name="Line 13"/>
            <p:cNvSpPr>
              <a:spLocks noChangeShapeType="1"/>
            </p:cNvSpPr>
            <p:nvPr/>
          </p:nvSpPr>
          <p:spPr bwMode="auto">
            <a:xfrm>
              <a:off x="435750" y="1212427"/>
              <a:ext cx="1356924" cy="1"/>
            </a:xfrm>
            <a:prstGeom prst="line">
              <a:avLst/>
            </a:prstGeom>
            <a:noFill/>
            <a:ln w="49671" cap="flat" cmpd="sng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21457"/>
              <a:endParaRPr lang="en-US" sz="8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070" name="Line 14"/>
            <p:cNvSpPr>
              <a:spLocks noChangeShapeType="1"/>
            </p:cNvSpPr>
            <p:nvPr/>
          </p:nvSpPr>
          <p:spPr bwMode="auto">
            <a:xfrm>
              <a:off x="435750" y="1088249"/>
              <a:ext cx="212233" cy="1"/>
            </a:xfrm>
            <a:prstGeom prst="line">
              <a:avLst/>
            </a:prstGeom>
            <a:noFill/>
            <a:ln w="49671" cap="flat" cmpd="sng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21457"/>
              <a:endParaRPr lang="en-US" sz="8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071" name="Line 15"/>
            <p:cNvSpPr>
              <a:spLocks noChangeShapeType="1"/>
            </p:cNvSpPr>
            <p:nvPr/>
          </p:nvSpPr>
          <p:spPr bwMode="auto">
            <a:xfrm>
              <a:off x="478649" y="3346028"/>
              <a:ext cx="212232" cy="0"/>
            </a:xfrm>
            <a:prstGeom prst="line">
              <a:avLst/>
            </a:prstGeom>
            <a:noFill/>
            <a:ln w="49671" cap="flat" cmpd="sng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21457"/>
              <a:endParaRPr lang="en-US" sz="8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072" name="Line 16"/>
            <p:cNvSpPr>
              <a:spLocks noChangeShapeType="1"/>
            </p:cNvSpPr>
            <p:nvPr/>
          </p:nvSpPr>
          <p:spPr bwMode="auto">
            <a:xfrm>
              <a:off x="521546" y="1212427"/>
              <a:ext cx="212232" cy="1"/>
            </a:xfrm>
            <a:prstGeom prst="line">
              <a:avLst/>
            </a:prstGeom>
            <a:noFill/>
            <a:ln w="49671" cap="flat" cmpd="sng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21457"/>
              <a:endParaRPr lang="en-US" sz="8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073" name="Line 17"/>
            <p:cNvSpPr>
              <a:spLocks noChangeShapeType="1"/>
            </p:cNvSpPr>
            <p:nvPr/>
          </p:nvSpPr>
          <p:spPr bwMode="auto">
            <a:xfrm>
              <a:off x="478649" y="3596641"/>
              <a:ext cx="212232" cy="1"/>
            </a:xfrm>
            <a:prstGeom prst="line">
              <a:avLst/>
            </a:prstGeom>
            <a:noFill/>
            <a:ln w="49671" cap="flat" cmpd="sng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21457"/>
              <a:endParaRPr lang="en-US" sz="8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074" name="Line 18"/>
            <p:cNvSpPr>
              <a:spLocks noChangeShapeType="1"/>
            </p:cNvSpPr>
            <p:nvPr/>
          </p:nvSpPr>
          <p:spPr bwMode="auto">
            <a:xfrm>
              <a:off x="1709136" y="273191"/>
              <a:ext cx="806027" cy="1"/>
            </a:xfrm>
            <a:prstGeom prst="line">
              <a:avLst/>
            </a:prstGeom>
            <a:noFill/>
            <a:ln w="49671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21457"/>
              <a:endParaRPr lang="en-US" sz="8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075" name="AutoShape 19"/>
            <p:cNvSpPr>
              <a:spLocks/>
            </p:cNvSpPr>
            <p:nvPr/>
          </p:nvSpPr>
          <p:spPr bwMode="auto">
            <a:xfrm>
              <a:off x="2497101" y="0"/>
              <a:ext cx="1151713" cy="6321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defTabSz="914145"/>
              <a:r>
                <a:rPr lang="en-US" sz="1800" dirty="0">
                  <a:solidFill>
                    <a:srgbClr val="C0504D"/>
                  </a:solidFill>
                  <a:cs typeface="Arial" charset="0"/>
                  <a:sym typeface="Arial" charset="0"/>
                </a:rPr>
                <a:t>2p</a:t>
              </a:r>
              <a:r>
                <a:rPr lang="en-US" sz="1800" baseline="-19000" dirty="0">
                  <a:solidFill>
                    <a:srgbClr val="C0504D"/>
                  </a:solidFill>
                  <a:cs typeface="Arial" charset="0"/>
                  <a:sym typeface="Arial" charset="0"/>
                </a:rPr>
                <a:t>3/2</a:t>
              </a:r>
              <a:endParaRPr lang="en-US" sz="2000" dirty="0"/>
            </a:p>
          </p:txBody>
        </p:sp>
        <p:sp>
          <p:nvSpPr>
            <p:cNvPr id="45076" name="AutoShape 20"/>
            <p:cNvSpPr>
              <a:spLocks/>
            </p:cNvSpPr>
            <p:nvPr/>
          </p:nvSpPr>
          <p:spPr bwMode="auto">
            <a:xfrm>
              <a:off x="2519680" y="977618"/>
              <a:ext cx="1270273" cy="6321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defTabSz="914145"/>
              <a:r>
                <a:rPr lang="en-US" sz="1800" dirty="0">
                  <a:solidFill>
                    <a:srgbClr val="C0504D"/>
                  </a:solidFill>
                  <a:cs typeface="Arial" charset="0"/>
                  <a:sym typeface="Arial" charset="0"/>
                </a:rPr>
                <a:t>2p</a:t>
              </a:r>
              <a:r>
                <a:rPr lang="en-US" sz="1800" baseline="-19000" dirty="0">
                  <a:solidFill>
                    <a:srgbClr val="C0504D"/>
                  </a:solidFill>
                  <a:cs typeface="Arial" charset="0"/>
                  <a:sym typeface="Arial" charset="0"/>
                </a:rPr>
                <a:t>1/2</a:t>
              </a:r>
              <a:endParaRPr lang="en-US" sz="2000" dirty="0"/>
            </a:p>
          </p:txBody>
        </p:sp>
        <p:sp>
          <p:nvSpPr>
            <p:cNvPr id="45077" name="AutoShape 21"/>
            <p:cNvSpPr>
              <a:spLocks/>
            </p:cNvSpPr>
            <p:nvPr/>
          </p:nvSpPr>
          <p:spPr bwMode="auto">
            <a:xfrm>
              <a:off x="386079" y="483163"/>
              <a:ext cx="1110826" cy="6321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defTabSz="914145"/>
              <a:r>
                <a:rPr lang="en-US" sz="1800" dirty="0">
                  <a:solidFill>
                    <a:srgbClr val="FF3300"/>
                  </a:solidFill>
                  <a:cs typeface="Arial" charset="0"/>
                  <a:sym typeface="Arial" charset="0"/>
                </a:rPr>
                <a:t>2s</a:t>
              </a:r>
              <a:r>
                <a:rPr lang="en-US" sz="1800" baseline="-19000" dirty="0">
                  <a:solidFill>
                    <a:srgbClr val="FF3300"/>
                  </a:solidFill>
                  <a:cs typeface="Arial" charset="0"/>
                  <a:sym typeface="Arial" charset="0"/>
                </a:rPr>
                <a:t>1/2</a:t>
              </a:r>
              <a:endParaRPr lang="en-US" sz="2000" dirty="0"/>
            </a:p>
          </p:txBody>
        </p:sp>
        <p:sp>
          <p:nvSpPr>
            <p:cNvPr id="45078" name="AutoShape 22"/>
            <p:cNvSpPr>
              <a:spLocks/>
            </p:cNvSpPr>
            <p:nvPr/>
          </p:nvSpPr>
          <p:spPr bwMode="auto">
            <a:xfrm>
              <a:off x="0" y="2711592"/>
              <a:ext cx="987249" cy="6321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defTabSz="914145"/>
              <a:r>
                <a:rPr lang="en-US" sz="1600" dirty="0">
                  <a:solidFill>
                    <a:srgbClr val="FF3300"/>
                  </a:solidFill>
                  <a:cs typeface="Arial" charset="0"/>
                  <a:sym typeface="Arial" charset="0"/>
                </a:rPr>
                <a:t>1s</a:t>
              </a:r>
              <a:r>
                <a:rPr lang="en-US" sz="1600" baseline="-19000" dirty="0">
                  <a:solidFill>
                    <a:srgbClr val="FF3300"/>
                  </a:solidFill>
                  <a:cs typeface="Arial" charset="0"/>
                  <a:sym typeface="Arial" charset="0"/>
                </a:rPr>
                <a:t>1/2</a:t>
              </a:r>
              <a:endParaRPr lang="en-US" sz="1800" dirty="0"/>
            </a:p>
          </p:txBody>
        </p:sp>
        <p:sp>
          <p:nvSpPr>
            <p:cNvPr id="45079" name="AutoShape 23"/>
            <p:cNvSpPr>
              <a:spLocks/>
            </p:cNvSpPr>
            <p:nvPr/>
          </p:nvSpPr>
          <p:spPr bwMode="auto">
            <a:xfrm>
              <a:off x="349955" y="3282810"/>
              <a:ext cx="128695" cy="37704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21600"/>
                  </a:moveTo>
                  <a:cubicBezTo>
                    <a:pt x="15635" y="21600"/>
                    <a:pt x="10799" y="20794"/>
                    <a:pt x="10799" y="19800"/>
                  </a:cubicBezTo>
                  <a:lnTo>
                    <a:pt x="10800" y="12599"/>
                  </a:lnTo>
                  <a:cubicBezTo>
                    <a:pt x="10800" y="11605"/>
                    <a:pt x="5964" y="10799"/>
                    <a:pt x="0" y="10799"/>
                  </a:cubicBezTo>
                  <a:cubicBezTo>
                    <a:pt x="0" y="10799"/>
                    <a:pt x="0" y="10799"/>
                    <a:pt x="0" y="10799"/>
                  </a:cubicBezTo>
                  <a:cubicBezTo>
                    <a:pt x="5964" y="10799"/>
                    <a:pt x="10800" y="9994"/>
                    <a:pt x="10800" y="9000"/>
                  </a:cubicBezTo>
                  <a:lnTo>
                    <a:pt x="10800" y="1799"/>
                  </a:lnTo>
                  <a:cubicBezTo>
                    <a:pt x="10800" y="805"/>
                    <a:pt x="15635" y="0"/>
                    <a:pt x="21600" y="0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 w="31608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pPr defTabSz="583758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080" name="AutoShape 24"/>
            <p:cNvSpPr>
              <a:spLocks/>
            </p:cNvSpPr>
            <p:nvPr/>
          </p:nvSpPr>
          <p:spPr bwMode="auto">
            <a:xfrm>
              <a:off x="349954" y="1025031"/>
              <a:ext cx="85798" cy="2528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21600"/>
                  </a:moveTo>
                  <a:cubicBezTo>
                    <a:pt x="15634" y="21600"/>
                    <a:pt x="10799" y="20794"/>
                    <a:pt x="10799" y="19800"/>
                  </a:cubicBezTo>
                  <a:lnTo>
                    <a:pt x="10800" y="12599"/>
                  </a:lnTo>
                  <a:cubicBezTo>
                    <a:pt x="10800" y="11605"/>
                    <a:pt x="5964" y="10800"/>
                    <a:pt x="0" y="10800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5964" y="10800"/>
                    <a:pt x="10800" y="9994"/>
                    <a:pt x="10800" y="9000"/>
                  </a:cubicBezTo>
                  <a:lnTo>
                    <a:pt x="10800" y="1799"/>
                  </a:lnTo>
                  <a:cubicBezTo>
                    <a:pt x="10800" y="805"/>
                    <a:pt x="15635" y="0"/>
                    <a:pt x="21600" y="0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 w="31608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583758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081" name="Line 25"/>
            <p:cNvSpPr>
              <a:spLocks noChangeShapeType="1"/>
            </p:cNvSpPr>
            <p:nvPr/>
          </p:nvSpPr>
          <p:spPr bwMode="auto">
            <a:xfrm>
              <a:off x="941492" y="1088249"/>
              <a:ext cx="1" cy="2257778"/>
            </a:xfrm>
            <a:prstGeom prst="line">
              <a:avLst/>
            </a:prstGeom>
            <a:noFill/>
            <a:ln w="31608" cap="flat" cmpd="sng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21457"/>
              <a:endParaRPr lang="en-US" sz="8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082" name="Line 26"/>
            <p:cNvSpPr>
              <a:spLocks noChangeShapeType="1"/>
            </p:cNvSpPr>
            <p:nvPr/>
          </p:nvSpPr>
          <p:spPr bwMode="auto">
            <a:xfrm flipH="1">
              <a:off x="1025032" y="273191"/>
              <a:ext cx="1054383" cy="3072837"/>
            </a:xfrm>
            <a:prstGeom prst="line">
              <a:avLst/>
            </a:prstGeom>
            <a:noFill/>
            <a:ln w="31608" cap="flat" cmpd="sng">
              <a:solidFill>
                <a:srgbClr val="C0504D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21457"/>
              <a:endParaRPr lang="en-US" sz="8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083" name="Line 27"/>
            <p:cNvSpPr>
              <a:spLocks noChangeShapeType="1"/>
            </p:cNvSpPr>
            <p:nvPr/>
          </p:nvSpPr>
          <p:spPr bwMode="auto">
            <a:xfrm flipH="1">
              <a:off x="1194364" y="1212427"/>
              <a:ext cx="925690" cy="2133600"/>
            </a:xfrm>
            <a:prstGeom prst="line">
              <a:avLst/>
            </a:prstGeom>
            <a:noFill/>
            <a:ln w="31608" cap="flat" cmpd="sng">
              <a:solidFill>
                <a:srgbClr val="C0504D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21457"/>
              <a:endParaRPr lang="en-US" sz="8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084" name="AutoShape 28"/>
            <p:cNvSpPr>
              <a:spLocks/>
            </p:cNvSpPr>
            <p:nvPr/>
          </p:nvSpPr>
          <p:spPr bwMode="auto">
            <a:xfrm>
              <a:off x="1844603" y="496711"/>
              <a:ext cx="1750249" cy="6321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defTabSz="914145"/>
              <a:r>
                <a:rPr lang="en-US" sz="1800" dirty="0">
                  <a:cs typeface="Arial" charset="0"/>
                  <a:sym typeface="Arial" charset="0"/>
                </a:rPr>
                <a:t>Ly</a:t>
              </a:r>
              <a:r>
                <a:rPr lang="en-US" sz="1800" dirty="0">
                  <a:latin typeface="Symbol" charset="0"/>
                  <a:cs typeface="Symbol" charset="0"/>
                  <a:sym typeface="Symbol" charset="0"/>
                </a:rPr>
                <a:t>α</a:t>
              </a:r>
              <a:r>
                <a:rPr lang="en-US" sz="1800" baseline="-19000" dirty="0">
                  <a:cs typeface="Arial" charset="0"/>
                  <a:sym typeface="Arial" charset="0"/>
                </a:rPr>
                <a:t>1 </a:t>
              </a:r>
              <a:r>
                <a:rPr lang="en-US" sz="1800" dirty="0">
                  <a:cs typeface="Arial" charset="0"/>
                  <a:sym typeface="Arial" charset="0"/>
                </a:rPr>
                <a:t>(E1)</a:t>
              </a:r>
              <a:endParaRPr lang="en-US" sz="2000" dirty="0"/>
            </a:p>
          </p:txBody>
        </p:sp>
        <p:sp>
          <p:nvSpPr>
            <p:cNvPr id="45085" name="AutoShape 29"/>
            <p:cNvSpPr>
              <a:spLocks/>
            </p:cNvSpPr>
            <p:nvPr/>
          </p:nvSpPr>
          <p:spPr bwMode="auto">
            <a:xfrm>
              <a:off x="1822026" y="1668498"/>
              <a:ext cx="1750249" cy="6321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defTabSz="914145"/>
              <a:r>
                <a:rPr lang="en-US" sz="1800" dirty="0">
                  <a:cs typeface="Arial" charset="0"/>
                  <a:sym typeface="Arial" charset="0"/>
                </a:rPr>
                <a:t>Ly</a:t>
              </a:r>
              <a:r>
                <a:rPr lang="en-US" sz="1800" dirty="0">
                  <a:latin typeface="Symbol" charset="0"/>
                  <a:cs typeface="Symbol" charset="0"/>
                  <a:sym typeface="Symbol" charset="0"/>
                </a:rPr>
                <a:t>α</a:t>
              </a:r>
              <a:r>
                <a:rPr lang="en-US" sz="1800" baseline="-19000" dirty="0">
                  <a:cs typeface="Arial" charset="0"/>
                  <a:sym typeface="Arial" charset="0"/>
                </a:rPr>
                <a:t>2 </a:t>
              </a:r>
              <a:r>
                <a:rPr lang="en-US" sz="1800" dirty="0">
                  <a:cs typeface="Arial" charset="0"/>
                  <a:sym typeface="Arial" charset="0"/>
                </a:rPr>
                <a:t>(E1)</a:t>
              </a:r>
              <a:endParaRPr lang="en-US" sz="2000" dirty="0"/>
            </a:p>
          </p:txBody>
        </p:sp>
        <p:sp>
          <p:nvSpPr>
            <p:cNvPr id="45086" name="AutoShape 30"/>
            <p:cNvSpPr>
              <a:spLocks/>
            </p:cNvSpPr>
            <p:nvPr/>
          </p:nvSpPr>
          <p:spPr bwMode="auto">
            <a:xfrm>
              <a:off x="191910" y="1630116"/>
              <a:ext cx="772761" cy="55993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defTabSz="914145"/>
              <a:r>
                <a:rPr lang="en-US" sz="1600" dirty="0">
                  <a:cs typeface="Arial" charset="0"/>
                  <a:sym typeface="Arial" charset="0"/>
                </a:rPr>
                <a:t>M1</a:t>
              </a:r>
              <a:endParaRPr lang="en-US" sz="1800" dirty="0"/>
            </a:p>
          </p:txBody>
        </p:sp>
      </p:grpSp>
      <p:sp>
        <p:nvSpPr>
          <p:cNvPr id="45087" name="AutoShape 31"/>
          <p:cNvSpPr>
            <a:spLocks/>
          </p:cNvSpPr>
          <p:nvPr/>
        </p:nvSpPr>
        <p:spPr bwMode="auto">
          <a:xfrm>
            <a:off x="4572000" y="3558481"/>
            <a:ext cx="1696641" cy="3973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8896" tIns="50798" rIns="88896" bIns="50798"/>
          <a:lstStyle/>
          <a:p>
            <a:pPr defTabSz="914145"/>
            <a:r>
              <a:rPr lang="en-US" sz="2000">
                <a:solidFill>
                  <a:srgbClr val="FF3300"/>
                </a:solidFill>
                <a:cs typeface="Arial" charset="0"/>
                <a:sym typeface="Arial" charset="0"/>
              </a:rPr>
              <a:t>1s Lamb shift</a:t>
            </a:r>
            <a:endParaRPr lang="en-US"/>
          </a:p>
        </p:txBody>
      </p:sp>
      <p:grpSp>
        <p:nvGrpSpPr>
          <p:cNvPr id="45088" name="Group 32"/>
          <p:cNvGrpSpPr>
            <a:grpSpLocks/>
          </p:cNvGrpSpPr>
          <p:nvPr/>
        </p:nvGrpSpPr>
        <p:grpSpPr bwMode="auto">
          <a:xfrm>
            <a:off x="3864323" y="4056311"/>
            <a:ext cx="4692298" cy="2703463"/>
            <a:chOff x="0" y="0"/>
            <a:chExt cx="6672957" cy="3844895"/>
          </a:xfrm>
        </p:grpSpPr>
        <p:sp>
          <p:nvSpPr>
            <p:cNvPr id="45089" name="AutoShape 33"/>
            <p:cNvSpPr>
              <a:spLocks/>
            </p:cNvSpPr>
            <p:nvPr/>
          </p:nvSpPr>
          <p:spPr bwMode="auto">
            <a:xfrm>
              <a:off x="4577597" y="1804819"/>
              <a:ext cx="488469" cy="4884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799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10800" y="21600"/>
                    <a:pt x="10800" y="21600"/>
                    <a:pt x="10799" y="21600"/>
                  </a:cubicBezTo>
                  <a:cubicBezTo>
                    <a:pt x="4835" y="21600"/>
                    <a:pt x="0" y="16764"/>
                    <a:pt x="0" y="10800"/>
                  </a:cubicBezTo>
                  <a:close/>
                </a:path>
              </a:pathLst>
            </a:custGeom>
            <a:solidFill>
              <a:srgbClr val="FFFF99"/>
            </a:solidFill>
            <a:ln w="13546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pPr defTabSz="583758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5090" name="Group 34"/>
            <p:cNvGrpSpPr>
              <a:grpSpLocks/>
            </p:cNvGrpSpPr>
            <p:nvPr/>
          </p:nvGrpSpPr>
          <p:grpSpPr bwMode="auto">
            <a:xfrm>
              <a:off x="0" y="0"/>
              <a:ext cx="6672957" cy="3844895"/>
              <a:chOff x="0" y="0"/>
              <a:chExt cx="6672957" cy="3844895"/>
            </a:xfrm>
          </p:grpSpPr>
          <p:pic>
            <p:nvPicPr>
              <p:cNvPr id="45091" name="Picture 35" descr="image53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656897" cy="38448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5092" name="Line 36"/>
              <p:cNvSpPr>
                <a:spLocks noChangeShapeType="1"/>
              </p:cNvSpPr>
              <p:nvPr/>
            </p:nvSpPr>
            <p:spPr bwMode="auto">
              <a:xfrm flipH="1">
                <a:off x="4577597" y="1072116"/>
                <a:ext cx="772211" cy="732704"/>
              </a:xfrm>
              <a:prstGeom prst="line">
                <a:avLst/>
              </a:prstGeom>
              <a:noFill/>
              <a:ln w="13546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defTabSz="321457"/>
                <a:endParaRPr lang="en-US" sz="800">
                  <a:latin typeface="Helvetica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45093" name="AutoShape 37"/>
              <p:cNvSpPr>
                <a:spLocks/>
              </p:cNvSpPr>
              <p:nvPr/>
            </p:nvSpPr>
            <p:spPr bwMode="auto">
              <a:xfrm>
                <a:off x="5358788" y="899713"/>
                <a:ext cx="1314169" cy="34480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26435" tIns="72248" rIns="126435" bIns="72248"/>
              <a:lstStyle/>
              <a:p>
                <a:pPr defTabSz="914145"/>
                <a:r>
                  <a:rPr lang="en-US" sz="1200" dirty="0">
                    <a:cs typeface="Arial" charset="0"/>
                    <a:sym typeface="Arial" charset="0"/>
                  </a:rPr>
                  <a:t>Theory</a:t>
                </a:r>
                <a:endParaRPr lang="en-US" sz="2000" dirty="0"/>
              </a:p>
            </p:txBody>
          </p:sp>
        </p:grpSp>
      </p:grpSp>
      <p:sp>
        <p:nvSpPr>
          <p:cNvPr id="45094" name="AutoShape 38"/>
          <p:cNvSpPr>
            <a:spLocks/>
          </p:cNvSpPr>
          <p:nvPr/>
        </p:nvSpPr>
        <p:spPr bwMode="auto">
          <a:xfrm>
            <a:off x="198686" y="5549801"/>
            <a:ext cx="1782589" cy="10771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8896" tIns="50798" rIns="88896" bIns="50798"/>
          <a:lstStyle/>
          <a:p>
            <a:pPr defTabSz="914145"/>
            <a:r>
              <a:rPr lang="en-US" sz="1500">
                <a:latin typeface="Arial Bold" charset="0"/>
                <a:cs typeface="Arial Bold" charset="0"/>
                <a:sym typeface="Arial Bold" charset="0"/>
              </a:rPr>
              <a:t>A. Gumberidze</a:t>
            </a:r>
            <a:endParaRPr lang="en-US" sz="1800">
              <a:cs typeface="Arial" charset="0"/>
              <a:sym typeface="Arial" charset="0"/>
            </a:endParaRPr>
          </a:p>
          <a:p>
            <a:pPr defTabSz="914145"/>
            <a:r>
              <a:rPr lang="en-US" sz="1500">
                <a:latin typeface="Arial Bold" charset="0"/>
                <a:cs typeface="Arial Bold" charset="0"/>
                <a:sym typeface="Arial Bold" charset="0"/>
              </a:rPr>
              <a:t>PRL 94, 223001 </a:t>
            </a:r>
            <a:endParaRPr lang="en-US" sz="1800">
              <a:cs typeface="Arial" charset="0"/>
              <a:sym typeface="Arial" charset="0"/>
            </a:endParaRPr>
          </a:p>
          <a:p>
            <a:pPr defTabSz="914145"/>
            <a:r>
              <a:rPr lang="en-US" sz="1500">
                <a:latin typeface="Arial Bold" charset="0"/>
                <a:cs typeface="Arial Bold" charset="0"/>
                <a:sym typeface="Arial Bold" charset="0"/>
              </a:rPr>
              <a:t>(2005)</a:t>
            </a:r>
            <a:endParaRPr lang="en-US" sz="1800">
              <a:cs typeface="Arial" charset="0"/>
              <a:sym typeface="Arial" charset="0"/>
            </a:endParaRPr>
          </a:p>
        </p:txBody>
      </p:sp>
      <p:sp>
        <p:nvSpPr>
          <p:cNvPr id="45095" name="AutoShape 39"/>
          <p:cNvSpPr>
            <a:spLocks/>
          </p:cNvSpPr>
          <p:nvPr/>
        </p:nvSpPr>
        <p:spPr bwMode="auto">
          <a:xfrm>
            <a:off x="2230189" y="5815459"/>
            <a:ext cx="1929929" cy="73223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8896" tIns="50798" rIns="88896" bIns="50798"/>
          <a:lstStyle/>
          <a:p>
            <a:pPr defTabSz="914145"/>
            <a:r>
              <a:rPr lang="en-US" sz="1300">
                <a:cs typeface="Arial" charset="0"/>
                <a:sym typeface="Arial" charset="0"/>
              </a:rPr>
              <a:t>Research Highlights</a:t>
            </a:r>
            <a:endParaRPr lang="en-US" sz="1800">
              <a:cs typeface="Arial" charset="0"/>
              <a:sym typeface="Arial" charset="0"/>
            </a:endParaRPr>
          </a:p>
          <a:p>
            <a:pPr defTabSz="914145"/>
            <a:r>
              <a:rPr lang="en-US" sz="1300" i="1">
                <a:cs typeface="Arial" charset="0"/>
                <a:sym typeface="Arial" charset="0"/>
              </a:rPr>
              <a:t>Nature</a:t>
            </a:r>
            <a:r>
              <a:rPr lang="en-US" sz="1300">
                <a:cs typeface="Arial" charset="0"/>
                <a:sym typeface="Arial" charset="0"/>
              </a:rPr>
              <a:t> </a:t>
            </a:r>
            <a:r>
              <a:rPr lang="en-US" sz="1300">
                <a:latin typeface="Arial Bold" charset="0"/>
                <a:cs typeface="Arial Bold" charset="0"/>
                <a:sym typeface="Arial Bold" charset="0"/>
              </a:rPr>
              <a:t>435</a:t>
            </a:r>
            <a:r>
              <a:rPr lang="en-US" sz="1300">
                <a:cs typeface="Arial" charset="0"/>
                <a:sym typeface="Arial" charset="0"/>
              </a:rPr>
              <a:t>, 858-859 </a:t>
            </a:r>
            <a:endParaRPr lang="en-US" sz="1800">
              <a:cs typeface="Arial" charset="0"/>
              <a:sym typeface="Arial" charset="0"/>
            </a:endParaRPr>
          </a:p>
          <a:p>
            <a:pPr defTabSz="914145"/>
            <a:r>
              <a:rPr lang="en-US" sz="1300">
                <a:cs typeface="Arial" charset="0"/>
                <a:sym typeface="Arial" charset="0"/>
              </a:rPr>
              <a:t>(16 </a:t>
            </a:r>
            <a:r>
              <a:rPr lang="en-US" sz="1300">
                <a:solidFill>
                  <a:srgbClr val="0066FF"/>
                </a:solidFill>
                <a:latin typeface="Arial Bold" charset="0"/>
                <a:cs typeface="Arial Bold" charset="0"/>
                <a:sym typeface="Arial Bold" charset="0"/>
              </a:rPr>
              <a:t>June 2005</a:t>
            </a:r>
            <a:r>
              <a:rPr lang="en-US" sz="1300">
                <a:cs typeface="Arial" charset="0"/>
                <a:sym typeface="Arial" charset="0"/>
              </a:rPr>
              <a:t>) </a:t>
            </a:r>
            <a:endParaRPr lang="en-US"/>
          </a:p>
        </p:txBody>
      </p:sp>
      <p:sp>
        <p:nvSpPr>
          <p:cNvPr id="45097" name="AutoShape 41"/>
          <p:cNvSpPr>
            <a:spLocks/>
          </p:cNvSpPr>
          <p:nvPr/>
        </p:nvSpPr>
        <p:spPr bwMode="auto">
          <a:xfrm>
            <a:off x="169664" y="4056311"/>
            <a:ext cx="3529459" cy="13963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8896" tIns="50798" rIns="88896" bIns="50798"/>
          <a:lstStyle/>
          <a:p>
            <a:pPr defTabSz="914145"/>
            <a:r>
              <a:rPr lang="en-US" sz="1700" b="1">
                <a:solidFill>
                  <a:srgbClr val="C0504D"/>
                </a:solidFill>
                <a:latin typeface="Helvetica" charset="0"/>
                <a:cs typeface="Helvetica" charset="0"/>
                <a:sym typeface="Helvetica" charset="0"/>
              </a:rPr>
              <a:t>1s-Lamb Shift:</a:t>
            </a:r>
            <a:endParaRPr lang="en-US" sz="1700">
              <a:latin typeface="Helvetica" charset="0"/>
              <a:cs typeface="Helvetica" charset="0"/>
              <a:sym typeface="Helvetica" charset="0"/>
            </a:endParaRPr>
          </a:p>
          <a:p>
            <a:pPr defTabSz="914145"/>
            <a:endParaRPr lang="en-US" sz="1700" b="1">
              <a:solidFill>
                <a:srgbClr val="C0504D"/>
              </a:solidFill>
              <a:latin typeface="Helvetica" charset="0"/>
              <a:cs typeface="Helvetica" charset="0"/>
              <a:sym typeface="Helvetica" charset="0"/>
            </a:endParaRPr>
          </a:p>
          <a:p>
            <a:pPr defTabSz="914145"/>
            <a:r>
              <a:rPr lang="en-US" sz="1700" b="1">
                <a:latin typeface="Helvetica" charset="0"/>
                <a:cs typeface="Helvetica" charset="0"/>
                <a:sym typeface="Helvetica" charset="0"/>
              </a:rPr>
              <a:t>Experiment: 459.8 eV  ± 4.6 eV</a:t>
            </a:r>
            <a:endParaRPr lang="en-US" sz="1700">
              <a:latin typeface="Helvetica" charset="0"/>
              <a:cs typeface="Helvetica" charset="0"/>
              <a:sym typeface="Helvetica" charset="0"/>
            </a:endParaRPr>
          </a:p>
          <a:p>
            <a:pPr defTabSz="914145"/>
            <a:endParaRPr lang="en-US" sz="1700">
              <a:latin typeface="Helvetica" charset="0"/>
              <a:cs typeface="Helvetica" charset="0"/>
              <a:sym typeface="Helvetica" charset="0"/>
            </a:endParaRPr>
          </a:p>
          <a:p>
            <a:pPr defTabSz="914145"/>
            <a:r>
              <a:rPr lang="en-US" sz="1700" b="1">
                <a:latin typeface="Helvetica" charset="0"/>
                <a:cs typeface="Helvetica" charset="0"/>
                <a:sym typeface="Helvetica" charset="0"/>
              </a:rPr>
              <a:t>Theory:         463.95 eV	</a:t>
            </a:r>
            <a:endParaRPr lang="en-US"/>
          </a:p>
        </p:txBody>
      </p:sp>
      <p:grpSp>
        <p:nvGrpSpPr>
          <p:cNvPr id="45098" name="Group 42"/>
          <p:cNvGrpSpPr>
            <a:grpSpLocks/>
          </p:cNvGrpSpPr>
          <p:nvPr/>
        </p:nvGrpSpPr>
        <p:grpSpPr bwMode="auto">
          <a:xfrm rot="21103742">
            <a:off x="1100375" y="2007874"/>
            <a:ext cx="6793260" cy="946547"/>
            <a:chOff x="-38100" y="-38101"/>
            <a:chExt cx="9660531" cy="1346201"/>
          </a:xfrm>
        </p:grpSpPr>
        <p:sp>
          <p:nvSpPr>
            <p:cNvPr id="45099" name="AutoShape 43"/>
            <p:cNvSpPr>
              <a:spLocks/>
            </p:cNvSpPr>
            <p:nvPr/>
          </p:nvSpPr>
          <p:spPr bwMode="auto">
            <a:xfrm>
              <a:off x="0" y="-1"/>
              <a:ext cx="9584331" cy="12700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2CC20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r>
                <a:rPr lang="en-US"/>
                <a:t>Most accurate test of bound state QED for a one-electron HCI</a:t>
              </a:r>
            </a:p>
          </p:txBody>
        </p:sp>
        <p:pic>
          <p:nvPicPr>
            <p:cNvPr id="45100" name="Picture 44"/>
            <p:cNvPicPr>
              <a:picLocks noChangeAspect="1"/>
            </p:cNvPicPr>
            <p:nvPr/>
          </p:nvPicPr>
          <p:blipFill>
            <a:blip r:embed="rId7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0" y="-38101"/>
              <a:ext cx="9660531" cy="1346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75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45101" name="Group 45"/>
          <p:cNvGrpSpPr>
            <a:grpSpLocks/>
          </p:cNvGrpSpPr>
          <p:nvPr/>
        </p:nvGrpSpPr>
        <p:grpSpPr bwMode="auto">
          <a:xfrm rot="20956564">
            <a:off x="799207" y="4778499"/>
            <a:ext cx="6951762" cy="946547"/>
            <a:chOff x="-38100" y="-38101"/>
            <a:chExt cx="9886545" cy="1346201"/>
          </a:xfrm>
        </p:grpSpPr>
        <p:sp>
          <p:nvSpPr>
            <p:cNvPr id="45102" name="AutoShape 46"/>
            <p:cNvSpPr>
              <a:spLocks/>
            </p:cNvSpPr>
            <p:nvPr/>
          </p:nvSpPr>
          <p:spPr bwMode="auto">
            <a:xfrm>
              <a:off x="0" y="-1"/>
              <a:ext cx="9810345" cy="12700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E7D15">
                <a:alpha val="7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r>
                <a:rPr lang="en-US"/>
                <a:t>At CRYRING: lower kinetic energy -&gt; smaller doppler broadening -&gt; higher accuracy</a:t>
              </a:r>
            </a:p>
          </p:txBody>
        </p:sp>
        <p:pic>
          <p:nvPicPr>
            <p:cNvPr id="45103" name="Picture 47"/>
            <p:cNvPicPr>
              <a:picLocks noChangeAspect="1"/>
            </p:cNvPicPr>
            <p:nvPr/>
          </p:nvPicPr>
          <p:blipFill>
            <a:blip r:embed="rId8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0" y="-38101"/>
              <a:ext cx="9886545" cy="1346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75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9940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207" y="6324451"/>
            <a:ext cx="915293" cy="29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2466" name="Line 2"/>
          <p:cNvSpPr>
            <a:spLocks noChangeShapeType="1"/>
          </p:cNvSpPr>
          <p:nvPr/>
        </p:nvSpPr>
        <p:spPr bwMode="auto">
          <a:xfrm flipH="1">
            <a:off x="0" y="6552158"/>
            <a:ext cx="7543354" cy="0"/>
          </a:xfrm>
          <a:prstGeom prst="line">
            <a:avLst/>
          </a:prstGeom>
          <a:noFill/>
          <a:ln w="13546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62467" name="Line 3"/>
          <p:cNvSpPr>
            <a:spLocks noChangeShapeType="1"/>
          </p:cNvSpPr>
          <p:nvPr/>
        </p:nvSpPr>
        <p:spPr bwMode="auto">
          <a:xfrm>
            <a:off x="8610451" y="6552158"/>
            <a:ext cx="533549" cy="0"/>
          </a:xfrm>
          <a:prstGeom prst="line">
            <a:avLst/>
          </a:prstGeom>
          <a:noFill/>
          <a:ln w="13546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62468" name="Picture 4" descr="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2470" name="AutoShape 6"/>
          <p:cNvSpPr>
            <a:spLocks/>
          </p:cNvSpPr>
          <p:nvPr/>
        </p:nvSpPr>
        <p:spPr bwMode="auto">
          <a:xfrm>
            <a:off x="2453432" y="310307"/>
            <a:ext cx="6119068" cy="56257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 b="1" dirty="0">
                <a:latin typeface="Helvetica" charset="0"/>
                <a:cs typeface="Helvetica" charset="0"/>
                <a:sym typeface="Helvetica" charset="0"/>
              </a:rPr>
              <a:t>Nuclear R</a:t>
            </a:r>
            <a:r>
              <a:rPr lang="en-US" sz="3200" b="1" dirty="0" smtClean="0">
                <a:latin typeface="Helvetica" charset="0"/>
                <a:cs typeface="Helvetica" charset="0"/>
                <a:sym typeface="Helvetica" charset="0"/>
              </a:rPr>
              <a:t>eaction Rates</a:t>
            </a:r>
            <a:endParaRPr lang="en-US" dirty="0"/>
          </a:p>
        </p:txBody>
      </p:sp>
      <p:pic>
        <p:nvPicPr>
          <p:cNvPr id="62471" name="Picture 7" descr="pasted-image-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9592"/>
          <a:stretch/>
        </p:blipFill>
        <p:spPr bwMode="auto">
          <a:xfrm>
            <a:off x="3090726" y="1265713"/>
            <a:ext cx="3009114" cy="512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2473" name="AutoShape 9"/>
          <p:cNvSpPr>
            <a:spLocks/>
          </p:cNvSpPr>
          <p:nvPr/>
        </p:nvSpPr>
        <p:spPr bwMode="auto">
          <a:xfrm>
            <a:off x="6376913" y="1568916"/>
            <a:ext cx="3146599" cy="45541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dirty="0" smtClean="0"/>
              <a:t>(</a:t>
            </a:r>
            <a:r>
              <a:rPr lang="en-US" i="1" dirty="0" err="1"/>
              <a:t>p</a:t>
            </a:r>
            <a:r>
              <a:rPr lang="en-US" dirty="0" err="1"/>
              <a:t>,</a:t>
            </a:r>
            <a:r>
              <a:rPr lang="en-US" i="1" dirty="0" err="1"/>
              <a:t>γ</a:t>
            </a:r>
            <a:r>
              <a:rPr lang="en-US" dirty="0"/>
              <a:t>) </a:t>
            </a:r>
            <a:r>
              <a:rPr lang="en-US" dirty="0" smtClean="0"/>
              <a:t>reactions in novae for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 astronomy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496765" y="1694918"/>
            <a:ext cx="3717313" cy="2412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34522"/>
            <a:ext cx="2388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DSSD to be used in CRYRING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6427887" y="3602948"/>
            <a:ext cx="5045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M. </a:t>
            </a:r>
            <a:r>
              <a:rPr lang="en-US" sz="1600" i="1" dirty="0" err="1" smtClean="0"/>
              <a:t>Lestinsky</a:t>
            </a:r>
            <a:r>
              <a:rPr lang="en-US" sz="1600" i="1" dirty="0" smtClean="0"/>
              <a:t> et al. “Physics Book: CRYRING@ESR”</a:t>
            </a:r>
            <a:endParaRPr lang="en-US" sz="1600" i="1" dirty="0"/>
          </a:p>
        </p:txBody>
      </p:sp>
      <p:sp>
        <p:nvSpPr>
          <p:cNvPr id="6" name="Isosceles Triangle 5"/>
          <p:cNvSpPr/>
          <p:nvPr/>
        </p:nvSpPr>
        <p:spPr bwMode="auto">
          <a:xfrm>
            <a:off x="4207426" y="4903413"/>
            <a:ext cx="655884" cy="600140"/>
          </a:xfrm>
          <a:prstGeom prst="triangl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" name="Isosceles Triangle 15"/>
          <p:cNvSpPr/>
          <p:nvPr/>
        </p:nvSpPr>
        <p:spPr bwMode="auto">
          <a:xfrm>
            <a:off x="6439710" y="5015068"/>
            <a:ext cx="277653" cy="287635"/>
          </a:xfrm>
          <a:prstGeom prst="triangl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2014" y="4973197"/>
            <a:ext cx="2208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Critical rate for abundance of </a:t>
            </a:r>
            <a:br>
              <a:rPr lang="en-US" sz="2000" dirty="0" smtClean="0"/>
            </a:b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-rays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21233" y="4772327"/>
            <a:ext cx="238801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Proof of principle:</a:t>
            </a:r>
          </a:p>
          <a:p>
            <a:endParaRPr lang="en-US" sz="1050" i="1" dirty="0" smtClean="0"/>
          </a:p>
          <a:p>
            <a:r>
              <a:rPr lang="en-US" sz="2000" i="1" baseline="30000" dirty="0" smtClean="0"/>
              <a:t>96</a:t>
            </a:r>
            <a:r>
              <a:rPr lang="en-US" sz="2000" i="1" dirty="0" smtClean="0"/>
              <a:t>Ru(</a:t>
            </a:r>
            <a:r>
              <a:rPr lang="en-US" sz="2000" i="1" dirty="0" err="1" smtClean="0"/>
              <a:t>p,</a:t>
            </a:r>
            <a:r>
              <a:rPr lang="en-US" sz="2000" i="1" dirty="0" err="1" smtClean="0">
                <a:latin typeface="Symbol" charset="2"/>
                <a:cs typeface="Symbol" charset="2"/>
              </a:rPr>
              <a:t>g</a:t>
            </a:r>
            <a:r>
              <a:rPr lang="en-US" sz="2000" i="1" dirty="0" smtClean="0"/>
              <a:t>)</a:t>
            </a:r>
            <a:r>
              <a:rPr lang="en-US" sz="2000" i="1" baseline="30000" dirty="0" smtClean="0"/>
              <a:t>97</a:t>
            </a:r>
            <a:r>
              <a:rPr lang="en-US" sz="2000" i="1" dirty="0" smtClean="0"/>
              <a:t>Rh</a:t>
            </a:r>
          </a:p>
          <a:p>
            <a:r>
              <a:rPr lang="en-US" sz="2000" i="1" dirty="0" smtClean="0"/>
              <a:t>Mei et al. PRC92 (2015)35803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5059736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61" y="47010"/>
            <a:ext cx="7772400" cy="1143000"/>
          </a:xfrm>
        </p:spPr>
        <p:txBody>
          <a:bodyPr/>
          <a:lstStyle/>
          <a:p>
            <a:r>
              <a:rPr lang="en-US" dirty="0" smtClean="0"/>
              <a:t>Slow, Heavy, Highly Charged Ions @ GSI/FAIR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3179088" y="1625246"/>
            <a:ext cx="5668881" cy="3580967"/>
            <a:chOff x="1758439" y="1218139"/>
            <a:chExt cx="7274763" cy="4595389"/>
          </a:xfrm>
        </p:grpSpPr>
        <p:sp>
          <p:nvSpPr>
            <p:cNvPr id="9" name="Donut 8"/>
            <p:cNvSpPr/>
            <p:nvPr/>
          </p:nvSpPr>
          <p:spPr bwMode="auto">
            <a:xfrm>
              <a:off x="3197242" y="1621447"/>
              <a:ext cx="1520853" cy="1520853"/>
            </a:xfrm>
            <a:prstGeom prst="donut">
              <a:avLst>
                <a:gd name="adj" fmla="val 7308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  <a:ea typeface="ＭＳ Ｐゴシック" charset="0"/>
                </a:rPr>
                <a:t>SIS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6" name="Right Arrow 15"/>
            <p:cNvSpPr/>
            <p:nvPr/>
          </p:nvSpPr>
          <p:spPr bwMode="auto">
            <a:xfrm>
              <a:off x="2982580" y="1591362"/>
              <a:ext cx="509443" cy="155487"/>
            </a:xfrm>
            <a:prstGeom prst="rightArrow">
              <a:avLst/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Right Arrow 16"/>
            <p:cNvSpPr/>
            <p:nvPr/>
          </p:nvSpPr>
          <p:spPr bwMode="auto">
            <a:xfrm>
              <a:off x="4409021" y="1591362"/>
              <a:ext cx="611332" cy="155487"/>
            </a:xfrm>
            <a:prstGeom prst="rightArrow">
              <a:avLst/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4652546" y="1647990"/>
              <a:ext cx="1114681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>
                      <a:lumMod val="75000"/>
                    </a:schemeClr>
                  </a:solidFill>
                </a:rPr>
                <a:t>Stripper</a:t>
              </a:r>
              <a:endParaRPr 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88127" y="1218139"/>
              <a:ext cx="1513197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400 MeV/u</a:t>
              </a:r>
              <a:endParaRPr lang="en-US" sz="16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58439" y="1447835"/>
              <a:ext cx="1156723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>
                      <a:lumMod val="75000"/>
                    </a:schemeClr>
                  </a:solidFill>
                </a:rPr>
                <a:t>UNILAC</a:t>
              </a:r>
              <a:endParaRPr 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7" name="Diagonal Stripe 26"/>
            <p:cNvSpPr/>
            <p:nvPr/>
          </p:nvSpPr>
          <p:spPr bwMode="auto">
            <a:xfrm>
              <a:off x="6838674" y="1664373"/>
              <a:ext cx="441379" cy="490043"/>
            </a:xfrm>
            <a:prstGeom prst="diagStripe">
              <a:avLst>
                <a:gd name="adj" fmla="val 85606"/>
              </a:avLst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908862" y="2082600"/>
              <a:ext cx="929812" cy="66439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Diagonal Stripe 23"/>
            <p:cNvSpPr/>
            <p:nvPr/>
          </p:nvSpPr>
          <p:spPr bwMode="auto">
            <a:xfrm rot="5400000">
              <a:off x="5443151" y="1683328"/>
              <a:ext cx="441378" cy="490043"/>
            </a:xfrm>
            <a:prstGeom prst="diagStripe">
              <a:avLst>
                <a:gd name="adj" fmla="val 85606"/>
              </a:avLst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Right Arrow 21"/>
            <p:cNvSpPr/>
            <p:nvPr/>
          </p:nvSpPr>
          <p:spPr bwMode="auto">
            <a:xfrm>
              <a:off x="5418819" y="1591362"/>
              <a:ext cx="2046863" cy="155487"/>
            </a:xfrm>
            <a:prstGeom prst="rightArrow">
              <a:avLst/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23565" y="1731173"/>
              <a:ext cx="734432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>
                      <a:lumMod val="75000"/>
                    </a:schemeClr>
                  </a:solidFill>
                </a:rPr>
                <a:t>FRS</a:t>
              </a:r>
              <a:endParaRPr lang="en-US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Diagonal Stripe 31"/>
            <p:cNvSpPr/>
            <p:nvPr/>
          </p:nvSpPr>
          <p:spPr bwMode="auto">
            <a:xfrm>
              <a:off x="8591821" y="3913762"/>
              <a:ext cx="441379" cy="490043"/>
            </a:xfrm>
            <a:prstGeom prst="diagStripe">
              <a:avLst>
                <a:gd name="adj" fmla="val 85606"/>
              </a:avLst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 rot="16200000">
              <a:off x="8535074" y="3415635"/>
              <a:ext cx="929812" cy="66439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7465682" y="1584942"/>
              <a:ext cx="1567518" cy="2012994"/>
            </a:xfrm>
            <a:prstGeom prst="roundRect">
              <a:avLst>
                <a:gd name="adj" fmla="val 36167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7567570" y="1707660"/>
              <a:ext cx="1363741" cy="1767558"/>
            </a:xfrm>
            <a:prstGeom prst="roundRect">
              <a:avLst>
                <a:gd name="adj" fmla="val 36167"/>
              </a:avLst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  <a:ea typeface="ＭＳ Ｐゴシック" charset="0"/>
                </a:rPr>
                <a:t>ESR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489582" y="3952950"/>
              <a:ext cx="1231504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4 MeV/u</a:t>
              </a:r>
              <a:endParaRPr lang="en-US" sz="16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7" name="Right Arrow 36"/>
            <p:cNvSpPr/>
            <p:nvPr/>
          </p:nvSpPr>
          <p:spPr bwMode="auto">
            <a:xfrm flipH="1">
              <a:off x="7465682" y="4293927"/>
              <a:ext cx="1126140" cy="125553"/>
            </a:xfrm>
            <a:prstGeom prst="rightArrow">
              <a:avLst/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000953" y="4117539"/>
              <a:ext cx="2279101" cy="466531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charset="0"/>
                </a:rPr>
                <a:t>HITRAP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65122" y="3699673"/>
              <a:ext cx="668487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4 K</a:t>
              </a:r>
              <a:endParaRPr lang="en-US" sz="16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2" name="Diagonal Stripe 41"/>
            <p:cNvSpPr/>
            <p:nvPr/>
          </p:nvSpPr>
          <p:spPr bwMode="auto">
            <a:xfrm>
              <a:off x="8591821" y="5143220"/>
              <a:ext cx="441379" cy="490043"/>
            </a:xfrm>
            <a:prstGeom prst="diagStripe">
              <a:avLst>
                <a:gd name="adj" fmla="val 85606"/>
              </a:avLst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411206" y="5182408"/>
              <a:ext cx="1372351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10 MeV/u</a:t>
              </a:r>
              <a:endParaRPr lang="en-US" sz="16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4" name="Right Arrow 43"/>
            <p:cNvSpPr/>
            <p:nvPr/>
          </p:nvSpPr>
          <p:spPr bwMode="auto">
            <a:xfrm flipH="1">
              <a:off x="7465682" y="5523385"/>
              <a:ext cx="1126140" cy="125553"/>
            </a:xfrm>
            <a:prstGeom prst="rightArrow">
              <a:avLst/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5000953" y="5346998"/>
              <a:ext cx="2279100" cy="46653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charset="0"/>
                </a:rPr>
                <a:t>CRYRING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47926" y="4931605"/>
              <a:ext cx="2765979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4 MeV/u … 100 </a:t>
              </a:r>
              <a:r>
                <a:rPr lang="en-US" sz="1600" i="1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keV</a:t>
              </a:r>
              <a:r>
                <a:rPr lang="en-US" sz="16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/u</a:t>
              </a:r>
              <a:endParaRPr lang="en-US" sz="16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 rot="16200000">
              <a:off x="8390081" y="4500099"/>
              <a:ext cx="1219803" cy="66439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810971" y="1242769"/>
              <a:ext cx="1513197" cy="417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400 MeV/u</a:t>
              </a:r>
              <a:endParaRPr lang="en-US" sz="16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46548" y="3521682"/>
            <a:ext cx="5338861" cy="27392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Slow, heavy, highly charged Ions … mostly stored but always well controlled</a:t>
            </a:r>
            <a:endParaRPr lang="en-US" sz="2000" dirty="0" smtClean="0"/>
          </a:p>
          <a:p>
            <a:pPr marL="342900" indent="-342900">
              <a:buFont typeface="Courier New"/>
              <a:buChar char="o"/>
            </a:pPr>
            <a:r>
              <a:rPr lang="en-US" sz="2000" dirty="0" smtClean="0"/>
              <a:t>Energy range between 10 MeV/nucleon to sub </a:t>
            </a:r>
            <a:r>
              <a:rPr lang="en-US" sz="2000" dirty="0" err="1" smtClean="0"/>
              <a:t>eV</a:t>
            </a:r>
            <a:r>
              <a:rPr lang="en-US" sz="2000" dirty="0" smtClean="0"/>
              <a:t>/Ion</a:t>
            </a:r>
          </a:p>
          <a:p>
            <a:pPr marL="342900" indent="-342900">
              <a:buFont typeface="Courier New"/>
              <a:buChar char="o"/>
            </a:pPr>
            <a:r>
              <a:rPr lang="en-US" sz="2000" dirty="0" smtClean="0"/>
              <a:t>10</a:t>
            </a:r>
            <a:r>
              <a:rPr lang="en-US" sz="2000" baseline="30000" dirty="0" smtClean="0"/>
              <a:t>5</a:t>
            </a:r>
            <a:r>
              <a:rPr lang="en-US" sz="2000" dirty="0" smtClean="0"/>
              <a:t> to 10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 heavy, highly charged ions like U</a:t>
            </a:r>
            <a:r>
              <a:rPr lang="en-US" sz="2000" baseline="30000" dirty="0" smtClean="0"/>
              <a:t>91+</a:t>
            </a:r>
          </a:p>
          <a:p>
            <a:pPr marL="342900" indent="-342900">
              <a:buFont typeface="Courier New"/>
              <a:buChar char="o"/>
            </a:pPr>
            <a:r>
              <a:rPr lang="en-US" sz="2000" i="1" dirty="0" smtClean="0">
                <a:solidFill>
                  <a:srgbClr val="C00000"/>
                </a:solidFill>
              </a:rPr>
              <a:t>Low energy </a:t>
            </a:r>
            <a:r>
              <a:rPr lang="en-US" sz="2000" i="1" dirty="0">
                <a:solidFill>
                  <a:srgbClr val="C00000"/>
                </a:solidFill>
              </a:rPr>
              <a:t>antiprotons in </a:t>
            </a:r>
            <a:r>
              <a:rPr lang="en-US" sz="2000" i="1" dirty="0" smtClean="0">
                <a:solidFill>
                  <a:srgbClr val="C00000"/>
                </a:solidFill>
              </a:rPr>
              <a:t>the future</a:t>
            </a:r>
          </a:p>
        </p:txBody>
      </p:sp>
      <p:sp>
        <p:nvSpPr>
          <p:cNvPr id="55" name="Footer Placeholder 5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sp>
        <p:nvSpPr>
          <p:cNvPr id="33" name="Rectangle 32"/>
          <p:cNvSpPr/>
          <p:nvPr/>
        </p:nvSpPr>
        <p:spPr bwMode="auto">
          <a:xfrm>
            <a:off x="7263824" y="4174181"/>
            <a:ext cx="1775996" cy="363545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  <a:ea typeface="ＭＳ Ｐゴシック" charset="0"/>
              </a:rPr>
              <a:t>S-EBIT</a:t>
            </a:r>
            <a:endParaRPr kumimoji="0" lang="en-US" sz="1800" b="1" i="1" u="none" strike="noStrike" cap="none" normalizeH="0" baseline="0" dirty="0">
              <a:ln>
                <a:noFill/>
              </a:ln>
              <a:solidFill>
                <a:srgbClr val="FF66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117" y="1155152"/>
            <a:ext cx="5983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 Measurements over 12 Decades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0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GSI/FAIR Site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9144000" cy="5143500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V="1">
            <a:off x="1504950" y="3181350"/>
            <a:ext cx="257175" cy="1428750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7"/>
          <p:cNvCxnSpPr/>
          <p:nvPr/>
        </p:nvCxnSpPr>
        <p:spPr>
          <a:xfrm>
            <a:off x="393700" y="1701800"/>
            <a:ext cx="257175" cy="1403350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9"/>
          <p:cNvCxnSpPr/>
          <p:nvPr/>
        </p:nvCxnSpPr>
        <p:spPr>
          <a:xfrm flipV="1">
            <a:off x="3505200" y="3543300"/>
            <a:ext cx="619125" cy="1250156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11"/>
          <p:cNvCxnSpPr/>
          <p:nvPr/>
        </p:nvCxnSpPr>
        <p:spPr>
          <a:xfrm>
            <a:off x="3937000" y="1809750"/>
            <a:ext cx="427037" cy="660400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13"/>
          <p:cNvCxnSpPr/>
          <p:nvPr/>
        </p:nvCxnSpPr>
        <p:spPr>
          <a:xfrm flipV="1">
            <a:off x="2457450" y="3305175"/>
            <a:ext cx="511175" cy="2054225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6"/>
          <p:cNvCxnSpPr/>
          <p:nvPr/>
        </p:nvCxnSpPr>
        <p:spPr>
          <a:xfrm flipV="1">
            <a:off x="4252912" y="4360862"/>
            <a:ext cx="0" cy="865188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9"/>
          <p:cNvCxnSpPr/>
          <p:nvPr/>
        </p:nvCxnSpPr>
        <p:spPr>
          <a:xfrm flipH="1">
            <a:off x="4624387" y="1866900"/>
            <a:ext cx="735013" cy="1190625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21"/>
          <p:cNvCxnSpPr/>
          <p:nvPr/>
        </p:nvCxnSpPr>
        <p:spPr>
          <a:xfrm>
            <a:off x="2457450" y="1930400"/>
            <a:ext cx="1489075" cy="1127125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://www.fair-center.de/fileadmin/fair/pr/logo_for_press/color/72dpi/FAIR_Logo_rgb_72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16" y="3831666"/>
            <a:ext cx="475197" cy="3959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2" descr="http://www.fair-center.de/fileadmin/fair/pr/logo_for_press/color/72dpi/FAIR_Logo_rgb_72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416" y="1571066"/>
            <a:ext cx="475197" cy="3959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2" descr="http://www.fair-center.de/fileadmin/fair/pr/logo_for_press/color/72dpi/FAIR_Logo_rgb_72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116" y="5495366"/>
            <a:ext cx="475197" cy="3959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2" descr="http://www.fair-center.de/fileadmin/fair/pr/logo_for_press/color/72dpi/FAIR_Logo_rgb_72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866" y="4063441"/>
            <a:ext cx="475197" cy="3959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feld 29"/>
          <p:cNvSpPr txBox="1"/>
          <p:nvPr/>
        </p:nvSpPr>
        <p:spPr>
          <a:xfrm>
            <a:off x="76200" y="1332468"/>
            <a:ext cx="1439266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dirty="0" err="1" smtClean="0">
                <a:solidFill>
                  <a:schemeClr val="bg1"/>
                </a:solidFill>
              </a:rPr>
              <a:t>Ionsources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9" name="Textfeld 30"/>
          <p:cNvSpPr txBox="1"/>
          <p:nvPr/>
        </p:nvSpPr>
        <p:spPr>
          <a:xfrm>
            <a:off x="998537" y="4559300"/>
            <a:ext cx="1125303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dirty="0" smtClean="0">
                <a:solidFill>
                  <a:schemeClr val="bg1"/>
                </a:solidFill>
              </a:rPr>
              <a:t>UNILAC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0" name="Textfeld 31"/>
          <p:cNvSpPr txBox="1"/>
          <p:nvPr/>
        </p:nvSpPr>
        <p:spPr>
          <a:xfrm>
            <a:off x="1887537" y="5310743"/>
            <a:ext cx="1467319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dirty="0" smtClean="0">
                <a:solidFill>
                  <a:schemeClr val="bg1"/>
                </a:solidFill>
              </a:rPr>
              <a:t>SHIPTRAP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1" name="Textfeld 32"/>
          <p:cNvSpPr txBox="1"/>
          <p:nvPr/>
        </p:nvSpPr>
        <p:spPr>
          <a:xfrm>
            <a:off x="1941924" y="1567418"/>
            <a:ext cx="1125178" cy="400110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dirty="0" smtClean="0">
                <a:solidFill>
                  <a:schemeClr val="bg1"/>
                </a:solidFill>
              </a:rPr>
              <a:t>HITRAP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2" name="Textfeld 33"/>
          <p:cNvSpPr txBox="1"/>
          <p:nvPr/>
        </p:nvSpPr>
        <p:spPr>
          <a:xfrm>
            <a:off x="3421474" y="1497568"/>
            <a:ext cx="883350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dirty="0" smtClean="0">
                <a:solidFill>
                  <a:schemeClr val="bg1"/>
                </a:solidFill>
              </a:rPr>
              <a:t>SIS18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3" name="Textfeld 34"/>
          <p:cNvSpPr txBox="1"/>
          <p:nvPr/>
        </p:nvSpPr>
        <p:spPr>
          <a:xfrm>
            <a:off x="4843874" y="1295052"/>
            <a:ext cx="1384714" cy="76944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dirty="0" smtClean="0">
                <a:solidFill>
                  <a:schemeClr val="bg1"/>
                </a:solidFill>
              </a:rPr>
              <a:t>Fragment</a:t>
            </a:r>
            <a:r>
              <a:rPr lang="de-DE" dirty="0" smtClean="0">
                <a:solidFill>
                  <a:schemeClr val="bg1"/>
                </a:solidFill>
              </a:rPr>
              <a:t>-</a:t>
            </a:r>
          </a:p>
          <a:p>
            <a:pPr algn="l"/>
            <a:r>
              <a:rPr lang="de-DE" sz="2000" dirty="0" err="1" smtClean="0">
                <a:solidFill>
                  <a:schemeClr val="bg1"/>
                </a:solidFill>
              </a:rPr>
              <a:t>separator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4" name="Textfeld 35"/>
          <p:cNvSpPr txBox="1"/>
          <p:nvPr/>
        </p:nvSpPr>
        <p:spPr>
          <a:xfrm>
            <a:off x="3155607" y="4738132"/>
            <a:ext cx="712029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dirty="0" smtClean="0">
                <a:solidFill>
                  <a:schemeClr val="bg1"/>
                </a:solidFill>
              </a:rPr>
              <a:t>ESR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5" name="Textfeld 36"/>
          <p:cNvSpPr txBox="1"/>
          <p:nvPr/>
        </p:nvSpPr>
        <p:spPr>
          <a:xfrm>
            <a:off x="3789895" y="5226050"/>
            <a:ext cx="1362748" cy="400110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z="2000" dirty="0" smtClean="0"/>
              <a:t>CRYRING</a:t>
            </a:r>
            <a:endParaRPr lang="en-US" dirty="0"/>
          </a:p>
        </p:txBody>
      </p:sp>
      <p:sp>
        <p:nvSpPr>
          <p:cNvPr id="26" name="Textfeld 37"/>
          <p:cNvSpPr txBox="1"/>
          <p:nvPr/>
        </p:nvSpPr>
        <p:spPr>
          <a:xfrm>
            <a:off x="5072171" y="4338637"/>
            <a:ext cx="962636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>
                <a:solidFill>
                  <a:schemeClr val="bg1"/>
                </a:solidFill>
              </a:rPr>
              <a:t>HESR,</a:t>
            </a:r>
          </a:p>
          <a:p>
            <a:pPr algn="l"/>
            <a:r>
              <a:rPr lang="de-DE" dirty="0" smtClean="0">
                <a:solidFill>
                  <a:schemeClr val="bg1"/>
                </a:solidFill>
              </a:rPr>
              <a:t>PANDA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7" name="Textfeld 38"/>
          <p:cNvSpPr txBox="1"/>
          <p:nvPr/>
        </p:nvSpPr>
        <p:spPr>
          <a:xfrm>
            <a:off x="7161624" y="1987550"/>
            <a:ext cx="1025992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dirty="0" smtClean="0">
                <a:solidFill>
                  <a:schemeClr val="bg1"/>
                </a:solidFill>
              </a:rPr>
              <a:t>SIS100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8" name="Textfeld 39"/>
          <p:cNvSpPr txBox="1"/>
          <p:nvPr/>
        </p:nvSpPr>
        <p:spPr>
          <a:xfrm>
            <a:off x="6538088" y="5905500"/>
            <a:ext cx="1809585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dirty="0" smtClean="0">
                <a:solidFill>
                  <a:schemeClr val="bg1"/>
                </a:solidFill>
              </a:rPr>
              <a:t>Collector-Ring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9" name="Textfeld 40"/>
          <p:cNvSpPr txBox="1"/>
          <p:nvPr/>
        </p:nvSpPr>
        <p:spPr>
          <a:xfrm>
            <a:off x="7567095" y="4532590"/>
            <a:ext cx="1551526" cy="101566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dirty="0" smtClean="0">
                <a:solidFill>
                  <a:schemeClr val="bg1"/>
                </a:solidFill>
              </a:rPr>
              <a:t>Super-FRS,</a:t>
            </a:r>
          </a:p>
          <a:p>
            <a:pPr algn="l"/>
            <a:r>
              <a:rPr lang="de-DE" sz="2000" dirty="0" smtClean="0">
                <a:solidFill>
                  <a:schemeClr val="bg1"/>
                </a:solidFill>
              </a:rPr>
              <a:t>Antiproton</a:t>
            </a:r>
          </a:p>
          <a:p>
            <a:pPr algn="l"/>
            <a:r>
              <a:rPr lang="de-DE" sz="2000" dirty="0" smtClean="0">
                <a:solidFill>
                  <a:schemeClr val="bg1"/>
                </a:solidFill>
              </a:rPr>
              <a:t>target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30" name="Picture 2" descr="http://www.fair-center.de/fileadmin/fair/pr/logo_for_press/color/72dpi/FAIR_Logo_rgb_72dp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021" y="3164916"/>
            <a:ext cx="475197" cy="3959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Textfeld 43"/>
          <p:cNvSpPr txBox="1"/>
          <p:nvPr/>
        </p:nvSpPr>
        <p:spPr>
          <a:xfrm>
            <a:off x="8446373" y="3587750"/>
            <a:ext cx="754609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083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HITRAP decelerator facility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511316" y="1529856"/>
            <a:ext cx="35884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g-factor of bound electron in HCI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Precise hyperfine structure splitting in heavy, highly charged ions (Bi, </a:t>
            </a:r>
            <a:r>
              <a:rPr lang="is-IS" dirty="0" smtClean="0"/>
              <a:t>…)</a:t>
            </a:r>
            <a:endParaRPr lang="en-US" dirty="0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166688" y="4594963"/>
            <a:ext cx="8810625" cy="1015663"/>
          </a:xfrm>
          <a:prstGeom prst="rect">
            <a:avLst/>
          </a:prstGeom>
          <a:solidFill>
            <a:srgbClr val="B0EAFD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200" dirty="0" smtClean="0">
                <a:cs typeface="Times New Roman" charset="0"/>
              </a:rPr>
              <a:t>Z. </a:t>
            </a:r>
            <a:r>
              <a:rPr lang="en-US" sz="1200" dirty="0" err="1" smtClean="0">
                <a:cs typeface="Times New Roman" charset="0"/>
              </a:rPr>
              <a:t>Andelkovic</a:t>
            </a:r>
            <a:r>
              <a:rPr lang="en-US" sz="1200" dirty="0" smtClean="0">
                <a:cs typeface="Times New Roman" charset="0"/>
              </a:rPr>
              <a:t>, W</a:t>
            </a:r>
            <a:r>
              <a:rPr lang="en-US" sz="1200" dirty="0">
                <a:cs typeface="Times New Roman" charset="0"/>
              </a:rPr>
              <a:t>. Barth, D. Beck, T. </a:t>
            </a:r>
            <a:r>
              <a:rPr lang="en-US" sz="1200" dirty="0" err="1">
                <a:cs typeface="Times New Roman" charset="0"/>
              </a:rPr>
              <a:t>Beier</a:t>
            </a:r>
            <a:r>
              <a:rPr lang="en-US" sz="1200" dirty="0">
                <a:cs typeface="Times New Roman" charset="0"/>
              </a:rPr>
              <a:t>, </a:t>
            </a:r>
            <a:r>
              <a:rPr lang="en-US" sz="1200" dirty="0" smtClean="0">
                <a:cs typeface="Times New Roman" charset="0"/>
              </a:rPr>
              <a:t>M</a:t>
            </a:r>
            <a:r>
              <a:rPr lang="en-US" sz="1200" dirty="0">
                <a:cs typeface="Times New Roman" charset="0"/>
              </a:rPr>
              <a:t>. Block, A. </a:t>
            </a:r>
            <a:r>
              <a:rPr lang="en-US" sz="1200" dirty="0" err="1">
                <a:cs typeface="Times New Roman" charset="0"/>
              </a:rPr>
              <a:t>Bräuning-Demian</a:t>
            </a:r>
            <a:r>
              <a:rPr lang="en-US" sz="1200" dirty="0">
                <a:cs typeface="Times New Roman" charset="0"/>
              </a:rPr>
              <a:t>, H. Brand, K. </a:t>
            </a:r>
            <a:r>
              <a:rPr lang="en-US" sz="1200" dirty="0" err="1">
                <a:cs typeface="Times New Roman" charset="0"/>
              </a:rPr>
              <a:t>Brantjes</a:t>
            </a:r>
            <a:r>
              <a:rPr lang="en-US" sz="1200" dirty="0">
                <a:cs typeface="Times New Roman" charset="0"/>
              </a:rPr>
              <a:t>, E. </a:t>
            </a:r>
            <a:r>
              <a:rPr lang="en-US" sz="1200" dirty="0" err="1">
                <a:cs typeface="Times New Roman" charset="0"/>
              </a:rPr>
              <a:t>Bodewits</a:t>
            </a:r>
            <a:r>
              <a:rPr lang="en-US" sz="1200" dirty="0">
                <a:cs typeface="Times New Roman" charset="0"/>
              </a:rPr>
              <a:t>, G. Clemente, L. Dahl, C. </a:t>
            </a:r>
            <a:r>
              <a:rPr lang="en-US" sz="1200" dirty="0" err="1">
                <a:cs typeface="Times New Roman" charset="0"/>
              </a:rPr>
              <a:t>Dimopoulou</a:t>
            </a:r>
            <a:r>
              <a:rPr lang="en-US" sz="1200" dirty="0">
                <a:cs typeface="Times New Roman" charset="0"/>
              </a:rPr>
              <a:t>, </a:t>
            </a:r>
            <a:r>
              <a:rPr lang="en-US" sz="1200" dirty="0" smtClean="0">
                <a:cs typeface="Times New Roman" charset="0"/>
              </a:rPr>
              <a:t>S</a:t>
            </a:r>
            <a:r>
              <a:rPr lang="en-US" sz="1200" dirty="0">
                <a:cs typeface="Times New Roman" charset="0"/>
              </a:rPr>
              <a:t>. </a:t>
            </a:r>
            <a:r>
              <a:rPr lang="en-US" sz="1200" dirty="0" err="1">
                <a:cs typeface="Times New Roman" charset="0"/>
              </a:rPr>
              <a:t>Eliseev</a:t>
            </a:r>
            <a:r>
              <a:rPr lang="en-US" sz="1200" dirty="0">
                <a:cs typeface="Times New Roman" charset="0"/>
              </a:rPr>
              <a:t>, S. </a:t>
            </a:r>
            <a:r>
              <a:rPr lang="en-US" sz="1200" dirty="0" err="1">
                <a:cs typeface="Times New Roman" charset="0"/>
              </a:rPr>
              <a:t>Fedotova</a:t>
            </a:r>
            <a:r>
              <a:rPr lang="en-US" sz="1200" dirty="0">
                <a:cs typeface="Times New Roman" charset="0"/>
              </a:rPr>
              <a:t>, </a:t>
            </a:r>
            <a:r>
              <a:rPr lang="en-US" sz="1200" dirty="0" smtClean="0">
                <a:cs typeface="Times New Roman" charset="0"/>
              </a:rPr>
              <a:t>P</a:t>
            </a:r>
            <a:r>
              <a:rPr lang="en-US" sz="1200" dirty="0">
                <a:cs typeface="Times New Roman" charset="0"/>
              </a:rPr>
              <a:t>. </a:t>
            </a:r>
            <a:r>
              <a:rPr lang="en-US" sz="1200" dirty="0" err="1">
                <a:cs typeface="Times New Roman" charset="0"/>
              </a:rPr>
              <a:t>Forck</a:t>
            </a:r>
            <a:r>
              <a:rPr lang="en-US" sz="1200" dirty="0">
                <a:cs typeface="Times New Roman" charset="0"/>
              </a:rPr>
              <a:t>, F. Herfurth, R. Hoekstra, M. Kaiser, O. </a:t>
            </a:r>
            <a:r>
              <a:rPr lang="en-US" sz="1200" dirty="0" err="1">
                <a:cs typeface="Times New Roman" charset="0"/>
              </a:rPr>
              <a:t>Kester</a:t>
            </a:r>
            <a:r>
              <a:rPr lang="en-US" sz="1200" dirty="0">
                <a:cs typeface="Times New Roman" charset="0"/>
              </a:rPr>
              <a:t>, H.-J. Kluge, S. </a:t>
            </a:r>
            <a:r>
              <a:rPr lang="en-US" sz="1200" dirty="0" err="1">
                <a:cs typeface="Times New Roman" charset="0"/>
              </a:rPr>
              <a:t>Koszudowski</a:t>
            </a:r>
            <a:r>
              <a:rPr lang="en-US" sz="1200" dirty="0">
                <a:cs typeface="Times New Roman" charset="0"/>
              </a:rPr>
              <a:t>, N. </a:t>
            </a:r>
            <a:r>
              <a:rPr lang="en-US" sz="1200" dirty="0" err="1" smtClean="0">
                <a:cs typeface="Times New Roman" charset="0"/>
              </a:rPr>
              <a:t>Kotovskiy</a:t>
            </a:r>
            <a:r>
              <a:rPr lang="en-US" sz="1200" dirty="0" smtClean="0">
                <a:cs typeface="Times New Roman" charset="0"/>
              </a:rPr>
              <a:t>, </a:t>
            </a:r>
            <a:r>
              <a:rPr lang="en-US" sz="1200" dirty="0">
                <a:cs typeface="Times New Roman" charset="0"/>
              </a:rPr>
              <a:t>C. </a:t>
            </a:r>
            <a:r>
              <a:rPr lang="en-US" sz="1200" dirty="0" err="1">
                <a:cs typeface="Times New Roman" charset="0"/>
              </a:rPr>
              <a:t>Kozhuharov</a:t>
            </a:r>
            <a:r>
              <a:rPr lang="en-US" sz="1200" dirty="0">
                <a:cs typeface="Times New Roman" charset="0"/>
              </a:rPr>
              <a:t>, C. </a:t>
            </a:r>
            <a:r>
              <a:rPr lang="en-US" sz="1200" dirty="0" err="1">
                <a:cs typeface="Times New Roman" charset="0"/>
              </a:rPr>
              <a:t>Krantz</a:t>
            </a:r>
            <a:r>
              <a:rPr lang="en-US" sz="1200" dirty="0">
                <a:cs typeface="Times New Roman" charset="0"/>
              </a:rPr>
              <a:t>, S. Litvinov, </a:t>
            </a:r>
            <a:r>
              <a:rPr lang="en-US" sz="1200" dirty="0" smtClean="0">
                <a:cs typeface="Times New Roman" charset="0"/>
              </a:rPr>
              <a:t>M</a:t>
            </a:r>
            <a:r>
              <a:rPr lang="en-US" sz="1200" dirty="0">
                <a:cs typeface="Times New Roman" charset="0"/>
              </a:rPr>
              <a:t>. Maier, F. </a:t>
            </a:r>
            <a:r>
              <a:rPr lang="en-US" sz="1200" dirty="0" err="1">
                <a:cs typeface="Times New Roman" charset="0"/>
              </a:rPr>
              <a:t>Nolden</a:t>
            </a:r>
            <a:r>
              <a:rPr lang="en-US" sz="1200" dirty="0">
                <a:cs typeface="Times New Roman" charset="0"/>
              </a:rPr>
              <a:t>, W. </a:t>
            </a:r>
            <a:r>
              <a:rPr lang="en-US" sz="1200" dirty="0" err="1">
                <a:cs typeface="Times New Roman" charset="0"/>
              </a:rPr>
              <a:t>Nörtershäuser</a:t>
            </a:r>
            <a:r>
              <a:rPr lang="en-US" sz="1200" dirty="0">
                <a:cs typeface="Times New Roman" charset="0"/>
              </a:rPr>
              <a:t>, F. </a:t>
            </a:r>
            <a:r>
              <a:rPr lang="en-US" sz="1200" dirty="0" err="1">
                <a:cs typeface="Times New Roman" charset="0"/>
              </a:rPr>
              <a:t>Peldzinski</a:t>
            </a:r>
            <a:r>
              <a:rPr lang="en-US" sz="1200" dirty="0">
                <a:cs typeface="Times New Roman" charset="0"/>
              </a:rPr>
              <a:t>, J. </a:t>
            </a:r>
            <a:r>
              <a:rPr lang="en-US" sz="1200" dirty="0" err="1">
                <a:cs typeface="Times New Roman" charset="0"/>
              </a:rPr>
              <a:t>Pfister</a:t>
            </a:r>
            <a:r>
              <a:rPr lang="en-US" sz="1200" dirty="0">
                <a:cs typeface="Times New Roman" charset="0"/>
              </a:rPr>
              <a:t>, W. Quint, </a:t>
            </a:r>
            <a:r>
              <a:rPr lang="en-US" sz="1200" dirty="0" smtClean="0">
                <a:cs typeface="Times New Roman" charset="0"/>
              </a:rPr>
              <a:t>U</a:t>
            </a:r>
            <a:r>
              <a:rPr lang="en-US" sz="1200" dirty="0">
                <a:cs typeface="Times New Roman" charset="0"/>
              </a:rPr>
              <a:t>. Ratzinger, A. Sauer, A. </a:t>
            </a:r>
            <a:r>
              <a:rPr lang="en-US" sz="1200" dirty="0" err="1">
                <a:cs typeface="Times New Roman" charset="0"/>
              </a:rPr>
              <a:t>Schempp</a:t>
            </a:r>
            <a:r>
              <a:rPr lang="en-US" sz="1200" dirty="0">
                <a:cs typeface="Times New Roman" charset="0"/>
              </a:rPr>
              <a:t>, M. </a:t>
            </a:r>
            <a:r>
              <a:rPr lang="en-US" sz="1200" dirty="0" err="1">
                <a:cs typeface="Times New Roman" charset="0"/>
              </a:rPr>
              <a:t>Shaaban</a:t>
            </a:r>
            <a:r>
              <a:rPr lang="en-US" sz="1200" dirty="0">
                <a:cs typeface="Times New Roman" charset="0"/>
              </a:rPr>
              <a:t>, A. </a:t>
            </a:r>
            <a:r>
              <a:rPr lang="en-US" sz="1200" dirty="0" err="1">
                <a:cs typeface="Times New Roman" charset="0"/>
              </a:rPr>
              <a:t>Sokolov</a:t>
            </a:r>
            <a:r>
              <a:rPr lang="en-US" sz="1200" dirty="0">
                <a:cs typeface="Times New Roman" charset="0"/>
              </a:rPr>
              <a:t>, M. </a:t>
            </a:r>
            <a:r>
              <a:rPr lang="en-US" sz="1200" dirty="0" err="1">
                <a:cs typeface="Times New Roman" charset="0"/>
              </a:rPr>
              <a:t>Steck</a:t>
            </a:r>
            <a:r>
              <a:rPr lang="en-US" sz="1200" dirty="0">
                <a:cs typeface="Times New Roman" charset="0"/>
              </a:rPr>
              <a:t>, </a:t>
            </a:r>
            <a:r>
              <a:rPr lang="en-US" sz="1200" dirty="0" smtClean="0">
                <a:cs typeface="Times New Roman" charset="0"/>
              </a:rPr>
              <a:t>J. Steinmann, K</a:t>
            </a:r>
            <a:r>
              <a:rPr lang="en-US" sz="1200" dirty="0">
                <a:cs typeface="Times New Roman" charset="0"/>
              </a:rPr>
              <a:t>. </a:t>
            </a:r>
            <a:r>
              <a:rPr lang="en-US" sz="1200" dirty="0" err="1">
                <a:cs typeface="Times New Roman" charset="0"/>
              </a:rPr>
              <a:t>Stiebing</a:t>
            </a:r>
            <a:r>
              <a:rPr lang="en-US" sz="1200" dirty="0">
                <a:cs typeface="Times New Roman" charset="0"/>
              </a:rPr>
              <a:t>, Th. </a:t>
            </a:r>
            <a:r>
              <a:rPr lang="en-US" sz="1200" dirty="0" err="1">
                <a:cs typeface="Times New Roman" charset="0"/>
              </a:rPr>
              <a:t>Stöhlker</a:t>
            </a:r>
            <a:r>
              <a:rPr lang="en-US" sz="1200" dirty="0">
                <a:cs typeface="Times New Roman" charset="0"/>
              </a:rPr>
              <a:t>, W. </a:t>
            </a:r>
            <a:r>
              <a:rPr lang="en-US" sz="1200" dirty="0" err="1">
                <a:cs typeface="Times New Roman" charset="0"/>
              </a:rPr>
              <a:t>Vinzenz</a:t>
            </a:r>
            <a:r>
              <a:rPr lang="en-US" sz="1200" dirty="0">
                <a:cs typeface="Times New Roman" charset="0"/>
              </a:rPr>
              <a:t>, M. Vogel, H. </a:t>
            </a:r>
            <a:r>
              <a:rPr lang="en-US" sz="1200" dirty="0" err="1">
                <a:cs typeface="Times New Roman" charset="0"/>
              </a:rPr>
              <a:t>Vormann</a:t>
            </a:r>
            <a:r>
              <a:rPr lang="en-US" sz="1200" dirty="0">
                <a:cs typeface="Times New Roman" charset="0"/>
              </a:rPr>
              <a:t>, G. </a:t>
            </a:r>
            <a:r>
              <a:rPr lang="en-US" sz="1200" dirty="0" err="1">
                <a:cs typeface="Times New Roman" charset="0"/>
              </a:rPr>
              <a:t>Vorobjev</a:t>
            </a:r>
            <a:r>
              <a:rPr lang="en-US" sz="1200" dirty="0">
                <a:cs typeface="Times New Roman" charset="0"/>
              </a:rPr>
              <a:t>, </a:t>
            </a:r>
            <a:r>
              <a:rPr lang="en-US" sz="1200" dirty="0" smtClean="0">
                <a:cs typeface="Times New Roman" charset="0"/>
              </a:rPr>
              <a:t>D</a:t>
            </a:r>
            <a:r>
              <a:rPr lang="en-US" sz="1200" dirty="0">
                <a:cs typeface="Times New Roman" charset="0"/>
              </a:rPr>
              <a:t>. Winters, A. Wolf</a:t>
            </a:r>
            <a:r>
              <a:rPr lang="en-US" sz="1200" dirty="0" smtClean="0">
                <a:cs typeface="Times New Roman" charset="0"/>
              </a:rPr>
              <a:t>, ..</a:t>
            </a:r>
            <a:endParaRPr lang="en-US" sz="1200" dirty="0">
              <a:cs typeface="Times New Roman" charset="0"/>
            </a:endParaRPr>
          </a:p>
        </p:txBody>
      </p:sp>
      <p:sp>
        <p:nvSpPr>
          <p:cNvPr id="10" name="Rectangle 35"/>
          <p:cNvSpPr>
            <a:spLocks noChangeArrowheads="1"/>
          </p:cNvSpPr>
          <p:nvPr/>
        </p:nvSpPr>
        <p:spPr bwMode="auto">
          <a:xfrm>
            <a:off x="269875" y="5923787"/>
            <a:ext cx="8605838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accent2"/>
                </a:solidFill>
                <a:cs typeface="+mn-cs"/>
              </a:rPr>
              <a:t>Univ. Frankfurt, Univ. Mainz, </a:t>
            </a:r>
            <a:r>
              <a:rPr lang="en-US" sz="1200" dirty="0" smtClean="0">
                <a:solidFill>
                  <a:schemeClr val="accent2"/>
                </a:solidFill>
                <a:cs typeface="+mn-cs"/>
              </a:rPr>
              <a:t>MPI-K </a:t>
            </a:r>
            <a:r>
              <a:rPr lang="de-DE" sz="1200" dirty="0" smtClean="0">
                <a:solidFill>
                  <a:schemeClr val="accent2"/>
                </a:solidFill>
                <a:cs typeface="+mn-cs"/>
              </a:rPr>
              <a:t>Heidelberg</a:t>
            </a:r>
            <a:r>
              <a:rPr lang="de-DE" sz="1200" dirty="0">
                <a:solidFill>
                  <a:schemeClr val="accent2"/>
                </a:solidFill>
                <a:cs typeface="+mn-cs"/>
              </a:rPr>
              <a:t>, </a:t>
            </a:r>
            <a:r>
              <a:rPr lang="de-DE" sz="1200" dirty="0" smtClean="0">
                <a:solidFill>
                  <a:schemeClr val="accent2"/>
                </a:solidFill>
                <a:cs typeface="+mn-cs"/>
              </a:rPr>
              <a:t>KVI Groningen</a:t>
            </a:r>
            <a:endParaRPr lang="de-DE" sz="1200" dirty="0">
              <a:solidFill>
                <a:schemeClr val="accent2"/>
              </a:solidFill>
              <a:cs typeface="+mn-cs"/>
            </a:endParaRPr>
          </a:p>
          <a:p>
            <a:pPr algn="ctr">
              <a:defRPr/>
            </a:pPr>
            <a:endParaRPr lang="de-DE" sz="500" dirty="0">
              <a:solidFill>
                <a:schemeClr val="accent2"/>
              </a:solidFill>
              <a:cs typeface="+mn-cs"/>
            </a:endParaRPr>
          </a:p>
        </p:txBody>
      </p:sp>
      <p:pic>
        <p:nvPicPr>
          <p:cNvPr id="11" name="Picture 23" descr="Tunnel_Autumn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3399" y="1386953"/>
            <a:ext cx="4483601" cy="287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9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CRYRING@ESR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sp>
        <p:nvSpPr>
          <p:cNvPr id="5" name="Shape 418"/>
          <p:cNvSpPr/>
          <p:nvPr/>
        </p:nvSpPr>
        <p:spPr>
          <a:xfrm>
            <a:off x="511316" y="4886089"/>
            <a:ext cx="8138249" cy="830997"/>
          </a:xfrm>
          <a:prstGeom prst="rect">
            <a:avLst/>
          </a:prstGeom>
          <a:solidFill>
            <a:srgbClr val="B0EAFD">
              <a:alpha val="30196"/>
            </a:srgbClr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de-DE" sz="1200" dirty="0" smtClean="0">
                <a:cs typeface="Times New Roman" charset="0"/>
              </a:rPr>
              <a:t>N</a:t>
            </a:r>
            <a:r>
              <a:rPr lang="de-DE" sz="1200" dirty="0">
                <a:cs typeface="Times New Roman" charset="0"/>
              </a:rPr>
              <a:t>. Bauer, </a:t>
            </a:r>
            <a:r>
              <a:rPr sz="1200" dirty="0">
                <a:cs typeface="Times New Roman" charset="0"/>
              </a:rPr>
              <a:t>A. Bräuning-Demian, R. Bär, H. Danared, C. Dimopoulou, O. Dolinskyy, W. Enders, M. Engström, S. Fedotova, B. Franzke, M. Frey, W. Geithner, O. Gorda, </a:t>
            </a:r>
            <a:r>
              <a:rPr lang="en-US" sz="1200" dirty="0">
                <a:cs typeface="Times New Roman" charset="0"/>
              </a:rPr>
              <a:t>F. Herfurth, </a:t>
            </a:r>
            <a:r>
              <a:rPr sz="1200" dirty="0" smtClean="0">
                <a:cs typeface="Times New Roman" charset="0"/>
              </a:rPr>
              <a:t>L</a:t>
            </a:r>
            <a:r>
              <a:rPr sz="1200" dirty="0">
                <a:cs typeface="Times New Roman" charset="0"/>
              </a:rPr>
              <a:t>. Heyl, P. Hülsmann, A. Källberg, Th. Köhler, </a:t>
            </a:r>
            <a:r>
              <a:rPr lang="en-US" sz="1200" dirty="0" smtClean="0">
                <a:cs typeface="Times New Roman" charset="0"/>
              </a:rPr>
              <a:t>N. </a:t>
            </a:r>
            <a:r>
              <a:rPr lang="en-US" sz="1200" dirty="0" err="1" smtClean="0">
                <a:cs typeface="Times New Roman" charset="0"/>
              </a:rPr>
              <a:t>Kotovskiy</a:t>
            </a:r>
            <a:r>
              <a:rPr lang="en-US" sz="1200" dirty="0" smtClean="0">
                <a:cs typeface="Times New Roman" charset="0"/>
              </a:rPr>
              <a:t>, M</a:t>
            </a:r>
            <a:r>
              <a:rPr lang="en-US" sz="1200" dirty="0">
                <a:cs typeface="Times New Roman" charset="0"/>
              </a:rPr>
              <a:t>. </a:t>
            </a:r>
            <a:r>
              <a:rPr lang="en-US" sz="1200" dirty="0" err="1">
                <a:cs typeface="Times New Roman" charset="0"/>
              </a:rPr>
              <a:t>Lestinsky</a:t>
            </a:r>
            <a:r>
              <a:rPr lang="en-US" sz="1200" dirty="0">
                <a:cs typeface="Times New Roman" charset="0"/>
              </a:rPr>
              <a:t>, </a:t>
            </a:r>
            <a:r>
              <a:rPr sz="1200" dirty="0" smtClean="0">
                <a:cs typeface="Times New Roman" charset="0"/>
              </a:rPr>
              <a:t>S</a:t>
            </a:r>
            <a:r>
              <a:rPr sz="1200" dirty="0">
                <a:cs typeface="Times New Roman" charset="0"/>
              </a:rPr>
              <a:t>. Litvinov, Y. Litvinov, J. Mohr, I. Pschorn, A. Reiter, G. Riefert, J. Roßbach, A. Simonsson, T. Sieber, J. Sjöholm, M. Steck, Th. Stöhlker, G. Vorobjev, N. Winckler, ...</a:t>
            </a:r>
          </a:p>
        </p:txBody>
      </p:sp>
      <p:sp>
        <p:nvSpPr>
          <p:cNvPr id="6" name="Rectangle 35"/>
          <p:cNvSpPr>
            <a:spLocks noChangeArrowheads="1"/>
          </p:cNvSpPr>
          <p:nvPr/>
        </p:nvSpPr>
        <p:spPr bwMode="auto">
          <a:xfrm>
            <a:off x="269875" y="5869886"/>
            <a:ext cx="86058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 smtClean="0">
                <a:solidFill>
                  <a:schemeClr val="accent2"/>
                </a:solidFill>
                <a:cs typeface="+mn-cs"/>
              </a:rPr>
              <a:t>Stockholm University, KVI Groningen, HI Jena, Krakow University</a:t>
            </a:r>
            <a:endParaRPr lang="de-DE" sz="500" dirty="0">
              <a:solidFill>
                <a:schemeClr val="accent2"/>
              </a:solidFill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1316" y="1529856"/>
            <a:ext cx="3588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Most precise Lamb shift in HCI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Nuclear reaction cross sections in </a:t>
            </a:r>
            <a:r>
              <a:rPr lang="en-US" dirty="0" err="1" smtClean="0"/>
              <a:t>Gamov</a:t>
            </a:r>
            <a:r>
              <a:rPr lang="en-US" dirty="0" smtClean="0"/>
              <a:t> Window</a:t>
            </a:r>
            <a:endParaRPr lang="en-US" dirty="0"/>
          </a:p>
        </p:txBody>
      </p:sp>
      <p:pic>
        <p:nvPicPr>
          <p:cNvPr id="9" name="Picture 8" descr="Cryring3D_withStudent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87" t="3913" r="11886" b="9952"/>
          <a:stretch/>
        </p:blipFill>
        <p:spPr>
          <a:xfrm>
            <a:off x="4233399" y="1375134"/>
            <a:ext cx="4483601" cy="28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9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Atomic Mass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Nuclear Lifetime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Nuclear Charge Radius</a:t>
            </a:r>
          </a:p>
          <a:p>
            <a:pPr>
              <a:buFont typeface="Arial"/>
              <a:buChar char="•"/>
            </a:pPr>
            <a:r>
              <a:rPr lang="en-US" dirty="0" smtClean="0"/>
              <a:t>Reaction cross sections and channels</a:t>
            </a:r>
          </a:p>
          <a:p>
            <a:pPr>
              <a:buFont typeface="Arial"/>
              <a:buChar char="•"/>
            </a:pPr>
            <a:r>
              <a:rPr lang="en-US" dirty="0" smtClean="0"/>
              <a:t>Exotic nuclear decay modes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219645" y="4426959"/>
            <a:ext cx="2762445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r>
              <a:rPr lang="en-US" dirty="0" smtClean="0"/>
              <a:t>We need to control </a:t>
            </a:r>
          </a:p>
          <a:p>
            <a:r>
              <a:rPr lang="en-US" dirty="0" smtClean="0"/>
              <a:t>– location </a:t>
            </a:r>
          </a:p>
          <a:p>
            <a:r>
              <a:rPr lang="en-US" dirty="0"/>
              <a:t>– observation time</a:t>
            </a:r>
          </a:p>
          <a:p>
            <a:r>
              <a:rPr lang="en-US" dirty="0" smtClean="0"/>
              <a:t>– energy </a:t>
            </a:r>
          </a:p>
        </p:txBody>
      </p:sp>
    </p:spTree>
    <p:extLst>
      <p:ext uri="{BB962C8B-B14F-4D97-AF65-F5344CB8AC3E}">
        <p14:creationId xmlns:p14="http://schemas.microsoft.com/office/powerpoint/2010/main" val="1329694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8912" y="45129"/>
            <a:ext cx="2699477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o control </a:t>
            </a:r>
          </a:p>
          <a:p>
            <a:r>
              <a:rPr lang="en-US" dirty="0" smtClean="0"/>
              <a:t>– location </a:t>
            </a:r>
          </a:p>
          <a:p>
            <a:r>
              <a:rPr lang="en-US" dirty="0"/>
              <a:t>– observation time</a:t>
            </a:r>
          </a:p>
          <a:p>
            <a:r>
              <a:rPr lang="en-US" dirty="0" smtClean="0"/>
              <a:t>– energy </a:t>
            </a:r>
          </a:p>
        </p:txBody>
      </p:sp>
      <p:sp>
        <p:nvSpPr>
          <p:cNvPr id="5" name="Notched Right Arrow 4"/>
          <p:cNvSpPr/>
          <p:nvPr/>
        </p:nvSpPr>
        <p:spPr bwMode="auto">
          <a:xfrm>
            <a:off x="553343" y="2317160"/>
            <a:ext cx="3904695" cy="599884"/>
          </a:xfrm>
          <a:prstGeom prst="notchedRightArrow">
            <a:avLst>
              <a:gd name="adj1" fmla="val 21429"/>
              <a:gd name="adj2" fmla="val 50000"/>
            </a:avLst>
          </a:prstGeom>
          <a:gradFill>
            <a:gsLst>
              <a:gs pos="0">
                <a:srgbClr val="FF0000"/>
              </a:gs>
              <a:gs pos="25000">
                <a:srgbClr val="FF0000">
                  <a:alpha val="56000"/>
                </a:srgb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67" y="1983152"/>
            <a:ext cx="754243" cy="416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  <a:gs pos="19000">
                      <a:srgbClr val="FF0000"/>
                    </a:gs>
                  </a:gsLst>
                  <a:lin ang="0" scaled="1"/>
                  <a:tileRect/>
                </a:gra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ions</a:t>
            </a:r>
            <a:endParaRPr lang="en-US" b="1" spc="50" dirty="0">
              <a:ln w="12700" cmpd="sng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  <a:gs pos="19000">
                    <a:srgbClr val="FF0000"/>
                  </a:gs>
                </a:gsLst>
                <a:lin ang="0" scaled="1"/>
                <a:tileRect/>
              </a:gra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grpSp>
        <p:nvGrpSpPr>
          <p:cNvPr id="23" name="Group 22"/>
          <p:cNvGrpSpPr/>
          <p:nvPr/>
        </p:nvGrpSpPr>
        <p:grpSpPr>
          <a:xfrm rot="5400000">
            <a:off x="6593902" y="1842166"/>
            <a:ext cx="1455486" cy="1684903"/>
            <a:chOff x="6202054" y="2139407"/>
            <a:chExt cx="1455486" cy="1684903"/>
          </a:xfrm>
        </p:grpSpPr>
        <p:sp>
          <p:nvSpPr>
            <p:cNvPr id="7" name="U-Turn Arrow 6"/>
            <p:cNvSpPr/>
            <p:nvPr/>
          </p:nvSpPr>
          <p:spPr bwMode="auto">
            <a:xfrm>
              <a:off x="6387447" y="2139407"/>
              <a:ext cx="1270093" cy="949987"/>
            </a:xfrm>
            <a:prstGeom prst="uturnArrow">
              <a:avLst>
                <a:gd name="adj1" fmla="val 10777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gradFill>
              <a:gsLst>
                <a:gs pos="0">
                  <a:srgbClr val="FF0000"/>
                </a:gs>
                <a:gs pos="25000">
                  <a:srgbClr val="FF0000">
                    <a:alpha val="56000"/>
                  </a:srgb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  <a:ln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cs typeface="+mn-cs"/>
              </a:endParaRPr>
            </a:p>
          </p:txBody>
        </p:sp>
        <p:sp>
          <p:nvSpPr>
            <p:cNvPr id="8" name="U-Turn Arrow 7"/>
            <p:cNvSpPr/>
            <p:nvPr/>
          </p:nvSpPr>
          <p:spPr bwMode="auto">
            <a:xfrm flipH="1" flipV="1">
              <a:off x="6202054" y="2874323"/>
              <a:ext cx="1279834" cy="949987"/>
            </a:xfrm>
            <a:prstGeom prst="uturnArrow">
              <a:avLst>
                <a:gd name="adj1" fmla="val 10777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gradFill>
              <a:gsLst>
                <a:gs pos="0">
                  <a:srgbClr val="FF0000"/>
                </a:gs>
                <a:gs pos="25000">
                  <a:srgbClr val="FF0000">
                    <a:alpha val="56000"/>
                  </a:srgb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  <a:ln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6553526" y="2740735"/>
              <a:ext cx="754242" cy="416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pc="50" dirty="0" smtClean="0">
                  <a:ln w="12700" cmpd="sng">
                    <a:solidFill>
                      <a:srgbClr val="FF00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FF0000"/>
                      </a:gs>
                      <a:gs pos="100000">
                        <a:srgbClr val="FFFFFF"/>
                      </a:gs>
                      <a:gs pos="19000">
                        <a:srgbClr val="FF0000"/>
                      </a:gs>
                    </a:gsLst>
                    <a:lin ang="0" scaled="1"/>
                    <a:tileRect/>
                  </a:gra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ions</a:t>
              </a:r>
              <a:endParaRPr lang="en-US" b="1" spc="50" dirty="0">
                <a:ln w="12700" cmpd="sng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  <a:gs pos="19000">
                      <a:srgbClr val="FF0000"/>
                    </a:gs>
                  </a:gsLst>
                  <a:lin ang="0" scaled="1"/>
                  <a:tileRect/>
                </a:gra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72271" y="3869433"/>
            <a:ext cx="3160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circle(s) - Traps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93909" y="3869433"/>
            <a:ext cx="3399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“circle(s)” - Rings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790881" y="4444781"/>
            <a:ext cx="2948128" cy="1616265"/>
            <a:chOff x="3737887" y="3216971"/>
            <a:chExt cx="5728960" cy="3140814"/>
          </a:xfrm>
        </p:grpSpPr>
        <p:grpSp>
          <p:nvGrpSpPr>
            <p:cNvPr id="13" name="Gruppieren 1"/>
            <p:cNvGrpSpPr/>
            <p:nvPr/>
          </p:nvGrpSpPr>
          <p:grpSpPr>
            <a:xfrm>
              <a:off x="4036024" y="3216971"/>
              <a:ext cx="5430823" cy="3140814"/>
              <a:chOff x="3765432" y="3742645"/>
              <a:chExt cx="5054345" cy="3041547"/>
            </a:xfrm>
          </p:grpSpPr>
          <p:pic>
            <p:nvPicPr>
              <p:cNvPr id="15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23696" y="3764459"/>
                <a:ext cx="4032250" cy="2662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12"/>
              <p:cNvSpPr txBox="1">
                <a:spLocks noChangeArrowheads="1"/>
              </p:cNvSpPr>
              <p:nvPr/>
            </p:nvSpPr>
            <p:spPr bwMode="auto">
              <a:xfrm>
                <a:off x="7063784" y="5277347"/>
                <a:ext cx="565936" cy="492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9" tIns="45725" rIns="91449" bIns="45725">
                <a:spAutoFit/>
              </a:bodyPr>
              <a:lstStyle/>
              <a:p>
                <a:r>
                  <a:rPr lang="de-DE" sz="1100" b="1">
                    <a:solidFill>
                      <a:srgbClr val="0070C0"/>
                    </a:solidFill>
                    <a:latin typeface="Symbol" pitchFamily="18" charset="2"/>
                    <a:cs typeface="Arial" charset="0"/>
                  </a:rPr>
                  <a:t>n</a:t>
                </a:r>
                <a:r>
                  <a:rPr lang="de-DE" sz="1100" b="1" baseline="-25000">
                    <a:solidFill>
                      <a:srgbClr val="0070C0"/>
                    </a:solidFill>
                    <a:cs typeface="Arial" charset="0"/>
                  </a:rPr>
                  <a:t>-</a:t>
                </a:r>
                <a:endParaRPr lang="en-US" sz="1100" b="1">
                  <a:solidFill>
                    <a:srgbClr val="0070C0"/>
                  </a:solidFill>
                  <a:cs typeface="Arial" charset="0"/>
                </a:endParaRPr>
              </a:p>
            </p:txBody>
          </p:sp>
          <p:sp>
            <p:nvSpPr>
              <p:cNvPr id="17" name="TextBox 13"/>
              <p:cNvSpPr txBox="1">
                <a:spLocks noChangeArrowheads="1"/>
              </p:cNvSpPr>
              <p:nvPr/>
            </p:nvSpPr>
            <p:spPr bwMode="auto">
              <a:xfrm>
                <a:off x="6631983" y="4196260"/>
                <a:ext cx="589129" cy="492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9" tIns="45725" rIns="91449" bIns="45725">
                <a:spAutoFit/>
              </a:bodyPr>
              <a:lstStyle/>
              <a:p>
                <a:r>
                  <a:rPr lang="de-DE" sz="1100" b="1">
                    <a:solidFill>
                      <a:srgbClr val="FF0000"/>
                    </a:solidFill>
                    <a:latin typeface="Symbol" pitchFamily="18" charset="2"/>
                    <a:cs typeface="Arial" charset="0"/>
                  </a:rPr>
                  <a:t>n</a:t>
                </a:r>
                <a:r>
                  <a:rPr lang="de-DE" sz="1100" b="1" baseline="-25000">
                    <a:solidFill>
                      <a:srgbClr val="FF0000"/>
                    </a:solidFill>
                    <a:cs typeface="Arial" charset="0"/>
                  </a:rPr>
                  <a:t>+</a:t>
                </a:r>
                <a:endParaRPr lang="en-US" sz="1100" b="1">
                  <a:solidFill>
                    <a:srgbClr val="FF0000"/>
                  </a:solidFill>
                  <a:cs typeface="Arial" charset="0"/>
                </a:endParaRPr>
              </a:p>
            </p:txBody>
          </p:sp>
          <p:sp>
            <p:nvSpPr>
              <p:cNvPr id="18" name="TextBox 14"/>
              <p:cNvSpPr txBox="1">
                <a:spLocks noChangeArrowheads="1"/>
              </p:cNvSpPr>
              <p:nvPr/>
            </p:nvSpPr>
            <p:spPr bwMode="auto">
              <a:xfrm>
                <a:off x="5406433" y="3908920"/>
                <a:ext cx="589129" cy="492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9" tIns="45725" rIns="91449" bIns="45725">
                <a:spAutoFit/>
              </a:bodyPr>
              <a:lstStyle/>
              <a:p>
                <a:r>
                  <a:rPr lang="de-DE" sz="1100" b="1">
                    <a:solidFill>
                      <a:srgbClr val="49DE42"/>
                    </a:solidFill>
                    <a:latin typeface="Symbol" pitchFamily="18" charset="2"/>
                    <a:cs typeface="Arial" charset="0"/>
                  </a:rPr>
                  <a:t>n</a:t>
                </a:r>
                <a:r>
                  <a:rPr lang="de-DE" sz="1100" b="1" baseline="-25000">
                    <a:solidFill>
                      <a:srgbClr val="49DE42"/>
                    </a:solidFill>
                    <a:cs typeface="Arial" charset="0"/>
                  </a:rPr>
                  <a:t>z</a:t>
                </a:r>
                <a:endParaRPr lang="en-US" sz="1100" b="1">
                  <a:solidFill>
                    <a:srgbClr val="49DE42"/>
                  </a:solidFill>
                  <a:cs typeface="Arial" charset="0"/>
                </a:endParaRPr>
              </a:p>
            </p:txBody>
          </p:sp>
          <p:sp>
            <p:nvSpPr>
              <p:cNvPr id="19" name="Textfeld 23"/>
              <p:cNvSpPr txBox="1"/>
              <p:nvPr/>
            </p:nvSpPr>
            <p:spPr>
              <a:xfrm>
                <a:off x="3765432" y="3742645"/>
                <a:ext cx="1957789" cy="521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accent3"/>
                    </a:solidFill>
                  </a:rPr>
                  <a:t>axial motion</a:t>
                </a:r>
                <a:endParaRPr lang="en-US" sz="1200" b="1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0" name="Textfeld 24"/>
              <p:cNvSpPr txBox="1"/>
              <p:nvPr/>
            </p:nvSpPr>
            <p:spPr>
              <a:xfrm>
                <a:off x="6228309" y="3874656"/>
                <a:ext cx="2591468" cy="521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cyclotron motion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feld 25"/>
              <p:cNvSpPr txBox="1"/>
              <p:nvPr/>
            </p:nvSpPr>
            <p:spPr>
              <a:xfrm>
                <a:off x="4053464" y="6262925"/>
                <a:ext cx="2776829" cy="521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66FF"/>
                    </a:solidFill>
                  </a:rPr>
                  <a:t>magnetron motion</a:t>
                </a:r>
                <a:endParaRPr lang="en-US" sz="1200" b="1" dirty="0">
                  <a:solidFill>
                    <a:srgbClr val="3366FF"/>
                  </a:solidFill>
                </a:endParaRPr>
              </a:p>
            </p:txBody>
          </p:sp>
          <p:sp>
            <p:nvSpPr>
              <p:cNvPr id="22" name="Textfeld 26"/>
              <p:cNvSpPr txBox="1"/>
              <p:nvPr/>
            </p:nvSpPr>
            <p:spPr>
              <a:xfrm>
                <a:off x="6501735" y="6046902"/>
                <a:ext cx="1625616" cy="521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trajectory</a:t>
                </a:r>
                <a:endParaRPr lang="en-US" sz="1200" b="1" dirty="0"/>
              </a:p>
            </p:txBody>
          </p:sp>
        </p:grpSp>
        <p:sp>
          <p:nvSpPr>
            <p:cNvPr id="14" name="Textfeld 24"/>
            <p:cNvSpPr txBox="1"/>
            <p:nvPr/>
          </p:nvSpPr>
          <p:spPr>
            <a:xfrm>
              <a:off x="3737887" y="3342204"/>
              <a:ext cx="2103617" cy="5382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9900"/>
                  </a:solidFill>
                </a:rPr>
                <a:t>a</a:t>
              </a:r>
              <a:r>
                <a:rPr lang="en-US" sz="1200" b="1" dirty="0" smtClean="0">
                  <a:solidFill>
                    <a:srgbClr val="009900"/>
                  </a:solidFill>
                </a:rPr>
                <a:t>xial motion</a:t>
              </a:r>
              <a:endParaRPr lang="en-US" sz="1200" b="1" dirty="0">
                <a:solidFill>
                  <a:srgbClr val="0099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034733" y="5952966"/>
            <a:ext cx="1295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d &lt; mm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6" b="102"/>
          <a:stretch/>
        </p:blipFill>
        <p:spPr bwMode="auto">
          <a:xfrm rot="5400000">
            <a:off x="6008875" y="4186637"/>
            <a:ext cx="2056915" cy="245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042403" y="5925946"/>
            <a:ext cx="1039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d</a:t>
            </a:r>
            <a:r>
              <a:rPr lang="en-US" i="1" dirty="0" smtClean="0">
                <a:solidFill>
                  <a:srgbClr val="0000FF"/>
                </a:solidFill>
              </a:rPr>
              <a:t> ~ m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34422" y="1762147"/>
            <a:ext cx="834684" cy="1528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/>
              <a:t>+ B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/>
              <a:t>+ E</a:t>
            </a:r>
            <a:endParaRPr lang="en-US" sz="3200" b="1" dirty="0"/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5593909" y="1996662"/>
            <a:ext cx="310768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5590925" y="2743501"/>
            <a:ext cx="310768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2151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Control the Energy – Cooling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229953"/>
              </p:ext>
            </p:extLst>
          </p:nvPr>
        </p:nvGraphicFramePr>
        <p:xfrm>
          <a:off x="838200" y="1573825"/>
          <a:ext cx="7467600" cy="4323079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489200"/>
                <a:gridCol w="2489200"/>
                <a:gridCol w="2489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Storage</a:t>
                      </a:r>
                      <a:r>
                        <a:rPr lang="en-US" baseline="0" dirty="0" smtClean="0"/>
                        <a:t> Rings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Traps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Stochastic Cooling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routinely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demonstrated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Electron cooling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routinely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experimental for HCI,</a:t>
                      </a:r>
                      <a:r>
                        <a:rPr lang="en-US" baseline="0" dirty="0" smtClean="0"/>
                        <a:t> routinely with positrons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Laser</a:t>
                      </a:r>
                      <a:r>
                        <a:rPr lang="en-US" baseline="0" dirty="0" smtClean="0"/>
                        <a:t> cooling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experimental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routinely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Sympathetic cooling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routinely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Buffer gas cooling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routinely</a:t>
                      </a:r>
                      <a:r>
                        <a:rPr lang="en-US" baseline="0" dirty="0" smtClean="0"/>
                        <a:t> for singly-charged 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Resistive</a:t>
                      </a:r>
                      <a:r>
                        <a:rPr lang="en-US" baseline="0" dirty="0" smtClean="0"/>
                        <a:t> cooling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routinely</a:t>
                      </a:r>
                      <a:r>
                        <a:rPr lang="en-US" baseline="0" dirty="0" smtClean="0"/>
                        <a:t> for single ions, experimental for clouds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Evaporative</a:t>
                      </a:r>
                      <a:r>
                        <a:rPr lang="en-US" baseline="0" dirty="0" smtClean="0"/>
                        <a:t> cooling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routinely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10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Cooling - Principle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1510906" y="1295400"/>
            <a:ext cx="6122189" cy="23114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800" dirty="0" smtClean="0"/>
              <a:t>Produce cold electrons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800" dirty="0" smtClean="0"/>
              <a:t>Put ions in a bath of cold electrons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800" dirty="0" smtClean="0"/>
              <a:t>Separate ions and electrons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800" dirty="0" smtClean="0"/>
              <a:t>Replenish (re-cool) the electrons</a:t>
            </a:r>
            <a:endParaRPr lang="en-US" sz="2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91983" y="4188092"/>
            <a:ext cx="4150671" cy="1267787"/>
            <a:chOff x="91983" y="4188092"/>
            <a:chExt cx="4603821" cy="1406198"/>
          </a:xfrm>
        </p:grpSpPr>
        <p:sp>
          <p:nvSpPr>
            <p:cNvPr id="4" name="U-Turn Arrow 3"/>
            <p:cNvSpPr/>
            <p:nvPr/>
          </p:nvSpPr>
          <p:spPr bwMode="auto">
            <a:xfrm flipV="1">
              <a:off x="928570" y="4188092"/>
              <a:ext cx="3422177" cy="1337486"/>
            </a:xfrm>
            <a:prstGeom prst="uturnArrow">
              <a:avLst>
                <a:gd name="adj1" fmla="val 18939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82547" y="4781367"/>
              <a:ext cx="16044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pc="50" dirty="0" smtClean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electrons</a:t>
              </a:r>
              <a:endParaRPr lang="en-US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endParaRPr>
            </a:p>
          </p:txBody>
        </p:sp>
        <p:sp>
          <p:nvSpPr>
            <p:cNvPr id="10" name="Notched Right Arrow 9"/>
            <p:cNvSpPr/>
            <p:nvPr/>
          </p:nvSpPr>
          <p:spPr bwMode="auto">
            <a:xfrm>
              <a:off x="364814" y="5216012"/>
              <a:ext cx="4330990" cy="378278"/>
            </a:xfrm>
            <a:prstGeom prst="notchedRightArrow">
              <a:avLst>
                <a:gd name="adj1" fmla="val 21429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25000">
                  <a:srgbClr val="FF0000">
                    <a:alpha val="56000"/>
                  </a:srgb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  <a:ln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983" y="4936394"/>
              <a:ext cx="836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pc="50" dirty="0" smtClean="0">
                  <a:ln w="12700" cmpd="sng">
                    <a:solidFill>
                      <a:srgbClr val="FF0000"/>
                    </a:solidFill>
                    <a:prstDash val="solid"/>
                  </a:ln>
                  <a:gradFill flip="none" rotWithShape="1">
                    <a:gsLst>
                      <a:gs pos="0">
                        <a:srgbClr val="FF0000"/>
                      </a:gs>
                      <a:gs pos="100000">
                        <a:srgbClr val="FFFFFF"/>
                      </a:gs>
                      <a:gs pos="19000">
                        <a:srgbClr val="FF0000"/>
                      </a:gs>
                    </a:gsLst>
                    <a:lin ang="0" scaled="1"/>
                    <a:tileRect/>
                  </a:gra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ions</a:t>
              </a:r>
              <a:endParaRPr lang="en-US" b="1" spc="50" dirty="0">
                <a:ln w="12700" cmpd="sng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  <a:gs pos="19000">
                      <a:srgbClr val="FF0000"/>
                    </a:gs>
                  </a:gsLst>
                  <a:lin ang="0" scaled="1"/>
                  <a:tileRect/>
                </a:gra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endParaRPr>
            </a:p>
          </p:txBody>
        </p:sp>
      </p:grpSp>
      <p:sp>
        <p:nvSpPr>
          <p:cNvPr id="13" name="Oval 12"/>
          <p:cNvSpPr/>
          <p:nvPr/>
        </p:nvSpPr>
        <p:spPr bwMode="auto">
          <a:xfrm>
            <a:off x="6080236" y="5114835"/>
            <a:ext cx="1634908" cy="102594"/>
          </a:xfrm>
          <a:prstGeom prst="ellipse">
            <a:avLst/>
          </a:prstGeom>
          <a:ln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2427" y="4446515"/>
            <a:ext cx="1446504" cy="416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electrons</a:t>
            </a:r>
            <a:endParaRPr lang="en-US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96492" y="4862739"/>
            <a:ext cx="1335935" cy="593140"/>
          </a:xfrm>
          <a:prstGeom prst="ellipse">
            <a:avLst/>
          </a:prstGeom>
          <a:gradFill>
            <a:gsLst>
              <a:gs pos="0">
                <a:srgbClr val="FF0000"/>
              </a:gs>
              <a:gs pos="25000">
                <a:srgbClr val="FF0000">
                  <a:alpha val="56000"/>
                </a:srgb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9371" y="4446869"/>
            <a:ext cx="754242" cy="416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  <a:gs pos="19000">
                      <a:srgbClr val="FF0000"/>
                    </a:gs>
                  </a:gsLst>
                  <a:lin ang="0" scaled="1"/>
                  <a:tileRect/>
                </a:gra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ions</a:t>
            </a:r>
            <a:endParaRPr lang="en-US" b="1" spc="50" dirty="0">
              <a:ln w="12700" cmpd="sng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  <a:gs pos="19000">
                    <a:srgbClr val="FF0000"/>
                  </a:gs>
                </a:gsLst>
                <a:lin ang="0" scaled="1"/>
                <a:tileRect/>
              </a:gra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0057" y="5849818"/>
            <a:ext cx="1981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Storage Ring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53787" y="5849818"/>
            <a:ext cx="2015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Penning Trap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96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Cooling in Storage Rings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Herfurth "HITRAP and CRYRING@ESR"</a:t>
            </a:r>
            <a:endParaRPr lang="de-DE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51275" y="1449388"/>
            <a:ext cx="494304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 eaLnBrk="0" hangingPunct="0">
              <a:buFont typeface="Arial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Let many electrons and some ions move along at about the same speed.</a:t>
            </a:r>
          </a:p>
          <a:p>
            <a:pPr marL="285750" indent="-285750" algn="l" eaLnBrk="0" hangingPunct="0">
              <a:buFont typeface="Arial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via Coulomb 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collisions, ions transfer energy to 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electrons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Book Antiqua" charset="0"/>
            </a:endParaRPr>
          </a:p>
          <a:p>
            <a:pPr marL="285750" indent="-285750" algn="l" eaLnBrk="0" hangingPunct="0">
              <a:buFont typeface="Arial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electrons 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are 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</a:rPr>
              <a:t>replaced continuously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Book Antiqua" charset="0"/>
            </a:endParaRPr>
          </a:p>
        </p:txBody>
      </p:sp>
      <p:pic>
        <p:nvPicPr>
          <p:cNvPr id="6" name="Picture 3" descr="Cooling EPAC 200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86985"/>
            <a:ext cx="9144000" cy="3044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AutoShape 8"/>
          <p:cNvSpPr>
            <a:spLocks/>
          </p:cNvSpPr>
          <p:nvPr/>
        </p:nvSpPr>
        <p:spPr bwMode="auto">
          <a:xfrm>
            <a:off x="0" y="1183184"/>
            <a:ext cx="3644429" cy="23886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2248" tIns="72248" rIns="72248" bIns="72248" anchor="ctr"/>
          <a:lstStyle/>
          <a:p>
            <a:pPr defTabSz="583758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42584" y="3486985"/>
            <a:ext cx="424733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/>
              <a:t>Beam profile while cooling at CRYRING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9" y="1183184"/>
            <a:ext cx="3492500" cy="24003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91016" y="3154882"/>
            <a:ext cx="986349" cy="416993"/>
            <a:chOff x="2653017" y="3236647"/>
            <a:chExt cx="986349" cy="416993"/>
          </a:xfrm>
        </p:grpSpPr>
        <p:sp>
          <p:nvSpPr>
            <p:cNvPr id="11" name="Left-Right Arrow 10"/>
            <p:cNvSpPr/>
            <p:nvPr/>
          </p:nvSpPr>
          <p:spPr bwMode="auto">
            <a:xfrm rot="21316116">
              <a:off x="2653017" y="3490108"/>
              <a:ext cx="986349" cy="163532"/>
            </a:xfrm>
            <a:prstGeom prst="left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313755">
              <a:off x="2864712" y="3236647"/>
              <a:ext cx="52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 m</a:t>
              </a:r>
              <a:endParaRPr lang="en-US" sz="16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7212" y="3997788"/>
            <a:ext cx="509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42841" y="5285025"/>
            <a:ext cx="509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118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JSZW5kZXJpbmdPcHRpb25zIjp7Ik1pbGVzdG9uZXNPdmVybGFwcGluZ0hhbmRsaW5nT3B0aW9ucyI6MiwiVGFza3NXaXRoVGl0bGVzTG9uZ2VyVGhhblRoZVRhc2tTaGFwZURldGVjdGVkIjpmYWxzZX0sIlJlbmRlcmluZ01hcCI6eyJNaWxlc3RvbmVzIjpbeyJNaWxlc3RvbmVJZCI6IjdmNTgzZGUwLTg1NGEtNGNhYy1iODk4LTM3ZjNhMzc5YmI0YSIsIlRpdGxlU2hhcGVOYW1lIjoiVGV4dEJveCA4Njk1IiwiRGF0ZVNoYXBlTmFtZSI6IlRleHRCb3ggODY5NyIsIk1hcmtlclNoYXBlTmFtZSI6IjUtUG9pbnQgU3RhciA4NjkzIiwiQ29ubmVjdG9yU2hhcGVOYW1lIjoiU3RyYWlnaHQgQ29ubmVjdG9yIDg2OTkifSx7Ik1pbGVzdG9uZUlkIjoiN2IwOTk2NDYtNGZmZC00Y2QzLWEzYjMtODNhYjFiYTIyNDM4IiwiVGl0bGVTaGFwZU5hbWUiOiJUZXh0Qm94IDg3MDMiLCJEYXRlU2hhcGVOYW1lIjoiVGV4dEJveCA4NzA1IiwiTWFya2VyU2hhcGVOYW1lIjoiVGVhcmRyb3AgODcwMSIsIkNvbm5lY3RvclNoYXBlTmFtZSI6IlN0cmFpZ2h0IENvbm5lY3RvciA4NzA3In0seyJNaWxlc3RvbmVJZCI6IjZhMjgzYjM2LTczNzUtNDE1Yi05MmIwLWU1ZmM0ZTE2YTBjYyIsIlRpdGxlU2hhcGVOYW1lIjoiVGV4dEJveCA4NzExIiwiRGF0ZVNoYXBlTmFtZSI6IlRleHRCb3ggODcxMyIsIk1hcmtlclNoYXBlTmFtZSI6IjgtUG9pbnQgU3RhciA4NzA5IiwiQ29ubmVjdG9yU2hhcGVOYW1lIjoiU3RyYWlnaHQgQ29ubmVjdG9yIDg3MTUifSx7Ik1pbGVzdG9uZUlkIjoiOTNhZmI1NTQtNTUyYS00MjIxLWE1MzgtMGY3OTE5NDA5YWE3IiwiVGl0bGVTaGFwZU5hbWUiOiJUZXh0Qm94IDg3MTkiLCJEYXRlU2hhcGVOYW1lIjoiVGV4dEJveCA4NzIxIiwiTWFya2VyU2hhcGVOYW1lIjoiVGVhcmRyb3AgODcxNyIsIkNvbm5lY3RvclNoYXBlTmFtZSI6IlN0cmFpZ2h0IENvbm5lY3RvciA4NzIzIn0seyJNaWxlc3RvbmVJZCI6ImE1NGJjODI3LWIwNTEtNDZkMS04YjU1LTlmNjE4NzIzZTJiNCIsIlRpdGxlU2hhcGVOYW1lIjoiVGV4dEJveCA4NzI3IiwiRGF0ZVNoYXBlTmFtZSI6IlRleHRCb3ggODcyOSIsIk1hcmtlclNoYXBlTmFtZSI6IlRlYXJkcm9wIDg3MjUiLCJDb25uZWN0b3JTaGFwZU5hbWUiOiJTdHJhaWdodCBDb25uZWN0b3IgODczMSJ9LHsiTWlsZXN0b25lSWQiOiI1Mjc0M2RlOC1iYjZkLTQwNDQtODk2Zi00NzM4OThmZTlkYTciLCJUaXRsZVNoYXBlTmFtZSI6IlRleHRCb3ggODczNyIsIkRhdGVTaGFwZU5hbWUiOiJUZXh0Qm94IDg3MzkiLCJNYXJrZXJTaGFwZU5hbWUiOiJGbG93Y2hhcnQ6IE1lcmdlIDg3MzUiLCJDb25uZWN0b3JTaGFwZU5hbWUiOiJTdHJhaWdodCBDb25uZWN0b3IgODc0MSJ9LHsiTWlsZXN0b25lSWQiOiJhNThmMjk0OC03YzAzLTQzYzAtOGFiYy1mNDE5MTNlNDBjYWUiLCJUaXRsZVNoYXBlTmFtZSI6IlRleHRCb3ggODc0OCIsIkRhdGVTaGFwZU5hbWUiOiJUZXh0Qm94IDg3NTAiLCJNYXJrZXJTaGFwZU5hbWUiOiJGbG93Y2hhcnQ6IE1lcmdlIDg3NDYiLCJDb25uZWN0b3JTaGFwZU5hbWUiOiJTdHJhaWdodCBDb25uZWN0b3IgODc1MiJ9XSwiVGFza3MiOlt7IlRhc2tJZCI6IjdjNTE4ZmIzLTdmMjEtNDJiYi04ZTA0LTQ1OTIwZDA0MDNiNSIsIlRpdGxlU2hhcGVOYW1lIjoiVGV4dEJveCA4NzU3IiwiRHVyYXRpb25UZXh0U2hhcGVOYW1lIjpudWxsLCJTZWdtZW50U2hhcGVOYW1lIjoiUm91bmRlZCBSZWN0YW5nbGUgODc1NCIsIlZlcnRpY2FsTGVmdENvbm5lY3RvclNoYXBlTmFtZSI6IlN0cmFpZ2h0IENvbm5lY3RvciA4NzY3IiwiVmVydGljYWxSaWdodENvbm5lY3RvclNoYXBlTmFtZSI6IlN0cmFpZ2h0IENvbm5lY3RvciA4NzY5IiwiSG9yaXpvbnRhbENvbm5lY3RvclNoYXBlTmFtZSI6IlN0cmFpZ2h0IENvbm5lY3RvciA4NzY1IiwiTGVmdERhdGVTaGFwZU5hbWUiOiJUZXh0Qm94IDg3NjIiLCJSaWdodERhdGVTaGFwZU5hbWUiOiJUZXh0Qm94IDg3NjAiLCJPdXRzaWRlUGVyY2VudGFnZVNoYXBlTmFtZSI6bnVsbCwiSW5zaWRlUGVyY2VudGFnZVNoYXBlTmFtZSI6bnVsbH0seyJUYXNrSWQiOiJiZTNhZTM4Zi02MGIzLTQwMmQtOGExMy1mMWU5MWVlYzQxZjUiLCJUaXRsZVNoYXBlTmFtZSI6IlRleHRCb3ggODc3NCIsIkR1cmF0aW9uVGV4dFNoYXBlTmFtZSI6bnVsbCwiU2VnbWVudFNoYXBlTmFtZSI6IlJvdW5kZWQgUmVjdGFuZ2xlIDg3NzEiLCJWZXJ0aWNhbExlZnRDb25uZWN0b3JTaGFwZU5hbWUiOiJTdHJhaWdodCBDb25uZWN0b3IgODc4NCIsIlZlcnRpY2FsUmlnaHRDb25uZWN0b3JTaGFwZU5hbWUiOiJTdHJhaWdodCBDb25uZWN0b3IgODc4NiIsIkhvcml6b250YWxDb25uZWN0b3JTaGFwZU5hbWUiOiJTdHJhaWdodCBDb25uZWN0b3IgODc4MiIsIkxlZnREYXRlU2hhcGVOYW1lIjoiVGV4dEJveCA4Nzc5IiwiUmlnaHREYXRlU2hhcGVOYW1lIjoiVGV4dEJveCA4Nzc3IiwiT3V0c2lkZVBlcmNlbnRhZ2VTaGFwZU5hbWUiOm51bGwsIkluc2lkZVBlcmNlbnRhZ2VTaGFwZU5hbWUiOm51bGx9LHsiVGFza0lkIjoiOWFhMTgzZDYtNWRmMi00YjBjLThmZWMtZDBhMDAyNDcxNTgzIiwiVGl0bGVTaGFwZU5hbWUiOiJUZXh0Qm94IDg3OTEiLCJEdXJhdGlvblRleHRTaGFwZU5hbWUiOm51bGwsIlNlZ21lbnRTaGFwZU5hbWUiOiJSb3VuZGVkIFJlY3RhbmdsZSA4Nzg4IiwiVmVydGljYWxMZWZ0Q29ubmVjdG9yU2hhcGVOYW1lIjoiU3RyYWlnaHQgQ29ubmVjdG9yIDg4MDEiLCJWZXJ0aWNhbFJpZ2h0Q29ubmVjdG9yU2hhcGVOYW1lIjoiU3RyYWlnaHQgQ29ubmVjdG9yIDg4MDMiLCJIb3Jpem9udGFsQ29ubmVjdG9yU2hhcGVOYW1lIjoiU3RyYWlnaHQgQ29ubmVjdG9yIDg3OTkiLCJMZWZ0RGF0ZVNoYXBlTmFtZSI6IlRleHRCb3ggODc5NiIsIlJpZ2h0RGF0ZVNoYXBlTmFtZSI6IlRleHRCb3ggODc5NCIsIk91dHNpZGVQZXJjZW50YWdlU2hhcGVOYW1lIjpudWxsLCJJbnNpZGVQZXJjZW50YWdlU2hhcGVOYW1lIjpudWxsfSx7IlRhc2tJZCI6IjA2YTZhMjAwLTIxZWEtNGFjZC1hYzIwLWI0MWY3YjM3YjBkZCIsIlRpdGxlU2hhcGVOYW1lIjoiVGV4dEJveCA4ODA4IiwiRHVyYXRpb25UZXh0U2hhcGVOYW1lIjpudWxsLCJTZWdtZW50U2hhcGVOYW1lIjoiUm91bmRlZCBSZWN0YW5nbGUgODgwNSIsIlZlcnRpY2FsTGVmdENvbm5lY3RvclNoYXBlTmFtZSI6IlN0cmFpZ2h0IENvbm5lY3RvciA4ODE4IiwiVmVydGljYWxSaWdodENvbm5lY3RvclNoYXBlTmFtZSI6IlN0cmFpZ2h0IENvbm5lY3RvciA4ODIwIiwiSG9yaXpvbnRhbENvbm5lY3RvclNoYXBlTmFtZSI6IlN0cmFpZ2h0IENvbm5lY3RvciA4ODE2IiwiTGVmdERhdGVTaGFwZU5hbWUiOiJUZXh0Qm94IDg4MTMiLCJSaWdodERhdGVTaGFwZU5hbWUiOiJUZXh0Qm94IDg4MTEiLCJPdXRzaWRlUGVyY2VudGFnZVNoYXBlTmFtZSI6bnVsbCwiSW5zaWRlUGVyY2VudGFnZVNoYXBlTmFtZSI6bnVsbH0seyJUYXNrSWQiOiJlNmY1YzkxOC1iZGQ2LTQ5YTEtYWM5MS05Y2YyMjQ2OGEyM2IiLCJUaXRsZVNoYXBlTmFtZSI6IlRleHRCb3ggODgyNSIsIkR1cmF0aW9uVGV4dFNoYXBlTmFtZSI6bnVsbCwiU2VnbWVudFNoYXBlTmFtZSI6IlJvdW5kZWQgUmVjdGFuZ2xlIDg4MjIiLCJWZXJ0aWNhbExlZnRDb25uZWN0b3JTaGFwZU5hbWUiOiJTdHJhaWdodCBDb25uZWN0b3IgODgzNSIsIlZlcnRpY2FsUmlnaHRDb25uZWN0b3JTaGFwZU5hbWUiOiJTdHJhaWdodCBDb25uZWN0b3IgODgzNyIsIkhvcml6b250YWxDb25uZWN0b3JTaGFwZU5hbWUiOiJTdHJhaWdodCBDb25uZWN0b3IgODgzMyIsIkxlZnREYXRlU2hhcGVOYW1lIjoiVGV4dEJveCA4ODMwIiwiUmlnaHREYXRlU2hhcGVOYW1lIjoiVGV4dEJveCA4ODI4IiwiT3V0c2lkZVBlcmNlbnRhZ2VTaGFwZU5hbWUiOm51bGwsIkluc2lkZVBlcmNlbnRhZ2VTaGFwZU5hbWUiOm51bGx9XSwiVGltZWJhbmQiOnsiRWxhcHNlZFRpbWVTaGFwZU5hbWUiOm51bGwsIlRvZGF5TWFya2VyU2hhcGVOYW1lIjpudWxsLCJUb2RheU1hcmtlclRleHRTaGFwZU5hbWUiOm51bGwsIlJpZ2h0RW5kQ2Fwc1NoYXBlTmFtZSI6IlRleHRCb3ggODY5MSIsIkxlZnRFbmRDYXBzU2hhcGVOYW1lIjoiVGV4dEJveCA4NjYzIiwiRWxhcHNlZFJlY3RhbmdsZVNoYXBlTmFtZSI6bnVsbCwiU2VnbWVudFNoYXBlc05hbWVzIjpbIlJvdW5kZWQgUmVjdGFuZ2xlIDg2NjEiLCJUZXh0Qm94IDg2NjUiLCJTdHJhaWdodCBDb25uZWN0b3IgODY2NyIsIlRleHRCb3ggODY2OCIsIlN0cmFpZ2h0IENvbm5lY3RvciA4NjcwIiwiVGV4dEJveCA4NjcxIiwiU3RyYWlnaHQgQ29ubmVjdG9yIDg2NzMiLCJUZXh0Qm94IDg2NzQiLCJTdHJhaWdodCBDb25uZWN0b3IgODY3NiIsIlRleHRCb3ggODY3NyIsIlN0cmFpZ2h0IENvbm5lY3RvciA4Njc5IiwiVGV4dEJveCA4NjgwIiwiU3RyYWlnaHQgQ29ubmVjdG9yIDg2ODIiLCJUZXh0Qm94IDg2ODMiLCJTdHJhaWdodCBDb25uZWN0b3IgODY4NSIsIlRleHRCb3ggODY4NiIsIlN0cmFpZ2h0IENvbm5lY3RvciA4Njg4IiwiVGV4dEJveCA4Njg5Il19fSwiRWRpdGlvbiI6MSwiSXNQbHVzRWRpdGlvbiI6dHJ1ZSwiQ3VsdHVyZUluZm9OYW1lIjoiZW4tVVMiLCJWZXJzaW9uIjoiMi4zLjAuMCIsIk9yaWdpbmFsQXNzZW1ibHlWZXJzaW9uIjoiMS4wMC4wMC4wMCIsIk1pbGVzdG9uZXMiOlt7IkRhdGVGb3JtYXQiOnsiRm9ybWF0U3RyaW5nIjoiTU1NIGQiLCJTZXBhcmF0b3IiOiIvIiwiVXNlSW50ZXJuYXRpb25hbERhdGVGb3JtYXQiOmZhbHNlfSwiSW50ZXJuYWxJZCI6ImE1OGYyOTQ4LTdjMDMtNDNjMC04YWJjLWY0MTkxM2U0MGNhZSIsIlRpdGxlTGVmdCI6MTMyLjcyMzkzOCwiVGl0bGVUb3AiOjEzOS43ODYxNDgsIlRpdGxlSGVpZ2h0Ijo5LjY5Mzc4LCJUaXRsZVRvcElzQ3VzdG9tIjp0cnVlLCJUaXRsZVdpZHRoIjo1MS42MjUwNCwiQ29sb3IiOiI4LCAxMjcsIDE5NSIsIlV0Y0RhdGUiOiIyMDE1LTA1LTEwVDAwOjAwOjAwWiIsIk5vdGUiOm51bGwsIlRpdGxlIjoiTWlsZXN0b25lIDEiLCJTdHlsZSI6MiwiQmVsb3dUaW1lYmFuZCI6ZmFsc2UsIkN1c3RvbVNldHRpbmdzIjp7IklzRGF0ZVZpc2libGUiOnRydWUsIlRpdGxlRm9udFNldHRpbmdzIjp7IkZvbnRTaXplIjoxMCwiRm9udE5hbWUiOiJDYWxpYnJpIiwiSXNCb2xkIjp0cnVlLCJJc0l0YWxpYyI6ZmFsc2UsIklzVW5kZXJsaW5lZCI6ZmFsc2UsIkZvcmVncm91bmRDb2xvciI6IjU5LCA4OSwgMTUyIiwiQmFja0NvbG9yIjpudWxsfSwiRGF0ZUZvbnRTZXR0aW5ncyI6eyJGb250U2l6ZSI6MTAsIkZvbnROYW1lIjoiQ2FsaWJyaSIsIklzQm9sZCI6ZmFsc2UsIklzSXRhbGljIjpmYWxzZSwiSXNVbmRlcmxpbmVkIjpmYWxzZSwiRm9yZWdyb3VuZENvbG9yIjoiMTI3LCAxMjcsIDEyNyIsIkJhY2tDb2xvciI6bnVsbH0sIkNvbm5lY3RvclNldHRpbmdzIjp7IkNvbG9yIjoiMCwgMTE0LCAxODgiLCJJc1Zpc2libGUiOmZhbHNlLCJMaW5lV2VpZ2h0IjowLjF9fSwiSGlkZURhdGUiOmZhbHNlLCJTaGFwZVRvcCI6MTQ1LjE5MTY1LCJRdWlja1NoYXBlU2l6ZSI6MSwiSXNWaXNpYmxlIjp0cnVlfSx7IkRhdGVGb3JtYXQiOnsiRm9ybWF0U3RyaW5nIjoiTU1NIGQiLCJTZXBhcmF0b3IiOiIvIiwiVXNlSW50ZXJuYXRpb25hbERhdGVGb3JtYXQiOmZhbHNlfSwiSW50ZXJuYWxJZCI6IjUyNzQzZGU4LWJiNmQtNDA0NC04OTZmLTQ3Mzg5OGZlOWRhNyIsIlRpdGxlTGVmdCI6MTQyLjM3NjA2OCwiVGl0bGVUb3AiOjE3Ni4xMjk2ODQsIlRpdGxlSGVpZ2h0Ijo5LjY5Mzc4LCJUaXRsZVRvcElzQ3VzdG9tIjp0cnVlLCJUaXRsZVdpZHRoIjo1MS42MjUwNCwiQ29sb3IiOiI4LCAxMjcsIDE5NSIsIlV0Y0RhdGUiOiIyMDE1LTA1LTE1VDAwOjAwOjAwWiIsIk5vdGUiOm51bGwsIlRpdGxlIjoiTWlsZXN0b25lIDIiLCJTdHlsZSI6MiwiQmVsb3dUaW1lYmFuZCI6ZmFsc2UsIkN1c3RvbVNldHRpbmdzIjp7IklzRGF0ZVZpc2libGUiOnRydWUsIlRpdGxlRm9udFNldHRpbmdzIjp7IkZvbnRTaXplIjoxMCwiRm9udE5hbWUiOiJDYWxpYnJpIiwiSXNCb2xkIjp0cnVlLCJJc0l0YWxpYyI6ZmFsc2UsIklzVW5kZXJsaW5lZCI6ZmFsc2UsIkZvcmVncm91bmRDb2xvciI6IjU5LCA4OSwgMTUyIiwiQmFja0NvbG9yIjpudWxsfSwiRGF0ZUZvbnRTZXR0aW5ncyI6eyJGb250U2l6ZSI6MTAsIkZvbnROYW1lIjoiQ2FsaWJyaSIsIklzQm9sZCI6ZmFsc2UsIklzSXRhbGljIjpmYWxzZSwiSXNVbmRlcmxpbmVkIjpmYWxzZSwiRm9yZWdyb3VuZENvbG9yIjoiMTI3LCAxMjcsIDEyNyIsIkJhY2tDb2xvciI6bnVsbH0sIkNvbm5lY3RvclNldHRpbmdzIjp7IkNvbG9yIjoiOCwgMTI3LCAxOTUiLCJJc1Zpc2libGUiOmZhbHNlLCJMaW5lV2VpZ2h0IjowLjF9fSwiSGlkZURhdGUiOmZhbHNlLCJTaGFwZVRvcCI6MTgxLjUzNTEyNiwiUXVpY2tTaGFwZVNpemUiOjEsIklzVmlzaWJsZSI6dHJ1ZX0seyJEYXRlRm9ybWF0Ijp7IkZvcm1hdFN0cmluZyI6Ik1NTSBkIiwiU2VwYXJhdG9yIjoiLyIsIlVzZUludGVybmF0aW9uYWxEYXRlRm9ybWF0IjpmYWxzZX0sIkludGVybmFsSWQiOiJhNTRiYzgyNy1iMDUxLTQ2ZDEtOGI1NS05ZjYxODcyM2UyYjQiLCJUaXRsZUxlZnQiOjIyNC4xNTI2NzksIlRpdGxlVG9wIjoxODkuMTA2MjE2LCJUaXRsZUhlaWdodCI6OS42OTM3OCwiVGl0bGVUb3BJc0N1c3RvbSI6dHJ1ZSwiVGl0bGVXaWR0aCI6NTEuNjI0OTYsIkNvbG9yIjoiOCwgMTI3LCAxOTUiLCJVdGNEYXRlIjoiMjAxNS0wNy0yMVQwMDowMDowMFoiLCJOb3RlIjpudWxsLCJUaXRsZSI6Ik1pbGVzdG9uZSAzIiwiU3R5bGUiOjgsIkJlbG93VGltZWJhbmQiOmZhbHNlLCJDdXN0b21TZXR0aW5ncyI6eyJJc0RhdGVWaXNpYmxlIjp0cnVlLCJUaXRsZUZvbnRTZXR0aW5ncyI6eyJGb250U2l6ZSI6MTAsIkZvbnROYW1lIjoiQ2FsaWJyaSIsIklzQm9sZCI6dHJ1ZSwiSXNJdGFsaWMiOmZhbHNlLCJJc1VuZGVybGluZWQiOmZhbHNlLCJGb3JlZ3JvdW5kQ29sb3IiOiI1OSwgODksIDE1MiIsIkJhY2tDb2xvciI6bnVsbH0sIkRhdGVGb250U2V0dGluZ3MiOnsiRm9udFNpemUiOjEwLCJGb250TmFtZSI6IkNhbGlicmkiLCJJc0JvbGQiOmZhbHNlLCJJc0l0YWxpYyI6ZmFsc2UsIklzVW5kZXJsaW5lZCI6ZmFsc2UsIkZvcmVncm91bmRDb2xvciI6IjEyNywgMTI3LCAxMjciLCJCYWNrQ29sb3IiOm51bGx9LCJDb25uZWN0b3JTZXR0aW5ncyI6eyJDb2xvciI6IjgsIDEyNywgMTk1IiwiSXNWaXNpYmxlIjpmYWxzZSwiTGluZVdlaWdodCI6MC4xfX0sIkhpZGVEYXRlIjpmYWxzZSwiU2hhcGVUb3AiOm51bGwsIlF1aWNrU2hhcGVTaXplIjoxLCJJc1Zpc2libGUiOnRydWV9LHsiRGF0ZUZvcm1hdCI6eyJGb3JtYXRTdHJpbmciOiJNTU0gZCIsIlNlcGFyYXRvciI6Ii8iLCJVc2VJbnRlcm5hdGlvbmFsRGF0ZUZvcm1hdCI6ZmFsc2V9LCJJbnRlcm5hbElkIjoiOTNhZmI1NTQtNTUyYS00MjIxLWE1MzgtMGY3OTE5NDA5YWE3IiwiVGl0bGVMZWZ0IjoyNjYuNjIyMzc1LCJUaXRsZVRvcCI6MTU1LjI1NDgsIlRpdGxlSGVpZ2h0Ijo5LjY5Mzc4LCJUaXRsZVRvcElzQ3VzdG9tIjp0cnVlLCJUaXRsZVdpZHRoIjo1MS42MjQ5NiwiQ29sb3IiOiIyMjAsIDg5LCAzNiIsIlV0Y0RhdGUiOiIyMDE1LTA4LTEyVDAwOjAwOjAwWiIsIk5vdGUiOm51bGwsIlRpdGxlIjoiTWlsZXN0b25lIDQiLCJTdHlsZSI6OCwiQmVsb3dUaW1lYmFuZCI6ZmFsc2UsIkN1c3RvbVNldHRpbmdzIjp7IklzRGF0ZVZpc2libGUiOnRydWUsIlRpdGxlRm9udFNldHRpbmdzIjp7IkZvbnRTaXplIjoxMCwiRm9udE5hbWUiOiJDYWxpYnJpIiwiSXNCb2xkIjp0cnVlLCJJc0l0YWxpYyI6ZmFsc2UsIklzVW5kZXJsaW5lZCI6ZmFsc2UsIkZvcmVncm91bmRDb2xvciI6IjIxMCwgNzEsIDM4IiwiQmFja0NvbG9yIjpudWxsfSwiRGF0ZUZvbnRTZXR0aW5ncyI6eyJGb250U2l6ZSI6MTAsIkZvbnROYW1lIjoiQ2FsaWJyaSIsIklzQm9sZCI6ZmFsc2UsIklzSXRhbGljIjpmYWxzZSwiSXNVbmRlcmxpbmVkIjpmYWxzZSwiRm9yZWdyb3VuZENvbG9yIjoiMTI3LCAxMjcsIDEyNyIsIkJhY2tDb2xvciI6bnVsbH0sIkNvbm5lY3RvclNldHRpbmdzIjp7IkNvbG9yIjoiMjIwLCA4OSwgMzYiLCJJc1Zpc2libGUiOmZhbHNlLCJMaW5lV2VpZ2h0IjowLjF9fSwiSGlkZURhdGUiOmZhbHNlLCJTaGFwZVRvcCI6MTIwLjAsIlF1aWNrU2hhcGVTaXplIjoxLCJJc1Zpc2libGUiOnRydWV9LHsiRGF0ZUZvcm1hdCI6eyJGb3JtYXRTdHJpbmciOiJNTU0gZCIsIlNlcGFyYXRvciI6Ii8iLCJVc2VJbnRlcm5hdGlvbmFsRGF0ZUZvcm1hdCI6ZmFsc2V9LCJJbnRlcm5hbElkIjoiNmEyODNiMzYtNzM3NS00MTViLTkyYjAtZTVmYzRlMTZhMGNjIiwiVGl0bGVMZWZ0Ijo0MzQuNTcwMDY4LCJUaXRsZVRvcCI6MTc5Ljg4NjkzMiwiVGl0bGVIZWlnaHQiOjkuNjkzNzgsIlRpdGxlVG9wSXNDdXN0b20iOnRydWUsIlRpdGxlV2lkdGgiOjUxLjYyNTA0LCJDb2xvciI6IjI1NSwgMTkyLCAwIiwiVXRjRGF0ZSI6IjIwMTUtMTEtMDdUMDA6MDA6MDBaIiwiTm90ZSI6bnVsbCwiVGl0bGUiOiJNaWxlc3RvbmUgNSIsIlN0eWxlIjoxNCwiQmVsb3dUaW1lYmFuZCI6ZmFsc2UsIkN1c3RvbVNldHRpbmdzIjp7IklzRGF0ZVZpc2libGUiOnRydWUsIlRpdGxlRm9udFNldHRpbmdzIjp7IkZvbnRTaXplIjoxMCwiRm9udE5hbWUiOiJDYWxpYnJpIiwiSXNCb2xkIjp0cnVlLCJJc0l0YWxpYyI6ZmFsc2UsIklzVW5kZXJsaW5lZCI6ZmFsc2UsIkZvcmVncm91bmRDb2xvciI6IjI1NSwgMTUzLCAwIiwiQmFja0NvbG9yIjpudWxsfSwiRGF0ZUZvbnRTZXR0aW5ncyI6eyJGb250U2l6ZSI6OCwiRm9udE5hbWUiOiJDYWxpYnJpIiwiSXNCb2xkIjpmYWxzZSwiSXNJdGFsaWMiOmZhbHNlLCJJc1VuZGVybGluZWQiOmZhbHNlLCJGb3JlZ3JvdW5kQ29sb3IiOiIyMDksIDQwLCA0NiIsIkJhY2tDb2xvciI6bnVsbH0sIkNvbm5lY3RvclNldHRpbmdzIjp7IkNvbG9yIjoiMjU1LCAxOTIsIDAiLCJJc1Zpc2libGUiOmZhbHNlLCJMaW5lV2VpZ2h0IjowLjF9fSwiSGlkZURhdGUiOnRydWUsIlNoYXBlVG9wIjpudWxsLCJRdWlja1NoYXBlU2l6ZSI6MSwiSXNWaXNpYmxlIjp0cnVlfSx7IkRhdGVGb3JtYXQiOnsiRm9ybWF0U3RyaW5nIjoiTU1NIGQiLCJTZXBhcmF0b3IiOiIvIiwiVXNlSW50ZXJuYXRpb25hbERhdGVGb3JtYXQiOmZhbHNlfSwiSW50ZXJuYWxJZCI6IjdiMDk5NjQ2LTRmZmQtNGNkMy1hM2IzLTgzYWIxYmEyMjQzOCIsIlRpdGxlTGVmdCI6NTE3LjU3ODczNSwiVGl0bGVUb3AiOjIwMi44MDYyMTMsIlRpdGxlSGVpZ2h0Ijo5LjY5Mzc4LCJUaXRsZVRvcElzQ3VzdG9tIjp0cnVlLCJUaXRsZVdpZHRoIjo1MS42MjUwNCwiQ29sb3IiOiI5OCwgMTgxLCAxMjMiLCJVdGNEYXRlIjoiMjAxNS0xMi0yMFQwMDowMDowMFoiLCJOb3RlIjpudWxsLCJUaXRsZSI6Ik1pbGVzdG9uZSA2IiwiU3R5bGUiOjgsIkJlbG93VGltZWJhbmQiOmZhbHNlLCJDdXN0b21TZXR0aW5ncyI6eyJJc0RhdGVWaXNpYmxlIjp0cnVlLCJUaXRsZUZvbnRTZXR0aW5ncyI6eyJGb250U2l6ZSI6MTAsIkZvbnROYW1lIjoiQ2FsaWJyaSIsIklzQm9sZCI6dHJ1ZSwiSXNJdGFsaWMiOmZhbHNlLCJJc1VuZGVybGluZWQiOmZhbHNlLCJGb3JlZ3JvdW5kQ29sb3IiOiI3MiwgMTU0LCA5NyIsIkJhY2tDb2xvciI6bnVsbH0sIkRhdGVGb250U2V0dGluZ3MiOnsiRm9udFNpemUiOjgsIkZvbnROYW1lIjoiQ2FsaWJyaSIsIklzQm9sZCI6ZmFsc2UsIklzSXRhbGljIjpmYWxzZSwiSXNVbmRlcmxpbmVkIjpmYWxzZSwiRm9yZWdyb3VuZENvbG9yIjoiMjA5LCA0MCwgNDYiLCJCYWNrQ29sb3IiOm51bGx9LCJDb25uZWN0b3JTZXR0aW5ncyI6eyJDb2xvciI6Ijk4LCAxODEsIDEyMyIsIklzVmlzaWJsZSI6ZmFsc2UsIkxpbmVXZWlnaHQiOjAuMX19LCJIaWRlRGF0ZSI6dHJ1ZSwiU2hhcGVUb3AiOjEyMC4wLCJRdWlja1NoYXBlU2l6ZSI6MSwiSXNWaXNpYmxlIjp0cnVlfSx7IkRhdGVGb3JtYXQiOnsiRm9ybWF0U3RyaW5nIjoiTU1NIGQiLCJTZXBhcmF0b3IiOiIvIiwiVXNlSW50ZXJuYXRpb25hbERhdGVGb3JtYXQiOmZhbHNlfSwiSW50ZXJuYWxJZCI6IjdmNTgzZGUwLTg1NGEtNGNhYy1iODk4LTM3ZjNhMzc5YmI0YSIsIlRpdGxlTGVmdCI6NTk2LjcyNjYsIlRpdGxlVG9wIjoxODQuOTQ2Nzc3LCJUaXRsZUhlaWdodCI6OS42OTM3OCwiVGl0bGVUb3BJc0N1c3RvbSI6dHJ1ZSwiVGl0bGVXaWR0aCI6NTEuNjI1MDQsIkNvbG9yIjoiOTgsIDE4MSwgMTIzIiwiVXRjRGF0ZSI6IjIwMTYtMDEtMzBUMDA6MDA6MDBaIiwiTm90ZSI6bnVsbCwiVGl0bGUiOiJNaWxlc3RvbmUgNyIsIlN0eWxlIjoxMywiQmVsb3dUaW1lYmFuZCI6ZmFsc2UsIkN1c3RvbVNldHRpbmdzIjp7IklzRGF0ZVZpc2libGUiOnRydWUsIlRpdGxlRm9udFNldHRpbmdzIjp7IkZvbnRTaXplIjoxMCwiRm9udE5hbWUiOiJDYWxpYnJpIiwiSXNCb2xkIjp0cnVlLCJJc0l0YWxpYyI6ZmFsc2UsIklzVW5kZXJsaW5lZCI6ZmFsc2UsIkZvcmVncm91bmRDb2xvciI6IjcyLCAxNTQsIDk3IiwiQmFja0NvbG9yIjpudWxsfSwiRGF0ZUZvbnRTZXR0aW5ncyI6eyJGb250U2l6ZSI6MTAsIkZvbnROYW1lIjoiQ2FsaWJyaSIsIklzQm9sZCI6ZmFsc2UsIklzSXRhbGljIjpmYWxzZSwiSXNVbmRlcmxpbmVkIjpmYWxzZSwiRm9yZWdyb3VuZENvbG9yIjoiMTI3LCAxMjcsIDEyNyIsIkJhY2tDb2xvciI6bnVsbH0sIkNvbm5lY3RvclNldHRpbmdzIjp7IkNvbG9yIjoiOTgsIDE4MSwgMTIzIiwiSXNWaXNpYmxlIjpmYWxzZSwiTGluZVdlaWdodCI6MC4xfX0sIkhpZGVEYXRlIjpmYWxzZSwiU2hhcGVUb3AiOjEzMC4zNSwiUXVpY2tTaGFwZVNpemUiOjIsIklzVmlzaWJsZSI6dHJ1ZX1dLCJUaW1lTGluZVR5cGUiOjQsIlRhc2tzIjpbeyJEdXJhdGlvblZhbHVlIjo1LjAsIkR1cmF0aW9uRm9ybWF0IjowLCJJbnRlcm5hbElkIjoiN2M1MThmYjMtN2YyMS00MmJiLThlMDQtNDU5MjBkMDQwM2I1IiwiSW5kZXgiOjEsIkNvbG9yIjoiOCwgMTI3LCAxOTUiLCJVdGNTdGFydERhdGUiOiIyMDE1LTA3LTI1VDAwOjAwOjAwWiIsIk5vdGUiOm51bGwsIlV0Y0VuZERhdGUiOiIyMDE1LTA4LTAxVDAwOjAwOjAwWiIsIlRpdGxlIjoiVGFzayAxIEhlcmUiLCJTaGFwZSI6MiwiQ3VzdG9tU2V0dGluZ3MiOnsiVGl0bGVXaWR0aCI6NTAuODY3MDEsIlRpdGxlRm9udFNldHRpbmdzIjp7IkZvbnRTaXplIjoxMCwiRm9udE5hbWUiOiJDYWxpYnJpIiwiSXNCb2xkIjp0cnVlLCJJc0l0YWxpYyI6ZmFsc2UsIklzVW5kZXJsaW5lZCI6ZmFsc2UsIkZvcmVncm91bmRDb2xvciI6IjAsIDExMiwgMTkyIiwiQmFja0NvbG9yIjpudWxsfSwiU3RhcnREYXRlRm9udFNldHRpbmdzIjp7IkZvbnRTaXplIjoxMCwiRm9udE5hbWUiOiJDYWxpYnJpIiwiSXNCb2xkIjpmYWxzZSwiSXNJdGFsaWMiOmZhbHNlLCJJc1VuZGVybGluZWQiOmZhbHNlLCJGb3JlZ3JvdW5kQ29sb3IiOiIxMjcsIDEyNywgMTI3IiwiQmFja0NvbG9yIjpudWxsfSwiRW5kRGF0ZUZvbnRTZXR0aW5ncyI6eyJGb250U2l6ZSI6MTAsIkZvbnROYW1lIjoiQ2FsaWJyaSIsIklzQm9sZCI6ZmFsc2UsIklzSXRhbGljIjpmYWxzZSwiSXNVbmRlcmxpbmVkIjpmYWxzZSwiRm9yZWdyb3VuZENvbG9yIjoiMTI3LCAxMjcsIDEyNyIsIkJhY2tDb2xvciI6bnVsbH0sIkR1cmF0aW9uRm9udFNldHRpbmdzIjp7IkZvbnRTaXplIjoxMCwiRm9udE5hbWUiOiJDYWxpYnJpIiwiSXNCb2xkIjpmYWxzZSwiSXNJdGFsaWMiOmZhbHNlLCJJc1VuZGVybGluZWQiOmZhbHNlLCJGb3JlZ3JvdW5kQ29sb3IiOiIxOTIsIDgwLCA3NyIsIkJhY2tDb2xvciI6bnVsbH0sIlRhc2tzU3BhY2luZyI6NSwiU2hhcGVIZWlnaHQiOjE2LjAsIlZlcnRpY2FsQ29ubmVjdG9yU2V0dGluZ3MiOnsiQ29sb3IiOiIyMzEsIDIzMCwgMjMwIiwiSXNWaXNpYmxlIjpmYWxzZSwiTGluZVdlaWdodCI6MC4wfSwiSG9yaXpvbnRhbENvbm5lY3RvclNldHRpbmdzIjp7IkNvbG9yIjoiMjMxLCAyMzAsIDIzMCIsIklzVmlzaWJsZSI6ZmFsc2UsIkxpbmVXZWlnaHQiOjAuMH0sIlRhc2tTaGFwZUJvcmRlclNldHRpbmdzIjp7IkNvbG9yIjoiUmVkIiwiTGluZVdlaWdodCI6MC4wfSwiU21hcnRUaXRsZUZvcmVncm91bmQiOiJXaGl0ZSIsIlNtYXJ0VGl0bGVGb3JlZ3JvdW5kSXNBY3RpdmUiOmZhbHNlLCJTbWFydER1cmF0aW9uRm9yZWdyb3VuZCI6IldoaXRlIiwiU21hcnREdXJhdGlvbkZvcmVncm91bmRJc0FjdGl2ZSI6ZmFsc2UsIlNtYXJ0RGF0ZUZvcmVncm91bmQiOiIiLCJTbWFydERhdGVGb3JlZ3JvdW5kSXNBY3RpdmUiOmZhbHNlLCJTbWFydFBlcmNlbnRhZ2VDb21wbGV0ZWRGb3JlZ3JvdW5kIjoiIiwiU21hcnRQZXJjZW50YWdlQ29tcGxldGVkSXNBY3RpdmUiOmZhbHNlLCJJbmNsdWRlTm9uV29ya2luZ0RheXNJbkR1cmF0aW9uIjpmYWxzZSwiV29ya2luZ0RheXMiOjMxLCJQZXJjZW50YWdlQ29tcGxldGVkRm9udFNldHRpbmdzIjp7IkZvbnRTaXplIjoxMCwiRm9udE5hbWUiOiJDYWxpYnJpIiwiSXNCb2xkIjpmYWxzZSwiSXNJdGFsaWMiOmZhbHNlLCJJc1VuZGVybGluZWQiOmZhbHNlLCJGb3JlZ3JvdW5kQ29sb3IiOiIxOTIsIDgwLCA3NyIsIkJhY2tDb2xvciI6bnVsbH0sIlBlcmNlbnRhZ2VDb21wbGV0ZWRQb3NpdGlvbiI6MH0sIlRhc2tEYXRlUG9zaXRpb24iOjIsIlRhc2tUaXRsZVBvc2l0aW9uIjowLCJUYXNrRHVyYXRpb25Qb3NpdGlvbiI6MiwiVGFza1RpdGxlSXNXaWRlciI6ZmFsc2UsIlRhc2tEdXJhdGlvbklzV2lkZXIiOmZhbHNlLCJUYXNrRGF0ZUlzV2lkZXIiOmZhbHNlLCJUYXNrUGVyY2VudGFnZUNvbXBsZXRlZElzV2lkZXIiOmZhbHNlLCJEYXRlRm9ybWF0Ijp7IkZvcm1hdFN0cmluZyI6Ik1NTSBkIiwiU2VwYXJhdG9yIjoiLyIsIlVzZUludGVybmF0aW9uYWxEYXRlRm9ybWF0IjpmYWxzZX0sIklzVmlzaWJsZSI6dHJ1ZSwiUGVyY2VudGFnZUNvbXBsZXRlZCI6bnVsbH0seyJEdXJhdGlvblZhbHVlIjoxNi4wLCJEdXJhdGlvbkZvcm1hdCI6MCwiSW50ZXJuYWxJZCI6ImJlM2FlMzhmLTYwYjMtNDAyZC04YTEzLWYxZTkxZWVjNDFmNSIsIkluZGV4IjoyLCJDb2xvciI6IjIxMCwgNzEsIDM4IiwiVXRjU3RhcnREYXRlIjoiMjAxNS0wOC0xNVQwMDowMDowMFoiLCJOb3RlIjpudWxsLCJVdGNFbmREYXRlIjoiMjAxNS0wOS0wN1QwMDowMDowMFoiLCJUaXRsZSI6IlRhc2sgMiBIZXJlIiwiU2hhcGUiOjIsIkN1c3RvbVNldHRpbmdzIjp7IlRpdGxlV2lkdGgiOjUxLjQ5ODAzLCJUaXRsZUZvbnRTZXR0aW5ncyI6eyJGb250U2l6ZSI6MTAsIkZvbnROYW1lIjoiQ2FsaWJyaSIsIklzQm9sZCI6dHJ1ZSwiSXNJdGFsaWMiOmZhbHNlLCJJc1VuZGVybGluZWQiOmZhbHNlLCJGb3JlZ3JvdW5kQ29sb3IiOiIyMTAsIDcxLCAzOCIsIkJhY2tDb2xvciI6bnVsbH0sIlN0YXJ0RGF0ZUZvbnRTZXR0aW5ncyI6eyJGb250U2l6ZSI6MTAsIkZvbnROYW1lIjoiQ2FsaWJyaSIsIklzQm9sZCI6ZmFsc2UsIklzSXRhbGljIjpmYWxzZSwiSXNVbmRlcmxpbmVkIjpmYWxzZSwiRm9yZWdyb3VuZENvbG9yIjoiMTI3LCAxMjcsIDEyNyIsIkJhY2tDb2xvciI6bnVsbH0sIkVuZERhdGVGb250U2V0dGluZ3MiOnsiRm9udFNpemUiOjEwLCJGb250TmFtZSI6IkNhbGlicmkiLCJJc0JvbGQiOmZhbHNlLCJJc0l0YWxpYyI6ZmFsc2UsIklzVW5kZXJsaW5lZCI6ZmFsc2UsIkZvcmVncm91bmRDb2xvciI6IjEyNywgMTI3LCAxMjciLCJCYWNrQ29sb3IiOm51bGx9LCJEdXJhdGlvbkZvbnRTZXR0aW5ncyI6eyJGb250U2l6ZSI6MTAsIkZvbnROYW1lIjoiQ2FsaWJyaSIsIklzQm9sZCI6ZmFsc2UsIklzSXRhbGljIjpmYWxzZSwiSXNVbmRlcmxpbmVkIjpmYWxzZSwiRm9yZWdyb3VuZENvbG9yIjoiMTkyLCA4MCwgNzciLCJCYWNrQ29sb3IiOm51bGx9LCJUYXNrc1NwYWNpbmciOjUsIlNoYXBlSGVpZ2h0IjoxNi4wLCJWZXJ0aWNhbENvbm5lY3RvclNldHRpbmdzIjp7IkNvbG9yIjoiMjMxLCAyMzAsIDIzMCIsIklzVmlzaWJsZSI6ZmFsc2UsIkxpbmVXZWlnaHQiOjAuMH0sIkhvcml6b250YWxDb25uZWN0b3JTZXR0aW5ncyI6eyJDb2xvciI6IjIzMSwgMjMwLCAyMzAiLCJJc1Zpc2libGUiOmZhbHNlLCJMaW5lV2VpZ2h0IjowLjB9LCJUYXNrU2hhcGVCb3JkZXJTZXR0aW5ncyI6eyJDb2xvciI6IlJlZCIsIkxpbmVXZWlnaHQiOjAuMH0sIlNtYXJ0VGl0bGVGb3JlZ3JvdW5kIjoiV2hpdGUiLCJTbWFydFRpdGxlRm9yZWdyb3VuZElzQWN0aXZlIjpmYWxzZSwiU21hcnREdXJhdGlvbkZvcmVncm91bmQiOiJXaGl0ZSIsIlNtYXJ0RHVyYXRpb25Gb3JlZ3JvdW5kSXNBY3RpdmUiOmZhbHNlLCJTbWFydERhdGVGb3JlZ3JvdW5kIjoiIiwiU21hcnREYXRlRm9yZWdyb3VuZElzQWN0aXZlIjpmYWxzZSwiU21hcnRQZXJjZW50YWdlQ29tcGxldGVkRm9yZWdyb3VuZCI6IiIsIlNtYXJ0UGVyY2VudGFnZUNvbXBsZXRlZElzQWN0aXZlIjpmYWxzZSwiSW5jbHVkZU5vbldvcmtpbmdEYXlzSW5EdXJhdGlvbiI6ZmFsc2UsIldvcmtpbmdEYXlzIjozMSwiUGVyY2VudGFnZUNvbXBsZXRlZEZvbnRTZXR0aW5ncyI6eyJGb250U2l6ZSI6MTAsIkZvbnROYW1lIjoiQ2FsaWJyaSIsIklzQm9sZCI6ZmFsc2UsIklzSXRhbGljIjpmYWxzZSwiSXNVbmRlcmxpbmVkIjpmYWxzZSwiRm9yZWdyb3VuZENvbG9yIjoiMTkyLCA4MCwgNzciLCJCYWNrQ29sb3IiOm51bGx9LCJQZXJjZW50YWdlQ29tcGxldGVkUG9zaXRpb24iOjB9LCJUYXNrRGF0ZVBvc2l0aW9uIjoyLCJUYXNrVGl0bGVQb3NpdGlvbiI6MCwiVGFza0R1cmF0aW9uUG9zaXRpb24iOjIsIlRhc2tUaXRsZUlzV2lkZXIiOmZhbHNlLCJUYXNrRHVyYXRpb25Jc1dpZGVyIjpmYWxzZSwiVGFza0RhdGVJc1dpZGVyIjpmYWxzZSwiVGFza1BlcmNlbnRhZ2VDb21wbGV0ZWRJc1dpZGVyIjpmYWxzZSwiRGF0ZUZvcm1hdCI6eyJGb3JtYXRTdHJpbmciOiJNTU0gZCIsIlNlcGFyYXRvciI6Ii8iLCJVc2VJbnRlcm5hdGlvbmFsRGF0ZUZvcm1hdCI6ZmFsc2V9LCJJc1Zpc2libGUiOnRydWUsIlBlcmNlbnRhZ2VDb21wbGV0ZWQiOm51bGx9LHsiRHVyYXRpb25WYWx1ZSI6MjQuMCwiRHVyYXRpb25Gb3JtYXQiOjAsIkludGVybmFsSWQiOiI5YWExODNkNi01ZGYyLTRiMGMtOGZlYy1kMGEwMDI0NzE1ODMiLCJJbmRleCI6MywiQ29sb3IiOiIyMTAsIDcxLCAzOCIsIlV0Y1N0YXJ0RGF0ZSI6IjIwMTUtMDgtMTVUMDA6MDA6MDBaIiwiTm90ZSI6bnVsbCwiVXRjRW5kRGF0ZSI6IjIwMTUtMDktMTdUMDA6MDA6MDBaIiwiVGl0bGUiOiJUYXNrIDMgSGVyZSIsIlNoYXBlIjoyLCJDdXN0b21TZXR0aW5ncyI6eyJUaXRsZVdpZHRoIjo1MC44NjcwMSwiVGl0bGVGb250U2V0dGluZ3MiOnsiRm9udFNpemUiOjEwLCJGb250TmFtZSI6IkNhbGlicmkiLCJJc0JvbGQiOnRydWUsIklzSXRhbGljIjpmYWxzZSwiSXNVbmRlcmxpbmVkIjpmYWxzZSwiRm9yZWdyb3VuZENvbG9yIjoiMjEwLCA3MSwgMzgiLCJCYWNrQ29sb3IiOm51bGx9LCJTdGFydERhdGVGb250U2V0dGluZ3MiOnsiRm9udFNpemUiOjEwLCJGb250TmFtZSI6IkNhbGlicmkiLCJJc0JvbGQiOmZhbHNlLCJJc0l0YWxpYyI6ZmFsc2UsIklzVW5kZXJsaW5lZCI6ZmFsc2UsIkZvcmVncm91bmRDb2xvciI6IjEyNywgMTI3LCAxMjciLCJCYWNrQ29sb3IiOm51bGx9LCJFbmREYXRlRm9udFNldHRpbmdzIjp7IkZvbnRTaXplIjoxMCwiRm9udE5hbWUiOiJDYWxpYnJpIiwiSXNCb2xkIjpmYWxzZSwiSXNJdGFsaWMiOmZhbHNlLCJJc1VuZGVybGluZWQiOmZhbHNlLCJGb3JlZ3JvdW5kQ29sb3IiOiIxMjcsIDEyNywgMTI3IiwiQmFja0NvbG9yIjpudWxsfSwiRHVyYXRpb25Gb250U2V0dGluZ3MiOnsiRm9udFNpemUiOjEwLCJGb250TmFtZSI6IkNhbGlicmkiLCJJc0JvbGQiOmZhbHNlLCJJc0l0YWxpYyI6ZmFsc2UsIklzVW5kZXJsaW5lZCI6ZmFsc2UsIkZvcmVncm91bmRDb2xvciI6IjE5MiwgODAsIDc3IiwiQmFja0NvbG9yIjpudWxsfSwiVGFza3NTcGFjaW5nIjo1LCJTaGFwZUhlaWdodCI6MTYuMCwiVmVydGljYWxDb25uZWN0b3JTZXR0aW5ncyI6eyJDb2xvciI6IjIzMSwgMjMwLCAyMzAiLCJJc1Zpc2libGUiOmZhbHNlLCJMaW5lV2VpZ2h0IjowLjB9LCJIb3Jpem9udGFsQ29ubmVjdG9yU2V0dGluZ3MiOnsiQ29sb3IiOiIyMzEsIDIzMCwgMjMwIiwiSXNWaXNpYmxlIjpmYWxzZSwiTGluZVdlaWdodCI6MC4wfSwiVGFza1NoYXBlQm9yZGVyU2V0dGluZ3MiOnsiQ29sb3IiOiJSZWQiLCJMaW5lV2VpZ2h0IjowLjB9LCJTbWFydFRpdGxlRm9yZWdyb3VuZCI6IldoaXRlIiwiU21hcnRUaXRsZUZvcmVncm91bmRJc0FjdGl2ZSI6ZmFsc2UsIlNtYXJ0RHVyYXRpb25Gb3JlZ3JvdW5kIjoiV2hpdGUiLCJTbWFydER1cmF0aW9uRm9yZWdyb3VuZElzQWN0aXZlIjpmYWxzZSwiU21hcnREYXRlRm9yZWdyb3VuZCI6IiIsIlNtYXJ0RGF0ZUZvcmVncm91bmRJc0FjdGl2ZSI6ZmFsc2UsIlNtYXJ0UGVyY2VudGFnZUNvbXBsZXRlZEZvcmVncm91bmQiOiIiLCJTbWFydFBlcmNlbnRhZ2VDb21wbGV0ZWRJc0FjdGl2ZSI6ZmFsc2UsIkluY2x1ZGVOb25Xb3JraW5nRGF5c0luRHVyYXRpb24iOmZhbHNlLCJXb3JraW5nRGF5cyI6MzEsIlBlcmNlbnRhZ2VDb21wbGV0ZWRGb250U2V0dGluZ3MiOnsiRm9udFNpemUiOjEwLCJGb250TmFtZSI6IkNhbGlicmkiLCJJc0JvbGQiOmZhbHNlLCJJc0l0YWxpYyI6ZmFsc2UsIklzVW5kZXJsaW5lZCI6ZmFsc2UsIkZvcmVncm91bmRDb2xvciI6IjE5MiwgODAsIDc3IiwiQmFja0NvbG9yIjpudWxsfSwiUGVyY2VudGFnZUNvbXBsZXRlZFBvc2l0aW9uIjowfSwiVGFza0RhdGVQb3NpdGlvbiI6MiwiVGFza1RpdGxlUG9zaXRpb24iOjAsIlRhc2tEdXJhdGlvblBvc2l0aW9uIjoyLCJUYXNrVGl0bGVJc1dpZGVyIjpmYWxzZSwiVGFza0R1cmF0aW9uSXNXaWRlciI6ZmFsc2UsIlRhc2tEYXRlSXNXaWRlciI6ZmFsc2UsIlRhc2tQZXJjZW50YWdlQ29tcGxldGVkSXNXaWRlciI6ZmFsc2UsIkRhdGVGb3JtYXQiOnsiRm9ybWF0U3RyaW5nIjoiTU1NIGQiLCJTZXBhcmF0b3IiOiIvIiwiVXNlSW50ZXJuYXRpb25hbERhdGVGb3JtYXQiOmZhbHNlfSwiSXNWaXNpYmxlIjp0cnVlLCJQZXJjZW50YWdlQ29tcGxldGVkIjpudWxsfSx7IkR1cmF0aW9uVmFsdWUiOjE3LjAsIkR1cmF0aW9uRm9ybWF0IjowLCJJbnRlcm5hbElkIjoiMDZhNmEyMDAtMjFlYS00YWNkLWFjMjAtYjQxZjdiMzdiMGRkIiwiSW5kZXgiOjQsIkNvbG9yIjoiOTgsIDE4MSwgMTIzIiwiVXRjU3RhcnREYXRlIjoiMjAxNS0wOS0wOFQwMDowMDowMFoiLCJOb3RlIjpudWxsLCJVdGNFbmREYXRlIjoiMjAxNS0wOS0zMFQwMDowMDowMFoiLCJUaXRsZSI6IlRhc2sgNCBIZXJlIiwiU2hhcGUiOjIsIkN1c3RvbVNldHRpbmdzIjp7IlRpdGxlV2lkdGgiOjUxLjQ5ODAzLCJUaXRsZUZvbnRTZXR0aW5ncyI6eyJGb250U2l6ZSI6MTAsIkZvbnROYW1lIjoiQ2FsaWJyaSIsIklzQm9sZCI6dHJ1ZSwiSXNJdGFsaWMiOmZhbHNlLCJJc1VuZGVybGluZWQiOmZhbHNlLCJGb3JlZ3JvdW5kQ29sb3IiOiI3MiwgMTU0LCA5NyIsIkJhY2tDb2xvciI6bnVsbH0sIlN0YXJ0RGF0ZUZvbnRTZXR0aW5ncyI6eyJGb250U2l6ZSI6MTAsIkZvbnROYW1lIjoiQ2FsaWJyaSIsIklzQm9sZCI6ZmFsc2UsIklzSXRhbGljIjpmYWxzZSwiSXNVbmRlcmxpbmVkIjpmYWxzZSwiRm9yZWdyb3VuZENvbG9yIjoiMTI3LCAxMjcsIDEyNyIsIkJhY2tDb2xvciI6bnVsbH0sIkVuZERhdGVGb250U2V0dGluZ3MiOnsiRm9udFNpemUiOjEwLCJGb250TmFtZSI6IkNhbGlicmkiLCJJc0JvbGQiOmZhbHNlLCJJc0l0YWxpYyI6ZmFsc2UsIklzVW5kZXJsaW5lZCI6ZmFsc2UsIkZvcmVncm91bmRDb2xvciI6IjEyNywgMTI3LCAxMjciLCJCYWNrQ29sb3IiOm51bGx9LCJEdXJhdGlvbkZvbnRTZXR0aW5ncyI6eyJGb250U2l6ZSI6MTAsIkZvbnROYW1lIjoiQ2FsaWJyaSIsIklzQm9sZCI6ZmFsc2UsIklzSXRhbGljIjpmYWxzZSwiSXNVbmRlcmxpbmVkIjpmYWxzZSwiRm9yZWdyb3VuZENvbG9yIjoiMTkyLCA4MCwgNzciLCJCYWNrQ29sb3IiOm51bGx9LCJUYXNrc1NwYWNpbmciOjUsIlNoYXBlSGVpZ2h0IjoxNi4wLCJWZXJ0aWNhbENvbm5lY3RvclNldHRpbmdzIjp7IkNvbG9yIjoiMjMxLCAyMzAsIDIzMCIsIklzVmlzaWJsZSI6ZmFsc2UsIkxpbmVXZWlnaHQiOjAuMH0sIkhvcml6b250YWxDb25uZWN0b3JTZXR0aW5ncyI6eyJDb2xvciI6IjIzMSwgMjMwLCAyMzAiLCJJc1Zpc2libGUiOmZhbHNlLCJMaW5lV2VpZ2h0IjowLjB9LCJUYXNrU2hhcGVCb3JkZXJTZXR0aW5ncyI6eyJDb2xvciI6IlJlZCIsIkxpbmVXZWlnaHQiOjAuMH0sIlNtYXJ0VGl0bGVGb3JlZ3JvdW5kIjoiQmxhY2siLCJTbWFydFRpdGxlRm9yZWdyb3VuZElzQWN0aXZlIjpmYWxzZSwiU21hcnREdXJhdGlvbkZvcmVncm91bmQiOiJCbGFjayIsIlNtYXJ0RHVyYXRpb25Gb3JlZ3JvdW5kSXNBY3RpdmUiOmZhbHNlLCJTbWFydERhdGVGb3JlZ3JvdW5kIjoiIiwiU21hcnREYXRlRm9yZWdyb3VuZElzQWN0aXZlIjpmYWxzZSwiU21hcnRQZXJjZW50YWdlQ29tcGxldGVkRm9yZWdyb3VuZCI6IiIsIlNtYXJ0UGVyY2VudGFnZUNvbXBsZXRlZElzQWN0aXZlIjpmYWxzZSwiSW5jbHVkZU5vbldvcmtpbmdEYXlzSW5EdXJhdGlvbiI6ZmFsc2UsIldvcmtpbmdEYXlzIjozMSwiUGVyY2VudGFnZUNvbXBsZXRlZEZvbnRTZXR0aW5ncyI6eyJGb250U2l6ZSI6MTAsIkZvbnROYW1lIjoiQ2FsaWJyaSIsIklzQm9sZCI6ZmFsc2UsIklzSXRhbGljIjpmYWxzZSwiSXNVbmRlcmxpbmVkIjpmYWxzZSwiRm9yZWdyb3VuZENvbG9yIjoiMTkyLCA4MCwgNzciLCJCYWNrQ29sb3IiOm51bGx9LCJQZXJjZW50YWdlQ29tcGxldGVkUG9zaXRpb24iOjB9LCJUYXNrRGF0ZVBvc2l0aW9uIjoyLCJUYXNrVGl0bGVQb3NpdGlvbiI6MCwiVGFza0R1cmF0aW9uUG9zaXRpb24iOjIsIlRhc2tUaXRsZUlzV2lkZXIiOmZhbHNlLCJUYXNrRHVyYXRpb25Jc1dpZGVyIjpmYWxzZSwiVGFza0RhdGVJc1dpZGVyIjpmYWxzZSwiVGFza1BlcmNlbnRhZ2VDb21wbGV0ZWRJc1dpZGVyIjpmYWxzZSwiRGF0ZUZvcm1hdCI6eyJGb3JtYXRTdHJpbmciOiJNTU0gZCIsIlNlcGFyYXRvciI6Ii8iLCJVc2VJbnRlcm5hdGlvbmFsRGF0ZUZvcm1hdCI6ZmFsc2V9LCJJc1Zpc2libGUiOnRydWUsIlBlcmNlbnRhZ2VDb21wbGV0ZWQiOm51bGx9LHsiRHVyYXRpb25WYWx1ZSI6MjUuMCwiRHVyYXRpb25Gb3JtYXQiOjAsIkludGVybmFsSWQiOiJlNmY1YzkxOC1iZGQ2LTQ5YTEtYWM5MS05Y2YyMjQ2OGEyM2IiLCJJbmRleCI6NSwiQ29sb3IiOiI5OCwgMTgxLCAxMjMiLCJVdGNTdGFydERhdGUiOiIyMDE1LTEwLTA0VDAwOjAwOjAwWiIsIk5vdGUiOm51bGwsIlV0Y0VuZERhdGUiOiIyMDE1LTExLTA3VDAwOjAwOjAwWiIsIlRpdGxlIjoiVGFzayA1IEhlcmUiLCJTaGFwZSI6MiwiQ3VzdG9tU2V0dGluZ3MiOnsiVGl0bGVXaWR0aCI6NTEuMTE5NDUsIlRpdGxlRm9udFNldHRpbmdzIjp7IkZvbnRTaXplIjoxMCwiRm9udE5hbWUiOiJDYWxpYnJpIiwiSXNCb2xkIjp0cnVlLCJJc0l0YWxpYyI6ZmFsc2UsIklzVW5kZXJsaW5lZCI6ZmFsc2UsIkZvcmVncm91bmRDb2xvciI6IjcyLCAxNTQsIDk3IiwiQmFja0NvbG9yIjpudWxsfSwiU3RhcnREYXRlRm9udFNldHRpbmdzIjp7IkZvbnRTaXplIjoxMCwiRm9udE5hbWUiOiJDYWxpYnJpIiwiSXNCb2xkIjpmYWxzZSwiSXNJdGFsaWMiOmZhbHNlLCJJc1VuZGVybGluZWQiOmZhbHNlLCJGb3JlZ3JvdW5kQ29sb3IiOiIxMjcsIDEyNywgMTI3IiwiQmFja0NvbG9yIjpudWxsfSwiRW5kRGF0ZUZvbnRTZXR0aW5ncyI6eyJGb250U2l6ZSI6MTAsIkZvbnROYW1lIjoiQ2FsaWJyaSIsIklzQm9sZCI6ZmFsc2UsIklzSXRhbGljIjpmYWxzZSwiSXNVbmRlcmxpbmVkIjpmYWxzZSwiRm9yZWdyb3VuZENvbG9yIjoiMTI3LCAxMjcsIDEyNyIsIkJhY2tDb2xvciI6bnVsbH0sIkR1cmF0aW9uRm9udFNldHRpbmdzIjp7IkZvbnRTaXplIjoxMCwiRm9udE5hbWUiOiJDYWxpYnJpIiwiSXNCb2xkIjpmYWxzZSwiSXNJdGFsaWMiOmZhbHNlLCJJc1VuZGVybGluZWQiOmZhbHNlLCJGb3JlZ3JvdW5kQ29sb3IiOiIxOTIsIDgwLCA3NyIsIkJhY2tDb2xvciI6bnVsbH0sIlRhc2tzU3BhY2luZyI6NSwiU2hhcGVIZWlnaHQiOjE2LjAsIlZlcnRpY2FsQ29ubmVjdG9yU2V0dGluZ3MiOnsiQ29sb3IiOiIyMzEsIDIzMCwgMjMwIiwiSXNWaXNpYmxlIjpmYWxzZSwiTGluZVdlaWdodCI6MC4wfSwiSG9yaXpvbnRhbENvbm5lY3RvclNldHRpbmdzIjp7IkNvbG9yIjoiMjMxLCAyMzAsIDIzMCIsIklzVmlzaWJsZSI6ZmFsc2UsIkxpbmVXZWlnaHQiOjAuMH0sIlRhc2tTaGFwZUJvcmRlclNldHRpbmdzIjp7IkNvbG9yIjoiUmVkIiwiTGluZVdlaWdodCI6MC4wfSwiU21hcnRUaXRsZUZvcmVncm91bmQiOiJCbGFjayIsIlNtYXJ0VGl0bGVGb3JlZ3JvdW5kSXNBY3RpdmUiOmZhbHNlLCJTbWFydER1cmF0aW9uRm9yZWdyb3VuZCI6IkJsYWNrIiwiU21hcnREdXJhdGlvbkZvcmVncm91bmRJc0FjdGl2ZSI6ZmFsc2UsIlNtYXJ0RGF0ZUZvcmVncm91bmQiOiIiLCJTbWFydERhdGVGb3JlZ3JvdW5kSXNBY3RpdmUiOmZhbHNlLCJTbWFydFBlcmNlbnRhZ2VDb21wbGV0ZWRGb3JlZ3JvdW5kIjoiIiwiU21hcnRQZXJjZW50YWdlQ29tcGxldGVkSXNBY3RpdmUiOmZhbHNlLCJJbmNsdWRlTm9uV29ya2luZ0RheXNJbkR1cmF0aW9uIjpmYWxzZSwiV29ya2luZ0RheXMiOjMxLCJQZXJjZW50YWdlQ29tcGxldGVkRm9udFNldHRpbmdzIjp7IkZvbnRTaXplIjoxMCwiRm9udE5hbWUiOiJDYWxpYnJpIiwiSXNCb2xkIjpmYWxzZSwiSXNJdGFsaWMiOmZhbHNlLCJJc1VuZGVybGluZWQiOmZhbHNlLCJGb3JlZ3JvdW5kQ29sb3IiOiIxOTIsIDgwLCA3NyIsIkJhY2tDb2xvciI6bnVsbH0sIlBlcmNlbnRhZ2VDb21wbGV0ZWRQb3NpdGlvbiI6MH0sIlRhc2tEYXRlUG9zaXRpb24iOjIsIlRhc2tUaXRsZVBvc2l0aW9uIjowLCJUYXNrRHVyYXRpb25Qb3NpdGlvbiI6MiwiVGFza1RpdGxlSXNXaWRlciI6ZmFsc2UsIlRhc2tEdXJhdGlvbklzV2lkZXIiOmZhbHNlLCJUYXNrRGF0ZUlzV2lkZXIiOmZhbHNlLCJUYXNrUGVyY2VudGFnZUNvbXBsZXRlZElzV2lkZXIiOmZhbHNlLCJEYXRlRm9ybWF0Ijp7IkZvcm1hdFN0cmluZyI6Ik1NTSBkIiwiU2VwYXJhdG9yIjoiLyIsIlVzZUludGVybmF0aW9uYWxEYXRlRm9ybWF0IjpmYWxzZX0sIklzVmlzaWJsZSI6dHJ1ZSwiUGVyY2VudGFnZUNvbXBsZXRlZCI6bnVsbH1dLCJTdHlsZSI6eyJUaW1lbGluZVNldHRpbmdzIjp7IlRvZGF5TWFya2VyQ29sb3IiOiJSZWQiLCJUb2RheU1hcmtlckZvbnRTZXR0aW5ncyI6eyJGb250U2l6ZSI6OCwiRm9udE5hbWUiOiJDYWxpYnJpIiwiSXNCb2xkIjpmYWxzZSwiSXNJdGFsaWMiOmZhbHNlLCJJc1VuZGVybGluZWQiOmZhbHNlLCJGb3JlZ3JvdW5kQ29sb3IiOiJCbGFjayIsIkJhY2tDb2xvciI6bnVsbH0sIlN0YXJ0WWVhckZvbnQiOnsiRm9udFNpemUiOjE4LCJGb250TmFtZSI6IkNvcmJlbCIsIklzQm9sZCI6ZmFsc2UsIklzSXRhbGljIjpmYWxzZSwiSXNVbmRlcmxpbmVkIjpmYWxzZSwiRm9yZWdyb3VuZENvbG9yIjoiMTkyLCA4MCwgNzciLCJCYWNrQ29sb3IiOm51bGx9LCJFbmRZZWFyRm9udCI6eyJGb250U2l6ZSI6MTgsIkZvbnROYW1lIjoiQ29yYmVsIiwiSXNCb2xkIjpmYWxzZSwiSXNJdGFsaWMiOmZhbHNlLCJJc1VuZGVybGluZWQiOmZhbHNlLCJGb3JlZ3JvdW5kQ29sb3IiOiIxOTIsIDgwLCA3NyIsIkJhY2tDb2xvciI6bnVsbH0sIklzVGhpbiI6ZmFsc2UsIkhhczNERWZmZWN0Ijp0cnVlLCJUaW1lYmFuZElzUm91bmRlZCI6dHJ1ZSwiVGltZWJhbmRDb2xvciI6IjY4LCA4NCwgMTA2IiwiVGltZWJhbmRGb250U2V0dGluZ3MiOnsiRm9udFNpemUiOjEyLCJGb250TmFtZSI6IkNhbGlicmkiLCJJc0JvbGQiOmZhbHNlLCJJc0l0YWxpYyI6ZmFsc2UsIklzVW5kZXJsaW5lZCI6ZmFsc2UsIkZvcmVncm91bmRDb2xvciI6IjIzMSwgMjMwLCAyMzAiLCJCYWNrQ29sb3IiOm51bGx9LCJFbGFwc2VkVGltZUNvbG9yIjoiQmxhY2siLCJFbGFwc2VkVGltZVN0eWxlIjoxLCJUb2RheU1hcmtlclBvc2l0aW9uIjowLCJDYXBzUG9zaXRpb24iOjN9LCJEZWZhdWx0TWlsZXN0b25lU2V0dGluZ3MiOnsiRmxhZ0Nvbm5lY3RvclNldHRpbmdzIjp7IkNvbG9yIjoiNzksIDEyOSwgMTg5IiwiSXNWaXNpYmxlIjpmYWxzZSwiTGluZVdlaWdodCI6MC4xfSwiRGF0ZUZvcm1hdCI6eyJGb3JtYXRTdHJpbmciOiJNTU0gZCIsIlNlcGFyYXRvciI6Ii8iLCJVc2VJbnRlcm5hdGlvbmFsRGF0ZUZvcm1hdCI6ZmFsc2V9LCJJc0RhdGVWaXNpYmxlIjp0cnVlLCJUaXRsZUZvbnRTZXR0aW5ncyI6eyJGb250U2l6ZSI6MTQsIkZvbnROYW1lIjoiQ29yYmVsIiwiSXNCb2xkIjpmYWxzZSwiSXNJdGFsaWMiOmZhbHNlLCJJc1VuZGVybGluZWQiOmZhbHNlLCJGb3JlZ3JvdW5kQ29sb3IiOiJCbGFjayIsIkJhY2tDb2xvciI6bnVsbH0sIkRhdGVGb250U2V0dGluZ3MiOnsiRm9udFNpemUiOjExLCJGb250TmFtZSI6IkNvcmJlbCIsIklzQm9sZCI6ZmFsc2UsIklzSXRhbGljIjpmYWxzZSwiSXNVbmRlcmxpbmVkIjpmYWxzZSwiRm9yZWdyb3VuZENvbG9yIjoiMjA5LCA0MCwgNDYiLCJCYWNrQ29sb3IiOm51bGx9LCJDb25uZWN0b3JTZXR0aW5ncyI6eyJDb2xvciI6IiIsIklzVmlzaWJsZSI6ZmFsc2UsIkxpbmVXZWlnaHQiOjAuMX19LCJEZWZhdWx0VGFza1NldHRpbmdzIjp7IkRhdGVGb250U2V0dGluZ3MiOnsiRm9udFNpemUiOjExLCJGb250TmFtZSI6IkNhbGlicmkiLCJJc0JvbGQiOmZhbHNlLCJJc0l0YWxpYyI6ZmFsc2UsIklzVW5kZXJsaW5lZCI6ZmFsc2UsIkZvcmVncm91bmRDb2xvciI6IjIwOSwgNDAsIDQ2IiwiQmFja0NvbG9yIjpudWxsfSwiU3RhcnREYXRlRm9udFNldHRpbmdzIjp7IkZvbnRTaXplIjoxMiwiRm9udE5hbWUiOiJDYWxpYnJpIiwiSXNCb2xkIjpmYWxzZSwiSXNJdGFsaWMiOmZhbHNlLCJJc1VuZGVybGluZWQiOmZhbHNlLCJGb3JlZ3JvdW5kQ29sb3IiOiJXaGl0ZSIsIkJhY2tDb2xvciI6bnVsbH0sIkVuZERhdGVGb250U2V0dGluZ3MiOnsiRm9udFNpemUiOjEyLCJGb250TmFtZSI6IkNhbGlicmkiLCJJc0JvbGQiOmZhbHNlLCJJc0l0YWxpYyI6ZmFsc2UsIklzVW5kZXJsaW5lZCI6ZmFsc2UsIkZvcmVncm91bmRDb2xvciI6IldoaXRlIiwiQmFja0NvbG9yIjpudWxsfSwiRHVyYXRpb25Gb250U2V0dGluZ3MiOnsiRm9udFNpemUiOjEyLCJGb250TmFtZSI6IkNhbGlicmkiLCJJc0JvbGQiOmZhbHNlLCJJc0l0YWxpYyI6ZmFsc2UsIklzVW5kZXJsaW5lZCI6ZmFsc2UsIkZvcmVncm91bmRDb2xvciI6IldoaXRlIiwiQmFja0NvbG9yIjpudWxsfSwiSXNUaGljayI6ZmFsc2UsIlRhc2tzQWJvdmVUaW1lYmFuZCI6ZmFsc2UsIkRhdGVGb3JtYXQiOnsiRm9ybWF0U3RyaW5nIjoiTU1NIGQiLCJTZXBhcmF0b3IiOiIvIiwiVXNlSW50ZXJuYXRpb25hbERhdGVGb3JtYXQiOmZhbHNlfSwiRHVyYXRpb25Qb3NpdGlvbiI6MiwiRHVyYXRpb25Gb3JtYXQiOjAsIlJlbmRlckxvbmdUYXNrVGl0bGVBYm92ZVRhc2tTaGFwZSI6ZmFsc2UsIklzSG9yaXpvbnRhbENvbm5lY3RvclZpc2libGUiOmZhbHNlLCJJc1ZlcnRpY2FsQ29ubmVjdG9yVmlzaWJsZSI6ZmFsc2UsIkludGVydmFsVGV4dFBvc2l0aW9uIjowLCJJbnRlcnZhbERhdGVQb3NpdGlvbiI6MiwiVGl0bGVXaWR0aCI6bnVsbCwiVGl0bGVGb250U2V0dGluZ3MiOnsiRm9udFNpemUiOjE0LCJGb250TmFtZSI6IkNvcmJlbCIsIklzQm9sZCI6ZmFsc2UsIklzSXRhbGljIjpmYWxzZSwiSXNVbmRlcmxpbmVkIjpmYWxzZSwiRm9yZWdyb3VuZENvbG9yIjoiQmxhY2siLCJCYWNrQ29sb3IiOm51bGx9LCJUYXNrc1NwYWNpbmciOjEwLCJTaGFwZUhlaWdodCI6MTYuMCwiVmVydGljYWxDb25uZWN0b3JTZXR0aW5ncyI6eyJDb2xvciI6IjIzMSwgMjMwLCAyMzAiLCJJc1Zpc2libGUiOmZhbHNlLCJMaW5lV2VpZ2h0IjowLjB9LCJIb3Jpem9udGFsQ29ubmVjdG9yU2V0dGluZ3MiOnsiQ29sb3IiOiIyMzEsIDIzMCwgMjMwIiwiSXNWaXNpYmxlIjpmYWxzZSwiTGluZVdlaWdodCI6MC4wfSwiVGFza1NoYXBlQm9yZGVyU2V0dGluZ3MiOnsiQ29sb3IiOiJSZWQiLCJMaW5lV2VpZ2h0IjowLjB9LCJTbWFydFRpdGxlRm9yZWdyb3VuZCI6IiIsIlNtYXJ0VGl0bGVGb3JlZ3JvdW5kSXNBY3RpdmUiOmZhbHNlLCJTbWFydER1cmF0aW9uRm9yZWdyb3VuZCI6IiIsIlNtYXJ0RHVyYXRpb25Gb3JlZ3JvdW5kSXNBY3RpdmUiOmZhbHNlLCJTbWFydERhdGVGb3JlZ3JvdW5kIjoiIiwiU21hcnREYXRlRm9yZWdyb3VuZElzQWN0aXZlIjpmYWxzZSwiU21hcnRQZXJjZW50YWdlQ29tcGxldGVkRm9yZWdyb3VuZCI6IiIsIlNtYXJ0UGVyY2VudGFnZUNvbXBsZXRlZElzQWN0aXZlIjpmYWxzZSwiSW5jbHVkZU5vbldvcmtpbmdEYXlzSW5EdXJhdGlvbiI6ZmFsc2UsIldvcmtpbmdEYXlzIjozMSwiUGVyY2VudGFnZUNvbXBsZXRlZEZvbnRTZXR0aW5ncyI6eyJGb250U2l6ZSI6MTAsIkZvbnROYW1lIjoiQ2FsaWJyaSIsIklzQm9sZCI6ZmFsc2UsIklzSXRhbGljIjpmYWxzZSwiSXNVbmRlcmxpbmVkIjpmYWxzZSwiRm9yZWdyb3VuZENvbG9yIjoiMTkyLCA4MCwgNzciLCJCYWNrQ29sb3IiOm51bGx9LCJQZXJjZW50YWdlQ29tcGxldGVkUG9zaXRpb24iOjB9LCJTY2FsZVNldHRpbmdzIjp7IkRhdGVGb3JtYXQiOiJNTU0iLCJJbnRlcnZhbFR5cGUiOjIsIlVzZUF1dG9tYXRpY1RpbWVTY2FsZSI6dHJ1ZSwiQ3VzdG9tVGltZVNjYWxlVXRjU3RhcnREYXRlIjoiMjAxNS0wNS0xMFQwMDowMDowMFoiLCJDdXN0b21UaW1lU2NhbGVVdGNFbmREYXRlIjoiMjAxNi0wMS0zMFQwMDowMDowMFoifX0sIlRpbWViYW5kVmVydGljYWxQb3NpdGlvbiI6eyJRdWlja1Bvc2l0aW9uIjozLCJSZWxhdGl2ZVBvc2l0aW9uIjo0Mi41LCJBYnNvbHV0ZVBvc2l0aW9uIjoyMjkuNSwiUHJldmlvdXNBYnNvbHV0ZVBvc2l0aW9uIjoyMjkuNX19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GSI-Zukunft-neu">
  <a:themeElements>
    <a:clrScheme name="GSI-Zukunft-neu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I-Zukunft-neu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GSI-Zukunft-ne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-ne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-ne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-ne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-ne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-ne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-ne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-ne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-ne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-ne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-ne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-ne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GSI-Zukunft-neu</Template>
  <TotalTime>6568</TotalTime>
  <Words>3046</Words>
  <Application>Microsoft Macintosh PowerPoint</Application>
  <PresentationFormat>On-screen Show (4:3)</PresentationFormat>
  <Paragraphs>563</Paragraphs>
  <Slides>48</Slides>
  <Notes>18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GSI-Zukunft-neu</vt:lpstr>
      <vt:lpstr>Chart</vt:lpstr>
      <vt:lpstr>Equation</vt:lpstr>
      <vt:lpstr>Formel</vt:lpstr>
      <vt:lpstr>Precision Experiments over  12 Decades   from 4 MeV/u to sub meV</vt:lpstr>
      <vt:lpstr>Energy Scale of Particles on Earth</vt:lpstr>
      <vt:lpstr>Ion Storage at GSI</vt:lpstr>
      <vt:lpstr>Atomic Properties, Other fields</vt:lpstr>
      <vt:lpstr>Nuclear Properties</vt:lpstr>
      <vt:lpstr>Storage</vt:lpstr>
      <vt:lpstr>Control the Energy – Cooling</vt:lpstr>
      <vt:lpstr>Electron Cooling - Principle</vt:lpstr>
      <vt:lpstr>Electron Cooling in Storage Rings</vt:lpstr>
      <vt:lpstr>Electron Cooling – Schottky Signal</vt:lpstr>
      <vt:lpstr>Electron Cooling in Traps</vt:lpstr>
      <vt:lpstr>Storage and Cooling of Electrons</vt:lpstr>
      <vt:lpstr>Laser Cooling in SpecTrap</vt:lpstr>
      <vt:lpstr>Resistive Cooling - Principle</vt:lpstr>
      <vt:lpstr>Resistive Cooling – Simulations</vt:lpstr>
      <vt:lpstr>Why Highly-Charged Ions?</vt:lpstr>
      <vt:lpstr>Production of Highly-Charged Ions</vt:lpstr>
      <vt:lpstr>Production of HCI: Uranium</vt:lpstr>
      <vt:lpstr>GSI</vt:lpstr>
      <vt:lpstr>HITRAP</vt:lpstr>
      <vt:lpstr>Deceleration at the ESR and HITRAP</vt:lpstr>
      <vt:lpstr>One Shot Energy Analyzer</vt:lpstr>
      <vt:lpstr>Decelerated Ions after the IH</vt:lpstr>
      <vt:lpstr>On-Line Results with redesigned RFQ</vt:lpstr>
      <vt:lpstr>The HITRAP Cooler Penning Trap</vt:lpstr>
      <vt:lpstr>Design Overview - Cooler Trap</vt:lpstr>
      <vt:lpstr>Storage and Cooling of Electrons</vt:lpstr>
      <vt:lpstr>Redesign of Cooler Penning Trap</vt:lpstr>
      <vt:lpstr>An EBIT to produce light HCI</vt:lpstr>
      <vt:lpstr>Preparing for S-EBIT</vt:lpstr>
      <vt:lpstr>g-Factor of the bound Electron</vt:lpstr>
      <vt:lpstr>Contributions to g-factor</vt:lpstr>
      <vt:lpstr>g-Factor of the bound Electron</vt:lpstr>
      <vt:lpstr>PowerPoint Presentation</vt:lpstr>
      <vt:lpstr>GSI</vt:lpstr>
      <vt:lpstr>CRYRING@ESR</vt:lpstr>
      <vt:lpstr>Vacuum &amp; Beam Life Time</vt:lpstr>
      <vt:lpstr>CRYRING@ESR in new Cave</vt:lpstr>
      <vt:lpstr>PowerPoint Presentation</vt:lpstr>
      <vt:lpstr>PowerPoint Presentation</vt:lpstr>
      <vt:lpstr>Timeline CRYRING@ESR</vt:lpstr>
      <vt:lpstr>PowerPoint Presentation</vt:lpstr>
      <vt:lpstr>PowerPoint Presentation</vt:lpstr>
      <vt:lpstr>PowerPoint Presentation</vt:lpstr>
      <vt:lpstr>Slow, Heavy, Highly Charged Ions @ GSI/FAIR</vt:lpstr>
      <vt:lpstr>The GSI/FAIR Site</vt:lpstr>
      <vt:lpstr>The HITRAP decelerator facility</vt:lpstr>
      <vt:lpstr>CRYRING@ESR</vt:lpstr>
    </vt:vector>
  </TitlesOfParts>
  <Company>GSI Darmstadt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HITRAP</dc:title>
  <dc:subject>Mazurian Lates Conference 2009</dc:subject>
  <dc:creator>Frank Herfurth</dc:creator>
  <cp:lastModifiedBy>Frank Herfurth</cp:lastModifiedBy>
  <cp:revision>860</cp:revision>
  <cp:lastPrinted>2002-09-19T14:00:30Z</cp:lastPrinted>
  <dcterms:created xsi:type="dcterms:W3CDTF">2009-02-23T08:57:05Z</dcterms:created>
  <dcterms:modified xsi:type="dcterms:W3CDTF">2017-05-22T07:38:55Z</dcterms:modified>
</cp:coreProperties>
</file>