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83" r:id="rId4"/>
    <p:sldId id="299" r:id="rId5"/>
    <p:sldId id="284" r:id="rId6"/>
    <p:sldId id="288" r:id="rId7"/>
    <p:sldId id="282" r:id="rId8"/>
    <p:sldId id="285" r:id="rId9"/>
    <p:sldId id="267" r:id="rId10"/>
    <p:sldId id="268" r:id="rId11"/>
    <p:sldId id="278" r:id="rId12"/>
    <p:sldId id="295" r:id="rId13"/>
    <p:sldId id="289" r:id="rId14"/>
    <p:sldId id="300" r:id="rId15"/>
    <p:sldId id="301" r:id="rId16"/>
    <p:sldId id="260" r:id="rId17"/>
    <p:sldId id="279" r:id="rId18"/>
    <p:sldId id="273" r:id="rId19"/>
    <p:sldId id="271" r:id="rId20"/>
    <p:sldId id="287" r:id="rId21"/>
    <p:sldId id="272" r:id="rId22"/>
    <p:sldId id="265" r:id="rId23"/>
    <p:sldId id="266" r:id="rId24"/>
    <p:sldId id="269" r:id="rId25"/>
    <p:sldId id="274" r:id="rId26"/>
    <p:sldId id="280" r:id="rId27"/>
    <p:sldId id="276" r:id="rId28"/>
    <p:sldId id="290" r:id="rId29"/>
    <p:sldId id="291" r:id="rId30"/>
    <p:sldId id="292" r:id="rId31"/>
    <p:sldId id="293" r:id="rId32"/>
    <p:sldId id="294" r:id="rId33"/>
    <p:sldId id="296" r:id="rId34"/>
    <p:sldId id="297" r:id="rId35"/>
    <p:sldId id="29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B13D41-BB80-4504-AFFA-1774D41AB614}">
          <p14:sldIdLst>
            <p14:sldId id="256"/>
            <p14:sldId id="257"/>
          </p14:sldIdLst>
        </p14:section>
        <p14:section name="Introduction" id="{E2A1D934-FD1A-4C57-B972-041342EF562D}">
          <p14:sldIdLst>
            <p14:sldId id="283"/>
            <p14:sldId id="299"/>
            <p14:sldId id="284"/>
            <p14:sldId id="288"/>
          </p14:sldIdLst>
        </p14:section>
        <p14:section name="Preliminary study" id="{468B441E-80B4-4016-80E7-6B4DAA432E8A}">
          <p14:sldIdLst>
            <p14:sldId id="282"/>
            <p14:sldId id="285"/>
            <p14:sldId id="267"/>
            <p14:sldId id="268"/>
            <p14:sldId id="278"/>
            <p14:sldId id="295"/>
            <p14:sldId id="289"/>
            <p14:sldId id="300"/>
            <p14:sldId id="301"/>
          </p14:sldIdLst>
        </p14:section>
        <p14:section name="Detector Design" id="{0325EFA8-FEAE-4701-BEC8-3FB5CA88D39A}">
          <p14:sldIdLst>
            <p14:sldId id="260"/>
            <p14:sldId id="279"/>
            <p14:sldId id="273"/>
            <p14:sldId id="271"/>
          </p14:sldIdLst>
        </p14:section>
        <p14:section name="Schedule and Cost estimates" id="{463AA789-1AB5-47FB-8C27-B1D5E99F325B}">
          <p14:sldIdLst>
            <p14:sldId id="287"/>
          </p14:sldIdLst>
        </p14:section>
        <p14:section name="Conclusion" id="{8319CE2D-C6E2-4CE1-875E-AF447D613F08}">
          <p14:sldIdLst>
            <p14:sldId id="272"/>
            <p14:sldId id="265"/>
          </p14:sldIdLst>
        </p14:section>
        <p14:section name="Backup slides" id="{14418088-1DC7-4BB5-820A-CB804E4B8312}">
          <p14:sldIdLst>
            <p14:sldId id="266"/>
            <p14:sldId id="269"/>
            <p14:sldId id="274"/>
            <p14:sldId id="280"/>
            <p14:sldId id="276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FF"/>
    <a:srgbClr val="EAE7FF"/>
    <a:srgbClr val="8172F2"/>
    <a:srgbClr val="5A2DFF"/>
    <a:srgbClr val="FF5353"/>
    <a:srgbClr val="FFE5E5"/>
    <a:srgbClr val="FFBDBD"/>
    <a:srgbClr val="000000"/>
    <a:srgbClr val="0055A0"/>
    <a:srgbClr val="10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7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6" d="100"/>
          <a:sy n="136" d="100"/>
        </p:scale>
        <p:origin x="-38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8CDB-4CDB-0047-B0A3-926A8FE44A35}" type="datetimeFigureOut">
              <a:rPr lang="fr-FR" smtClean="0"/>
              <a:t>21/05/2017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EA63-43D2-E842-92EA-B304A8820A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EA63-43D2-E842-92EA-B304A8820A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39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Pierre Grandemange BE/BI/EA</a:t>
            </a:r>
            <a:endParaRPr lang="en-US" dirty="0"/>
          </a:p>
        </p:txBody>
      </p:sp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978"/>
            <a:ext cx="8243343" cy="615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8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Ionisation rate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05842"/>
              </p:ext>
            </p:extLst>
          </p:nvPr>
        </p:nvGraphicFramePr>
        <p:xfrm>
          <a:off x="694233" y="1046132"/>
          <a:ext cx="7591152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89"/>
                <a:gridCol w="1204845"/>
                <a:gridCol w="1452880"/>
                <a:gridCol w="1631385"/>
                <a:gridCol w="162875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GB" sz="1400" b="1" kern="1200" dirty="0" smtClean="0">
                          <a:solidFill>
                            <a:srgbClr val="0055A0"/>
                          </a:solidFill>
                          <a:latin typeface="+mj-lt"/>
                          <a:ea typeface="+mj-ea"/>
                          <a:cs typeface="+mj-cs"/>
                        </a:rPr>
                        <a:t>Beam</a:t>
                      </a:r>
                      <a:r>
                        <a:rPr kumimoji="0" lang="en-GB" sz="1400" b="1" kern="1200" baseline="0" dirty="0" smtClean="0">
                          <a:solidFill>
                            <a:srgbClr val="0055A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kumimoji="0" lang="en-GB" sz="1400" b="1" kern="1200" dirty="0">
                        <a:solidFill>
                          <a:srgbClr val="0055A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Intensity</a:t>
                      </a:r>
                      <a:br>
                        <a:rPr lang="en-GB" sz="1400" b="1" dirty="0" smtClean="0">
                          <a:solidFill>
                            <a:srgbClr val="0055A0"/>
                          </a:solidFill>
                        </a:rPr>
                      </a:br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[A]</a:t>
                      </a:r>
                      <a:endParaRPr lang="en-GB" sz="1400" b="1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Kinetic energy</a:t>
                      </a:r>
                      <a:br>
                        <a:rPr lang="en-GB" sz="1400" b="1" dirty="0" smtClean="0">
                          <a:solidFill>
                            <a:srgbClr val="0055A0"/>
                          </a:solidFill>
                        </a:rPr>
                      </a:br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[MeV]</a:t>
                      </a:r>
                      <a:endParaRPr lang="en-GB" sz="1400" b="1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Gas pressure [mbar]</a:t>
                      </a:r>
                      <a:endParaRPr lang="en-GB" sz="1400" b="1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55A0"/>
                          </a:solidFill>
                        </a:rPr>
                        <a:t>Ionisation</a:t>
                      </a:r>
                      <a:r>
                        <a:rPr lang="en-GB" sz="1400" b="1" baseline="0" dirty="0" smtClean="0">
                          <a:solidFill>
                            <a:srgbClr val="0055A0"/>
                          </a:solidFill>
                        </a:rPr>
                        <a:t> rate [/m/s]</a:t>
                      </a:r>
                      <a:endParaRPr lang="en-GB" sz="1400" b="1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400" b="0" kern="1200" dirty="0" smtClean="0">
                          <a:solidFill>
                            <a:srgbClr val="0055A0"/>
                          </a:solidFill>
                          <a:latin typeface="+mj-lt"/>
                          <a:ea typeface="+mj-ea"/>
                          <a:cs typeface="+mj-cs"/>
                        </a:rPr>
                        <a:t>ELENA</a:t>
                      </a:r>
                      <a:r>
                        <a:rPr kumimoji="0" lang="en-GB" sz="1400" b="0" kern="1200" baseline="0" dirty="0" smtClean="0">
                          <a:solidFill>
                            <a:srgbClr val="0055A0"/>
                          </a:solidFill>
                          <a:latin typeface="+mj-lt"/>
                          <a:ea typeface="+mj-ea"/>
                          <a:cs typeface="+mj-cs"/>
                        </a:rPr>
                        <a:t> extraction</a:t>
                      </a:r>
                      <a:r>
                        <a:rPr kumimoji="0" lang="en-GB" sz="1400" b="0" kern="1200" dirty="0" smtClean="0">
                          <a:solidFill>
                            <a:srgbClr val="0055A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kumimoji="0" lang="en-GB" sz="1400" b="0" kern="1200" dirty="0">
                        <a:solidFill>
                          <a:srgbClr val="0055A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4.6e-7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100 keV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3.8e-12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4600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AD extraction</a:t>
                      </a:r>
                      <a:r>
                        <a:rPr lang="en-GB" sz="1400" b="0" baseline="0" dirty="0" smtClean="0">
                          <a:solidFill>
                            <a:srgbClr val="0055A0"/>
                          </a:solidFill>
                        </a:rPr>
                        <a:t> 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1.1e-6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5.3 MeV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1.e-11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1300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LEIR</a:t>
                      </a:r>
                      <a:r>
                        <a:rPr lang="en-GB" sz="1400" b="0" baseline="0" dirty="0" smtClean="0">
                          <a:solidFill>
                            <a:srgbClr val="0055A0"/>
                          </a:solidFill>
                        </a:rPr>
                        <a:t> Ar</a:t>
                      </a:r>
                      <a:r>
                        <a:rPr lang="en-GB" sz="1400" b="0" baseline="30000" dirty="0" smtClean="0">
                          <a:solidFill>
                            <a:srgbClr val="0055A0"/>
                          </a:solidFill>
                        </a:rPr>
                        <a:t>11+</a:t>
                      </a:r>
                      <a:r>
                        <a:rPr lang="en-GB" sz="1400" b="0" baseline="0" dirty="0" smtClean="0">
                          <a:solidFill>
                            <a:srgbClr val="0055A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1.6e-4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4.2 MeV/u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5.e-12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B050"/>
                          </a:solidFill>
                        </a:rPr>
                        <a:t>1.3e6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LEIR</a:t>
                      </a:r>
                      <a:r>
                        <a:rPr lang="en-GB" sz="1400" b="0" baseline="0" dirty="0" smtClean="0">
                          <a:solidFill>
                            <a:srgbClr val="0055A0"/>
                          </a:solidFill>
                        </a:rPr>
                        <a:t> Pb</a:t>
                      </a:r>
                      <a:r>
                        <a:rPr lang="en-GB" sz="1400" b="0" baseline="30000" dirty="0" smtClean="0">
                          <a:solidFill>
                            <a:srgbClr val="0055A0"/>
                          </a:solidFill>
                        </a:rPr>
                        <a:t>54+</a:t>
                      </a:r>
                      <a:r>
                        <a:rPr lang="en-GB" sz="1400" b="0" baseline="0" dirty="0" smtClean="0">
                          <a:solidFill>
                            <a:srgbClr val="0055A0"/>
                          </a:solidFill>
                        </a:rPr>
                        <a:t> 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7.8e-4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4.2 MeV/u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rgbClr val="0055A0"/>
                          </a:solidFill>
                        </a:rPr>
                        <a:t>5.e-12</a:t>
                      </a:r>
                      <a:endParaRPr lang="en-GB" sz="1400" b="0" dirty="0">
                        <a:solidFill>
                          <a:srgbClr val="0055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00B050"/>
                          </a:solidFill>
                        </a:rPr>
                        <a:t>3.e7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4233" y="3408753"/>
                <a:ext cx="3577670" cy="103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CH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CH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CH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CH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CH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∝</m:t>
                    </m:r>
                    <m:f>
                      <m:fPr>
                        <m:type m:val="lin"/>
                        <m:ctrlPr>
                          <a:rPr lang="fr-CH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CH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fr-CH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CH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fr-CH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3" y="3408753"/>
                <a:ext cx="3577670" cy="1034194"/>
              </a:xfrm>
              <a:prstGeom prst="rect">
                <a:avLst/>
              </a:prstGeom>
              <a:blipFill rotWithShape="0">
                <a:blip r:embed="rId2"/>
                <a:stretch>
                  <a:fillRect l="-1193" t="-30000" b="-1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91791" y="3202123"/>
            <a:ext cx="379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Increase detection length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Increase acquisition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Inject gas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Increase local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Increase ionisation probability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Decrease antiproton lifetime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8" y="854654"/>
            <a:ext cx="4334480" cy="264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40" y="864607"/>
            <a:ext cx="4330018" cy="2634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9601" y="3588039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LEIR – 11/11/2014</a:t>
            </a:r>
          </a:p>
          <a:p>
            <a:r>
              <a:rPr lang="en-GB" dirty="0" smtClean="0"/>
              <a:t>Alexandre Frassier</a:t>
            </a:r>
          </a:p>
          <a:p>
            <a:r>
              <a:rPr lang="en-GB" dirty="0" smtClean="0"/>
              <a:t>BE/BI/EA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91791" y="3582343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 – 01/12/2014</a:t>
            </a:r>
          </a:p>
          <a:p>
            <a:r>
              <a:rPr lang="en-GB" dirty="0" smtClean="0"/>
              <a:t>Gas injection – 8.5e-9mbar</a:t>
            </a:r>
          </a:p>
          <a:p>
            <a:r>
              <a:rPr lang="en-GB" dirty="0" smtClean="0"/>
              <a:t>Alexandre Frassier</a:t>
            </a:r>
          </a:p>
          <a:p>
            <a:r>
              <a:rPr lang="en-GB" dirty="0" smtClean="0"/>
              <a:t>BE/BI/EA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1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Gas injection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9" y="880452"/>
            <a:ext cx="5878551" cy="33313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290" y="4333374"/>
            <a:ext cx="669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J. Phys. B: At </a:t>
            </a:r>
            <a:r>
              <a:rPr lang="en-GB" sz="1400" dirty="0" err="1"/>
              <a:t>Mol</a:t>
            </a:r>
            <a:r>
              <a:rPr lang="en-GB" sz="1400" dirty="0"/>
              <a:t> Opt. Phys. 44 (2011) </a:t>
            </a:r>
            <a:r>
              <a:rPr lang="en-GB" sz="1400" dirty="0" smtClean="0"/>
              <a:t>122001 (CERN </a:t>
            </a:r>
            <a:r>
              <a:rPr lang="en-GB" sz="1400" dirty="0"/>
              <a:t>PS194, ASACUSA)</a:t>
            </a:r>
          </a:p>
        </p:txBody>
      </p:sp>
    </p:spTree>
    <p:extLst>
      <p:ext uri="{BB962C8B-B14F-4D97-AF65-F5344CB8AC3E}">
        <p14:creationId xmlns:p14="http://schemas.microsoft.com/office/powerpoint/2010/main" val="32824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Ionisation in ELENA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9816" y="418967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gas injected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93224"/>
            <a:ext cx="4621176" cy="2499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26" y="1093224"/>
            <a:ext cx="4036401" cy="21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224"/>
            <a:ext cx="4621176" cy="2499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Ionisation in ELENA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9816" y="4189679"/>
            <a:ext cx="237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CO2 @ 1.0e-11 mbar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26" y="1093223"/>
            <a:ext cx="4036402" cy="2183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6225" y="4189679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9% average pressure 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blow up and large angle scattering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0" y="927824"/>
            <a:ext cx="6653494" cy="84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5760"/>
            <a:ext cx="2046157" cy="823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62"/>
            <a:ext cx="2046157" cy="1783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35" y="1863102"/>
            <a:ext cx="3223539" cy="92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35" y="3700855"/>
            <a:ext cx="4564776" cy="830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35" y="2821085"/>
            <a:ext cx="4618120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1" y="0"/>
            <a:ext cx="7778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BIPM detector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0452"/>
            <a:ext cx="3933477" cy="302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77" y="483870"/>
            <a:ext cx="3014562" cy="41757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86233" y="2860414"/>
            <a:ext cx="1050601" cy="369332"/>
            <a:chOff x="7734300" y="2639191"/>
            <a:chExt cx="1050601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8087274" y="263919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MCP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7734300" y="2823857"/>
              <a:ext cx="3529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335047" y="3509955"/>
            <a:ext cx="1486618" cy="646331"/>
            <a:chOff x="7734300" y="2639191"/>
            <a:chExt cx="1486618" cy="646331"/>
          </a:xfrm>
        </p:grpSpPr>
        <p:sp>
          <p:nvSpPr>
            <p:cNvPr id="17" name="TextBox 16"/>
            <p:cNvSpPr txBox="1"/>
            <p:nvPr/>
          </p:nvSpPr>
          <p:spPr>
            <a:xfrm>
              <a:off x="8087274" y="2639191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Top </a:t>
              </a:r>
              <a:br>
                <a:rPr lang="en-GB" dirty="0" smtClean="0"/>
              </a:br>
              <a:r>
                <a:rPr lang="en-GB" dirty="0" smtClean="0"/>
                <a:t>electrode</a:t>
              </a:r>
              <a:endParaRPr lang="en-GB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7734300" y="2962357"/>
              <a:ext cx="3529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949470" y="1710740"/>
            <a:ext cx="1486618" cy="646331"/>
            <a:chOff x="7734300" y="2639191"/>
            <a:chExt cx="148661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8087274" y="2639191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Read-out</a:t>
              </a:r>
              <a:br>
                <a:rPr lang="en-GB" dirty="0" smtClean="0"/>
              </a:br>
              <a:r>
                <a:rPr lang="en-GB" dirty="0" smtClean="0"/>
                <a:t>tubes</a:t>
              </a:r>
              <a:endParaRPr lang="en-GB" dirty="0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7734300" y="2962357"/>
              <a:ext cx="3529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20039" y="3901440"/>
            <a:ext cx="443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External dimensions: 206 x 140 x 128 mm</a:t>
            </a:r>
          </a:p>
          <a:p>
            <a:r>
              <a:rPr lang="en-GB" sz="1600" dirty="0" smtClean="0"/>
              <a:t>Beam aperture: 82 x 70 mm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63135" y="545678"/>
            <a:ext cx="231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Wilfried Devauchelle,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68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BIPM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Triple Z stack matched MCP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Gain &gt; 2.e8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Long detection length : 84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High vacuum compatible materials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err="1" smtClean="0"/>
              <a:t>inox</a:t>
            </a:r>
            <a:r>
              <a:rPr lang="en-GB" sz="1800" dirty="0" smtClean="0"/>
              <a:t>, alumina (AL2O3) and copper… and </a:t>
            </a:r>
            <a:r>
              <a:rPr lang="en-GB" sz="1800" dirty="0" err="1" smtClean="0"/>
              <a:t>kapton</a:t>
            </a:r>
            <a:r>
              <a:rPr lang="en-GB" sz="1800" dirty="0" smtClean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… what about </a:t>
            </a:r>
            <a:r>
              <a:rPr lang="en-GB" sz="1800" dirty="0" err="1" smtClean="0"/>
              <a:t>vespel</a:t>
            </a:r>
            <a:r>
              <a:rPr lang="en-GB" sz="1800" dirty="0" smtClean="0"/>
              <a:t>?!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Resistive glass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Improve electric field quality in the bulk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Orbit correction electrodes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1973" y="3024800"/>
            <a:ext cx="1567124" cy="1286303"/>
            <a:chOff x="5938576" y="2571750"/>
            <a:chExt cx="1567124" cy="1286303"/>
          </a:xfrm>
          <a:solidFill>
            <a:schemeClr val="bg1"/>
          </a:solidFill>
        </p:grpSpPr>
        <p:sp>
          <p:nvSpPr>
            <p:cNvPr id="8" name="Explosion 2 7"/>
            <p:cNvSpPr/>
            <p:nvPr/>
          </p:nvSpPr>
          <p:spPr>
            <a:xfrm>
              <a:off x="5938576" y="2571750"/>
              <a:ext cx="1567124" cy="1286303"/>
            </a:xfrm>
            <a:prstGeom prst="irregularSeal2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 rot="19836368">
              <a:off x="6193028" y="3076052"/>
              <a:ext cx="93956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  <a:latin typeface="Elephant" panose="02020904090505020303" pitchFamily="18" charset="0"/>
                </a:rPr>
                <a:t>NEW</a:t>
              </a:r>
              <a:endParaRPr lang="en-GB" sz="2000" b="1" dirty="0">
                <a:solidFill>
                  <a:srgbClr val="FF0000"/>
                </a:solidFill>
                <a:latin typeface="Elephant" panose="0202090409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0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Integration in ELENA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3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" y="1059107"/>
            <a:ext cx="7129604" cy="343640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96767" y="1236239"/>
            <a:ext cx="5742187" cy="3380899"/>
            <a:chOff x="196767" y="1236239"/>
            <a:chExt cx="5742187" cy="3380899"/>
          </a:xfrm>
        </p:grpSpPr>
        <p:sp>
          <p:nvSpPr>
            <p:cNvPr id="24" name="TextBox 23"/>
            <p:cNvSpPr txBox="1"/>
            <p:nvPr/>
          </p:nvSpPr>
          <p:spPr>
            <a:xfrm>
              <a:off x="1158403" y="3350625"/>
              <a:ext cx="1752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Horizontal BIPM +</a:t>
              </a:r>
            </a:p>
            <a:p>
              <a:r>
                <a:rPr lang="en-GB" sz="1600" dirty="0" err="1" smtClean="0">
                  <a:solidFill>
                    <a:prstClr val="black"/>
                  </a:solidFill>
                  <a:latin typeface="Calibri" panose="020F0502020204030204"/>
                </a:rPr>
                <a:t>NEXTorr</a:t>
              </a:r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 D 1000-10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8954" y="3730303"/>
              <a:ext cx="1845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Vertical BIPM +</a:t>
              </a:r>
            </a:p>
            <a:p>
              <a:r>
                <a:rPr lang="en-GB" sz="1600" dirty="0" err="1" smtClean="0">
                  <a:solidFill>
                    <a:prstClr val="black"/>
                  </a:solidFill>
                  <a:latin typeface="Calibri" panose="020F0502020204030204"/>
                </a:rPr>
                <a:t>NEXTorr</a:t>
              </a:r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 D 1000-10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2034622" y="3162301"/>
              <a:ext cx="243758" cy="18832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25" idx="1"/>
            </p:cNvCxnSpPr>
            <p:nvPr/>
          </p:nvCxnSpPr>
          <p:spPr>
            <a:xfrm flipH="1" flipV="1">
              <a:off x="3909060" y="3380916"/>
              <a:ext cx="69894" cy="6417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875959" y="1500188"/>
              <a:ext cx="1327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Gas injection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539491" y="1883318"/>
              <a:ext cx="371349" cy="36458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2063836" y="4032363"/>
              <a:ext cx="2136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Turbo-molecular </a:t>
              </a:r>
            </a:p>
            <a:p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pump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1" name="Straight Arrow Connector 30"/>
            <p:cNvCxnSpPr>
              <a:stCxn id="30" idx="0"/>
            </p:cNvCxnSpPr>
            <p:nvPr/>
          </p:nvCxnSpPr>
          <p:spPr>
            <a:xfrm flipH="1" flipV="1">
              <a:off x="3131950" y="3342086"/>
              <a:ext cx="369" cy="690277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96767" y="1236239"/>
              <a:ext cx="853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Bellow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>
              <a:off x="1050620" y="1405516"/>
              <a:ext cx="270325" cy="121075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085101" y="1714041"/>
              <a:ext cx="853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  <a:latin typeface="Calibri" panose="020F0502020204030204"/>
                </a:rPr>
                <a:t>Bellow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5035274" y="1883318"/>
              <a:ext cx="49827" cy="72939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26" y="82848"/>
            <a:ext cx="2674885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Acquisition chain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78978" y="1828818"/>
            <a:ext cx="3031635" cy="14851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16171" y="123741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VME</a:t>
            </a:r>
            <a:r>
              <a:rPr lang="en-GB" dirty="0" smtClean="0"/>
              <a:t> crate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61826" y="1913058"/>
            <a:ext cx="197405" cy="132724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52800" y="2074009"/>
            <a:ext cx="807729" cy="0"/>
          </a:xfrm>
          <a:prstGeom prst="line">
            <a:avLst/>
          </a:prstGeom>
          <a:ln w="28575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63190" y="2993171"/>
            <a:ext cx="997339" cy="6281"/>
          </a:xfrm>
          <a:prstGeom prst="line">
            <a:avLst/>
          </a:prstGeom>
          <a:ln w="28575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2479019" y="1899544"/>
            <a:ext cx="994850" cy="2326490"/>
            <a:chOff x="1604541" y="1899910"/>
            <a:chExt cx="994850" cy="2326490"/>
          </a:xfrm>
        </p:grpSpPr>
        <p:sp>
          <p:nvSpPr>
            <p:cNvPr id="11" name="Rectangle 10"/>
            <p:cNvSpPr/>
            <p:nvPr/>
          </p:nvSpPr>
          <p:spPr>
            <a:xfrm>
              <a:off x="1604541" y="1913424"/>
              <a:ext cx="197405" cy="13272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703243" y="2999635"/>
              <a:ext cx="0" cy="1226765"/>
            </a:xfrm>
            <a:prstGeom prst="line">
              <a:avLst/>
            </a:prstGeom>
            <a:ln w="28575" cap="rnd">
              <a:solidFill>
                <a:srgbClr val="00B05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003263" y="1899910"/>
              <a:ext cx="197405" cy="1327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01965" y="2992221"/>
              <a:ext cx="0" cy="845379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401986" y="1900093"/>
              <a:ext cx="197405" cy="132724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00688" y="2986304"/>
              <a:ext cx="0" cy="656896"/>
            </a:xfrm>
            <a:prstGeom prst="line">
              <a:avLst/>
            </a:prstGeom>
            <a:ln w="28575" cap="rnd">
              <a:solidFill>
                <a:srgbClr val="00B0F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3825701" y="1899727"/>
            <a:ext cx="994850" cy="2326490"/>
            <a:chOff x="1604541" y="1899910"/>
            <a:chExt cx="994850" cy="2326490"/>
          </a:xfrm>
        </p:grpSpPr>
        <p:sp>
          <p:nvSpPr>
            <p:cNvPr id="109" name="Rectangle 108"/>
            <p:cNvSpPr/>
            <p:nvPr/>
          </p:nvSpPr>
          <p:spPr>
            <a:xfrm>
              <a:off x="1604541" y="1913424"/>
              <a:ext cx="197405" cy="13272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703243" y="2999635"/>
              <a:ext cx="0" cy="1226765"/>
            </a:xfrm>
            <a:prstGeom prst="line">
              <a:avLst/>
            </a:prstGeom>
            <a:ln w="28575" cap="rnd">
              <a:solidFill>
                <a:srgbClr val="00B05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2003263" y="1899910"/>
              <a:ext cx="197405" cy="1327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2101965" y="2992221"/>
              <a:ext cx="0" cy="845379"/>
            </a:xfrm>
            <a:prstGeom prst="line">
              <a:avLst/>
            </a:prstGeom>
            <a:ln w="28575" cap="rnd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2401986" y="1900093"/>
              <a:ext cx="197405" cy="132724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2500688" y="2986304"/>
              <a:ext cx="0" cy="656896"/>
            </a:xfrm>
            <a:prstGeom prst="line">
              <a:avLst/>
            </a:prstGeom>
            <a:ln w="28575" cap="rnd">
              <a:solidFill>
                <a:srgbClr val="00B0F0"/>
              </a:solidFill>
              <a:headEnd type="oval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492977" y="431300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BIPM </a:t>
            </a:r>
            <a:r>
              <a:rPr lang="en-GB" dirty="0"/>
              <a:t>V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33248" y="431947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BIPM H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285521" y="1697874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CERN technical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network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8619" y="257912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ELENA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timing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484" y="878493"/>
            <a:ext cx="32963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1 VME crate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2 * VIPM cards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B050"/>
                </a:solidFill>
              </a:rPr>
              <a:t>DDC 264 integrator</a:t>
            </a:r>
            <a:endParaRPr lang="en-GB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2*4 channels positive HV power supply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</a:rPr>
              <a:t>2*4 channels negative HV power supply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91126"/>
            <a:ext cx="8226854" cy="13478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Ionisation </a:t>
            </a:r>
            <a:r>
              <a:rPr lang="en-GB" dirty="0"/>
              <a:t>Profile Monitor Proposal </a:t>
            </a:r>
            <a:r>
              <a:rPr lang="en-GB" dirty="0" smtClean="0"/>
              <a:t>for ELENA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1" y="2838784"/>
            <a:ext cx="3449781" cy="1004254"/>
          </a:xfrm>
        </p:spPr>
        <p:txBody>
          <a:bodyPr>
            <a:noAutofit/>
          </a:bodyPr>
          <a:lstStyle/>
          <a:p>
            <a:r>
              <a:rPr lang="en-GB" dirty="0" smtClean="0"/>
              <a:t>IPM17 workshop, GSI</a:t>
            </a:r>
            <a:endParaRPr lang="en-GB" dirty="0" smtClean="0"/>
          </a:p>
          <a:p>
            <a:r>
              <a:rPr lang="en-GB" dirty="0" smtClean="0"/>
              <a:t>22/05/2015</a:t>
            </a:r>
            <a:endParaRPr lang="en-GB" dirty="0" smtClean="0"/>
          </a:p>
          <a:p>
            <a:r>
              <a:rPr lang="en-GB" dirty="0" smtClean="0"/>
              <a:t>Pierre Grandemange</a:t>
            </a:r>
          </a:p>
          <a:p>
            <a:r>
              <a:rPr lang="en-GB" dirty="0" smtClean="0"/>
              <a:t>CERN BE/BI/EA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735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Cost estimates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77118"/>
              </p:ext>
            </p:extLst>
          </p:nvPr>
        </p:nvGraphicFramePr>
        <p:xfrm>
          <a:off x="999235" y="895683"/>
          <a:ext cx="676478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80"/>
                <a:gridCol w="2637155"/>
                <a:gridCol w="1035368"/>
                <a:gridCol w="1275080"/>
              </a:tblGrid>
              <a:tr h="293838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BIPM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mechanics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65 kCHF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MCPs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30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Resistive glasses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20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8">
                <a:tc rowSpan="3"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Vacuum chamber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Main tank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16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31 kCHF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BIPM flanges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&lt;10</a:t>
                      </a:r>
                      <a:r>
                        <a:rPr lang="en-GB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kCHF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Support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&lt;5 kCHF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2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Gas injection, valves,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pumping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50 kCHF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838">
                <a:tc rowSpan="4"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Acquisition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VME + CPU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2kCHF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23 kCHF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HV power supplies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8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VIPM cards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3 kCHF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8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Cables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&lt;10 kCHF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2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169 kCHF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9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IPM is a non destructive profile detector</a:t>
            </a:r>
          </a:p>
          <a:p>
            <a:r>
              <a:rPr lang="en-GB" dirty="0" smtClean="0"/>
              <a:t>Efficient to monitor beam cooling efficiency</a:t>
            </a:r>
          </a:p>
          <a:p>
            <a:r>
              <a:rPr lang="en-GB" dirty="0" smtClean="0"/>
              <a:t>Preliminary </a:t>
            </a:r>
            <a:r>
              <a:rPr lang="en-GB" dirty="0" smtClean="0"/>
              <a:t>study promising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Complete transport simulation still to be done </a:t>
            </a:r>
          </a:p>
          <a:p>
            <a:r>
              <a:rPr lang="en-GB" dirty="0" smtClean="0"/>
              <a:t>Detector design and ECR ready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Ionisation in ELENA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0452"/>
            <a:ext cx="5366673" cy="3640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75" y="1974401"/>
            <a:ext cx="2630025" cy="25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Gas injection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0452"/>
            <a:ext cx="3982930" cy="3839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7" y="880452"/>
            <a:ext cx="3982930" cy="38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BIPM vacuum chamber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39" y="880452"/>
            <a:ext cx="3529322" cy="38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Integration in ELENA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47" y="1002971"/>
            <a:ext cx="4845871" cy="3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80452"/>
            <a:ext cx="7728176" cy="35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 : detector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2349"/>
            <a:ext cx="8372711" cy="33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4" y="882650"/>
            <a:ext cx="7895514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Pierre Grandemange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2044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5" y="159098"/>
            <a:ext cx="6951349" cy="4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0452"/>
            <a:ext cx="8022469" cy="36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0452"/>
            <a:ext cx="8308220" cy="36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0452"/>
            <a:ext cx="8111308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transport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880451"/>
            <a:ext cx="4114801" cy="37929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0626" y="916185"/>
            <a:ext cx="4064009" cy="3724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1127" y="572675"/>
            <a:ext cx="206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Gerard Tranquille,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2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transport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880453"/>
            <a:ext cx="3715901" cy="3581084"/>
          </a:xfrm>
          <a:prstGeom prst="rect">
            <a:avLst/>
          </a:prstGeom>
        </p:spPr>
      </p:pic>
      <p:pic>
        <p:nvPicPr>
          <p:cNvPr id="3" name="BeamDefle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993" y="880452"/>
            <a:ext cx="4262360" cy="3196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1127" y="572675"/>
            <a:ext cx="206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Gerard Tranquille,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93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transport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7" y="986448"/>
            <a:ext cx="3985899" cy="367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1127" y="572675"/>
            <a:ext cx="206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Gerard Tranquille,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307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Extra Low Energy Antiproton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8963" r="10891"/>
          <a:stretch/>
        </p:blipFill>
        <p:spPr>
          <a:xfrm>
            <a:off x="866620" y="872667"/>
            <a:ext cx="5172813" cy="3894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179" y="872586"/>
            <a:ext cx="2082621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5.3MeV to 100keV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2.e7 pbar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4.e-12 mbar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179" y="2302454"/>
            <a:ext cx="223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an IPM?!!!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79" y="2671786"/>
            <a:ext cx="1670456" cy="19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Why </a:t>
            </a:r>
            <a:r>
              <a:rPr lang="en-GB" sz="4800" dirty="0" smtClean="0"/>
              <a:t>an IPM </a:t>
            </a:r>
            <a:r>
              <a:rPr lang="en-GB" sz="4800" dirty="0"/>
              <a:t>for ELENA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57200" y="1630898"/>
            <a:ext cx="8229600" cy="2155395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A </a:t>
            </a:r>
            <a:r>
              <a:rPr lang="en-GB" sz="2000" dirty="0" smtClean="0"/>
              <a:t>scraper is already foreseen to monitor the beam profile : destructive detector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The </a:t>
            </a:r>
            <a:r>
              <a:rPr lang="en-GB" sz="2000" dirty="0" smtClean="0"/>
              <a:t>IPM </a:t>
            </a:r>
            <a:r>
              <a:rPr lang="en-GB" sz="2000" dirty="0" smtClean="0"/>
              <a:t>is non/semi destructive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Acquisition during a complete machine cycle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Especially useful to characterise the </a:t>
            </a:r>
            <a:r>
              <a:rPr lang="en-GB" sz="2000" i="1" dirty="0" smtClean="0"/>
              <a:t>electron cooling</a:t>
            </a:r>
            <a:r>
              <a:rPr lang="en-GB" sz="2000" dirty="0" smtClean="0"/>
              <a:t> efficiency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05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ELENA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7" y="1658191"/>
            <a:ext cx="5598528" cy="2849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35" y="175120"/>
            <a:ext cx="4938354" cy="210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0188" y="4199468"/>
            <a:ext cx="185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ELENA design report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76469" y="2419151"/>
            <a:ext cx="189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ELENA parameter list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33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IPM principle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031658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BIPM principle drawing</a:t>
            </a:r>
            <a:endParaRPr lang="en-GB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7102475" y="3166181"/>
            <a:ext cx="1496184" cy="1549815"/>
            <a:chOff x="9349616" y="843240"/>
            <a:chExt cx="1496184" cy="1549815"/>
          </a:xfrm>
        </p:grpSpPr>
        <p:cxnSp>
          <p:nvCxnSpPr>
            <p:cNvPr id="58" name="Straight Arrow Connector 57"/>
            <p:cNvCxnSpPr>
              <a:stCxn id="60" idx="0"/>
            </p:cNvCxnSpPr>
            <p:nvPr/>
          </p:nvCxnSpPr>
          <p:spPr>
            <a:xfrm flipH="1" flipV="1">
              <a:off x="9697922" y="844552"/>
              <a:ext cx="4254" cy="107358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0" idx="6"/>
            </p:cNvCxnSpPr>
            <p:nvPr/>
          </p:nvCxnSpPr>
          <p:spPr>
            <a:xfrm flipV="1">
              <a:off x="9783635" y="1993132"/>
              <a:ext cx="1062165" cy="4132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/>
            <p:cNvSpPr/>
            <p:nvPr/>
          </p:nvSpPr>
          <p:spPr>
            <a:xfrm>
              <a:off x="9620717" y="1918132"/>
              <a:ext cx="162918" cy="158263"/>
            </a:xfrm>
            <a:prstGeom prst="flowChartConnector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9673572" y="1968737"/>
              <a:ext cx="57209" cy="57105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0622534" y="2023723"/>
                  <a:ext cx="22326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24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2534" y="2023723"/>
                  <a:ext cx="22326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730" t="-32787" r="-100000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349616" y="843240"/>
                  <a:ext cx="24173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24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16" y="843240"/>
                  <a:ext cx="24173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00" t="-32787" r="-97500"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9349616" y="1949354"/>
                  <a:ext cx="24570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240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616" y="1949354"/>
                  <a:ext cx="24570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000" t="-35000" r="-100000" b="-3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4" name="Oval 363"/>
          <p:cNvSpPr/>
          <p:nvPr/>
        </p:nvSpPr>
        <p:spPr>
          <a:xfrm>
            <a:off x="505031" y="1943246"/>
            <a:ext cx="7428411" cy="914400"/>
          </a:xfrm>
          <a:prstGeom prst="ellipse">
            <a:avLst/>
          </a:prstGeom>
          <a:solidFill>
            <a:srgbClr val="5B9BD5">
              <a:lumMod val="60000"/>
              <a:lumOff val="40000"/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Right Arrow 375"/>
          <p:cNvSpPr/>
          <p:nvPr/>
        </p:nvSpPr>
        <p:spPr>
          <a:xfrm>
            <a:off x="279387" y="2328954"/>
            <a:ext cx="8116389" cy="142983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7709567" y="2915676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Beam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7169350" y="1485985"/>
            <a:ext cx="119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Residual gas</a:t>
            </a:r>
          </a:p>
        </p:txBody>
      </p:sp>
      <p:grpSp>
        <p:nvGrpSpPr>
          <p:cNvPr id="513" name="Group 512"/>
          <p:cNvGrpSpPr/>
          <p:nvPr/>
        </p:nvGrpSpPr>
        <p:grpSpPr>
          <a:xfrm>
            <a:off x="798327" y="1942183"/>
            <a:ext cx="6602187" cy="814196"/>
            <a:chOff x="798327" y="1942183"/>
            <a:chExt cx="6602187" cy="814196"/>
          </a:xfrm>
        </p:grpSpPr>
        <p:grpSp>
          <p:nvGrpSpPr>
            <p:cNvPr id="512" name="Group 511"/>
            <p:cNvGrpSpPr/>
            <p:nvPr/>
          </p:nvGrpSpPr>
          <p:grpSpPr>
            <a:xfrm>
              <a:off x="940456" y="2077168"/>
              <a:ext cx="6460058" cy="677631"/>
              <a:chOff x="940456" y="2077168"/>
              <a:chExt cx="6460058" cy="677631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940456" y="2287271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643438" y="2118199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500920" y="2310757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3219306" y="2077168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4008604" y="2385467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4925555" y="2086847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6082715" y="2350932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7145316" y="2083048"/>
                <a:ext cx="255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</a:rPr>
                  <a:t>-</a:t>
                </a:r>
              </a:p>
            </p:txBody>
          </p:sp>
        </p:grpSp>
        <p:grpSp>
          <p:nvGrpSpPr>
            <p:cNvPr id="508" name="Group 507"/>
            <p:cNvGrpSpPr/>
            <p:nvPr/>
          </p:nvGrpSpPr>
          <p:grpSpPr>
            <a:xfrm>
              <a:off x="798327" y="1942183"/>
              <a:ext cx="6529090" cy="814196"/>
              <a:chOff x="798327" y="1942183"/>
              <a:chExt cx="6529090" cy="814196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322964" y="1994863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963215" y="1942183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98327" y="2067344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1482728" y="2200503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2328079" y="2067344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4077650" y="2233159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5046248" y="2006104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6155812" y="2200503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+</a:t>
                </a:r>
              </a:p>
            </p:txBody>
          </p:sp>
        </p:grpSp>
      </p:grpSp>
      <p:cxnSp>
        <p:nvCxnSpPr>
          <p:cNvPr id="430" name="Straight Arrow Connector 429"/>
          <p:cNvCxnSpPr>
            <a:stCxn id="419" idx="1"/>
            <a:endCxn id="364" idx="7"/>
          </p:cNvCxnSpPr>
          <p:nvPr/>
        </p:nvCxnSpPr>
        <p:spPr>
          <a:xfrm flipH="1">
            <a:off x="6845576" y="1655262"/>
            <a:ext cx="323774" cy="4218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19" name="Group 518"/>
          <p:cNvGrpSpPr/>
          <p:nvPr/>
        </p:nvGrpSpPr>
        <p:grpSpPr>
          <a:xfrm>
            <a:off x="3339725" y="1539912"/>
            <a:ext cx="1871769" cy="1905157"/>
            <a:chOff x="3339725" y="1539912"/>
            <a:chExt cx="1871769" cy="1905157"/>
          </a:xfrm>
        </p:grpSpPr>
        <p:cxnSp>
          <p:nvCxnSpPr>
            <p:cNvPr id="431" name="Straight Arrow Connector 430"/>
            <p:cNvCxnSpPr/>
            <p:nvPr/>
          </p:nvCxnSpPr>
          <p:spPr>
            <a:xfrm flipH="1" flipV="1">
              <a:off x="3484327" y="1546662"/>
              <a:ext cx="6993" cy="583043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2" name="Straight Arrow Connector 431"/>
            <p:cNvCxnSpPr/>
            <p:nvPr/>
          </p:nvCxnSpPr>
          <p:spPr>
            <a:xfrm flipH="1" flipV="1">
              <a:off x="4233317" y="1546661"/>
              <a:ext cx="1474" cy="79845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3" name="Straight Arrow Connector 432"/>
            <p:cNvCxnSpPr/>
            <p:nvPr/>
          </p:nvCxnSpPr>
          <p:spPr>
            <a:xfrm flipH="1" flipV="1">
              <a:off x="5204323" y="1539912"/>
              <a:ext cx="7171" cy="578287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4" name="Straight Arrow Connector 433"/>
            <p:cNvCxnSpPr/>
            <p:nvPr/>
          </p:nvCxnSpPr>
          <p:spPr>
            <a:xfrm>
              <a:off x="3339725" y="2356525"/>
              <a:ext cx="3488" cy="1065132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5" name="Straight Arrow Connector 434"/>
            <p:cNvCxnSpPr/>
            <p:nvPr/>
          </p:nvCxnSpPr>
          <p:spPr>
            <a:xfrm flipH="1">
              <a:off x="4129842" y="2665922"/>
              <a:ext cx="5896" cy="77914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6" name="Straight Arrow Connector 435"/>
            <p:cNvCxnSpPr/>
            <p:nvPr/>
          </p:nvCxnSpPr>
          <p:spPr>
            <a:xfrm>
              <a:off x="5055657" y="2348409"/>
              <a:ext cx="12395" cy="108292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437" name="Straight Arrow Connector 436"/>
          <p:cNvCxnSpPr>
            <a:stCxn id="418" idx="0"/>
          </p:cNvCxnSpPr>
          <p:nvPr/>
        </p:nvCxnSpPr>
        <p:spPr>
          <a:xfrm flipV="1">
            <a:off x="8039946" y="2400445"/>
            <a:ext cx="0" cy="51523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20" name="Group 519"/>
          <p:cNvGrpSpPr/>
          <p:nvPr/>
        </p:nvGrpSpPr>
        <p:grpSpPr>
          <a:xfrm>
            <a:off x="2510180" y="1543358"/>
            <a:ext cx="3080658" cy="1902824"/>
            <a:chOff x="2510180" y="1543358"/>
            <a:chExt cx="3080658" cy="1902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3" name="TextBox 412"/>
                <p:cNvSpPr txBox="1"/>
                <p:nvPr/>
              </p:nvSpPr>
              <p:spPr>
                <a:xfrm>
                  <a:off x="2510180" y="2982526"/>
                  <a:ext cx="390876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GB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fr-CH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13" name="TextBox 4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180" y="2982526"/>
                  <a:ext cx="390876" cy="4029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8" name="Straight Arrow Connector 437"/>
            <p:cNvCxnSpPr/>
            <p:nvPr/>
          </p:nvCxnSpPr>
          <p:spPr>
            <a:xfrm flipV="1">
              <a:off x="2895534" y="1543359"/>
              <a:ext cx="0" cy="190282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9" name="Straight Arrow Connector 438"/>
            <p:cNvCxnSpPr/>
            <p:nvPr/>
          </p:nvCxnSpPr>
          <p:spPr>
            <a:xfrm flipV="1">
              <a:off x="3753329" y="1543358"/>
              <a:ext cx="0" cy="190282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0" name="Straight Arrow Connector 439"/>
            <p:cNvCxnSpPr/>
            <p:nvPr/>
          </p:nvCxnSpPr>
          <p:spPr>
            <a:xfrm flipV="1">
              <a:off x="4663374" y="1543358"/>
              <a:ext cx="0" cy="190282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1" name="Straight Arrow Connector 440"/>
            <p:cNvCxnSpPr/>
            <p:nvPr/>
          </p:nvCxnSpPr>
          <p:spPr>
            <a:xfrm flipV="1">
              <a:off x="5590838" y="1543359"/>
              <a:ext cx="0" cy="190282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18" name="Group 517"/>
          <p:cNvGrpSpPr/>
          <p:nvPr/>
        </p:nvGrpSpPr>
        <p:grpSpPr>
          <a:xfrm>
            <a:off x="281293" y="859854"/>
            <a:ext cx="6056620" cy="2770993"/>
            <a:chOff x="281293" y="859854"/>
            <a:chExt cx="6056620" cy="2770993"/>
          </a:xfrm>
        </p:grpSpPr>
        <p:grpSp>
          <p:nvGrpSpPr>
            <p:cNvPr id="517" name="Group 516"/>
            <p:cNvGrpSpPr/>
            <p:nvPr/>
          </p:nvGrpSpPr>
          <p:grpSpPr>
            <a:xfrm>
              <a:off x="281293" y="1336269"/>
              <a:ext cx="6056620" cy="2294578"/>
              <a:chOff x="281293" y="1336269"/>
              <a:chExt cx="6056620" cy="2294578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5906385" y="3261515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V+</a:t>
                </a: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5846450" y="1336269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V-</a:t>
                </a:r>
              </a:p>
            </p:txBody>
          </p:sp>
          <p:cxnSp>
            <p:nvCxnSpPr>
              <p:cNvPr id="377" name="Straight Connector 376"/>
              <p:cNvCxnSpPr/>
              <p:nvPr/>
            </p:nvCxnSpPr>
            <p:spPr>
              <a:xfrm>
                <a:off x="2634277" y="1517233"/>
                <a:ext cx="487680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5316517" y="1517233"/>
                <a:ext cx="487680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5" name="TextBox 414"/>
              <p:cNvSpPr txBox="1"/>
              <p:nvPr/>
            </p:nvSpPr>
            <p:spPr>
              <a:xfrm>
                <a:off x="549026" y="1346026"/>
                <a:ext cx="1392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Top electrode</a:t>
                </a:r>
              </a:p>
            </p:txBody>
          </p:sp>
          <p:cxnSp>
            <p:nvCxnSpPr>
              <p:cNvPr id="420" name="Straight Arrow Connector 419"/>
              <p:cNvCxnSpPr>
                <a:stCxn id="414" idx="3"/>
              </p:cNvCxnSpPr>
              <p:nvPr/>
            </p:nvCxnSpPr>
            <p:spPr>
              <a:xfrm>
                <a:off x="1934118" y="3445069"/>
                <a:ext cx="70107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1" name="Straight Arrow Connector 420"/>
              <p:cNvCxnSpPr>
                <a:stCxn id="415" idx="3"/>
              </p:cNvCxnSpPr>
              <p:nvPr/>
            </p:nvCxnSpPr>
            <p:spPr>
              <a:xfrm flipV="1">
                <a:off x="1941728" y="1514051"/>
                <a:ext cx="693465" cy="125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14" name="TextBox 413"/>
              <p:cNvSpPr txBox="1"/>
              <p:nvPr/>
            </p:nvSpPr>
            <p:spPr>
              <a:xfrm>
                <a:off x="281293" y="3275792"/>
                <a:ext cx="16528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Bottom electrode</a:t>
                </a:r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>
                <a:off x="2634277" y="3450536"/>
                <a:ext cx="3169920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5" name="Group 514"/>
            <p:cNvGrpSpPr/>
            <p:nvPr/>
          </p:nvGrpSpPr>
          <p:grpSpPr>
            <a:xfrm>
              <a:off x="2408538" y="859854"/>
              <a:ext cx="3794346" cy="682159"/>
              <a:chOff x="2408538" y="859854"/>
              <a:chExt cx="3794346" cy="682159"/>
            </a:xfrm>
          </p:grpSpPr>
          <p:sp>
            <p:nvSpPr>
              <p:cNvPr id="412" name="Rectangle 411"/>
              <p:cNvSpPr/>
              <p:nvPr/>
            </p:nvSpPr>
            <p:spPr>
              <a:xfrm>
                <a:off x="3117388" y="1307734"/>
                <a:ext cx="2194560" cy="4571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2408538" y="913623"/>
                <a:ext cx="574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MCP</a:t>
                </a: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5242749" y="859854"/>
                <a:ext cx="960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Read Out</a:t>
                </a:r>
              </a:p>
            </p:txBody>
          </p:sp>
          <p:cxnSp>
            <p:nvCxnSpPr>
              <p:cNvPr id="428" name="Elbow Connector 427"/>
              <p:cNvCxnSpPr>
                <a:stCxn id="416" idx="2"/>
              </p:cNvCxnSpPr>
              <p:nvPr/>
            </p:nvCxnSpPr>
            <p:spPr>
              <a:xfrm rot="16200000" flipH="1">
                <a:off x="2826238" y="1121574"/>
                <a:ext cx="148016" cy="409221"/>
              </a:xfrm>
              <a:prstGeom prst="bentConnector2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9" name="Elbow Connector 428"/>
              <p:cNvCxnSpPr>
                <a:stCxn id="417" idx="2"/>
              </p:cNvCxnSpPr>
              <p:nvPr/>
            </p:nvCxnSpPr>
            <p:spPr>
              <a:xfrm rot="5400000">
                <a:off x="5451893" y="1058464"/>
                <a:ext cx="130981" cy="410868"/>
              </a:xfrm>
              <a:prstGeom prst="bentConnector2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514" name="Group 513"/>
              <p:cNvGrpSpPr/>
              <p:nvPr/>
            </p:nvGrpSpPr>
            <p:grpSpPr>
              <a:xfrm>
                <a:off x="3117388" y="1369705"/>
                <a:ext cx="2199129" cy="172308"/>
                <a:chOff x="3117388" y="1369705"/>
                <a:chExt cx="2199129" cy="172308"/>
              </a:xfrm>
            </p:grpSpPr>
            <p:grpSp>
              <p:nvGrpSpPr>
                <p:cNvPr id="380" name="Group 379"/>
                <p:cNvGrpSpPr/>
                <p:nvPr/>
              </p:nvGrpSpPr>
              <p:grpSpPr>
                <a:xfrm>
                  <a:off x="3123880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506" name="Straight Connector 50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7" name="Straight Connector 50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1" name="Group 380"/>
                <p:cNvGrpSpPr/>
                <p:nvPr/>
              </p:nvGrpSpPr>
              <p:grpSpPr>
                <a:xfrm>
                  <a:off x="319047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504" name="Straight Connector 50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5" name="Straight Connector 50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2" name="Group 381"/>
                <p:cNvGrpSpPr/>
                <p:nvPr/>
              </p:nvGrpSpPr>
              <p:grpSpPr>
                <a:xfrm>
                  <a:off x="325713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502" name="Straight Connector 50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3" name="Straight Connector 50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3" name="Group 382"/>
                <p:cNvGrpSpPr/>
                <p:nvPr/>
              </p:nvGrpSpPr>
              <p:grpSpPr>
                <a:xfrm>
                  <a:off x="332378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500" name="Straight Connector 49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1" name="Straight Connector 50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4" name="Group 383"/>
                <p:cNvGrpSpPr/>
                <p:nvPr/>
              </p:nvGrpSpPr>
              <p:grpSpPr>
                <a:xfrm>
                  <a:off x="339043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98" name="Straight Connector 49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345709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96" name="Straight Connector 49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7" name="Straight Connector 49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6" name="Group 385"/>
                <p:cNvGrpSpPr/>
                <p:nvPr/>
              </p:nvGrpSpPr>
              <p:grpSpPr>
                <a:xfrm>
                  <a:off x="352374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94" name="Straight Connector 49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7" name="Group 386"/>
                <p:cNvGrpSpPr/>
                <p:nvPr/>
              </p:nvGrpSpPr>
              <p:grpSpPr>
                <a:xfrm>
                  <a:off x="359040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92" name="Straight Connector 49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8" name="Group 387"/>
                <p:cNvGrpSpPr/>
                <p:nvPr/>
              </p:nvGrpSpPr>
              <p:grpSpPr>
                <a:xfrm>
                  <a:off x="365705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90" name="Straight Connector 48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89" name="Group 388"/>
                <p:cNvGrpSpPr/>
                <p:nvPr/>
              </p:nvGrpSpPr>
              <p:grpSpPr>
                <a:xfrm>
                  <a:off x="372370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0" name="Group 389"/>
                <p:cNvGrpSpPr/>
                <p:nvPr/>
              </p:nvGrpSpPr>
              <p:grpSpPr>
                <a:xfrm>
                  <a:off x="379036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86" name="Straight Connector 48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385701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84" name="Straight Connector 48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2" name="Group 391"/>
                <p:cNvGrpSpPr/>
                <p:nvPr/>
              </p:nvGrpSpPr>
              <p:grpSpPr>
                <a:xfrm>
                  <a:off x="392367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82" name="Straight Connector 48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3" name="Group 392"/>
                <p:cNvGrpSpPr/>
                <p:nvPr/>
              </p:nvGrpSpPr>
              <p:grpSpPr>
                <a:xfrm>
                  <a:off x="399032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80" name="Straight Connector 47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405697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78" name="Straight Connector 47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412363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76" name="Straight Connector 47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7" name="Straight Connector 47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419028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74" name="Straight Connector 47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5" name="Straight Connector 47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425694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72" name="Straight Connector 47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3" name="Straight Connector 47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432359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70" name="Straight Connector 46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1" name="Straight Connector 47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439024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68" name="Straight Connector 46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9" name="Straight Connector 46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445690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66" name="Straight Connector 46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7" name="Straight Connector 46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1" name="Group 400"/>
                <p:cNvGrpSpPr/>
                <p:nvPr/>
              </p:nvGrpSpPr>
              <p:grpSpPr>
                <a:xfrm>
                  <a:off x="452355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64" name="Straight Connector 46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5" name="Straight Connector 46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459021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62" name="Straight Connector 46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3" name="Straight Connector 46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3" name="Group 402"/>
                <p:cNvGrpSpPr/>
                <p:nvPr/>
              </p:nvGrpSpPr>
              <p:grpSpPr>
                <a:xfrm>
                  <a:off x="465686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60" name="Straight Connector 45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1" name="Straight Connector 46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4" name="Group 403"/>
                <p:cNvGrpSpPr/>
                <p:nvPr/>
              </p:nvGrpSpPr>
              <p:grpSpPr>
                <a:xfrm>
                  <a:off x="472351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58" name="Straight Connector 45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5" name="Group 404"/>
                <p:cNvGrpSpPr/>
                <p:nvPr/>
              </p:nvGrpSpPr>
              <p:grpSpPr>
                <a:xfrm>
                  <a:off x="479017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56" name="Straight Connector 45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4856827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54" name="Straight Connector 45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5" name="Straight Connector 45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4923481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52" name="Straight Connector 451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8" name="Group 407"/>
                <p:cNvGrpSpPr/>
                <p:nvPr/>
              </p:nvGrpSpPr>
              <p:grpSpPr>
                <a:xfrm>
                  <a:off x="4990135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50" name="Straight Connector 449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1" name="Straight Connector 450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5056789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48" name="Straight Connector 447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10" name="Group 409"/>
                <p:cNvGrpSpPr/>
                <p:nvPr/>
              </p:nvGrpSpPr>
              <p:grpSpPr>
                <a:xfrm>
                  <a:off x="5123443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46" name="Straight Connector 445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5190108" y="1369705"/>
                  <a:ext cx="126409" cy="172308"/>
                  <a:chOff x="4854250" y="2089666"/>
                  <a:chExt cx="126409" cy="172308"/>
                </a:xfrm>
              </p:grpSpPr>
              <p:cxnSp>
                <p:nvCxnSpPr>
                  <p:cNvPr id="444" name="Straight Connector 443"/>
                  <p:cNvCxnSpPr/>
                  <p:nvPr/>
                </p:nvCxnSpPr>
                <p:spPr>
                  <a:xfrm flipH="1">
                    <a:off x="4854250" y="2089666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5" name="Straight Connector 444"/>
                  <p:cNvCxnSpPr/>
                  <p:nvPr/>
                </p:nvCxnSpPr>
                <p:spPr>
                  <a:xfrm flipH="1">
                    <a:off x="4875377" y="2091767"/>
                    <a:ext cx="105282" cy="17020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443" name="Rectangle 442"/>
                <p:cNvSpPr/>
                <p:nvPr/>
              </p:nvSpPr>
              <p:spPr>
                <a:xfrm>
                  <a:off x="3117388" y="1369705"/>
                  <a:ext cx="2194560" cy="17020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58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76" grpId="0" animBg="1"/>
      <p:bldP spid="418" grpId="0"/>
      <p:bldP spid="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IPM principle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7102475" y="3169703"/>
            <a:ext cx="1496184" cy="1549815"/>
            <a:chOff x="5971563" y="1976532"/>
            <a:chExt cx="1496184" cy="1549815"/>
          </a:xfrm>
        </p:grpSpPr>
        <p:grpSp>
          <p:nvGrpSpPr>
            <p:cNvPr id="104" name="Group 103"/>
            <p:cNvGrpSpPr/>
            <p:nvPr/>
          </p:nvGrpSpPr>
          <p:grpSpPr>
            <a:xfrm>
              <a:off x="5971563" y="1976532"/>
              <a:ext cx="1496184" cy="1549815"/>
              <a:chOff x="9349616" y="843240"/>
              <a:chExt cx="1496184" cy="1549815"/>
            </a:xfrm>
          </p:grpSpPr>
          <p:cxnSp>
            <p:nvCxnSpPr>
              <p:cNvPr id="106" name="Straight Arrow Connector 105"/>
              <p:cNvCxnSpPr>
                <a:stCxn id="108" idx="0"/>
              </p:cNvCxnSpPr>
              <p:nvPr/>
            </p:nvCxnSpPr>
            <p:spPr>
              <a:xfrm flipH="1" flipV="1">
                <a:off x="9697922" y="844552"/>
                <a:ext cx="4254" cy="107358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7" name="Straight Arrow Connector 106"/>
              <p:cNvCxnSpPr>
                <a:stCxn id="108" idx="6"/>
              </p:cNvCxnSpPr>
              <p:nvPr/>
            </p:nvCxnSpPr>
            <p:spPr>
              <a:xfrm flipV="1">
                <a:off x="9783635" y="1993132"/>
                <a:ext cx="1062165" cy="4132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8" name="Flowchart: Connector 107"/>
              <p:cNvSpPr/>
              <p:nvPr/>
            </p:nvSpPr>
            <p:spPr>
              <a:xfrm>
                <a:off x="9620717" y="1918132"/>
                <a:ext cx="162918" cy="158263"/>
              </a:xfrm>
              <a:prstGeom prst="flowChartConnector">
                <a:avLst/>
              </a:prstGeom>
              <a:noFill/>
              <a:ln w="571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0600092" y="2023723"/>
                    <a:ext cx="24570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n-GB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fr-CH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kumimoji="0" lang="en-GB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0092" y="2023723"/>
                    <a:ext cx="24570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9268" t="-38333" r="-95122" b="-2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9349616" y="843240"/>
                    <a:ext cx="24173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n-GB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fr-CH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kumimoji="0" lang="en-GB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9616" y="843240"/>
                    <a:ext cx="241733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5000" t="-37705" r="-97500" b="-163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9349616" y="1949354"/>
                    <a:ext cx="22326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n-GB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fr-CH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50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kumimoji="0" lang="en-GB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9616" y="1949354"/>
                    <a:ext cx="22326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7027" t="-36066" r="-102703" b="-327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5" name="Multiply 104"/>
            <p:cNvSpPr/>
            <p:nvPr/>
          </p:nvSpPr>
          <p:spPr>
            <a:xfrm>
              <a:off x="6213296" y="3017704"/>
              <a:ext cx="225704" cy="225704"/>
            </a:xfrm>
            <a:prstGeom prst="mathMultiply">
              <a:avLst>
                <a:gd name="adj1" fmla="val 15080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Oval 254"/>
          <p:cNvSpPr/>
          <p:nvPr/>
        </p:nvSpPr>
        <p:spPr>
          <a:xfrm>
            <a:off x="735462" y="2148147"/>
            <a:ext cx="3165707" cy="869110"/>
          </a:xfrm>
          <a:prstGeom prst="ellipse">
            <a:avLst/>
          </a:prstGeom>
          <a:solidFill>
            <a:srgbClr val="5B9BD5">
              <a:lumMod val="60000"/>
              <a:lumOff val="40000"/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1237653" y="1574993"/>
            <a:ext cx="2199129" cy="172308"/>
            <a:chOff x="4685211" y="2085387"/>
            <a:chExt cx="2199129" cy="172308"/>
          </a:xfrm>
        </p:grpSpPr>
        <p:sp>
          <p:nvSpPr>
            <p:cNvPr id="257" name="Rectangle 256"/>
            <p:cNvSpPr/>
            <p:nvPr/>
          </p:nvSpPr>
          <p:spPr>
            <a:xfrm>
              <a:off x="4685211" y="2085387"/>
              <a:ext cx="2194560" cy="17020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4691703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52" name="Straight Connector 35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3" name="Straight Connector 35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59" name="Group 258"/>
            <p:cNvGrpSpPr/>
            <p:nvPr/>
          </p:nvGrpSpPr>
          <p:grpSpPr>
            <a:xfrm>
              <a:off x="475830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50" name="Straight Connector 34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0" name="Group 259"/>
            <p:cNvGrpSpPr/>
            <p:nvPr/>
          </p:nvGrpSpPr>
          <p:grpSpPr>
            <a:xfrm>
              <a:off x="482495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48" name="Straight Connector 34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1" name="Group 260"/>
            <p:cNvGrpSpPr/>
            <p:nvPr/>
          </p:nvGrpSpPr>
          <p:grpSpPr>
            <a:xfrm>
              <a:off x="489160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7" name="Straight Connector 34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2" name="Group 261"/>
            <p:cNvGrpSpPr/>
            <p:nvPr/>
          </p:nvGrpSpPr>
          <p:grpSpPr>
            <a:xfrm>
              <a:off x="495826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44" name="Straight Connector 34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5" name="Straight Connector 34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3" name="Group 262"/>
            <p:cNvGrpSpPr/>
            <p:nvPr/>
          </p:nvGrpSpPr>
          <p:grpSpPr>
            <a:xfrm>
              <a:off x="502491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4" name="Group 263"/>
            <p:cNvGrpSpPr/>
            <p:nvPr/>
          </p:nvGrpSpPr>
          <p:grpSpPr>
            <a:xfrm>
              <a:off x="509157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40" name="Straight Connector 33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5" name="Group 264"/>
            <p:cNvGrpSpPr/>
            <p:nvPr/>
          </p:nvGrpSpPr>
          <p:grpSpPr>
            <a:xfrm>
              <a:off x="515822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38" name="Straight Connector 33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6" name="Group 265"/>
            <p:cNvGrpSpPr/>
            <p:nvPr/>
          </p:nvGrpSpPr>
          <p:grpSpPr>
            <a:xfrm>
              <a:off x="522487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7" name="Straight Connector 33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7" name="Group 266"/>
            <p:cNvGrpSpPr/>
            <p:nvPr/>
          </p:nvGrpSpPr>
          <p:grpSpPr>
            <a:xfrm>
              <a:off x="529153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34" name="Straight Connector 33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8" name="Group 267"/>
            <p:cNvGrpSpPr/>
            <p:nvPr/>
          </p:nvGrpSpPr>
          <p:grpSpPr>
            <a:xfrm>
              <a:off x="535818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32" name="Straight Connector 33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3" name="Straight Connector 33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9" name="Group 268"/>
            <p:cNvGrpSpPr/>
            <p:nvPr/>
          </p:nvGrpSpPr>
          <p:grpSpPr>
            <a:xfrm>
              <a:off x="542484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1" name="Straight Connector 33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0" name="Group 269"/>
            <p:cNvGrpSpPr/>
            <p:nvPr/>
          </p:nvGrpSpPr>
          <p:grpSpPr>
            <a:xfrm>
              <a:off x="549149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28" name="Straight Connector 32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9" name="Straight Connector 32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1" name="Group 270"/>
            <p:cNvGrpSpPr/>
            <p:nvPr/>
          </p:nvGrpSpPr>
          <p:grpSpPr>
            <a:xfrm>
              <a:off x="555814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7" name="Straight Connector 32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2" name="Group 271"/>
            <p:cNvGrpSpPr/>
            <p:nvPr/>
          </p:nvGrpSpPr>
          <p:grpSpPr>
            <a:xfrm>
              <a:off x="562480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3" name="Group 272"/>
            <p:cNvGrpSpPr/>
            <p:nvPr/>
          </p:nvGrpSpPr>
          <p:grpSpPr>
            <a:xfrm>
              <a:off x="569145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3" name="Straight Connector 32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4" name="Group 273"/>
            <p:cNvGrpSpPr/>
            <p:nvPr/>
          </p:nvGrpSpPr>
          <p:grpSpPr>
            <a:xfrm>
              <a:off x="575811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1" name="Straight Connector 32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5" name="Group 274"/>
            <p:cNvGrpSpPr/>
            <p:nvPr/>
          </p:nvGrpSpPr>
          <p:grpSpPr>
            <a:xfrm>
              <a:off x="582476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9" name="Straight Connector 31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6" name="Group 275"/>
            <p:cNvGrpSpPr/>
            <p:nvPr/>
          </p:nvGrpSpPr>
          <p:grpSpPr>
            <a:xfrm>
              <a:off x="589141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7" name="Straight Connector 31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7" name="Group 276"/>
            <p:cNvGrpSpPr/>
            <p:nvPr/>
          </p:nvGrpSpPr>
          <p:grpSpPr>
            <a:xfrm>
              <a:off x="595807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5" name="Straight Connector 31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8" name="Group 277"/>
            <p:cNvGrpSpPr/>
            <p:nvPr/>
          </p:nvGrpSpPr>
          <p:grpSpPr>
            <a:xfrm>
              <a:off x="602472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3" name="Straight Connector 31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9" name="Group 278"/>
            <p:cNvGrpSpPr/>
            <p:nvPr/>
          </p:nvGrpSpPr>
          <p:grpSpPr>
            <a:xfrm>
              <a:off x="609138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1" name="Straight Connector 31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>
              <a:off x="615803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9" name="Straight Connector 30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622468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7" name="Straight Connector 30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2" name="Group 281"/>
            <p:cNvGrpSpPr/>
            <p:nvPr/>
          </p:nvGrpSpPr>
          <p:grpSpPr>
            <a:xfrm>
              <a:off x="629134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5" name="Straight Connector 30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3" name="Group 282"/>
            <p:cNvGrpSpPr/>
            <p:nvPr/>
          </p:nvGrpSpPr>
          <p:grpSpPr>
            <a:xfrm>
              <a:off x="635799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3" name="Straight Connector 30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4" name="Group 283"/>
            <p:cNvGrpSpPr/>
            <p:nvPr/>
          </p:nvGrpSpPr>
          <p:grpSpPr>
            <a:xfrm>
              <a:off x="6424650" y="2085387"/>
              <a:ext cx="126409" cy="172308"/>
              <a:chOff x="4854250" y="2089666"/>
              <a:chExt cx="126409" cy="172308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5" name="Group 284"/>
            <p:cNvGrpSpPr/>
            <p:nvPr/>
          </p:nvGrpSpPr>
          <p:grpSpPr>
            <a:xfrm>
              <a:off x="6491304" y="2085387"/>
              <a:ext cx="126409" cy="172308"/>
              <a:chOff x="4854250" y="2089666"/>
              <a:chExt cx="126409" cy="172308"/>
            </a:xfrm>
          </p:grpSpPr>
          <p:cxnSp>
            <p:nvCxnSpPr>
              <p:cNvPr id="298" name="Straight Connector 297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9" name="Straight Connector 298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6" name="Group 285"/>
            <p:cNvGrpSpPr/>
            <p:nvPr/>
          </p:nvGrpSpPr>
          <p:grpSpPr>
            <a:xfrm>
              <a:off x="6557958" y="2085387"/>
              <a:ext cx="126409" cy="172308"/>
              <a:chOff x="4854250" y="2089666"/>
              <a:chExt cx="126409" cy="172308"/>
            </a:xfrm>
          </p:grpSpPr>
          <p:cxnSp>
            <p:nvCxnSpPr>
              <p:cNvPr id="296" name="Straight Connector 295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7" name="Straight Connector 296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7" name="Group 286"/>
            <p:cNvGrpSpPr/>
            <p:nvPr/>
          </p:nvGrpSpPr>
          <p:grpSpPr>
            <a:xfrm>
              <a:off x="6624612" y="2085387"/>
              <a:ext cx="126409" cy="172308"/>
              <a:chOff x="4854250" y="2089666"/>
              <a:chExt cx="126409" cy="172308"/>
            </a:xfrm>
          </p:grpSpPr>
          <p:cxnSp>
            <p:nvCxnSpPr>
              <p:cNvPr id="294" name="Straight Connector 293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8" name="Group 287"/>
            <p:cNvGrpSpPr/>
            <p:nvPr/>
          </p:nvGrpSpPr>
          <p:grpSpPr>
            <a:xfrm>
              <a:off x="6691266" y="2085387"/>
              <a:ext cx="126409" cy="172308"/>
              <a:chOff x="4854250" y="2089666"/>
              <a:chExt cx="126409" cy="172308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89" name="Group 288"/>
            <p:cNvGrpSpPr/>
            <p:nvPr/>
          </p:nvGrpSpPr>
          <p:grpSpPr>
            <a:xfrm>
              <a:off x="6757931" y="2085387"/>
              <a:ext cx="126409" cy="172308"/>
              <a:chOff x="4854250" y="2089666"/>
              <a:chExt cx="126409" cy="172308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flipH="1">
                <a:off x="4854250" y="2089666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1" name="Straight Connector 290"/>
              <p:cNvCxnSpPr/>
              <p:nvPr/>
            </p:nvCxnSpPr>
            <p:spPr>
              <a:xfrm flipH="1">
                <a:off x="4875377" y="2091767"/>
                <a:ext cx="105282" cy="17020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54" name="TextBox 353"/>
          <p:cNvSpPr txBox="1"/>
          <p:nvPr/>
        </p:nvSpPr>
        <p:spPr>
          <a:xfrm>
            <a:off x="528803" y="111891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MCP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363014" y="1065142"/>
            <a:ext cx="96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Read Out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56" name="Elbow Connector 355"/>
          <p:cNvCxnSpPr>
            <a:stCxn id="354" idx="2"/>
          </p:cNvCxnSpPr>
          <p:nvPr/>
        </p:nvCxnSpPr>
        <p:spPr>
          <a:xfrm rot="16200000" flipH="1">
            <a:off x="946503" y="1326862"/>
            <a:ext cx="148016" cy="409221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7" name="Elbow Connector 356"/>
          <p:cNvCxnSpPr>
            <a:stCxn id="355" idx="2"/>
          </p:cNvCxnSpPr>
          <p:nvPr/>
        </p:nvCxnSpPr>
        <p:spPr>
          <a:xfrm rot="5400000">
            <a:off x="3572158" y="1263752"/>
            <a:ext cx="130981" cy="410868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9" name="Oval 358"/>
          <p:cNvSpPr/>
          <p:nvPr/>
        </p:nvSpPr>
        <p:spPr>
          <a:xfrm>
            <a:off x="1237652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1475000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1712348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1831022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2187044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2661740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2899088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3136436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3255110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2068370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1356326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1593674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1949696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2424392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2780414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3017762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3373787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2305718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2543066" y="1497744"/>
            <a:ext cx="56516" cy="56516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2" name="Group 381"/>
          <p:cNvGrpSpPr/>
          <p:nvPr/>
        </p:nvGrpSpPr>
        <p:grpSpPr>
          <a:xfrm>
            <a:off x="3435379" y="995169"/>
            <a:ext cx="1628981" cy="936023"/>
            <a:chOff x="7312514" y="1490042"/>
            <a:chExt cx="1628981" cy="936023"/>
          </a:xfrm>
        </p:grpSpPr>
        <p:grpSp>
          <p:nvGrpSpPr>
            <p:cNvPr id="383" name="Group 382"/>
            <p:cNvGrpSpPr/>
            <p:nvPr/>
          </p:nvGrpSpPr>
          <p:grpSpPr>
            <a:xfrm>
              <a:off x="8067576" y="1490042"/>
              <a:ext cx="873919" cy="936023"/>
              <a:chOff x="8067576" y="1490042"/>
              <a:chExt cx="873919" cy="936023"/>
            </a:xfrm>
          </p:grpSpPr>
          <p:cxnSp>
            <p:nvCxnSpPr>
              <p:cNvPr id="385" name="Straight Connector 81"/>
              <p:cNvCxnSpPr>
                <a:cxnSpLocks noChangeShapeType="1"/>
              </p:cNvCxnSpPr>
              <p:nvPr/>
            </p:nvCxnSpPr>
            <p:spPr bwMode="auto">
              <a:xfrm flipH="1">
                <a:off x="8366026" y="1918065"/>
                <a:ext cx="0" cy="50800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6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8366026" y="1918065"/>
                <a:ext cx="384175" cy="25400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7" name="Straight Connector 85"/>
              <p:cNvCxnSpPr>
                <a:cxnSpLocks noChangeShapeType="1"/>
              </p:cNvCxnSpPr>
              <p:nvPr/>
            </p:nvCxnSpPr>
            <p:spPr bwMode="auto">
              <a:xfrm flipH="1">
                <a:off x="8366026" y="2172065"/>
                <a:ext cx="384175" cy="25400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8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8749407" y="2172065"/>
                <a:ext cx="192088" cy="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" name="Straight Connector 90"/>
              <p:cNvCxnSpPr>
                <a:cxnSpLocks noChangeShapeType="1"/>
              </p:cNvCxnSpPr>
              <p:nvPr/>
            </p:nvCxnSpPr>
            <p:spPr bwMode="auto">
              <a:xfrm flipV="1">
                <a:off x="8845451" y="1613265"/>
                <a:ext cx="0" cy="558799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" name="Straight Connector 92"/>
              <p:cNvCxnSpPr>
                <a:cxnSpLocks noChangeShapeType="1"/>
              </p:cNvCxnSpPr>
              <p:nvPr/>
            </p:nvCxnSpPr>
            <p:spPr bwMode="auto">
              <a:xfrm>
                <a:off x="8067576" y="2172065"/>
                <a:ext cx="298450" cy="0"/>
              </a:xfrm>
              <a:prstGeom prst="line">
                <a:avLst/>
              </a:prstGeom>
              <a:noFill/>
              <a:ln w="19050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" name="Straight Connector 94"/>
              <p:cNvCxnSpPr>
                <a:cxnSpLocks noChangeShapeType="1"/>
              </p:cNvCxnSpPr>
              <p:nvPr/>
            </p:nvCxnSpPr>
            <p:spPr bwMode="auto">
              <a:xfrm flipH="1" flipV="1">
                <a:off x="8275539" y="1613265"/>
                <a:ext cx="1587" cy="55880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8535889" y="1524365"/>
                <a:ext cx="0" cy="177800"/>
              </a:xfrm>
              <a:prstGeom prst="line">
                <a:avLst/>
              </a:prstGeom>
              <a:noFill/>
              <a:ln w="19050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3" name="Straight Connector 97"/>
              <p:cNvCxnSpPr>
                <a:cxnSpLocks noChangeShapeType="1"/>
              </p:cNvCxnSpPr>
              <p:nvPr/>
            </p:nvCxnSpPr>
            <p:spPr bwMode="auto">
              <a:xfrm flipH="1">
                <a:off x="8589864" y="1524365"/>
                <a:ext cx="0" cy="177800"/>
              </a:xfrm>
              <a:prstGeom prst="line">
                <a:avLst/>
              </a:prstGeom>
              <a:noFill/>
              <a:ln w="19050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4" name="Straight Connector 99"/>
              <p:cNvCxnSpPr>
                <a:cxnSpLocks noChangeShapeType="1"/>
              </p:cNvCxnSpPr>
              <p:nvPr/>
            </p:nvCxnSpPr>
            <p:spPr bwMode="auto">
              <a:xfrm flipH="1">
                <a:off x="8275539" y="1613265"/>
                <a:ext cx="260350" cy="0"/>
              </a:xfrm>
              <a:prstGeom prst="line">
                <a:avLst/>
              </a:prstGeom>
              <a:noFill/>
              <a:ln w="19050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Straight Connector 101"/>
              <p:cNvCxnSpPr>
                <a:cxnSpLocks noChangeShapeType="1"/>
              </p:cNvCxnSpPr>
              <p:nvPr/>
            </p:nvCxnSpPr>
            <p:spPr bwMode="auto">
              <a:xfrm flipH="1">
                <a:off x="8589865" y="1613265"/>
                <a:ext cx="255586" cy="0"/>
              </a:xfrm>
              <a:prstGeom prst="line">
                <a:avLst/>
              </a:prstGeom>
              <a:noFill/>
              <a:ln w="19050" cap="rnd" algn="ctr">
                <a:solidFill>
                  <a:srgbClr val="70AD47">
                    <a:lumMod val="75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Straight Arrow Connector 103"/>
              <p:cNvCxnSpPr>
                <a:cxnSpLocks noChangeShapeType="1"/>
              </p:cNvCxnSpPr>
              <p:nvPr/>
            </p:nvCxnSpPr>
            <p:spPr bwMode="auto">
              <a:xfrm flipH="1" flipV="1">
                <a:off x="8420419" y="1490042"/>
                <a:ext cx="276231" cy="208172"/>
              </a:xfrm>
              <a:prstGeom prst="straightConnector1">
                <a:avLst/>
              </a:prstGeom>
              <a:noFill/>
              <a:ln w="19050" algn="ctr">
                <a:solidFill>
                  <a:srgbClr val="70AD47">
                    <a:lumMod val="75000"/>
                  </a:srgbClr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4" name="Elbow Connector 383"/>
            <p:cNvCxnSpPr/>
            <p:nvPr/>
          </p:nvCxnSpPr>
          <p:spPr>
            <a:xfrm>
              <a:off x="7312514" y="2035266"/>
              <a:ext cx="765314" cy="136800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70AD47">
                  <a:lumMod val="7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97" name="Picture 3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4" y="360293"/>
            <a:ext cx="2917554" cy="2824836"/>
          </a:xfrm>
          <a:prstGeom prst="rect">
            <a:avLst/>
          </a:prstGeom>
        </p:spPr>
      </p:pic>
      <p:sp>
        <p:nvSpPr>
          <p:cNvPr id="406" name="TextBox 405"/>
          <p:cNvSpPr txBox="1"/>
          <p:nvPr/>
        </p:nvSpPr>
        <p:spPr>
          <a:xfrm>
            <a:off x="457200" y="4031658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BIPM principle drawing</a:t>
            </a:r>
            <a:endParaRPr lang="en-GB" sz="2000" dirty="0"/>
          </a:p>
        </p:txBody>
      </p:sp>
      <p:grpSp>
        <p:nvGrpSpPr>
          <p:cNvPr id="429" name="Group 428"/>
          <p:cNvGrpSpPr/>
          <p:nvPr/>
        </p:nvGrpSpPr>
        <p:grpSpPr>
          <a:xfrm>
            <a:off x="2066399" y="1745200"/>
            <a:ext cx="519016" cy="1222630"/>
            <a:chOff x="2066399" y="1745200"/>
            <a:chExt cx="519016" cy="1222630"/>
          </a:xfrm>
        </p:grpSpPr>
        <p:grpSp>
          <p:nvGrpSpPr>
            <p:cNvPr id="428" name="Group 427"/>
            <p:cNvGrpSpPr/>
            <p:nvPr/>
          </p:nvGrpSpPr>
          <p:grpSpPr>
            <a:xfrm>
              <a:off x="2066399" y="1745200"/>
              <a:ext cx="444115" cy="983417"/>
              <a:chOff x="2066399" y="1745200"/>
              <a:chExt cx="444115" cy="983417"/>
            </a:xfrm>
          </p:grpSpPr>
          <p:cxnSp>
            <p:nvCxnSpPr>
              <p:cNvPr id="378" name="Straight Arrow Connector 377"/>
              <p:cNvCxnSpPr/>
              <p:nvPr/>
            </p:nvCxnSpPr>
            <p:spPr>
              <a:xfrm flipV="1">
                <a:off x="2349180" y="1750722"/>
                <a:ext cx="0" cy="752768"/>
              </a:xfrm>
              <a:prstGeom prst="straightConnector1">
                <a:avLst/>
              </a:prstGeom>
              <a:noFill/>
              <a:ln w="57150" cap="rnd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79" name="Straight Arrow Connector 378"/>
              <p:cNvCxnSpPr/>
              <p:nvPr/>
            </p:nvCxnSpPr>
            <p:spPr>
              <a:xfrm flipV="1">
                <a:off x="2510514" y="1745200"/>
                <a:ext cx="0" cy="685963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0" name="Straight Arrow Connector 379"/>
              <p:cNvCxnSpPr/>
              <p:nvPr/>
            </p:nvCxnSpPr>
            <p:spPr>
              <a:xfrm flipV="1">
                <a:off x="2066399" y="1750722"/>
                <a:ext cx="0" cy="977895"/>
              </a:xfrm>
              <a:prstGeom prst="straightConnector1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358" name="Oval 357"/>
            <p:cNvSpPr/>
            <p:nvPr/>
          </p:nvSpPr>
          <p:spPr>
            <a:xfrm rot="2006208">
              <a:off x="2112945" y="2197574"/>
              <a:ext cx="472470" cy="770256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84000"/>
                  </a:srgbClr>
                </a:gs>
                <a:gs pos="100000">
                  <a:srgbClr val="FFBDBD"/>
                </a:gs>
                <a:gs pos="34000">
                  <a:srgbClr val="FF5353">
                    <a:alpha val="5098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1748722" y="1755404"/>
            <a:ext cx="1253718" cy="1049586"/>
            <a:chOff x="2503258" y="2674250"/>
            <a:chExt cx="1253718" cy="1049586"/>
          </a:xfrm>
        </p:grpSpPr>
        <p:cxnSp>
          <p:nvCxnSpPr>
            <p:cNvPr id="421" name="Straight Arrow Connector 420"/>
            <p:cNvCxnSpPr/>
            <p:nvPr/>
          </p:nvCxnSpPr>
          <p:spPr>
            <a:xfrm flipV="1">
              <a:off x="3126379" y="2674250"/>
              <a:ext cx="0" cy="752768"/>
            </a:xfrm>
            <a:prstGeom prst="straightConnector1">
              <a:avLst/>
            </a:prstGeom>
            <a:noFill/>
            <a:ln w="57150" cap="rnd" cmpd="sng" algn="ctr">
              <a:solidFill>
                <a:srgbClr val="4B4B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2" name="Straight Arrow Connector 421"/>
            <p:cNvCxnSpPr/>
            <p:nvPr/>
          </p:nvCxnSpPr>
          <p:spPr>
            <a:xfrm flipV="1">
              <a:off x="3373787" y="2674250"/>
              <a:ext cx="0" cy="685963"/>
            </a:xfrm>
            <a:prstGeom prst="straightConnector1">
              <a:avLst/>
            </a:prstGeom>
            <a:noFill/>
            <a:ln w="28575" cap="rnd" cmpd="sng" algn="ctr">
              <a:solidFill>
                <a:srgbClr val="4B4B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3" name="Straight Arrow Connector 422"/>
            <p:cNvCxnSpPr/>
            <p:nvPr/>
          </p:nvCxnSpPr>
          <p:spPr>
            <a:xfrm flipV="1">
              <a:off x="2549501" y="2674250"/>
              <a:ext cx="0" cy="977895"/>
            </a:xfrm>
            <a:prstGeom prst="straightConnector1">
              <a:avLst/>
            </a:prstGeom>
            <a:noFill/>
            <a:ln w="6350" cap="rnd" cmpd="sng" algn="ctr">
              <a:solidFill>
                <a:srgbClr val="4B4B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4" name="Oval 423"/>
            <p:cNvSpPr/>
            <p:nvPr/>
          </p:nvSpPr>
          <p:spPr>
            <a:xfrm rot="4070764">
              <a:off x="2893882" y="2860742"/>
              <a:ext cx="472470" cy="1253718"/>
            </a:xfrm>
            <a:prstGeom prst="ellipse">
              <a:avLst/>
            </a:prstGeom>
            <a:gradFill flip="none" rotWithShape="1">
              <a:gsLst>
                <a:gs pos="0">
                  <a:srgbClr val="4B4BFF"/>
                </a:gs>
                <a:gs pos="100000">
                  <a:srgbClr val="EAE7FF"/>
                </a:gs>
                <a:gs pos="71000">
                  <a:srgbClr val="8172F2">
                    <a:alpha val="50588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1" name="Picture 3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27" y="2270543"/>
            <a:ext cx="4233974" cy="24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Ionisation rate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199" y="1122831"/>
                <a:ext cx="8226854" cy="4393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CH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CH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𝑖𝑜𝑛</m:t>
                          </m:r>
                        </m:sup>
                      </m:sSubSup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122831"/>
                <a:ext cx="8226854" cy="4393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3908"/>
                  </p:ext>
                </p:extLst>
              </p:nvPr>
            </p:nvGraphicFramePr>
            <p:xfrm>
              <a:off x="457199" y="1853777"/>
              <a:ext cx="8226854" cy="19754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5021"/>
                    <a:gridCol w="2369295"/>
                    <a:gridCol w="2221615"/>
                    <a:gridCol w="2500923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GB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5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CH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5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kumimoji="0" lang="en-GB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55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fr-CH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55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antiproton flux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2.e-7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GB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fr-CH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/turn @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100keV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H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kumimoji="0" lang="en-GB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55A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fr-CH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55A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</m:e>
                                  </m:acc>
                                </m:sub>
                              </m:sSub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2.9e12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GB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fr-CH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55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/s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gas density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H</a:t>
                          </a:r>
                          <a:r>
                            <a:rPr lang="en-GB" sz="1600" baseline="-25000" dirty="0" smtClean="0"/>
                            <a:t>2</a:t>
                          </a:r>
                          <a:r>
                            <a:rPr lang="en-GB" sz="1600" dirty="0" smtClean="0"/>
                            <a:t> @ 3.8e-12 mbar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= 9.2e10 /m</a:t>
                          </a:r>
                          <a:r>
                            <a:rPr lang="en-GB" sz="1600" baseline="30000" dirty="0" smtClean="0"/>
                            <a:t>3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CH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𝑖𝑜𝑛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gas ionisation cross </a:t>
                          </a:r>
                          <a:br>
                            <a:rPr lang="en-GB" sz="1600" dirty="0" smtClean="0"/>
                          </a:br>
                          <a:r>
                            <a:rPr lang="en-GB" sz="1600" dirty="0" smtClean="0"/>
                            <a:t>section with antiprotons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@ 100keV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CH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CH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𝑖𝑜𝑛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600" dirty="0" smtClean="0"/>
                            <a:t> = 1.7e-20 m</a:t>
                          </a:r>
                          <a:r>
                            <a:rPr lang="en-GB" sz="1600" baseline="30000" dirty="0" smtClean="0"/>
                            <a:t>2</a:t>
                          </a:r>
                          <a:r>
                            <a:rPr lang="en-GB" sz="1600" baseline="0" dirty="0" smtClean="0"/>
                            <a:t> 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CH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linear ionisation rate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@ 100keV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CH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</a:rPr>
                            <a:t> ~ 4600 ionisations/m/s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3908"/>
                  </p:ext>
                </p:extLst>
              </p:nvPr>
            </p:nvGraphicFramePr>
            <p:xfrm>
              <a:off x="457199" y="1853777"/>
              <a:ext cx="8226854" cy="19754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5021"/>
                    <a:gridCol w="2369295"/>
                    <a:gridCol w="2221615"/>
                    <a:gridCol w="250092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538" t="-3158" r="-626344" b="-2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55A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antiproton flux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7260" t="-3158" r="-112603" b="-2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8467" t="-3158" b="-249474"/>
                          </a:stretch>
                        </a:blipFill>
                      </a:tcPr>
                    </a:tc>
                  </a:tr>
                  <a:tr h="4209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538" t="-140000" r="-626344" b="-23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gas density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H</a:t>
                          </a:r>
                          <a:r>
                            <a:rPr lang="en-GB" sz="1600" baseline="-25000" dirty="0" smtClean="0"/>
                            <a:t>2</a:t>
                          </a:r>
                          <a:r>
                            <a:rPr lang="en-GB" sz="1600" dirty="0" smtClean="0"/>
                            <a:t> @ 3.8e-12 mbar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8467" t="-140000" b="-23857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538" t="-176842" r="-626344" b="-7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gas ionisation cross </a:t>
                          </a:r>
                          <a:br>
                            <a:rPr lang="en-GB" sz="1600" dirty="0" smtClean="0"/>
                          </a:br>
                          <a:r>
                            <a:rPr lang="en-GB" sz="1600" dirty="0" smtClean="0"/>
                            <a:t>section with antiprotons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@ 100keV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8467" t="-176842" b="-7578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538" t="-404615" r="-626344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linear ionisation rate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@ 100keV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8467" t="-404615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57199" y="4131705"/>
            <a:ext cx="822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4.6 ions /1cm/100ms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ERN2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ELENA_BIPM_BIReview_20150310</Template>
  <TotalTime>2669</TotalTime>
  <Words>665</Words>
  <Application>Microsoft Office PowerPoint</Application>
  <PresentationFormat>On-screen Show (16:9)</PresentationFormat>
  <Paragraphs>314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Elephant</vt:lpstr>
      <vt:lpstr>Wingdings</vt:lpstr>
      <vt:lpstr>CERN2Corporate16-9</vt:lpstr>
      <vt:lpstr>PowerPoint Presentation</vt:lpstr>
      <vt:lpstr>Ionisation Profile Monitor Proposal for ELENA</vt:lpstr>
      <vt:lpstr>PowerPoint Presentation</vt:lpstr>
      <vt:lpstr>Extra Low Energy Antiproton</vt:lpstr>
      <vt:lpstr>Why an IPM for ELENA ?</vt:lpstr>
      <vt:lpstr>ELENA cycle</vt:lpstr>
      <vt:lpstr>IPM principle</vt:lpstr>
      <vt:lpstr>IPM principle</vt:lpstr>
      <vt:lpstr>Ionisation rate</vt:lpstr>
      <vt:lpstr>Ionisation rate</vt:lpstr>
      <vt:lpstr>Gas injection ?</vt:lpstr>
      <vt:lpstr>Ionisation in ELENA</vt:lpstr>
      <vt:lpstr>Ionisation in ELENA</vt:lpstr>
      <vt:lpstr>blow up and large angle scattering</vt:lpstr>
      <vt:lpstr>PowerPoint Presentation</vt:lpstr>
      <vt:lpstr>BIPM detector</vt:lpstr>
      <vt:lpstr>BIPM detector</vt:lpstr>
      <vt:lpstr>Integration in ELENA</vt:lpstr>
      <vt:lpstr>Acquisition chain</vt:lpstr>
      <vt:lpstr>Cost estimates</vt:lpstr>
      <vt:lpstr>Conclusion</vt:lpstr>
      <vt:lpstr>PowerPoint Presentation</vt:lpstr>
      <vt:lpstr>Ionisation in ELENA</vt:lpstr>
      <vt:lpstr>Gas injection ?</vt:lpstr>
      <vt:lpstr>BIPM vacuum chamber</vt:lpstr>
      <vt:lpstr>Integration in ELENA</vt:lpstr>
      <vt:lpstr>Schedule</vt:lpstr>
      <vt:lpstr>Schedule : detector</vt:lpstr>
      <vt:lpstr>Schedule</vt:lpstr>
      <vt:lpstr>Schedule</vt:lpstr>
      <vt:lpstr>Schedule</vt:lpstr>
      <vt:lpstr>Schedule</vt:lpstr>
      <vt:lpstr>Beam transport</vt:lpstr>
      <vt:lpstr>Beam transport</vt:lpstr>
      <vt:lpstr>Beam transport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Grandemange</dc:creator>
  <cp:lastModifiedBy>Pierre Grandemange</cp:lastModifiedBy>
  <cp:revision>253</cp:revision>
  <dcterms:created xsi:type="dcterms:W3CDTF">2015-03-10T13:56:21Z</dcterms:created>
  <dcterms:modified xsi:type="dcterms:W3CDTF">2017-05-21T19:32:31Z</dcterms:modified>
</cp:coreProperties>
</file>