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45"/>
  </p:notesMasterIdLst>
  <p:sldIdLst>
    <p:sldId id="317" r:id="rId2"/>
    <p:sldId id="362" r:id="rId3"/>
    <p:sldId id="383" r:id="rId4"/>
    <p:sldId id="371" r:id="rId5"/>
    <p:sldId id="377" r:id="rId6"/>
    <p:sldId id="384" r:id="rId7"/>
    <p:sldId id="372" r:id="rId8"/>
    <p:sldId id="374" r:id="rId9"/>
    <p:sldId id="373" r:id="rId10"/>
    <p:sldId id="320" r:id="rId11"/>
    <p:sldId id="324" r:id="rId12"/>
    <p:sldId id="329" r:id="rId13"/>
    <p:sldId id="355" r:id="rId14"/>
    <p:sldId id="349" r:id="rId15"/>
    <p:sldId id="354" r:id="rId16"/>
    <p:sldId id="353" r:id="rId17"/>
    <p:sldId id="359" r:id="rId18"/>
    <p:sldId id="360" r:id="rId19"/>
    <p:sldId id="358" r:id="rId20"/>
    <p:sldId id="344" r:id="rId21"/>
    <p:sldId id="348" r:id="rId22"/>
    <p:sldId id="347" r:id="rId23"/>
    <p:sldId id="346" r:id="rId24"/>
    <p:sldId id="345" r:id="rId25"/>
    <p:sldId id="321" r:id="rId26"/>
    <p:sldId id="319" r:id="rId27"/>
    <p:sldId id="357" r:id="rId28"/>
    <p:sldId id="333" r:id="rId29"/>
    <p:sldId id="365" r:id="rId30"/>
    <p:sldId id="375" r:id="rId31"/>
    <p:sldId id="376" r:id="rId32"/>
    <p:sldId id="366" r:id="rId33"/>
    <p:sldId id="367" r:id="rId34"/>
    <p:sldId id="368" r:id="rId35"/>
    <p:sldId id="378" r:id="rId36"/>
    <p:sldId id="379" r:id="rId37"/>
    <p:sldId id="381" r:id="rId38"/>
    <p:sldId id="363" r:id="rId39"/>
    <p:sldId id="369" r:id="rId40"/>
    <p:sldId id="370" r:id="rId41"/>
    <p:sldId id="352" r:id="rId42"/>
    <p:sldId id="356" r:id="rId43"/>
    <p:sldId id="327" r:id="rId44"/>
  </p:sldIdLst>
  <p:sldSz cx="9144000" cy="6858000" type="screen4x3"/>
  <p:notesSz cx="6794500" cy="9906000"/>
  <p:defaultTextStyle>
    <a:defPPr>
      <a:defRPr lang="en-US"/>
    </a:defPPr>
    <a:lvl1pPr algn="l" rtl="0" eaLnBrk="0" fontAlgn="base" hangingPunct="0">
      <a:spcBef>
        <a:spcPct val="0"/>
      </a:spcBef>
      <a:spcAft>
        <a:spcPct val="0"/>
      </a:spcAft>
      <a:defRPr sz="2000" b="1" kern="1200" baseline="30000">
        <a:solidFill>
          <a:srgbClr val="EA1F0A"/>
        </a:solidFill>
        <a:effectLst>
          <a:outerShdw blurRad="38100" dist="38100" dir="2700000" algn="tl">
            <a:srgbClr val="000000">
              <a:alpha val="43137"/>
            </a:srgbClr>
          </a:outerShdw>
        </a:effectLst>
        <a:latin typeface="Comic Sans MS" pitchFamily="66" charset="0"/>
        <a:ea typeface="+mn-ea"/>
        <a:cs typeface="+mn-cs"/>
      </a:defRPr>
    </a:lvl1pPr>
    <a:lvl2pPr marL="457200" algn="l" rtl="0" eaLnBrk="0" fontAlgn="base" hangingPunct="0">
      <a:spcBef>
        <a:spcPct val="0"/>
      </a:spcBef>
      <a:spcAft>
        <a:spcPct val="0"/>
      </a:spcAft>
      <a:defRPr sz="2000" b="1" kern="1200" baseline="30000">
        <a:solidFill>
          <a:srgbClr val="EA1F0A"/>
        </a:solidFill>
        <a:effectLst>
          <a:outerShdw blurRad="38100" dist="38100" dir="2700000" algn="tl">
            <a:srgbClr val="000000">
              <a:alpha val="43137"/>
            </a:srgbClr>
          </a:outerShdw>
        </a:effectLst>
        <a:latin typeface="Comic Sans MS" pitchFamily="66" charset="0"/>
        <a:ea typeface="+mn-ea"/>
        <a:cs typeface="+mn-cs"/>
      </a:defRPr>
    </a:lvl2pPr>
    <a:lvl3pPr marL="914400" algn="l" rtl="0" eaLnBrk="0" fontAlgn="base" hangingPunct="0">
      <a:spcBef>
        <a:spcPct val="0"/>
      </a:spcBef>
      <a:spcAft>
        <a:spcPct val="0"/>
      </a:spcAft>
      <a:defRPr sz="2000" b="1" kern="1200" baseline="30000">
        <a:solidFill>
          <a:srgbClr val="EA1F0A"/>
        </a:solidFill>
        <a:effectLst>
          <a:outerShdw blurRad="38100" dist="38100" dir="2700000" algn="tl">
            <a:srgbClr val="000000">
              <a:alpha val="43137"/>
            </a:srgbClr>
          </a:outerShdw>
        </a:effectLst>
        <a:latin typeface="Comic Sans MS" pitchFamily="66" charset="0"/>
        <a:ea typeface="+mn-ea"/>
        <a:cs typeface="+mn-cs"/>
      </a:defRPr>
    </a:lvl3pPr>
    <a:lvl4pPr marL="1371600" algn="l" rtl="0" eaLnBrk="0" fontAlgn="base" hangingPunct="0">
      <a:spcBef>
        <a:spcPct val="0"/>
      </a:spcBef>
      <a:spcAft>
        <a:spcPct val="0"/>
      </a:spcAft>
      <a:defRPr sz="2000" b="1" kern="1200" baseline="30000">
        <a:solidFill>
          <a:srgbClr val="EA1F0A"/>
        </a:solidFill>
        <a:effectLst>
          <a:outerShdw blurRad="38100" dist="38100" dir="2700000" algn="tl">
            <a:srgbClr val="000000">
              <a:alpha val="43137"/>
            </a:srgbClr>
          </a:outerShdw>
        </a:effectLst>
        <a:latin typeface="Comic Sans MS" pitchFamily="66" charset="0"/>
        <a:ea typeface="+mn-ea"/>
        <a:cs typeface="+mn-cs"/>
      </a:defRPr>
    </a:lvl4pPr>
    <a:lvl5pPr marL="1828800" algn="l" rtl="0" eaLnBrk="0" fontAlgn="base" hangingPunct="0">
      <a:spcBef>
        <a:spcPct val="0"/>
      </a:spcBef>
      <a:spcAft>
        <a:spcPct val="0"/>
      </a:spcAft>
      <a:defRPr sz="2000" b="1" kern="1200" baseline="30000">
        <a:solidFill>
          <a:srgbClr val="EA1F0A"/>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sz="2000" b="1" kern="1200" baseline="30000">
        <a:solidFill>
          <a:srgbClr val="EA1F0A"/>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sz="2000" b="1" kern="1200" baseline="30000">
        <a:solidFill>
          <a:srgbClr val="EA1F0A"/>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sz="2000" b="1" kern="1200" baseline="30000">
        <a:solidFill>
          <a:srgbClr val="EA1F0A"/>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sz="2000" b="1" kern="1200" baseline="30000">
        <a:solidFill>
          <a:srgbClr val="EA1F0A"/>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p15="http://schemas.microsoft.com/office/powerpoint/2012/main">
        <p15:guide id="1" orient="horz" pos="2154">
          <p15:clr>
            <a:srgbClr val="A4A3A4"/>
          </p15:clr>
        </p15:guide>
        <p15:guide id="2" pos="2820">
          <p15:clr>
            <a:srgbClr val="A4A3A4"/>
          </p15:clr>
        </p15:guide>
      </p15:sldGuideLst>
    </p:ext>
    <p:ext uri="{2D200454-40CA-4A62-9FC3-DE9A4176ACB9}">
      <p15:notesGuideLst xmlns:p15="http://schemas.microsoft.com/office/powerpoint/2012/main">
        <p15:guide id="1" orient="horz" pos="3119">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FFCC"/>
    <a:srgbClr val="05791B"/>
    <a:srgbClr val="0066CC"/>
    <a:srgbClr val="CC0066"/>
    <a:srgbClr val="000000"/>
    <a:srgbClr val="EA1F0A"/>
    <a:srgbClr val="00CC00"/>
    <a:srgbClr val="00C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38" autoAdjust="0"/>
    <p:restoredTop sz="92724" autoAdjust="0"/>
  </p:normalViewPr>
  <p:slideViewPr>
    <p:cSldViewPr snapToGrid="0" snapToObjects="1" showGuides="1">
      <p:cViewPr varScale="1">
        <p:scale>
          <a:sx n="69" d="100"/>
          <a:sy n="69" d="100"/>
        </p:scale>
        <p:origin x="720" y="42"/>
      </p:cViewPr>
      <p:guideLst>
        <p:guide orient="horz" pos="2154"/>
        <p:guide pos="28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45" d="100"/>
          <a:sy n="45" d="100"/>
        </p:scale>
        <p:origin x="-1541" y="-62"/>
      </p:cViewPr>
      <p:guideLst>
        <p:guide orient="horz" pos="3119"/>
        <p:guide pos="2139"/>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1782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63" tIns="46381" rIns="92763" bIns="46381" numCol="1" anchor="t" anchorCtr="0" compatLnSpc="1">
            <a:prstTxWarp prst="textNoShape">
              <a:avLst/>
            </a:prstTxWarp>
          </a:bodyPr>
          <a:lstStyle>
            <a:lvl1pPr defTabSz="927100">
              <a:defRPr sz="1200" b="0" baseline="0">
                <a:solidFill>
                  <a:schemeClr val="tx1"/>
                </a:solidFill>
                <a:effectLst/>
                <a:latin typeface="Times New Roman" pitchFamily="18" charset="0"/>
              </a:defRPr>
            </a:lvl1pPr>
          </a:lstStyle>
          <a:p>
            <a:endParaRPr lang="de-DE" altLang="de-DE"/>
          </a:p>
        </p:txBody>
      </p:sp>
      <p:sp>
        <p:nvSpPr>
          <p:cNvPr id="10243" name="Rectangle 3"/>
          <p:cNvSpPr>
            <a:spLocks noGrp="1" noChangeArrowheads="1"/>
          </p:cNvSpPr>
          <p:nvPr>
            <p:ph type="dt" idx="1"/>
          </p:nvPr>
        </p:nvSpPr>
        <p:spPr bwMode="auto">
          <a:xfrm>
            <a:off x="3840163" y="0"/>
            <a:ext cx="2917825"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63" tIns="46381" rIns="92763" bIns="46381" numCol="1" anchor="t" anchorCtr="0" compatLnSpc="1">
            <a:prstTxWarp prst="textNoShape">
              <a:avLst/>
            </a:prstTxWarp>
          </a:bodyPr>
          <a:lstStyle>
            <a:lvl1pPr algn="r" defTabSz="927100">
              <a:defRPr sz="1200" b="0" baseline="0">
                <a:solidFill>
                  <a:schemeClr val="tx1"/>
                </a:solidFill>
                <a:effectLst/>
                <a:latin typeface="Times New Roman" pitchFamily="18" charset="0"/>
              </a:defRPr>
            </a:lvl1pPr>
          </a:lstStyle>
          <a:p>
            <a:endParaRPr lang="de-DE" altLang="de-DE"/>
          </a:p>
        </p:txBody>
      </p:sp>
      <p:sp>
        <p:nvSpPr>
          <p:cNvPr id="10244" name="Rectangle 4"/>
          <p:cNvSpPr>
            <a:spLocks noGrp="1" noRot="1" noChangeAspect="1" noChangeArrowheads="1" noTextEdit="1"/>
          </p:cNvSpPr>
          <p:nvPr>
            <p:ph type="sldImg" idx="2"/>
          </p:nvPr>
        </p:nvSpPr>
        <p:spPr bwMode="auto">
          <a:xfrm>
            <a:off x="982663" y="776288"/>
            <a:ext cx="4868862" cy="36512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920750" y="4737100"/>
            <a:ext cx="4992688"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63" tIns="46381" rIns="92763" bIns="46381" numCol="1" anchor="t" anchorCtr="0" compatLnSpc="1">
            <a:prstTxWarp prst="textNoShape">
              <a:avLst/>
            </a:prstTxWarp>
          </a:bodyPr>
          <a:lstStyle/>
          <a:p>
            <a:pPr lvl="0"/>
            <a:r>
              <a:rPr lang="de-DE" altLang="de-DE" smtClean="0"/>
              <a:t>Klicken Sie, um die Textformatierung des Masters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46" name="Rectangle 6"/>
          <p:cNvSpPr>
            <a:spLocks noGrp="1" noChangeArrowheads="1"/>
          </p:cNvSpPr>
          <p:nvPr>
            <p:ph type="ftr" sz="quarter" idx="4"/>
          </p:nvPr>
        </p:nvSpPr>
        <p:spPr bwMode="auto">
          <a:xfrm>
            <a:off x="0" y="9399588"/>
            <a:ext cx="29178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63" tIns="46381" rIns="92763" bIns="46381" numCol="1" anchor="b" anchorCtr="0" compatLnSpc="1">
            <a:prstTxWarp prst="textNoShape">
              <a:avLst/>
            </a:prstTxWarp>
          </a:bodyPr>
          <a:lstStyle>
            <a:lvl1pPr defTabSz="927100">
              <a:defRPr sz="1200" b="0" baseline="0">
                <a:solidFill>
                  <a:schemeClr val="tx1"/>
                </a:solidFill>
                <a:effectLst/>
                <a:latin typeface="Times New Roman" pitchFamily="18" charset="0"/>
              </a:defRPr>
            </a:lvl1pPr>
          </a:lstStyle>
          <a:p>
            <a:endParaRPr lang="de-DE" altLang="de-DE"/>
          </a:p>
        </p:txBody>
      </p:sp>
      <p:sp>
        <p:nvSpPr>
          <p:cNvPr id="10247" name="Rectangle 7"/>
          <p:cNvSpPr>
            <a:spLocks noGrp="1" noChangeArrowheads="1"/>
          </p:cNvSpPr>
          <p:nvPr>
            <p:ph type="sldNum" sz="quarter" idx="5"/>
          </p:nvPr>
        </p:nvSpPr>
        <p:spPr bwMode="auto">
          <a:xfrm>
            <a:off x="3840163" y="9399588"/>
            <a:ext cx="29178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63" tIns="46381" rIns="92763" bIns="46381" numCol="1" anchor="b" anchorCtr="0" compatLnSpc="1">
            <a:prstTxWarp prst="textNoShape">
              <a:avLst/>
            </a:prstTxWarp>
          </a:bodyPr>
          <a:lstStyle>
            <a:lvl1pPr algn="r" defTabSz="927100">
              <a:defRPr sz="1200" b="0" baseline="0">
                <a:solidFill>
                  <a:schemeClr val="tx1"/>
                </a:solidFill>
                <a:effectLst/>
                <a:latin typeface="Times New Roman" pitchFamily="18" charset="0"/>
              </a:defRPr>
            </a:lvl1pPr>
          </a:lstStyle>
          <a:p>
            <a:fld id="{5E1F55AD-5E4C-4BCD-BC35-18CB13F29CD9}" type="slidenum">
              <a:rPr lang="de-DE" altLang="de-DE"/>
              <a:pPr/>
              <a:t>‹Nr.›</a:t>
            </a:fld>
            <a:endParaRPr lang="de-DE" altLang="de-DE"/>
          </a:p>
        </p:txBody>
      </p:sp>
    </p:spTree>
    <p:extLst>
      <p:ext uri="{BB962C8B-B14F-4D97-AF65-F5344CB8AC3E}">
        <p14:creationId xmlns:p14="http://schemas.microsoft.com/office/powerpoint/2010/main" val="16253147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5E1F55AD-5E4C-4BCD-BC35-18CB13F29CD9}" type="slidenum">
              <a:rPr lang="de-DE" altLang="de-DE" smtClean="0"/>
              <a:pPr/>
              <a:t>1</a:t>
            </a:fld>
            <a:endParaRPr lang="de-DE" altLang="de-DE"/>
          </a:p>
        </p:txBody>
      </p:sp>
    </p:spTree>
    <p:extLst>
      <p:ext uri="{BB962C8B-B14F-4D97-AF65-F5344CB8AC3E}">
        <p14:creationId xmlns:p14="http://schemas.microsoft.com/office/powerpoint/2010/main" val="841247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 matter search: </a:t>
            </a:r>
            <a:endParaRPr lang="de-DE" dirty="0"/>
          </a:p>
        </p:txBody>
      </p:sp>
      <p:sp>
        <p:nvSpPr>
          <p:cNvPr id="4" name="Slide Number Placeholder 3"/>
          <p:cNvSpPr>
            <a:spLocks noGrp="1"/>
          </p:cNvSpPr>
          <p:nvPr>
            <p:ph type="sldNum" sz="quarter" idx="10"/>
          </p:nvPr>
        </p:nvSpPr>
        <p:spPr/>
        <p:txBody>
          <a:bodyPr/>
          <a:lstStyle/>
          <a:p>
            <a:fld id="{5E1F55AD-5E4C-4BCD-BC35-18CB13F29CD9}" type="slidenum">
              <a:rPr lang="de-DE" altLang="de-DE" smtClean="0"/>
              <a:pPr/>
              <a:t>38</a:t>
            </a:fld>
            <a:endParaRPr lang="de-DE" altLang="de-DE"/>
          </a:p>
        </p:txBody>
      </p:sp>
    </p:spTree>
    <p:extLst>
      <p:ext uri="{BB962C8B-B14F-4D97-AF65-F5344CB8AC3E}">
        <p14:creationId xmlns:p14="http://schemas.microsoft.com/office/powerpoint/2010/main" val="164362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Longest-lived</a:t>
            </a:r>
            <a:r>
              <a:rPr lang="en-US" baseline="0" dirty="0" smtClean="0"/>
              <a:t> nuclear isomer: 180mTa (&gt; 10^15 years, never seen to decay)</a:t>
            </a:r>
            <a:endParaRPr lang="de-DE" dirty="0"/>
          </a:p>
        </p:txBody>
      </p:sp>
      <p:sp>
        <p:nvSpPr>
          <p:cNvPr id="4" name="Slide Number Placeholder 3"/>
          <p:cNvSpPr>
            <a:spLocks noGrp="1"/>
          </p:cNvSpPr>
          <p:nvPr>
            <p:ph type="sldNum" sz="quarter" idx="10"/>
          </p:nvPr>
        </p:nvSpPr>
        <p:spPr/>
        <p:txBody>
          <a:bodyPr/>
          <a:lstStyle/>
          <a:p>
            <a:fld id="{5E1F55AD-5E4C-4BCD-BC35-18CB13F29CD9}" type="slidenum">
              <a:rPr lang="de-DE" altLang="de-DE" smtClean="0"/>
              <a:pPr/>
              <a:t>6</a:t>
            </a:fld>
            <a:endParaRPr lang="de-DE" altLang="de-DE"/>
          </a:p>
        </p:txBody>
      </p:sp>
    </p:spTree>
    <p:extLst>
      <p:ext uri="{BB962C8B-B14F-4D97-AF65-F5344CB8AC3E}">
        <p14:creationId xmlns:p14="http://schemas.microsoft.com/office/powerpoint/2010/main" val="502570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latin typeface="Times New Roman"/>
              </a:rPr>
              <a:t>Theories unifying gravity with other interactions suggest temporal and spatial variations of the fundamental “constants” in an expanding universe</a:t>
            </a:r>
          </a:p>
          <a:p>
            <a:r>
              <a:rPr lang="en-US" dirty="0" smtClean="0">
                <a:effectLst/>
                <a:latin typeface="Times New Roman"/>
              </a:rPr>
              <a:t>(see, e.g., review:</a:t>
            </a:r>
            <a:r>
              <a:rPr lang="en-US" baseline="0" dirty="0" smtClean="0">
                <a:effectLst/>
                <a:latin typeface="Times New Roman"/>
              </a:rPr>
              <a:t> </a:t>
            </a:r>
            <a:r>
              <a:rPr lang="da-DK" dirty="0" smtClean="0">
                <a:effectLst/>
                <a:latin typeface="Times New Roman"/>
              </a:rPr>
              <a:t>J.-P. Uzan, Rev. Mod. Phys. 75 , 403 (2003)</a:t>
            </a:r>
            <a:r>
              <a:rPr lang="en-US" dirty="0" smtClean="0">
                <a:effectLst/>
                <a:latin typeface="Times New Roman"/>
              </a:rPr>
              <a:t>. </a:t>
            </a:r>
          </a:p>
          <a:p>
            <a:r>
              <a:rPr lang="en-US" dirty="0" smtClean="0">
                <a:effectLst/>
                <a:latin typeface="Times New Roman"/>
              </a:rPr>
              <a:t>The fundamental constants may be slightly different near massive bodies . </a:t>
            </a:r>
          </a:p>
          <a:p>
            <a:r>
              <a:rPr lang="en-US" dirty="0" smtClean="0">
                <a:effectLst/>
                <a:latin typeface="Times New Roman"/>
              </a:rPr>
              <a:t>There are some hints for the</a:t>
            </a:r>
            <a:r>
              <a:rPr lang="en-US" baseline="0" dirty="0" smtClean="0">
                <a:effectLst/>
                <a:latin typeface="Times New Roman"/>
              </a:rPr>
              <a:t> </a:t>
            </a:r>
            <a:r>
              <a:rPr lang="en-US" dirty="0" smtClean="0">
                <a:effectLst/>
                <a:latin typeface="Times New Roman"/>
              </a:rPr>
              <a:t>variation of different fundamental constants in quasar absorption spectra and big bang nucleosynthesis data. </a:t>
            </a:r>
          </a:p>
          <a:p>
            <a:r>
              <a:rPr lang="en-US" dirty="0" smtClean="0">
                <a:effectLst/>
                <a:latin typeface="Times New Roman"/>
              </a:rPr>
              <a:t>However, a majority of publications report limits on the variations of the fundamental constants.</a:t>
            </a:r>
          </a:p>
          <a:p>
            <a:endParaRPr lang="en-US" dirty="0" smtClean="0"/>
          </a:p>
          <a:p>
            <a:pPr marL="171450" indent="-171450">
              <a:buFontTx/>
              <a:buChar char="-"/>
            </a:pPr>
            <a:r>
              <a:rPr lang="en-US" dirty="0" smtClean="0">
                <a:effectLst/>
                <a:latin typeface="Times New Roman"/>
              </a:rPr>
              <a:t>Dirac</a:t>
            </a:r>
            <a:r>
              <a:rPr lang="en-US" baseline="0" dirty="0" smtClean="0">
                <a:effectLst/>
                <a:latin typeface="Times New Roman"/>
              </a:rPr>
              <a:t> </a:t>
            </a:r>
            <a:r>
              <a:rPr lang="en-US" dirty="0" smtClean="0">
                <a:effectLst/>
                <a:latin typeface="Times New Roman"/>
              </a:rPr>
              <a:t>initiated the consideration of time-varying constants:</a:t>
            </a:r>
          </a:p>
          <a:p>
            <a:r>
              <a:rPr lang="en-US" baseline="0" dirty="0" smtClean="0">
                <a:effectLst/>
                <a:latin typeface="Times New Roman"/>
              </a:rPr>
              <a:t>   </a:t>
            </a:r>
            <a:r>
              <a:rPr lang="en-US" dirty="0" smtClean="0">
                <a:effectLst/>
                <a:latin typeface="Times New Roman"/>
              </a:rPr>
              <a:t>expressed, in his ‘‘Large Numbers hypothesis,’’ the opinion that very large (or small) dimensionless universal constants cannot be pure </a:t>
            </a:r>
          </a:p>
          <a:p>
            <a:r>
              <a:rPr lang="en-US" dirty="0" smtClean="0">
                <a:effectLst/>
                <a:latin typeface="Times New Roman"/>
              </a:rPr>
              <a:t>   mathematical numbers and must not occur in the basic laws of physics. He suggested, on the basis of this numerological principle, that these large  </a:t>
            </a:r>
          </a:p>
          <a:p>
            <a:r>
              <a:rPr lang="en-US" dirty="0" smtClean="0">
                <a:effectLst/>
                <a:latin typeface="Times New Roman"/>
              </a:rPr>
              <a:t>   numbers should rather be considered as variable parameters characterizing the state of the universe. </a:t>
            </a:r>
          </a:p>
          <a:p>
            <a:r>
              <a:rPr lang="en-US" baseline="0" dirty="0" smtClean="0">
                <a:effectLst/>
                <a:latin typeface="Times New Roman"/>
              </a:rPr>
              <a:t> </a:t>
            </a:r>
            <a:r>
              <a:rPr lang="en-US" baseline="0" dirty="0" smtClean="0">
                <a:effectLst/>
                <a:latin typeface="Times New Roman"/>
                <a:sym typeface="Wingdings" panose="05000000000000000000" pitchFamily="2" charset="2"/>
              </a:rPr>
              <a:t> </a:t>
            </a:r>
            <a:r>
              <a:rPr lang="en-US" dirty="0" smtClean="0">
                <a:effectLst/>
                <a:latin typeface="Times New Roman"/>
              </a:rPr>
              <a:t>Dirac noticed that </a:t>
            </a:r>
            <a:r>
              <a:rPr lang="en-US" dirty="0" err="1" smtClean="0">
                <a:effectLst/>
                <a:latin typeface="Arial"/>
              </a:rPr>
              <a:t>alpha_G</a:t>
            </a:r>
            <a:r>
              <a:rPr lang="en-US" baseline="0" dirty="0" smtClean="0">
                <a:effectLst/>
                <a:latin typeface="Arial"/>
              </a:rPr>
              <a:t> </a:t>
            </a:r>
            <a:r>
              <a:rPr lang="en-US" dirty="0" smtClean="0">
                <a:effectLst/>
                <a:latin typeface="Arial"/>
              </a:rPr>
              <a:t>mu/</a:t>
            </a:r>
            <a:r>
              <a:rPr lang="en-US" dirty="0" err="1" smtClean="0">
                <a:effectLst/>
                <a:latin typeface="Arial"/>
              </a:rPr>
              <a:t>alpha_EM</a:t>
            </a:r>
            <a:r>
              <a:rPr lang="en-US" dirty="0" smtClean="0">
                <a:effectLst/>
                <a:latin typeface="Times New Roman"/>
              </a:rPr>
              <a:t>, representing the relative magnitude of electrostatic and gravitational forces between a proton and an</a:t>
            </a:r>
          </a:p>
          <a:p>
            <a:r>
              <a:rPr lang="en-US" dirty="0" smtClean="0">
                <a:effectLst/>
                <a:latin typeface="Times New Roman"/>
              </a:rPr>
              <a:t>     electron, was of </a:t>
            </a:r>
            <a:r>
              <a:rPr lang="en-US" dirty="0" err="1" smtClean="0">
                <a:effectLst/>
                <a:latin typeface="Times New Roman"/>
              </a:rPr>
              <a:t>th</a:t>
            </a:r>
            <a:r>
              <a:rPr lang="en-US" baseline="0" dirty="0" err="1" smtClean="0">
                <a:effectLst/>
                <a:latin typeface="Times New Roman"/>
              </a:rPr>
              <a:t>e</a:t>
            </a:r>
            <a:r>
              <a:rPr lang="en-US" dirty="0" err="1" smtClean="0">
                <a:effectLst/>
                <a:latin typeface="Times New Roman"/>
              </a:rPr>
              <a:t>same</a:t>
            </a:r>
            <a:r>
              <a:rPr lang="en-US" dirty="0" smtClean="0">
                <a:effectLst/>
                <a:latin typeface="Times New Roman"/>
              </a:rPr>
              <a:t> order as H_0e^2/m_ec^2 = </a:t>
            </a:r>
            <a:r>
              <a:rPr lang="en-US" dirty="0" smtClean="0">
                <a:effectLst/>
                <a:latin typeface="Arial"/>
              </a:rPr>
              <a:t>delta </a:t>
            </a:r>
            <a:r>
              <a:rPr lang="en-US" dirty="0" err="1" smtClean="0">
                <a:effectLst/>
                <a:latin typeface="Arial"/>
              </a:rPr>
              <a:t>alpha_</a:t>
            </a:r>
            <a:r>
              <a:rPr lang="en-US" dirty="0" err="1" smtClean="0">
                <a:effectLst/>
                <a:latin typeface="Times New Roman"/>
              </a:rPr>
              <a:t>EM</a:t>
            </a:r>
            <a:r>
              <a:rPr lang="en-US" dirty="0" smtClean="0">
                <a:effectLst/>
                <a:latin typeface="Times New Roman"/>
              </a:rPr>
              <a:t> /</a:t>
            </a:r>
            <a:r>
              <a:rPr lang="en-US" dirty="0" smtClean="0">
                <a:effectLst/>
                <a:latin typeface="Arial"/>
              </a:rPr>
              <a:t>mu, </a:t>
            </a:r>
            <a:r>
              <a:rPr lang="en-US" dirty="0" smtClean="0">
                <a:effectLst/>
                <a:latin typeface="Times New Roman"/>
              </a:rPr>
              <a:t>representing the age of the universe in atomic time, so that the </a:t>
            </a:r>
          </a:p>
          <a:p>
            <a:r>
              <a:rPr lang="en-US" dirty="0" smtClean="0">
                <a:effectLst/>
                <a:latin typeface="Times New Roman"/>
              </a:rPr>
              <a:t>     five previous numbers can be ‘‘harmonized’’ if one assumes that </a:t>
            </a:r>
            <a:r>
              <a:rPr lang="en-US" dirty="0" err="1" smtClean="0">
                <a:effectLst/>
                <a:latin typeface="Arial"/>
              </a:rPr>
              <a:t>alpha_G</a:t>
            </a:r>
            <a:r>
              <a:rPr lang="en-US" dirty="0" smtClean="0">
                <a:effectLst/>
                <a:latin typeface="Arial"/>
              </a:rPr>
              <a:t> </a:t>
            </a:r>
            <a:r>
              <a:rPr lang="en-US" dirty="0" smtClean="0">
                <a:effectLst/>
                <a:latin typeface="Times New Roman"/>
              </a:rPr>
              <a:t>and delta</a:t>
            </a:r>
            <a:r>
              <a:rPr lang="en-US" baseline="0" dirty="0" smtClean="0">
                <a:effectLst/>
                <a:latin typeface="Times New Roman"/>
              </a:rPr>
              <a:t> </a:t>
            </a:r>
            <a:r>
              <a:rPr lang="en-US" dirty="0" smtClean="0">
                <a:effectLst/>
                <a:latin typeface="Times New Roman"/>
              </a:rPr>
              <a:t>vary with time and scale as the inverse of the cosmic time.</a:t>
            </a:r>
          </a:p>
          <a:p>
            <a:pPr marL="0" indent="0">
              <a:buFontTx/>
              <a:buNone/>
            </a:pPr>
            <a:endParaRPr lang="en-US" dirty="0" smtClean="0">
              <a:effectLst/>
              <a:latin typeface="Times New Roman"/>
            </a:endParaRPr>
          </a:p>
          <a:p>
            <a:pPr marL="0" indent="0">
              <a:buFontTx/>
              <a:buNone/>
            </a:pPr>
            <a:r>
              <a:rPr lang="en-US" dirty="0" smtClean="0"/>
              <a:t>- grand unified theories (GUT), higher-dimensional theories (</a:t>
            </a:r>
            <a:r>
              <a:rPr lang="en-US" dirty="0" err="1" smtClean="0"/>
              <a:t>Kaluza</a:t>
            </a:r>
            <a:r>
              <a:rPr lang="en-US" dirty="0" smtClean="0"/>
              <a:t>-Klein</a:t>
            </a:r>
            <a:r>
              <a:rPr lang="en-US" baseline="0" dirty="0" smtClean="0"/>
              <a:t> </a:t>
            </a:r>
            <a:r>
              <a:rPr lang="en-US" dirty="0" smtClean="0"/>
              <a:t>and string theories)</a:t>
            </a:r>
          </a:p>
          <a:p>
            <a:pPr marL="171450" indent="-171450">
              <a:buFontTx/>
              <a:buChar char="-"/>
            </a:pPr>
            <a:r>
              <a:rPr lang="en-US" dirty="0" smtClean="0">
                <a:effectLst/>
                <a:latin typeface="Times New Roman"/>
              </a:rPr>
              <a:t>a number of cosmological models taking these variations into account.</a:t>
            </a:r>
          </a:p>
          <a:p>
            <a:pPr marL="0" indent="0">
              <a:buFontTx/>
              <a:buNone/>
            </a:pPr>
            <a:endParaRPr lang="en-US" dirty="0" smtClean="0">
              <a:effectLst/>
              <a:latin typeface="Times New Roman"/>
            </a:endParaRPr>
          </a:p>
          <a:p>
            <a:r>
              <a:rPr lang="en-US" dirty="0" smtClean="0">
                <a:effectLst/>
                <a:latin typeface="Times New Roman"/>
              </a:rPr>
              <a:t>The development of high-energy physics theories such as multidimensional and string theories provides new motivations to consider the time variation of the fundamental constants. The observation of the variability of these constants constitutes one of the very few hopes to test directly the existence of extra dimensions and to test these high-energy physics models.</a:t>
            </a:r>
          </a:p>
          <a:p>
            <a:pPr marL="0" indent="0">
              <a:buFontTx/>
              <a:buNone/>
            </a:pPr>
            <a:endParaRPr lang="en-US" dirty="0" smtClean="0">
              <a:effectLst/>
              <a:latin typeface="Times New Roman"/>
            </a:endParaRPr>
          </a:p>
          <a:p>
            <a:pPr marL="171450" indent="-171450">
              <a:buFontTx/>
              <a:buChar char="-"/>
            </a:pPr>
            <a:endParaRPr lang="en-US" dirty="0" smtClean="0">
              <a:effectLst/>
              <a:latin typeface="Times New Roman"/>
            </a:endParaRPr>
          </a:p>
          <a:p>
            <a:r>
              <a:rPr lang="en-US" dirty="0" smtClean="0"/>
              <a:t>- </a:t>
            </a:r>
            <a:r>
              <a:rPr lang="en-US" dirty="0" smtClean="0">
                <a:effectLst/>
                <a:latin typeface="Times New Roman"/>
              </a:rPr>
              <a:t>Modern theories of high-energy physics offer new arguments to reconsider the variation of the fundamental constants</a:t>
            </a:r>
          </a:p>
          <a:p>
            <a:pPr marL="171450" indent="-171450">
              <a:buFontTx/>
              <a:buChar char="-"/>
            </a:pPr>
            <a:endParaRPr lang="en-US" dirty="0"/>
          </a:p>
          <a:p>
            <a:pPr marL="0" indent="0">
              <a:buFontTx/>
              <a:buNone/>
            </a:pPr>
            <a:r>
              <a:rPr lang="en-US" dirty="0" smtClean="0"/>
              <a:t>Constraints</a:t>
            </a:r>
            <a:r>
              <a:rPr lang="en-US" baseline="0" dirty="0" smtClean="0"/>
              <a:t> from:         geological studies </a:t>
            </a:r>
            <a:r>
              <a:rPr lang="en-US" baseline="0" dirty="0" smtClean="0">
                <a:sym typeface="Wingdings" panose="05000000000000000000" pitchFamily="2" charset="2"/>
              </a:rPr>
              <a:t> </a:t>
            </a:r>
            <a:r>
              <a:rPr lang="en-US" baseline="0" dirty="0" smtClean="0"/>
              <a:t>alpha decay, beta decay, spontaneous fission</a:t>
            </a:r>
          </a:p>
          <a:p>
            <a:pPr marL="0" indent="0">
              <a:buFontTx/>
              <a:buNone/>
            </a:pPr>
            <a:r>
              <a:rPr lang="en-US" baseline="0" dirty="0" smtClean="0"/>
              <a:t>                                  atomic spectra</a:t>
            </a:r>
          </a:p>
          <a:p>
            <a:pPr marL="0" indent="0">
              <a:buFontTx/>
              <a:buNone/>
            </a:pPr>
            <a:r>
              <a:rPr lang="en-US" baseline="0" dirty="0" smtClean="0"/>
              <a:t>                                  cosmological constraints: CMB, nucleosynthesis </a:t>
            </a:r>
            <a:r>
              <a:rPr lang="en-US" baseline="0" dirty="0" smtClean="0">
                <a:sym typeface="Wingdings" panose="05000000000000000000" pitchFamily="2" charset="2"/>
              </a:rPr>
              <a:t> give no tight constraints</a:t>
            </a:r>
          </a:p>
          <a:p>
            <a:pPr marL="0" indent="0">
              <a:buFontTx/>
              <a:buNone/>
            </a:pPr>
            <a:r>
              <a:rPr lang="en-US" baseline="0" dirty="0" smtClean="0">
                <a:sym typeface="Wingdings" panose="05000000000000000000" pitchFamily="2" charset="2"/>
              </a:rPr>
              <a:t>                                  equivalence principle</a:t>
            </a:r>
          </a:p>
          <a:p>
            <a:pPr marL="0" indent="0">
              <a:buFontTx/>
              <a:buNone/>
            </a:pPr>
            <a:endParaRPr lang="en-US" baseline="0" dirty="0" smtClean="0">
              <a:sym typeface="Wingdings" panose="05000000000000000000" pitchFamily="2" charset="2"/>
            </a:endParaRPr>
          </a:p>
          <a:p>
            <a:r>
              <a:rPr lang="en-US" baseline="0" dirty="0" smtClean="0">
                <a:sym typeface="Wingdings" panose="05000000000000000000" pitchFamily="2" charset="2"/>
              </a:rPr>
              <a:t>- Experimental limit:   </a:t>
            </a:r>
            <a:r>
              <a:rPr lang="en-US" dirty="0" err="1" smtClean="0">
                <a:effectLst/>
                <a:latin typeface="Times New Roman"/>
              </a:rPr>
              <a:t>Sortais</a:t>
            </a:r>
            <a:r>
              <a:rPr lang="en-US" dirty="0" smtClean="0">
                <a:effectLst/>
                <a:latin typeface="Times New Roman"/>
              </a:rPr>
              <a:t> et al., 2001)  </a:t>
            </a:r>
            <a:r>
              <a:rPr lang="en-US" dirty="0" smtClean="0">
                <a:effectLst/>
                <a:latin typeface="Times New Roman"/>
                <a:sym typeface="Wingdings" panose="05000000000000000000" pitchFamily="2" charset="2"/>
              </a:rPr>
              <a:t> </a:t>
            </a:r>
            <a:r>
              <a:rPr lang="en-US" dirty="0" smtClean="0">
                <a:effectLst/>
                <a:latin typeface="Times New Roman"/>
              </a:rPr>
              <a:t> (8.4</a:t>
            </a:r>
            <a:r>
              <a:rPr lang="en-US" dirty="0" smtClean="0">
                <a:effectLst/>
                <a:latin typeface="Arial"/>
              </a:rPr>
              <a:t>+/-</a:t>
            </a:r>
            <a:r>
              <a:rPr lang="en-US" baseline="0" dirty="0" smtClean="0">
                <a:effectLst/>
                <a:latin typeface="Arial"/>
              </a:rPr>
              <a:t> </a:t>
            </a:r>
            <a:r>
              <a:rPr lang="en-US" dirty="0" smtClean="0">
                <a:effectLst/>
                <a:latin typeface="Times New Roman"/>
              </a:rPr>
              <a:t>13.8)</a:t>
            </a:r>
            <a:r>
              <a:rPr lang="en-US" baseline="0" dirty="0" smtClean="0">
                <a:effectLst/>
                <a:latin typeface="Arial"/>
              </a:rPr>
              <a:t> x </a:t>
            </a:r>
            <a:r>
              <a:rPr lang="en-US" dirty="0" smtClean="0">
                <a:effectLst/>
                <a:latin typeface="Times New Roman"/>
              </a:rPr>
              <a:t>10</a:t>
            </a:r>
            <a:r>
              <a:rPr lang="en-US" dirty="0" smtClean="0">
                <a:effectLst/>
                <a:latin typeface="Arial"/>
              </a:rPr>
              <a:t>^-15</a:t>
            </a:r>
            <a:r>
              <a:rPr lang="en-US" baseline="0" dirty="0" smtClean="0">
                <a:effectLst/>
                <a:latin typeface="Arial"/>
              </a:rPr>
              <a:t>     </a:t>
            </a:r>
            <a:r>
              <a:rPr lang="en-US" dirty="0" smtClean="0">
                <a:effectLst/>
                <a:latin typeface="Times New Roman"/>
              </a:rPr>
              <a:t>2sigma</a:t>
            </a:r>
            <a:r>
              <a:rPr lang="en-US" baseline="0" dirty="0" smtClean="0">
                <a:effectLst/>
                <a:latin typeface="Arial"/>
              </a:rPr>
              <a:t>     </a:t>
            </a:r>
            <a:r>
              <a:rPr lang="en-US" dirty="0" smtClean="0">
                <a:effectLst/>
                <a:latin typeface="Times New Roman"/>
              </a:rPr>
              <a:t>24 months  method: Atomic clock</a:t>
            </a:r>
          </a:p>
          <a:p>
            <a:pPr marL="0" indent="0">
              <a:buFontTx/>
              <a:buNone/>
            </a:pPr>
            <a:endParaRPr lang="en-US" dirty="0" smtClean="0"/>
          </a:p>
        </p:txBody>
      </p:sp>
      <p:sp>
        <p:nvSpPr>
          <p:cNvPr id="4" name="Slide Number Placeholder 3"/>
          <p:cNvSpPr>
            <a:spLocks noGrp="1"/>
          </p:cNvSpPr>
          <p:nvPr>
            <p:ph type="sldNum" sz="quarter" idx="10"/>
          </p:nvPr>
        </p:nvSpPr>
        <p:spPr/>
        <p:txBody>
          <a:bodyPr/>
          <a:lstStyle/>
          <a:p>
            <a:fld id="{5E1F55AD-5E4C-4BCD-BC35-18CB13F29CD9}" type="slidenum">
              <a:rPr lang="de-DE" altLang="de-DE" smtClean="0"/>
              <a:pPr/>
              <a:t>7</a:t>
            </a:fld>
            <a:endParaRPr lang="de-DE" altLang="de-DE"/>
          </a:p>
        </p:txBody>
      </p:sp>
    </p:spTree>
    <p:extLst>
      <p:ext uri="{BB962C8B-B14F-4D97-AF65-F5344CB8AC3E}">
        <p14:creationId xmlns:p14="http://schemas.microsoft.com/office/powerpoint/2010/main" val="50735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latin typeface="Arial"/>
              </a:rPr>
              <a:t>Sensitivity factor K:</a:t>
            </a:r>
            <a:r>
              <a:rPr lang="en-US" b="1" baseline="0" dirty="0" smtClean="0">
                <a:effectLst/>
                <a:latin typeface="Arial"/>
              </a:rPr>
              <a:t> relative shift of transition frequency as a function of alpha     </a:t>
            </a:r>
            <a:r>
              <a:rPr lang="en-US" b="0" baseline="0" dirty="0" smtClean="0">
                <a:effectLst/>
                <a:latin typeface="Arial"/>
              </a:rPr>
              <a:t>(</a:t>
            </a:r>
            <a:r>
              <a:rPr lang="en-US" b="0" baseline="0" dirty="0" smtClean="0">
                <a:effectLst/>
                <a:latin typeface="Arial"/>
                <a:sym typeface="Wingdings" panose="05000000000000000000" pitchFamily="2" charset="2"/>
              </a:rPr>
              <a:t> </a:t>
            </a:r>
            <a:r>
              <a:rPr lang="en-US" b="0" baseline="0" dirty="0" smtClean="0">
                <a:effectLst/>
                <a:latin typeface="Arial"/>
              </a:rPr>
              <a:t>Crespo)</a:t>
            </a:r>
            <a:endParaRPr lang="de-DE" b="0" dirty="0" smtClean="0">
              <a:effectLst/>
              <a:latin typeface="Arial"/>
            </a:endParaRPr>
          </a:p>
          <a:p>
            <a:endParaRPr lang="de-DE" dirty="0" smtClean="0">
              <a:effectLst/>
              <a:latin typeface="Arial"/>
            </a:endParaRPr>
          </a:p>
          <a:p>
            <a:r>
              <a:rPr lang="de-DE" dirty="0" err="1" smtClean="0">
                <a:effectLst/>
                <a:latin typeface="Arial"/>
              </a:rPr>
              <a:t>DeMille</a:t>
            </a:r>
            <a:r>
              <a:rPr lang="de-DE" dirty="0" smtClean="0">
                <a:effectLst/>
                <a:latin typeface="Arial"/>
              </a:rPr>
              <a:t> et al 2004, 2008:  – </a:t>
            </a:r>
            <a:r>
              <a:rPr lang="de-DE" dirty="0" err="1" smtClean="0">
                <a:effectLst/>
                <a:latin typeface="Arial"/>
              </a:rPr>
              <a:t>enhancement</a:t>
            </a:r>
            <a:r>
              <a:rPr lang="de-DE" dirty="0" smtClean="0">
                <a:effectLst/>
                <a:latin typeface="Arial"/>
              </a:rPr>
              <a:t> in Cs2:</a:t>
            </a:r>
            <a:r>
              <a:rPr lang="de-DE" baseline="0" dirty="0" smtClean="0">
                <a:effectLst/>
                <a:latin typeface="Arial"/>
              </a:rPr>
              <a:t> </a:t>
            </a:r>
            <a:r>
              <a:rPr lang="de-DE" dirty="0" err="1" smtClean="0">
                <a:effectLst/>
                <a:latin typeface="Arial"/>
              </a:rPr>
              <a:t>cancellation</a:t>
            </a:r>
            <a:r>
              <a:rPr lang="de-DE" dirty="0" smtClean="0">
                <a:effectLst/>
                <a:latin typeface="Arial"/>
              </a:rPr>
              <a:t> </a:t>
            </a:r>
            <a:r>
              <a:rPr lang="de-DE" dirty="0" err="1" smtClean="0">
                <a:effectLst/>
                <a:latin typeface="Arial"/>
              </a:rPr>
              <a:t>between</a:t>
            </a:r>
            <a:r>
              <a:rPr lang="de-DE" dirty="0" smtClean="0">
                <a:effectLst/>
                <a:latin typeface="Arial"/>
              </a:rPr>
              <a:t> </a:t>
            </a:r>
            <a:r>
              <a:rPr lang="de-DE" dirty="0" err="1" smtClean="0">
                <a:effectLst/>
                <a:latin typeface="Arial"/>
              </a:rPr>
              <a:t>electron</a:t>
            </a:r>
            <a:r>
              <a:rPr lang="de-DE" dirty="0" smtClean="0">
                <a:effectLst/>
                <a:latin typeface="Arial"/>
              </a:rPr>
              <a:t> </a:t>
            </a:r>
            <a:r>
              <a:rPr lang="de-DE" dirty="0" err="1" smtClean="0">
                <a:effectLst/>
                <a:latin typeface="Arial"/>
              </a:rPr>
              <a:t>excitation</a:t>
            </a:r>
            <a:r>
              <a:rPr lang="de-DE" dirty="0" smtClean="0">
                <a:effectLst/>
                <a:latin typeface="Arial"/>
              </a:rPr>
              <a:t> </a:t>
            </a:r>
            <a:r>
              <a:rPr lang="de-DE" dirty="0" err="1" smtClean="0">
                <a:effectLst/>
                <a:latin typeface="Arial"/>
              </a:rPr>
              <a:t>and</a:t>
            </a:r>
            <a:r>
              <a:rPr lang="de-DE" dirty="0" smtClean="0">
                <a:effectLst/>
                <a:latin typeface="Arial"/>
              </a:rPr>
              <a:t> </a:t>
            </a:r>
            <a:r>
              <a:rPr lang="de-DE" dirty="0" err="1" smtClean="0">
                <a:effectLst/>
                <a:latin typeface="Arial"/>
              </a:rPr>
              <a:t>vibration</a:t>
            </a:r>
            <a:r>
              <a:rPr lang="de-DE" dirty="0" smtClean="0">
                <a:effectLst/>
                <a:latin typeface="Arial"/>
              </a:rPr>
              <a:t> </a:t>
            </a:r>
            <a:r>
              <a:rPr lang="de-DE" dirty="0" err="1" smtClean="0">
                <a:effectLst/>
                <a:latin typeface="Arial"/>
              </a:rPr>
              <a:t>energies</a:t>
            </a:r>
            <a:endParaRPr lang="de-DE" dirty="0" smtClean="0">
              <a:effectLst/>
              <a:latin typeface="Arial"/>
            </a:endParaRPr>
          </a:p>
          <a:p>
            <a:r>
              <a:rPr lang="de-DE" dirty="0" err="1" smtClean="0">
                <a:effectLst/>
                <a:latin typeface="Arial"/>
              </a:rPr>
              <a:t>Flambaum</a:t>
            </a:r>
            <a:r>
              <a:rPr lang="de-DE" dirty="0" smtClean="0">
                <a:effectLst/>
                <a:latin typeface="Arial"/>
              </a:rPr>
              <a:t> 2006:                </a:t>
            </a:r>
            <a:r>
              <a:rPr lang="de-DE" dirty="0" err="1" smtClean="0">
                <a:effectLst/>
                <a:latin typeface="Arial"/>
              </a:rPr>
              <a:t>Cancellations</a:t>
            </a:r>
            <a:r>
              <a:rPr lang="de-DE" dirty="0" smtClean="0">
                <a:effectLst/>
                <a:latin typeface="Arial"/>
              </a:rPr>
              <a:t> </a:t>
            </a:r>
            <a:r>
              <a:rPr lang="de-DE" dirty="0" err="1" smtClean="0">
                <a:effectLst/>
                <a:latin typeface="Arial"/>
              </a:rPr>
              <a:t>between</a:t>
            </a:r>
            <a:r>
              <a:rPr lang="de-DE" dirty="0" smtClean="0">
                <a:effectLst/>
                <a:latin typeface="Arial"/>
              </a:rPr>
              <a:t> </a:t>
            </a:r>
            <a:r>
              <a:rPr lang="de-DE" dirty="0" err="1" smtClean="0">
                <a:effectLst/>
                <a:latin typeface="Arial"/>
              </a:rPr>
              <a:t>rotational</a:t>
            </a:r>
            <a:r>
              <a:rPr lang="de-DE" dirty="0" smtClean="0">
                <a:effectLst/>
                <a:latin typeface="Arial"/>
              </a:rPr>
              <a:t> </a:t>
            </a:r>
            <a:r>
              <a:rPr lang="de-DE" dirty="0" err="1" smtClean="0">
                <a:effectLst/>
                <a:latin typeface="Arial"/>
              </a:rPr>
              <a:t>and</a:t>
            </a:r>
            <a:r>
              <a:rPr lang="de-DE" dirty="0" smtClean="0">
                <a:effectLst/>
                <a:latin typeface="Arial"/>
              </a:rPr>
              <a:t> </a:t>
            </a:r>
            <a:r>
              <a:rPr lang="de-DE" dirty="0" err="1" smtClean="0">
                <a:effectLst/>
                <a:latin typeface="Arial"/>
              </a:rPr>
              <a:t>hyperfine</a:t>
            </a:r>
            <a:r>
              <a:rPr lang="de-DE" dirty="0" smtClean="0">
                <a:effectLst/>
                <a:latin typeface="Arial"/>
              </a:rPr>
              <a:t> </a:t>
            </a:r>
            <a:r>
              <a:rPr lang="de-DE" dirty="0" err="1" smtClean="0">
                <a:effectLst/>
                <a:latin typeface="Arial"/>
              </a:rPr>
              <a:t>intervals</a:t>
            </a:r>
            <a:r>
              <a:rPr lang="de-DE" dirty="0" smtClean="0">
                <a:effectLst/>
                <a:latin typeface="Arial"/>
              </a:rPr>
              <a:t> </a:t>
            </a:r>
          </a:p>
          <a:p>
            <a:r>
              <a:rPr lang="en-US" dirty="0" smtClean="0">
                <a:effectLst/>
                <a:latin typeface="Arial"/>
              </a:rPr>
              <a:t>                                        </a:t>
            </a:r>
            <a:r>
              <a:rPr lang="el-GR" dirty="0" smtClean="0">
                <a:effectLst/>
                <a:latin typeface="Arial"/>
              </a:rPr>
              <a:t>Δω/ω0</a:t>
            </a:r>
            <a:r>
              <a:rPr lang="en-US" dirty="0" smtClean="0">
                <a:effectLst/>
                <a:latin typeface="Arial"/>
              </a:rPr>
              <a:t> </a:t>
            </a:r>
            <a:r>
              <a:rPr lang="el-GR" dirty="0" smtClean="0">
                <a:effectLst/>
                <a:latin typeface="Arial"/>
              </a:rPr>
              <a:t>=</a:t>
            </a:r>
            <a:r>
              <a:rPr lang="en-US" dirty="0" smtClean="0">
                <a:effectLst/>
                <a:latin typeface="Arial"/>
              </a:rPr>
              <a:t> </a:t>
            </a:r>
            <a:r>
              <a:rPr lang="el-GR" dirty="0" smtClean="0">
                <a:effectLst/>
                <a:latin typeface="Arial"/>
              </a:rPr>
              <a:t>Κ</a:t>
            </a:r>
            <a:r>
              <a:rPr lang="en-US" dirty="0" smtClean="0">
                <a:effectLst/>
                <a:latin typeface="Arial"/>
              </a:rPr>
              <a:t> </a:t>
            </a:r>
            <a:r>
              <a:rPr lang="el-GR" dirty="0" smtClean="0">
                <a:effectLst/>
                <a:latin typeface="Arial"/>
              </a:rPr>
              <a:t>Δα/α </a:t>
            </a:r>
            <a:r>
              <a:rPr lang="en-US" dirty="0" smtClean="0">
                <a:effectLst/>
                <a:latin typeface="Arial"/>
              </a:rPr>
              <a:t>, </a:t>
            </a:r>
            <a:r>
              <a:rPr lang="de-DE" dirty="0" err="1" smtClean="0">
                <a:effectLst/>
                <a:latin typeface="Arial"/>
              </a:rPr>
              <a:t>Enhancement</a:t>
            </a:r>
            <a:r>
              <a:rPr lang="de-DE" dirty="0" smtClean="0">
                <a:effectLst/>
                <a:latin typeface="Arial"/>
              </a:rPr>
              <a:t> K = 10</a:t>
            </a:r>
            <a:r>
              <a:rPr lang="de-DE" baseline="30000" dirty="0" smtClean="0">
                <a:effectLst/>
                <a:latin typeface="Arial"/>
              </a:rPr>
              <a:t>2</a:t>
            </a:r>
            <a:r>
              <a:rPr lang="de-DE" dirty="0" smtClean="0">
                <a:effectLst/>
                <a:latin typeface="Arial"/>
              </a:rPr>
              <a:t> -10</a:t>
            </a:r>
            <a:r>
              <a:rPr lang="de-DE" baseline="30000" dirty="0" smtClean="0">
                <a:effectLst/>
                <a:latin typeface="Arial"/>
              </a:rPr>
              <a:t>3</a:t>
            </a:r>
          </a:p>
          <a:p>
            <a:r>
              <a:rPr lang="de-DE" dirty="0" err="1" smtClean="0">
                <a:effectLst/>
                <a:latin typeface="Arial"/>
              </a:rPr>
              <a:t>Flambaum</a:t>
            </a:r>
            <a:r>
              <a:rPr lang="de-DE" dirty="0" smtClean="0">
                <a:effectLst/>
                <a:latin typeface="Arial"/>
              </a:rPr>
              <a:t>, </a:t>
            </a:r>
            <a:r>
              <a:rPr lang="de-DE" dirty="0" err="1" smtClean="0">
                <a:effectLst/>
                <a:latin typeface="Arial"/>
              </a:rPr>
              <a:t>Kozlov</a:t>
            </a:r>
            <a:r>
              <a:rPr lang="de-DE" dirty="0" smtClean="0">
                <a:effectLst/>
                <a:latin typeface="Arial"/>
              </a:rPr>
              <a:t> 2007:  </a:t>
            </a:r>
            <a:r>
              <a:rPr lang="de-DE" dirty="0" err="1" smtClean="0">
                <a:effectLst/>
                <a:latin typeface="Arial"/>
              </a:rPr>
              <a:t>Cancellations</a:t>
            </a:r>
            <a:r>
              <a:rPr lang="de-DE" dirty="0" smtClean="0">
                <a:effectLst/>
                <a:latin typeface="Arial"/>
              </a:rPr>
              <a:t> </a:t>
            </a:r>
            <a:r>
              <a:rPr lang="de-DE" dirty="0" err="1" smtClean="0">
                <a:effectLst/>
                <a:latin typeface="Arial"/>
              </a:rPr>
              <a:t>between</a:t>
            </a:r>
            <a:r>
              <a:rPr lang="de-DE" dirty="0" smtClean="0">
                <a:effectLst/>
                <a:latin typeface="Arial"/>
              </a:rPr>
              <a:t> </a:t>
            </a:r>
            <a:r>
              <a:rPr lang="de-DE" dirty="0" err="1" smtClean="0">
                <a:effectLst/>
                <a:latin typeface="Arial"/>
              </a:rPr>
              <a:t>fine</a:t>
            </a:r>
            <a:r>
              <a:rPr lang="de-DE" dirty="0" smtClean="0">
                <a:effectLst/>
                <a:latin typeface="Arial"/>
              </a:rPr>
              <a:t> </a:t>
            </a:r>
            <a:r>
              <a:rPr lang="de-DE" dirty="0" err="1" smtClean="0">
                <a:effectLst/>
                <a:latin typeface="Arial"/>
              </a:rPr>
              <a:t>structure</a:t>
            </a:r>
            <a:r>
              <a:rPr lang="de-DE" dirty="0" smtClean="0">
                <a:effectLst/>
                <a:latin typeface="Arial"/>
              </a:rPr>
              <a:t> </a:t>
            </a:r>
            <a:r>
              <a:rPr lang="de-DE" dirty="0" err="1" smtClean="0">
                <a:effectLst/>
                <a:latin typeface="Arial"/>
              </a:rPr>
              <a:t>and</a:t>
            </a:r>
            <a:r>
              <a:rPr lang="de-DE" dirty="0" smtClean="0">
                <a:effectLst/>
                <a:latin typeface="Arial"/>
              </a:rPr>
              <a:t> </a:t>
            </a:r>
            <a:r>
              <a:rPr lang="de-DE" dirty="0" err="1" smtClean="0">
                <a:effectLst/>
                <a:latin typeface="Arial"/>
              </a:rPr>
              <a:t>vibrations</a:t>
            </a:r>
            <a:r>
              <a:rPr lang="de-DE" dirty="0" smtClean="0">
                <a:effectLst/>
                <a:latin typeface="Arial"/>
              </a:rPr>
              <a:t> </a:t>
            </a:r>
          </a:p>
          <a:p>
            <a:r>
              <a:rPr lang="en-US" dirty="0" smtClean="0">
                <a:effectLst/>
                <a:latin typeface="Arial"/>
              </a:rPr>
              <a:t>                                     </a:t>
            </a:r>
            <a:r>
              <a:rPr lang="el-GR" dirty="0" smtClean="0">
                <a:effectLst/>
                <a:latin typeface="Arial"/>
              </a:rPr>
              <a:t>Δω/ω0</a:t>
            </a:r>
            <a:r>
              <a:rPr lang="en-US" dirty="0" smtClean="0">
                <a:effectLst/>
                <a:latin typeface="Arial"/>
              </a:rPr>
              <a:t> </a:t>
            </a:r>
            <a:r>
              <a:rPr lang="el-GR" dirty="0" smtClean="0">
                <a:effectLst/>
                <a:latin typeface="Arial"/>
              </a:rPr>
              <a:t>=</a:t>
            </a:r>
            <a:r>
              <a:rPr lang="en-US" dirty="0" smtClean="0">
                <a:effectLst/>
                <a:latin typeface="Arial"/>
              </a:rPr>
              <a:t>  </a:t>
            </a:r>
            <a:r>
              <a:rPr lang="el-GR" dirty="0" smtClean="0">
                <a:effectLst/>
                <a:latin typeface="Arial"/>
              </a:rPr>
              <a:t>Κ(Δα/α −1/4 Δμ/μ) </a:t>
            </a:r>
          </a:p>
          <a:p>
            <a:r>
              <a:rPr lang="de-DE" dirty="0" smtClean="0">
                <a:effectLst/>
                <a:latin typeface="Arial"/>
              </a:rPr>
              <a:t>                                     </a:t>
            </a:r>
            <a:r>
              <a:rPr lang="de-DE" dirty="0" err="1" smtClean="0">
                <a:effectLst/>
                <a:latin typeface="Arial"/>
              </a:rPr>
              <a:t>Enhancement</a:t>
            </a:r>
            <a:r>
              <a:rPr lang="de-DE" dirty="0" smtClean="0">
                <a:effectLst/>
                <a:latin typeface="Arial"/>
              </a:rPr>
              <a:t> K = 10</a:t>
            </a:r>
            <a:r>
              <a:rPr lang="de-DE" baseline="30000" dirty="0" smtClean="0">
                <a:effectLst/>
                <a:latin typeface="Arial"/>
              </a:rPr>
              <a:t>4</a:t>
            </a:r>
            <a:r>
              <a:rPr lang="de-DE" dirty="0" smtClean="0">
                <a:effectLst/>
                <a:latin typeface="Arial"/>
              </a:rPr>
              <a:t> -10</a:t>
            </a:r>
            <a:r>
              <a:rPr lang="de-DE" baseline="30000" dirty="0" smtClean="0">
                <a:effectLst/>
                <a:latin typeface="Arial"/>
              </a:rPr>
              <a:t>5</a:t>
            </a:r>
          </a:p>
          <a:p>
            <a:r>
              <a:rPr lang="en-US" baseline="0" dirty="0" smtClean="0">
                <a:effectLst/>
                <a:latin typeface="Arial"/>
              </a:rPr>
              <a:t>Table: from atomic structure calculations (T1, T2: different optical transitions) </a:t>
            </a:r>
            <a:endParaRPr lang="de-DE" baseline="0" dirty="0">
              <a:effectLst/>
              <a:latin typeface="Arial"/>
            </a:endParaRPr>
          </a:p>
        </p:txBody>
      </p:sp>
      <p:sp>
        <p:nvSpPr>
          <p:cNvPr id="4" name="Slide Number Placeholder 3"/>
          <p:cNvSpPr>
            <a:spLocks noGrp="1"/>
          </p:cNvSpPr>
          <p:nvPr>
            <p:ph type="sldNum" sz="quarter" idx="10"/>
          </p:nvPr>
        </p:nvSpPr>
        <p:spPr/>
        <p:txBody>
          <a:bodyPr/>
          <a:lstStyle/>
          <a:p>
            <a:fld id="{5E1F55AD-5E4C-4BCD-BC35-18CB13F29CD9}" type="slidenum">
              <a:rPr lang="de-DE" altLang="de-DE" smtClean="0"/>
              <a:pPr/>
              <a:t>8</a:t>
            </a:fld>
            <a:endParaRPr lang="de-DE" altLang="de-DE"/>
          </a:p>
        </p:txBody>
      </p:sp>
    </p:spTree>
    <p:extLst>
      <p:ext uri="{BB962C8B-B14F-4D97-AF65-F5344CB8AC3E}">
        <p14:creationId xmlns:p14="http://schemas.microsoft.com/office/powerpoint/2010/main" val="236043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Electron/gamma decay rate ratio</a:t>
            </a:r>
            <a:endParaRPr lang="de-DE" dirty="0"/>
          </a:p>
        </p:txBody>
      </p:sp>
      <p:sp>
        <p:nvSpPr>
          <p:cNvPr id="4" name="Slide Number Placeholder 3"/>
          <p:cNvSpPr>
            <a:spLocks noGrp="1"/>
          </p:cNvSpPr>
          <p:nvPr>
            <p:ph type="sldNum" sz="quarter" idx="10"/>
          </p:nvPr>
        </p:nvSpPr>
        <p:spPr/>
        <p:txBody>
          <a:bodyPr/>
          <a:lstStyle/>
          <a:p>
            <a:fld id="{5E1F55AD-5E4C-4BCD-BC35-18CB13F29CD9}" type="slidenum">
              <a:rPr lang="de-DE" altLang="de-DE" smtClean="0"/>
              <a:pPr/>
              <a:t>29</a:t>
            </a:fld>
            <a:endParaRPr lang="de-DE" altLang="de-DE"/>
          </a:p>
        </p:txBody>
      </p:sp>
    </p:spTree>
    <p:extLst>
      <p:ext uri="{BB962C8B-B14F-4D97-AF65-F5344CB8AC3E}">
        <p14:creationId xmlns:p14="http://schemas.microsoft.com/office/powerpoint/2010/main" val="3291255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Simulations:  - t1/2 = 7 microseconds</a:t>
            </a:r>
            <a:r>
              <a:rPr lang="en-US" baseline="0" dirty="0" smtClean="0"/>
              <a:t> assumed</a:t>
            </a:r>
            <a:endParaRPr lang="en-US" dirty="0" smtClean="0"/>
          </a:p>
          <a:p>
            <a:r>
              <a:rPr lang="en-US" dirty="0" smtClean="0"/>
              <a:t>                   - electron detection efficiency assumed</a:t>
            </a:r>
            <a:r>
              <a:rPr lang="en-US" baseline="0" dirty="0" smtClean="0"/>
              <a:t> to be 25x the one for ions</a:t>
            </a:r>
            <a:endParaRPr lang="de-DE" dirty="0"/>
          </a:p>
        </p:txBody>
      </p:sp>
      <p:sp>
        <p:nvSpPr>
          <p:cNvPr id="4" name="Slide Number Placeholder 3"/>
          <p:cNvSpPr>
            <a:spLocks noGrp="1"/>
          </p:cNvSpPr>
          <p:nvPr>
            <p:ph type="sldNum" sz="quarter" idx="10"/>
          </p:nvPr>
        </p:nvSpPr>
        <p:spPr/>
        <p:txBody>
          <a:bodyPr/>
          <a:lstStyle/>
          <a:p>
            <a:fld id="{5E1F55AD-5E4C-4BCD-BC35-18CB13F29CD9}" type="slidenum">
              <a:rPr lang="de-DE" altLang="de-DE" smtClean="0"/>
              <a:pPr/>
              <a:t>30</a:t>
            </a:fld>
            <a:endParaRPr lang="de-DE" altLang="de-DE"/>
          </a:p>
        </p:txBody>
      </p:sp>
    </p:spTree>
    <p:extLst>
      <p:ext uri="{BB962C8B-B14F-4D97-AF65-F5344CB8AC3E}">
        <p14:creationId xmlns:p14="http://schemas.microsoft.com/office/powerpoint/2010/main" val="367962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bottom part of this schematics is specific to the application targeted in [46], namely </a:t>
            </a:r>
            <a:r>
              <a:rPr lang="en-US" b="1" dirty="0" smtClean="0"/>
              <a:t>Penning ionization electron spectroscopy</a:t>
            </a:r>
            <a:r>
              <a:rPr lang="en-US" dirty="0" smtClean="0"/>
              <a:t>, where a </a:t>
            </a:r>
            <a:r>
              <a:rPr lang="en-US" b="1" dirty="0" smtClean="0"/>
              <a:t>beam of metastable rare-gas atoms is crossed with a continuous supersonic sample beam</a:t>
            </a:r>
            <a:r>
              <a:rPr lang="en-US" dirty="0" smtClean="0"/>
              <a:t> in the source region of the analyzer. </a:t>
            </a:r>
          </a:p>
          <a:p>
            <a:endParaRPr lang="en-US" dirty="0" smtClean="0"/>
          </a:p>
          <a:p>
            <a:r>
              <a:rPr lang="en-US" dirty="0" smtClean="0"/>
              <a:t>Ca. 1000x more efficient than hemispherical electron analyzers with 180-degree deflection geometry and small entrance aperture</a:t>
            </a:r>
          </a:p>
          <a:p>
            <a:endParaRPr lang="en-US" dirty="0" smtClean="0"/>
          </a:p>
          <a:p>
            <a:r>
              <a:rPr lang="en-US" dirty="0" smtClean="0"/>
              <a:t>The kinetic electron energy is analyzed by scanning the retarding field in a flight tube of the analyzer in the presence of a weak magnetic field.</a:t>
            </a:r>
          </a:p>
          <a:p>
            <a:r>
              <a:rPr lang="en-US" dirty="0" smtClean="0"/>
              <a:t>Energy resolution: Delta E/E &lt; </a:t>
            </a:r>
            <a:r>
              <a:rPr lang="en-US" dirty="0" err="1" smtClean="0"/>
              <a:t>B_f</a:t>
            </a:r>
            <a:r>
              <a:rPr lang="en-US" dirty="0" smtClean="0"/>
              <a:t>/</a:t>
            </a:r>
            <a:r>
              <a:rPr lang="en-US" dirty="0" err="1" smtClean="0"/>
              <a:t>B_i</a:t>
            </a:r>
            <a:r>
              <a:rPr lang="en-US" dirty="0" smtClean="0"/>
              <a:t> (exit/entrance</a:t>
            </a:r>
            <a:r>
              <a:rPr lang="en-US" baseline="0" dirty="0" smtClean="0"/>
              <a:t> values of inhomogeneous magnetic field)</a:t>
            </a:r>
            <a:endParaRPr lang="de-DE" dirty="0"/>
          </a:p>
        </p:txBody>
      </p:sp>
      <p:sp>
        <p:nvSpPr>
          <p:cNvPr id="4" name="Slide Number Placeholder 3"/>
          <p:cNvSpPr>
            <a:spLocks noGrp="1"/>
          </p:cNvSpPr>
          <p:nvPr>
            <p:ph type="sldNum" sz="quarter" idx="10"/>
          </p:nvPr>
        </p:nvSpPr>
        <p:spPr/>
        <p:txBody>
          <a:bodyPr/>
          <a:lstStyle/>
          <a:p>
            <a:fld id="{5E1F55AD-5E4C-4BCD-BC35-18CB13F29CD9}" type="slidenum">
              <a:rPr lang="de-DE" altLang="de-DE" smtClean="0"/>
              <a:pPr/>
              <a:t>33</a:t>
            </a:fld>
            <a:endParaRPr lang="de-DE" altLang="de-DE"/>
          </a:p>
        </p:txBody>
      </p:sp>
    </p:spTree>
    <p:extLst>
      <p:ext uri="{BB962C8B-B14F-4D97-AF65-F5344CB8AC3E}">
        <p14:creationId xmlns:p14="http://schemas.microsoft.com/office/powerpoint/2010/main" val="2500169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5E1F55AD-5E4C-4BCD-BC35-18CB13F29CD9}" type="slidenum">
              <a:rPr lang="de-DE" altLang="de-DE" smtClean="0"/>
              <a:pPr/>
              <a:t>34</a:t>
            </a:fld>
            <a:endParaRPr lang="de-DE" altLang="de-DE"/>
          </a:p>
        </p:txBody>
      </p:sp>
    </p:spTree>
    <p:extLst>
      <p:ext uri="{BB962C8B-B14F-4D97-AF65-F5344CB8AC3E}">
        <p14:creationId xmlns:p14="http://schemas.microsoft.com/office/powerpoint/2010/main" val="250016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clock limited on short timescales, but advantage via superb </a:t>
            </a:r>
            <a:r>
              <a:rPr lang="en-US" dirty="0" err="1" smtClean="0"/>
              <a:t>longterm</a:t>
            </a:r>
            <a:r>
              <a:rPr lang="en-US" dirty="0" smtClean="0"/>
              <a:t> drift stability:</a:t>
            </a:r>
          </a:p>
          <a:p>
            <a:r>
              <a:rPr lang="en-US" b="1" dirty="0" smtClean="0"/>
              <a:t>Longer</a:t>
            </a:r>
            <a:r>
              <a:rPr lang="en-US" b="1" baseline="0" dirty="0" smtClean="0"/>
              <a:t> resynchronization intervals  </a:t>
            </a:r>
          </a:p>
          <a:p>
            <a:r>
              <a:rPr lang="en-US" b="1" baseline="0" dirty="0" smtClean="0">
                <a:sym typeface="Wingdings" panose="05000000000000000000" pitchFamily="2" charset="2"/>
              </a:rPr>
              <a:t> improved system integrity: </a:t>
            </a:r>
            <a:r>
              <a:rPr lang="en-US" dirty="0" smtClean="0">
                <a:effectLst/>
                <a:latin typeface="Times New Roman"/>
              </a:rPr>
              <a:t>enabling autonomous operation within given acceptable</a:t>
            </a:r>
          </a:p>
          <a:p>
            <a:r>
              <a:rPr lang="en-US" dirty="0" smtClean="0">
                <a:effectLst/>
                <a:latin typeface="Times New Roman"/>
              </a:rPr>
              <a:t>                                                position ranging errors for time scales of days or weeks, instead of hours. </a:t>
            </a:r>
          </a:p>
          <a:p>
            <a:r>
              <a:rPr lang="en-US" dirty="0" smtClean="0">
                <a:effectLst/>
                <a:latin typeface="Times New Roman"/>
              </a:rPr>
              <a:t>applications which can benefit from improved system integrity include precision airplane approaches at airports</a:t>
            </a:r>
          </a:p>
          <a:p>
            <a:r>
              <a:rPr lang="en-US" dirty="0" smtClean="0">
                <a:effectLst/>
                <a:latin typeface="Times New Roman"/>
              </a:rPr>
              <a:t>- onboard deep space</a:t>
            </a:r>
            <a:r>
              <a:rPr lang="en-US" baseline="0" dirty="0" smtClean="0">
                <a:effectLst/>
                <a:latin typeface="Times New Roman"/>
              </a:rPr>
              <a:t> </a:t>
            </a:r>
            <a:r>
              <a:rPr lang="en-US" dirty="0" smtClean="0">
                <a:effectLst/>
                <a:latin typeface="Times New Roman"/>
              </a:rPr>
              <a:t>missions to aid in navigation and timekeeping.</a:t>
            </a:r>
          </a:p>
          <a:p>
            <a:endParaRPr lang="en-US" dirty="0" smtClean="0">
              <a:effectLst/>
              <a:latin typeface="Times New Roman"/>
            </a:endParaRPr>
          </a:p>
          <a:p>
            <a:endParaRPr lang="de-DE" b="1" dirty="0"/>
          </a:p>
        </p:txBody>
      </p:sp>
      <p:sp>
        <p:nvSpPr>
          <p:cNvPr id="4" name="Slide Number Placeholder 3"/>
          <p:cNvSpPr>
            <a:spLocks noGrp="1"/>
          </p:cNvSpPr>
          <p:nvPr>
            <p:ph type="sldNum" sz="quarter" idx="10"/>
          </p:nvPr>
        </p:nvSpPr>
        <p:spPr/>
        <p:txBody>
          <a:bodyPr/>
          <a:lstStyle/>
          <a:p>
            <a:fld id="{5E1F55AD-5E4C-4BCD-BC35-18CB13F29CD9}" type="slidenum">
              <a:rPr lang="de-DE" altLang="de-DE" smtClean="0"/>
              <a:pPr/>
              <a:t>37</a:t>
            </a:fld>
            <a:endParaRPr lang="de-DE" altLang="de-DE"/>
          </a:p>
        </p:txBody>
      </p:sp>
    </p:spTree>
    <p:extLst>
      <p:ext uri="{BB962C8B-B14F-4D97-AF65-F5344CB8AC3E}">
        <p14:creationId xmlns:p14="http://schemas.microsoft.com/office/powerpoint/2010/main" val="3800139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6815" y="6638"/>
            <a:ext cx="1716569" cy="442394"/>
          </a:xfrm>
          <a:prstGeom prst="rect">
            <a:avLst/>
          </a:prstGeom>
        </p:spPr>
      </p:pic>
    </p:spTree>
    <p:extLst>
      <p:ext uri="{BB962C8B-B14F-4D97-AF65-F5344CB8AC3E}">
        <p14:creationId xmlns:p14="http://schemas.microsoft.com/office/powerpoint/2010/main" val="1616409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DF4">
                <a:gamma/>
                <a:tint val="13725"/>
                <a:invGamma/>
              </a:srgbClr>
            </a:gs>
            <a:gs pos="100000">
              <a:srgbClr val="CCCDF4"/>
            </a:gs>
          </a:gsLst>
          <a:lin ang="5400000" scaled="1"/>
        </a:gradFill>
        <a:effectLst/>
      </p:bgPr>
    </p:bg>
    <p:spTree>
      <p:nvGrpSpPr>
        <p:cNvPr id="1" name=""/>
        <p:cNvGrpSpPr/>
        <p:nvPr/>
      </p:nvGrpSpPr>
      <p:grpSpPr>
        <a:xfrm>
          <a:off x="0" y="0"/>
          <a:ext cx="0" cy="0"/>
          <a:chOff x="0" y="0"/>
          <a:chExt cx="0" cy="0"/>
        </a:xfrm>
      </p:grpSpPr>
      <p:sp>
        <p:nvSpPr>
          <p:cNvPr id="2082" name="Rectangle 34"/>
          <p:cNvSpPr>
            <a:spLocks noChangeArrowheads="1"/>
          </p:cNvSpPr>
          <p:nvPr/>
        </p:nvSpPr>
        <p:spPr bwMode="auto">
          <a:xfrm>
            <a:off x="409872" y="6589713"/>
            <a:ext cx="2020186"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ct val="50000"/>
              </a:spcBef>
            </a:pPr>
            <a:r>
              <a:rPr lang="de-DE" altLang="de-DE" sz="1100" b="0" baseline="0" dirty="0">
                <a:solidFill>
                  <a:srgbClr val="000000"/>
                </a:solidFill>
                <a:effectLst/>
                <a:latin typeface="Arial" panose="020B0604020202020204" pitchFamily="34" charset="0"/>
                <a:cs typeface="Arial" panose="020B0604020202020204" pitchFamily="34" charset="0"/>
              </a:rPr>
              <a:t>P.G. </a:t>
            </a:r>
            <a:r>
              <a:rPr lang="de-DE" altLang="de-DE" sz="1100" b="0" baseline="0" dirty="0" err="1">
                <a:solidFill>
                  <a:srgbClr val="000000"/>
                </a:solidFill>
                <a:effectLst/>
                <a:latin typeface="Arial" panose="020B0604020202020204" pitchFamily="34" charset="0"/>
                <a:cs typeface="Arial" panose="020B0604020202020204" pitchFamily="34" charset="0"/>
              </a:rPr>
              <a:t>Thirolf</a:t>
            </a:r>
            <a:r>
              <a:rPr lang="de-DE" altLang="de-DE" sz="1100" b="0" baseline="0" dirty="0">
                <a:solidFill>
                  <a:srgbClr val="000000"/>
                </a:solidFill>
                <a:effectLst/>
                <a:latin typeface="Arial" panose="020B0604020202020204" pitchFamily="34" charset="0"/>
                <a:cs typeface="Arial" panose="020B0604020202020204" pitchFamily="34" charset="0"/>
              </a:rPr>
              <a:t>, LMU München</a:t>
            </a:r>
            <a:endParaRPr lang="en-US" altLang="de-DE" sz="1100" b="0" baseline="0" dirty="0">
              <a:solidFill>
                <a:srgbClr val="000000"/>
              </a:solidFill>
              <a:effectLst/>
              <a:latin typeface="Arial" panose="020B0604020202020204" pitchFamily="34" charset="0"/>
              <a:cs typeface="Arial" panose="020B0604020202020204" pitchFamily="34" charset="0"/>
            </a:endParaRPr>
          </a:p>
        </p:txBody>
      </p:sp>
      <p:pic>
        <p:nvPicPr>
          <p:cNvPr id="2093" name="Picture 45" descr="mll"/>
          <p:cNvPicPr>
            <a:picLocks noChangeAspect="1" noChangeArrowheads="1"/>
          </p:cNvPicPr>
          <p:nvPr userDrawn="1"/>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186" y="529713"/>
            <a:ext cx="993775" cy="47148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61" y="10633"/>
            <a:ext cx="1055561" cy="494794"/>
          </a:xfrm>
          <a:prstGeom prst="rect">
            <a:avLst/>
          </a:prstGeom>
        </p:spPr>
      </p:pic>
      <p:pic>
        <p:nvPicPr>
          <p:cNvPr id="10"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16815" y="6638"/>
            <a:ext cx="1716569" cy="442394"/>
          </a:xfrm>
          <a:prstGeom prst="rect">
            <a:avLst/>
          </a:prstGeom>
        </p:spPr>
      </p:pic>
      <p:sp>
        <p:nvSpPr>
          <p:cNvPr id="11" name="Rectangle 10"/>
          <p:cNvSpPr/>
          <p:nvPr userDrawn="1"/>
        </p:nvSpPr>
        <p:spPr>
          <a:xfrm>
            <a:off x="7187312" y="6597611"/>
            <a:ext cx="1955985" cy="261610"/>
          </a:xfrm>
          <a:prstGeom prst="rect">
            <a:avLst/>
          </a:prstGeom>
        </p:spPr>
        <p:txBody>
          <a:bodyPr wrap="none">
            <a:spAutoFit/>
          </a:bodyPr>
          <a:lstStyle/>
          <a:p>
            <a:r>
              <a:rPr lang="de-DE" altLang="de-DE" sz="1100" b="0" baseline="0" dirty="0" smtClean="0">
                <a:solidFill>
                  <a:schemeClr val="bg2"/>
                </a:solidFill>
                <a:effectLst/>
                <a:latin typeface="Arial" panose="020B0604020202020204" pitchFamily="34" charset="0"/>
                <a:cs typeface="Arial" panose="020B0604020202020204" pitchFamily="34" charset="0"/>
              </a:rPr>
              <a:t>GSI Colloquium, 15.11.2016</a:t>
            </a:r>
            <a:endParaRPr lang="en-US" altLang="de-DE" sz="1100" b="0" baseline="0" dirty="0">
              <a:solidFill>
                <a:schemeClr val="bg2"/>
              </a:solidFill>
              <a:effectLst/>
              <a:latin typeface="Arial" panose="020B0604020202020204" pitchFamily="34" charset="0"/>
              <a:cs typeface="Arial" panose="020B0604020202020204" pitchFamily="34" charset="0"/>
            </a:endParaRPr>
          </a:p>
        </p:txBody>
      </p:sp>
      <p:pic>
        <p:nvPicPr>
          <p:cNvPr id="7" name="Picture 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235782" y="474635"/>
            <a:ext cx="897602" cy="59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51" r:id="rId1"/>
  </p:sldLayoutIdLst>
  <p:timing>
    <p:tnLst>
      <p:par>
        <p:cTn id="1" dur="indefinite" restart="never" nodeType="tmRoot"/>
      </p:par>
    </p:tnLst>
  </p:timing>
  <p:hf sldNum="0" hdr="0" dt="0"/>
  <p:txStyles>
    <p:titleStyle>
      <a:lvl1pPr algn="ctr" rtl="0" eaLnBrk="0" fontAlgn="base" hangingPunct="0">
        <a:spcBef>
          <a:spcPct val="0"/>
        </a:spcBef>
        <a:spcAft>
          <a:spcPct val="0"/>
        </a:spcAft>
        <a:defRPr kumimoji="1" sz="2400">
          <a:solidFill>
            <a:schemeClr val="bg2"/>
          </a:solidFill>
          <a:latin typeface="+mj-lt"/>
          <a:ea typeface="+mj-ea"/>
          <a:cs typeface="+mj-cs"/>
        </a:defRPr>
      </a:lvl1pPr>
      <a:lvl2pPr algn="ctr" rtl="0" eaLnBrk="0" fontAlgn="base" hangingPunct="0">
        <a:spcBef>
          <a:spcPct val="0"/>
        </a:spcBef>
        <a:spcAft>
          <a:spcPct val="0"/>
        </a:spcAft>
        <a:defRPr kumimoji="1" sz="2400">
          <a:solidFill>
            <a:schemeClr val="bg2"/>
          </a:solidFill>
          <a:latin typeface="Comic Sans MS" pitchFamily="66" charset="0"/>
        </a:defRPr>
      </a:lvl2pPr>
      <a:lvl3pPr algn="ctr" rtl="0" eaLnBrk="0" fontAlgn="base" hangingPunct="0">
        <a:spcBef>
          <a:spcPct val="0"/>
        </a:spcBef>
        <a:spcAft>
          <a:spcPct val="0"/>
        </a:spcAft>
        <a:defRPr kumimoji="1" sz="2400">
          <a:solidFill>
            <a:schemeClr val="bg2"/>
          </a:solidFill>
          <a:latin typeface="Comic Sans MS" pitchFamily="66" charset="0"/>
        </a:defRPr>
      </a:lvl3pPr>
      <a:lvl4pPr algn="ctr" rtl="0" eaLnBrk="0" fontAlgn="base" hangingPunct="0">
        <a:spcBef>
          <a:spcPct val="0"/>
        </a:spcBef>
        <a:spcAft>
          <a:spcPct val="0"/>
        </a:spcAft>
        <a:defRPr kumimoji="1" sz="2400">
          <a:solidFill>
            <a:schemeClr val="bg2"/>
          </a:solidFill>
          <a:latin typeface="Comic Sans MS" pitchFamily="66" charset="0"/>
        </a:defRPr>
      </a:lvl4pPr>
      <a:lvl5pPr algn="ctr" rtl="0" eaLnBrk="0" fontAlgn="base" hangingPunct="0">
        <a:spcBef>
          <a:spcPct val="0"/>
        </a:spcBef>
        <a:spcAft>
          <a:spcPct val="0"/>
        </a:spcAft>
        <a:defRPr kumimoji="1" sz="2400">
          <a:solidFill>
            <a:schemeClr val="bg2"/>
          </a:solidFill>
          <a:latin typeface="Comic Sans MS" pitchFamily="66" charset="0"/>
        </a:defRPr>
      </a:lvl5pPr>
      <a:lvl6pPr marL="457200" algn="ctr" rtl="0" eaLnBrk="0" fontAlgn="base" hangingPunct="0">
        <a:spcBef>
          <a:spcPct val="0"/>
        </a:spcBef>
        <a:spcAft>
          <a:spcPct val="0"/>
        </a:spcAft>
        <a:defRPr kumimoji="1" sz="2400">
          <a:solidFill>
            <a:schemeClr val="bg2"/>
          </a:solidFill>
          <a:latin typeface="Comic Sans MS" pitchFamily="66" charset="0"/>
        </a:defRPr>
      </a:lvl6pPr>
      <a:lvl7pPr marL="914400" algn="ctr" rtl="0" eaLnBrk="0" fontAlgn="base" hangingPunct="0">
        <a:spcBef>
          <a:spcPct val="0"/>
        </a:spcBef>
        <a:spcAft>
          <a:spcPct val="0"/>
        </a:spcAft>
        <a:defRPr kumimoji="1" sz="2400">
          <a:solidFill>
            <a:schemeClr val="bg2"/>
          </a:solidFill>
          <a:latin typeface="Comic Sans MS" pitchFamily="66" charset="0"/>
        </a:defRPr>
      </a:lvl7pPr>
      <a:lvl8pPr marL="1371600" algn="ctr" rtl="0" eaLnBrk="0" fontAlgn="base" hangingPunct="0">
        <a:spcBef>
          <a:spcPct val="0"/>
        </a:spcBef>
        <a:spcAft>
          <a:spcPct val="0"/>
        </a:spcAft>
        <a:defRPr kumimoji="1" sz="2400">
          <a:solidFill>
            <a:schemeClr val="bg2"/>
          </a:solidFill>
          <a:latin typeface="Comic Sans MS" pitchFamily="66" charset="0"/>
        </a:defRPr>
      </a:lvl8pPr>
      <a:lvl9pPr marL="1828800" algn="ctr" rtl="0" eaLnBrk="0" fontAlgn="base" hangingPunct="0">
        <a:spcBef>
          <a:spcPct val="0"/>
        </a:spcBef>
        <a:spcAft>
          <a:spcPct val="0"/>
        </a:spcAft>
        <a:defRPr kumimoji="1" sz="2400">
          <a:solidFill>
            <a:schemeClr val="bg2"/>
          </a:solidFill>
          <a:latin typeface="Comic Sans MS" pitchFamily="66" charset="0"/>
        </a:defRPr>
      </a:lvl9pPr>
    </p:titleStyle>
    <p:bodyStyle>
      <a:lvl1pPr marL="342900" indent="-342900" algn="l" rtl="0" eaLnBrk="0" fontAlgn="base" hangingPunct="0">
        <a:spcBef>
          <a:spcPct val="20000"/>
        </a:spcBef>
        <a:spcAft>
          <a:spcPct val="0"/>
        </a:spcAft>
        <a:buChar char="•"/>
        <a:defRPr kumimoji="1" sz="2400">
          <a:solidFill>
            <a:schemeClr val="hlink"/>
          </a:solidFill>
          <a:latin typeface="+mn-lt"/>
          <a:ea typeface="+mn-ea"/>
          <a:cs typeface="+mn-cs"/>
        </a:defRPr>
      </a:lvl1pPr>
      <a:lvl2pPr marL="742950" indent="-285750" algn="l" rtl="0" eaLnBrk="0" fontAlgn="base" hangingPunct="0">
        <a:spcBef>
          <a:spcPct val="20000"/>
        </a:spcBef>
        <a:spcAft>
          <a:spcPct val="0"/>
        </a:spcAft>
        <a:buChar char="–"/>
        <a:defRPr kumimoji="1" sz="2000">
          <a:solidFill>
            <a:schemeClr val="bg2"/>
          </a:solidFill>
          <a:latin typeface="+mn-lt"/>
        </a:defRPr>
      </a:lvl2pPr>
      <a:lvl3pPr marL="1143000" indent="-228600" algn="l" rtl="0" eaLnBrk="0" fontAlgn="base" hangingPunct="0">
        <a:spcBef>
          <a:spcPct val="20000"/>
        </a:spcBef>
        <a:spcAft>
          <a:spcPct val="0"/>
        </a:spcAft>
        <a:buChar char="•"/>
        <a:defRPr kumimoji="1">
          <a:solidFill>
            <a:schemeClr val="hlink"/>
          </a:solidFill>
          <a:latin typeface="+mn-lt"/>
        </a:defRPr>
      </a:lvl3pPr>
      <a:lvl4pPr marL="1600200" indent="-228600" algn="l" rtl="0" eaLnBrk="0" fontAlgn="base" hangingPunct="0">
        <a:spcBef>
          <a:spcPct val="20000"/>
        </a:spcBef>
        <a:spcAft>
          <a:spcPct val="0"/>
        </a:spcAft>
        <a:buChar char="–"/>
        <a:defRPr kumimoji="1" sz="1600">
          <a:solidFill>
            <a:schemeClr val="hlink"/>
          </a:solidFill>
          <a:latin typeface="+mn-lt"/>
        </a:defRPr>
      </a:lvl4pPr>
      <a:lvl5pPr marL="2057400" indent="-228600" algn="l" rtl="0" eaLnBrk="0" fontAlgn="base" hangingPunct="0">
        <a:spcBef>
          <a:spcPct val="20000"/>
        </a:spcBef>
        <a:spcAft>
          <a:spcPct val="0"/>
        </a:spcAft>
        <a:buChar char="•"/>
        <a:defRPr kumimoji="1" sz="1600">
          <a:solidFill>
            <a:schemeClr val="hlink"/>
          </a:solidFill>
          <a:latin typeface="+mn-lt"/>
        </a:defRPr>
      </a:lvl5pPr>
      <a:lvl6pPr marL="2514600" indent="-228600" algn="l" rtl="0" eaLnBrk="0" fontAlgn="base" hangingPunct="0">
        <a:spcBef>
          <a:spcPct val="20000"/>
        </a:spcBef>
        <a:spcAft>
          <a:spcPct val="0"/>
        </a:spcAft>
        <a:buChar char="•"/>
        <a:defRPr kumimoji="1" sz="1600">
          <a:solidFill>
            <a:schemeClr val="hlink"/>
          </a:solidFill>
          <a:latin typeface="+mn-lt"/>
        </a:defRPr>
      </a:lvl6pPr>
      <a:lvl7pPr marL="2971800" indent="-228600" algn="l" rtl="0" eaLnBrk="0" fontAlgn="base" hangingPunct="0">
        <a:spcBef>
          <a:spcPct val="20000"/>
        </a:spcBef>
        <a:spcAft>
          <a:spcPct val="0"/>
        </a:spcAft>
        <a:buChar char="•"/>
        <a:defRPr kumimoji="1" sz="1600">
          <a:solidFill>
            <a:schemeClr val="hlink"/>
          </a:solidFill>
          <a:latin typeface="+mn-lt"/>
        </a:defRPr>
      </a:lvl7pPr>
      <a:lvl8pPr marL="3429000" indent="-228600" algn="l" rtl="0" eaLnBrk="0" fontAlgn="base" hangingPunct="0">
        <a:spcBef>
          <a:spcPct val="20000"/>
        </a:spcBef>
        <a:spcAft>
          <a:spcPct val="0"/>
        </a:spcAft>
        <a:buChar char="•"/>
        <a:defRPr kumimoji="1" sz="1600">
          <a:solidFill>
            <a:schemeClr val="hlink"/>
          </a:solidFill>
          <a:latin typeface="+mn-lt"/>
        </a:defRPr>
      </a:lvl8pPr>
      <a:lvl9pPr marL="3886200" indent="-228600" algn="l" rtl="0" eaLnBrk="0" fontAlgn="base" hangingPunct="0">
        <a:spcBef>
          <a:spcPct val="20000"/>
        </a:spcBef>
        <a:spcAft>
          <a:spcPct val="0"/>
        </a:spcAft>
        <a:buChar char="•"/>
        <a:defRPr kumimoji="1" sz="1600">
          <a:solidFill>
            <a:schemeClr val="hlink"/>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tif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56.wmf"/><Relationship Id="rId5" Type="http://schemas.openxmlformats.org/officeDocument/2006/relationships/oleObject" Target="../embeddings/oleObject6.bin"/><Relationship Id="rId10" Type="http://schemas.openxmlformats.org/officeDocument/2006/relationships/image" Target="../media/image58.wmf"/><Relationship Id="rId4" Type="http://schemas.openxmlformats.org/officeDocument/2006/relationships/image" Target="../media/image55.wmf"/><Relationship Id="rId9" Type="http://schemas.openxmlformats.org/officeDocument/2006/relationships/oleObject" Target="../embeddings/oleObject8.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60.wmf"/><Relationship Id="rId5" Type="http://schemas.openxmlformats.org/officeDocument/2006/relationships/oleObject" Target="../embeddings/oleObject9.bin"/><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3.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4.w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968950" y="17451"/>
            <a:ext cx="6694488" cy="1771662"/>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pPr>
              <a:spcBef>
                <a:spcPts val="0"/>
              </a:spcBef>
              <a:spcAft>
                <a:spcPts val="600"/>
              </a:spcAft>
            </a:pPr>
            <a:r>
              <a:rPr lang="en-US" altLang="de-DE" sz="2800" b="1" u="sng"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Direct Detection of the Elusive </a:t>
            </a:r>
            <a:r>
              <a:rPr lang="en-US" altLang="de-DE" sz="2800" b="1" u="sng" baseline="3000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229</a:t>
            </a:r>
            <a:r>
              <a:rPr lang="en-US" altLang="de-DE" sz="2800" b="1" u="sng"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Thorium </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Isomer:</a:t>
            </a:r>
            <a:b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Milestone towards a Nuclear Clock</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617475" name="Rectangle 3"/>
          <p:cNvSpPr>
            <a:spLocks noGrp="1" noChangeArrowheads="1"/>
          </p:cNvSpPr>
          <p:nvPr>
            <p:ph type="body" idx="4294967295"/>
          </p:nvPr>
        </p:nvSpPr>
        <p:spPr>
          <a:xfrm>
            <a:off x="1567536" y="1807865"/>
            <a:ext cx="4536373" cy="589995"/>
          </a:xfrm>
          <a:prstGeom prst="rect">
            <a:avLst/>
          </a:prstGeom>
        </p:spPr>
        <p:txBody>
          <a:bodyPr/>
          <a:lstStyle/>
          <a:p>
            <a:pPr>
              <a:buFontTx/>
              <a:buNone/>
            </a:pPr>
            <a:r>
              <a:rPr lang="en-US" altLang="de-DE" sz="3200" dirty="0">
                <a:solidFill>
                  <a:schemeClr val="accent1"/>
                </a:solidFill>
              </a:rPr>
              <a:t> </a:t>
            </a:r>
            <a:r>
              <a:rPr lang="en-US" altLang="de-DE" b="1" dirty="0">
                <a:solidFill>
                  <a:srgbClr val="00B050"/>
                </a:solidFill>
                <a:latin typeface="Arial" panose="020B0604020202020204" pitchFamily="34" charset="0"/>
                <a:cs typeface="Arial" panose="020B0604020202020204" pitchFamily="34" charset="0"/>
              </a:rPr>
              <a:t>P.G. </a:t>
            </a:r>
            <a:r>
              <a:rPr lang="en-US" altLang="de-DE" b="1" dirty="0" err="1" smtClean="0">
                <a:solidFill>
                  <a:srgbClr val="00B050"/>
                </a:solidFill>
                <a:latin typeface="Arial" panose="020B0604020202020204" pitchFamily="34" charset="0"/>
                <a:cs typeface="Arial" panose="020B0604020202020204" pitchFamily="34" charset="0"/>
              </a:rPr>
              <a:t>Thirolf</a:t>
            </a:r>
            <a:r>
              <a:rPr lang="en-US" altLang="de-DE" b="1" dirty="0" smtClean="0">
                <a:solidFill>
                  <a:srgbClr val="00B050"/>
                </a:solidFill>
                <a:latin typeface="Arial" panose="020B0604020202020204" pitchFamily="34" charset="0"/>
                <a:cs typeface="Arial" panose="020B0604020202020204" pitchFamily="34" charset="0"/>
              </a:rPr>
              <a:t>, LMU </a:t>
            </a:r>
            <a:r>
              <a:rPr lang="en-US" altLang="de-DE" b="1" dirty="0">
                <a:solidFill>
                  <a:srgbClr val="00B050"/>
                </a:solidFill>
                <a:latin typeface="Arial" panose="020B0604020202020204" pitchFamily="34" charset="0"/>
                <a:cs typeface="Arial" panose="020B0604020202020204" pitchFamily="34" charset="0"/>
              </a:rPr>
              <a:t>M</a:t>
            </a:r>
            <a:r>
              <a:rPr lang="de-DE" altLang="de-DE" b="1" dirty="0" err="1">
                <a:solidFill>
                  <a:srgbClr val="00B050"/>
                </a:solidFill>
                <a:latin typeface="Arial" panose="020B0604020202020204" pitchFamily="34" charset="0"/>
                <a:cs typeface="Arial" panose="020B0604020202020204" pitchFamily="34" charset="0"/>
              </a:rPr>
              <a:t>ünchen</a:t>
            </a:r>
            <a:endParaRPr lang="de-DE" altLang="de-DE" b="1" dirty="0">
              <a:solidFill>
                <a:srgbClr val="00B050"/>
              </a:solidFill>
              <a:latin typeface="Arial" panose="020B0604020202020204" pitchFamily="34" charset="0"/>
              <a:cs typeface="Arial" panose="020B0604020202020204" pitchFamily="34" charset="0"/>
            </a:endParaRPr>
          </a:p>
        </p:txBody>
      </p:sp>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sp>
        <p:nvSpPr>
          <p:cNvPr id="3" name="TextBox 2"/>
          <p:cNvSpPr txBox="1"/>
          <p:nvPr/>
        </p:nvSpPr>
        <p:spPr>
          <a:xfrm>
            <a:off x="-10638" y="6528383"/>
            <a:ext cx="309700"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a:t>
            </a:r>
            <a:endParaRPr lang="de-DE" sz="1600" baseline="0" dirty="0">
              <a:solidFill>
                <a:schemeClr val="bg2"/>
              </a:solidFill>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236" y="1977366"/>
            <a:ext cx="3200400" cy="4528401"/>
          </a:xfrm>
          <a:prstGeom prst="rect">
            <a:avLst/>
          </a:prstGeom>
        </p:spPr>
      </p:pic>
      <p:sp>
        <p:nvSpPr>
          <p:cNvPr id="8" name="TextBox 7"/>
          <p:cNvSpPr txBox="1"/>
          <p:nvPr/>
        </p:nvSpPr>
        <p:spPr>
          <a:xfrm>
            <a:off x="144212" y="2958193"/>
            <a:ext cx="5208477" cy="2693045"/>
          </a:xfrm>
          <a:prstGeom prst="rect">
            <a:avLst/>
          </a:prstGeom>
          <a:noFill/>
        </p:spPr>
        <p:txBody>
          <a:bodyPr wrap="none" rtlCol="0">
            <a:spAutoFit/>
          </a:bodyPr>
          <a:lstStyle/>
          <a:p>
            <a:pPr marL="342900" indent="-342900">
              <a:spcAft>
                <a:spcPts val="600"/>
              </a:spcAft>
              <a:buClr>
                <a:srgbClr val="FF0000"/>
              </a:buClr>
              <a:buFont typeface="Wingdings" panose="05000000000000000000" pitchFamily="2" charset="2"/>
              <a:buChar char="§"/>
            </a:pPr>
            <a:r>
              <a:rPr lang="en-US" sz="2400" baseline="0" dirty="0" smtClean="0">
                <a:solidFill>
                  <a:schemeClr val="bg2"/>
                </a:solidFill>
                <a:effectLst/>
                <a:latin typeface="Arial" panose="020B0604020202020204" pitchFamily="34" charset="0"/>
                <a:cs typeface="Arial" panose="020B0604020202020204" pitchFamily="34" charset="0"/>
              </a:rPr>
              <a:t>Clock basics</a:t>
            </a:r>
          </a:p>
          <a:p>
            <a:pPr marL="342900" indent="-342900">
              <a:spcAft>
                <a:spcPts val="600"/>
              </a:spcAft>
              <a:buClr>
                <a:srgbClr val="FF0000"/>
              </a:buClr>
              <a:buFont typeface="Wingdings" panose="05000000000000000000" pitchFamily="2" charset="2"/>
              <a:buChar char="§"/>
            </a:pPr>
            <a:r>
              <a:rPr lang="en-US" sz="2400" dirty="0" smtClean="0">
                <a:solidFill>
                  <a:schemeClr val="bg2"/>
                </a:solidFill>
                <a:effectLst/>
                <a:latin typeface="Arial" panose="020B0604020202020204" pitchFamily="34" charset="0"/>
                <a:cs typeface="Arial" panose="020B0604020202020204" pitchFamily="34" charset="0"/>
              </a:rPr>
              <a:t>229m</a:t>
            </a:r>
            <a:r>
              <a:rPr lang="en-US" sz="2400" baseline="0" dirty="0" smtClean="0">
                <a:solidFill>
                  <a:schemeClr val="bg2"/>
                </a:solidFill>
                <a:effectLst/>
                <a:latin typeface="Arial" panose="020B0604020202020204" pitchFamily="34" charset="0"/>
                <a:cs typeface="Arial" panose="020B0604020202020204" pitchFamily="34" charset="0"/>
              </a:rPr>
              <a:t>Th properties and prospects</a:t>
            </a:r>
          </a:p>
          <a:p>
            <a:pPr marL="342900" indent="-342900">
              <a:spcAft>
                <a:spcPts val="600"/>
              </a:spcAft>
              <a:buClr>
                <a:srgbClr val="FF0000"/>
              </a:buClr>
              <a:buFont typeface="Wingdings" panose="05000000000000000000" pitchFamily="2" charset="2"/>
              <a:buChar char="§"/>
            </a:pPr>
            <a:r>
              <a:rPr lang="en-US" sz="2400" baseline="0" dirty="0" smtClean="0">
                <a:solidFill>
                  <a:schemeClr val="bg2"/>
                </a:solidFill>
                <a:effectLst/>
                <a:latin typeface="Arial" panose="020B0604020202020204" pitchFamily="34" charset="0"/>
                <a:cs typeface="Arial" panose="020B0604020202020204" pitchFamily="34" charset="0"/>
              </a:rPr>
              <a:t>Experimental approach &amp; setup</a:t>
            </a:r>
          </a:p>
          <a:p>
            <a:pPr marL="342900" indent="-342900">
              <a:spcAft>
                <a:spcPts val="600"/>
              </a:spcAft>
              <a:buClr>
                <a:srgbClr val="FF0000"/>
              </a:buClr>
              <a:buFont typeface="Wingdings" panose="05000000000000000000" pitchFamily="2" charset="2"/>
              <a:buChar char="§"/>
            </a:pPr>
            <a:r>
              <a:rPr lang="en-US" sz="2400" baseline="0" dirty="0" smtClean="0">
                <a:solidFill>
                  <a:schemeClr val="bg2"/>
                </a:solidFill>
                <a:effectLst/>
                <a:latin typeface="Arial" panose="020B0604020202020204" pitchFamily="34" charset="0"/>
                <a:cs typeface="Arial" panose="020B0604020202020204" pitchFamily="34" charset="0"/>
              </a:rPr>
              <a:t>Isomer decay study results</a:t>
            </a:r>
          </a:p>
          <a:p>
            <a:pPr marL="342900" indent="-342900">
              <a:spcAft>
                <a:spcPts val="600"/>
              </a:spcAft>
              <a:buClr>
                <a:srgbClr val="FF0000"/>
              </a:buClr>
              <a:buFont typeface="Wingdings" panose="05000000000000000000" pitchFamily="2" charset="2"/>
              <a:buChar char="§"/>
            </a:pPr>
            <a:r>
              <a:rPr lang="en-US" sz="2400" baseline="0" dirty="0" smtClean="0">
                <a:solidFill>
                  <a:schemeClr val="bg2"/>
                </a:solidFill>
                <a:effectLst/>
                <a:latin typeface="Arial" panose="020B0604020202020204" pitchFamily="34" charset="0"/>
                <a:cs typeface="Arial" panose="020B0604020202020204" pitchFamily="34" charset="0"/>
              </a:rPr>
              <a:t>Verification studies</a:t>
            </a:r>
          </a:p>
          <a:p>
            <a:pPr marL="342900" indent="-342900">
              <a:spcAft>
                <a:spcPts val="600"/>
              </a:spcAft>
              <a:buClr>
                <a:srgbClr val="FF0000"/>
              </a:buClr>
              <a:buFont typeface="Wingdings" panose="05000000000000000000" pitchFamily="2" charset="2"/>
              <a:buChar char="§"/>
            </a:pPr>
            <a:r>
              <a:rPr lang="en-US" sz="2400" baseline="0" dirty="0" smtClean="0">
                <a:solidFill>
                  <a:schemeClr val="bg2"/>
                </a:solidFill>
                <a:effectLst/>
                <a:latin typeface="Arial" panose="020B0604020202020204" pitchFamily="34" charset="0"/>
                <a:cs typeface="Arial" panose="020B0604020202020204" pitchFamily="34" charset="0"/>
              </a:rPr>
              <a:t>Summary &amp; Perspectives</a:t>
            </a:r>
            <a:endParaRPr lang="de-DE" sz="2400" baseline="0" dirty="0">
              <a:solidFill>
                <a:schemeClr val="bg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311145" y="17453"/>
            <a:ext cx="5874947" cy="673664"/>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Experimental Approach @ LMU</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9" name="TextBox 8"/>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10</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20" name="TextBox 19"/>
          <p:cNvSpPr txBox="1"/>
          <p:nvPr/>
        </p:nvSpPr>
        <p:spPr>
          <a:xfrm>
            <a:off x="5207294" y="2245705"/>
            <a:ext cx="1351652" cy="923330"/>
          </a:xfrm>
          <a:prstGeom prst="rect">
            <a:avLst/>
          </a:prstGeom>
          <a:noFill/>
        </p:spPr>
        <p:txBody>
          <a:bodyPr wrap="none" rtlCol="0">
            <a:spAutoFit/>
          </a:bodyPr>
          <a:lstStyle/>
          <a:p>
            <a:r>
              <a:rPr lang="en-US" sz="1800" baseline="0" dirty="0" err="1">
                <a:solidFill>
                  <a:schemeClr val="bg1"/>
                </a:solidFill>
                <a:effectLst/>
                <a:latin typeface="Arial" panose="020B0604020202020204" pitchFamily="34" charset="0"/>
                <a:cs typeface="Arial" panose="020B0604020202020204" pitchFamily="34" charset="0"/>
              </a:rPr>
              <a:t>t</a:t>
            </a:r>
            <a:r>
              <a:rPr lang="en-US" sz="1800" baseline="0" dirty="0" err="1" smtClean="0">
                <a:solidFill>
                  <a:schemeClr val="bg1"/>
                </a:solidFill>
                <a:effectLst/>
                <a:latin typeface="Arial" panose="020B0604020202020204" pitchFamily="34" charset="0"/>
                <a:cs typeface="Arial" panose="020B0604020202020204" pitchFamily="34" charset="0"/>
              </a:rPr>
              <a:t>riodic</a:t>
            </a:r>
            <a:r>
              <a:rPr lang="en-US" sz="1800" baseline="0" dirty="0" smtClean="0">
                <a:solidFill>
                  <a:schemeClr val="bg1"/>
                </a:solidFill>
                <a:effectLst/>
                <a:latin typeface="Arial" panose="020B0604020202020204" pitchFamily="34" charset="0"/>
                <a:cs typeface="Arial" panose="020B0604020202020204" pitchFamily="34" charset="0"/>
              </a:rPr>
              <a:t> </a:t>
            </a:r>
          </a:p>
          <a:p>
            <a:r>
              <a:rPr lang="en-US" sz="1800" baseline="0" dirty="0" smtClean="0">
                <a:solidFill>
                  <a:schemeClr val="bg1"/>
                </a:solidFill>
                <a:effectLst/>
                <a:latin typeface="Arial" panose="020B0604020202020204" pitchFamily="34" charset="0"/>
                <a:cs typeface="Arial" panose="020B0604020202020204" pitchFamily="34" charset="0"/>
              </a:rPr>
              <a:t>extraction </a:t>
            </a:r>
          </a:p>
          <a:p>
            <a:r>
              <a:rPr lang="en-US" sz="1800" baseline="0" dirty="0" smtClean="0">
                <a:solidFill>
                  <a:schemeClr val="bg1"/>
                </a:solidFill>
                <a:effectLst/>
                <a:latin typeface="Arial" panose="020B0604020202020204" pitchFamily="34" charset="0"/>
                <a:cs typeface="Arial" panose="020B0604020202020204" pitchFamily="34" charset="0"/>
              </a:rPr>
              <a:t>electrode</a:t>
            </a:r>
          </a:p>
        </p:txBody>
      </p:sp>
      <p:sp>
        <p:nvSpPr>
          <p:cNvPr id="22" name="TextBox 21"/>
          <p:cNvSpPr txBox="1"/>
          <p:nvPr/>
        </p:nvSpPr>
        <p:spPr>
          <a:xfrm>
            <a:off x="11006" y="1148313"/>
            <a:ext cx="1253869" cy="400110"/>
          </a:xfrm>
          <a:prstGeom prst="rect">
            <a:avLst/>
          </a:prstGeom>
          <a:noFill/>
        </p:spPr>
        <p:txBody>
          <a:bodyPr wrap="none" rtlCol="0">
            <a:spAutoFit/>
          </a:bodyPr>
          <a:lstStyle/>
          <a:p>
            <a:r>
              <a:rPr lang="en-US" baseline="0" dirty="0">
                <a:solidFill>
                  <a:srgbClr val="00B050"/>
                </a:solidFill>
                <a:effectLst/>
                <a:latin typeface="Arial" panose="020B0604020202020204" pitchFamily="34" charset="0"/>
              </a:rPr>
              <a:t>c</a:t>
            </a:r>
            <a:r>
              <a:rPr lang="en-US" baseline="0" dirty="0" smtClean="0">
                <a:solidFill>
                  <a:srgbClr val="00B050"/>
                </a:solidFill>
                <a:effectLst/>
                <a:latin typeface="Arial" panose="020B0604020202020204" pitchFamily="34" charset="0"/>
              </a:rPr>
              <a:t>oncept:</a:t>
            </a:r>
            <a:endParaRPr lang="de-DE" b="0" baseline="0" dirty="0">
              <a:solidFill>
                <a:schemeClr val="bg2"/>
              </a:solidFill>
              <a:effectLst/>
              <a:latin typeface="Arial" panose="020B0604020202020204" pitchFamily="34" charset="0"/>
            </a:endParaRPr>
          </a:p>
        </p:txBody>
      </p:sp>
      <p:sp>
        <p:nvSpPr>
          <p:cNvPr id="24" name="TextBox 23"/>
          <p:cNvSpPr txBox="1"/>
          <p:nvPr/>
        </p:nvSpPr>
        <p:spPr>
          <a:xfrm>
            <a:off x="15654" y="6282983"/>
            <a:ext cx="7770733" cy="369332"/>
          </a:xfrm>
          <a:prstGeom prst="rect">
            <a:avLst/>
          </a:prstGeom>
          <a:noFill/>
        </p:spPr>
        <p:txBody>
          <a:bodyPr wrap="square" rtlCol="0">
            <a:spAutoFit/>
          </a:bodyPr>
          <a:lstStyle/>
          <a:p>
            <a:r>
              <a:rPr lang="en-US" sz="1800" b="0" baseline="0" dirty="0" smtClean="0">
                <a:solidFill>
                  <a:srgbClr val="00B050"/>
                </a:solidFill>
                <a:effectLst/>
                <a:latin typeface="Arial" panose="020B0604020202020204" pitchFamily="34" charset="0"/>
                <a:cs typeface="Arial" panose="020B0604020202020204" pitchFamily="34" charset="0"/>
                <a:sym typeface="Wingdings" panose="05000000000000000000" pitchFamily="2" charset="2"/>
              </a:rPr>
              <a:t></a:t>
            </a:r>
            <a:r>
              <a:rPr lang="en-US" sz="1800" b="0" baseline="0" dirty="0" smtClean="0">
                <a:solidFill>
                  <a:srgbClr val="00B050"/>
                </a:solidFill>
                <a:effectLst/>
                <a:latin typeface="Arial" panose="020B0604020202020204" pitchFamily="34" charset="0"/>
                <a:cs typeface="Arial" panose="020B0604020202020204" pitchFamily="34" charset="0"/>
              </a:rPr>
              <a:t> 4 vacuum chambers , 3 differential pump sections, overall length ~ 2 m </a:t>
            </a:r>
            <a:endParaRPr lang="de-DE" sz="1800" b="0" baseline="0" dirty="0">
              <a:solidFill>
                <a:srgbClr val="00B050"/>
              </a:solidFill>
              <a:effectLst/>
              <a:latin typeface="Arial" panose="020B0604020202020204" pitchFamily="34" charset="0"/>
              <a:cs typeface="Arial" panose="020B0604020202020204" pitchFamily="34" charset="0"/>
            </a:endParaRPr>
          </a:p>
        </p:txBody>
      </p:sp>
      <p:sp>
        <p:nvSpPr>
          <p:cNvPr id="12" name="TextBox 11"/>
          <p:cNvSpPr txBox="1"/>
          <p:nvPr/>
        </p:nvSpPr>
        <p:spPr>
          <a:xfrm>
            <a:off x="884416" y="5229097"/>
            <a:ext cx="1159292"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RF + DC </a:t>
            </a:r>
          </a:p>
          <a:p>
            <a:r>
              <a:rPr lang="en-US" sz="1800" baseline="0" dirty="0">
                <a:solidFill>
                  <a:schemeClr val="bg1"/>
                </a:solidFill>
                <a:effectLst/>
                <a:latin typeface="Arial" panose="020B0604020202020204" pitchFamily="34" charset="0"/>
                <a:cs typeface="Arial" panose="020B0604020202020204" pitchFamily="34" charset="0"/>
              </a:rPr>
              <a:t>f</a:t>
            </a:r>
            <a:r>
              <a:rPr lang="en-US" sz="1800" baseline="0" dirty="0" smtClean="0">
                <a:solidFill>
                  <a:schemeClr val="bg1"/>
                </a:solidFill>
                <a:effectLst/>
                <a:latin typeface="Arial" panose="020B0604020202020204" pitchFamily="34" charset="0"/>
                <a:cs typeface="Arial" panose="020B0604020202020204" pitchFamily="34" charset="0"/>
              </a:rPr>
              <a:t>unnel </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3" name="TextBox 12"/>
          <p:cNvSpPr txBox="1"/>
          <p:nvPr/>
        </p:nvSpPr>
        <p:spPr>
          <a:xfrm>
            <a:off x="2132015" y="5222002"/>
            <a:ext cx="1813317"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RF quadrupole</a:t>
            </a:r>
          </a:p>
          <a:p>
            <a:r>
              <a:rPr lang="en-US" sz="1800" baseline="0" dirty="0" smtClean="0">
                <a:solidFill>
                  <a:schemeClr val="bg1"/>
                </a:solidFill>
                <a:effectLst/>
                <a:latin typeface="Arial" panose="020B0604020202020204" pitchFamily="34" charset="0"/>
                <a:cs typeface="Arial" panose="020B0604020202020204" pitchFamily="34" charset="0"/>
              </a:rPr>
              <a:t>ion guide</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4" name="TextBox 13"/>
          <p:cNvSpPr txBox="1"/>
          <p:nvPr/>
        </p:nvSpPr>
        <p:spPr>
          <a:xfrm>
            <a:off x="3900631" y="5214907"/>
            <a:ext cx="1890261" cy="646331"/>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Q</a:t>
            </a:r>
            <a:r>
              <a:rPr lang="en-US" sz="1800" baseline="0" dirty="0" smtClean="0">
                <a:solidFill>
                  <a:schemeClr val="bg1"/>
                </a:solidFill>
                <a:effectLst/>
                <a:latin typeface="Arial" panose="020B0604020202020204" pitchFamily="34" charset="0"/>
                <a:cs typeface="Arial" panose="020B0604020202020204" pitchFamily="34" charset="0"/>
              </a:rPr>
              <a:t>uadrupole</a:t>
            </a:r>
          </a:p>
          <a:p>
            <a:r>
              <a:rPr lang="en-US" sz="1800" baseline="0" dirty="0">
                <a:solidFill>
                  <a:schemeClr val="bg1"/>
                </a:solidFill>
                <a:effectLst/>
                <a:latin typeface="Arial" panose="020B0604020202020204" pitchFamily="34" charset="0"/>
                <a:cs typeface="Arial" panose="020B0604020202020204" pitchFamily="34" charset="0"/>
              </a:rPr>
              <a:t>m</a:t>
            </a:r>
            <a:r>
              <a:rPr lang="en-US" sz="1800" baseline="0" dirty="0" smtClean="0">
                <a:solidFill>
                  <a:schemeClr val="bg1"/>
                </a:solidFill>
                <a:effectLst/>
                <a:latin typeface="Arial" panose="020B0604020202020204" pitchFamily="34" charset="0"/>
                <a:cs typeface="Arial" panose="020B0604020202020204" pitchFamily="34" charset="0"/>
              </a:rPr>
              <a:t>ass separator</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5" name="TextBox 14"/>
          <p:cNvSpPr txBox="1"/>
          <p:nvPr/>
        </p:nvSpPr>
        <p:spPr>
          <a:xfrm>
            <a:off x="7771043" y="5225540"/>
            <a:ext cx="697627" cy="369332"/>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MCP</a:t>
            </a:r>
          </a:p>
        </p:txBody>
      </p:sp>
      <p:sp>
        <p:nvSpPr>
          <p:cNvPr id="16" name="TextBox 15"/>
          <p:cNvSpPr txBox="1"/>
          <p:nvPr/>
        </p:nvSpPr>
        <p:spPr>
          <a:xfrm>
            <a:off x="8477979" y="5223045"/>
            <a:ext cx="684803" cy="369332"/>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CCD</a:t>
            </a:r>
          </a:p>
        </p:txBody>
      </p:sp>
      <p:sp>
        <p:nvSpPr>
          <p:cNvPr id="17" name="TextBox 16"/>
          <p:cNvSpPr txBox="1"/>
          <p:nvPr/>
        </p:nvSpPr>
        <p:spPr>
          <a:xfrm>
            <a:off x="1904" y="5229097"/>
            <a:ext cx="941283" cy="646331"/>
          </a:xfrm>
          <a:prstGeom prst="rect">
            <a:avLst/>
          </a:prstGeom>
          <a:noFill/>
        </p:spPr>
        <p:txBody>
          <a:bodyPr wrap="none" rtlCol="0">
            <a:spAutoFit/>
          </a:bodyPr>
          <a:lstStyle/>
          <a:p>
            <a:r>
              <a:rPr lang="en-US" sz="1800" dirty="0" smtClean="0">
                <a:solidFill>
                  <a:schemeClr val="bg1"/>
                </a:solidFill>
                <a:effectLst/>
                <a:latin typeface="Arial" panose="020B0604020202020204" pitchFamily="34" charset="0"/>
                <a:cs typeface="Arial" panose="020B0604020202020204" pitchFamily="34" charset="0"/>
              </a:rPr>
              <a:t>233</a:t>
            </a:r>
            <a:r>
              <a:rPr lang="en-US" sz="1800" baseline="0" dirty="0" smtClean="0">
                <a:solidFill>
                  <a:schemeClr val="bg1"/>
                </a:solidFill>
                <a:effectLst/>
                <a:latin typeface="Arial" panose="020B0604020202020204" pitchFamily="34" charset="0"/>
                <a:cs typeface="Arial" panose="020B0604020202020204" pitchFamily="34" charset="0"/>
              </a:rPr>
              <a:t>U</a:t>
            </a:r>
          </a:p>
          <a:p>
            <a:r>
              <a:rPr lang="en-US" sz="1800" baseline="0" dirty="0" smtClean="0">
                <a:solidFill>
                  <a:schemeClr val="bg1"/>
                </a:solidFill>
                <a:effectLst/>
                <a:latin typeface="Arial" panose="020B0604020202020204" pitchFamily="34" charset="0"/>
                <a:cs typeface="Arial" panose="020B0604020202020204" pitchFamily="34" charset="0"/>
              </a:rPr>
              <a:t>source</a:t>
            </a:r>
          </a:p>
        </p:txBody>
      </p:sp>
      <p:sp>
        <p:nvSpPr>
          <p:cNvPr id="7" name="TextBox 6"/>
          <p:cNvSpPr txBox="1"/>
          <p:nvPr/>
        </p:nvSpPr>
        <p:spPr>
          <a:xfrm>
            <a:off x="111023" y="2508567"/>
            <a:ext cx="1608133"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Buffer gas </a:t>
            </a:r>
          </a:p>
          <a:p>
            <a:r>
              <a:rPr lang="en-US" sz="1800" baseline="0" dirty="0" smtClean="0">
                <a:solidFill>
                  <a:schemeClr val="bg1"/>
                </a:solidFill>
                <a:effectLst/>
                <a:latin typeface="Arial" panose="020B0604020202020204" pitchFamily="34" charset="0"/>
                <a:cs typeface="Arial" panose="020B0604020202020204" pitchFamily="34" charset="0"/>
              </a:rPr>
              <a:t>stopping cell</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1" name="TextBox 10"/>
          <p:cNvSpPr txBox="1"/>
          <p:nvPr/>
        </p:nvSpPr>
        <p:spPr>
          <a:xfrm>
            <a:off x="1745652" y="2510407"/>
            <a:ext cx="889987"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Laval </a:t>
            </a:r>
          </a:p>
          <a:p>
            <a:r>
              <a:rPr lang="en-US" sz="1800" baseline="0" dirty="0" smtClean="0">
                <a:solidFill>
                  <a:schemeClr val="bg1"/>
                </a:solidFill>
                <a:effectLst/>
                <a:latin typeface="Arial" panose="020B0604020202020204" pitchFamily="34" charset="0"/>
                <a:cs typeface="Arial" panose="020B0604020202020204" pitchFamily="34" charset="0"/>
              </a:rPr>
              <a:t>nozzle</a:t>
            </a:r>
          </a:p>
        </p:txBody>
      </p:sp>
      <p:sp>
        <p:nvSpPr>
          <p:cNvPr id="19" name="TextBox 18"/>
          <p:cNvSpPr txBox="1"/>
          <p:nvPr/>
        </p:nvSpPr>
        <p:spPr>
          <a:xfrm>
            <a:off x="3073221" y="2511255"/>
            <a:ext cx="1210588" cy="646331"/>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a</a:t>
            </a:r>
            <a:r>
              <a:rPr lang="en-US" sz="1800" baseline="0" dirty="0" smtClean="0">
                <a:solidFill>
                  <a:schemeClr val="bg1"/>
                </a:solidFill>
                <a:effectLst/>
                <a:latin typeface="Arial" panose="020B0604020202020204" pitchFamily="34" charset="0"/>
                <a:cs typeface="Arial" panose="020B0604020202020204" pitchFamily="34" charset="0"/>
              </a:rPr>
              <a:t>perture</a:t>
            </a:r>
          </a:p>
          <a:p>
            <a:r>
              <a:rPr lang="en-US" sz="1800" baseline="0" dirty="0" smtClean="0">
                <a:solidFill>
                  <a:schemeClr val="bg1"/>
                </a:solidFill>
                <a:effectLst/>
                <a:latin typeface="Arial" panose="020B0604020202020204" pitchFamily="34" charset="0"/>
                <a:cs typeface="Arial" panose="020B0604020202020204" pitchFamily="34" charset="0"/>
              </a:rPr>
              <a:t>electrode</a:t>
            </a:r>
          </a:p>
        </p:txBody>
      </p:sp>
      <p:sp>
        <p:nvSpPr>
          <p:cNvPr id="21" name="TextBox 20"/>
          <p:cNvSpPr txBox="1"/>
          <p:nvPr/>
        </p:nvSpPr>
        <p:spPr>
          <a:xfrm>
            <a:off x="7005135" y="2488870"/>
            <a:ext cx="1210588" cy="646331"/>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d</a:t>
            </a:r>
            <a:r>
              <a:rPr lang="en-US" sz="1800" baseline="0" dirty="0" smtClean="0">
                <a:solidFill>
                  <a:schemeClr val="bg1"/>
                </a:solidFill>
                <a:effectLst/>
                <a:latin typeface="Arial" panose="020B0604020202020204" pitchFamily="34" charset="0"/>
                <a:cs typeface="Arial" panose="020B0604020202020204" pitchFamily="34" charset="0"/>
              </a:rPr>
              <a:t>etection</a:t>
            </a:r>
          </a:p>
          <a:p>
            <a:r>
              <a:rPr lang="en-US" sz="1800" baseline="0" dirty="0" smtClean="0">
                <a:solidFill>
                  <a:schemeClr val="bg1"/>
                </a:solidFill>
                <a:effectLst/>
                <a:latin typeface="Arial" panose="020B0604020202020204" pitchFamily="34" charset="0"/>
                <a:cs typeface="Arial" panose="020B0604020202020204" pitchFamily="34" charset="0"/>
              </a:rPr>
              <a:t>system</a:t>
            </a:r>
          </a:p>
        </p:txBody>
      </p:sp>
      <p:sp>
        <p:nvSpPr>
          <p:cNvPr id="23" name="TextBox 22"/>
          <p:cNvSpPr txBox="1"/>
          <p:nvPr/>
        </p:nvSpPr>
        <p:spPr>
          <a:xfrm>
            <a:off x="5455380" y="5869186"/>
            <a:ext cx="1167307" cy="369332"/>
          </a:xfrm>
          <a:prstGeom prst="rect">
            <a:avLst/>
          </a:prstGeom>
          <a:noFill/>
        </p:spPr>
        <p:txBody>
          <a:bodyPr wrap="none" rtlCol="0">
            <a:spAutoFit/>
          </a:bodyPr>
          <a:lstStyle/>
          <a:p>
            <a:r>
              <a:rPr lang="en-US" sz="1800" b="0" baseline="0" dirty="0" smtClean="0">
                <a:solidFill>
                  <a:schemeClr val="bg2"/>
                </a:solidFill>
                <a:effectLst/>
                <a:latin typeface="Arial" panose="020B0604020202020204" pitchFamily="34" charset="0"/>
                <a:cs typeface="Arial" panose="020B0604020202020204" pitchFamily="34" charset="0"/>
              </a:rPr>
              <a:t>10</a:t>
            </a:r>
            <a:r>
              <a:rPr lang="en-US" sz="1800" b="0" dirty="0" smtClean="0">
                <a:solidFill>
                  <a:schemeClr val="bg2"/>
                </a:solidFill>
                <a:effectLst/>
                <a:latin typeface="Arial" panose="020B0604020202020204" pitchFamily="34" charset="0"/>
                <a:cs typeface="Arial" panose="020B0604020202020204" pitchFamily="34" charset="0"/>
              </a:rPr>
              <a:t>-6</a:t>
            </a:r>
            <a:r>
              <a:rPr lang="en-US" sz="1800" b="0" baseline="0" dirty="0" smtClean="0">
                <a:solidFill>
                  <a:schemeClr val="bg2"/>
                </a:solidFill>
                <a:effectLst/>
                <a:latin typeface="Arial" panose="020B0604020202020204" pitchFamily="34" charset="0"/>
                <a:cs typeface="Arial" panose="020B0604020202020204" pitchFamily="34" charset="0"/>
              </a:rPr>
              <a:t> mbar</a:t>
            </a:r>
            <a:endParaRPr lang="de-DE" sz="1800" b="0" baseline="0" dirty="0">
              <a:solidFill>
                <a:schemeClr val="bg2"/>
              </a:solidFill>
              <a:effectLst/>
              <a:latin typeface="Arial" panose="020B0604020202020204" pitchFamily="34" charset="0"/>
              <a:cs typeface="Arial" panose="020B0604020202020204" pitchFamily="34" charset="0"/>
            </a:endParaRPr>
          </a:p>
        </p:txBody>
      </p:sp>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t="2863" r="69918" b="35613"/>
          <a:stretch/>
        </p:blipFill>
        <p:spPr>
          <a:xfrm>
            <a:off x="56634" y="3093210"/>
            <a:ext cx="2219211" cy="2179979"/>
          </a:xfrm>
          <a:prstGeom prst="rect">
            <a:avLst/>
          </a:prstGeom>
        </p:spPr>
      </p:pic>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l="30056" t="2863" r="49787" b="35613"/>
          <a:stretch/>
        </p:blipFill>
        <p:spPr>
          <a:xfrm>
            <a:off x="2264707" y="3097326"/>
            <a:ext cx="1487062" cy="2179979"/>
          </a:xfrm>
          <a:prstGeom prst="rect">
            <a:avLst/>
          </a:prstGeom>
        </p:spPr>
      </p:pic>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l="50000" t="2863" r="15200" b="35613"/>
          <a:stretch/>
        </p:blipFill>
        <p:spPr>
          <a:xfrm>
            <a:off x="3746669" y="3097326"/>
            <a:ext cx="2567284" cy="2179979"/>
          </a:xfrm>
          <a:prstGeom prst="rect">
            <a:avLst/>
          </a:prstGeom>
        </p:spPr>
      </p:pic>
      <p:pic>
        <p:nvPicPr>
          <p:cNvPr id="31"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l="86078" t="2863" b="35613"/>
          <a:stretch/>
        </p:blipFill>
        <p:spPr>
          <a:xfrm>
            <a:off x="8019285" y="3100138"/>
            <a:ext cx="1027111" cy="2179979"/>
          </a:xfrm>
          <a:prstGeom prst="rect">
            <a:avLst/>
          </a:prstGeom>
        </p:spPr>
      </p:pic>
      <p:sp>
        <p:nvSpPr>
          <p:cNvPr id="32" name="TextBox 31"/>
          <p:cNvSpPr txBox="1"/>
          <p:nvPr/>
        </p:nvSpPr>
        <p:spPr>
          <a:xfrm>
            <a:off x="2588008" y="5862091"/>
            <a:ext cx="1167307" cy="369332"/>
          </a:xfrm>
          <a:prstGeom prst="rect">
            <a:avLst/>
          </a:prstGeom>
          <a:noFill/>
        </p:spPr>
        <p:txBody>
          <a:bodyPr wrap="none" rtlCol="0">
            <a:spAutoFit/>
          </a:bodyPr>
          <a:lstStyle/>
          <a:p>
            <a:r>
              <a:rPr lang="en-US" sz="1800" b="0" baseline="0" dirty="0" smtClean="0">
                <a:solidFill>
                  <a:schemeClr val="bg2"/>
                </a:solidFill>
                <a:effectLst/>
                <a:latin typeface="Arial" panose="020B0604020202020204" pitchFamily="34" charset="0"/>
                <a:cs typeface="Arial" panose="020B0604020202020204" pitchFamily="34" charset="0"/>
              </a:rPr>
              <a:t>10</a:t>
            </a:r>
            <a:r>
              <a:rPr lang="en-US" sz="1800" b="0" dirty="0" smtClean="0">
                <a:solidFill>
                  <a:schemeClr val="bg2"/>
                </a:solidFill>
                <a:effectLst/>
                <a:latin typeface="Arial" panose="020B0604020202020204" pitchFamily="34" charset="0"/>
                <a:cs typeface="Arial" panose="020B0604020202020204" pitchFamily="34" charset="0"/>
              </a:rPr>
              <a:t>-2</a:t>
            </a:r>
            <a:r>
              <a:rPr lang="en-US" sz="1800" b="0" baseline="0" dirty="0" smtClean="0">
                <a:solidFill>
                  <a:schemeClr val="bg2"/>
                </a:solidFill>
                <a:effectLst/>
                <a:latin typeface="Arial" panose="020B0604020202020204" pitchFamily="34" charset="0"/>
                <a:cs typeface="Arial" panose="020B0604020202020204" pitchFamily="34" charset="0"/>
              </a:rPr>
              <a:t> mbar</a:t>
            </a:r>
            <a:endParaRPr lang="de-DE" sz="1800" b="0" baseline="0" dirty="0">
              <a:solidFill>
                <a:schemeClr val="bg2"/>
              </a:solidFill>
              <a:effectLst/>
              <a:latin typeface="Arial" panose="020B0604020202020204" pitchFamily="34" charset="0"/>
              <a:cs typeface="Arial" panose="020B0604020202020204" pitchFamily="34" charset="0"/>
            </a:endParaRPr>
          </a:p>
        </p:txBody>
      </p:sp>
      <p:sp>
        <p:nvSpPr>
          <p:cNvPr id="33" name="TextBox 32"/>
          <p:cNvSpPr txBox="1"/>
          <p:nvPr/>
        </p:nvSpPr>
        <p:spPr>
          <a:xfrm>
            <a:off x="733206" y="5879802"/>
            <a:ext cx="1648367" cy="369332"/>
          </a:xfrm>
          <a:prstGeom prst="rect">
            <a:avLst/>
          </a:prstGeom>
          <a:noFill/>
        </p:spPr>
        <p:txBody>
          <a:bodyPr wrap="square" rtlCol="0">
            <a:spAutoFit/>
          </a:bodyPr>
          <a:lstStyle/>
          <a:p>
            <a:r>
              <a:rPr lang="en-US" sz="1800" b="0" baseline="0" dirty="0" smtClean="0">
                <a:solidFill>
                  <a:schemeClr val="bg2"/>
                </a:solidFill>
                <a:effectLst/>
                <a:latin typeface="Arial" panose="020B0604020202020204" pitchFamily="34" charset="0"/>
                <a:cs typeface="Arial" panose="020B0604020202020204" pitchFamily="34" charset="0"/>
              </a:rPr>
              <a:t>40 mbar (He)</a:t>
            </a:r>
            <a:endParaRPr lang="de-DE" sz="1800" b="0" baseline="0" dirty="0">
              <a:solidFill>
                <a:schemeClr val="bg2"/>
              </a:solidFill>
              <a:effectLst/>
              <a:latin typeface="Arial" panose="020B0604020202020204" pitchFamily="34" charset="0"/>
              <a:cs typeface="Arial" panose="020B0604020202020204" pitchFamily="34" charset="0"/>
            </a:endParaRPr>
          </a:p>
        </p:txBody>
      </p:sp>
      <p:sp>
        <p:nvSpPr>
          <p:cNvPr id="34" name="Rectangle 33"/>
          <p:cNvSpPr/>
          <p:nvPr/>
        </p:nvSpPr>
        <p:spPr bwMode="auto">
          <a:xfrm>
            <a:off x="6028653" y="4455067"/>
            <a:ext cx="285300" cy="202019"/>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36" name="TextBox 35"/>
          <p:cNvSpPr txBox="1"/>
          <p:nvPr/>
        </p:nvSpPr>
        <p:spPr>
          <a:xfrm>
            <a:off x="6245305" y="5234385"/>
            <a:ext cx="1595309" cy="369332"/>
          </a:xfrm>
          <a:prstGeom prst="rect">
            <a:avLst/>
          </a:prstGeom>
          <a:noFill/>
        </p:spPr>
        <p:txBody>
          <a:bodyPr wrap="none" rtlCol="0">
            <a:spAutoFit/>
          </a:bodyPr>
          <a:lstStyle/>
          <a:p>
            <a:r>
              <a:rPr lang="en-US" sz="1800" baseline="0" dirty="0" smtClean="0">
                <a:solidFill>
                  <a:srgbClr val="0066CC"/>
                </a:solidFill>
                <a:effectLst/>
                <a:latin typeface="Arial" panose="020B0604020202020204" pitchFamily="34" charset="0"/>
                <a:cs typeface="Arial" panose="020B0604020202020204" pitchFamily="34" charset="0"/>
              </a:rPr>
              <a:t>UV detection</a:t>
            </a:r>
            <a:endParaRPr lang="de-DE" sz="1800" baseline="0" dirty="0">
              <a:solidFill>
                <a:srgbClr val="0066CC"/>
              </a:solidFill>
              <a:effectLst/>
              <a:latin typeface="Arial" panose="020B0604020202020204" pitchFamily="34" charset="0"/>
              <a:cs typeface="Arial" panose="020B0604020202020204" pitchFamily="34" charset="0"/>
            </a:endParaRPr>
          </a:p>
        </p:txBody>
      </p:sp>
      <p:grpSp>
        <p:nvGrpSpPr>
          <p:cNvPr id="38" name="Group 37"/>
          <p:cNvGrpSpPr/>
          <p:nvPr/>
        </p:nvGrpSpPr>
        <p:grpSpPr>
          <a:xfrm>
            <a:off x="6313153" y="3093210"/>
            <a:ext cx="1706132" cy="2180557"/>
            <a:chOff x="6313153" y="3284604"/>
            <a:chExt cx="1706132" cy="2180557"/>
          </a:xfrm>
        </p:grpSpPr>
        <p:sp>
          <p:nvSpPr>
            <p:cNvPr id="26" name="Rectangle 25"/>
            <p:cNvSpPr/>
            <p:nvPr/>
          </p:nvSpPr>
          <p:spPr bwMode="auto">
            <a:xfrm>
              <a:off x="6313953" y="3284604"/>
              <a:ext cx="1705332" cy="2180557"/>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25" name="Rectangle 24"/>
            <p:cNvSpPr/>
            <p:nvPr/>
          </p:nvSpPr>
          <p:spPr bwMode="auto">
            <a:xfrm>
              <a:off x="6313953" y="3359035"/>
              <a:ext cx="1605582" cy="1976623"/>
            </a:xfrm>
            <a:prstGeom prst="rect">
              <a:avLst/>
            </a:prstGeom>
            <a:solidFill>
              <a:srgbClr val="FFFFCC"/>
            </a:solidFill>
            <a:ln w="12700" cap="sq" cmpd="sng" algn="ctr">
              <a:solidFill>
                <a:schemeClr val="tx1">
                  <a:lumMod val="75000"/>
                </a:schemeClr>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pic>
          <p:nvPicPr>
            <p:cNvPr id="39" name="Picture 38"/>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984" t="16500" r="70966" b="4904"/>
            <a:stretch/>
          </p:blipFill>
          <p:spPr>
            <a:xfrm>
              <a:off x="6313153" y="3989263"/>
              <a:ext cx="493527" cy="786810"/>
            </a:xfrm>
            <a:prstGeom prst="rect">
              <a:avLst/>
            </a:prstGeom>
          </p:spPr>
        </p:pic>
        <p:pic>
          <p:nvPicPr>
            <p:cNvPr id="40" name="Picture 39"/>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7225" t="15969" r="14759" b="5436"/>
            <a:stretch/>
          </p:blipFill>
          <p:spPr>
            <a:xfrm>
              <a:off x="7061883" y="3989263"/>
              <a:ext cx="843867" cy="786810"/>
            </a:xfrm>
            <a:prstGeom prst="rect">
              <a:avLst/>
            </a:prstGeom>
          </p:spPr>
        </p:pic>
      </p:grpSp>
      <p:sp>
        <p:nvSpPr>
          <p:cNvPr id="35" name="TextBox 34"/>
          <p:cNvSpPr txBox="1"/>
          <p:nvPr/>
        </p:nvSpPr>
        <p:spPr>
          <a:xfrm>
            <a:off x="5669445" y="4506822"/>
            <a:ext cx="968535" cy="276999"/>
          </a:xfrm>
          <a:prstGeom prst="rect">
            <a:avLst/>
          </a:prstGeom>
          <a:noFill/>
        </p:spPr>
        <p:txBody>
          <a:bodyPr wrap="none" rtlCol="0">
            <a:spAutoFit/>
          </a:bodyPr>
          <a:lstStyle/>
          <a:p>
            <a:r>
              <a:rPr lang="en-US" sz="1200" dirty="0" smtClean="0">
                <a:solidFill>
                  <a:srgbClr val="C00000"/>
                </a:solidFill>
                <a:effectLst/>
                <a:latin typeface="Arial" panose="020B0604020202020204" pitchFamily="34" charset="0"/>
                <a:cs typeface="Arial" panose="020B0604020202020204" pitchFamily="34" charset="0"/>
              </a:rPr>
              <a:t>229(m)</a:t>
            </a:r>
            <a:r>
              <a:rPr lang="en-US" sz="1200" baseline="0" dirty="0" smtClean="0">
                <a:solidFill>
                  <a:srgbClr val="C00000"/>
                </a:solidFill>
                <a:effectLst/>
                <a:latin typeface="Arial" panose="020B0604020202020204" pitchFamily="34" charset="0"/>
                <a:cs typeface="Arial" panose="020B0604020202020204" pitchFamily="34" charset="0"/>
              </a:rPr>
              <a:t>Th</a:t>
            </a:r>
            <a:r>
              <a:rPr lang="en-US" sz="1200" dirty="0" smtClean="0">
                <a:solidFill>
                  <a:srgbClr val="C00000"/>
                </a:solidFill>
                <a:effectLst/>
                <a:latin typeface="Arial" panose="020B0604020202020204" pitchFamily="34" charset="0"/>
                <a:cs typeface="Arial" panose="020B0604020202020204" pitchFamily="34" charset="0"/>
              </a:rPr>
              <a:t>2+,3+</a:t>
            </a:r>
            <a:endParaRPr lang="de-DE" sz="1200" dirty="0">
              <a:solidFill>
                <a:srgbClr val="C00000"/>
              </a:solidFill>
              <a:effectLst/>
              <a:latin typeface="Arial" panose="020B0604020202020204" pitchFamily="34" charset="0"/>
              <a:cs typeface="Arial" panose="020B0604020202020204" pitchFamily="34" charset="0"/>
            </a:endParaRPr>
          </a:p>
        </p:txBody>
      </p:sp>
      <p:sp>
        <p:nvSpPr>
          <p:cNvPr id="42" name="Rectangle 41"/>
          <p:cNvSpPr/>
          <p:nvPr/>
        </p:nvSpPr>
        <p:spPr>
          <a:xfrm>
            <a:off x="1194182" y="1173937"/>
            <a:ext cx="7968600" cy="1077218"/>
          </a:xfrm>
          <a:prstGeom prst="rect">
            <a:avLst/>
          </a:prstGeom>
        </p:spPr>
        <p:txBody>
          <a:bodyPr wrap="square">
            <a:spAutoFit/>
          </a:bodyPr>
          <a:lstStyle/>
          <a:p>
            <a:pPr marL="285750" indent="-285750">
              <a:spcAft>
                <a:spcPts val="600"/>
              </a:spcAft>
              <a:buClr>
                <a:srgbClr val="FF0000"/>
              </a:buClr>
              <a:buFont typeface="Wingdings" panose="05000000000000000000" pitchFamily="2" charset="2"/>
              <a:buChar char="§"/>
            </a:pPr>
            <a:r>
              <a:rPr lang="en-US" sz="1800" b="0" baseline="0" dirty="0">
                <a:solidFill>
                  <a:srgbClr val="000000"/>
                </a:solidFill>
                <a:effectLst/>
                <a:latin typeface="Arial" panose="020B0604020202020204" pitchFamily="34" charset="0"/>
                <a:cs typeface="Arial" panose="020B0604020202020204" pitchFamily="34" charset="0"/>
              </a:rPr>
              <a:t>p</a:t>
            </a:r>
            <a:r>
              <a:rPr lang="en-US" sz="1800" b="0" baseline="0" dirty="0" smtClean="0">
                <a:solidFill>
                  <a:srgbClr val="000000"/>
                </a:solidFill>
                <a:effectLst/>
                <a:latin typeface="Arial" panose="020B0604020202020204" pitchFamily="34" charset="0"/>
                <a:cs typeface="Arial" panose="020B0604020202020204" pitchFamily="34" charset="0"/>
              </a:rPr>
              <a:t>opulate </a:t>
            </a:r>
            <a:r>
              <a:rPr lang="en-US" sz="1800" b="0" baseline="0" dirty="0">
                <a:solidFill>
                  <a:srgbClr val="000000"/>
                </a:solidFill>
                <a:effectLst/>
                <a:latin typeface="Arial" panose="020B0604020202020204" pitchFamily="34" charset="0"/>
                <a:cs typeface="Arial" panose="020B0604020202020204" pitchFamily="34" charset="0"/>
              </a:rPr>
              <a:t>the isomeric state via 2% decay </a:t>
            </a:r>
            <a:r>
              <a:rPr lang="en-US" sz="1800" b="0" baseline="0" dirty="0" smtClean="0">
                <a:solidFill>
                  <a:srgbClr val="000000"/>
                </a:solidFill>
                <a:effectLst/>
                <a:latin typeface="Arial" panose="020B0604020202020204" pitchFamily="34" charset="0"/>
                <a:cs typeface="Arial" panose="020B0604020202020204" pitchFamily="34" charset="0"/>
              </a:rPr>
              <a:t>branch in </a:t>
            </a:r>
            <a:r>
              <a:rPr lang="en-US" sz="1800" b="0" baseline="0" dirty="0">
                <a:solidFill>
                  <a:srgbClr val="000000"/>
                </a:solidFill>
                <a:effectLst/>
                <a:latin typeface="Arial" panose="020B0604020202020204" pitchFamily="34" charset="0"/>
                <a:cs typeface="Arial" panose="020B0604020202020204" pitchFamily="34" charset="0"/>
              </a:rPr>
              <a:t>the </a:t>
            </a:r>
            <a:r>
              <a:rPr lang="en-US" sz="1800" b="0" baseline="0" dirty="0" smtClean="0">
                <a:solidFill>
                  <a:srgbClr val="000000"/>
                </a:solidFill>
                <a:effectLst/>
                <a:latin typeface="Symbol" panose="05050102010706020507" pitchFamily="18" charset="2"/>
                <a:cs typeface="Arial" panose="020B0604020202020204" pitchFamily="34" charset="0"/>
              </a:rPr>
              <a:t>a</a:t>
            </a:r>
            <a:r>
              <a:rPr lang="en-US" sz="1800" b="0" baseline="0" dirty="0">
                <a:solidFill>
                  <a:srgbClr val="000000"/>
                </a:solidFill>
                <a:effectLst/>
                <a:latin typeface="Arial" panose="020B0604020202020204" pitchFamily="34" charset="0"/>
                <a:cs typeface="Arial" panose="020B0604020202020204" pitchFamily="34" charset="0"/>
              </a:rPr>
              <a:t> </a:t>
            </a:r>
            <a:r>
              <a:rPr lang="en-US" sz="1800" b="0" baseline="0" dirty="0" smtClean="0">
                <a:solidFill>
                  <a:srgbClr val="000000"/>
                </a:solidFill>
                <a:effectLst/>
                <a:latin typeface="Arial" panose="020B0604020202020204" pitchFamily="34" charset="0"/>
                <a:cs typeface="Arial" panose="020B0604020202020204" pitchFamily="34" charset="0"/>
              </a:rPr>
              <a:t>decay </a:t>
            </a:r>
            <a:r>
              <a:rPr lang="en-US" sz="1800" b="0" baseline="0" dirty="0">
                <a:solidFill>
                  <a:srgbClr val="000000"/>
                </a:solidFill>
                <a:effectLst/>
                <a:latin typeface="Arial" panose="020B0604020202020204" pitchFamily="34" charset="0"/>
                <a:cs typeface="Arial" panose="020B0604020202020204" pitchFamily="34" charset="0"/>
              </a:rPr>
              <a:t>of </a:t>
            </a:r>
            <a:r>
              <a:rPr lang="en-US" sz="1800" b="0" dirty="0">
                <a:solidFill>
                  <a:srgbClr val="000000"/>
                </a:solidFill>
                <a:effectLst/>
                <a:latin typeface="Arial" panose="020B0604020202020204" pitchFamily="34" charset="0"/>
                <a:cs typeface="Arial" panose="020B0604020202020204" pitchFamily="34" charset="0"/>
              </a:rPr>
              <a:t>233</a:t>
            </a:r>
            <a:r>
              <a:rPr lang="en-US" sz="1800" b="0" baseline="0" dirty="0">
                <a:solidFill>
                  <a:srgbClr val="000000"/>
                </a:solidFill>
                <a:effectLst/>
                <a:latin typeface="Arial" panose="020B0604020202020204" pitchFamily="34" charset="0"/>
                <a:cs typeface="Arial" panose="020B0604020202020204" pitchFamily="34" charset="0"/>
              </a:rPr>
              <a:t>U</a:t>
            </a:r>
          </a:p>
          <a:p>
            <a:pPr marL="285750" indent="-285750">
              <a:spcAft>
                <a:spcPts val="600"/>
              </a:spcAft>
              <a:buClr>
                <a:srgbClr val="FF0000"/>
              </a:buClr>
              <a:buFont typeface="Wingdings" panose="05000000000000000000" pitchFamily="2" charset="2"/>
              <a:buChar char="§"/>
            </a:pPr>
            <a:r>
              <a:rPr lang="de-DE" sz="1800" b="0" baseline="0" dirty="0" err="1">
                <a:solidFill>
                  <a:srgbClr val="000000"/>
                </a:solidFill>
                <a:effectLst/>
                <a:latin typeface="Arial" panose="020B0604020202020204" pitchFamily="34" charset="0"/>
                <a:cs typeface="Arial" panose="020B0604020202020204" pitchFamily="34" charset="0"/>
              </a:rPr>
              <a:t>s</a:t>
            </a:r>
            <a:r>
              <a:rPr lang="de-DE" sz="1800" b="0" baseline="0" dirty="0" err="1" smtClean="0">
                <a:solidFill>
                  <a:srgbClr val="000000"/>
                </a:solidFill>
                <a:effectLst/>
                <a:latin typeface="Arial" panose="020B0604020202020204" pitchFamily="34" charset="0"/>
                <a:cs typeface="Arial" panose="020B0604020202020204" pitchFamily="34" charset="0"/>
              </a:rPr>
              <a:t>patially</a:t>
            </a:r>
            <a:r>
              <a:rPr lang="de-DE" sz="1800" b="0" baseline="0" dirty="0" smtClean="0">
                <a:solidFill>
                  <a:srgbClr val="000000"/>
                </a:solidFill>
                <a:effectLst/>
                <a:latin typeface="Arial" panose="020B0604020202020204" pitchFamily="34" charset="0"/>
                <a:cs typeface="Arial" panose="020B0604020202020204" pitchFamily="34" charset="0"/>
              </a:rPr>
              <a:t> </a:t>
            </a:r>
            <a:r>
              <a:rPr lang="de-DE" sz="1800" b="0" baseline="0" dirty="0" err="1">
                <a:solidFill>
                  <a:srgbClr val="000000"/>
                </a:solidFill>
                <a:effectLst/>
                <a:latin typeface="Arial" panose="020B0604020202020204" pitchFamily="34" charset="0"/>
                <a:cs typeface="Arial" panose="020B0604020202020204" pitchFamily="34" charset="0"/>
              </a:rPr>
              <a:t>decouple</a:t>
            </a:r>
            <a:r>
              <a:rPr lang="de-DE" sz="1800" b="0" baseline="0" dirty="0">
                <a:solidFill>
                  <a:srgbClr val="000000"/>
                </a:solidFill>
                <a:effectLst/>
                <a:latin typeface="Arial" panose="020B0604020202020204" pitchFamily="34" charset="0"/>
                <a:cs typeface="Arial" panose="020B0604020202020204" pitchFamily="34" charset="0"/>
              </a:rPr>
              <a:t> </a:t>
            </a:r>
            <a:r>
              <a:rPr lang="de-DE" sz="1800" b="0" dirty="0">
                <a:solidFill>
                  <a:srgbClr val="000000"/>
                </a:solidFill>
                <a:effectLst/>
                <a:latin typeface="Arial" panose="020B0604020202020204" pitchFamily="34" charset="0"/>
                <a:cs typeface="Arial" panose="020B0604020202020204" pitchFamily="34" charset="0"/>
              </a:rPr>
              <a:t>229(m)</a:t>
            </a:r>
            <a:r>
              <a:rPr lang="de-DE" sz="1800" b="0" baseline="0" dirty="0" err="1">
                <a:solidFill>
                  <a:srgbClr val="000000"/>
                </a:solidFill>
                <a:effectLst/>
                <a:latin typeface="Arial" panose="020B0604020202020204" pitchFamily="34" charset="0"/>
                <a:cs typeface="Arial" panose="020B0604020202020204" pitchFamily="34" charset="0"/>
              </a:rPr>
              <a:t>Th</a:t>
            </a:r>
            <a:r>
              <a:rPr lang="de-DE" sz="1800" b="0" baseline="0" dirty="0">
                <a:solidFill>
                  <a:srgbClr val="000000"/>
                </a:solidFill>
                <a:effectLst/>
                <a:latin typeface="Arial" panose="020B0604020202020204" pitchFamily="34" charset="0"/>
                <a:cs typeface="Arial" panose="020B0604020202020204" pitchFamily="34" charset="0"/>
              </a:rPr>
              <a:t> </a:t>
            </a:r>
            <a:r>
              <a:rPr lang="de-DE" sz="1800" b="0" baseline="0" dirty="0" err="1" smtClean="0">
                <a:solidFill>
                  <a:srgbClr val="000000"/>
                </a:solidFill>
                <a:effectLst/>
                <a:latin typeface="Arial" panose="020B0604020202020204" pitchFamily="34" charset="0"/>
                <a:cs typeface="Arial" panose="020B0604020202020204" pitchFamily="34" charset="0"/>
              </a:rPr>
              <a:t>recoils</a:t>
            </a:r>
            <a:r>
              <a:rPr lang="de-DE" sz="1800" b="0" baseline="0" dirty="0" smtClean="0">
                <a:solidFill>
                  <a:srgbClr val="000000"/>
                </a:solidFill>
                <a:effectLst/>
                <a:latin typeface="Arial" panose="020B0604020202020204" pitchFamily="34" charset="0"/>
                <a:cs typeface="Arial" panose="020B0604020202020204" pitchFamily="34" charset="0"/>
              </a:rPr>
              <a:t> </a:t>
            </a:r>
            <a:r>
              <a:rPr lang="de-DE" sz="1800" b="0" baseline="0" dirty="0" err="1" smtClean="0">
                <a:solidFill>
                  <a:srgbClr val="000000"/>
                </a:solidFill>
                <a:effectLst/>
                <a:latin typeface="Arial" panose="020B0604020202020204" pitchFamily="34" charset="0"/>
                <a:cs typeface="Arial" panose="020B0604020202020204" pitchFamily="34" charset="0"/>
              </a:rPr>
              <a:t>from</a:t>
            </a:r>
            <a:r>
              <a:rPr lang="de-DE" sz="1800" b="0" baseline="0" dirty="0" smtClean="0">
                <a:solidFill>
                  <a:srgbClr val="000000"/>
                </a:solidFill>
                <a:effectLst/>
                <a:latin typeface="Arial" panose="020B0604020202020204" pitchFamily="34" charset="0"/>
                <a:cs typeface="Arial" panose="020B0604020202020204" pitchFamily="34" charset="0"/>
              </a:rPr>
              <a:t> </a:t>
            </a:r>
            <a:r>
              <a:rPr lang="de-DE" sz="1800" b="0" baseline="0" dirty="0" err="1">
                <a:solidFill>
                  <a:srgbClr val="000000"/>
                </a:solidFill>
                <a:effectLst/>
                <a:latin typeface="Arial" panose="020B0604020202020204" pitchFamily="34" charset="0"/>
                <a:cs typeface="Arial" panose="020B0604020202020204" pitchFamily="34" charset="0"/>
              </a:rPr>
              <a:t>the</a:t>
            </a:r>
            <a:r>
              <a:rPr lang="de-DE" sz="1800" b="0" baseline="0" dirty="0">
                <a:solidFill>
                  <a:srgbClr val="000000"/>
                </a:solidFill>
                <a:effectLst/>
                <a:latin typeface="Arial" panose="020B0604020202020204" pitchFamily="34" charset="0"/>
                <a:cs typeface="Arial" panose="020B0604020202020204" pitchFamily="34" charset="0"/>
              </a:rPr>
              <a:t> </a:t>
            </a:r>
            <a:r>
              <a:rPr lang="de-DE" sz="1800" b="0" dirty="0">
                <a:solidFill>
                  <a:srgbClr val="000000"/>
                </a:solidFill>
                <a:effectLst/>
                <a:latin typeface="Arial" panose="020B0604020202020204" pitchFamily="34" charset="0"/>
                <a:cs typeface="Arial" panose="020B0604020202020204" pitchFamily="34" charset="0"/>
              </a:rPr>
              <a:t>233</a:t>
            </a:r>
            <a:r>
              <a:rPr lang="de-DE" sz="1800" b="0" baseline="0" dirty="0">
                <a:solidFill>
                  <a:srgbClr val="000000"/>
                </a:solidFill>
                <a:effectLst/>
                <a:latin typeface="Arial" panose="020B0604020202020204" pitchFamily="34" charset="0"/>
                <a:cs typeface="Arial" panose="020B0604020202020204" pitchFamily="34" charset="0"/>
              </a:rPr>
              <a:t>U </a:t>
            </a:r>
            <a:r>
              <a:rPr lang="de-DE" sz="1800" b="0" baseline="0" dirty="0" err="1">
                <a:solidFill>
                  <a:srgbClr val="000000"/>
                </a:solidFill>
                <a:effectLst/>
                <a:latin typeface="Arial" panose="020B0604020202020204" pitchFamily="34" charset="0"/>
                <a:cs typeface="Arial" panose="020B0604020202020204" pitchFamily="34" charset="0"/>
              </a:rPr>
              <a:t>source</a:t>
            </a:r>
            <a:endParaRPr lang="de-DE" sz="1800" b="0" baseline="0" dirty="0">
              <a:solidFill>
                <a:srgbClr val="000000"/>
              </a:solidFill>
              <a:effectLst/>
              <a:latin typeface="Arial" panose="020B0604020202020204" pitchFamily="34" charset="0"/>
              <a:cs typeface="Arial" panose="020B0604020202020204" pitchFamily="34" charset="0"/>
            </a:endParaRPr>
          </a:p>
          <a:p>
            <a:pPr marL="285750" indent="-285750">
              <a:spcAft>
                <a:spcPts val="600"/>
              </a:spcAft>
              <a:buClr>
                <a:srgbClr val="FF0000"/>
              </a:buClr>
              <a:buFont typeface="Wingdings" panose="05000000000000000000" pitchFamily="2" charset="2"/>
              <a:buChar char="§"/>
            </a:pPr>
            <a:r>
              <a:rPr lang="en-US" sz="1800" b="0" baseline="0" dirty="0">
                <a:solidFill>
                  <a:srgbClr val="000000"/>
                </a:solidFill>
                <a:effectLst/>
                <a:latin typeface="Arial" panose="020B0604020202020204" pitchFamily="34" charset="0"/>
                <a:cs typeface="Arial" panose="020B0604020202020204" pitchFamily="34" charset="0"/>
              </a:rPr>
              <a:t>d</a:t>
            </a:r>
            <a:r>
              <a:rPr lang="en-US" sz="1800" b="0" baseline="0" dirty="0" smtClean="0">
                <a:solidFill>
                  <a:srgbClr val="000000"/>
                </a:solidFill>
                <a:effectLst/>
                <a:latin typeface="Arial" panose="020B0604020202020204" pitchFamily="34" charset="0"/>
                <a:cs typeface="Arial" panose="020B0604020202020204" pitchFamily="34" charset="0"/>
              </a:rPr>
              <a:t>etect </a:t>
            </a:r>
            <a:r>
              <a:rPr lang="en-US" sz="1800" b="0" baseline="0" dirty="0">
                <a:solidFill>
                  <a:srgbClr val="000000"/>
                </a:solidFill>
                <a:effectLst/>
                <a:latin typeface="Arial" panose="020B0604020202020204" pitchFamily="34" charset="0"/>
                <a:cs typeface="Arial" panose="020B0604020202020204" pitchFamily="34" charset="0"/>
              </a:rPr>
              <a:t>the subsequently occurring isomeric decay</a:t>
            </a:r>
            <a:endParaRPr lang="de-DE" sz="18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31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12" grpId="0"/>
      <p:bldP spid="13" grpId="0"/>
      <p:bldP spid="14" grpId="0"/>
      <p:bldP spid="15" grpId="0"/>
      <p:bldP spid="16" grpId="0"/>
      <p:bldP spid="17" grpId="0"/>
      <p:bldP spid="7" grpId="0"/>
      <p:bldP spid="11" grpId="0"/>
      <p:bldP spid="19" grpId="0"/>
      <p:bldP spid="21" grpId="0"/>
      <p:bldP spid="23" grpId="0"/>
      <p:bldP spid="32" grpId="0"/>
      <p:bldP spid="33" grpId="0"/>
      <p:bldP spid="34" grpId="0" animBg="1"/>
      <p:bldP spid="36"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885825" y="17452"/>
            <a:ext cx="6694488" cy="954107"/>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Experimental Setup</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pic>
        <p:nvPicPr>
          <p:cNvPr id="2" name="Picture 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441" r="1395"/>
          <a:stretch/>
        </p:blipFill>
        <p:spPr>
          <a:xfrm>
            <a:off x="106331" y="1197165"/>
            <a:ext cx="9027042" cy="5244762"/>
          </a:xfrm>
          <a:prstGeom prst="rect">
            <a:avLst/>
          </a:prstGeom>
        </p:spPr>
      </p:pic>
      <p:sp>
        <p:nvSpPr>
          <p:cNvPr id="6" name="TextBox 5"/>
          <p:cNvSpPr txBox="1"/>
          <p:nvPr/>
        </p:nvSpPr>
        <p:spPr>
          <a:xfrm>
            <a:off x="-10638" y="6528383"/>
            <a:ext cx="400944"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11</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4" name="TextBox 3"/>
          <p:cNvSpPr txBox="1"/>
          <p:nvPr/>
        </p:nvSpPr>
        <p:spPr>
          <a:xfrm>
            <a:off x="53916" y="1041978"/>
            <a:ext cx="4876656" cy="1200329"/>
          </a:xfrm>
          <a:prstGeom prst="rect">
            <a:avLst/>
          </a:prstGeom>
          <a:noFill/>
        </p:spPr>
        <p:txBody>
          <a:bodyPr wrap="none" rtlCol="0">
            <a:spAutoFit/>
          </a:bodyPr>
          <a:lstStyle/>
          <a:p>
            <a:pPr marL="285750" indent="-285750">
              <a:buClr>
                <a:srgbClr val="FF0000"/>
              </a:buClr>
              <a:buFont typeface="Wingdings" panose="05000000000000000000" pitchFamily="2" charset="2"/>
              <a:buChar char="§"/>
            </a:pPr>
            <a:r>
              <a:rPr lang="en-US" sz="1800" baseline="0" dirty="0">
                <a:solidFill>
                  <a:schemeClr val="bg1"/>
                </a:solidFill>
                <a:effectLst/>
                <a:latin typeface="Arial" panose="020B0604020202020204" pitchFamily="34" charset="0"/>
                <a:cs typeface="Arial" panose="020B0604020202020204" pitchFamily="34" charset="0"/>
              </a:rPr>
              <a:t>s</a:t>
            </a:r>
            <a:r>
              <a:rPr lang="en-US" sz="1800" baseline="0" dirty="0" smtClean="0">
                <a:solidFill>
                  <a:schemeClr val="bg1"/>
                </a:solidFill>
                <a:effectLst/>
                <a:latin typeface="Arial" panose="020B0604020202020204" pitchFamily="34" charset="0"/>
                <a:cs typeface="Arial" panose="020B0604020202020204" pitchFamily="34" charset="0"/>
              </a:rPr>
              <a:t>trictly UHV compatible, </a:t>
            </a:r>
            <a:r>
              <a:rPr lang="en-US" sz="1800" baseline="0" dirty="0" err="1" smtClean="0">
                <a:solidFill>
                  <a:schemeClr val="bg1"/>
                </a:solidFill>
                <a:effectLst/>
                <a:latin typeface="Arial" panose="020B0604020202020204" pitchFamily="34" charset="0"/>
                <a:cs typeface="Arial" panose="020B0604020202020204" pitchFamily="34" charset="0"/>
              </a:rPr>
              <a:t>bakeable</a:t>
            </a:r>
            <a:r>
              <a:rPr lang="en-US" sz="1800" baseline="0" dirty="0" smtClean="0">
                <a:solidFill>
                  <a:schemeClr val="bg1"/>
                </a:solidFill>
                <a:effectLst/>
                <a:latin typeface="Arial" panose="020B0604020202020204" pitchFamily="34" charset="0"/>
                <a:cs typeface="Arial" panose="020B0604020202020204" pitchFamily="34" charset="0"/>
              </a:rPr>
              <a:t> (180</a:t>
            </a:r>
            <a:r>
              <a:rPr lang="en-US" sz="1800" dirty="0" smtClean="0">
                <a:solidFill>
                  <a:schemeClr val="bg1"/>
                </a:solidFill>
                <a:effectLst/>
                <a:latin typeface="Arial" panose="020B0604020202020204" pitchFamily="34" charset="0"/>
                <a:cs typeface="Arial" panose="020B0604020202020204" pitchFamily="34" charset="0"/>
              </a:rPr>
              <a:t>o</a:t>
            </a:r>
            <a:r>
              <a:rPr lang="en-US" sz="1800" baseline="0" dirty="0" smtClean="0">
                <a:solidFill>
                  <a:schemeClr val="bg1"/>
                </a:solidFill>
                <a:effectLst/>
                <a:latin typeface="Arial" panose="020B0604020202020204" pitchFamily="34" charset="0"/>
                <a:cs typeface="Arial" panose="020B0604020202020204" pitchFamily="34" charset="0"/>
              </a:rPr>
              <a:t>)</a:t>
            </a:r>
          </a:p>
          <a:p>
            <a:pPr marL="285750" indent="-285750">
              <a:buClr>
                <a:srgbClr val="FF0000"/>
              </a:buClr>
              <a:buFont typeface="Wingdings" panose="05000000000000000000" pitchFamily="2" charset="2"/>
              <a:buChar char="§"/>
            </a:pPr>
            <a:r>
              <a:rPr lang="en-US" sz="1800" baseline="0" dirty="0">
                <a:solidFill>
                  <a:schemeClr val="bg1"/>
                </a:solidFill>
                <a:effectLst/>
                <a:latin typeface="Arial" panose="020B0604020202020204" pitchFamily="34" charset="0"/>
                <a:cs typeface="Arial" panose="020B0604020202020204" pitchFamily="34" charset="0"/>
              </a:rPr>
              <a:t>t</a:t>
            </a:r>
            <a:r>
              <a:rPr lang="en-US" sz="1800" baseline="0" dirty="0" smtClean="0">
                <a:solidFill>
                  <a:schemeClr val="bg1"/>
                </a:solidFill>
                <a:effectLst/>
                <a:latin typeface="Arial" panose="020B0604020202020204" pitchFamily="34" charset="0"/>
                <a:cs typeface="Arial" panose="020B0604020202020204" pitchFamily="34" charset="0"/>
              </a:rPr>
              <a:t>ypical: 2.8</a:t>
            </a:r>
            <a:r>
              <a:rPr lang="en-US" dirty="0" smtClean="0">
                <a:solidFill>
                  <a:schemeClr val="bg1"/>
                </a:solidFill>
                <a:effectLst/>
                <a:latin typeface="Arial" panose="020B0604020202020204" pitchFamily="34" charset="0"/>
                <a:cs typeface="Arial" panose="020B0604020202020204" pitchFamily="34" charset="0"/>
              </a:rPr>
              <a:t>.</a:t>
            </a:r>
            <a:r>
              <a:rPr lang="en-US" sz="1800" baseline="0" dirty="0" smtClean="0">
                <a:solidFill>
                  <a:schemeClr val="bg1"/>
                </a:solidFill>
                <a:effectLst/>
                <a:latin typeface="Arial" panose="020B0604020202020204" pitchFamily="34" charset="0"/>
                <a:cs typeface="Arial" panose="020B0604020202020204" pitchFamily="34" charset="0"/>
              </a:rPr>
              <a:t>10</a:t>
            </a:r>
            <a:r>
              <a:rPr lang="en-US" sz="1800" dirty="0" smtClean="0">
                <a:solidFill>
                  <a:schemeClr val="bg1"/>
                </a:solidFill>
                <a:effectLst/>
                <a:latin typeface="Arial" panose="020B0604020202020204" pitchFamily="34" charset="0"/>
                <a:cs typeface="Arial" panose="020B0604020202020204" pitchFamily="34" charset="0"/>
              </a:rPr>
              <a:t>-10</a:t>
            </a:r>
            <a:r>
              <a:rPr lang="en-US" sz="1800" baseline="0" dirty="0" smtClean="0">
                <a:solidFill>
                  <a:schemeClr val="bg1"/>
                </a:solidFill>
                <a:effectLst/>
                <a:latin typeface="Arial" panose="020B0604020202020204" pitchFamily="34" charset="0"/>
                <a:cs typeface="Arial" panose="020B0604020202020204" pitchFamily="34" charset="0"/>
              </a:rPr>
              <a:t> mbar</a:t>
            </a:r>
          </a:p>
          <a:p>
            <a:pPr marL="285750" indent="-285750">
              <a:buClr>
                <a:srgbClr val="FF0000"/>
              </a:buClr>
              <a:buFont typeface="Wingdings" panose="05000000000000000000" pitchFamily="2" charset="2"/>
              <a:buChar char="§"/>
            </a:pPr>
            <a:r>
              <a:rPr lang="en-US" sz="1800" baseline="0" dirty="0">
                <a:solidFill>
                  <a:schemeClr val="bg1"/>
                </a:solidFill>
                <a:effectLst/>
                <a:latin typeface="Arial" panose="020B0604020202020204" pitchFamily="34" charset="0"/>
                <a:cs typeface="Arial" panose="020B0604020202020204" pitchFamily="34" charset="0"/>
              </a:rPr>
              <a:t>o</a:t>
            </a:r>
            <a:r>
              <a:rPr lang="en-US" sz="1800" baseline="0" dirty="0" smtClean="0">
                <a:solidFill>
                  <a:schemeClr val="bg1"/>
                </a:solidFill>
                <a:effectLst/>
                <a:latin typeface="Arial" panose="020B0604020202020204" pitchFamily="34" charset="0"/>
                <a:cs typeface="Arial" panose="020B0604020202020204" pitchFamily="34" charset="0"/>
              </a:rPr>
              <a:t>perated at 40 mbar He 6.0 </a:t>
            </a:r>
          </a:p>
          <a:p>
            <a:pPr marL="285750" indent="-285750">
              <a:buClr>
                <a:srgbClr val="FF0000"/>
              </a:buClr>
              <a:buFont typeface="Wingdings" panose="05000000000000000000" pitchFamily="2" charset="2"/>
              <a:buChar char="§"/>
            </a:pPr>
            <a:r>
              <a:rPr lang="en-US" sz="1800" baseline="0" dirty="0">
                <a:solidFill>
                  <a:schemeClr val="bg1"/>
                </a:solidFill>
                <a:effectLst/>
                <a:latin typeface="Arial" panose="020B0604020202020204" pitchFamily="34" charset="0"/>
                <a:cs typeface="Arial" panose="020B0604020202020204" pitchFamily="34" charset="0"/>
              </a:rPr>
              <a:t>c</a:t>
            </a:r>
            <a:r>
              <a:rPr lang="en-US" sz="1800" baseline="0" dirty="0" smtClean="0">
                <a:solidFill>
                  <a:schemeClr val="bg1"/>
                </a:solidFill>
                <a:effectLst/>
                <a:latin typeface="Arial" panose="020B0604020202020204" pitchFamily="34" charset="0"/>
                <a:cs typeface="Arial" panose="020B0604020202020204" pitchFamily="34" charset="0"/>
              </a:rPr>
              <a:t>atalytically purified (&lt; ppb)</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5" name="TextBox 4"/>
          <p:cNvSpPr txBox="1"/>
          <p:nvPr/>
        </p:nvSpPr>
        <p:spPr>
          <a:xfrm>
            <a:off x="2105250" y="6071199"/>
            <a:ext cx="1367682" cy="461665"/>
          </a:xfrm>
          <a:prstGeom prst="rect">
            <a:avLst/>
          </a:prstGeom>
          <a:noFill/>
        </p:spPr>
        <p:txBody>
          <a:bodyPr wrap="none" rtlCol="0">
            <a:spAutoFit/>
          </a:bodyPr>
          <a:lstStyle/>
          <a:p>
            <a:r>
              <a:rPr lang="en-US" sz="1200" baseline="0" dirty="0" smtClean="0">
                <a:solidFill>
                  <a:schemeClr val="bg2"/>
                </a:solidFill>
                <a:effectLst/>
                <a:latin typeface="Arial" panose="020B0604020202020204" pitchFamily="34" charset="0"/>
                <a:cs typeface="Arial" panose="020B0604020202020204" pitchFamily="34" charset="0"/>
              </a:rPr>
              <a:t>220 </a:t>
            </a:r>
            <a:r>
              <a:rPr lang="en-US" sz="1200" baseline="0" dirty="0" err="1" smtClean="0">
                <a:solidFill>
                  <a:schemeClr val="bg2"/>
                </a:solidFill>
                <a:effectLst/>
                <a:latin typeface="Arial" panose="020B0604020202020204" pitchFamily="34" charset="0"/>
                <a:cs typeface="Arial" panose="020B0604020202020204" pitchFamily="34" charset="0"/>
              </a:rPr>
              <a:t>V</a:t>
            </a:r>
            <a:r>
              <a:rPr lang="en-US" sz="1200" baseline="-25000" dirty="0" err="1" smtClean="0">
                <a:solidFill>
                  <a:schemeClr val="bg2"/>
                </a:solidFill>
                <a:effectLst/>
                <a:latin typeface="Arial" panose="020B0604020202020204" pitchFamily="34" charset="0"/>
                <a:cs typeface="Arial" panose="020B0604020202020204" pitchFamily="34" charset="0"/>
              </a:rPr>
              <a:t>pp</a:t>
            </a:r>
            <a:r>
              <a:rPr lang="en-US" sz="1200" baseline="0" dirty="0" smtClean="0">
                <a:solidFill>
                  <a:schemeClr val="bg2"/>
                </a:solidFill>
                <a:effectLst/>
                <a:latin typeface="Arial" panose="020B0604020202020204" pitchFamily="34" charset="0"/>
                <a:cs typeface="Arial" panose="020B0604020202020204" pitchFamily="34" charset="0"/>
              </a:rPr>
              <a:t>, 850 kHz</a:t>
            </a:r>
          </a:p>
          <a:p>
            <a:r>
              <a:rPr lang="en-US" sz="1200" baseline="0" dirty="0" smtClean="0">
                <a:solidFill>
                  <a:schemeClr val="bg2"/>
                </a:solidFill>
                <a:effectLst/>
                <a:latin typeface="Arial" panose="020B0604020202020204" pitchFamily="34" charset="0"/>
                <a:cs typeface="Arial" panose="020B0604020202020204" pitchFamily="34" charset="0"/>
              </a:rPr>
              <a:t>4 V/cm</a:t>
            </a:r>
            <a:endParaRPr lang="de-DE" sz="1200" baseline="0" dirty="0">
              <a:solidFill>
                <a:schemeClr val="bg2"/>
              </a:solidFill>
              <a:effectLst/>
              <a:latin typeface="Arial" panose="020B0604020202020204" pitchFamily="34" charset="0"/>
              <a:cs typeface="Arial" panose="020B0604020202020204" pitchFamily="34" charset="0"/>
            </a:endParaRPr>
          </a:p>
        </p:txBody>
      </p:sp>
      <p:sp>
        <p:nvSpPr>
          <p:cNvPr id="14" name="TextBox 13"/>
          <p:cNvSpPr txBox="1"/>
          <p:nvPr/>
        </p:nvSpPr>
        <p:spPr>
          <a:xfrm>
            <a:off x="3788802" y="6223599"/>
            <a:ext cx="1367682" cy="461665"/>
          </a:xfrm>
          <a:prstGeom prst="rect">
            <a:avLst/>
          </a:prstGeom>
          <a:noFill/>
        </p:spPr>
        <p:txBody>
          <a:bodyPr wrap="none" rtlCol="0">
            <a:spAutoFit/>
          </a:bodyPr>
          <a:lstStyle/>
          <a:p>
            <a:r>
              <a:rPr lang="en-US" sz="1200" baseline="0" dirty="0" smtClean="0">
                <a:solidFill>
                  <a:schemeClr val="bg2"/>
                </a:solidFill>
                <a:effectLst/>
                <a:latin typeface="Arial" panose="020B0604020202020204" pitchFamily="34" charset="0"/>
                <a:cs typeface="Arial" panose="020B0604020202020204" pitchFamily="34" charset="0"/>
              </a:rPr>
              <a:t>200 </a:t>
            </a:r>
            <a:r>
              <a:rPr lang="en-US" sz="1200" baseline="0" dirty="0" err="1" smtClean="0">
                <a:solidFill>
                  <a:schemeClr val="bg2"/>
                </a:solidFill>
                <a:effectLst/>
                <a:latin typeface="Arial" panose="020B0604020202020204" pitchFamily="34" charset="0"/>
                <a:cs typeface="Arial" panose="020B0604020202020204" pitchFamily="34" charset="0"/>
              </a:rPr>
              <a:t>V</a:t>
            </a:r>
            <a:r>
              <a:rPr lang="en-US" sz="1200" baseline="-25000" dirty="0" err="1" smtClean="0">
                <a:solidFill>
                  <a:schemeClr val="bg2"/>
                </a:solidFill>
                <a:effectLst/>
                <a:latin typeface="Arial" panose="020B0604020202020204" pitchFamily="34" charset="0"/>
                <a:cs typeface="Arial" panose="020B0604020202020204" pitchFamily="34" charset="0"/>
              </a:rPr>
              <a:t>pp</a:t>
            </a:r>
            <a:r>
              <a:rPr lang="en-US" sz="1200" baseline="0" dirty="0" smtClean="0">
                <a:solidFill>
                  <a:schemeClr val="bg2"/>
                </a:solidFill>
                <a:effectLst/>
                <a:latin typeface="Arial" panose="020B0604020202020204" pitchFamily="34" charset="0"/>
                <a:cs typeface="Arial" panose="020B0604020202020204" pitchFamily="34" charset="0"/>
              </a:rPr>
              <a:t>, 880 kHz</a:t>
            </a:r>
          </a:p>
          <a:p>
            <a:r>
              <a:rPr lang="en-US" sz="1200" baseline="0" dirty="0" smtClean="0">
                <a:solidFill>
                  <a:schemeClr val="bg2"/>
                </a:solidFill>
                <a:effectLst/>
                <a:latin typeface="Arial" panose="020B0604020202020204" pitchFamily="34" charset="0"/>
                <a:cs typeface="Arial" panose="020B0604020202020204" pitchFamily="34" charset="0"/>
              </a:rPr>
              <a:t>0.1 V/cm</a:t>
            </a:r>
            <a:endParaRPr lang="de-DE" sz="1200" baseline="0" dirty="0">
              <a:solidFill>
                <a:schemeClr val="bg2"/>
              </a:solidFill>
              <a:effectLst/>
              <a:latin typeface="Arial" panose="020B0604020202020204" pitchFamily="34" charset="0"/>
              <a:cs typeface="Arial" panose="020B0604020202020204" pitchFamily="34" charset="0"/>
            </a:endParaRPr>
          </a:p>
        </p:txBody>
      </p:sp>
      <p:sp>
        <p:nvSpPr>
          <p:cNvPr id="12" name="TextBox 11"/>
          <p:cNvSpPr txBox="1"/>
          <p:nvPr/>
        </p:nvSpPr>
        <p:spPr>
          <a:xfrm>
            <a:off x="6156246" y="6248866"/>
            <a:ext cx="2512226" cy="276999"/>
          </a:xfrm>
          <a:prstGeom prst="rect">
            <a:avLst/>
          </a:prstGeom>
          <a:noFill/>
        </p:spPr>
        <p:txBody>
          <a:bodyPr wrap="none" rtlCol="0">
            <a:spAutoFit/>
          </a:bodyPr>
          <a:lstStyle/>
          <a:p>
            <a:r>
              <a:rPr lang="en-US" sz="1200" baseline="0" dirty="0" smtClean="0">
                <a:solidFill>
                  <a:schemeClr val="bg2"/>
                </a:solidFill>
                <a:effectLst/>
                <a:latin typeface="Arial" panose="020B0604020202020204" pitchFamily="34" charset="0"/>
                <a:cs typeface="Arial" panose="020B0604020202020204" pitchFamily="34" charset="0"/>
              </a:rPr>
              <a:t>Th</a:t>
            </a:r>
            <a:r>
              <a:rPr lang="en-US" sz="1200" dirty="0" smtClean="0">
                <a:solidFill>
                  <a:schemeClr val="bg2"/>
                </a:solidFill>
                <a:effectLst/>
                <a:latin typeface="Arial" panose="020B0604020202020204" pitchFamily="34" charset="0"/>
                <a:cs typeface="Arial" panose="020B0604020202020204" pitchFamily="34" charset="0"/>
              </a:rPr>
              <a:t>2+</a:t>
            </a:r>
            <a:r>
              <a:rPr lang="en-US" sz="1200" baseline="0" dirty="0" smtClean="0">
                <a:solidFill>
                  <a:schemeClr val="bg2"/>
                </a:solidFill>
                <a:effectLst/>
                <a:latin typeface="Arial" panose="020B0604020202020204" pitchFamily="34" charset="0"/>
                <a:cs typeface="Arial" panose="020B0604020202020204" pitchFamily="34" charset="0"/>
              </a:rPr>
              <a:t>: 925 kHz, 901.5 </a:t>
            </a:r>
            <a:r>
              <a:rPr lang="en-US" sz="1200" baseline="0" dirty="0" err="1" smtClean="0">
                <a:solidFill>
                  <a:schemeClr val="bg2"/>
                </a:solidFill>
                <a:effectLst/>
                <a:latin typeface="Arial" panose="020B0604020202020204" pitchFamily="34" charset="0"/>
                <a:cs typeface="Arial" panose="020B0604020202020204" pitchFamily="34" charset="0"/>
              </a:rPr>
              <a:t>V</a:t>
            </a:r>
            <a:r>
              <a:rPr lang="en-US" sz="1200" baseline="-25000" dirty="0" err="1" smtClean="0">
                <a:solidFill>
                  <a:schemeClr val="bg2"/>
                </a:solidFill>
                <a:effectLst/>
                <a:latin typeface="Arial" panose="020B0604020202020204" pitchFamily="34" charset="0"/>
                <a:cs typeface="Arial" panose="020B0604020202020204" pitchFamily="34" charset="0"/>
              </a:rPr>
              <a:t>pp</a:t>
            </a:r>
            <a:r>
              <a:rPr lang="en-US" sz="1200" baseline="0" dirty="0" smtClean="0">
                <a:solidFill>
                  <a:schemeClr val="bg2"/>
                </a:solidFill>
                <a:effectLst/>
                <a:latin typeface="Arial" panose="020B0604020202020204" pitchFamily="34" charset="0"/>
                <a:cs typeface="Arial" panose="020B0604020202020204" pitchFamily="34" charset="0"/>
              </a:rPr>
              <a:t>, 75.23 V</a:t>
            </a:r>
            <a:endParaRPr lang="de-DE" sz="1200" baseline="0" dirty="0">
              <a:solidFill>
                <a:schemeClr val="bg2"/>
              </a:solidFill>
              <a:effectLst/>
              <a:latin typeface="Arial" panose="020B0604020202020204" pitchFamily="34" charset="0"/>
              <a:cs typeface="Arial" panose="020B0604020202020204" pitchFamily="34" charset="0"/>
            </a:endParaRPr>
          </a:p>
        </p:txBody>
      </p:sp>
      <p:sp>
        <p:nvSpPr>
          <p:cNvPr id="16" name="TextBox 15"/>
          <p:cNvSpPr txBox="1"/>
          <p:nvPr/>
        </p:nvSpPr>
        <p:spPr>
          <a:xfrm>
            <a:off x="6159784" y="6465064"/>
            <a:ext cx="2512226" cy="276999"/>
          </a:xfrm>
          <a:prstGeom prst="rect">
            <a:avLst/>
          </a:prstGeom>
          <a:noFill/>
        </p:spPr>
        <p:txBody>
          <a:bodyPr wrap="none" rtlCol="0">
            <a:spAutoFit/>
          </a:bodyPr>
          <a:lstStyle/>
          <a:p>
            <a:r>
              <a:rPr lang="en-US" sz="1200" baseline="0" dirty="0" smtClean="0">
                <a:solidFill>
                  <a:schemeClr val="bg2"/>
                </a:solidFill>
                <a:effectLst/>
                <a:latin typeface="Arial" panose="020B0604020202020204" pitchFamily="34" charset="0"/>
                <a:cs typeface="Arial" panose="020B0604020202020204" pitchFamily="34" charset="0"/>
              </a:rPr>
              <a:t>Th</a:t>
            </a:r>
            <a:r>
              <a:rPr lang="en-US" sz="1200" dirty="0">
                <a:solidFill>
                  <a:schemeClr val="bg2"/>
                </a:solidFill>
                <a:effectLst/>
                <a:latin typeface="Arial" panose="020B0604020202020204" pitchFamily="34" charset="0"/>
                <a:cs typeface="Arial" panose="020B0604020202020204" pitchFamily="34" charset="0"/>
              </a:rPr>
              <a:t>3</a:t>
            </a:r>
            <a:r>
              <a:rPr lang="en-US" sz="1200" dirty="0" smtClean="0">
                <a:solidFill>
                  <a:schemeClr val="bg2"/>
                </a:solidFill>
                <a:effectLst/>
                <a:latin typeface="Arial" panose="020B0604020202020204" pitchFamily="34" charset="0"/>
                <a:cs typeface="Arial" panose="020B0604020202020204" pitchFamily="34" charset="0"/>
              </a:rPr>
              <a:t>+</a:t>
            </a:r>
            <a:r>
              <a:rPr lang="en-US" sz="1200" baseline="0" dirty="0" smtClean="0">
                <a:solidFill>
                  <a:schemeClr val="bg2"/>
                </a:solidFill>
                <a:effectLst/>
                <a:latin typeface="Arial" panose="020B0604020202020204" pitchFamily="34" charset="0"/>
                <a:cs typeface="Arial" panose="020B0604020202020204" pitchFamily="34" charset="0"/>
              </a:rPr>
              <a:t>: 925 kHz, 600.5 </a:t>
            </a:r>
            <a:r>
              <a:rPr lang="en-US" sz="1200" baseline="0" dirty="0" err="1" smtClean="0">
                <a:solidFill>
                  <a:schemeClr val="bg2"/>
                </a:solidFill>
                <a:effectLst/>
                <a:latin typeface="Arial" panose="020B0604020202020204" pitchFamily="34" charset="0"/>
                <a:cs typeface="Arial" panose="020B0604020202020204" pitchFamily="34" charset="0"/>
              </a:rPr>
              <a:t>V</a:t>
            </a:r>
            <a:r>
              <a:rPr lang="en-US" sz="1200" baseline="-25000" dirty="0" err="1" smtClean="0">
                <a:solidFill>
                  <a:schemeClr val="bg2"/>
                </a:solidFill>
                <a:effectLst/>
                <a:latin typeface="Arial" panose="020B0604020202020204" pitchFamily="34" charset="0"/>
                <a:cs typeface="Arial" panose="020B0604020202020204" pitchFamily="34" charset="0"/>
              </a:rPr>
              <a:t>pp</a:t>
            </a:r>
            <a:r>
              <a:rPr lang="en-US" sz="1200" baseline="0" dirty="0" smtClean="0">
                <a:solidFill>
                  <a:schemeClr val="bg2"/>
                </a:solidFill>
                <a:effectLst/>
                <a:latin typeface="Arial" panose="020B0604020202020204" pitchFamily="34" charset="0"/>
                <a:cs typeface="Arial" panose="020B0604020202020204" pitchFamily="34" charset="0"/>
              </a:rPr>
              <a:t>, 50.15 V</a:t>
            </a:r>
            <a:endParaRPr lang="de-DE" sz="1200" baseline="0" dirty="0">
              <a:solidFill>
                <a:schemeClr val="bg2"/>
              </a:solidFill>
              <a:effectLst/>
              <a:latin typeface="Arial" panose="020B0604020202020204" pitchFamily="34" charset="0"/>
              <a:cs typeface="Arial" panose="020B0604020202020204" pitchFamily="34" charset="0"/>
            </a:endParaRPr>
          </a:p>
        </p:txBody>
      </p:sp>
      <p:sp>
        <p:nvSpPr>
          <p:cNvPr id="13" name="Oval 12"/>
          <p:cNvSpPr/>
          <p:nvPr/>
        </p:nvSpPr>
        <p:spPr bwMode="auto">
          <a:xfrm>
            <a:off x="1244009" y="5220586"/>
            <a:ext cx="861241" cy="318977"/>
          </a:xfrm>
          <a:prstGeom prst="ellipse">
            <a:avLst/>
          </a:prstGeom>
          <a:solidFill>
            <a:srgbClr val="FF0000">
              <a:alpha val="25000"/>
            </a:srgbClr>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5" name="TextBox 14"/>
          <p:cNvSpPr txBox="1"/>
          <p:nvPr/>
        </p:nvSpPr>
        <p:spPr>
          <a:xfrm>
            <a:off x="7527842" y="5975501"/>
            <a:ext cx="1117614" cy="307777"/>
          </a:xfrm>
          <a:prstGeom prst="rect">
            <a:avLst/>
          </a:prstGeom>
          <a:noFill/>
        </p:spPr>
        <p:txBody>
          <a:bodyPr wrap="none" rtlCol="0">
            <a:spAutoFit/>
          </a:bodyPr>
          <a:lstStyle/>
          <a:p>
            <a:r>
              <a:rPr lang="en-US" sz="1400" baseline="0" dirty="0" smtClean="0">
                <a:solidFill>
                  <a:schemeClr val="bg2"/>
                </a:solidFill>
                <a:effectLst/>
                <a:latin typeface="Arial" panose="020B0604020202020204" pitchFamily="34" charset="0"/>
                <a:cs typeface="Arial" panose="020B0604020202020204" pitchFamily="34" charset="0"/>
              </a:rPr>
              <a:t>m/</a:t>
            </a:r>
            <a:r>
              <a:rPr lang="en-US" sz="1400" baseline="0" dirty="0" err="1" smtClean="0">
                <a:solidFill>
                  <a:schemeClr val="bg2"/>
                </a:solidFill>
                <a:effectLst/>
                <a:latin typeface="Symbol" panose="05050102010706020507" pitchFamily="18" charset="2"/>
                <a:cs typeface="Arial" panose="020B0604020202020204" pitchFamily="34" charset="0"/>
              </a:rPr>
              <a:t>D</a:t>
            </a:r>
            <a:r>
              <a:rPr lang="en-US" sz="1400" baseline="0" dirty="0" err="1" smtClean="0">
                <a:solidFill>
                  <a:schemeClr val="bg2"/>
                </a:solidFill>
                <a:effectLst/>
                <a:latin typeface="Arial" panose="020B0604020202020204" pitchFamily="34" charset="0"/>
                <a:cs typeface="Arial" panose="020B0604020202020204" pitchFamily="34" charset="0"/>
              </a:rPr>
              <a:t>m</a:t>
            </a:r>
            <a:r>
              <a:rPr lang="en-US" sz="1400" baseline="0" dirty="0" smtClean="0">
                <a:solidFill>
                  <a:schemeClr val="bg2"/>
                </a:solidFill>
                <a:effectLst/>
                <a:latin typeface="Arial" panose="020B0604020202020204" pitchFamily="34" charset="0"/>
                <a:cs typeface="Arial" panose="020B0604020202020204" pitchFamily="34" charset="0"/>
              </a:rPr>
              <a:t>~ 150</a:t>
            </a:r>
            <a:endParaRPr lang="de-DE" sz="140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6186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2204317" y="17453"/>
            <a:ext cx="4472984" cy="546074"/>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Experimental Setup</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83" y="2846785"/>
            <a:ext cx="8913554" cy="3745449"/>
          </a:xfrm>
          <a:prstGeom prst="rect">
            <a:avLst/>
          </a:prstGeom>
        </p:spPr>
      </p:pic>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12</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2" name="TextBox 1"/>
          <p:cNvSpPr txBox="1"/>
          <p:nvPr/>
        </p:nvSpPr>
        <p:spPr>
          <a:xfrm>
            <a:off x="10620" y="946287"/>
            <a:ext cx="5425396" cy="369332"/>
          </a:xfrm>
          <a:prstGeom prst="rect">
            <a:avLst/>
          </a:prstGeom>
          <a:noFill/>
        </p:spPr>
        <p:txBody>
          <a:bodyPr wrap="none" rtlCol="0">
            <a:spAutoFit/>
          </a:bodyPr>
          <a:lstStyle/>
          <a:p>
            <a:r>
              <a:rPr lang="en-US" sz="1800" baseline="0" dirty="0">
                <a:solidFill>
                  <a:schemeClr val="bg2"/>
                </a:solidFill>
                <a:effectLst/>
                <a:latin typeface="Arial" panose="020B0604020202020204" pitchFamily="34" charset="0"/>
                <a:cs typeface="Arial" panose="020B0604020202020204" pitchFamily="34" charset="0"/>
              </a:rPr>
              <a:t>l</a:t>
            </a:r>
            <a:r>
              <a:rPr lang="en-US" sz="1800" baseline="0" dirty="0" smtClean="0">
                <a:solidFill>
                  <a:schemeClr val="bg2"/>
                </a:solidFill>
                <a:effectLst/>
                <a:latin typeface="Arial" panose="020B0604020202020204" pitchFamily="34" charset="0"/>
                <a:cs typeface="Arial" panose="020B0604020202020204" pitchFamily="34" charset="0"/>
              </a:rPr>
              <a:t>ocated at Maier-Leibnitz Laboratory, </a:t>
            </a:r>
            <a:r>
              <a:rPr lang="en-US" sz="1800" baseline="0" dirty="0" err="1" smtClean="0">
                <a:solidFill>
                  <a:schemeClr val="bg2"/>
                </a:solidFill>
                <a:effectLst/>
                <a:latin typeface="Arial" panose="020B0604020202020204" pitchFamily="34" charset="0"/>
                <a:cs typeface="Arial" panose="020B0604020202020204" pitchFamily="34" charset="0"/>
              </a:rPr>
              <a:t>Garching</a:t>
            </a:r>
            <a:r>
              <a:rPr lang="en-US" sz="1800" baseline="0" dirty="0" smtClean="0">
                <a:solidFill>
                  <a:schemeClr val="bg2"/>
                </a:solidFill>
                <a:effectLst/>
                <a:latin typeface="Arial" panose="020B0604020202020204" pitchFamily="34" charset="0"/>
                <a:cs typeface="Arial" panose="020B0604020202020204" pitchFamily="34" charset="0"/>
              </a:rPr>
              <a:t>:</a:t>
            </a:r>
            <a:endParaRPr lang="de-DE" sz="1800" baseline="0" dirty="0">
              <a:solidFill>
                <a:schemeClr val="bg2"/>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1237"/>
          <a:stretch/>
        </p:blipFill>
        <p:spPr>
          <a:xfrm>
            <a:off x="2796477" y="1538388"/>
            <a:ext cx="1800665" cy="1198738"/>
          </a:xfrm>
          <a:prstGeom prst="rect">
            <a:avLst/>
          </a:prstGeom>
        </p:spPr>
      </p:pic>
      <p:pic>
        <p:nvPicPr>
          <p:cNvPr id="6" name="Picture 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7929" r="19311"/>
          <a:stretch/>
        </p:blipFill>
        <p:spPr>
          <a:xfrm>
            <a:off x="4756637" y="1538388"/>
            <a:ext cx="2525791" cy="125835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3860" y="1389525"/>
            <a:ext cx="1382747" cy="138274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222" y="1546770"/>
            <a:ext cx="1648174" cy="1236131"/>
          </a:xfrm>
          <a:prstGeom prst="rect">
            <a:avLst/>
          </a:prstGeom>
        </p:spPr>
      </p:pic>
    </p:spTree>
    <p:extLst>
      <p:ext uri="{BB962C8B-B14F-4D97-AF65-F5344CB8AC3E}">
        <p14:creationId xmlns:p14="http://schemas.microsoft.com/office/powerpoint/2010/main" val="1058081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2704068" y="17453"/>
            <a:ext cx="3505378" cy="588604"/>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baseline="3000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233</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U ion sources</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sp>
        <p:nvSpPr>
          <p:cNvPr id="6" name="TextBox 5"/>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13</a:t>
            </a:r>
            <a:endParaRPr lang="de-DE" sz="1600" baseline="0" dirty="0">
              <a:solidFill>
                <a:schemeClr val="bg2"/>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534" t="26183" r="69019" b="46679"/>
          <a:stretch/>
        </p:blipFill>
        <p:spPr>
          <a:xfrm>
            <a:off x="277208" y="1189364"/>
            <a:ext cx="2916209" cy="22442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534" t="58639" r="68833" b="6702"/>
          <a:stretch/>
        </p:blipFill>
        <p:spPr>
          <a:xfrm>
            <a:off x="266575" y="3637613"/>
            <a:ext cx="2916210" cy="2846208"/>
          </a:xfrm>
          <a:prstGeom prst="rect">
            <a:avLst/>
          </a:prstGeom>
        </p:spPr>
      </p:pic>
      <p:sp>
        <p:nvSpPr>
          <p:cNvPr id="3" name="TextBox 2"/>
          <p:cNvSpPr txBox="1"/>
          <p:nvPr/>
        </p:nvSpPr>
        <p:spPr>
          <a:xfrm>
            <a:off x="1622443" y="623408"/>
            <a:ext cx="5695790" cy="369332"/>
          </a:xfrm>
          <a:prstGeom prst="rect">
            <a:avLst/>
          </a:prstGeom>
          <a:noFill/>
        </p:spPr>
        <p:txBody>
          <a:bodyPr wrap="none" rtlCol="0">
            <a:spAutoFit/>
          </a:bodyPr>
          <a:lstStyle/>
          <a:p>
            <a:r>
              <a:rPr lang="en-US" sz="1800" baseline="0" dirty="0">
                <a:solidFill>
                  <a:schemeClr val="bg2"/>
                </a:solidFill>
                <a:effectLst/>
                <a:latin typeface="Arial" panose="020B0604020202020204" pitchFamily="34" charset="0"/>
                <a:cs typeface="Arial" panose="020B0604020202020204" pitchFamily="34" charset="0"/>
              </a:rPr>
              <a:t>p</a:t>
            </a:r>
            <a:r>
              <a:rPr lang="en-US" sz="1800" baseline="0" dirty="0" smtClean="0">
                <a:solidFill>
                  <a:schemeClr val="bg2"/>
                </a:solidFill>
                <a:effectLst/>
                <a:latin typeface="Arial" panose="020B0604020202020204" pitchFamily="34" charset="0"/>
                <a:cs typeface="Arial" panose="020B0604020202020204" pitchFamily="34" charset="0"/>
              </a:rPr>
              <a:t>opulation of </a:t>
            </a:r>
            <a:r>
              <a:rPr lang="en-US" sz="1800" dirty="0" smtClean="0">
                <a:solidFill>
                  <a:schemeClr val="bg2"/>
                </a:solidFill>
                <a:effectLst/>
                <a:latin typeface="Arial" panose="020B0604020202020204" pitchFamily="34" charset="0"/>
                <a:cs typeface="Arial" panose="020B0604020202020204" pitchFamily="34" charset="0"/>
              </a:rPr>
              <a:t>229m</a:t>
            </a:r>
            <a:r>
              <a:rPr lang="en-US" sz="1800" baseline="0" dirty="0" smtClean="0">
                <a:solidFill>
                  <a:schemeClr val="bg2"/>
                </a:solidFill>
                <a:effectLst/>
                <a:latin typeface="Arial" panose="020B0604020202020204" pitchFamily="34" charset="0"/>
                <a:cs typeface="Arial" panose="020B0604020202020204" pitchFamily="34" charset="0"/>
              </a:rPr>
              <a:t>Th via 2% </a:t>
            </a:r>
            <a:r>
              <a:rPr lang="en-US" sz="1800" baseline="0" dirty="0" smtClean="0">
                <a:solidFill>
                  <a:schemeClr val="bg2"/>
                </a:solidFill>
                <a:effectLst/>
                <a:latin typeface="Symbol" panose="05050102010706020507" pitchFamily="18" charset="2"/>
                <a:cs typeface="Arial" panose="020B0604020202020204" pitchFamily="34" charset="0"/>
              </a:rPr>
              <a:t>a</a:t>
            </a:r>
            <a:r>
              <a:rPr lang="en-US" sz="1800" baseline="0" dirty="0" smtClean="0">
                <a:solidFill>
                  <a:schemeClr val="bg2"/>
                </a:solidFill>
                <a:effectLst/>
                <a:latin typeface="Arial" panose="020B0604020202020204" pitchFamily="34" charset="0"/>
                <a:cs typeface="Arial" panose="020B0604020202020204" pitchFamily="34" charset="0"/>
              </a:rPr>
              <a:t> decay branch of </a:t>
            </a:r>
            <a:r>
              <a:rPr lang="en-US" sz="1800" dirty="0" smtClean="0">
                <a:solidFill>
                  <a:schemeClr val="bg2"/>
                </a:solidFill>
                <a:effectLst/>
                <a:latin typeface="Arial" panose="020B0604020202020204" pitchFamily="34" charset="0"/>
                <a:cs typeface="Arial" panose="020B0604020202020204" pitchFamily="34" charset="0"/>
              </a:rPr>
              <a:t>233</a:t>
            </a:r>
            <a:r>
              <a:rPr lang="en-US" sz="1800" baseline="0" dirty="0" smtClean="0">
                <a:solidFill>
                  <a:schemeClr val="bg2"/>
                </a:solidFill>
                <a:effectLst/>
                <a:latin typeface="Arial" panose="020B0604020202020204" pitchFamily="34" charset="0"/>
                <a:cs typeface="Arial" panose="020B0604020202020204" pitchFamily="34" charset="0"/>
              </a:rPr>
              <a:t>U</a:t>
            </a:r>
            <a:endParaRPr lang="de-DE" sz="1800" baseline="0" dirty="0">
              <a:solidFill>
                <a:schemeClr val="bg2"/>
              </a:solidFill>
              <a:effectLst/>
              <a:latin typeface="Arial" panose="020B0604020202020204" pitchFamily="34" charset="0"/>
              <a:cs typeface="Arial" panose="020B0604020202020204" pitchFamily="34" charset="0"/>
            </a:endParaRPr>
          </a:p>
        </p:txBody>
      </p:sp>
      <p:sp>
        <p:nvSpPr>
          <p:cNvPr id="4" name="TextBox 3"/>
          <p:cNvSpPr txBox="1"/>
          <p:nvPr/>
        </p:nvSpPr>
        <p:spPr>
          <a:xfrm>
            <a:off x="3221633" y="1233366"/>
            <a:ext cx="4004622" cy="369332"/>
          </a:xfrm>
          <a:prstGeom prst="rect">
            <a:avLst/>
          </a:prstGeom>
          <a:noFill/>
        </p:spPr>
        <p:txBody>
          <a:bodyPr wrap="none" rtlCol="0">
            <a:spAutoFit/>
          </a:bodyPr>
          <a:lstStyle/>
          <a:p>
            <a:r>
              <a:rPr lang="en-US" sz="1800" baseline="0" dirty="0" smtClean="0">
                <a:solidFill>
                  <a:srgbClr val="05791B"/>
                </a:solidFill>
                <a:effectLst/>
                <a:latin typeface="Arial" panose="020B0604020202020204" pitchFamily="34" charset="0"/>
                <a:cs typeface="Arial" panose="020B0604020202020204" pitchFamily="34" charset="0"/>
              </a:rPr>
              <a:t>2 different </a:t>
            </a:r>
            <a:r>
              <a:rPr lang="en-US" sz="1800" dirty="0" smtClean="0">
                <a:solidFill>
                  <a:srgbClr val="05791B"/>
                </a:solidFill>
                <a:effectLst/>
                <a:latin typeface="Arial" panose="020B0604020202020204" pitchFamily="34" charset="0"/>
                <a:cs typeface="Arial" panose="020B0604020202020204" pitchFamily="34" charset="0"/>
              </a:rPr>
              <a:t>233</a:t>
            </a:r>
            <a:r>
              <a:rPr lang="en-US" sz="1800" baseline="0" dirty="0" smtClean="0">
                <a:solidFill>
                  <a:srgbClr val="05791B"/>
                </a:solidFill>
                <a:effectLst/>
                <a:latin typeface="Arial" panose="020B0604020202020204" pitchFamily="34" charset="0"/>
                <a:cs typeface="Arial" panose="020B0604020202020204" pitchFamily="34" charset="0"/>
              </a:rPr>
              <a:t>U sources were used:</a:t>
            </a:r>
            <a:endParaRPr lang="de-DE" sz="1800" baseline="0" dirty="0">
              <a:solidFill>
                <a:srgbClr val="05791B"/>
              </a:solidFill>
              <a:effectLst/>
              <a:latin typeface="Arial" panose="020B0604020202020204" pitchFamily="34" charset="0"/>
              <a:cs typeface="Arial" panose="020B0604020202020204" pitchFamily="34" charset="0"/>
            </a:endParaRPr>
          </a:p>
        </p:txBody>
      </p:sp>
      <p:sp>
        <p:nvSpPr>
          <p:cNvPr id="5" name="TextBox 4"/>
          <p:cNvSpPr txBox="1"/>
          <p:nvPr/>
        </p:nvSpPr>
        <p:spPr>
          <a:xfrm>
            <a:off x="3264173" y="1913854"/>
            <a:ext cx="5897768" cy="1815882"/>
          </a:xfrm>
          <a:prstGeom prst="rect">
            <a:avLst/>
          </a:prstGeom>
          <a:noFill/>
        </p:spPr>
        <p:txBody>
          <a:bodyPr wrap="none" rtlCol="0">
            <a:spAutoFit/>
          </a:bodyPr>
          <a:lstStyle/>
          <a:p>
            <a:pPr>
              <a:spcAft>
                <a:spcPts val="600"/>
              </a:spcAft>
            </a:pPr>
            <a:r>
              <a:rPr lang="en-US" sz="1800" b="0" baseline="0" dirty="0">
                <a:solidFill>
                  <a:srgbClr val="0066CC"/>
                </a:solidFill>
                <a:effectLst/>
                <a:latin typeface="Arial" panose="020B0604020202020204" pitchFamily="34" charset="0"/>
                <a:cs typeface="Arial" panose="020B0604020202020204" pitchFamily="34" charset="0"/>
              </a:rPr>
              <a:t>s</a:t>
            </a:r>
            <a:r>
              <a:rPr lang="en-US" sz="1800" b="0" baseline="0" dirty="0" smtClean="0">
                <a:solidFill>
                  <a:srgbClr val="0066CC"/>
                </a:solidFill>
                <a:effectLst/>
                <a:latin typeface="Arial" panose="020B0604020202020204" pitchFamily="34" charset="0"/>
                <a:cs typeface="Arial" panose="020B0604020202020204" pitchFamily="34" charset="0"/>
              </a:rPr>
              <a:t>ource 1:</a:t>
            </a:r>
          </a:p>
          <a:p>
            <a:r>
              <a:rPr lang="en-US" sz="1800" b="0" baseline="0" dirty="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- 200 </a:t>
            </a:r>
            <a:r>
              <a:rPr lang="en-US" sz="1800" b="0" baseline="0" dirty="0" err="1" smtClean="0">
                <a:solidFill>
                  <a:schemeClr val="bg2"/>
                </a:solidFill>
                <a:effectLst/>
                <a:latin typeface="Arial" panose="020B0604020202020204" pitchFamily="34" charset="0"/>
                <a:cs typeface="Arial" panose="020B0604020202020204" pitchFamily="34" charset="0"/>
              </a:rPr>
              <a:t>kBq</a:t>
            </a:r>
            <a:r>
              <a:rPr lang="en-US" sz="1800" b="0" baseline="0" dirty="0" smtClean="0">
                <a:solidFill>
                  <a:schemeClr val="bg2"/>
                </a:solidFill>
                <a:effectLst/>
                <a:latin typeface="Arial" panose="020B0604020202020204" pitchFamily="34" charset="0"/>
                <a:cs typeface="Arial" panose="020B0604020202020204" pitchFamily="34" charset="0"/>
              </a:rPr>
              <a:t> </a:t>
            </a:r>
            <a:r>
              <a:rPr lang="en-US" sz="1800" b="0" dirty="0" smtClean="0">
                <a:solidFill>
                  <a:schemeClr val="bg2"/>
                </a:solidFill>
                <a:effectLst/>
                <a:latin typeface="Arial" panose="020B0604020202020204" pitchFamily="34" charset="0"/>
                <a:cs typeface="Arial" panose="020B0604020202020204" pitchFamily="34" charset="0"/>
              </a:rPr>
              <a:t>233</a:t>
            </a:r>
            <a:r>
              <a:rPr lang="en-US" sz="1800" b="0" baseline="0" dirty="0" smtClean="0">
                <a:solidFill>
                  <a:schemeClr val="bg2"/>
                </a:solidFill>
                <a:effectLst/>
                <a:latin typeface="Arial" panose="020B0604020202020204" pitchFamily="34" charset="0"/>
                <a:cs typeface="Arial" panose="020B0604020202020204" pitchFamily="34" charset="0"/>
              </a:rPr>
              <a:t>UF</a:t>
            </a:r>
            <a:r>
              <a:rPr lang="en-US" sz="1800" b="0" baseline="-25000" dirty="0" smtClean="0">
                <a:solidFill>
                  <a:schemeClr val="bg2"/>
                </a:solidFill>
                <a:effectLst/>
                <a:latin typeface="Arial" panose="020B0604020202020204" pitchFamily="34" charset="0"/>
                <a:cs typeface="Arial" panose="020B0604020202020204" pitchFamily="34" charset="0"/>
              </a:rPr>
              <a:t>4</a:t>
            </a:r>
            <a:r>
              <a:rPr lang="en-US" sz="1800" b="0" baseline="0" dirty="0" smtClean="0">
                <a:solidFill>
                  <a:schemeClr val="bg2"/>
                </a:solidFill>
                <a:effectLst/>
                <a:latin typeface="Arial" panose="020B0604020202020204" pitchFamily="34" charset="0"/>
                <a:cs typeface="Arial" panose="020B0604020202020204" pitchFamily="34" charset="0"/>
              </a:rPr>
              <a:t> evaporated onto 20 mm ø steel plate</a:t>
            </a:r>
          </a:p>
          <a:p>
            <a:r>
              <a:rPr lang="en-US" sz="1800" b="0" baseline="0" dirty="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 no radio-chemical purification before evaporation</a:t>
            </a:r>
          </a:p>
          <a:p>
            <a:pPr>
              <a:spcAft>
                <a:spcPts val="600"/>
              </a:spcAft>
            </a:pPr>
            <a:r>
              <a:rPr lang="en-US" sz="1800" b="0" baseline="0" dirty="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 </a:t>
            </a:r>
            <a:r>
              <a:rPr lang="en-US" sz="1800" b="0" dirty="0" smtClean="0">
                <a:solidFill>
                  <a:schemeClr val="bg2"/>
                </a:solidFill>
                <a:effectLst/>
                <a:latin typeface="Arial" panose="020B0604020202020204" pitchFamily="34" charset="0"/>
                <a:cs typeface="Arial" panose="020B0604020202020204" pitchFamily="34" charset="0"/>
              </a:rPr>
              <a:t>232</a:t>
            </a:r>
            <a:r>
              <a:rPr lang="en-US" sz="1800" b="0" baseline="0" dirty="0" smtClean="0">
                <a:solidFill>
                  <a:schemeClr val="bg2"/>
                </a:solidFill>
                <a:effectLst/>
                <a:latin typeface="Arial" panose="020B0604020202020204" pitchFamily="34" charset="0"/>
                <a:cs typeface="Arial" panose="020B0604020202020204" pitchFamily="34" charset="0"/>
              </a:rPr>
              <a:t>U contamination ≤ 10</a:t>
            </a:r>
            <a:r>
              <a:rPr lang="en-US" sz="1800" b="0" dirty="0" smtClean="0">
                <a:solidFill>
                  <a:schemeClr val="bg2"/>
                </a:solidFill>
                <a:effectLst/>
                <a:latin typeface="Arial" panose="020B0604020202020204" pitchFamily="34" charset="0"/>
                <a:cs typeface="Arial" panose="020B0604020202020204" pitchFamily="34" charset="0"/>
              </a:rPr>
              <a:t>-6</a:t>
            </a:r>
          </a:p>
          <a:p>
            <a:pPr lvl="0"/>
            <a:r>
              <a:rPr lang="en-US" sz="1800" b="0" baseline="0" dirty="0" smtClean="0">
                <a:solidFill>
                  <a:srgbClr val="C00000"/>
                </a:solidFill>
                <a:effectLst/>
                <a:latin typeface="Arial" panose="020B0604020202020204" pitchFamily="34" charset="0"/>
                <a:cs typeface="Arial" panose="020B0604020202020204" pitchFamily="34" charset="0"/>
              </a:rPr>
              <a:t>   - </a:t>
            </a:r>
            <a:r>
              <a:rPr lang="en-US" sz="1800" b="0" baseline="0" dirty="0">
                <a:solidFill>
                  <a:srgbClr val="C00000"/>
                </a:solidFill>
                <a:effectLst/>
                <a:latin typeface="Arial" panose="020B0604020202020204" pitchFamily="34" charset="0"/>
                <a:cs typeface="Arial" panose="020B0604020202020204" pitchFamily="34" charset="0"/>
              </a:rPr>
              <a:t>eff. </a:t>
            </a:r>
            <a:r>
              <a:rPr lang="en-US" sz="1800" b="0" dirty="0">
                <a:solidFill>
                  <a:srgbClr val="C00000"/>
                </a:solidFill>
                <a:effectLst/>
                <a:latin typeface="Arial" panose="020B0604020202020204" pitchFamily="34" charset="0"/>
                <a:cs typeface="Arial" panose="020B0604020202020204" pitchFamily="34" charset="0"/>
              </a:rPr>
              <a:t>229(m)</a:t>
            </a:r>
            <a:r>
              <a:rPr lang="en-US" sz="1800" b="0" baseline="0" dirty="0" err="1">
                <a:solidFill>
                  <a:srgbClr val="C00000"/>
                </a:solidFill>
                <a:effectLst/>
                <a:latin typeface="Arial" panose="020B0604020202020204" pitchFamily="34" charset="0"/>
                <a:cs typeface="Arial" panose="020B0604020202020204" pitchFamily="34" charset="0"/>
              </a:rPr>
              <a:t>Th</a:t>
            </a:r>
            <a:r>
              <a:rPr lang="en-US" sz="1800" b="0" baseline="0" dirty="0">
                <a:solidFill>
                  <a:srgbClr val="C00000"/>
                </a:solidFill>
                <a:effectLst/>
                <a:latin typeface="Arial" panose="020B0604020202020204" pitchFamily="34" charset="0"/>
                <a:cs typeface="Arial" panose="020B0604020202020204" pitchFamily="34" charset="0"/>
              </a:rPr>
              <a:t> recoil activity: ca. 4</a:t>
            </a:r>
            <a:r>
              <a:rPr lang="en-US" sz="1800" b="0" baseline="0" dirty="0" smtClean="0">
                <a:solidFill>
                  <a:srgbClr val="C00000"/>
                </a:solidFill>
                <a:effectLst/>
                <a:latin typeface="Arial" panose="020B0604020202020204" pitchFamily="34" charset="0"/>
                <a:cs typeface="Arial" panose="020B0604020202020204" pitchFamily="34" charset="0"/>
              </a:rPr>
              <a:t>000/s</a:t>
            </a:r>
            <a:endParaRPr lang="de-DE" sz="1800" b="0" baseline="0" dirty="0">
              <a:solidFill>
                <a:srgbClr val="C00000"/>
              </a:solidFill>
              <a:effectLst/>
              <a:latin typeface="Arial" panose="020B0604020202020204" pitchFamily="34" charset="0"/>
              <a:cs typeface="Arial" panose="020B0604020202020204" pitchFamily="34" charset="0"/>
            </a:endParaRPr>
          </a:p>
          <a:p>
            <a:endParaRPr lang="de-DE" sz="1800" b="0" dirty="0">
              <a:solidFill>
                <a:schemeClr val="bg2"/>
              </a:solidFill>
              <a:effectLst/>
              <a:latin typeface="Arial" panose="020B0604020202020204" pitchFamily="34" charset="0"/>
              <a:cs typeface="Arial" panose="020B0604020202020204" pitchFamily="34" charset="0"/>
            </a:endParaRPr>
          </a:p>
        </p:txBody>
      </p:sp>
      <p:sp>
        <p:nvSpPr>
          <p:cNvPr id="12" name="TextBox 11"/>
          <p:cNvSpPr txBox="1"/>
          <p:nvPr/>
        </p:nvSpPr>
        <p:spPr>
          <a:xfrm>
            <a:off x="3267711" y="4352349"/>
            <a:ext cx="5314275" cy="1631216"/>
          </a:xfrm>
          <a:prstGeom prst="rect">
            <a:avLst/>
          </a:prstGeom>
          <a:noFill/>
        </p:spPr>
        <p:txBody>
          <a:bodyPr wrap="none" rtlCol="0">
            <a:spAutoFit/>
          </a:bodyPr>
          <a:lstStyle/>
          <a:p>
            <a:pPr>
              <a:spcAft>
                <a:spcPts val="600"/>
              </a:spcAft>
            </a:pPr>
            <a:r>
              <a:rPr lang="en-US" sz="1800" b="0" baseline="0" dirty="0">
                <a:solidFill>
                  <a:srgbClr val="0066CC"/>
                </a:solidFill>
                <a:effectLst/>
                <a:latin typeface="Arial" panose="020B0604020202020204" pitchFamily="34" charset="0"/>
                <a:cs typeface="Arial" panose="020B0604020202020204" pitchFamily="34" charset="0"/>
              </a:rPr>
              <a:t>s</a:t>
            </a:r>
            <a:r>
              <a:rPr lang="en-US" sz="1800" b="0" baseline="0" dirty="0" smtClean="0">
                <a:solidFill>
                  <a:srgbClr val="0066CC"/>
                </a:solidFill>
                <a:effectLst/>
                <a:latin typeface="Arial" panose="020B0604020202020204" pitchFamily="34" charset="0"/>
                <a:cs typeface="Arial" panose="020B0604020202020204" pitchFamily="34" charset="0"/>
              </a:rPr>
              <a:t>ource 2:  </a:t>
            </a:r>
            <a:r>
              <a:rPr lang="en-US" sz="1800" b="0" baseline="0" dirty="0" smtClean="0">
                <a:solidFill>
                  <a:schemeClr val="bg2"/>
                </a:solidFill>
                <a:effectLst/>
                <a:latin typeface="Arial" panose="020B0604020202020204" pitchFamily="34" charset="0"/>
                <a:cs typeface="Arial" panose="020B0604020202020204" pitchFamily="34" charset="0"/>
              </a:rPr>
              <a:t>(IRC </a:t>
            </a:r>
            <a:r>
              <a:rPr lang="en-US" sz="1800" b="0" baseline="0" dirty="0" err="1" smtClean="0">
                <a:solidFill>
                  <a:schemeClr val="bg2"/>
                </a:solidFill>
                <a:effectLst/>
                <a:latin typeface="Arial" panose="020B0604020202020204" pitchFamily="34" charset="0"/>
                <a:cs typeface="Arial" panose="020B0604020202020204" pitchFamily="34" charset="0"/>
              </a:rPr>
              <a:t>Uni</a:t>
            </a:r>
            <a:r>
              <a:rPr lang="en-US" sz="1800" b="0" baseline="0" dirty="0" smtClean="0">
                <a:solidFill>
                  <a:schemeClr val="bg2"/>
                </a:solidFill>
                <a:effectLst/>
                <a:latin typeface="Arial" panose="020B0604020202020204" pitchFamily="34" charset="0"/>
                <a:cs typeface="Arial" panose="020B0604020202020204" pitchFamily="34" charset="0"/>
              </a:rPr>
              <a:t> Mainz)</a:t>
            </a:r>
            <a:endParaRPr lang="en-US" sz="1800" b="0" baseline="0" dirty="0" smtClean="0">
              <a:solidFill>
                <a:srgbClr val="0066CC"/>
              </a:solidFill>
              <a:effectLst/>
              <a:latin typeface="Arial" panose="020B0604020202020204" pitchFamily="34" charset="0"/>
              <a:cs typeface="Arial" panose="020B0604020202020204" pitchFamily="34" charset="0"/>
            </a:endParaRPr>
          </a:p>
          <a:p>
            <a:r>
              <a:rPr lang="en-US" sz="1800" b="0" baseline="0" dirty="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- 290 </a:t>
            </a:r>
            <a:r>
              <a:rPr lang="en-US" sz="1800" b="0" baseline="0" dirty="0" err="1" smtClean="0">
                <a:solidFill>
                  <a:schemeClr val="bg2"/>
                </a:solidFill>
                <a:effectLst/>
                <a:latin typeface="Arial" panose="020B0604020202020204" pitchFamily="34" charset="0"/>
                <a:cs typeface="Arial" panose="020B0604020202020204" pitchFamily="34" charset="0"/>
              </a:rPr>
              <a:t>kBq</a:t>
            </a:r>
            <a:r>
              <a:rPr lang="en-US" sz="1800" b="0" baseline="0" dirty="0" smtClean="0">
                <a:solidFill>
                  <a:schemeClr val="bg2"/>
                </a:solidFill>
                <a:effectLst/>
                <a:latin typeface="Arial" panose="020B0604020202020204" pitchFamily="34" charset="0"/>
                <a:cs typeface="Arial" panose="020B0604020202020204" pitchFamily="34" charset="0"/>
              </a:rPr>
              <a:t> electro-deposited onto </a:t>
            </a:r>
            <a:r>
              <a:rPr lang="en-US" sz="1800" b="0" baseline="0" dirty="0">
                <a:solidFill>
                  <a:schemeClr val="bg2"/>
                </a:solidFill>
                <a:effectLst/>
                <a:latin typeface="Arial" panose="020B0604020202020204" pitchFamily="34" charset="0"/>
                <a:cs typeface="Arial" panose="020B0604020202020204" pitchFamily="34" charset="0"/>
              </a:rPr>
              <a:t>9</a:t>
            </a:r>
            <a:r>
              <a:rPr lang="en-US" sz="1800" b="0" baseline="0" dirty="0" smtClean="0">
                <a:solidFill>
                  <a:schemeClr val="bg2"/>
                </a:solidFill>
                <a:effectLst/>
                <a:latin typeface="Arial" panose="020B0604020202020204" pitchFamily="34" charset="0"/>
                <a:cs typeface="Arial" panose="020B0604020202020204" pitchFamily="34" charset="0"/>
              </a:rPr>
              <a:t>0 mm ø wafer</a:t>
            </a:r>
          </a:p>
          <a:p>
            <a:r>
              <a:rPr lang="en-US" sz="1800" b="0" baseline="0" dirty="0" smtClean="0">
                <a:solidFill>
                  <a:schemeClr val="bg2"/>
                </a:solidFill>
                <a:effectLst/>
                <a:latin typeface="Arial" panose="020B0604020202020204" pitchFamily="34" charset="0"/>
                <a:cs typeface="Arial" panose="020B0604020202020204" pitchFamily="34" charset="0"/>
              </a:rPr>
              <a:t>   - radio-chemical purification before evaporation</a:t>
            </a:r>
          </a:p>
          <a:p>
            <a:pPr>
              <a:spcAft>
                <a:spcPts val="600"/>
              </a:spcAft>
            </a:pPr>
            <a:r>
              <a:rPr lang="en-US" sz="1800" b="0" baseline="0" dirty="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 </a:t>
            </a:r>
            <a:r>
              <a:rPr lang="en-US" sz="1800" b="0" dirty="0" smtClean="0">
                <a:solidFill>
                  <a:schemeClr val="bg2"/>
                </a:solidFill>
                <a:effectLst/>
                <a:latin typeface="Arial" panose="020B0604020202020204" pitchFamily="34" charset="0"/>
                <a:cs typeface="Arial" panose="020B0604020202020204" pitchFamily="34" charset="0"/>
              </a:rPr>
              <a:t>232</a:t>
            </a:r>
            <a:r>
              <a:rPr lang="en-US" sz="1800" b="0" baseline="0" dirty="0" smtClean="0">
                <a:solidFill>
                  <a:schemeClr val="bg2"/>
                </a:solidFill>
                <a:effectLst/>
                <a:latin typeface="Arial" panose="020B0604020202020204" pitchFamily="34" charset="0"/>
                <a:cs typeface="Arial" panose="020B0604020202020204" pitchFamily="34" charset="0"/>
              </a:rPr>
              <a:t>U contamination ≤ 10</a:t>
            </a:r>
            <a:r>
              <a:rPr lang="en-US" sz="1800" b="0" dirty="0" smtClean="0">
                <a:solidFill>
                  <a:schemeClr val="bg2"/>
                </a:solidFill>
                <a:effectLst/>
                <a:latin typeface="Arial" panose="020B0604020202020204" pitchFamily="34" charset="0"/>
                <a:cs typeface="Arial" panose="020B0604020202020204" pitchFamily="34" charset="0"/>
              </a:rPr>
              <a:t>-6</a:t>
            </a:r>
          </a:p>
          <a:p>
            <a:r>
              <a:rPr lang="en-US" sz="1800" b="0" baseline="0" dirty="0" smtClean="0">
                <a:solidFill>
                  <a:schemeClr val="bg2"/>
                </a:solidFill>
                <a:effectLst/>
                <a:latin typeface="Arial" panose="020B0604020202020204" pitchFamily="34" charset="0"/>
                <a:cs typeface="Arial" panose="020B0604020202020204" pitchFamily="34" charset="0"/>
              </a:rPr>
              <a:t>   </a:t>
            </a:r>
            <a:r>
              <a:rPr lang="en-US" sz="1800" b="0" baseline="0" dirty="0" smtClean="0">
                <a:solidFill>
                  <a:srgbClr val="C00000"/>
                </a:solidFill>
                <a:effectLst/>
                <a:latin typeface="Arial" panose="020B0604020202020204" pitchFamily="34" charset="0"/>
                <a:cs typeface="Arial" panose="020B0604020202020204" pitchFamily="34" charset="0"/>
              </a:rPr>
              <a:t>- eff. </a:t>
            </a:r>
            <a:r>
              <a:rPr lang="en-US" sz="1800" b="0" dirty="0" smtClean="0">
                <a:solidFill>
                  <a:srgbClr val="C00000"/>
                </a:solidFill>
                <a:effectLst/>
                <a:latin typeface="Arial" panose="020B0604020202020204" pitchFamily="34" charset="0"/>
                <a:cs typeface="Arial" panose="020B0604020202020204" pitchFamily="34" charset="0"/>
              </a:rPr>
              <a:t>229(m)</a:t>
            </a:r>
            <a:r>
              <a:rPr lang="en-US" sz="1800" b="0" baseline="0" dirty="0" err="1" smtClean="0">
                <a:solidFill>
                  <a:srgbClr val="C00000"/>
                </a:solidFill>
                <a:effectLst/>
                <a:latin typeface="Arial" panose="020B0604020202020204" pitchFamily="34" charset="0"/>
                <a:cs typeface="Arial" panose="020B0604020202020204" pitchFamily="34" charset="0"/>
              </a:rPr>
              <a:t>Th</a:t>
            </a:r>
            <a:r>
              <a:rPr lang="en-US" sz="1800" b="0" baseline="0" dirty="0" smtClean="0">
                <a:solidFill>
                  <a:srgbClr val="C00000"/>
                </a:solidFill>
                <a:effectLst/>
                <a:latin typeface="Arial" panose="020B0604020202020204" pitchFamily="34" charset="0"/>
                <a:cs typeface="Arial" panose="020B0604020202020204" pitchFamily="34" charset="0"/>
              </a:rPr>
              <a:t> recoil activity: ca. 55000/s</a:t>
            </a:r>
            <a:endParaRPr lang="de-DE" sz="1800" b="0" baseline="0" dirty="0">
              <a:solidFill>
                <a:srgbClr val="C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82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162315" y="17453"/>
            <a:ext cx="6163518" cy="524808"/>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on </a:t>
            </a:r>
            <a:r>
              <a:rPr lang="en-US" altLang="de-DE" sz="2800" b="1" u="sng"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E</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xtraction from Buffer </a:t>
            </a:r>
            <a:r>
              <a:rPr lang="en-US" altLang="de-DE" sz="2800" b="1" u="sng"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G</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as </a:t>
            </a:r>
            <a:r>
              <a:rPr lang="en-US" altLang="de-DE" sz="2800" b="1" u="sng"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C</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ell</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sp>
        <p:nvSpPr>
          <p:cNvPr id="6" name="TextBox 5"/>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14</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18" name="TextBox 17"/>
          <p:cNvSpPr txBox="1"/>
          <p:nvPr/>
        </p:nvSpPr>
        <p:spPr>
          <a:xfrm>
            <a:off x="9" y="6347591"/>
            <a:ext cx="5429115" cy="307777"/>
          </a:xfrm>
          <a:prstGeom prst="rect">
            <a:avLst/>
          </a:prstGeom>
          <a:noFill/>
        </p:spPr>
        <p:txBody>
          <a:bodyPr wrap="none" rtlCol="0">
            <a:spAutoFit/>
          </a:bodyPr>
          <a:lstStyle/>
          <a:p>
            <a:r>
              <a:rPr lang="en-US" sz="1400" baseline="0" dirty="0" smtClean="0">
                <a:solidFill>
                  <a:schemeClr val="bg2"/>
                </a:solidFill>
                <a:effectLst/>
                <a:latin typeface="Arial" panose="020B0604020202020204" pitchFamily="34" charset="0"/>
                <a:cs typeface="Arial" panose="020B0604020202020204" pitchFamily="34" charset="0"/>
              </a:rPr>
              <a:t>L. </a:t>
            </a:r>
            <a:r>
              <a:rPr lang="en-US" sz="1400" baseline="0" dirty="0" err="1" smtClean="0">
                <a:solidFill>
                  <a:schemeClr val="bg2"/>
                </a:solidFill>
                <a:effectLst/>
                <a:latin typeface="Arial" panose="020B0604020202020204" pitchFamily="34" charset="0"/>
                <a:cs typeface="Arial" panose="020B0604020202020204" pitchFamily="34" charset="0"/>
              </a:rPr>
              <a:t>v.d</a:t>
            </a:r>
            <a:r>
              <a:rPr lang="en-US" sz="1400" baseline="0" dirty="0" smtClean="0">
                <a:solidFill>
                  <a:schemeClr val="bg2"/>
                </a:solidFill>
                <a:effectLst/>
                <a:latin typeface="Arial" panose="020B0604020202020204" pitchFamily="34" charset="0"/>
                <a:cs typeface="Arial" panose="020B0604020202020204" pitchFamily="34" charset="0"/>
              </a:rPr>
              <a:t>. </a:t>
            </a:r>
            <a:r>
              <a:rPr lang="en-US" sz="1400" baseline="0" dirty="0" err="1" smtClean="0">
                <a:solidFill>
                  <a:schemeClr val="bg2"/>
                </a:solidFill>
                <a:effectLst/>
                <a:latin typeface="Arial" panose="020B0604020202020204" pitchFamily="34" charset="0"/>
                <a:cs typeface="Arial" panose="020B0604020202020204" pitchFamily="34" charset="0"/>
              </a:rPr>
              <a:t>Wense</a:t>
            </a:r>
            <a:r>
              <a:rPr lang="en-US" sz="1400" baseline="0" dirty="0" smtClean="0">
                <a:solidFill>
                  <a:schemeClr val="bg2"/>
                </a:solidFill>
                <a:effectLst/>
                <a:latin typeface="Arial" panose="020B0604020202020204" pitchFamily="34" charset="0"/>
                <a:cs typeface="Arial" panose="020B0604020202020204" pitchFamily="34" charset="0"/>
              </a:rPr>
              <a:t>, B. </a:t>
            </a:r>
            <a:r>
              <a:rPr lang="en-US" sz="1400" baseline="0" dirty="0" err="1" smtClean="0">
                <a:solidFill>
                  <a:schemeClr val="bg2"/>
                </a:solidFill>
                <a:effectLst/>
                <a:latin typeface="Arial" panose="020B0604020202020204" pitchFamily="34" charset="0"/>
                <a:cs typeface="Arial" panose="020B0604020202020204" pitchFamily="34" charset="0"/>
              </a:rPr>
              <a:t>Seiferle</a:t>
            </a:r>
            <a:r>
              <a:rPr lang="en-US" sz="1400" baseline="0" dirty="0" smtClean="0">
                <a:solidFill>
                  <a:schemeClr val="bg2"/>
                </a:solidFill>
                <a:effectLst/>
                <a:latin typeface="Arial" panose="020B0604020202020204" pitchFamily="34" charset="0"/>
                <a:cs typeface="Arial" panose="020B0604020202020204" pitchFamily="34" charset="0"/>
              </a:rPr>
              <a:t>, M. </a:t>
            </a:r>
            <a:r>
              <a:rPr lang="en-US" sz="1400" baseline="0" dirty="0" err="1" smtClean="0">
                <a:solidFill>
                  <a:schemeClr val="bg2"/>
                </a:solidFill>
                <a:effectLst/>
                <a:latin typeface="Arial" panose="020B0604020202020204" pitchFamily="34" charset="0"/>
                <a:cs typeface="Arial" panose="020B0604020202020204" pitchFamily="34" charset="0"/>
              </a:rPr>
              <a:t>Laatiaoui</a:t>
            </a:r>
            <a:r>
              <a:rPr lang="en-US" sz="1400" baseline="0" dirty="0" smtClean="0">
                <a:solidFill>
                  <a:schemeClr val="bg2"/>
                </a:solidFill>
                <a:effectLst/>
                <a:latin typeface="Arial" panose="020B0604020202020204" pitchFamily="34" charset="0"/>
                <a:cs typeface="Arial" panose="020B0604020202020204" pitchFamily="34" charset="0"/>
              </a:rPr>
              <a:t>, PT,  EPJ A51, 29 (2015)</a:t>
            </a:r>
            <a:endParaRPr lang="de-DE" sz="1400" baseline="0" dirty="0">
              <a:solidFill>
                <a:schemeClr val="bg2"/>
              </a:solidFill>
              <a:effectLst/>
              <a:latin typeface="Arial" panose="020B0604020202020204" pitchFamily="34" charset="0"/>
              <a:cs typeface="Arial" panose="020B0604020202020204" pitchFamily="34" charset="0"/>
            </a:endParaRPr>
          </a:p>
        </p:txBody>
      </p:sp>
      <p:grpSp>
        <p:nvGrpSpPr>
          <p:cNvPr id="23" name="Group 22"/>
          <p:cNvGrpSpPr/>
          <p:nvPr/>
        </p:nvGrpSpPr>
        <p:grpSpPr>
          <a:xfrm>
            <a:off x="303689" y="1051680"/>
            <a:ext cx="5092997" cy="3456531"/>
            <a:chOff x="2717380" y="881552"/>
            <a:chExt cx="5092997" cy="3456531"/>
          </a:xfrm>
        </p:grpSpPr>
        <p:sp>
          <p:nvSpPr>
            <p:cNvPr id="22" name="Rectangle 21"/>
            <p:cNvSpPr/>
            <p:nvPr/>
          </p:nvSpPr>
          <p:spPr bwMode="auto">
            <a:xfrm>
              <a:off x="2717380" y="881552"/>
              <a:ext cx="5092997" cy="345653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8095" t="10294" r="8533" b="49721"/>
            <a:stretch/>
          </p:blipFill>
          <p:spPr>
            <a:xfrm>
              <a:off x="2717380" y="881552"/>
              <a:ext cx="5092997" cy="3456531"/>
            </a:xfrm>
            <a:prstGeom prst="rect">
              <a:avLst/>
            </a:prstGeom>
          </p:spPr>
        </p:pic>
      </p:grpSp>
      <p:sp>
        <p:nvSpPr>
          <p:cNvPr id="34" name="TextBox 33"/>
          <p:cNvSpPr txBox="1"/>
          <p:nvPr/>
        </p:nvSpPr>
        <p:spPr>
          <a:xfrm>
            <a:off x="1045352" y="595415"/>
            <a:ext cx="7135928" cy="369332"/>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m</a:t>
            </a:r>
            <a:r>
              <a:rPr lang="en-US" sz="1800" baseline="0" dirty="0" smtClean="0">
                <a:solidFill>
                  <a:schemeClr val="bg1"/>
                </a:solidFill>
                <a:effectLst/>
                <a:latin typeface="Arial" panose="020B0604020202020204" pitchFamily="34" charset="0"/>
                <a:cs typeface="Arial" panose="020B0604020202020204" pitchFamily="34" charset="0"/>
              </a:rPr>
              <a:t>ass scan of extracted ion species:  </a:t>
            </a:r>
            <a:r>
              <a:rPr lang="en-US" sz="1800" b="0" baseline="0" dirty="0" smtClean="0">
                <a:solidFill>
                  <a:schemeClr val="bg2"/>
                </a:solidFill>
                <a:effectLst/>
                <a:latin typeface="Arial" panose="020B0604020202020204" pitchFamily="34" charset="0"/>
                <a:cs typeface="Arial" panose="020B0604020202020204" pitchFamily="34" charset="0"/>
              </a:rPr>
              <a:t>efficient </a:t>
            </a:r>
            <a:r>
              <a:rPr lang="en-US" sz="1800" b="0" dirty="0" smtClean="0">
                <a:solidFill>
                  <a:schemeClr val="bg2"/>
                </a:solidFill>
                <a:effectLst/>
                <a:latin typeface="Arial" panose="020B0604020202020204" pitchFamily="34" charset="0"/>
                <a:cs typeface="Arial" panose="020B0604020202020204" pitchFamily="34" charset="0"/>
              </a:rPr>
              <a:t>229(m)</a:t>
            </a:r>
            <a:r>
              <a:rPr lang="en-US" sz="1800" b="0" baseline="0" dirty="0" smtClean="0">
                <a:solidFill>
                  <a:schemeClr val="bg2"/>
                </a:solidFill>
                <a:effectLst/>
                <a:latin typeface="Arial" panose="020B0604020202020204" pitchFamily="34" charset="0"/>
                <a:cs typeface="Arial" panose="020B0604020202020204" pitchFamily="34" charset="0"/>
              </a:rPr>
              <a:t>Th</a:t>
            </a:r>
            <a:r>
              <a:rPr lang="en-US" sz="1800" b="0" dirty="0" smtClean="0">
                <a:solidFill>
                  <a:schemeClr val="bg2"/>
                </a:solidFill>
                <a:effectLst/>
                <a:latin typeface="Arial" panose="020B0604020202020204" pitchFamily="34" charset="0"/>
                <a:cs typeface="Arial" panose="020B0604020202020204" pitchFamily="34" charset="0"/>
              </a:rPr>
              <a:t>3+</a:t>
            </a:r>
            <a:r>
              <a:rPr lang="en-US" sz="1800" b="0" baseline="0" dirty="0" smtClean="0">
                <a:solidFill>
                  <a:schemeClr val="bg2"/>
                </a:solidFill>
                <a:effectLst/>
                <a:latin typeface="Arial" panose="020B0604020202020204" pitchFamily="34" charset="0"/>
                <a:cs typeface="Arial" panose="020B0604020202020204" pitchFamily="34" charset="0"/>
              </a:rPr>
              <a:t> extraction</a:t>
            </a:r>
            <a:endParaRPr lang="de-DE" sz="1800" b="0" baseline="0" dirty="0">
              <a:solidFill>
                <a:schemeClr val="bg2"/>
              </a:solidFill>
              <a:effectLst/>
              <a:latin typeface="Arial" panose="020B0604020202020204" pitchFamily="34" charset="0"/>
              <a:cs typeface="Arial" panose="020B0604020202020204" pitchFamily="34" charset="0"/>
            </a:endParaRPr>
          </a:p>
        </p:txBody>
      </p:sp>
      <p:grpSp>
        <p:nvGrpSpPr>
          <p:cNvPr id="51" name="Group 50"/>
          <p:cNvGrpSpPr/>
          <p:nvPr/>
        </p:nvGrpSpPr>
        <p:grpSpPr>
          <a:xfrm>
            <a:off x="297630" y="4521908"/>
            <a:ext cx="5092997" cy="1825683"/>
            <a:chOff x="297630" y="4521908"/>
            <a:chExt cx="5092997" cy="1825683"/>
          </a:xfrm>
        </p:grpSpPr>
        <p:grpSp>
          <p:nvGrpSpPr>
            <p:cNvPr id="28" name="Group 27"/>
            <p:cNvGrpSpPr/>
            <p:nvPr/>
          </p:nvGrpSpPr>
          <p:grpSpPr>
            <a:xfrm>
              <a:off x="297630" y="4540101"/>
              <a:ext cx="5092997" cy="1807490"/>
              <a:chOff x="2232836" y="4540101"/>
              <a:chExt cx="5092997" cy="1807490"/>
            </a:xfrm>
          </p:grpSpPr>
          <p:sp>
            <p:nvSpPr>
              <p:cNvPr id="27" name="Rectangle 26"/>
              <p:cNvSpPr/>
              <p:nvPr/>
            </p:nvSpPr>
            <p:spPr bwMode="auto">
              <a:xfrm>
                <a:off x="2232836" y="4540101"/>
                <a:ext cx="5092997" cy="1807490"/>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8095" t="50393" r="8533" b="28992"/>
              <a:stretch/>
            </p:blipFill>
            <p:spPr>
              <a:xfrm>
                <a:off x="2232836" y="4540101"/>
                <a:ext cx="5092997" cy="1782069"/>
              </a:xfrm>
              <a:prstGeom prst="rect">
                <a:avLst/>
              </a:prstGeom>
            </p:spPr>
          </p:pic>
        </p:grpSp>
        <p:sp>
          <p:nvSpPr>
            <p:cNvPr id="29" name="Rectangle 28"/>
            <p:cNvSpPr/>
            <p:nvPr/>
          </p:nvSpPr>
          <p:spPr bwMode="auto">
            <a:xfrm>
              <a:off x="838349" y="4646428"/>
              <a:ext cx="355865" cy="17012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32" name="Rectangle 31"/>
            <p:cNvSpPr/>
            <p:nvPr/>
          </p:nvSpPr>
          <p:spPr bwMode="auto">
            <a:xfrm>
              <a:off x="2032783" y="4639333"/>
              <a:ext cx="355865" cy="17012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33" name="Rectangle 32"/>
            <p:cNvSpPr/>
            <p:nvPr/>
          </p:nvSpPr>
          <p:spPr bwMode="auto">
            <a:xfrm>
              <a:off x="4329511" y="4618067"/>
              <a:ext cx="355865" cy="17012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30" name="TextBox 29"/>
            <p:cNvSpPr txBox="1"/>
            <p:nvPr/>
          </p:nvSpPr>
          <p:spPr>
            <a:xfrm>
              <a:off x="788651" y="4586167"/>
              <a:ext cx="453970" cy="276999"/>
            </a:xfrm>
            <a:prstGeom prst="rect">
              <a:avLst/>
            </a:prstGeom>
            <a:noFill/>
          </p:spPr>
          <p:txBody>
            <a:bodyPr wrap="none" rtlCol="0">
              <a:spAutoFit/>
            </a:bodyPr>
            <a:lstStyle/>
            <a:p>
              <a:r>
                <a:rPr lang="en-US" sz="1200" baseline="0" dirty="0">
                  <a:solidFill>
                    <a:srgbClr val="05791B"/>
                  </a:solidFill>
                  <a:effectLst/>
                  <a:latin typeface="Arial" panose="020B0604020202020204" pitchFamily="34" charset="0"/>
                  <a:cs typeface="Arial" panose="020B0604020202020204" pitchFamily="34" charset="0"/>
                </a:rPr>
                <a:t>q</a:t>
              </a:r>
              <a:r>
                <a:rPr lang="en-US" sz="1200" baseline="0" dirty="0" smtClean="0">
                  <a:solidFill>
                    <a:srgbClr val="05791B"/>
                  </a:solidFill>
                  <a:effectLst/>
                  <a:latin typeface="Arial" panose="020B0604020202020204" pitchFamily="34" charset="0"/>
                  <a:cs typeface="Arial" panose="020B0604020202020204" pitchFamily="34" charset="0"/>
                </a:rPr>
                <a:t>=1</a:t>
              </a:r>
              <a:endParaRPr lang="de-DE" sz="1200" baseline="0" dirty="0">
                <a:solidFill>
                  <a:srgbClr val="05791B"/>
                </a:solidFill>
                <a:effectLst/>
                <a:latin typeface="Arial" panose="020B0604020202020204" pitchFamily="34" charset="0"/>
                <a:cs typeface="Arial" panose="020B0604020202020204" pitchFamily="34" charset="0"/>
              </a:endParaRPr>
            </a:p>
          </p:txBody>
        </p:sp>
        <p:sp>
          <p:nvSpPr>
            <p:cNvPr id="35" name="TextBox 34"/>
            <p:cNvSpPr txBox="1"/>
            <p:nvPr/>
          </p:nvSpPr>
          <p:spPr>
            <a:xfrm>
              <a:off x="2161663" y="4585893"/>
              <a:ext cx="453970" cy="276999"/>
            </a:xfrm>
            <a:prstGeom prst="rect">
              <a:avLst/>
            </a:prstGeom>
            <a:noFill/>
          </p:spPr>
          <p:txBody>
            <a:bodyPr wrap="none" rtlCol="0">
              <a:spAutoFit/>
            </a:bodyPr>
            <a:lstStyle/>
            <a:p>
              <a:r>
                <a:rPr lang="en-US" sz="1200" baseline="0" dirty="0" smtClean="0">
                  <a:solidFill>
                    <a:srgbClr val="05791B"/>
                  </a:solidFill>
                  <a:effectLst/>
                  <a:latin typeface="Arial" panose="020B0604020202020204" pitchFamily="34" charset="0"/>
                  <a:cs typeface="Arial" panose="020B0604020202020204" pitchFamily="34" charset="0"/>
                </a:rPr>
                <a:t>q=2</a:t>
              </a:r>
              <a:endParaRPr lang="de-DE" sz="1200" baseline="0" dirty="0">
                <a:solidFill>
                  <a:srgbClr val="05791B"/>
                </a:solidFill>
                <a:effectLst/>
                <a:latin typeface="Arial" panose="020B0604020202020204" pitchFamily="34" charset="0"/>
                <a:cs typeface="Arial" panose="020B0604020202020204" pitchFamily="34" charset="0"/>
              </a:endParaRPr>
            </a:p>
          </p:txBody>
        </p:sp>
        <p:sp>
          <p:nvSpPr>
            <p:cNvPr id="36" name="TextBox 35"/>
            <p:cNvSpPr txBox="1"/>
            <p:nvPr/>
          </p:nvSpPr>
          <p:spPr>
            <a:xfrm>
              <a:off x="4905074" y="4564627"/>
              <a:ext cx="453970" cy="276999"/>
            </a:xfrm>
            <a:prstGeom prst="rect">
              <a:avLst/>
            </a:prstGeom>
            <a:noFill/>
          </p:spPr>
          <p:txBody>
            <a:bodyPr wrap="none" rtlCol="0">
              <a:spAutoFit/>
            </a:bodyPr>
            <a:lstStyle/>
            <a:p>
              <a:r>
                <a:rPr lang="en-US" sz="1200" baseline="0" dirty="0" smtClean="0">
                  <a:solidFill>
                    <a:srgbClr val="05791B"/>
                  </a:solidFill>
                  <a:effectLst/>
                  <a:latin typeface="Arial" panose="020B0604020202020204" pitchFamily="34" charset="0"/>
                  <a:cs typeface="Arial" panose="020B0604020202020204" pitchFamily="34" charset="0"/>
                </a:rPr>
                <a:t>q=3</a:t>
              </a:r>
              <a:endParaRPr lang="de-DE" sz="1200" baseline="0" dirty="0">
                <a:solidFill>
                  <a:srgbClr val="05791B"/>
                </a:solidFill>
                <a:effectLst/>
                <a:latin typeface="Arial" panose="020B0604020202020204" pitchFamily="34" charset="0"/>
                <a:cs typeface="Arial" panose="020B0604020202020204" pitchFamily="34" charset="0"/>
              </a:endParaRPr>
            </a:p>
          </p:txBody>
        </p:sp>
        <p:sp>
          <p:nvSpPr>
            <p:cNvPr id="37" name="Rectangle 36"/>
            <p:cNvSpPr/>
            <p:nvPr/>
          </p:nvSpPr>
          <p:spPr bwMode="auto">
            <a:xfrm>
              <a:off x="951838" y="5571460"/>
              <a:ext cx="358160" cy="212652"/>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31" name="TextBox 30"/>
            <p:cNvSpPr txBox="1"/>
            <p:nvPr/>
          </p:nvSpPr>
          <p:spPr>
            <a:xfrm>
              <a:off x="767540" y="5544969"/>
              <a:ext cx="606256" cy="276999"/>
            </a:xfrm>
            <a:prstGeom prst="rect">
              <a:avLst/>
            </a:prstGeom>
            <a:noFill/>
          </p:spPr>
          <p:txBody>
            <a:bodyPr wrap="none" rtlCol="0">
              <a:spAutoFit/>
            </a:bodyPr>
            <a:lstStyle/>
            <a:p>
              <a:r>
                <a:rPr lang="en-US" sz="1200" dirty="0" smtClean="0">
                  <a:solidFill>
                    <a:srgbClr val="C00000"/>
                  </a:solidFill>
                  <a:effectLst/>
                  <a:latin typeface="Arial" panose="020B0604020202020204" pitchFamily="34" charset="0"/>
                  <a:cs typeface="Arial" panose="020B0604020202020204" pitchFamily="34" charset="0"/>
                </a:rPr>
                <a:t>229</a:t>
              </a:r>
              <a:r>
                <a:rPr lang="en-US" sz="1200" baseline="0" dirty="0" smtClean="0">
                  <a:solidFill>
                    <a:srgbClr val="C00000"/>
                  </a:solidFill>
                  <a:effectLst/>
                  <a:latin typeface="Arial" panose="020B0604020202020204" pitchFamily="34" charset="0"/>
                  <a:cs typeface="Arial" panose="020B0604020202020204" pitchFamily="34" charset="0"/>
                </a:rPr>
                <a:t>Th</a:t>
              </a:r>
              <a:r>
                <a:rPr lang="en-US" sz="1200" dirty="0" smtClean="0">
                  <a:solidFill>
                    <a:srgbClr val="C00000"/>
                  </a:solidFill>
                  <a:effectLst/>
                  <a:latin typeface="Arial" panose="020B0604020202020204" pitchFamily="34" charset="0"/>
                  <a:cs typeface="Arial" panose="020B0604020202020204" pitchFamily="34" charset="0"/>
                </a:rPr>
                <a:t>+</a:t>
              </a:r>
              <a:endParaRPr lang="de-DE" sz="1200" dirty="0">
                <a:solidFill>
                  <a:srgbClr val="C00000"/>
                </a:solidFill>
                <a:effectLst/>
                <a:latin typeface="Arial" panose="020B0604020202020204" pitchFamily="34" charset="0"/>
                <a:cs typeface="Arial" panose="020B0604020202020204" pitchFamily="34" charset="0"/>
              </a:endParaRPr>
            </a:p>
          </p:txBody>
        </p:sp>
        <p:sp>
          <p:nvSpPr>
            <p:cNvPr id="43" name="Rectangle 42"/>
            <p:cNvSpPr/>
            <p:nvPr/>
          </p:nvSpPr>
          <p:spPr bwMode="auto">
            <a:xfrm>
              <a:off x="1541721" y="4586168"/>
              <a:ext cx="287079" cy="148855"/>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40" name="TextBox 39"/>
            <p:cNvSpPr txBox="1"/>
            <p:nvPr/>
          </p:nvSpPr>
          <p:spPr>
            <a:xfrm>
              <a:off x="1305014" y="4521908"/>
              <a:ext cx="527709" cy="276999"/>
            </a:xfrm>
            <a:prstGeom prst="rect">
              <a:avLst/>
            </a:prstGeom>
            <a:noFill/>
          </p:spPr>
          <p:txBody>
            <a:bodyPr wrap="none" rtlCol="0">
              <a:spAutoFit/>
            </a:bodyPr>
            <a:lstStyle/>
            <a:p>
              <a:r>
                <a:rPr lang="en-US" sz="1200" dirty="0" smtClean="0">
                  <a:solidFill>
                    <a:schemeClr val="bg1"/>
                  </a:solidFill>
                  <a:effectLst/>
                  <a:latin typeface="Arial" panose="020B0604020202020204" pitchFamily="34" charset="0"/>
                  <a:cs typeface="Arial" panose="020B0604020202020204" pitchFamily="34" charset="0"/>
                </a:rPr>
                <a:t>233</a:t>
              </a:r>
              <a:r>
                <a:rPr lang="en-US" sz="1200" baseline="0" dirty="0">
                  <a:solidFill>
                    <a:schemeClr val="bg1"/>
                  </a:solidFill>
                  <a:effectLst/>
                  <a:latin typeface="Arial" panose="020B0604020202020204" pitchFamily="34" charset="0"/>
                  <a:cs typeface="Arial" panose="020B0604020202020204" pitchFamily="34" charset="0"/>
                </a:rPr>
                <a:t>U</a:t>
              </a:r>
              <a:r>
                <a:rPr lang="en-US" sz="1200" dirty="0" smtClean="0">
                  <a:solidFill>
                    <a:schemeClr val="bg1"/>
                  </a:solidFill>
                  <a:effectLst/>
                  <a:latin typeface="Arial" panose="020B0604020202020204" pitchFamily="34" charset="0"/>
                  <a:cs typeface="Arial" panose="020B0604020202020204" pitchFamily="34" charset="0"/>
                </a:rPr>
                <a:t>+</a:t>
              </a:r>
              <a:endParaRPr lang="de-DE" sz="1200" dirty="0">
                <a:solidFill>
                  <a:schemeClr val="bg1"/>
                </a:solidFill>
                <a:effectLst/>
                <a:latin typeface="Arial" panose="020B0604020202020204" pitchFamily="34" charset="0"/>
                <a:cs typeface="Arial" panose="020B0604020202020204" pitchFamily="34" charset="0"/>
              </a:endParaRPr>
            </a:p>
          </p:txBody>
        </p:sp>
        <p:sp>
          <p:nvSpPr>
            <p:cNvPr id="44" name="Rectangle 43"/>
            <p:cNvSpPr/>
            <p:nvPr/>
          </p:nvSpPr>
          <p:spPr bwMode="auto">
            <a:xfrm>
              <a:off x="3636335" y="4603896"/>
              <a:ext cx="393405" cy="17012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41" name="TextBox 40"/>
            <p:cNvSpPr txBox="1"/>
            <p:nvPr/>
          </p:nvSpPr>
          <p:spPr>
            <a:xfrm>
              <a:off x="3508121" y="4598112"/>
              <a:ext cx="585417" cy="276999"/>
            </a:xfrm>
            <a:prstGeom prst="rect">
              <a:avLst/>
            </a:prstGeom>
            <a:noFill/>
          </p:spPr>
          <p:txBody>
            <a:bodyPr wrap="none" rtlCol="0">
              <a:spAutoFit/>
            </a:bodyPr>
            <a:lstStyle/>
            <a:p>
              <a:r>
                <a:rPr lang="en-US" sz="1200" dirty="0" smtClean="0">
                  <a:solidFill>
                    <a:schemeClr val="bg1"/>
                  </a:solidFill>
                  <a:effectLst/>
                  <a:latin typeface="Arial" panose="020B0604020202020204" pitchFamily="34" charset="0"/>
                  <a:cs typeface="Arial" panose="020B0604020202020204" pitchFamily="34" charset="0"/>
                </a:rPr>
                <a:t>233</a:t>
              </a:r>
              <a:r>
                <a:rPr lang="en-US" sz="1200" baseline="0" dirty="0" smtClean="0">
                  <a:solidFill>
                    <a:schemeClr val="bg1"/>
                  </a:solidFill>
                  <a:effectLst/>
                  <a:latin typeface="Arial" panose="020B0604020202020204" pitchFamily="34" charset="0"/>
                  <a:cs typeface="Arial" panose="020B0604020202020204" pitchFamily="34" charset="0"/>
                </a:rPr>
                <a:t>U</a:t>
              </a:r>
              <a:r>
                <a:rPr lang="en-US" sz="1200" dirty="0" smtClean="0">
                  <a:solidFill>
                    <a:schemeClr val="bg1"/>
                  </a:solidFill>
                  <a:effectLst/>
                  <a:latin typeface="Arial" panose="020B0604020202020204" pitchFamily="34" charset="0"/>
                  <a:cs typeface="Arial" panose="020B0604020202020204" pitchFamily="34" charset="0"/>
                </a:rPr>
                <a:t>2+</a:t>
              </a:r>
              <a:endParaRPr lang="de-DE" sz="1200" dirty="0">
                <a:solidFill>
                  <a:schemeClr val="bg1"/>
                </a:solidFill>
                <a:effectLst/>
                <a:latin typeface="Arial" panose="020B0604020202020204" pitchFamily="34" charset="0"/>
                <a:cs typeface="Arial" panose="020B0604020202020204" pitchFamily="34" charset="0"/>
              </a:endParaRPr>
            </a:p>
          </p:txBody>
        </p:sp>
        <p:sp>
          <p:nvSpPr>
            <p:cNvPr id="45" name="Rectangle 44"/>
            <p:cNvSpPr/>
            <p:nvPr/>
          </p:nvSpPr>
          <p:spPr bwMode="auto">
            <a:xfrm>
              <a:off x="3094072" y="4710222"/>
              <a:ext cx="489098" cy="127593"/>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38" name="TextBox 37"/>
            <p:cNvSpPr txBox="1"/>
            <p:nvPr/>
          </p:nvSpPr>
          <p:spPr>
            <a:xfrm>
              <a:off x="2884659" y="4603896"/>
              <a:ext cx="663964" cy="276999"/>
            </a:xfrm>
            <a:prstGeom prst="rect">
              <a:avLst/>
            </a:prstGeom>
            <a:noFill/>
          </p:spPr>
          <p:txBody>
            <a:bodyPr wrap="none" rtlCol="0">
              <a:spAutoFit/>
            </a:bodyPr>
            <a:lstStyle/>
            <a:p>
              <a:r>
                <a:rPr lang="en-US" sz="1200" dirty="0" smtClean="0">
                  <a:solidFill>
                    <a:srgbClr val="C00000"/>
                  </a:solidFill>
                  <a:effectLst/>
                  <a:latin typeface="Arial" panose="020B0604020202020204" pitchFamily="34" charset="0"/>
                  <a:cs typeface="Arial" panose="020B0604020202020204" pitchFamily="34" charset="0"/>
                </a:rPr>
                <a:t>229</a:t>
              </a:r>
              <a:r>
                <a:rPr lang="en-US" sz="1200" baseline="0" dirty="0" smtClean="0">
                  <a:solidFill>
                    <a:srgbClr val="C00000"/>
                  </a:solidFill>
                  <a:effectLst/>
                  <a:latin typeface="Arial" panose="020B0604020202020204" pitchFamily="34" charset="0"/>
                  <a:cs typeface="Arial" panose="020B0604020202020204" pitchFamily="34" charset="0"/>
                </a:rPr>
                <a:t>Th</a:t>
              </a:r>
              <a:r>
                <a:rPr lang="en-US" sz="1200" dirty="0" smtClean="0">
                  <a:solidFill>
                    <a:srgbClr val="C00000"/>
                  </a:solidFill>
                  <a:effectLst/>
                  <a:latin typeface="Arial" panose="020B0604020202020204" pitchFamily="34" charset="0"/>
                  <a:cs typeface="Arial" panose="020B0604020202020204" pitchFamily="34" charset="0"/>
                </a:rPr>
                <a:t>2+</a:t>
              </a:r>
              <a:endParaRPr lang="de-DE" sz="1200" dirty="0">
                <a:solidFill>
                  <a:srgbClr val="C00000"/>
                </a:solidFill>
                <a:effectLst/>
                <a:latin typeface="Arial" panose="020B0604020202020204" pitchFamily="34" charset="0"/>
                <a:cs typeface="Arial" panose="020B0604020202020204" pitchFamily="34" charset="0"/>
              </a:endParaRPr>
            </a:p>
          </p:txBody>
        </p:sp>
        <p:sp>
          <p:nvSpPr>
            <p:cNvPr id="46" name="Rectangle 45"/>
            <p:cNvSpPr/>
            <p:nvPr/>
          </p:nvSpPr>
          <p:spPr bwMode="auto">
            <a:xfrm>
              <a:off x="4507443" y="4742395"/>
              <a:ext cx="319738" cy="254907"/>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39" name="TextBox 38"/>
            <p:cNvSpPr txBox="1"/>
            <p:nvPr/>
          </p:nvSpPr>
          <p:spPr>
            <a:xfrm>
              <a:off x="4198578" y="4605204"/>
              <a:ext cx="663964" cy="276999"/>
            </a:xfrm>
            <a:prstGeom prst="rect">
              <a:avLst/>
            </a:prstGeom>
            <a:noFill/>
          </p:spPr>
          <p:txBody>
            <a:bodyPr wrap="none" rtlCol="0">
              <a:spAutoFit/>
            </a:bodyPr>
            <a:lstStyle/>
            <a:p>
              <a:r>
                <a:rPr lang="en-US" sz="1200" dirty="0" smtClean="0">
                  <a:solidFill>
                    <a:srgbClr val="C00000"/>
                  </a:solidFill>
                  <a:effectLst/>
                  <a:latin typeface="Arial" panose="020B0604020202020204" pitchFamily="34" charset="0"/>
                  <a:cs typeface="Arial" panose="020B0604020202020204" pitchFamily="34" charset="0"/>
                </a:rPr>
                <a:t>229</a:t>
              </a:r>
              <a:r>
                <a:rPr lang="en-US" sz="1200" baseline="0" dirty="0" smtClean="0">
                  <a:solidFill>
                    <a:srgbClr val="C00000"/>
                  </a:solidFill>
                  <a:effectLst/>
                  <a:latin typeface="Arial" panose="020B0604020202020204" pitchFamily="34" charset="0"/>
                  <a:cs typeface="Arial" panose="020B0604020202020204" pitchFamily="34" charset="0"/>
                </a:rPr>
                <a:t>Th</a:t>
              </a:r>
              <a:r>
                <a:rPr lang="en-US" sz="1200" dirty="0">
                  <a:solidFill>
                    <a:srgbClr val="C00000"/>
                  </a:solidFill>
                  <a:effectLst/>
                  <a:latin typeface="Arial" panose="020B0604020202020204" pitchFamily="34" charset="0"/>
                  <a:cs typeface="Arial" panose="020B0604020202020204" pitchFamily="34" charset="0"/>
                </a:rPr>
                <a:t>3</a:t>
              </a:r>
              <a:r>
                <a:rPr lang="en-US" sz="1200" dirty="0" smtClean="0">
                  <a:solidFill>
                    <a:srgbClr val="C00000"/>
                  </a:solidFill>
                  <a:effectLst/>
                  <a:latin typeface="Arial" panose="020B0604020202020204" pitchFamily="34" charset="0"/>
                  <a:cs typeface="Arial" panose="020B0604020202020204" pitchFamily="34" charset="0"/>
                </a:rPr>
                <a:t>+</a:t>
              </a:r>
              <a:endParaRPr lang="de-DE" sz="1200" dirty="0">
                <a:solidFill>
                  <a:srgbClr val="C00000"/>
                </a:solidFill>
                <a:effectLst/>
                <a:latin typeface="Arial" panose="020B0604020202020204" pitchFamily="34" charset="0"/>
                <a:cs typeface="Arial" panose="020B0604020202020204" pitchFamily="34" charset="0"/>
              </a:endParaRPr>
            </a:p>
          </p:txBody>
        </p:sp>
        <p:sp>
          <p:nvSpPr>
            <p:cNvPr id="47" name="Rectangle 46"/>
            <p:cNvSpPr/>
            <p:nvPr/>
          </p:nvSpPr>
          <p:spPr bwMode="auto">
            <a:xfrm>
              <a:off x="4667312" y="5578775"/>
              <a:ext cx="237762" cy="106326"/>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42" name="TextBox 41"/>
            <p:cNvSpPr txBox="1"/>
            <p:nvPr/>
          </p:nvSpPr>
          <p:spPr>
            <a:xfrm>
              <a:off x="4548961" y="5480991"/>
              <a:ext cx="585417" cy="276999"/>
            </a:xfrm>
            <a:prstGeom prst="rect">
              <a:avLst/>
            </a:prstGeom>
            <a:noFill/>
          </p:spPr>
          <p:txBody>
            <a:bodyPr wrap="none" rtlCol="0">
              <a:spAutoFit/>
            </a:bodyPr>
            <a:lstStyle/>
            <a:p>
              <a:r>
                <a:rPr lang="en-US" sz="1200" dirty="0" smtClean="0">
                  <a:solidFill>
                    <a:schemeClr val="bg1"/>
                  </a:solidFill>
                  <a:effectLst/>
                  <a:latin typeface="Arial" panose="020B0604020202020204" pitchFamily="34" charset="0"/>
                  <a:cs typeface="Arial" panose="020B0604020202020204" pitchFamily="34" charset="0"/>
                </a:rPr>
                <a:t>233</a:t>
              </a:r>
              <a:r>
                <a:rPr lang="en-US" sz="1200" baseline="0" dirty="0" smtClean="0">
                  <a:solidFill>
                    <a:schemeClr val="bg1"/>
                  </a:solidFill>
                  <a:effectLst/>
                  <a:latin typeface="Arial" panose="020B0604020202020204" pitchFamily="34" charset="0"/>
                  <a:cs typeface="Arial" panose="020B0604020202020204" pitchFamily="34" charset="0"/>
                </a:rPr>
                <a:t>U</a:t>
              </a:r>
              <a:r>
                <a:rPr lang="en-US" sz="1200" dirty="0" smtClean="0">
                  <a:solidFill>
                    <a:schemeClr val="bg1"/>
                  </a:solidFill>
                  <a:effectLst/>
                  <a:latin typeface="Arial" panose="020B0604020202020204" pitchFamily="34" charset="0"/>
                  <a:cs typeface="Arial" panose="020B0604020202020204" pitchFamily="34" charset="0"/>
                </a:rPr>
                <a:t>3+</a:t>
              </a:r>
              <a:endParaRPr lang="de-DE" sz="1200" dirty="0">
                <a:solidFill>
                  <a:schemeClr val="bg1"/>
                </a:solidFill>
                <a:effectLst/>
                <a:latin typeface="Arial" panose="020B0604020202020204" pitchFamily="34" charset="0"/>
                <a:cs typeface="Arial" panose="020B0604020202020204" pitchFamily="34" charset="0"/>
              </a:endParaRPr>
            </a:p>
          </p:txBody>
        </p:sp>
      </p:grpSp>
      <p:graphicFrame>
        <p:nvGraphicFramePr>
          <p:cNvPr id="48" name="Table 47"/>
          <p:cNvGraphicFramePr>
            <a:graphicFrameLocks noGrp="1"/>
          </p:cNvGraphicFramePr>
          <p:nvPr>
            <p:extLst>
              <p:ext uri="{D42A27DB-BD31-4B8C-83A1-F6EECF244321}">
                <p14:modId xmlns:p14="http://schemas.microsoft.com/office/powerpoint/2010/main" val="3216327535"/>
              </p:ext>
            </p:extLst>
          </p:nvPr>
        </p:nvGraphicFramePr>
        <p:xfrm>
          <a:off x="5595782" y="3625379"/>
          <a:ext cx="3324934" cy="2743200"/>
        </p:xfrm>
        <a:graphic>
          <a:graphicData uri="http://schemas.openxmlformats.org/drawingml/2006/table">
            <a:tbl>
              <a:tblPr firstRow="1" bandRow="1">
                <a:tableStyleId>{5C22544A-7EE6-4342-B048-85BDC9FD1C3A}</a:tableStyleId>
              </a:tblPr>
              <a:tblGrid>
                <a:gridCol w="985279"/>
                <a:gridCol w="797433"/>
                <a:gridCol w="797442"/>
                <a:gridCol w="744780"/>
              </a:tblGrid>
              <a:tr h="244877">
                <a:tc>
                  <a:txBody>
                    <a:bodyPr/>
                    <a:lstStyle/>
                    <a:p>
                      <a:r>
                        <a:rPr lang="en-US" sz="1400" dirty="0" smtClean="0">
                          <a:solidFill>
                            <a:schemeClr val="tx1"/>
                          </a:solidFill>
                          <a:latin typeface="Arial" panose="020B0604020202020204" pitchFamily="34" charset="0"/>
                          <a:cs typeface="Arial" panose="020B0604020202020204" pitchFamily="34" charset="0"/>
                        </a:rPr>
                        <a:t>element</a:t>
                      </a:r>
                      <a:endParaRPr lang="de-DE" sz="1400" dirty="0">
                        <a:solidFill>
                          <a:schemeClr val="tx1"/>
                        </a:solidFill>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1</a:t>
                      </a:r>
                      <a:r>
                        <a:rPr lang="en-US" sz="1400" baseline="30000" dirty="0" smtClean="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 [eV]</a:t>
                      </a:r>
                      <a:endParaRPr lang="de-DE"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2</a:t>
                      </a:r>
                      <a:r>
                        <a:rPr lang="en-US" sz="1400" baseline="30000" dirty="0" smtClean="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 [eV]</a:t>
                      </a:r>
                      <a:endParaRPr lang="de-DE" sz="1400" dirty="0">
                        <a:latin typeface="Arial" panose="020B0604020202020204" pitchFamily="34" charset="0"/>
                        <a:cs typeface="Arial" panose="020B0604020202020204" pitchFamily="34" charset="0"/>
                      </a:endParaRPr>
                    </a:p>
                  </a:txBody>
                  <a:tcPr/>
                </a:tc>
                <a:tc>
                  <a:txBody>
                    <a:bodyPr/>
                    <a:lstStyle/>
                    <a:p>
                      <a:r>
                        <a:rPr lang="en-US" sz="1400" dirty="0" smtClean="0">
                          <a:latin typeface="Arial" panose="020B0604020202020204" pitchFamily="34" charset="0"/>
                          <a:cs typeface="Arial" panose="020B0604020202020204" pitchFamily="34" charset="0"/>
                        </a:rPr>
                        <a:t>3</a:t>
                      </a:r>
                      <a:r>
                        <a:rPr lang="en-US" sz="1400" baseline="30000" dirty="0" smtClean="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 [eV]</a:t>
                      </a:r>
                      <a:endParaRPr lang="de-DE" sz="1400" dirty="0">
                        <a:latin typeface="Arial" panose="020B0604020202020204" pitchFamily="34" charset="0"/>
                        <a:cs typeface="Arial" panose="020B0604020202020204" pitchFamily="34" charset="0"/>
                      </a:endParaRPr>
                    </a:p>
                  </a:txBody>
                  <a:tcPr/>
                </a:tc>
              </a:tr>
              <a:tr h="295999">
                <a:tc>
                  <a:txBody>
                    <a:bodyPr/>
                    <a:lstStyle/>
                    <a:p>
                      <a:pPr algn="ctr"/>
                      <a:r>
                        <a:rPr lang="en-US" sz="1400" b="1" dirty="0" smtClean="0">
                          <a:solidFill>
                            <a:schemeClr val="bg1"/>
                          </a:solidFill>
                          <a:latin typeface="Arial" panose="020B0604020202020204" pitchFamily="34" charset="0"/>
                          <a:cs typeface="Arial" panose="020B0604020202020204" pitchFamily="34" charset="0"/>
                        </a:rPr>
                        <a:t>U</a:t>
                      </a:r>
                      <a:endParaRPr lang="de-DE" sz="1400" b="1" dirty="0">
                        <a:solidFill>
                          <a:schemeClr val="bg1"/>
                        </a:solidFill>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6.1</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11.6</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solidFill>
                            <a:srgbClr val="C00000"/>
                          </a:solidFill>
                          <a:latin typeface="Arial" panose="020B0604020202020204" pitchFamily="34" charset="0"/>
                          <a:cs typeface="Arial" panose="020B0604020202020204" pitchFamily="34" charset="0"/>
                        </a:rPr>
                        <a:t>19.8</a:t>
                      </a:r>
                      <a:endParaRPr lang="de-DE" sz="1400" b="1" dirty="0">
                        <a:solidFill>
                          <a:srgbClr val="C00000"/>
                        </a:solidFill>
                        <a:latin typeface="Arial" panose="020B0604020202020204" pitchFamily="34" charset="0"/>
                        <a:cs typeface="Arial" panose="020B0604020202020204" pitchFamily="34" charset="0"/>
                      </a:endParaRPr>
                    </a:p>
                  </a:txBody>
                  <a:tcPr/>
                </a:tc>
              </a:tr>
              <a:tr h="295999">
                <a:tc>
                  <a:txBody>
                    <a:bodyPr/>
                    <a:lstStyle/>
                    <a:p>
                      <a:pPr algn="ctr"/>
                      <a:r>
                        <a:rPr lang="en-US" sz="1400" b="1" dirty="0" err="1" smtClean="0">
                          <a:solidFill>
                            <a:schemeClr val="bg1"/>
                          </a:solidFill>
                          <a:latin typeface="Arial" panose="020B0604020202020204" pitchFamily="34" charset="0"/>
                          <a:cs typeface="Arial" panose="020B0604020202020204" pitchFamily="34" charset="0"/>
                        </a:rPr>
                        <a:t>Th</a:t>
                      </a:r>
                      <a:endParaRPr lang="de-DE" sz="1400" b="1" dirty="0">
                        <a:solidFill>
                          <a:schemeClr val="bg1"/>
                        </a:solidFill>
                        <a:latin typeface="Arial" panose="020B0604020202020204" pitchFamily="34" charset="0"/>
                        <a:cs typeface="Arial" panose="020B0604020202020204" pitchFamily="34" charset="0"/>
                      </a:endParaRPr>
                    </a:p>
                  </a:txBody>
                  <a:tcPr/>
                </a:tc>
                <a:tc>
                  <a:txBody>
                    <a:bodyPr/>
                    <a:lstStyle/>
                    <a:p>
                      <a:r>
                        <a:rPr lang="en-US" sz="1400" b="1" dirty="0" smtClean="0">
                          <a:solidFill>
                            <a:srgbClr val="FF0000"/>
                          </a:solidFill>
                          <a:latin typeface="Arial" panose="020B0604020202020204" pitchFamily="34" charset="0"/>
                          <a:cs typeface="Arial" panose="020B0604020202020204" pitchFamily="34" charset="0"/>
                        </a:rPr>
                        <a:t>6.3</a:t>
                      </a:r>
                      <a:endParaRPr lang="de-DE" sz="1400" b="1" dirty="0">
                        <a:solidFill>
                          <a:srgbClr val="FF0000"/>
                        </a:solidFill>
                        <a:latin typeface="Arial" panose="020B0604020202020204" pitchFamily="34" charset="0"/>
                        <a:cs typeface="Arial" panose="020B0604020202020204" pitchFamily="34" charset="0"/>
                      </a:endParaRPr>
                    </a:p>
                  </a:txBody>
                  <a:tcPr/>
                </a:tc>
                <a:tc>
                  <a:txBody>
                    <a:bodyPr/>
                    <a:lstStyle/>
                    <a:p>
                      <a:r>
                        <a:rPr lang="en-US" sz="1400" b="1" dirty="0" smtClean="0">
                          <a:solidFill>
                            <a:srgbClr val="FF0000"/>
                          </a:solidFill>
                          <a:latin typeface="Arial" panose="020B0604020202020204" pitchFamily="34" charset="0"/>
                          <a:cs typeface="Arial" panose="020B0604020202020204" pitchFamily="34" charset="0"/>
                        </a:rPr>
                        <a:t>11.9</a:t>
                      </a:r>
                      <a:endParaRPr lang="de-DE" sz="1400" b="1" dirty="0">
                        <a:solidFill>
                          <a:srgbClr val="FF0000"/>
                        </a:solidFill>
                        <a:latin typeface="Arial" panose="020B0604020202020204" pitchFamily="34" charset="0"/>
                        <a:cs typeface="Arial" panose="020B0604020202020204" pitchFamily="34" charset="0"/>
                      </a:endParaRPr>
                    </a:p>
                  </a:txBody>
                  <a:tcPr/>
                </a:tc>
                <a:tc>
                  <a:txBody>
                    <a:bodyPr/>
                    <a:lstStyle/>
                    <a:p>
                      <a:r>
                        <a:rPr lang="en-US" sz="1400" b="1" dirty="0" smtClean="0">
                          <a:solidFill>
                            <a:srgbClr val="FF0000"/>
                          </a:solidFill>
                          <a:latin typeface="Arial" panose="020B0604020202020204" pitchFamily="34" charset="0"/>
                          <a:cs typeface="Arial" panose="020B0604020202020204" pitchFamily="34" charset="0"/>
                        </a:rPr>
                        <a:t>18.3</a:t>
                      </a:r>
                      <a:endParaRPr lang="de-DE" sz="1400" b="1" dirty="0">
                        <a:solidFill>
                          <a:srgbClr val="FF0000"/>
                        </a:solidFill>
                        <a:latin typeface="Arial" panose="020B0604020202020204" pitchFamily="34" charset="0"/>
                        <a:cs typeface="Arial" panose="020B0604020202020204" pitchFamily="34" charset="0"/>
                      </a:endParaRPr>
                    </a:p>
                  </a:txBody>
                  <a:tcPr/>
                </a:tc>
              </a:tr>
              <a:tr h="295999">
                <a:tc>
                  <a:txBody>
                    <a:bodyPr/>
                    <a:lstStyle/>
                    <a:p>
                      <a:pPr algn="ctr"/>
                      <a:r>
                        <a:rPr lang="en-US" sz="1400" b="1" dirty="0" smtClean="0">
                          <a:solidFill>
                            <a:schemeClr val="bg1"/>
                          </a:solidFill>
                          <a:latin typeface="Arial" panose="020B0604020202020204" pitchFamily="34" charset="0"/>
                          <a:cs typeface="Arial" panose="020B0604020202020204" pitchFamily="34" charset="0"/>
                        </a:rPr>
                        <a:t>Ra</a:t>
                      </a:r>
                      <a:endParaRPr lang="de-DE" sz="1400" b="1" dirty="0">
                        <a:solidFill>
                          <a:schemeClr val="bg1"/>
                        </a:solidFill>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5.3</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10.1</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31.0</a:t>
                      </a:r>
                      <a:endParaRPr lang="de-DE" sz="1400" b="1" dirty="0">
                        <a:latin typeface="Arial" panose="020B0604020202020204" pitchFamily="34" charset="0"/>
                        <a:cs typeface="Arial" panose="020B0604020202020204" pitchFamily="34" charset="0"/>
                      </a:endParaRPr>
                    </a:p>
                  </a:txBody>
                  <a:tcPr/>
                </a:tc>
              </a:tr>
              <a:tr h="295999">
                <a:tc>
                  <a:txBody>
                    <a:bodyPr/>
                    <a:lstStyle/>
                    <a:p>
                      <a:pPr algn="ctr"/>
                      <a:r>
                        <a:rPr lang="en-US" sz="1400" b="1" dirty="0" smtClean="0">
                          <a:solidFill>
                            <a:schemeClr val="bg1"/>
                          </a:solidFill>
                          <a:latin typeface="Arial" panose="020B0604020202020204" pitchFamily="34" charset="0"/>
                          <a:cs typeface="Arial" panose="020B0604020202020204" pitchFamily="34" charset="0"/>
                        </a:rPr>
                        <a:t>Fr</a:t>
                      </a:r>
                      <a:endParaRPr lang="de-DE" sz="1400" b="1" dirty="0">
                        <a:solidFill>
                          <a:schemeClr val="bg1"/>
                        </a:solidFill>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4.1</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22.4</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33.5</a:t>
                      </a:r>
                      <a:endParaRPr lang="de-DE" sz="1400" b="1" dirty="0">
                        <a:latin typeface="Arial" panose="020B0604020202020204" pitchFamily="34" charset="0"/>
                        <a:cs typeface="Arial" panose="020B0604020202020204" pitchFamily="34" charset="0"/>
                      </a:endParaRPr>
                    </a:p>
                  </a:txBody>
                  <a:tcPr/>
                </a:tc>
              </a:tr>
              <a:tr h="295999">
                <a:tc>
                  <a:txBody>
                    <a:bodyPr/>
                    <a:lstStyle/>
                    <a:p>
                      <a:pPr algn="ctr"/>
                      <a:r>
                        <a:rPr lang="en-US" sz="1400" b="1" dirty="0" smtClean="0">
                          <a:solidFill>
                            <a:schemeClr val="bg1"/>
                          </a:solidFill>
                          <a:latin typeface="Arial" panose="020B0604020202020204" pitchFamily="34" charset="0"/>
                          <a:cs typeface="Arial" panose="020B0604020202020204" pitchFamily="34" charset="0"/>
                        </a:rPr>
                        <a:t>Rn</a:t>
                      </a:r>
                      <a:endParaRPr lang="de-DE" sz="1400" b="1" dirty="0">
                        <a:solidFill>
                          <a:schemeClr val="bg1"/>
                        </a:solidFill>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10.7</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21.4</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29.4</a:t>
                      </a:r>
                      <a:endParaRPr lang="de-DE" sz="1400" b="1" dirty="0">
                        <a:latin typeface="Arial" panose="020B0604020202020204" pitchFamily="34" charset="0"/>
                        <a:cs typeface="Arial" panose="020B0604020202020204" pitchFamily="34" charset="0"/>
                      </a:endParaRPr>
                    </a:p>
                  </a:txBody>
                  <a:tcPr/>
                </a:tc>
              </a:tr>
              <a:tr h="295999">
                <a:tc>
                  <a:txBody>
                    <a:bodyPr/>
                    <a:lstStyle/>
                    <a:p>
                      <a:pPr algn="ctr"/>
                      <a:r>
                        <a:rPr lang="en-US" sz="1400" b="1" dirty="0" smtClean="0">
                          <a:solidFill>
                            <a:schemeClr val="bg1"/>
                          </a:solidFill>
                          <a:latin typeface="Arial" panose="020B0604020202020204" pitchFamily="34" charset="0"/>
                          <a:cs typeface="Arial" panose="020B0604020202020204" pitchFamily="34" charset="0"/>
                        </a:rPr>
                        <a:t>At</a:t>
                      </a:r>
                      <a:endParaRPr lang="de-DE" sz="1400" b="1" dirty="0">
                        <a:solidFill>
                          <a:schemeClr val="bg1"/>
                        </a:solidFill>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9.3</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17.9</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26.6</a:t>
                      </a:r>
                      <a:endParaRPr lang="de-DE" sz="1400" b="1" dirty="0">
                        <a:latin typeface="Arial" panose="020B0604020202020204" pitchFamily="34" charset="0"/>
                        <a:cs typeface="Arial" panose="020B0604020202020204" pitchFamily="34" charset="0"/>
                      </a:endParaRPr>
                    </a:p>
                  </a:txBody>
                  <a:tcPr/>
                </a:tc>
              </a:tr>
              <a:tr h="295999">
                <a:tc>
                  <a:txBody>
                    <a:bodyPr/>
                    <a:lstStyle/>
                    <a:p>
                      <a:pPr algn="ctr"/>
                      <a:r>
                        <a:rPr lang="en-US" sz="1400" b="1" dirty="0" smtClean="0">
                          <a:solidFill>
                            <a:schemeClr val="bg1"/>
                          </a:solidFill>
                          <a:latin typeface="Arial" panose="020B0604020202020204" pitchFamily="34" charset="0"/>
                          <a:cs typeface="Arial" panose="020B0604020202020204" pitchFamily="34" charset="0"/>
                        </a:rPr>
                        <a:t>Po</a:t>
                      </a:r>
                      <a:endParaRPr lang="de-DE" sz="1400" b="1" dirty="0">
                        <a:solidFill>
                          <a:schemeClr val="bg1"/>
                        </a:solidFill>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8.4</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19.3</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27.3</a:t>
                      </a:r>
                      <a:endParaRPr lang="de-DE" sz="1400" b="1" dirty="0">
                        <a:latin typeface="Arial" panose="020B0604020202020204" pitchFamily="34" charset="0"/>
                        <a:cs typeface="Arial" panose="020B0604020202020204" pitchFamily="34" charset="0"/>
                      </a:endParaRPr>
                    </a:p>
                  </a:txBody>
                  <a:tcPr/>
                </a:tc>
              </a:tr>
              <a:tr h="295999">
                <a:tc>
                  <a:txBody>
                    <a:bodyPr/>
                    <a:lstStyle/>
                    <a:p>
                      <a:pPr algn="ctr"/>
                      <a:r>
                        <a:rPr lang="en-US" sz="1400" b="1" dirty="0" smtClean="0">
                          <a:solidFill>
                            <a:schemeClr val="bg1"/>
                          </a:solidFill>
                          <a:latin typeface="Arial" panose="020B0604020202020204" pitchFamily="34" charset="0"/>
                          <a:cs typeface="Arial" panose="020B0604020202020204" pitchFamily="34" charset="0"/>
                        </a:rPr>
                        <a:t>Bi</a:t>
                      </a:r>
                      <a:endParaRPr lang="de-DE" sz="1400" b="1" dirty="0">
                        <a:solidFill>
                          <a:schemeClr val="bg1"/>
                        </a:solidFill>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7.3</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16.7</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25.6</a:t>
                      </a:r>
                      <a:endParaRPr lang="de-DE" sz="1400" b="1" dirty="0">
                        <a:latin typeface="Arial" panose="020B0604020202020204" pitchFamily="34" charset="0"/>
                        <a:cs typeface="Arial" panose="020B0604020202020204" pitchFamily="34" charset="0"/>
                      </a:endParaRPr>
                    </a:p>
                  </a:txBody>
                  <a:tcPr/>
                </a:tc>
              </a:tr>
            </a:tbl>
          </a:graphicData>
        </a:graphic>
      </p:graphicFrame>
      <p:sp>
        <p:nvSpPr>
          <p:cNvPr id="49" name="TextBox 48"/>
          <p:cNvSpPr txBox="1"/>
          <p:nvPr/>
        </p:nvSpPr>
        <p:spPr>
          <a:xfrm>
            <a:off x="7187616" y="6352617"/>
            <a:ext cx="1664238" cy="338554"/>
          </a:xfrm>
          <a:prstGeom prst="rect">
            <a:avLst/>
          </a:prstGeom>
          <a:noFill/>
        </p:spPr>
        <p:txBody>
          <a:bodyPr wrap="none" rtlCol="0">
            <a:spAutoFit/>
          </a:bodyPr>
          <a:lstStyle/>
          <a:p>
            <a:r>
              <a:rPr lang="en-US" sz="1600" baseline="0" dirty="0" smtClean="0">
                <a:solidFill>
                  <a:srgbClr val="C00000"/>
                </a:solidFill>
                <a:effectLst/>
                <a:latin typeface="Arial" panose="020B0604020202020204" pitchFamily="34" charset="0"/>
                <a:cs typeface="Arial" panose="020B0604020202020204" pitchFamily="34" charset="0"/>
              </a:rPr>
              <a:t>I(He</a:t>
            </a:r>
            <a:r>
              <a:rPr lang="en-US" sz="1600" dirty="0" smtClean="0">
                <a:solidFill>
                  <a:srgbClr val="C00000"/>
                </a:solidFill>
                <a:effectLst/>
                <a:latin typeface="Arial" panose="020B0604020202020204" pitchFamily="34" charset="0"/>
                <a:cs typeface="Arial" panose="020B0604020202020204" pitchFamily="34" charset="0"/>
              </a:rPr>
              <a:t>+</a:t>
            </a:r>
            <a:r>
              <a:rPr lang="en-US" sz="1600" baseline="0" dirty="0" smtClean="0">
                <a:solidFill>
                  <a:srgbClr val="C00000"/>
                </a:solidFill>
                <a:effectLst/>
                <a:latin typeface="Arial" panose="020B0604020202020204" pitchFamily="34" charset="0"/>
                <a:cs typeface="Arial" panose="020B0604020202020204" pitchFamily="34" charset="0"/>
              </a:rPr>
              <a:t>) = 24.6 eV</a:t>
            </a:r>
            <a:endParaRPr lang="de-DE" sz="1600" baseline="0" dirty="0">
              <a:solidFill>
                <a:srgbClr val="C00000"/>
              </a:solidFill>
              <a:effectLst/>
              <a:latin typeface="Arial" panose="020B0604020202020204" pitchFamily="34" charset="0"/>
              <a:cs typeface="Arial" panose="020B0604020202020204" pitchFamily="34" charset="0"/>
            </a:endParaRPr>
          </a:p>
        </p:txBody>
      </p:sp>
      <p:graphicFrame>
        <p:nvGraphicFramePr>
          <p:cNvPr id="53" name="Table 52"/>
          <p:cNvGraphicFramePr>
            <a:graphicFrameLocks noGrp="1"/>
          </p:cNvGraphicFramePr>
          <p:nvPr>
            <p:extLst>
              <p:ext uri="{D42A27DB-BD31-4B8C-83A1-F6EECF244321}">
                <p14:modId xmlns:p14="http://schemas.microsoft.com/office/powerpoint/2010/main" val="2850003054"/>
              </p:ext>
            </p:extLst>
          </p:nvPr>
        </p:nvGraphicFramePr>
        <p:xfrm>
          <a:off x="5396685" y="1105797"/>
          <a:ext cx="3651621" cy="2441944"/>
        </p:xfrm>
        <a:graphic>
          <a:graphicData uri="http://schemas.openxmlformats.org/drawingml/2006/table">
            <a:tbl>
              <a:tblPr firstRow="1" bandRow="1">
                <a:tableStyleId>{21E4AEA4-8DFA-4A89-87EB-49C32662AFE0}</a:tableStyleId>
              </a:tblPr>
              <a:tblGrid>
                <a:gridCol w="903584"/>
                <a:gridCol w="919238"/>
                <a:gridCol w="871870"/>
                <a:gridCol w="956929"/>
              </a:tblGrid>
              <a:tr h="308344">
                <a:tc>
                  <a:txBody>
                    <a:bodyPr/>
                    <a:lstStyle/>
                    <a:p>
                      <a:r>
                        <a:rPr lang="en-US" sz="1400" b="1" dirty="0" smtClean="0">
                          <a:latin typeface="Arial" panose="020B0604020202020204" pitchFamily="34" charset="0"/>
                          <a:cs typeface="Arial" panose="020B0604020202020204" pitchFamily="34" charset="0"/>
                        </a:rPr>
                        <a:t>element</a:t>
                      </a:r>
                      <a:endParaRPr lang="de-DE" sz="1400" b="1" dirty="0">
                        <a:solidFill>
                          <a:schemeClr val="tx1"/>
                        </a:solidFill>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1</a:t>
                      </a:r>
                      <a:r>
                        <a:rPr lang="en-US" sz="1400" b="1" baseline="30000" dirty="0" smtClean="0">
                          <a:latin typeface="Arial" panose="020B0604020202020204" pitchFamily="34" charset="0"/>
                          <a:cs typeface="Arial" panose="020B0604020202020204" pitchFamily="34" charset="0"/>
                        </a:rPr>
                        <a:t>+</a:t>
                      </a:r>
                      <a:r>
                        <a:rPr lang="en-US" sz="1400" b="1" dirty="0" smtClean="0">
                          <a:latin typeface="Arial" panose="020B0604020202020204" pitchFamily="34" charset="0"/>
                          <a:cs typeface="Arial" panose="020B0604020202020204" pitchFamily="34" charset="0"/>
                        </a:rPr>
                        <a:t> [%]</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2</a:t>
                      </a:r>
                      <a:r>
                        <a:rPr lang="en-US" sz="1400" b="1" baseline="30000" dirty="0" smtClean="0">
                          <a:latin typeface="Arial" panose="020B0604020202020204" pitchFamily="34" charset="0"/>
                          <a:cs typeface="Arial" panose="020B0604020202020204" pitchFamily="34" charset="0"/>
                        </a:rPr>
                        <a:t>+</a:t>
                      </a:r>
                      <a:r>
                        <a:rPr lang="en-US" sz="1400" b="1" dirty="0" smtClean="0">
                          <a:latin typeface="Arial" panose="020B0604020202020204" pitchFamily="34" charset="0"/>
                          <a:cs typeface="Arial" panose="020B0604020202020204" pitchFamily="34" charset="0"/>
                        </a:rPr>
                        <a:t> [%]</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3</a:t>
                      </a:r>
                      <a:r>
                        <a:rPr lang="en-US" sz="1400" b="1" baseline="30000" dirty="0" smtClean="0">
                          <a:latin typeface="Arial" panose="020B0604020202020204" pitchFamily="34" charset="0"/>
                          <a:cs typeface="Arial" panose="020B0604020202020204" pitchFamily="34" charset="0"/>
                        </a:rPr>
                        <a:t>+</a:t>
                      </a:r>
                      <a:r>
                        <a:rPr lang="en-US" sz="1400" b="1" dirty="0" smtClean="0">
                          <a:latin typeface="Arial" panose="020B0604020202020204" pitchFamily="34" charset="0"/>
                          <a:cs typeface="Arial" panose="020B0604020202020204" pitchFamily="34" charset="0"/>
                        </a:rPr>
                        <a:t> [%]</a:t>
                      </a:r>
                      <a:endParaRPr lang="de-DE" sz="1400" b="1" dirty="0">
                        <a:latin typeface="Arial" panose="020B0604020202020204" pitchFamily="34" charset="0"/>
                        <a:cs typeface="Arial" panose="020B0604020202020204" pitchFamily="34" charset="0"/>
                      </a:endParaRPr>
                    </a:p>
                  </a:txBody>
                  <a:tcPr/>
                </a:tc>
              </a:tr>
              <a:tr h="2445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Arial" panose="020B0604020202020204" pitchFamily="34" charset="0"/>
                        </a:rPr>
                        <a:t>Th</a:t>
                      </a:r>
                      <a:endParaRPr kumimoji="0" lang="de-DE" sz="14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endParaRPr>
                    </a:p>
                  </a:txBody>
                  <a:tcPr/>
                </a:tc>
                <a:tc>
                  <a:txBody>
                    <a:bodyPr/>
                    <a:lstStyle/>
                    <a:p>
                      <a:r>
                        <a:rPr lang="en-US" sz="1400" b="1" dirty="0" smtClean="0">
                          <a:solidFill>
                            <a:srgbClr val="FF0000"/>
                          </a:solidFill>
                          <a:latin typeface="Arial" panose="020B0604020202020204" pitchFamily="34" charset="0"/>
                          <a:cs typeface="Arial" panose="020B0604020202020204" pitchFamily="34" charset="0"/>
                        </a:rPr>
                        <a:t>0.37(7)</a:t>
                      </a:r>
                      <a:endParaRPr lang="de-DE" sz="1400" b="1" dirty="0">
                        <a:solidFill>
                          <a:srgbClr val="FF0000"/>
                        </a:solidFill>
                        <a:latin typeface="Arial" panose="020B0604020202020204" pitchFamily="34" charset="0"/>
                        <a:cs typeface="Arial" panose="020B0604020202020204" pitchFamily="34" charset="0"/>
                      </a:endParaRPr>
                    </a:p>
                  </a:txBody>
                  <a:tcPr/>
                </a:tc>
                <a:tc>
                  <a:txBody>
                    <a:bodyPr/>
                    <a:lstStyle/>
                    <a:p>
                      <a:r>
                        <a:rPr lang="en-US" sz="1400" b="1" dirty="0" smtClean="0">
                          <a:solidFill>
                            <a:srgbClr val="FF0000"/>
                          </a:solidFill>
                          <a:latin typeface="Arial" panose="020B0604020202020204" pitchFamily="34" charset="0"/>
                          <a:cs typeface="Arial" panose="020B0604020202020204" pitchFamily="34" charset="0"/>
                        </a:rPr>
                        <a:t>5.5(11)</a:t>
                      </a:r>
                      <a:endParaRPr lang="de-DE" sz="1400" b="1" dirty="0">
                        <a:solidFill>
                          <a:srgbClr val="FF0000"/>
                        </a:solidFill>
                        <a:latin typeface="Arial" panose="020B0604020202020204" pitchFamily="34" charset="0"/>
                        <a:cs typeface="Arial" panose="020B0604020202020204" pitchFamily="34" charset="0"/>
                      </a:endParaRPr>
                    </a:p>
                  </a:txBody>
                  <a:tcPr/>
                </a:tc>
                <a:tc>
                  <a:txBody>
                    <a:bodyPr/>
                    <a:lstStyle/>
                    <a:p>
                      <a:r>
                        <a:rPr lang="en-US" sz="1400" b="1" dirty="0" smtClean="0">
                          <a:solidFill>
                            <a:srgbClr val="FF0000"/>
                          </a:solidFill>
                          <a:latin typeface="Arial" panose="020B0604020202020204" pitchFamily="34" charset="0"/>
                          <a:cs typeface="Arial" panose="020B0604020202020204" pitchFamily="34" charset="0"/>
                        </a:rPr>
                        <a:t>10(2)</a:t>
                      </a:r>
                      <a:endParaRPr lang="de-DE" sz="1400" b="1" dirty="0">
                        <a:solidFill>
                          <a:srgbClr val="FF0000"/>
                        </a:solidFill>
                        <a:latin typeface="Arial" panose="020B0604020202020204" pitchFamily="34" charset="0"/>
                        <a:cs typeface="Arial" panose="020B0604020202020204" pitchFamily="34" charset="0"/>
                      </a:endParaRPr>
                    </a:p>
                  </a:txBody>
                  <a:tcPr/>
                </a:tc>
              </a:tr>
              <a:tr h="248093">
                <a:tc>
                  <a:txBody>
                    <a:bodyPr/>
                    <a:lstStyle/>
                    <a:p>
                      <a:pPr algn="ctr"/>
                      <a:r>
                        <a:rPr lang="en-US" sz="1400" b="1" dirty="0" smtClean="0">
                          <a:solidFill>
                            <a:schemeClr val="bg1"/>
                          </a:solidFill>
                          <a:latin typeface="Arial" panose="020B0604020202020204" pitchFamily="34" charset="0"/>
                          <a:cs typeface="Arial" panose="020B0604020202020204" pitchFamily="34" charset="0"/>
                        </a:rPr>
                        <a:t>Fr</a:t>
                      </a:r>
                      <a:endParaRPr lang="de-DE" sz="1400" b="1" dirty="0">
                        <a:solidFill>
                          <a:schemeClr val="bg1"/>
                        </a:solidFill>
                        <a:latin typeface="Arial" panose="020B0604020202020204" pitchFamily="34" charset="0"/>
                        <a:cs typeface="Arial" panose="020B0604020202020204" pitchFamily="34" charset="0"/>
                      </a:endParaRPr>
                    </a:p>
                  </a:txBody>
                  <a:tcPr/>
                </a:tc>
                <a:tc>
                  <a:txBody>
                    <a:bodyPr/>
                    <a:lstStyle/>
                    <a:p>
                      <a:r>
                        <a:rPr lang="en-US" sz="1400" b="1" dirty="0" smtClean="0">
                          <a:solidFill>
                            <a:schemeClr val="bg2"/>
                          </a:solidFill>
                          <a:latin typeface="Arial" panose="020B0604020202020204" pitchFamily="34" charset="0"/>
                          <a:cs typeface="Arial" panose="020B0604020202020204" pitchFamily="34" charset="0"/>
                        </a:rPr>
                        <a:t>21.0(42)</a:t>
                      </a:r>
                      <a:endParaRPr lang="de-DE" sz="1400" b="1" dirty="0">
                        <a:solidFill>
                          <a:schemeClr val="bg2"/>
                        </a:solidFill>
                        <a:latin typeface="Arial" panose="020B0604020202020204" pitchFamily="34" charset="0"/>
                        <a:cs typeface="Arial" panose="020B0604020202020204" pitchFamily="34" charset="0"/>
                      </a:endParaRPr>
                    </a:p>
                  </a:txBody>
                  <a:tcPr/>
                </a:tc>
                <a:tc>
                  <a:txBody>
                    <a:bodyPr/>
                    <a:lstStyle/>
                    <a:p>
                      <a:r>
                        <a:rPr lang="en-US" sz="1400" b="1" dirty="0" smtClean="0">
                          <a:solidFill>
                            <a:schemeClr val="bg2"/>
                          </a:solidFill>
                          <a:latin typeface="Arial" panose="020B0604020202020204" pitchFamily="34" charset="0"/>
                          <a:cs typeface="Arial" panose="020B0604020202020204" pitchFamily="34" charset="0"/>
                        </a:rPr>
                        <a:t>16.0(32)</a:t>
                      </a:r>
                      <a:endParaRPr lang="de-DE" sz="1400" b="1" dirty="0">
                        <a:solidFill>
                          <a:schemeClr val="bg2"/>
                        </a:solidFill>
                        <a:latin typeface="Arial" panose="020B0604020202020204" pitchFamily="34" charset="0"/>
                        <a:cs typeface="Arial" panose="020B0604020202020204" pitchFamily="34" charset="0"/>
                      </a:endParaRPr>
                    </a:p>
                  </a:txBody>
                  <a:tcPr/>
                </a:tc>
                <a:tc>
                  <a:txBody>
                    <a:bodyPr/>
                    <a:lstStyle/>
                    <a:p>
                      <a:r>
                        <a:rPr lang="de-DE" sz="1400" b="1" dirty="0" smtClean="0">
                          <a:solidFill>
                            <a:schemeClr val="bg2"/>
                          </a:solidFill>
                          <a:latin typeface="Arial" panose="020B0604020202020204" pitchFamily="34" charset="0"/>
                          <a:cs typeface="Arial" panose="020B0604020202020204" pitchFamily="34" charset="0"/>
                        </a:rPr>
                        <a:t>≤ 1.5.10</a:t>
                      </a:r>
                      <a:r>
                        <a:rPr lang="de-DE" sz="1400" b="1" baseline="30000" dirty="0" smtClean="0">
                          <a:solidFill>
                            <a:schemeClr val="bg2"/>
                          </a:solidFill>
                          <a:latin typeface="Arial" panose="020B0604020202020204" pitchFamily="34" charset="0"/>
                          <a:cs typeface="Arial" panose="020B0604020202020204" pitchFamily="34" charset="0"/>
                        </a:rPr>
                        <a:t>-3</a:t>
                      </a:r>
                      <a:endParaRPr lang="de-DE" sz="1400" b="1" baseline="30000" dirty="0">
                        <a:solidFill>
                          <a:schemeClr val="bg2"/>
                        </a:solidFill>
                        <a:latin typeface="Arial" panose="020B0604020202020204" pitchFamily="34" charset="0"/>
                        <a:cs typeface="Arial" panose="020B0604020202020204" pitchFamily="34" charset="0"/>
                      </a:endParaRPr>
                    </a:p>
                  </a:txBody>
                  <a:tcPr/>
                </a:tc>
              </a:tr>
              <a:tr h="2516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Rn</a:t>
                      </a:r>
                      <a:endParaRPr kumimoji="0" lang="de-DE" sz="14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5.8(12)</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9.3(19)</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0.053(11)</a:t>
                      </a:r>
                      <a:endParaRPr lang="de-DE" sz="1400" b="1" dirty="0">
                        <a:latin typeface="Arial" panose="020B0604020202020204" pitchFamily="34" charset="0"/>
                        <a:cs typeface="Arial" panose="020B0604020202020204" pitchFamily="34" charset="0"/>
                      </a:endParaRPr>
                    </a:p>
                  </a:txBody>
                  <a:tcPr/>
                </a:tc>
              </a:tr>
              <a:tr h="2126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At</a:t>
                      </a:r>
                      <a:endParaRPr kumimoji="0" lang="de-DE" sz="14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8.6(17)</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13.0(26)</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0.033(7)</a:t>
                      </a:r>
                      <a:endParaRPr lang="de-DE" sz="1400" b="1" dirty="0">
                        <a:latin typeface="Arial" panose="020B0604020202020204" pitchFamily="34" charset="0"/>
                        <a:cs typeface="Arial" panose="020B0604020202020204" pitchFamily="34" charset="0"/>
                      </a:endParaRPr>
                    </a:p>
                  </a:txBody>
                  <a:tcPr/>
                </a:tc>
              </a:tr>
              <a:tr h="1949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Po</a:t>
                      </a:r>
                      <a:endParaRPr kumimoji="0" lang="de-DE" sz="14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7.3(15)</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8.1(16)</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 0.0021</a:t>
                      </a:r>
                      <a:endParaRPr lang="de-DE" sz="1400" b="1" dirty="0">
                        <a:latin typeface="Arial" panose="020B0604020202020204" pitchFamily="34" charset="0"/>
                        <a:cs typeface="Arial" panose="020B0604020202020204" pitchFamily="34" charset="0"/>
                      </a:endParaRPr>
                    </a:p>
                  </a:txBody>
                  <a:tcPr/>
                </a:tc>
              </a:tr>
              <a:tr h="1559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Bi</a:t>
                      </a:r>
                      <a:endParaRPr kumimoji="0" lang="de-DE" sz="14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4.3(9)</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21.0(42)</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0.083(16)</a:t>
                      </a:r>
                      <a:endParaRPr lang="de-DE" sz="1400" b="1" dirty="0">
                        <a:latin typeface="Arial" panose="020B0604020202020204" pitchFamily="34" charset="0"/>
                        <a:cs typeface="Arial" panose="020B0604020202020204" pitchFamily="34" charset="0"/>
                      </a:endParaRPr>
                    </a:p>
                  </a:txBody>
                  <a:tcPr/>
                </a:tc>
              </a:tr>
              <a:tr h="295999">
                <a:tc>
                  <a:txBody>
                    <a:bodyPr/>
                    <a:lstStyle/>
                    <a:p>
                      <a:pPr algn="ctr"/>
                      <a:r>
                        <a:rPr lang="en-US" sz="1400" b="1" dirty="0" err="1" smtClean="0">
                          <a:solidFill>
                            <a:schemeClr val="bg1"/>
                          </a:solidFill>
                          <a:latin typeface="Arial" panose="020B0604020202020204" pitchFamily="34" charset="0"/>
                          <a:cs typeface="Arial" panose="020B0604020202020204" pitchFamily="34" charset="0"/>
                        </a:rPr>
                        <a:t>Pb</a:t>
                      </a:r>
                      <a:endParaRPr lang="de-DE" sz="1400" b="1" dirty="0">
                        <a:solidFill>
                          <a:schemeClr val="bg1"/>
                        </a:solidFill>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2.2(4)</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11.0(22)</a:t>
                      </a:r>
                      <a:endParaRPr lang="de-DE" sz="1400" b="1" dirty="0">
                        <a:latin typeface="Arial" panose="020B0604020202020204" pitchFamily="34" charset="0"/>
                        <a:cs typeface="Arial" panose="020B0604020202020204" pitchFamily="34" charset="0"/>
                      </a:endParaRPr>
                    </a:p>
                  </a:txBody>
                  <a:tcPr/>
                </a:tc>
                <a:tc>
                  <a:txBody>
                    <a:bodyPr/>
                    <a:lstStyle/>
                    <a:p>
                      <a:r>
                        <a:rPr lang="en-US" sz="1400" b="1" dirty="0" smtClean="0">
                          <a:latin typeface="Arial" panose="020B0604020202020204" pitchFamily="34" charset="0"/>
                          <a:cs typeface="Arial" panose="020B0604020202020204" pitchFamily="34" charset="0"/>
                        </a:rPr>
                        <a:t>≤ 0.012</a:t>
                      </a:r>
                      <a:endParaRPr lang="de-DE" sz="1400" b="1"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98607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660712" y="6820"/>
            <a:ext cx="5409974" cy="1013900"/>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Isomer Decay: </a:t>
            </a:r>
            <a:b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Search for VUV Fluorescence</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6" name="TextBox 5"/>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15</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9" name="TextBox 8"/>
          <p:cNvSpPr txBox="1"/>
          <p:nvPr/>
        </p:nvSpPr>
        <p:spPr>
          <a:xfrm>
            <a:off x="-10638" y="6305058"/>
            <a:ext cx="5508624" cy="307777"/>
          </a:xfrm>
          <a:prstGeom prst="rect">
            <a:avLst/>
          </a:prstGeom>
          <a:noFill/>
        </p:spPr>
        <p:txBody>
          <a:bodyPr wrap="none" rtlCol="0">
            <a:spAutoFit/>
          </a:bodyPr>
          <a:lstStyle/>
          <a:p>
            <a:r>
              <a:rPr lang="en-US" sz="1400" baseline="0" dirty="0" smtClean="0">
                <a:solidFill>
                  <a:schemeClr val="bg2"/>
                </a:solidFill>
                <a:effectLst/>
                <a:latin typeface="Arial" panose="020B0604020202020204" pitchFamily="34" charset="0"/>
                <a:cs typeface="Arial" panose="020B0604020202020204" pitchFamily="34" charset="0"/>
              </a:rPr>
              <a:t>B. </a:t>
            </a:r>
            <a:r>
              <a:rPr lang="en-US" sz="1400" baseline="0" dirty="0" err="1" smtClean="0">
                <a:solidFill>
                  <a:schemeClr val="bg2"/>
                </a:solidFill>
                <a:effectLst/>
                <a:latin typeface="Arial" panose="020B0604020202020204" pitchFamily="34" charset="0"/>
                <a:cs typeface="Arial" panose="020B0604020202020204" pitchFamily="34" charset="0"/>
              </a:rPr>
              <a:t>Seiferle</a:t>
            </a:r>
            <a:r>
              <a:rPr lang="en-US" sz="1400" baseline="0" dirty="0" smtClean="0">
                <a:solidFill>
                  <a:schemeClr val="bg2"/>
                </a:solidFill>
                <a:effectLst/>
                <a:latin typeface="Arial" panose="020B0604020202020204" pitchFamily="34" charset="0"/>
                <a:cs typeface="Arial" panose="020B0604020202020204" pitchFamily="34" charset="0"/>
              </a:rPr>
              <a:t>, L. </a:t>
            </a:r>
            <a:r>
              <a:rPr lang="en-US" sz="1400" baseline="0" dirty="0" err="1" smtClean="0">
                <a:solidFill>
                  <a:schemeClr val="bg2"/>
                </a:solidFill>
                <a:effectLst/>
                <a:latin typeface="Arial" panose="020B0604020202020204" pitchFamily="34" charset="0"/>
                <a:cs typeface="Arial" panose="020B0604020202020204" pitchFamily="34" charset="0"/>
              </a:rPr>
              <a:t>v.d</a:t>
            </a:r>
            <a:r>
              <a:rPr lang="en-US" sz="1400" baseline="0" dirty="0" smtClean="0">
                <a:solidFill>
                  <a:schemeClr val="bg2"/>
                </a:solidFill>
                <a:effectLst/>
                <a:latin typeface="Arial" panose="020B0604020202020204" pitchFamily="34" charset="0"/>
                <a:cs typeface="Arial" panose="020B0604020202020204" pitchFamily="34" charset="0"/>
              </a:rPr>
              <a:t>. </a:t>
            </a:r>
            <a:r>
              <a:rPr lang="en-US" sz="1400" baseline="0" dirty="0" err="1" smtClean="0">
                <a:solidFill>
                  <a:schemeClr val="bg2"/>
                </a:solidFill>
                <a:effectLst/>
                <a:latin typeface="Arial" panose="020B0604020202020204" pitchFamily="34" charset="0"/>
                <a:cs typeface="Arial" panose="020B0604020202020204" pitchFamily="34" charset="0"/>
              </a:rPr>
              <a:t>Wense</a:t>
            </a:r>
            <a:r>
              <a:rPr lang="en-US" sz="1400" baseline="0" dirty="0" smtClean="0">
                <a:solidFill>
                  <a:schemeClr val="bg2"/>
                </a:solidFill>
                <a:effectLst/>
                <a:latin typeface="Arial" panose="020B0604020202020204" pitchFamily="34" charset="0"/>
                <a:cs typeface="Arial" panose="020B0604020202020204" pitchFamily="34" charset="0"/>
              </a:rPr>
              <a:t>, M. </a:t>
            </a:r>
            <a:r>
              <a:rPr lang="en-US" sz="1400" baseline="0" dirty="0" err="1" smtClean="0">
                <a:solidFill>
                  <a:schemeClr val="bg2"/>
                </a:solidFill>
                <a:effectLst/>
                <a:latin typeface="Arial" panose="020B0604020202020204" pitchFamily="34" charset="0"/>
                <a:cs typeface="Arial" panose="020B0604020202020204" pitchFamily="34" charset="0"/>
              </a:rPr>
              <a:t>Laatiaoui</a:t>
            </a:r>
            <a:r>
              <a:rPr lang="en-US" sz="1400" baseline="0" dirty="0" smtClean="0">
                <a:solidFill>
                  <a:schemeClr val="bg2"/>
                </a:solidFill>
                <a:effectLst/>
                <a:latin typeface="Arial" panose="020B0604020202020204" pitchFamily="34" charset="0"/>
                <a:cs typeface="Arial" panose="020B0604020202020204" pitchFamily="34" charset="0"/>
              </a:rPr>
              <a:t>, PT,   EPJ D70, 58 (2016)</a:t>
            </a:r>
            <a:endParaRPr lang="de-DE" sz="1400" baseline="0" dirty="0">
              <a:solidFill>
                <a:schemeClr val="bg2"/>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126" t="10543" r="23748" b="15349"/>
          <a:stretch/>
        </p:blipFill>
        <p:spPr>
          <a:xfrm>
            <a:off x="714375" y="4078613"/>
            <a:ext cx="1895175" cy="212651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7331" y="4155060"/>
            <a:ext cx="2135841" cy="2050064"/>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155" t="20373" r="17956"/>
          <a:stretch/>
        </p:blipFill>
        <p:spPr>
          <a:xfrm>
            <a:off x="3056900" y="4078612"/>
            <a:ext cx="2737844" cy="2126511"/>
          </a:xfrm>
          <a:prstGeom prst="rect">
            <a:avLst/>
          </a:prstGeom>
        </p:spPr>
      </p:pic>
      <p:sp>
        <p:nvSpPr>
          <p:cNvPr id="14" name="TextBox 13"/>
          <p:cNvSpPr txBox="1"/>
          <p:nvPr/>
        </p:nvSpPr>
        <p:spPr>
          <a:xfrm>
            <a:off x="11006" y="1020720"/>
            <a:ext cx="7946534" cy="723275"/>
          </a:xfrm>
          <a:prstGeom prst="rect">
            <a:avLst/>
          </a:prstGeom>
          <a:noFill/>
        </p:spPr>
        <p:txBody>
          <a:bodyPr wrap="none" rtlCol="0">
            <a:spAutoFit/>
          </a:bodyPr>
          <a:lstStyle/>
          <a:p>
            <a:pPr>
              <a:spcAft>
                <a:spcPts val="600"/>
              </a:spcAft>
            </a:pPr>
            <a:r>
              <a:rPr lang="en-US" sz="1800" baseline="0" dirty="0" smtClean="0">
                <a:solidFill>
                  <a:schemeClr val="bg1"/>
                </a:solidFill>
                <a:effectLst/>
                <a:latin typeface="Arial" panose="020B0604020202020204" pitchFamily="34" charset="0"/>
                <a:cs typeface="Arial" panose="020B0604020202020204" pitchFamily="34" charset="0"/>
              </a:rPr>
              <a:t>UV optical setup designed, built and commissioned (aligned):</a:t>
            </a:r>
          </a:p>
          <a:p>
            <a:r>
              <a:rPr lang="en-US" sz="1800" baseline="0" dirty="0">
                <a:solidFill>
                  <a:schemeClr val="bg1"/>
                </a:solidFill>
                <a:effectLst/>
                <a:latin typeface="Arial" panose="020B0604020202020204" pitchFamily="34" charset="0"/>
                <a:cs typeface="Arial" panose="020B0604020202020204" pitchFamily="34" charset="0"/>
              </a:rPr>
              <a:t> </a:t>
            </a:r>
            <a:r>
              <a:rPr lang="en-US" sz="1800" baseline="0" dirty="0" smtClean="0">
                <a:solidFill>
                  <a:schemeClr val="bg1"/>
                </a:solidFill>
                <a:effectLst/>
                <a:latin typeface="Arial" panose="020B0604020202020204" pitchFamily="34" charset="0"/>
                <a:cs typeface="Arial" panose="020B0604020202020204" pitchFamily="34" charset="0"/>
              </a:rPr>
              <a:t>    </a:t>
            </a:r>
            <a:r>
              <a:rPr lang="en-US" sz="180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a:t>
            </a:r>
            <a:r>
              <a:rPr lang="en-US" sz="1800" baseline="0" dirty="0" smtClean="0">
                <a:solidFill>
                  <a:schemeClr val="bg1"/>
                </a:solidFill>
                <a:effectLst/>
                <a:latin typeface="Arial" panose="020B0604020202020204" pitchFamily="34" charset="0"/>
                <a:cs typeface="Arial" panose="020B0604020202020204" pitchFamily="34" charset="0"/>
                <a:sym typeface="Wingdings" panose="05000000000000000000" pitchFamily="2" charset="2"/>
              </a:rPr>
              <a:t> </a:t>
            </a:r>
            <a:r>
              <a:rPr lang="en-US" sz="1800" b="0" baseline="0" dirty="0" smtClean="0">
                <a:solidFill>
                  <a:schemeClr val="bg2"/>
                </a:solidFill>
                <a:effectLst/>
                <a:latin typeface="Arial" panose="020B0604020202020204" pitchFamily="34" charset="0"/>
                <a:cs typeface="Arial" panose="020B0604020202020204" pitchFamily="34" charset="0"/>
              </a:rPr>
              <a:t>2 annular, parabolic mirrors (MgF</a:t>
            </a:r>
            <a:r>
              <a:rPr lang="en-US" sz="1800" b="0" baseline="-25000" dirty="0" smtClean="0">
                <a:solidFill>
                  <a:schemeClr val="bg2"/>
                </a:solidFill>
                <a:effectLst/>
                <a:latin typeface="Arial" panose="020B0604020202020204" pitchFamily="34" charset="0"/>
                <a:cs typeface="Arial" panose="020B0604020202020204" pitchFamily="34" charset="0"/>
              </a:rPr>
              <a:t>2</a:t>
            </a:r>
            <a:r>
              <a:rPr lang="en-US" sz="1800" b="0" baseline="0" dirty="0" smtClean="0">
                <a:solidFill>
                  <a:schemeClr val="bg2"/>
                </a:solidFill>
                <a:effectLst/>
                <a:latin typeface="Arial" panose="020B0604020202020204" pitchFamily="34" charset="0"/>
                <a:cs typeface="Arial" panose="020B0604020202020204" pitchFamily="34" charset="0"/>
              </a:rPr>
              <a:t> coated, from </a:t>
            </a:r>
            <a:r>
              <a:rPr lang="en-US" sz="1800" b="0" baseline="0" dirty="0" err="1" smtClean="0">
                <a:solidFill>
                  <a:schemeClr val="bg2"/>
                </a:solidFill>
                <a:effectLst/>
                <a:latin typeface="Arial" panose="020B0604020202020204" pitchFamily="34" charset="0"/>
                <a:cs typeface="Arial" panose="020B0604020202020204" pitchFamily="34" charset="0"/>
              </a:rPr>
              <a:t>Fraunhofer</a:t>
            </a:r>
            <a:r>
              <a:rPr lang="en-US" sz="1800" b="0" baseline="0" dirty="0" smtClean="0">
                <a:solidFill>
                  <a:schemeClr val="bg2"/>
                </a:solidFill>
                <a:effectLst/>
                <a:latin typeface="Arial" panose="020B0604020202020204" pitchFamily="34" charset="0"/>
                <a:cs typeface="Arial" panose="020B0604020202020204" pitchFamily="34" charset="0"/>
              </a:rPr>
              <a:t> IOF, Jena)</a:t>
            </a:r>
            <a:endParaRPr lang="de-DE" sz="1800" b="0" baseline="0" dirty="0">
              <a:solidFill>
                <a:schemeClr val="bg2"/>
              </a:solidFill>
              <a:effectLst/>
              <a:latin typeface="Arial" panose="020B0604020202020204" pitchFamily="34" charset="0"/>
              <a:cs typeface="Arial" panose="020B0604020202020204" pitchFamily="34" charset="0"/>
            </a:endParaRPr>
          </a:p>
        </p:txBody>
      </p:sp>
      <p:grpSp>
        <p:nvGrpSpPr>
          <p:cNvPr id="17" name="Group 16"/>
          <p:cNvGrpSpPr/>
          <p:nvPr/>
        </p:nvGrpSpPr>
        <p:grpSpPr>
          <a:xfrm>
            <a:off x="1309823" y="1704738"/>
            <a:ext cx="6203020" cy="1992698"/>
            <a:chOff x="1309823" y="1800435"/>
            <a:chExt cx="6203020" cy="1992698"/>
          </a:xfrm>
        </p:grpSpPr>
        <p:pic>
          <p:nvPicPr>
            <p:cNvPr id="8" name="Picture 7"/>
            <p:cNvPicPr/>
            <p:nvPr/>
          </p:nvPicPr>
          <p:blipFill rotWithShape="1">
            <a:blip r:embed="rId5">
              <a:extLst>
                <a:ext uri="{28A0092B-C50C-407E-A947-70E740481C1C}">
                  <a14:useLocalDpi xmlns:a14="http://schemas.microsoft.com/office/drawing/2010/main" val="0"/>
                </a:ext>
              </a:extLst>
            </a:blip>
            <a:srcRect t="13573"/>
            <a:stretch/>
          </p:blipFill>
          <p:spPr>
            <a:xfrm>
              <a:off x="1440656" y="2062716"/>
              <a:ext cx="6072187" cy="1730417"/>
            </a:xfrm>
            <a:prstGeom prst="rect">
              <a:avLst/>
            </a:prstGeom>
          </p:spPr>
        </p:pic>
        <p:sp>
          <p:nvSpPr>
            <p:cNvPr id="15" name="TextBox 14"/>
            <p:cNvSpPr txBox="1"/>
            <p:nvPr/>
          </p:nvSpPr>
          <p:spPr>
            <a:xfrm>
              <a:off x="1309823" y="2433356"/>
              <a:ext cx="1467068" cy="369332"/>
            </a:xfrm>
            <a:prstGeom prst="rect">
              <a:avLst/>
            </a:prstGeom>
            <a:noFill/>
          </p:spPr>
          <p:txBody>
            <a:bodyPr wrap="none" rtlCol="0">
              <a:spAutoFit/>
            </a:bodyPr>
            <a:lstStyle/>
            <a:p>
              <a:r>
                <a:rPr lang="en-US" sz="1800" baseline="0" dirty="0" smtClean="0">
                  <a:effectLst/>
                  <a:latin typeface="Arial" panose="020B0604020202020204" pitchFamily="34" charset="0"/>
                  <a:cs typeface="Arial" panose="020B0604020202020204" pitchFamily="34" charset="0"/>
                </a:rPr>
                <a:t> from triode</a:t>
              </a:r>
              <a:endParaRPr lang="de-DE" sz="1800" baseline="0" dirty="0">
                <a:effectLst/>
                <a:latin typeface="Arial" panose="020B0604020202020204" pitchFamily="34" charset="0"/>
                <a:cs typeface="Arial" panose="020B0604020202020204" pitchFamily="34" charset="0"/>
              </a:endParaRPr>
            </a:p>
          </p:txBody>
        </p:sp>
        <p:sp>
          <p:nvSpPr>
            <p:cNvPr id="18" name="TextBox 17"/>
            <p:cNvSpPr txBox="1"/>
            <p:nvPr/>
          </p:nvSpPr>
          <p:spPr>
            <a:xfrm>
              <a:off x="6693453" y="2365286"/>
              <a:ext cx="697627" cy="369332"/>
            </a:xfrm>
            <a:prstGeom prst="rect">
              <a:avLst/>
            </a:prstGeom>
            <a:noFill/>
          </p:spPr>
          <p:txBody>
            <a:bodyPr wrap="none" rtlCol="0">
              <a:spAutoFit/>
            </a:bodyPr>
            <a:lstStyle/>
            <a:p>
              <a:r>
                <a:rPr lang="en-US" sz="1800" baseline="0" dirty="0" smtClean="0">
                  <a:effectLst/>
                  <a:latin typeface="Arial" panose="020B0604020202020204" pitchFamily="34" charset="0"/>
                  <a:cs typeface="Arial" panose="020B0604020202020204" pitchFamily="34" charset="0"/>
                </a:rPr>
                <a:t>MCP</a:t>
              </a:r>
              <a:endParaRPr lang="de-DE" sz="1800" baseline="0" dirty="0">
                <a:effectLst/>
                <a:latin typeface="Arial" panose="020B0604020202020204" pitchFamily="34" charset="0"/>
                <a:cs typeface="Arial" panose="020B0604020202020204" pitchFamily="34" charset="0"/>
              </a:endParaRPr>
            </a:p>
          </p:txBody>
        </p:sp>
        <p:sp>
          <p:nvSpPr>
            <p:cNvPr id="16" name="TextBox 15"/>
            <p:cNvSpPr txBox="1"/>
            <p:nvPr/>
          </p:nvSpPr>
          <p:spPr>
            <a:xfrm>
              <a:off x="2381698" y="1807530"/>
              <a:ext cx="1056700" cy="369332"/>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m</a:t>
              </a:r>
              <a:r>
                <a:rPr lang="en-US" sz="1800" baseline="0" dirty="0" smtClean="0">
                  <a:solidFill>
                    <a:schemeClr val="bg1"/>
                  </a:solidFill>
                  <a:effectLst/>
                  <a:latin typeface="Arial" panose="020B0604020202020204" pitchFamily="34" charset="0"/>
                  <a:cs typeface="Arial" panose="020B0604020202020204" pitchFamily="34" charset="0"/>
                </a:rPr>
                <a:t>irror 1</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20" name="TextBox 19"/>
            <p:cNvSpPr txBox="1"/>
            <p:nvPr/>
          </p:nvSpPr>
          <p:spPr>
            <a:xfrm>
              <a:off x="5373109" y="1800435"/>
              <a:ext cx="1056700" cy="369332"/>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m</a:t>
              </a:r>
              <a:r>
                <a:rPr lang="en-US" sz="1800" baseline="0" dirty="0" smtClean="0">
                  <a:solidFill>
                    <a:schemeClr val="bg1"/>
                  </a:solidFill>
                  <a:effectLst/>
                  <a:latin typeface="Arial" panose="020B0604020202020204" pitchFamily="34" charset="0"/>
                  <a:cs typeface="Arial" panose="020B0604020202020204" pitchFamily="34" charset="0"/>
                </a:rPr>
                <a:t>irror 2</a:t>
              </a:r>
              <a:endParaRPr lang="de-DE" sz="1800" baseline="0" dirty="0">
                <a:solidFill>
                  <a:schemeClr val="bg1"/>
                </a:solidFill>
                <a:effectLst/>
                <a:latin typeface="Arial" panose="020B0604020202020204" pitchFamily="34" charset="0"/>
                <a:cs typeface="Arial" panose="020B0604020202020204" pitchFamily="34" charset="0"/>
              </a:endParaRPr>
            </a:p>
          </p:txBody>
        </p:sp>
      </p:grpSp>
      <p:sp>
        <p:nvSpPr>
          <p:cNvPr id="21" name="TextBox 20"/>
          <p:cNvSpPr txBox="1"/>
          <p:nvPr/>
        </p:nvSpPr>
        <p:spPr>
          <a:xfrm>
            <a:off x="6308290" y="3808035"/>
            <a:ext cx="1133644" cy="369332"/>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m</a:t>
            </a:r>
            <a:r>
              <a:rPr lang="en-US" sz="1800" baseline="0" dirty="0" smtClean="0">
                <a:solidFill>
                  <a:schemeClr val="bg1"/>
                </a:solidFill>
                <a:effectLst/>
                <a:latin typeface="Arial" panose="020B0604020202020204" pitchFamily="34" charset="0"/>
                <a:cs typeface="Arial" panose="020B0604020202020204" pitchFamily="34" charset="0"/>
              </a:rPr>
              <a:t>irror 2:</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22" name="TextBox 21"/>
          <p:cNvSpPr txBox="1"/>
          <p:nvPr/>
        </p:nvSpPr>
        <p:spPr>
          <a:xfrm>
            <a:off x="714375" y="3710013"/>
            <a:ext cx="1133644" cy="369332"/>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m</a:t>
            </a:r>
            <a:r>
              <a:rPr lang="en-US" sz="1800" baseline="0" dirty="0" smtClean="0">
                <a:solidFill>
                  <a:schemeClr val="bg1"/>
                </a:solidFill>
                <a:effectLst/>
                <a:latin typeface="Arial" panose="020B0604020202020204" pitchFamily="34" charset="0"/>
                <a:cs typeface="Arial" panose="020B0604020202020204" pitchFamily="34" charset="0"/>
              </a:rPr>
              <a:t>irror 1:</a:t>
            </a:r>
            <a:endParaRPr lang="de-DE" sz="1800" baseline="0" dirty="0">
              <a:solidFill>
                <a:schemeClr val="bg1"/>
              </a:solidFill>
              <a:effectLst/>
              <a:latin typeface="Arial" panose="020B0604020202020204" pitchFamily="34" charset="0"/>
              <a:cs typeface="Arial" panose="020B0604020202020204" pitchFamily="34" charset="0"/>
            </a:endParaRPr>
          </a:p>
        </p:txBody>
      </p:sp>
      <p:cxnSp>
        <p:nvCxnSpPr>
          <p:cNvPr id="23" name="Straight Arrow Connector 22"/>
          <p:cNvCxnSpPr/>
          <p:nvPr/>
        </p:nvCxnSpPr>
        <p:spPr bwMode="auto">
          <a:xfrm>
            <a:off x="2734359" y="2787783"/>
            <a:ext cx="385575" cy="0"/>
          </a:xfrm>
          <a:prstGeom prst="straightConnector1">
            <a:avLst/>
          </a:prstGeom>
          <a:solidFill>
            <a:schemeClr val="accent1"/>
          </a:solidFill>
          <a:ln w="19050" cap="sq" cmpd="sng" algn="ctr">
            <a:solidFill>
              <a:srgbClr val="FF0000"/>
            </a:solidFill>
            <a:prstDash val="solid"/>
            <a:round/>
            <a:headEnd type="none" w="lg" len="lg"/>
            <a:tailEnd type="triangl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Rectangle 24"/>
          <p:cNvSpPr/>
          <p:nvPr/>
        </p:nvSpPr>
        <p:spPr bwMode="auto">
          <a:xfrm>
            <a:off x="3119934" y="2454255"/>
            <a:ext cx="318464" cy="184666"/>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29" name="Rectangle 28"/>
          <p:cNvSpPr/>
          <p:nvPr/>
        </p:nvSpPr>
        <p:spPr bwMode="auto">
          <a:xfrm>
            <a:off x="3208535" y="2617654"/>
            <a:ext cx="587286" cy="40962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26" name="TextBox 25"/>
          <p:cNvSpPr txBox="1"/>
          <p:nvPr/>
        </p:nvSpPr>
        <p:spPr>
          <a:xfrm>
            <a:off x="3157835" y="2535955"/>
            <a:ext cx="1789272" cy="523220"/>
          </a:xfrm>
          <a:prstGeom prst="rect">
            <a:avLst/>
          </a:prstGeom>
          <a:noFill/>
        </p:spPr>
        <p:txBody>
          <a:bodyPr wrap="none" rtlCol="0">
            <a:spAutoFit/>
          </a:bodyPr>
          <a:lstStyle/>
          <a:p>
            <a:r>
              <a:rPr lang="en-US" sz="1400" baseline="0" dirty="0" smtClean="0">
                <a:effectLst/>
                <a:latin typeface="Arial" panose="020B0604020202020204" pitchFamily="34" charset="0"/>
                <a:cs typeface="Arial" panose="020B0604020202020204" pitchFamily="34" charset="0"/>
              </a:rPr>
              <a:t>50 </a:t>
            </a:r>
            <a:r>
              <a:rPr lang="en-US" sz="1400" baseline="0" dirty="0" smtClean="0">
                <a:effectLst/>
                <a:latin typeface="Symbol" panose="05050102010706020507" pitchFamily="18" charset="2"/>
                <a:cs typeface="Arial" panose="020B0604020202020204" pitchFamily="34" charset="0"/>
              </a:rPr>
              <a:t>m</a:t>
            </a:r>
            <a:r>
              <a:rPr lang="en-US" sz="1400" baseline="0" dirty="0" smtClean="0">
                <a:effectLst/>
                <a:latin typeface="Arial" panose="020B0604020202020204" pitchFamily="34" charset="0"/>
                <a:cs typeface="Arial" panose="020B0604020202020204" pitchFamily="34" charset="0"/>
              </a:rPr>
              <a:t>m ø collection </a:t>
            </a:r>
          </a:p>
          <a:p>
            <a:r>
              <a:rPr lang="en-US" sz="1400" baseline="0" dirty="0" smtClean="0">
                <a:effectLst/>
                <a:latin typeface="Arial" panose="020B0604020202020204" pitchFamily="34" charset="0"/>
                <a:cs typeface="Arial" panose="020B0604020202020204" pitchFamily="34" charset="0"/>
              </a:rPr>
              <a:t>micro electrode</a:t>
            </a:r>
            <a:endParaRPr lang="de-DE" sz="1400" baseline="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406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927859" y="17453"/>
            <a:ext cx="4813226" cy="546074"/>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VUV Optics Setup</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6" name="TextBox 5"/>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16</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15" name="TextBox 14"/>
          <p:cNvSpPr txBox="1"/>
          <p:nvPr/>
        </p:nvSpPr>
        <p:spPr>
          <a:xfrm>
            <a:off x="124792" y="5014950"/>
            <a:ext cx="4604146" cy="1554272"/>
          </a:xfrm>
          <a:prstGeom prst="rect">
            <a:avLst/>
          </a:prstGeom>
          <a:noFill/>
        </p:spPr>
        <p:txBody>
          <a:bodyPr wrap="none" rtlCol="0">
            <a:spAutoFit/>
          </a:bodyPr>
          <a:lstStyle/>
          <a:p>
            <a:pPr lvl="0">
              <a:spcAft>
                <a:spcPts val="0"/>
              </a:spcAft>
            </a:pPr>
            <a:r>
              <a:rPr lang="en-US" sz="1800" baseline="0" dirty="0">
                <a:solidFill>
                  <a:srgbClr val="FF0000"/>
                </a:solidFill>
                <a:effectLst/>
                <a:latin typeface="Arial" panose="020B0604020202020204" pitchFamily="34" charset="0"/>
                <a:cs typeface="Arial" panose="020B0604020202020204" pitchFamily="34" charset="0"/>
              </a:rPr>
              <a:t>ion collection on micro-electrode</a:t>
            </a:r>
            <a:r>
              <a:rPr lang="en-US" sz="1800" baseline="0" dirty="0" smtClean="0">
                <a:solidFill>
                  <a:srgbClr val="FF0000"/>
                </a:solidFill>
                <a:effectLst/>
                <a:latin typeface="Arial" panose="020B0604020202020204" pitchFamily="34" charset="0"/>
                <a:cs typeface="Arial" panose="020B0604020202020204" pitchFamily="34" charset="0"/>
              </a:rPr>
              <a:t>:</a:t>
            </a:r>
            <a:endParaRPr lang="en-US" sz="1800" baseline="0" dirty="0" smtClean="0">
              <a:solidFill>
                <a:schemeClr val="bg2"/>
              </a:solidFill>
              <a:effectLst/>
              <a:latin typeface="Arial" panose="020B0604020202020204" pitchFamily="34" charset="0"/>
              <a:cs typeface="Arial" panose="020B0604020202020204" pitchFamily="34" charset="0"/>
            </a:endParaRPr>
          </a:p>
          <a:p>
            <a:pPr>
              <a:spcAft>
                <a:spcPts val="600"/>
              </a:spcAft>
            </a:pPr>
            <a:r>
              <a:rPr lang="en-US" sz="1800" baseline="0" dirty="0" smtClean="0">
                <a:solidFill>
                  <a:srgbClr val="FF0000"/>
                </a:solidFill>
                <a:effectLst/>
                <a:latin typeface="Arial" panose="020B0604020202020204" pitchFamily="34" charset="0"/>
                <a:cs typeface="Arial" panose="020B0604020202020204" pitchFamily="34" charset="0"/>
              </a:rPr>
              <a:t>no fluorescence signal was observed</a:t>
            </a:r>
          </a:p>
          <a:p>
            <a:r>
              <a:rPr lang="en-US" sz="180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 radiative decay branch too weak ?</a:t>
            </a:r>
          </a:p>
          <a:p>
            <a:r>
              <a:rPr lang="en-US" sz="180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 </a:t>
            </a:r>
            <a:r>
              <a:rPr lang="en-US" sz="1800" baseline="0" dirty="0" smtClean="0">
                <a:solidFill>
                  <a:schemeClr val="bg2"/>
                </a:solidFill>
                <a:effectLst/>
                <a:latin typeface="Arial" panose="020B0604020202020204" pitchFamily="34" charset="0"/>
                <a:cs typeface="Arial" panose="020B0604020202020204" pitchFamily="34" charset="0"/>
              </a:rPr>
              <a:t>search for dominant IC decay branch</a:t>
            </a:r>
          </a:p>
          <a:p>
            <a:r>
              <a:rPr lang="en-US" sz="1800" baseline="0" dirty="0" smtClean="0">
                <a:solidFill>
                  <a:schemeClr val="bg2"/>
                </a:solidFill>
                <a:effectLst/>
                <a:latin typeface="Arial" panose="020B0604020202020204" pitchFamily="34" charset="0"/>
                <a:cs typeface="Arial" panose="020B0604020202020204" pitchFamily="34" charset="0"/>
              </a:rPr>
              <a:t> </a:t>
            </a:r>
            <a:r>
              <a:rPr lang="en-US" sz="1800" baseline="0" dirty="0" smtClean="0">
                <a:solidFill>
                  <a:srgbClr val="C00000"/>
                </a:solidFill>
                <a:effectLst/>
                <a:latin typeface="Arial" panose="020B0604020202020204" pitchFamily="34" charset="0"/>
                <a:cs typeface="Arial" panose="020B0604020202020204" pitchFamily="34" charset="0"/>
                <a:sym typeface="Wingdings" panose="05000000000000000000" pitchFamily="2" charset="2"/>
              </a:rPr>
              <a:t> </a:t>
            </a:r>
            <a:r>
              <a:rPr lang="en-US" sz="1800" baseline="0" dirty="0" smtClean="0">
                <a:solidFill>
                  <a:srgbClr val="C00000"/>
                </a:solidFill>
                <a:effectLst/>
                <a:latin typeface="Arial" panose="020B0604020202020204" pitchFamily="34" charset="0"/>
                <a:cs typeface="Arial" panose="020B0604020202020204" pitchFamily="34" charset="0"/>
              </a:rPr>
              <a:t>measure conversion electrons</a:t>
            </a:r>
            <a:endParaRPr lang="de-DE" sz="1800" baseline="0" dirty="0">
              <a:solidFill>
                <a:srgbClr val="C00000"/>
              </a:solidFill>
              <a:effectLst/>
              <a:latin typeface="Arial" panose="020B0604020202020204" pitchFamily="34" charset="0"/>
              <a:cs typeface="Arial" panose="020B0604020202020204" pitchFamily="34" charset="0"/>
            </a:endParaRPr>
          </a:p>
        </p:txBody>
      </p:sp>
      <p:grpSp>
        <p:nvGrpSpPr>
          <p:cNvPr id="9" name="Group 8"/>
          <p:cNvGrpSpPr/>
          <p:nvPr/>
        </p:nvGrpSpPr>
        <p:grpSpPr>
          <a:xfrm>
            <a:off x="39728" y="1112195"/>
            <a:ext cx="8916943" cy="2927527"/>
            <a:chOff x="39728" y="1112195"/>
            <a:chExt cx="8916943" cy="2927527"/>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7011" t="20474" r="5160" b="44461"/>
            <a:stretch/>
          </p:blipFill>
          <p:spPr>
            <a:xfrm>
              <a:off x="39728" y="1112195"/>
              <a:ext cx="8912486" cy="2619817"/>
            </a:xfrm>
            <a:prstGeom prst="rect">
              <a:avLst/>
            </a:prstGeom>
          </p:spPr>
        </p:pic>
        <p:sp>
          <p:nvSpPr>
            <p:cNvPr id="2" name="TextBox 1"/>
            <p:cNvSpPr txBox="1"/>
            <p:nvPr/>
          </p:nvSpPr>
          <p:spPr>
            <a:xfrm>
              <a:off x="74431" y="3731945"/>
              <a:ext cx="7340792" cy="307777"/>
            </a:xfrm>
            <a:prstGeom prst="rect">
              <a:avLst/>
            </a:prstGeom>
            <a:noFill/>
          </p:spPr>
          <p:txBody>
            <a:bodyPr wrap="none" rtlCol="0">
              <a:spAutoFit/>
            </a:bodyPr>
            <a:lstStyle/>
            <a:p>
              <a:r>
                <a:rPr lang="en-US" sz="1400" baseline="0" dirty="0" smtClean="0">
                  <a:solidFill>
                    <a:schemeClr val="bg2"/>
                  </a:solidFill>
                  <a:effectLst/>
                  <a:latin typeface="Arial" panose="020B0604020202020204" pitchFamily="34" charset="0"/>
                  <a:cs typeface="Arial" panose="020B0604020202020204" pitchFamily="34" charset="0"/>
                </a:rPr>
                <a:t>L. </a:t>
              </a:r>
              <a:r>
                <a:rPr lang="en-US" sz="1400" baseline="0" dirty="0" err="1" smtClean="0">
                  <a:solidFill>
                    <a:schemeClr val="bg2"/>
                  </a:solidFill>
                  <a:effectLst/>
                  <a:latin typeface="Arial" panose="020B0604020202020204" pitchFamily="34" charset="0"/>
                  <a:cs typeface="Arial" panose="020B0604020202020204" pitchFamily="34" charset="0"/>
                </a:rPr>
                <a:t>v.d</a:t>
              </a:r>
              <a:r>
                <a:rPr lang="en-US" sz="1400" baseline="0" dirty="0" smtClean="0">
                  <a:solidFill>
                    <a:schemeClr val="bg2"/>
                  </a:solidFill>
                  <a:effectLst/>
                  <a:latin typeface="Arial" panose="020B0604020202020204" pitchFamily="34" charset="0"/>
                  <a:cs typeface="Arial" panose="020B0604020202020204" pitchFamily="34" charset="0"/>
                </a:rPr>
                <a:t>. </a:t>
              </a:r>
              <a:r>
                <a:rPr lang="en-US" sz="1400" baseline="0" dirty="0" err="1" smtClean="0">
                  <a:solidFill>
                    <a:schemeClr val="bg2"/>
                  </a:solidFill>
                  <a:effectLst/>
                  <a:latin typeface="Arial" panose="020B0604020202020204" pitchFamily="34" charset="0"/>
                  <a:cs typeface="Arial" panose="020B0604020202020204" pitchFamily="34" charset="0"/>
                </a:rPr>
                <a:t>Wense</a:t>
              </a:r>
              <a:r>
                <a:rPr lang="en-US" sz="1400" baseline="0" dirty="0" smtClean="0">
                  <a:solidFill>
                    <a:schemeClr val="bg2"/>
                  </a:solidFill>
                  <a:effectLst/>
                  <a:latin typeface="Arial" panose="020B0604020202020204" pitchFamily="34" charset="0"/>
                  <a:cs typeface="Arial" panose="020B0604020202020204" pitchFamily="34" charset="0"/>
                </a:rPr>
                <a:t>, PT, D. Kalb, M. </a:t>
              </a:r>
              <a:r>
                <a:rPr lang="en-US" sz="1400" baseline="0" dirty="0" err="1" smtClean="0">
                  <a:solidFill>
                    <a:schemeClr val="bg2"/>
                  </a:solidFill>
                  <a:effectLst/>
                  <a:latin typeface="Arial" panose="020B0604020202020204" pitchFamily="34" charset="0"/>
                  <a:cs typeface="Arial" panose="020B0604020202020204" pitchFamily="34" charset="0"/>
                </a:rPr>
                <a:t>Laatiaoui</a:t>
              </a:r>
              <a:r>
                <a:rPr lang="en-US" sz="1400" baseline="0" dirty="0" smtClean="0">
                  <a:solidFill>
                    <a:schemeClr val="bg2"/>
                  </a:solidFill>
                  <a:effectLst/>
                  <a:latin typeface="Arial" panose="020B0604020202020204" pitchFamily="34" charset="0"/>
                  <a:cs typeface="Arial" panose="020B0604020202020204" pitchFamily="34" charset="0"/>
                </a:rPr>
                <a:t>, Journal of Instrumentation 8, P03005 (2013)</a:t>
              </a:r>
              <a:endParaRPr lang="de-DE" sz="1400" baseline="0" dirty="0">
                <a:solidFill>
                  <a:schemeClr val="bg2"/>
                </a:solidFill>
                <a:effectLst/>
                <a:latin typeface="Arial" panose="020B0604020202020204" pitchFamily="34" charset="0"/>
                <a:cs typeface="Arial" panose="020B0604020202020204" pitchFamily="34" charset="0"/>
              </a:endParaRPr>
            </a:p>
          </p:txBody>
        </p:sp>
        <p:sp>
          <p:nvSpPr>
            <p:cNvPr id="4" name="Rectangle 3"/>
            <p:cNvSpPr/>
            <p:nvPr/>
          </p:nvSpPr>
          <p:spPr bwMode="auto">
            <a:xfrm>
              <a:off x="224044" y="3391760"/>
              <a:ext cx="8685638" cy="340252"/>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5" name="Rectangle 4"/>
            <p:cNvSpPr/>
            <p:nvPr/>
          </p:nvSpPr>
          <p:spPr bwMode="auto">
            <a:xfrm>
              <a:off x="181512" y="3274802"/>
              <a:ext cx="2253342" cy="191386"/>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3" name="TextBox 2"/>
            <p:cNvSpPr txBox="1"/>
            <p:nvPr/>
          </p:nvSpPr>
          <p:spPr>
            <a:xfrm>
              <a:off x="181512" y="3391725"/>
              <a:ext cx="8775159" cy="307777"/>
            </a:xfrm>
            <a:prstGeom prst="rect">
              <a:avLst/>
            </a:prstGeom>
            <a:noFill/>
          </p:spPr>
          <p:txBody>
            <a:bodyPr wrap="none" rtlCol="0">
              <a:spAutoFit/>
            </a:bodyPr>
            <a:lstStyle/>
            <a:p>
              <a:r>
                <a:rPr lang="en-US" sz="1400" baseline="0" dirty="0" smtClean="0">
                  <a:solidFill>
                    <a:schemeClr val="bg1"/>
                  </a:solidFill>
                  <a:effectLst/>
                  <a:latin typeface="Arial" panose="020B0604020202020204" pitchFamily="34" charset="0"/>
                  <a:cs typeface="Arial" panose="020B0604020202020204" pitchFamily="34" charset="0"/>
                </a:rPr>
                <a:t>  2%      16%          65%        80%           40%           42%            49%           76%        10%              1.3</a:t>
              </a:r>
              <a:r>
                <a:rPr lang="en-US" sz="1400" dirty="0" smtClean="0">
                  <a:solidFill>
                    <a:schemeClr val="bg1"/>
                  </a:solidFill>
                  <a:effectLst/>
                  <a:latin typeface="Arial" panose="020B0604020202020204" pitchFamily="34" charset="0"/>
                  <a:cs typeface="Arial" panose="020B0604020202020204" pitchFamily="34" charset="0"/>
                </a:rPr>
                <a:t>.</a:t>
              </a:r>
              <a:r>
                <a:rPr lang="en-US" sz="1400" baseline="0" dirty="0" smtClean="0">
                  <a:solidFill>
                    <a:schemeClr val="bg1"/>
                  </a:solidFill>
                  <a:effectLst/>
                  <a:latin typeface="Arial" panose="020B0604020202020204" pitchFamily="34" charset="0"/>
                  <a:cs typeface="Arial" panose="020B0604020202020204" pitchFamily="34" charset="0"/>
                </a:rPr>
                <a:t>10</a:t>
              </a:r>
              <a:r>
                <a:rPr lang="en-US" sz="1400" dirty="0" smtClean="0">
                  <a:solidFill>
                    <a:schemeClr val="bg1"/>
                  </a:solidFill>
                  <a:effectLst/>
                  <a:latin typeface="Arial" panose="020B0604020202020204" pitchFamily="34" charset="0"/>
                  <a:cs typeface="Arial" panose="020B0604020202020204" pitchFamily="34" charset="0"/>
                </a:rPr>
                <a:t>-5</a:t>
              </a:r>
              <a:r>
                <a:rPr lang="en-US" sz="1400" baseline="0" dirty="0" smtClean="0">
                  <a:solidFill>
                    <a:schemeClr val="bg1"/>
                  </a:solidFill>
                  <a:effectLst/>
                  <a:latin typeface="Arial" panose="020B0604020202020204" pitchFamily="34" charset="0"/>
                  <a:cs typeface="Arial" panose="020B0604020202020204" pitchFamily="34" charset="0"/>
                </a:rPr>
                <a:t>     </a:t>
              </a:r>
              <a:endParaRPr lang="de-DE" sz="1400" baseline="0" dirty="0">
                <a:solidFill>
                  <a:schemeClr val="bg1"/>
                </a:solidFill>
                <a:effectLst/>
                <a:latin typeface="Arial" panose="020B0604020202020204" pitchFamily="34" charset="0"/>
                <a:cs typeface="Arial" panose="020B0604020202020204" pitchFamily="34" charset="0"/>
              </a:endParaRPr>
            </a:p>
          </p:txBody>
        </p:sp>
        <p:sp>
          <p:nvSpPr>
            <p:cNvPr id="7" name="Rectangle 6"/>
            <p:cNvSpPr/>
            <p:nvPr/>
          </p:nvSpPr>
          <p:spPr bwMode="auto">
            <a:xfrm>
              <a:off x="7878724" y="2977090"/>
              <a:ext cx="925032" cy="722412"/>
            </a:xfrm>
            <a:prstGeom prst="rect">
              <a:avLst/>
            </a:prstGeom>
            <a:noFill/>
            <a:ln w="38100" cap="sq" cmpd="sng" algn="ctr">
              <a:solidFill>
                <a:schemeClr val="bg1">
                  <a:lumMod val="75000"/>
                </a:schemeClr>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grpSp>
      <p:sp>
        <p:nvSpPr>
          <p:cNvPr id="10" name="TextBox 9"/>
          <p:cNvSpPr txBox="1"/>
          <p:nvPr/>
        </p:nvSpPr>
        <p:spPr>
          <a:xfrm>
            <a:off x="751" y="2658140"/>
            <a:ext cx="1326004" cy="369332"/>
          </a:xfrm>
          <a:prstGeom prst="rect">
            <a:avLst/>
          </a:prstGeom>
          <a:noFill/>
        </p:spPr>
        <p:txBody>
          <a:bodyPr wrap="none" rtlCol="0">
            <a:spAutoFit/>
          </a:bodyPr>
          <a:lstStyle/>
          <a:p>
            <a:pPr>
              <a:buClr>
                <a:srgbClr val="FF0000"/>
              </a:buClr>
            </a:pPr>
            <a:r>
              <a:rPr lang="en-US" sz="1800" baseline="0" dirty="0">
                <a:solidFill>
                  <a:schemeClr val="bg1"/>
                </a:solidFill>
                <a:effectLst/>
                <a:latin typeface="Arial" panose="020B0604020202020204" pitchFamily="34" charset="0"/>
                <a:cs typeface="Arial" panose="020B0604020202020204" pitchFamily="34" charset="0"/>
              </a:rPr>
              <a:t>e</a:t>
            </a:r>
            <a:r>
              <a:rPr lang="en-US" sz="1800" baseline="0" dirty="0" smtClean="0">
                <a:solidFill>
                  <a:schemeClr val="bg1"/>
                </a:solidFill>
                <a:effectLst/>
                <a:latin typeface="Arial" panose="020B0604020202020204" pitchFamily="34" charset="0"/>
                <a:cs typeface="Arial" panose="020B0604020202020204" pitchFamily="34" charset="0"/>
              </a:rPr>
              <a:t>fficiency:</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1" name="TextBox 10"/>
          <p:cNvSpPr txBox="1"/>
          <p:nvPr/>
        </p:nvSpPr>
        <p:spPr>
          <a:xfrm>
            <a:off x="11384" y="4136061"/>
            <a:ext cx="2755883" cy="369332"/>
          </a:xfrm>
          <a:prstGeom prst="rect">
            <a:avLst/>
          </a:prstGeom>
          <a:noFill/>
        </p:spPr>
        <p:txBody>
          <a:bodyPr wrap="none" rtlCol="0">
            <a:spAutoFit/>
          </a:bodyPr>
          <a:lstStyle/>
          <a:p>
            <a:pPr marL="285750" indent="-285750">
              <a:buClr>
                <a:srgbClr val="FF0000"/>
              </a:buClr>
              <a:buFont typeface="Wingdings" panose="05000000000000000000" pitchFamily="2" charset="2"/>
              <a:buChar char="§"/>
            </a:pPr>
            <a:r>
              <a:rPr lang="en-US" sz="1800" baseline="0" dirty="0">
                <a:solidFill>
                  <a:schemeClr val="bg1"/>
                </a:solidFill>
                <a:effectLst/>
                <a:latin typeface="Arial" panose="020B0604020202020204" pitchFamily="34" charset="0"/>
                <a:cs typeface="Arial" panose="020B0604020202020204" pitchFamily="34" charset="0"/>
              </a:rPr>
              <a:t>s</a:t>
            </a:r>
            <a:r>
              <a:rPr lang="en-US" sz="1800" baseline="0" dirty="0" smtClean="0">
                <a:solidFill>
                  <a:schemeClr val="bg1"/>
                </a:solidFill>
                <a:effectLst/>
                <a:latin typeface="Arial" panose="020B0604020202020204" pitchFamily="34" charset="0"/>
                <a:cs typeface="Arial" panose="020B0604020202020204" pitchFamily="34" charset="0"/>
              </a:rPr>
              <a:t>ignal-to-noise ratio:</a:t>
            </a:r>
            <a:endParaRPr lang="de-DE" sz="1800" baseline="0" dirty="0">
              <a:solidFill>
                <a:schemeClr val="bg1"/>
              </a:solidFill>
              <a:effectLst/>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826713434"/>
              </p:ext>
            </p:extLst>
          </p:nvPr>
        </p:nvGraphicFramePr>
        <p:xfrm>
          <a:off x="4763397" y="4093529"/>
          <a:ext cx="4306183" cy="2219960"/>
        </p:xfrm>
        <a:graphic>
          <a:graphicData uri="http://schemas.openxmlformats.org/drawingml/2006/table">
            <a:tbl>
              <a:tblPr firstRow="1" bandRow="1">
                <a:tableStyleId>{5C22544A-7EE6-4342-B048-85BDC9FD1C3A}</a:tableStyleId>
              </a:tblPr>
              <a:tblGrid>
                <a:gridCol w="2753833"/>
                <a:gridCol w="1552350"/>
              </a:tblGrid>
              <a:tr h="189436">
                <a:tc>
                  <a:txBody>
                    <a:bodyPr/>
                    <a:lstStyle/>
                    <a:p>
                      <a:r>
                        <a:rPr lang="en-US" baseline="30000" dirty="0" smtClean="0">
                          <a:latin typeface="Arial" panose="020B0604020202020204" pitchFamily="34" charset="0"/>
                          <a:cs typeface="Arial" panose="020B0604020202020204" pitchFamily="34" charset="0"/>
                        </a:rPr>
                        <a:t>233</a:t>
                      </a:r>
                      <a:r>
                        <a:rPr lang="en-US" dirty="0" smtClean="0">
                          <a:latin typeface="Arial" panose="020B0604020202020204" pitchFamily="34" charset="0"/>
                          <a:cs typeface="Arial" panose="020B0604020202020204" pitchFamily="34" charset="0"/>
                        </a:rPr>
                        <a:t>U source 2</a:t>
                      </a:r>
                      <a:endParaRPr lang="de-DE" dirty="0">
                        <a:latin typeface="Arial" panose="020B0604020202020204" pitchFamily="34" charset="0"/>
                        <a:cs typeface="Arial" panose="020B0604020202020204" pitchFamily="34" charset="0"/>
                      </a:endParaRPr>
                    </a:p>
                  </a:txBody>
                  <a:tcPr/>
                </a:tc>
                <a:tc>
                  <a:txBody>
                    <a:bodyPr/>
                    <a:lstStyle/>
                    <a:p>
                      <a:endParaRPr lang="de-DE" dirty="0"/>
                    </a:p>
                  </a:txBody>
                  <a:tcPr/>
                </a:tc>
              </a:tr>
              <a:tr h="370840">
                <a:tc>
                  <a:txBody>
                    <a:bodyPr/>
                    <a:lstStyle/>
                    <a:p>
                      <a:r>
                        <a:rPr lang="en-US" dirty="0" smtClean="0">
                          <a:latin typeface="Arial" panose="020B0604020202020204" pitchFamily="34" charset="0"/>
                          <a:cs typeface="Arial" panose="020B0604020202020204" pitchFamily="34" charset="0"/>
                        </a:rPr>
                        <a:t>eff.  </a:t>
                      </a:r>
                      <a:r>
                        <a:rPr lang="en-US" baseline="30000" dirty="0" smtClean="0">
                          <a:latin typeface="Arial" panose="020B0604020202020204" pitchFamily="34" charset="0"/>
                          <a:cs typeface="Arial" panose="020B0604020202020204" pitchFamily="34" charset="0"/>
                        </a:rPr>
                        <a:t>229</a:t>
                      </a:r>
                      <a:r>
                        <a:rPr lang="en-US" baseline="0" dirty="0" smtClean="0">
                          <a:latin typeface="Arial" panose="020B0604020202020204" pitchFamily="34" charset="0"/>
                          <a:cs typeface="Arial" panose="020B0604020202020204" pitchFamily="34" charset="0"/>
                        </a:rPr>
                        <a:t>Th</a:t>
                      </a:r>
                      <a:r>
                        <a:rPr lang="en-US" dirty="0" smtClean="0">
                          <a:latin typeface="Arial" panose="020B0604020202020204" pitchFamily="34" charset="0"/>
                          <a:cs typeface="Arial" panose="020B0604020202020204" pitchFamily="34" charset="0"/>
                        </a:rPr>
                        <a:t> recoil activity</a:t>
                      </a:r>
                      <a:endParaRPr lang="de-DE"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55000 / s</a:t>
                      </a:r>
                      <a:endParaRPr lang="de-DE" dirty="0">
                        <a:latin typeface="Arial" panose="020B0604020202020204" pitchFamily="34" charset="0"/>
                        <a:cs typeface="Arial" panose="020B0604020202020204" pitchFamily="34" charset="0"/>
                      </a:endParaRPr>
                    </a:p>
                  </a:txBody>
                  <a:tcPr/>
                </a:tc>
              </a:tr>
              <a:tr h="370840">
                <a:tc>
                  <a:txBody>
                    <a:bodyPr/>
                    <a:lstStyle/>
                    <a:p>
                      <a:r>
                        <a:rPr lang="en-US" dirty="0" smtClean="0">
                          <a:solidFill>
                            <a:schemeClr val="bg2"/>
                          </a:solidFill>
                          <a:latin typeface="Arial" panose="020B0604020202020204" pitchFamily="34" charset="0"/>
                          <a:cs typeface="Arial" panose="020B0604020202020204" pitchFamily="34" charset="0"/>
                        </a:rPr>
                        <a:t>detectable VUV photons</a:t>
                      </a:r>
                      <a:endParaRPr lang="de-DE" dirty="0">
                        <a:solidFill>
                          <a:schemeClr val="bg2"/>
                        </a:solidFill>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0.72 / s</a:t>
                      </a:r>
                      <a:endParaRPr lang="de-DE" dirty="0">
                        <a:latin typeface="Arial" panose="020B0604020202020204" pitchFamily="34" charset="0"/>
                        <a:cs typeface="Arial" panose="020B0604020202020204" pitchFamily="34" charset="0"/>
                      </a:endParaRPr>
                    </a:p>
                  </a:txBody>
                  <a:tcPr/>
                </a:tc>
              </a:tr>
              <a:tr h="370840">
                <a:tc>
                  <a:txBody>
                    <a:bodyPr/>
                    <a:lstStyle/>
                    <a:p>
                      <a:r>
                        <a:rPr lang="en-US" dirty="0" smtClean="0">
                          <a:solidFill>
                            <a:schemeClr val="bg2"/>
                          </a:solidFill>
                          <a:latin typeface="Arial" panose="020B0604020202020204" pitchFamily="34" charset="0"/>
                          <a:cs typeface="Arial" panose="020B0604020202020204" pitchFamily="34" charset="0"/>
                        </a:rPr>
                        <a:t>count rate/area</a:t>
                      </a:r>
                      <a:endParaRPr lang="de-DE" dirty="0">
                        <a:solidFill>
                          <a:schemeClr val="bg2"/>
                        </a:solidFill>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81.82 / mm</a:t>
                      </a:r>
                      <a:r>
                        <a:rPr lang="en-US" baseline="30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s</a:t>
                      </a:r>
                      <a:endParaRPr lang="de-DE" dirty="0">
                        <a:latin typeface="Arial" panose="020B0604020202020204" pitchFamily="34" charset="0"/>
                        <a:cs typeface="Arial" panose="020B0604020202020204" pitchFamily="34" charset="0"/>
                      </a:endParaRPr>
                    </a:p>
                  </a:txBody>
                  <a:tcPr/>
                </a:tc>
              </a:tr>
              <a:tr h="370840">
                <a:tc>
                  <a:txBody>
                    <a:bodyPr/>
                    <a:lstStyle/>
                    <a:p>
                      <a:r>
                        <a:rPr lang="en-US" dirty="0" smtClean="0">
                          <a:solidFill>
                            <a:schemeClr val="bg2"/>
                          </a:solidFill>
                          <a:latin typeface="Arial" panose="020B0604020202020204" pitchFamily="34" charset="0"/>
                          <a:cs typeface="Arial" panose="020B0604020202020204" pitchFamily="34" charset="0"/>
                        </a:rPr>
                        <a:t>dark count rate</a:t>
                      </a:r>
                      <a:endParaRPr lang="de-DE" dirty="0">
                        <a:solidFill>
                          <a:schemeClr val="bg2"/>
                        </a:solidFill>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0.01 / mm</a:t>
                      </a:r>
                      <a:r>
                        <a:rPr lang="en-US" baseline="30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s</a:t>
                      </a:r>
                      <a:endParaRPr lang="de-DE" dirty="0" smtClean="0">
                        <a:latin typeface="Arial" panose="020B0604020202020204" pitchFamily="34" charset="0"/>
                        <a:cs typeface="Arial" panose="020B0604020202020204" pitchFamily="34" charset="0"/>
                      </a:endParaRPr>
                    </a:p>
                  </a:txBody>
                  <a:tcPr/>
                </a:tc>
              </a:tr>
              <a:tr h="370840">
                <a:tc>
                  <a:txBody>
                    <a:bodyPr/>
                    <a:lstStyle/>
                    <a:p>
                      <a:r>
                        <a:rPr lang="en-US" dirty="0" smtClean="0">
                          <a:solidFill>
                            <a:srgbClr val="C00000"/>
                          </a:solidFill>
                          <a:latin typeface="Arial" panose="020B0604020202020204" pitchFamily="34" charset="0"/>
                          <a:cs typeface="Arial" panose="020B0604020202020204" pitchFamily="34" charset="0"/>
                        </a:rPr>
                        <a:t>signal/noise</a:t>
                      </a:r>
                      <a:r>
                        <a:rPr lang="en-US" baseline="0" dirty="0" smtClean="0">
                          <a:solidFill>
                            <a:srgbClr val="C00000"/>
                          </a:solidFill>
                          <a:latin typeface="Arial" panose="020B0604020202020204" pitchFamily="34" charset="0"/>
                          <a:cs typeface="Arial" panose="020B0604020202020204" pitchFamily="34" charset="0"/>
                        </a:rPr>
                        <a:t> ratio</a:t>
                      </a:r>
                      <a:endParaRPr lang="de-DE" dirty="0">
                        <a:solidFill>
                          <a:srgbClr val="C00000"/>
                        </a:solidFill>
                        <a:latin typeface="Arial" panose="020B0604020202020204" pitchFamily="34" charset="0"/>
                        <a:cs typeface="Arial" panose="020B0604020202020204" pitchFamily="34" charset="0"/>
                      </a:endParaRPr>
                    </a:p>
                  </a:txBody>
                  <a:tcPr/>
                </a:tc>
                <a:tc>
                  <a:txBody>
                    <a:bodyPr/>
                    <a:lstStyle/>
                    <a:p>
                      <a:r>
                        <a:rPr lang="en-US" dirty="0" smtClean="0">
                          <a:solidFill>
                            <a:srgbClr val="C00000"/>
                          </a:solidFill>
                          <a:latin typeface="Arial" panose="020B0604020202020204" pitchFamily="34" charset="0"/>
                          <a:cs typeface="Arial" panose="020B0604020202020204" pitchFamily="34" charset="0"/>
                        </a:rPr>
                        <a:t>8182:1</a:t>
                      </a:r>
                      <a:endParaRPr lang="de-DE" dirty="0">
                        <a:solidFill>
                          <a:srgbClr val="C00000"/>
                        </a:solidFill>
                        <a:latin typeface="Arial" panose="020B0604020202020204" pitchFamily="34" charset="0"/>
                        <a:cs typeface="Arial" panose="020B0604020202020204" pitchFamily="34" charset="0"/>
                      </a:endParaRPr>
                    </a:p>
                  </a:txBody>
                  <a:tcPr/>
                </a:tc>
              </a:tr>
            </a:tbl>
          </a:graphicData>
        </a:graphic>
      </p:graphicFrame>
      <p:sp>
        <p:nvSpPr>
          <p:cNvPr id="17" name="TextBox 16"/>
          <p:cNvSpPr txBox="1"/>
          <p:nvPr/>
        </p:nvSpPr>
        <p:spPr>
          <a:xfrm>
            <a:off x="14922" y="4735047"/>
            <a:ext cx="2640466" cy="369332"/>
          </a:xfrm>
          <a:prstGeom prst="rect">
            <a:avLst/>
          </a:prstGeom>
          <a:noFill/>
        </p:spPr>
        <p:txBody>
          <a:bodyPr wrap="none" rtlCol="0">
            <a:spAutoFit/>
          </a:bodyPr>
          <a:lstStyle/>
          <a:p>
            <a:pPr marL="285750" indent="-285750">
              <a:buClr>
                <a:srgbClr val="FF0000"/>
              </a:buClr>
              <a:buFont typeface="Wingdings" panose="05000000000000000000" pitchFamily="2" charset="2"/>
              <a:buChar char="§"/>
            </a:pPr>
            <a:r>
              <a:rPr lang="en-US" sz="1800" baseline="0" dirty="0" smtClean="0">
                <a:solidFill>
                  <a:schemeClr val="bg1"/>
                </a:solidFill>
                <a:effectLst/>
                <a:latin typeface="Arial" panose="020B0604020202020204" pitchFamily="34" charset="0"/>
                <a:cs typeface="Arial" panose="020B0604020202020204" pitchFamily="34" charset="0"/>
              </a:rPr>
              <a:t>VUV fluorescence ?</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8" name="Rectangle 7"/>
          <p:cNvSpPr/>
          <p:nvPr/>
        </p:nvSpPr>
        <p:spPr bwMode="auto">
          <a:xfrm>
            <a:off x="74431" y="3338296"/>
            <a:ext cx="213411" cy="207317"/>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348262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467293" y="17453"/>
            <a:ext cx="5092995" cy="55670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Isomer Detection Process</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7" name="TextBox 6"/>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17</a:t>
            </a:r>
            <a:endParaRPr lang="de-DE" sz="1600" baseline="0" dirty="0">
              <a:solidFill>
                <a:schemeClr val="bg2"/>
              </a:solidFill>
              <a:effectLst/>
              <a:latin typeface="Arial" panose="020B0604020202020204" pitchFamily="34" charset="0"/>
              <a:cs typeface="Arial" panose="020B0604020202020204" pitchFamily="34" charset="0"/>
            </a:endParaRPr>
          </a:p>
        </p:txBody>
      </p:sp>
      <p:grpSp>
        <p:nvGrpSpPr>
          <p:cNvPr id="3" name="Group 2"/>
          <p:cNvGrpSpPr/>
          <p:nvPr/>
        </p:nvGrpSpPr>
        <p:grpSpPr>
          <a:xfrm>
            <a:off x="7005135" y="1313245"/>
            <a:ext cx="2157647" cy="3106002"/>
            <a:chOff x="7005135" y="2488870"/>
            <a:chExt cx="2157647" cy="3106002"/>
          </a:xfrm>
        </p:grpSpPr>
        <p:sp>
          <p:nvSpPr>
            <p:cNvPr id="13" name="TextBox 12"/>
            <p:cNvSpPr txBox="1"/>
            <p:nvPr/>
          </p:nvSpPr>
          <p:spPr>
            <a:xfrm>
              <a:off x="7771043" y="5225540"/>
              <a:ext cx="697627" cy="369332"/>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MCP</a:t>
              </a:r>
            </a:p>
          </p:txBody>
        </p:sp>
        <p:sp>
          <p:nvSpPr>
            <p:cNvPr id="14" name="TextBox 13"/>
            <p:cNvSpPr txBox="1"/>
            <p:nvPr/>
          </p:nvSpPr>
          <p:spPr>
            <a:xfrm>
              <a:off x="8477979" y="5223045"/>
              <a:ext cx="684803" cy="369332"/>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CCD</a:t>
              </a:r>
            </a:p>
          </p:txBody>
        </p:sp>
        <p:sp>
          <p:nvSpPr>
            <p:cNvPr id="19" name="TextBox 18"/>
            <p:cNvSpPr txBox="1"/>
            <p:nvPr/>
          </p:nvSpPr>
          <p:spPr>
            <a:xfrm>
              <a:off x="7005135" y="2488870"/>
              <a:ext cx="1210588" cy="646331"/>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d</a:t>
              </a:r>
              <a:r>
                <a:rPr lang="en-US" sz="1800" baseline="0" dirty="0" smtClean="0">
                  <a:solidFill>
                    <a:schemeClr val="bg1"/>
                  </a:solidFill>
                  <a:effectLst/>
                  <a:latin typeface="Arial" panose="020B0604020202020204" pitchFamily="34" charset="0"/>
                  <a:cs typeface="Arial" panose="020B0604020202020204" pitchFamily="34" charset="0"/>
                </a:rPr>
                <a:t>etection</a:t>
              </a:r>
            </a:p>
            <a:p>
              <a:r>
                <a:rPr lang="en-US" sz="1800" baseline="0" dirty="0" smtClean="0">
                  <a:solidFill>
                    <a:schemeClr val="bg1"/>
                  </a:solidFill>
                  <a:effectLst/>
                  <a:latin typeface="Arial" panose="020B0604020202020204" pitchFamily="34" charset="0"/>
                  <a:cs typeface="Arial" panose="020B0604020202020204" pitchFamily="34" charset="0"/>
                </a:rPr>
                <a:t>system</a:t>
              </a: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86078" t="2863" b="35613"/>
            <a:stretch/>
          </p:blipFill>
          <p:spPr>
            <a:xfrm>
              <a:off x="8019285" y="3100138"/>
              <a:ext cx="1027111" cy="2179979"/>
            </a:xfrm>
            <a:prstGeom prst="rect">
              <a:avLst/>
            </a:prstGeom>
          </p:spPr>
        </p:pic>
      </p:grpSp>
      <p:grpSp>
        <p:nvGrpSpPr>
          <p:cNvPr id="5" name="Group 4"/>
          <p:cNvGrpSpPr/>
          <p:nvPr/>
        </p:nvGrpSpPr>
        <p:grpSpPr>
          <a:xfrm>
            <a:off x="6269055" y="1917585"/>
            <a:ext cx="1750230" cy="2510507"/>
            <a:chOff x="6269055" y="3093210"/>
            <a:chExt cx="1750230" cy="2510507"/>
          </a:xfrm>
        </p:grpSpPr>
        <p:sp>
          <p:nvSpPr>
            <p:cNvPr id="25" name="TextBox 24"/>
            <p:cNvSpPr txBox="1"/>
            <p:nvPr/>
          </p:nvSpPr>
          <p:spPr>
            <a:xfrm>
              <a:off x="6269055" y="5234385"/>
              <a:ext cx="1595309" cy="369332"/>
            </a:xfrm>
            <a:prstGeom prst="rect">
              <a:avLst/>
            </a:prstGeom>
            <a:noFill/>
          </p:spPr>
          <p:txBody>
            <a:bodyPr wrap="none" rtlCol="0">
              <a:spAutoFit/>
            </a:bodyPr>
            <a:lstStyle/>
            <a:p>
              <a:r>
                <a:rPr lang="en-US" sz="1800" baseline="0" dirty="0" smtClean="0">
                  <a:solidFill>
                    <a:schemeClr val="bg2"/>
                  </a:solidFill>
                  <a:effectLst/>
                  <a:latin typeface="Arial" panose="020B0604020202020204" pitchFamily="34" charset="0"/>
                  <a:cs typeface="Arial" panose="020B0604020202020204" pitchFamily="34" charset="0"/>
                </a:rPr>
                <a:t>UV detection</a:t>
              </a:r>
              <a:endParaRPr lang="de-DE" sz="1800" baseline="0" dirty="0">
                <a:solidFill>
                  <a:schemeClr val="bg2"/>
                </a:solidFill>
                <a:effectLst/>
                <a:latin typeface="Arial" panose="020B0604020202020204" pitchFamily="34" charset="0"/>
                <a:cs typeface="Arial" panose="020B0604020202020204" pitchFamily="34" charset="0"/>
              </a:endParaRPr>
            </a:p>
          </p:txBody>
        </p:sp>
        <p:grpSp>
          <p:nvGrpSpPr>
            <p:cNvPr id="26" name="Group 25"/>
            <p:cNvGrpSpPr/>
            <p:nvPr/>
          </p:nvGrpSpPr>
          <p:grpSpPr>
            <a:xfrm>
              <a:off x="6313153" y="3093210"/>
              <a:ext cx="1706132" cy="2180557"/>
              <a:chOff x="6313153" y="3284604"/>
              <a:chExt cx="1706132" cy="2180557"/>
            </a:xfrm>
          </p:grpSpPr>
          <p:sp>
            <p:nvSpPr>
              <p:cNvPr id="27" name="Rectangle 26"/>
              <p:cNvSpPr/>
              <p:nvPr/>
            </p:nvSpPr>
            <p:spPr bwMode="auto">
              <a:xfrm>
                <a:off x="6313953" y="3284604"/>
                <a:ext cx="1705332" cy="2180557"/>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28" name="Rectangle 27"/>
              <p:cNvSpPr/>
              <p:nvPr/>
            </p:nvSpPr>
            <p:spPr bwMode="auto">
              <a:xfrm>
                <a:off x="6313953" y="3359035"/>
                <a:ext cx="1605582" cy="1976623"/>
              </a:xfrm>
              <a:prstGeom prst="rect">
                <a:avLst/>
              </a:prstGeom>
              <a:solidFill>
                <a:srgbClr val="FFFFCC"/>
              </a:solidFill>
              <a:ln w="12700" cap="sq" cmpd="sng" algn="ctr">
                <a:solidFill>
                  <a:schemeClr val="tx1">
                    <a:lumMod val="75000"/>
                  </a:schemeClr>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pic>
            <p:nvPicPr>
              <p:cNvPr id="29" name="Picture 28"/>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984" t="16500" r="70966" b="4904"/>
              <a:stretch/>
            </p:blipFill>
            <p:spPr>
              <a:xfrm>
                <a:off x="6313153" y="3989263"/>
                <a:ext cx="493527" cy="786810"/>
              </a:xfrm>
              <a:prstGeom prst="rect">
                <a:avLst/>
              </a:prstGeom>
            </p:spPr>
          </p:pic>
          <p:pic>
            <p:nvPicPr>
              <p:cNvPr id="30" name="Picture 29"/>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7225" t="15969" r="14759" b="5436"/>
              <a:stretch/>
            </p:blipFill>
            <p:spPr>
              <a:xfrm>
                <a:off x="7061883" y="3989263"/>
                <a:ext cx="843867" cy="786810"/>
              </a:xfrm>
              <a:prstGeom prst="rect">
                <a:avLst/>
              </a:prstGeom>
            </p:spPr>
          </p:pic>
        </p:grpSp>
      </p:grpSp>
      <p:grpSp>
        <p:nvGrpSpPr>
          <p:cNvPr id="2" name="Group 1"/>
          <p:cNvGrpSpPr/>
          <p:nvPr/>
        </p:nvGrpSpPr>
        <p:grpSpPr>
          <a:xfrm>
            <a:off x="1904" y="1081955"/>
            <a:ext cx="6767522" cy="3617848"/>
            <a:chOff x="1904" y="2257580"/>
            <a:chExt cx="6767522" cy="3617848"/>
          </a:xfrm>
        </p:grpSpPr>
        <p:sp>
          <p:nvSpPr>
            <p:cNvPr id="8" name="TextBox 7"/>
            <p:cNvSpPr txBox="1"/>
            <p:nvPr/>
          </p:nvSpPr>
          <p:spPr>
            <a:xfrm>
              <a:off x="5242919" y="2257580"/>
              <a:ext cx="1351652" cy="923330"/>
            </a:xfrm>
            <a:prstGeom prst="rect">
              <a:avLst/>
            </a:prstGeom>
            <a:noFill/>
          </p:spPr>
          <p:txBody>
            <a:bodyPr wrap="none" rtlCol="0">
              <a:spAutoFit/>
            </a:bodyPr>
            <a:lstStyle/>
            <a:p>
              <a:r>
                <a:rPr lang="en-US" sz="1800" baseline="0" dirty="0" err="1">
                  <a:solidFill>
                    <a:schemeClr val="bg1"/>
                  </a:solidFill>
                  <a:effectLst/>
                  <a:latin typeface="Arial" panose="020B0604020202020204" pitchFamily="34" charset="0"/>
                  <a:cs typeface="Arial" panose="020B0604020202020204" pitchFamily="34" charset="0"/>
                </a:rPr>
                <a:t>t</a:t>
              </a:r>
              <a:r>
                <a:rPr lang="en-US" sz="1800" baseline="0" dirty="0" err="1" smtClean="0">
                  <a:solidFill>
                    <a:schemeClr val="bg1"/>
                  </a:solidFill>
                  <a:effectLst/>
                  <a:latin typeface="Arial" panose="020B0604020202020204" pitchFamily="34" charset="0"/>
                  <a:cs typeface="Arial" panose="020B0604020202020204" pitchFamily="34" charset="0"/>
                </a:rPr>
                <a:t>riodic</a:t>
              </a:r>
              <a:r>
                <a:rPr lang="en-US" sz="1800" baseline="0" dirty="0" smtClean="0">
                  <a:solidFill>
                    <a:schemeClr val="bg1"/>
                  </a:solidFill>
                  <a:effectLst/>
                  <a:latin typeface="Arial" panose="020B0604020202020204" pitchFamily="34" charset="0"/>
                  <a:cs typeface="Arial" panose="020B0604020202020204" pitchFamily="34" charset="0"/>
                </a:rPr>
                <a:t> </a:t>
              </a:r>
            </a:p>
            <a:p>
              <a:r>
                <a:rPr lang="en-US" sz="1800" baseline="0" dirty="0" smtClean="0">
                  <a:solidFill>
                    <a:schemeClr val="bg1"/>
                  </a:solidFill>
                  <a:effectLst/>
                  <a:latin typeface="Arial" panose="020B0604020202020204" pitchFamily="34" charset="0"/>
                  <a:cs typeface="Arial" panose="020B0604020202020204" pitchFamily="34" charset="0"/>
                </a:rPr>
                <a:t>extraction </a:t>
              </a:r>
            </a:p>
            <a:p>
              <a:r>
                <a:rPr lang="en-US" sz="1800" baseline="0" dirty="0" smtClean="0">
                  <a:solidFill>
                    <a:schemeClr val="bg1"/>
                  </a:solidFill>
                  <a:effectLst/>
                  <a:latin typeface="Arial" panose="020B0604020202020204" pitchFamily="34" charset="0"/>
                  <a:cs typeface="Arial" panose="020B0604020202020204" pitchFamily="34" charset="0"/>
                </a:rPr>
                <a:t>electrode</a:t>
              </a:r>
            </a:p>
          </p:txBody>
        </p:sp>
        <p:sp>
          <p:nvSpPr>
            <p:cNvPr id="10" name="TextBox 9"/>
            <p:cNvSpPr txBox="1"/>
            <p:nvPr/>
          </p:nvSpPr>
          <p:spPr>
            <a:xfrm>
              <a:off x="884416" y="5229097"/>
              <a:ext cx="1159292"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RF + DC </a:t>
              </a:r>
            </a:p>
            <a:p>
              <a:r>
                <a:rPr lang="en-US" sz="1800" baseline="0" dirty="0">
                  <a:solidFill>
                    <a:schemeClr val="bg1"/>
                  </a:solidFill>
                  <a:effectLst/>
                  <a:latin typeface="Arial" panose="020B0604020202020204" pitchFamily="34" charset="0"/>
                  <a:cs typeface="Arial" panose="020B0604020202020204" pitchFamily="34" charset="0"/>
                </a:rPr>
                <a:t>f</a:t>
              </a:r>
              <a:r>
                <a:rPr lang="en-US" sz="1800" baseline="0" dirty="0" smtClean="0">
                  <a:solidFill>
                    <a:schemeClr val="bg1"/>
                  </a:solidFill>
                  <a:effectLst/>
                  <a:latin typeface="Arial" panose="020B0604020202020204" pitchFamily="34" charset="0"/>
                  <a:cs typeface="Arial" panose="020B0604020202020204" pitchFamily="34" charset="0"/>
                </a:rPr>
                <a:t>unnel </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1" name="TextBox 10"/>
            <p:cNvSpPr txBox="1"/>
            <p:nvPr/>
          </p:nvSpPr>
          <p:spPr>
            <a:xfrm>
              <a:off x="2132015" y="5222002"/>
              <a:ext cx="1813317"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RF quadrupole</a:t>
              </a:r>
            </a:p>
            <a:p>
              <a:r>
                <a:rPr lang="en-US" sz="1800" baseline="0" dirty="0" smtClean="0">
                  <a:solidFill>
                    <a:schemeClr val="bg1"/>
                  </a:solidFill>
                  <a:effectLst/>
                  <a:latin typeface="Arial" panose="020B0604020202020204" pitchFamily="34" charset="0"/>
                  <a:cs typeface="Arial" panose="020B0604020202020204" pitchFamily="34" charset="0"/>
                </a:rPr>
                <a:t>ion guide</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2" name="TextBox 11"/>
            <p:cNvSpPr txBox="1"/>
            <p:nvPr/>
          </p:nvSpPr>
          <p:spPr>
            <a:xfrm>
              <a:off x="3900631" y="5214907"/>
              <a:ext cx="1890261" cy="646331"/>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Q</a:t>
              </a:r>
              <a:r>
                <a:rPr lang="en-US" sz="1800" baseline="0" dirty="0" smtClean="0">
                  <a:solidFill>
                    <a:schemeClr val="bg1"/>
                  </a:solidFill>
                  <a:effectLst/>
                  <a:latin typeface="Arial" panose="020B0604020202020204" pitchFamily="34" charset="0"/>
                  <a:cs typeface="Arial" panose="020B0604020202020204" pitchFamily="34" charset="0"/>
                </a:rPr>
                <a:t>uadrupole</a:t>
              </a:r>
            </a:p>
            <a:p>
              <a:r>
                <a:rPr lang="en-US" sz="1800" baseline="0" dirty="0">
                  <a:solidFill>
                    <a:schemeClr val="bg1"/>
                  </a:solidFill>
                  <a:effectLst/>
                  <a:latin typeface="Arial" panose="020B0604020202020204" pitchFamily="34" charset="0"/>
                  <a:cs typeface="Arial" panose="020B0604020202020204" pitchFamily="34" charset="0"/>
                </a:rPr>
                <a:t>m</a:t>
              </a:r>
              <a:r>
                <a:rPr lang="en-US" sz="1800" baseline="0" dirty="0" smtClean="0">
                  <a:solidFill>
                    <a:schemeClr val="bg1"/>
                  </a:solidFill>
                  <a:effectLst/>
                  <a:latin typeface="Arial" panose="020B0604020202020204" pitchFamily="34" charset="0"/>
                  <a:cs typeface="Arial" panose="020B0604020202020204" pitchFamily="34" charset="0"/>
                </a:rPr>
                <a:t>ass separator</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5" name="TextBox 14"/>
            <p:cNvSpPr txBox="1"/>
            <p:nvPr/>
          </p:nvSpPr>
          <p:spPr>
            <a:xfrm>
              <a:off x="1904" y="5229097"/>
              <a:ext cx="941283" cy="646331"/>
            </a:xfrm>
            <a:prstGeom prst="rect">
              <a:avLst/>
            </a:prstGeom>
            <a:noFill/>
          </p:spPr>
          <p:txBody>
            <a:bodyPr wrap="none" rtlCol="0">
              <a:spAutoFit/>
            </a:bodyPr>
            <a:lstStyle/>
            <a:p>
              <a:r>
                <a:rPr lang="en-US" sz="1800" dirty="0" smtClean="0">
                  <a:solidFill>
                    <a:schemeClr val="bg1"/>
                  </a:solidFill>
                  <a:effectLst/>
                  <a:latin typeface="Arial" panose="020B0604020202020204" pitchFamily="34" charset="0"/>
                  <a:cs typeface="Arial" panose="020B0604020202020204" pitchFamily="34" charset="0"/>
                </a:rPr>
                <a:t>233</a:t>
              </a:r>
              <a:r>
                <a:rPr lang="en-US" sz="1800" baseline="0" dirty="0" smtClean="0">
                  <a:solidFill>
                    <a:schemeClr val="bg1"/>
                  </a:solidFill>
                  <a:effectLst/>
                  <a:latin typeface="Arial" panose="020B0604020202020204" pitchFamily="34" charset="0"/>
                  <a:cs typeface="Arial" panose="020B0604020202020204" pitchFamily="34" charset="0"/>
                </a:rPr>
                <a:t>U</a:t>
              </a:r>
            </a:p>
            <a:p>
              <a:r>
                <a:rPr lang="en-US" sz="1800" baseline="0" dirty="0" smtClean="0">
                  <a:solidFill>
                    <a:schemeClr val="bg1"/>
                  </a:solidFill>
                  <a:effectLst/>
                  <a:latin typeface="Arial" panose="020B0604020202020204" pitchFamily="34" charset="0"/>
                  <a:cs typeface="Arial" panose="020B0604020202020204" pitchFamily="34" charset="0"/>
                </a:rPr>
                <a:t>source</a:t>
              </a:r>
            </a:p>
          </p:txBody>
        </p:sp>
        <p:sp>
          <p:nvSpPr>
            <p:cNvPr id="16" name="TextBox 15"/>
            <p:cNvSpPr txBox="1"/>
            <p:nvPr/>
          </p:nvSpPr>
          <p:spPr>
            <a:xfrm>
              <a:off x="111023" y="2508567"/>
              <a:ext cx="1608133"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Buffer gas </a:t>
              </a:r>
            </a:p>
            <a:p>
              <a:r>
                <a:rPr lang="en-US" sz="1800" baseline="0" dirty="0" smtClean="0">
                  <a:solidFill>
                    <a:schemeClr val="bg1"/>
                  </a:solidFill>
                  <a:effectLst/>
                  <a:latin typeface="Arial" panose="020B0604020202020204" pitchFamily="34" charset="0"/>
                  <a:cs typeface="Arial" panose="020B0604020202020204" pitchFamily="34" charset="0"/>
                </a:rPr>
                <a:t>stopping cell</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7" name="TextBox 16"/>
            <p:cNvSpPr txBox="1"/>
            <p:nvPr/>
          </p:nvSpPr>
          <p:spPr>
            <a:xfrm>
              <a:off x="1745652" y="2510407"/>
              <a:ext cx="889987"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Laval </a:t>
              </a:r>
            </a:p>
            <a:p>
              <a:r>
                <a:rPr lang="en-US" sz="1800" baseline="0" dirty="0" smtClean="0">
                  <a:solidFill>
                    <a:schemeClr val="bg1"/>
                  </a:solidFill>
                  <a:effectLst/>
                  <a:latin typeface="Arial" panose="020B0604020202020204" pitchFamily="34" charset="0"/>
                  <a:cs typeface="Arial" panose="020B0604020202020204" pitchFamily="34" charset="0"/>
                </a:rPr>
                <a:t>nozzle</a:t>
              </a:r>
            </a:p>
          </p:txBody>
        </p:sp>
        <p:sp>
          <p:nvSpPr>
            <p:cNvPr id="18" name="TextBox 17"/>
            <p:cNvSpPr txBox="1"/>
            <p:nvPr/>
          </p:nvSpPr>
          <p:spPr>
            <a:xfrm>
              <a:off x="3073221" y="2511255"/>
              <a:ext cx="1210588" cy="646331"/>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a</a:t>
              </a:r>
              <a:r>
                <a:rPr lang="en-US" sz="1800" baseline="0" dirty="0" smtClean="0">
                  <a:solidFill>
                    <a:schemeClr val="bg1"/>
                  </a:solidFill>
                  <a:effectLst/>
                  <a:latin typeface="Arial" panose="020B0604020202020204" pitchFamily="34" charset="0"/>
                  <a:cs typeface="Arial" panose="020B0604020202020204" pitchFamily="34" charset="0"/>
                </a:rPr>
                <a:t>perture</a:t>
              </a:r>
            </a:p>
            <a:p>
              <a:r>
                <a:rPr lang="en-US" sz="1800" baseline="0" dirty="0" smtClean="0">
                  <a:solidFill>
                    <a:schemeClr val="bg1"/>
                  </a:solidFill>
                  <a:effectLst/>
                  <a:latin typeface="Arial" panose="020B0604020202020204" pitchFamily="34" charset="0"/>
                  <a:cs typeface="Arial" panose="020B0604020202020204" pitchFamily="34" charset="0"/>
                </a:rPr>
                <a:t>electrode</a:t>
              </a: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2863" r="69918" b="35613"/>
            <a:stretch/>
          </p:blipFill>
          <p:spPr>
            <a:xfrm>
              <a:off x="56634" y="3093210"/>
              <a:ext cx="2219211" cy="2179979"/>
            </a:xfrm>
            <a:prstGeom prst="rect">
              <a:avLst/>
            </a:prstGeom>
          </p:spPr>
        </p:pic>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056" t="2863" r="49787" b="35613"/>
            <a:stretch/>
          </p:blipFill>
          <p:spPr>
            <a:xfrm>
              <a:off x="2264707" y="3097326"/>
              <a:ext cx="1487062" cy="2179979"/>
            </a:xfrm>
            <a:prstGeom prst="rect">
              <a:avLst/>
            </a:prstGeom>
          </p:spPr>
        </p:pic>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50000" t="2863" r="15200" b="35613"/>
            <a:stretch/>
          </p:blipFill>
          <p:spPr>
            <a:xfrm>
              <a:off x="3746669" y="3097326"/>
              <a:ext cx="2567284" cy="2179979"/>
            </a:xfrm>
            <a:prstGeom prst="rect">
              <a:avLst/>
            </a:prstGeom>
          </p:spPr>
        </p:pic>
        <p:sp>
          <p:nvSpPr>
            <p:cNvPr id="24" name="Rectangle 23"/>
            <p:cNvSpPr/>
            <p:nvPr/>
          </p:nvSpPr>
          <p:spPr bwMode="auto">
            <a:xfrm>
              <a:off x="6028653" y="4455067"/>
              <a:ext cx="285300" cy="202019"/>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31" name="TextBox 30"/>
            <p:cNvSpPr txBox="1"/>
            <p:nvPr/>
          </p:nvSpPr>
          <p:spPr>
            <a:xfrm>
              <a:off x="5669445" y="4589947"/>
              <a:ext cx="1099981" cy="307777"/>
            </a:xfrm>
            <a:prstGeom prst="rect">
              <a:avLst/>
            </a:prstGeom>
            <a:noFill/>
          </p:spPr>
          <p:txBody>
            <a:bodyPr wrap="none" rtlCol="0">
              <a:spAutoFit/>
            </a:bodyPr>
            <a:lstStyle/>
            <a:p>
              <a:r>
                <a:rPr lang="en-US" sz="1400" dirty="0" smtClean="0">
                  <a:solidFill>
                    <a:srgbClr val="C00000"/>
                  </a:solidFill>
                  <a:effectLst/>
                  <a:latin typeface="Arial" panose="020B0604020202020204" pitchFamily="34" charset="0"/>
                  <a:cs typeface="Arial" panose="020B0604020202020204" pitchFamily="34" charset="0"/>
                </a:rPr>
                <a:t>229(m)</a:t>
              </a:r>
              <a:r>
                <a:rPr lang="en-US" sz="1400" baseline="0" dirty="0" smtClean="0">
                  <a:solidFill>
                    <a:srgbClr val="C00000"/>
                  </a:solidFill>
                  <a:effectLst/>
                  <a:latin typeface="Arial" panose="020B0604020202020204" pitchFamily="34" charset="0"/>
                  <a:cs typeface="Arial" panose="020B0604020202020204" pitchFamily="34" charset="0"/>
                </a:rPr>
                <a:t>Th</a:t>
              </a:r>
              <a:r>
                <a:rPr lang="en-US" sz="1400" dirty="0" smtClean="0">
                  <a:solidFill>
                    <a:srgbClr val="C00000"/>
                  </a:solidFill>
                  <a:effectLst/>
                  <a:latin typeface="Arial" panose="020B0604020202020204" pitchFamily="34" charset="0"/>
                  <a:cs typeface="Arial" panose="020B0604020202020204" pitchFamily="34" charset="0"/>
                </a:rPr>
                <a:t>2+,3+</a:t>
              </a:r>
              <a:endParaRPr lang="de-DE" sz="1400" dirty="0">
                <a:solidFill>
                  <a:srgbClr val="C00000"/>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7894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467293" y="17453"/>
            <a:ext cx="5092995" cy="55670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Isomer Detection Process</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7" name="TextBox 6"/>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17</a:t>
            </a:r>
            <a:endParaRPr lang="de-DE" sz="1600" baseline="0" dirty="0">
              <a:solidFill>
                <a:schemeClr val="bg2"/>
              </a:solidFill>
              <a:effectLst/>
              <a:latin typeface="Arial" panose="020B0604020202020204" pitchFamily="34" charset="0"/>
              <a:cs typeface="Arial" panose="020B0604020202020204" pitchFamily="34" charset="0"/>
            </a:endParaRPr>
          </a:p>
        </p:txBody>
      </p:sp>
      <p:grpSp>
        <p:nvGrpSpPr>
          <p:cNvPr id="3" name="Group 2"/>
          <p:cNvGrpSpPr/>
          <p:nvPr/>
        </p:nvGrpSpPr>
        <p:grpSpPr>
          <a:xfrm>
            <a:off x="6215418" y="1313245"/>
            <a:ext cx="1394680" cy="3106002"/>
            <a:chOff x="7901668" y="2488870"/>
            <a:chExt cx="1394680" cy="3106002"/>
          </a:xfrm>
        </p:grpSpPr>
        <p:sp>
          <p:nvSpPr>
            <p:cNvPr id="13" name="TextBox 12"/>
            <p:cNvSpPr txBox="1"/>
            <p:nvPr/>
          </p:nvSpPr>
          <p:spPr>
            <a:xfrm>
              <a:off x="7901668" y="5225540"/>
              <a:ext cx="697627" cy="369332"/>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MCP</a:t>
              </a:r>
            </a:p>
          </p:txBody>
        </p:sp>
        <p:sp>
          <p:nvSpPr>
            <p:cNvPr id="14" name="TextBox 13"/>
            <p:cNvSpPr txBox="1"/>
            <p:nvPr/>
          </p:nvSpPr>
          <p:spPr>
            <a:xfrm>
              <a:off x="8608604" y="5223045"/>
              <a:ext cx="684803" cy="369332"/>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CCD</a:t>
              </a:r>
            </a:p>
          </p:txBody>
        </p:sp>
        <p:sp>
          <p:nvSpPr>
            <p:cNvPr id="19" name="TextBox 18"/>
            <p:cNvSpPr txBox="1"/>
            <p:nvPr/>
          </p:nvSpPr>
          <p:spPr>
            <a:xfrm>
              <a:off x="8085760" y="2488870"/>
              <a:ext cx="1210588" cy="646331"/>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d</a:t>
              </a:r>
              <a:r>
                <a:rPr lang="en-US" sz="1800" baseline="0" dirty="0" smtClean="0">
                  <a:solidFill>
                    <a:schemeClr val="bg1"/>
                  </a:solidFill>
                  <a:effectLst/>
                  <a:latin typeface="Arial" panose="020B0604020202020204" pitchFamily="34" charset="0"/>
                  <a:cs typeface="Arial" panose="020B0604020202020204" pitchFamily="34" charset="0"/>
                </a:rPr>
                <a:t>etection</a:t>
              </a:r>
            </a:p>
            <a:p>
              <a:r>
                <a:rPr lang="en-US" sz="1800" baseline="0" dirty="0" smtClean="0">
                  <a:solidFill>
                    <a:schemeClr val="bg1"/>
                  </a:solidFill>
                  <a:effectLst/>
                  <a:latin typeface="Arial" panose="020B0604020202020204" pitchFamily="34" charset="0"/>
                  <a:cs typeface="Arial" panose="020B0604020202020204" pitchFamily="34" charset="0"/>
                </a:rPr>
                <a:t>system</a:t>
              </a:r>
            </a:p>
          </p:txBody>
        </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86078" t="2863" b="35613"/>
            <a:stretch/>
          </p:blipFill>
          <p:spPr>
            <a:xfrm>
              <a:off x="8019285" y="3100138"/>
              <a:ext cx="1027111" cy="2179979"/>
            </a:xfrm>
            <a:prstGeom prst="rect">
              <a:avLst/>
            </a:prstGeom>
          </p:spPr>
        </p:pic>
      </p:grpSp>
      <p:grpSp>
        <p:nvGrpSpPr>
          <p:cNvPr id="2" name="Group 1"/>
          <p:cNvGrpSpPr/>
          <p:nvPr/>
        </p:nvGrpSpPr>
        <p:grpSpPr>
          <a:xfrm>
            <a:off x="1904" y="1081955"/>
            <a:ext cx="6767522" cy="3617848"/>
            <a:chOff x="1904" y="2257580"/>
            <a:chExt cx="6767522" cy="3617848"/>
          </a:xfrm>
        </p:grpSpPr>
        <p:sp>
          <p:nvSpPr>
            <p:cNvPr id="8" name="TextBox 7"/>
            <p:cNvSpPr txBox="1"/>
            <p:nvPr/>
          </p:nvSpPr>
          <p:spPr>
            <a:xfrm>
              <a:off x="5041044" y="2257580"/>
              <a:ext cx="1351652" cy="923330"/>
            </a:xfrm>
            <a:prstGeom prst="rect">
              <a:avLst/>
            </a:prstGeom>
            <a:noFill/>
          </p:spPr>
          <p:txBody>
            <a:bodyPr wrap="none" rtlCol="0">
              <a:spAutoFit/>
            </a:bodyPr>
            <a:lstStyle/>
            <a:p>
              <a:r>
                <a:rPr lang="en-US" sz="1800" baseline="0" dirty="0" err="1">
                  <a:solidFill>
                    <a:schemeClr val="bg1"/>
                  </a:solidFill>
                  <a:effectLst/>
                  <a:latin typeface="Arial" panose="020B0604020202020204" pitchFamily="34" charset="0"/>
                  <a:cs typeface="Arial" panose="020B0604020202020204" pitchFamily="34" charset="0"/>
                </a:rPr>
                <a:t>t</a:t>
              </a:r>
              <a:r>
                <a:rPr lang="en-US" sz="1800" baseline="0" dirty="0" err="1" smtClean="0">
                  <a:solidFill>
                    <a:schemeClr val="bg1"/>
                  </a:solidFill>
                  <a:effectLst/>
                  <a:latin typeface="Arial" panose="020B0604020202020204" pitchFamily="34" charset="0"/>
                  <a:cs typeface="Arial" panose="020B0604020202020204" pitchFamily="34" charset="0"/>
                </a:rPr>
                <a:t>riodic</a:t>
              </a:r>
              <a:r>
                <a:rPr lang="en-US" sz="1800" baseline="0" dirty="0" smtClean="0">
                  <a:solidFill>
                    <a:schemeClr val="bg1"/>
                  </a:solidFill>
                  <a:effectLst/>
                  <a:latin typeface="Arial" panose="020B0604020202020204" pitchFamily="34" charset="0"/>
                  <a:cs typeface="Arial" panose="020B0604020202020204" pitchFamily="34" charset="0"/>
                </a:rPr>
                <a:t> </a:t>
              </a:r>
            </a:p>
            <a:p>
              <a:r>
                <a:rPr lang="en-US" sz="1800" baseline="0" dirty="0" smtClean="0">
                  <a:solidFill>
                    <a:schemeClr val="bg1"/>
                  </a:solidFill>
                  <a:effectLst/>
                  <a:latin typeface="Arial" panose="020B0604020202020204" pitchFamily="34" charset="0"/>
                  <a:cs typeface="Arial" panose="020B0604020202020204" pitchFamily="34" charset="0"/>
                </a:rPr>
                <a:t>extraction </a:t>
              </a:r>
            </a:p>
            <a:p>
              <a:r>
                <a:rPr lang="en-US" sz="1800" baseline="0" dirty="0" smtClean="0">
                  <a:solidFill>
                    <a:schemeClr val="bg1"/>
                  </a:solidFill>
                  <a:effectLst/>
                  <a:latin typeface="Arial" panose="020B0604020202020204" pitchFamily="34" charset="0"/>
                  <a:cs typeface="Arial" panose="020B0604020202020204" pitchFamily="34" charset="0"/>
                </a:rPr>
                <a:t>electrode</a:t>
              </a:r>
            </a:p>
          </p:txBody>
        </p:sp>
        <p:sp>
          <p:nvSpPr>
            <p:cNvPr id="10" name="TextBox 9"/>
            <p:cNvSpPr txBox="1"/>
            <p:nvPr/>
          </p:nvSpPr>
          <p:spPr>
            <a:xfrm>
              <a:off x="884416" y="5229097"/>
              <a:ext cx="1159292"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RF + DC </a:t>
              </a:r>
            </a:p>
            <a:p>
              <a:r>
                <a:rPr lang="en-US" sz="1800" baseline="0" dirty="0">
                  <a:solidFill>
                    <a:schemeClr val="bg1"/>
                  </a:solidFill>
                  <a:effectLst/>
                  <a:latin typeface="Arial" panose="020B0604020202020204" pitchFamily="34" charset="0"/>
                  <a:cs typeface="Arial" panose="020B0604020202020204" pitchFamily="34" charset="0"/>
                </a:rPr>
                <a:t>f</a:t>
              </a:r>
              <a:r>
                <a:rPr lang="en-US" sz="1800" baseline="0" dirty="0" smtClean="0">
                  <a:solidFill>
                    <a:schemeClr val="bg1"/>
                  </a:solidFill>
                  <a:effectLst/>
                  <a:latin typeface="Arial" panose="020B0604020202020204" pitchFamily="34" charset="0"/>
                  <a:cs typeface="Arial" panose="020B0604020202020204" pitchFamily="34" charset="0"/>
                </a:rPr>
                <a:t>unnel </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1" name="TextBox 10"/>
            <p:cNvSpPr txBox="1"/>
            <p:nvPr/>
          </p:nvSpPr>
          <p:spPr>
            <a:xfrm>
              <a:off x="2132015" y="5222002"/>
              <a:ext cx="1813317"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RF quadrupole</a:t>
              </a:r>
            </a:p>
            <a:p>
              <a:r>
                <a:rPr lang="en-US" sz="1800" baseline="0" dirty="0" smtClean="0">
                  <a:solidFill>
                    <a:schemeClr val="bg1"/>
                  </a:solidFill>
                  <a:effectLst/>
                  <a:latin typeface="Arial" panose="020B0604020202020204" pitchFamily="34" charset="0"/>
                  <a:cs typeface="Arial" panose="020B0604020202020204" pitchFamily="34" charset="0"/>
                </a:rPr>
                <a:t>ion guide</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2" name="TextBox 11"/>
            <p:cNvSpPr txBox="1"/>
            <p:nvPr/>
          </p:nvSpPr>
          <p:spPr>
            <a:xfrm>
              <a:off x="3900631" y="5214907"/>
              <a:ext cx="1890261" cy="646331"/>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Q</a:t>
              </a:r>
              <a:r>
                <a:rPr lang="en-US" sz="1800" baseline="0" dirty="0" smtClean="0">
                  <a:solidFill>
                    <a:schemeClr val="bg1"/>
                  </a:solidFill>
                  <a:effectLst/>
                  <a:latin typeface="Arial" panose="020B0604020202020204" pitchFamily="34" charset="0"/>
                  <a:cs typeface="Arial" panose="020B0604020202020204" pitchFamily="34" charset="0"/>
                </a:rPr>
                <a:t>uadrupole</a:t>
              </a:r>
            </a:p>
            <a:p>
              <a:r>
                <a:rPr lang="en-US" sz="1800" baseline="0" dirty="0">
                  <a:solidFill>
                    <a:schemeClr val="bg1"/>
                  </a:solidFill>
                  <a:effectLst/>
                  <a:latin typeface="Arial" panose="020B0604020202020204" pitchFamily="34" charset="0"/>
                  <a:cs typeface="Arial" panose="020B0604020202020204" pitchFamily="34" charset="0"/>
                </a:rPr>
                <a:t>m</a:t>
              </a:r>
              <a:r>
                <a:rPr lang="en-US" sz="1800" baseline="0" dirty="0" smtClean="0">
                  <a:solidFill>
                    <a:schemeClr val="bg1"/>
                  </a:solidFill>
                  <a:effectLst/>
                  <a:latin typeface="Arial" panose="020B0604020202020204" pitchFamily="34" charset="0"/>
                  <a:cs typeface="Arial" panose="020B0604020202020204" pitchFamily="34" charset="0"/>
                </a:rPr>
                <a:t>ass separator</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5" name="TextBox 14"/>
            <p:cNvSpPr txBox="1"/>
            <p:nvPr/>
          </p:nvSpPr>
          <p:spPr>
            <a:xfrm>
              <a:off x="1904" y="5229097"/>
              <a:ext cx="941283" cy="646331"/>
            </a:xfrm>
            <a:prstGeom prst="rect">
              <a:avLst/>
            </a:prstGeom>
            <a:noFill/>
          </p:spPr>
          <p:txBody>
            <a:bodyPr wrap="none" rtlCol="0">
              <a:spAutoFit/>
            </a:bodyPr>
            <a:lstStyle/>
            <a:p>
              <a:r>
                <a:rPr lang="en-US" sz="1800" dirty="0" smtClean="0">
                  <a:solidFill>
                    <a:schemeClr val="bg1"/>
                  </a:solidFill>
                  <a:effectLst/>
                  <a:latin typeface="Arial" panose="020B0604020202020204" pitchFamily="34" charset="0"/>
                  <a:cs typeface="Arial" panose="020B0604020202020204" pitchFamily="34" charset="0"/>
                </a:rPr>
                <a:t>233</a:t>
              </a:r>
              <a:r>
                <a:rPr lang="en-US" sz="1800" baseline="0" dirty="0" smtClean="0">
                  <a:solidFill>
                    <a:schemeClr val="bg1"/>
                  </a:solidFill>
                  <a:effectLst/>
                  <a:latin typeface="Arial" panose="020B0604020202020204" pitchFamily="34" charset="0"/>
                  <a:cs typeface="Arial" panose="020B0604020202020204" pitchFamily="34" charset="0"/>
                </a:rPr>
                <a:t>U</a:t>
              </a:r>
            </a:p>
            <a:p>
              <a:r>
                <a:rPr lang="en-US" sz="1800" baseline="0" dirty="0" smtClean="0">
                  <a:solidFill>
                    <a:schemeClr val="bg1"/>
                  </a:solidFill>
                  <a:effectLst/>
                  <a:latin typeface="Arial" panose="020B0604020202020204" pitchFamily="34" charset="0"/>
                  <a:cs typeface="Arial" panose="020B0604020202020204" pitchFamily="34" charset="0"/>
                </a:rPr>
                <a:t>source</a:t>
              </a:r>
            </a:p>
          </p:txBody>
        </p:sp>
        <p:sp>
          <p:nvSpPr>
            <p:cNvPr id="16" name="TextBox 15"/>
            <p:cNvSpPr txBox="1"/>
            <p:nvPr/>
          </p:nvSpPr>
          <p:spPr>
            <a:xfrm>
              <a:off x="111023" y="2508567"/>
              <a:ext cx="1608133"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Buffer gas </a:t>
              </a:r>
            </a:p>
            <a:p>
              <a:r>
                <a:rPr lang="en-US" sz="1800" baseline="0" dirty="0" smtClean="0">
                  <a:solidFill>
                    <a:schemeClr val="bg1"/>
                  </a:solidFill>
                  <a:effectLst/>
                  <a:latin typeface="Arial" panose="020B0604020202020204" pitchFamily="34" charset="0"/>
                  <a:cs typeface="Arial" panose="020B0604020202020204" pitchFamily="34" charset="0"/>
                </a:rPr>
                <a:t>stopping cell</a:t>
              </a:r>
              <a:endParaRPr lang="de-DE" sz="1800" baseline="0" dirty="0">
                <a:solidFill>
                  <a:schemeClr val="bg1"/>
                </a:solidFill>
                <a:effectLst/>
                <a:latin typeface="Arial" panose="020B0604020202020204" pitchFamily="34" charset="0"/>
                <a:cs typeface="Arial" panose="020B0604020202020204" pitchFamily="34" charset="0"/>
              </a:endParaRPr>
            </a:p>
          </p:txBody>
        </p:sp>
        <p:sp>
          <p:nvSpPr>
            <p:cNvPr id="17" name="TextBox 16"/>
            <p:cNvSpPr txBox="1"/>
            <p:nvPr/>
          </p:nvSpPr>
          <p:spPr>
            <a:xfrm>
              <a:off x="1745652" y="2510407"/>
              <a:ext cx="889987" cy="646331"/>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Laval </a:t>
              </a:r>
            </a:p>
            <a:p>
              <a:r>
                <a:rPr lang="en-US" sz="1800" baseline="0" dirty="0" smtClean="0">
                  <a:solidFill>
                    <a:schemeClr val="bg1"/>
                  </a:solidFill>
                  <a:effectLst/>
                  <a:latin typeface="Arial" panose="020B0604020202020204" pitchFamily="34" charset="0"/>
                  <a:cs typeface="Arial" panose="020B0604020202020204" pitchFamily="34" charset="0"/>
                </a:rPr>
                <a:t>nozzle</a:t>
              </a:r>
            </a:p>
          </p:txBody>
        </p:sp>
        <p:sp>
          <p:nvSpPr>
            <p:cNvPr id="18" name="TextBox 17"/>
            <p:cNvSpPr txBox="1"/>
            <p:nvPr/>
          </p:nvSpPr>
          <p:spPr>
            <a:xfrm>
              <a:off x="3073221" y="2511255"/>
              <a:ext cx="1210588" cy="646331"/>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a</a:t>
              </a:r>
              <a:r>
                <a:rPr lang="en-US" sz="1800" baseline="0" dirty="0" smtClean="0">
                  <a:solidFill>
                    <a:schemeClr val="bg1"/>
                  </a:solidFill>
                  <a:effectLst/>
                  <a:latin typeface="Arial" panose="020B0604020202020204" pitchFamily="34" charset="0"/>
                  <a:cs typeface="Arial" panose="020B0604020202020204" pitchFamily="34" charset="0"/>
                </a:rPr>
                <a:t>perture</a:t>
              </a:r>
            </a:p>
            <a:p>
              <a:r>
                <a:rPr lang="en-US" sz="1800" baseline="0" dirty="0" smtClean="0">
                  <a:solidFill>
                    <a:schemeClr val="bg1"/>
                  </a:solidFill>
                  <a:effectLst/>
                  <a:latin typeface="Arial" panose="020B0604020202020204" pitchFamily="34" charset="0"/>
                  <a:cs typeface="Arial" panose="020B0604020202020204" pitchFamily="34" charset="0"/>
                </a:rPr>
                <a:t>electrode</a:t>
              </a: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2863" r="69918" b="35613"/>
            <a:stretch/>
          </p:blipFill>
          <p:spPr>
            <a:xfrm>
              <a:off x="56634" y="3093210"/>
              <a:ext cx="2219211" cy="2179979"/>
            </a:xfrm>
            <a:prstGeom prst="rect">
              <a:avLst/>
            </a:prstGeom>
          </p:spPr>
        </p:pic>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056" t="2863" r="49787" b="35613"/>
            <a:stretch/>
          </p:blipFill>
          <p:spPr>
            <a:xfrm>
              <a:off x="2264707" y="3097326"/>
              <a:ext cx="1487062" cy="2179979"/>
            </a:xfrm>
            <a:prstGeom prst="rect">
              <a:avLst/>
            </a:prstGeom>
          </p:spPr>
        </p:pic>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50000" t="2863" r="15200" b="35613"/>
            <a:stretch/>
          </p:blipFill>
          <p:spPr>
            <a:xfrm>
              <a:off x="3746669" y="3097326"/>
              <a:ext cx="2567284" cy="2179979"/>
            </a:xfrm>
            <a:prstGeom prst="rect">
              <a:avLst/>
            </a:prstGeom>
          </p:spPr>
        </p:pic>
        <p:sp>
          <p:nvSpPr>
            <p:cNvPr id="24" name="Rectangle 23"/>
            <p:cNvSpPr/>
            <p:nvPr/>
          </p:nvSpPr>
          <p:spPr bwMode="auto">
            <a:xfrm>
              <a:off x="6028653" y="4455067"/>
              <a:ext cx="285300" cy="202019"/>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31" name="TextBox 30"/>
            <p:cNvSpPr txBox="1"/>
            <p:nvPr/>
          </p:nvSpPr>
          <p:spPr>
            <a:xfrm>
              <a:off x="5669445" y="4589947"/>
              <a:ext cx="1099981" cy="307777"/>
            </a:xfrm>
            <a:prstGeom prst="rect">
              <a:avLst/>
            </a:prstGeom>
            <a:noFill/>
          </p:spPr>
          <p:txBody>
            <a:bodyPr wrap="none" rtlCol="0">
              <a:spAutoFit/>
            </a:bodyPr>
            <a:lstStyle/>
            <a:p>
              <a:r>
                <a:rPr lang="en-US" sz="1400" dirty="0" smtClean="0">
                  <a:solidFill>
                    <a:srgbClr val="C00000"/>
                  </a:solidFill>
                  <a:effectLst/>
                  <a:latin typeface="Arial" panose="020B0604020202020204" pitchFamily="34" charset="0"/>
                  <a:cs typeface="Arial" panose="020B0604020202020204" pitchFamily="34" charset="0"/>
                </a:rPr>
                <a:t>229(m)</a:t>
              </a:r>
              <a:r>
                <a:rPr lang="en-US" sz="1400" baseline="0" dirty="0" smtClean="0">
                  <a:solidFill>
                    <a:srgbClr val="C00000"/>
                  </a:solidFill>
                  <a:effectLst/>
                  <a:latin typeface="Arial" panose="020B0604020202020204" pitchFamily="34" charset="0"/>
                  <a:cs typeface="Arial" panose="020B0604020202020204" pitchFamily="34" charset="0"/>
                </a:rPr>
                <a:t>Th</a:t>
              </a:r>
              <a:r>
                <a:rPr lang="en-US" sz="1400" dirty="0" smtClean="0">
                  <a:solidFill>
                    <a:srgbClr val="C00000"/>
                  </a:solidFill>
                  <a:effectLst/>
                  <a:latin typeface="Arial" panose="020B0604020202020204" pitchFamily="34" charset="0"/>
                  <a:cs typeface="Arial" panose="020B0604020202020204" pitchFamily="34" charset="0"/>
                </a:rPr>
                <a:t>2+,3+</a:t>
              </a:r>
              <a:endParaRPr lang="de-DE" sz="1400" dirty="0">
                <a:solidFill>
                  <a:srgbClr val="C00000"/>
                </a:solidFill>
                <a:effectLst/>
                <a:latin typeface="Arial" panose="020B0604020202020204" pitchFamily="34" charset="0"/>
                <a:cs typeface="Arial" panose="020B0604020202020204" pitchFamily="34" charset="0"/>
              </a:endParaRPr>
            </a:p>
          </p:txBody>
        </p:sp>
      </p:grpSp>
      <p:sp>
        <p:nvSpPr>
          <p:cNvPr id="4" name="TextBox 3"/>
          <p:cNvSpPr txBox="1"/>
          <p:nvPr/>
        </p:nvSpPr>
        <p:spPr>
          <a:xfrm>
            <a:off x="3293891" y="5343897"/>
            <a:ext cx="5661165" cy="369332"/>
          </a:xfrm>
          <a:prstGeom prst="rect">
            <a:avLst/>
          </a:prstGeom>
          <a:noFill/>
        </p:spPr>
        <p:txBody>
          <a:bodyPr wrap="none" rtlCol="0">
            <a:spAutoFit/>
          </a:bodyPr>
          <a:lstStyle/>
          <a:p>
            <a:r>
              <a:rPr lang="en-US" sz="1800" b="0" baseline="0" dirty="0" smtClean="0">
                <a:effectLst/>
                <a:latin typeface="Arial" panose="020B0604020202020204" pitchFamily="34" charset="0"/>
                <a:cs typeface="Arial" panose="020B0604020202020204" pitchFamily="34" charset="0"/>
                <a:sym typeface="Wingdings" panose="05000000000000000000" pitchFamily="2" charset="2"/>
              </a:rPr>
              <a:t> </a:t>
            </a:r>
            <a:r>
              <a:rPr lang="en-US" sz="1800" b="0" baseline="0" dirty="0" smtClean="0">
                <a:effectLst/>
                <a:latin typeface="Arial" panose="020B0604020202020204" pitchFamily="34" charset="0"/>
                <a:cs typeface="Arial" panose="020B0604020202020204" pitchFamily="34" charset="0"/>
              </a:rPr>
              <a:t>accumulate </a:t>
            </a:r>
            <a:r>
              <a:rPr lang="en-US" sz="1800" b="0" dirty="0" smtClean="0">
                <a:effectLst/>
                <a:latin typeface="Arial" panose="020B0604020202020204" pitchFamily="34" charset="0"/>
                <a:cs typeface="Arial" panose="020B0604020202020204" pitchFamily="34" charset="0"/>
              </a:rPr>
              <a:t>229(m)</a:t>
            </a:r>
            <a:r>
              <a:rPr lang="en-US" sz="1800" b="0" baseline="0" dirty="0" err="1" smtClean="0">
                <a:effectLst/>
                <a:latin typeface="Arial" panose="020B0604020202020204" pitchFamily="34" charset="0"/>
                <a:cs typeface="Arial" panose="020B0604020202020204" pitchFamily="34" charset="0"/>
              </a:rPr>
              <a:t>Th</a:t>
            </a:r>
            <a:r>
              <a:rPr lang="en-US" sz="1800" b="0" baseline="0" dirty="0" smtClean="0">
                <a:effectLst/>
                <a:latin typeface="Arial" panose="020B0604020202020204" pitchFamily="34" charset="0"/>
                <a:cs typeface="Arial" panose="020B0604020202020204" pitchFamily="34" charset="0"/>
              </a:rPr>
              <a:t> ions directly onto MCP surface</a:t>
            </a:r>
            <a:endParaRPr lang="de-DE" sz="1800" b="0" baseline="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34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467293" y="17453"/>
            <a:ext cx="5092995" cy="55670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Isomer Detection Process</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sp>
        <p:nvSpPr>
          <p:cNvPr id="7" name="TextBox 6"/>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18</a:t>
            </a:r>
            <a:endParaRPr lang="de-DE" sz="1600" baseline="0" dirty="0">
              <a:solidFill>
                <a:schemeClr val="bg2"/>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00"/>
          <a:stretch/>
        </p:blipFill>
        <p:spPr>
          <a:xfrm>
            <a:off x="2286000" y="1249330"/>
            <a:ext cx="5334000" cy="4572000"/>
          </a:xfrm>
          <a:prstGeom prst="rect">
            <a:avLst/>
          </a:prstGeom>
        </p:spPr>
      </p:pic>
      <p:sp>
        <p:nvSpPr>
          <p:cNvPr id="9" name="TextBox 8"/>
          <p:cNvSpPr txBox="1"/>
          <p:nvPr/>
        </p:nvSpPr>
        <p:spPr>
          <a:xfrm>
            <a:off x="-18" y="1041981"/>
            <a:ext cx="8945719" cy="369332"/>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e</a:t>
            </a:r>
            <a:r>
              <a:rPr lang="en-US" sz="1800" baseline="0" dirty="0" smtClean="0">
                <a:solidFill>
                  <a:schemeClr val="bg1"/>
                </a:solidFill>
                <a:effectLst/>
                <a:latin typeface="Arial" panose="020B0604020202020204" pitchFamily="34" charset="0"/>
                <a:cs typeface="Arial" panose="020B0604020202020204" pitchFamily="34" charset="0"/>
              </a:rPr>
              <a:t>xtracted </a:t>
            </a:r>
            <a:r>
              <a:rPr lang="en-US" sz="1800" dirty="0" smtClean="0">
                <a:solidFill>
                  <a:schemeClr val="bg1"/>
                </a:solidFill>
                <a:effectLst/>
                <a:latin typeface="Arial" panose="020B0604020202020204" pitchFamily="34" charset="0"/>
                <a:cs typeface="Arial" panose="020B0604020202020204" pitchFamily="34" charset="0"/>
              </a:rPr>
              <a:t>229(m)</a:t>
            </a:r>
            <a:r>
              <a:rPr lang="en-US" sz="1800" baseline="0" dirty="0" smtClean="0">
                <a:solidFill>
                  <a:schemeClr val="bg1"/>
                </a:solidFill>
                <a:effectLst/>
                <a:latin typeface="Arial" panose="020B0604020202020204" pitchFamily="34" charset="0"/>
                <a:cs typeface="Arial" panose="020B0604020202020204" pitchFamily="34" charset="0"/>
              </a:rPr>
              <a:t>Th</a:t>
            </a:r>
            <a:r>
              <a:rPr lang="en-US" sz="1800" dirty="0" smtClean="0">
                <a:solidFill>
                  <a:schemeClr val="bg1"/>
                </a:solidFill>
                <a:effectLst/>
                <a:latin typeface="Arial" panose="020B0604020202020204" pitchFamily="34" charset="0"/>
                <a:cs typeface="Arial" panose="020B0604020202020204" pitchFamily="34" charset="0"/>
              </a:rPr>
              <a:t>3+ </a:t>
            </a:r>
            <a:r>
              <a:rPr lang="en-US" sz="1800" baseline="0" dirty="0" smtClean="0">
                <a:solidFill>
                  <a:schemeClr val="bg1"/>
                </a:solidFill>
                <a:effectLst/>
                <a:latin typeface="Arial" panose="020B0604020202020204" pitchFamily="34" charset="0"/>
                <a:cs typeface="Arial" panose="020B0604020202020204" pitchFamily="34" charset="0"/>
              </a:rPr>
              <a:t>ions:</a:t>
            </a:r>
            <a:r>
              <a:rPr lang="en-US" sz="1800" b="0" baseline="0" dirty="0" smtClean="0">
                <a:solidFill>
                  <a:schemeClr val="bg2"/>
                </a:solidFill>
                <a:effectLst/>
                <a:latin typeface="Arial" panose="020B0604020202020204" pitchFamily="34" charset="0"/>
                <a:cs typeface="Arial" panose="020B0604020202020204" pitchFamily="34" charset="0"/>
              </a:rPr>
              <a:t>  </a:t>
            </a:r>
            <a:r>
              <a:rPr lang="en-US" sz="1800" baseline="0" dirty="0" smtClean="0">
                <a:solidFill>
                  <a:schemeClr val="bg2"/>
                </a:solidFill>
                <a:effectLst/>
                <a:latin typeface="Arial" panose="020B0604020202020204" pitchFamily="34" charset="0"/>
                <a:cs typeface="Arial" panose="020B0604020202020204" pitchFamily="34" charset="0"/>
              </a:rPr>
              <a:t>impinging directly onto MCP surface behind triode exit</a:t>
            </a:r>
            <a:endParaRPr lang="de-DE" sz="180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704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983179" y="1128156"/>
            <a:ext cx="5104362" cy="1891817"/>
          </a:xfrm>
          <a:prstGeom prst="roundRect">
            <a:avLst/>
          </a:prstGeom>
          <a:solidFill>
            <a:srgbClr val="FFFFCC"/>
          </a:solidFill>
          <a:ln w="25400" cap="sq" cmpd="sng" algn="ctr">
            <a:solidFill>
              <a:schemeClr val="bg2"/>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617474" name="Rectangle 2"/>
          <p:cNvSpPr>
            <a:spLocks noGrp="1" noChangeArrowheads="1"/>
          </p:cNvSpPr>
          <p:nvPr>
            <p:ph type="title" idx="4294967295"/>
          </p:nvPr>
        </p:nvSpPr>
        <p:spPr>
          <a:xfrm>
            <a:off x="1499724" y="17453"/>
            <a:ext cx="5304849" cy="546074"/>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Functional Principle of Clocks</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8" name="TextBox 7"/>
          <p:cNvSpPr txBox="1"/>
          <p:nvPr/>
        </p:nvSpPr>
        <p:spPr>
          <a:xfrm>
            <a:off x="-10638" y="6528383"/>
            <a:ext cx="298480"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2</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6" name="TextBox 5"/>
          <p:cNvSpPr txBox="1"/>
          <p:nvPr/>
        </p:nvSpPr>
        <p:spPr>
          <a:xfrm>
            <a:off x="1569500" y="3114977"/>
            <a:ext cx="1922322" cy="707886"/>
          </a:xfrm>
          <a:prstGeom prst="rect">
            <a:avLst/>
          </a:prstGeom>
          <a:noFill/>
        </p:spPr>
        <p:txBody>
          <a:bodyPr wrap="none" rtlCol="0">
            <a:spAutoFit/>
          </a:bodyPr>
          <a:lstStyle/>
          <a:p>
            <a:pPr algn="ctr"/>
            <a:r>
              <a:rPr lang="en-US" baseline="0" dirty="0">
                <a:solidFill>
                  <a:srgbClr val="C00000"/>
                </a:solidFill>
                <a:effectLst/>
                <a:latin typeface="Arial" panose="020B0604020202020204" pitchFamily="34" charset="0"/>
                <a:cs typeface="Arial" panose="020B0604020202020204" pitchFamily="34" charset="0"/>
              </a:rPr>
              <a:t>p</a:t>
            </a:r>
            <a:r>
              <a:rPr lang="en-US" baseline="0" dirty="0" smtClean="0">
                <a:solidFill>
                  <a:srgbClr val="C00000"/>
                </a:solidFill>
                <a:effectLst/>
                <a:latin typeface="Arial" panose="020B0604020202020204" pitchFamily="34" charset="0"/>
                <a:cs typeface="Arial" panose="020B0604020202020204" pitchFamily="34" charset="0"/>
              </a:rPr>
              <a:t>eriodic event</a:t>
            </a:r>
          </a:p>
          <a:p>
            <a:pPr algn="ctr"/>
            <a:r>
              <a:rPr lang="en-US" baseline="0" dirty="0" smtClean="0">
                <a:solidFill>
                  <a:srgbClr val="C00000"/>
                </a:solidFill>
                <a:effectLst/>
                <a:latin typeface="Arial" panose="020B0604020202020204" pitchFamily="34" charset="0"/>
                <a:cs typeface="Arial" panose="020B0604020202020204" pitchFamily="34" charset="0"/>
              </a:rPr>
              <a:t>(oscillation)</a:t>
            </a:r>
            <a:endParaRPr lang="de-DE" baseline="0" dirty="0">
              <a:solidFill>
                <a:srgbClr val="C00000"/>
              </a:solidFill>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375" t="20951" r="22985" b="53073"/>
          <a:stretch/>
        </p:blipFill>
        <p:spPr>
          <a:xfrm>
            <a:off x="2137559" y="1238673"/>
            <a:ext cx="4904510" cy="1781300"/>
          </a:xfrm>
          <a:prstGeom prst="rect">
            <a:avLst/>
          </a:prstGeom>
        </p:spPr>
      </p:pic>
      <p:sp>
        <p:nvSpPr>
          <p:cNvPr id="15" name="TextBox 14"/>
          <p:cNvSpPr txBox="1"/>
          <p:nvPr/>
        </p:nvSpPr>
        <p:spPr>
          <a:xfrm>
            <a:off x="5118501" y="3164151"/>
            <a:ext cx="2137125" cy="400110"/>
          </a:xfrm>
          <a:prstGeom prst="rect">
            <a:avLst/>
          </a:prstGeom>
          <a:noFill/>
        </p:spPr>
        <p:txBody>
          <a:bodyPr wrap="none" rtlCol="0">
            <a:spAutoFit/>
          </a:bodyPr>
          <a:lstStyle/>
          <a:p>
            <a:pPr algn="ctr"/>
            <a:r>
              <a:rPr lang="en-US" baseline="0" dirty="0">
                <a:solidFill>
                  <a:srgbClr val="C00000"/>
                </a:solidFill>
                <a:effectLst/>
                <a:latin typeface="Arial" panose="020B0604020202020204" pitchFamily="34" charset="0"/>
                <a:cs typeface="Arial" panose="020B0604020202020204" pitchFamily="34" charset="0"/>
              </a:rPr>
              <a:t>c</a:t>
            </a:r>
            <a:r>
              <a:rPr lang="en-US" baseline="0" dirty="0" smtClean="0">
                <a:solidFill>
                  <a:srgbClr val="C00000"/>
                </a:solidFill>
                <a:effectLst/>
                <a:latin typeface="Arial" panose="020B0604020202020204" pitchFamily="34" charset="0"/>
                <a:cs typeface="Arial" panose="020B0604020202020204" pitchFamily="34" charset="0"/>
              </a:rPr>
              <a:t>ounting device</a:t>
            </a:r>
          </a:p>
        </p:txBody>
      </p:sp>
      <p:sp>
        <p:nvSpPr>
          <p:cNvPr id="9" name="TextBox 8"/>
          <p:cNvSpPr txBox="1"/>
          <p:nvPr/>
        </p:nvSpPr>
        <p:spPr>
          <a:xfrm>
            <a:off x="593750" y="3966348"/>
            <a:ext cx="3812262" cy="2323713"/>
          </a:xfrm>
          <a:prstGeom prst="rect">
            <a:avLst/>
          </a:prstGeom>
          <a:noFill/>
        </p:spPr>
        <p:txBody>
          <a:bodyPr wrap="none" rtlCol="0">
            <a:spAutoFit/>
          </a:bodyPr>
          <a:lstStyle/>
          <a:p>
            <a:pPr>
              <a:spcAft>
                <a:spcPts val="600"/>
              </a:spcAft>
            </a:pPr>
            <a:r>
              <a:rPr lang="en-US" sz="1800" b="0" baseline="0" dirty="0" smtClean="0">
                <a:solidFill>
                  <a:srgbClr val="000099"/>
                </a:solidFill>
                <a:effectLst/>
                <a:latin typeface="Arial" panose="020B0604020202020204" pitchFamily="34" charset="0"/>
                <a:cs typeface="Arial" panose="020B0604020202020204" pitchFamily="34" charset="0"/>
              </a:rPr>
              <a:t>             </a:t>
            </a:r>
            <a:r>
              <a:rPr lang="en-US" baseline="0" dirty="0" smtClean="0">
                <a:solidFill>
                  <a:srgbClr val="000099"/>
                </a:solidFill>
                <a:effectLst/>
                <a:latin typeface="Arial" panose="020B0604020202020204" pitchFamily="34" charset="0"/>
                <a:cs typeface="Arial" panose="020B0604020202020204" pitchFamily="34" charset="0"/>
              </a:rPr>
              <a:t>examples:     </a:t>
            </a:r>
          </a:p>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 rotation of earth, moon phases</a:t>
            </a:r>
          </a:p>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 pendulum, spring</a:t>
            </a:r>
          </a:p>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 quartz crystal </a:t>
            </a:r>
          </a:p>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 atomic transitions</a:t>
            </a:r>
          </a:p>
          <a:p>
            <a:pPr>
              <a:spcAft>
                <a:spcPts val="600"/>
              </a:spcAft>
            </a:pPr>
            <a:r>
              <a:rPr lang="en-US" b="0" baseline="0" dirty="0" smtClean="0">
                <a:solidFill>
                  <a:srgbClr val="C00000"/>
                </a:solidFill>
                <a:effectLst/>
                <a:latin typeface="Arial" panose="020B0604020202020204" pitchFamily="34" charset="0"/>
                <a:cs typeface="Arial" panose="020B0604020202020204" pitchFamily="34" charset="0"/>
              </a:rPr>
              <a:t>- nuclear transitions ?</a:t>
            </a:r>
            <a:endParaRPr lang="de-DE" b="0" baseline="0" dirty="0">
              <a:solidFill>
                <a:srgbClr val="C00000"/>
              </a:solidFill>
              <a:effectLst/>
              <a:latin typeface="Arial" panose="020B0604020202020204" pitchFamily="34" charset="0"/>
              <a:cs typeface="Arial" panose="020B0604020202020204" pitchFamily="34" charset="0"/>
            </a:endParaRPr>
          </a:p>
        </p:txBody>
      </p:sp>
      <p:sp>
        <p:nvSpPr>
          <p:cNvPr id="16" name="TextBox 15"/>
          <p:cNvSpPr txBox="1"/>
          <p:nvPr/>
        </p:nvSpPr>
        <p:spPr>
          <a:xfrm>
            <a:off x="4958707" y="4004820"/>
            <a:ext cx="2422458" cy="2292935"/>
          </a:xfrm>
          <a:prstGeom prst="rect">
            <a:avLst/>
          </a:prstGeom>
          <a:noFill/>
        </p:spPr>
        <p:txBody>
          <a:bodyPr wrap="none" rtlCol="0">
            <a:spAutoFit/>
          </a:bodyPr>
          <a:lstStyle/>
          <a:p>
            <a:pPr>
              <a:spcAft>
                <a:spcPts val="600"/>
              </a:spcAft>
            </a:pPr>
            <a:r>
              <a:rPr lang="en-US" b="0" baseline="0" dirty="0" smtClean="0">
                <a:solidFill>
                  <a:srgbClr val="000099"/>
                </a:solidFill>
                <a:effectLst/>
                <a:latin typeface="Arial" panose="020B0604020202020204" pitchFamily="34" charset="0"/>
                <a:cs typeface="Arial" panose="020B0604020202020204" pitchFamily="34" charset="0"/>
              </a:rPr>
              <a:t>      </a:t>
            </a:r>
            <a:r>
              <a:rPr lang="en-US" baseline="0" dirty="0" smtClean="0">
                <a:solidFill>
                  <a:srgbClr val="000099"/>
                </a:solidFill>
                <a:effectLst/>
                <a:latin typeface="Arial" panose="020B0604020202020204" pitchFamily="34" charset="0"/>
                <a:cs typeface="Arial" panose="020B0604020202020204" pitchFamily="34" charset="0"/>
              </a:rPr>
              <a:t>examples:  </a:t>
            </a:r>
          </a:p>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 sun dial</a:t>
            </a:r>
          </a:p>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 mechanical clocks</a:t>
            </a:r>
          </a:p>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 ‘digital’ clocks </a:t>
            </a:r>
          </a:p>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 microwave, laser</a:t>
            </a:r>
          </a:p>
          <a:p>
            <a:endParaRPr lang="de-DE" sz="1800" b="0" baseline="0" dirty="0">
              <a:solidFill>
                <a:srgbClr val="C00000"/>
              </a:solidFill>
              <a:effectLst/>
              <a:latin typeface="Arial" panose="020B0604020202020204" pitchFamily="34" charset="0"/>
              <a:cs typeface="Arial" panose="020B0604020202020204" pitchFamily="34" charset="0"/>
            </a:endParaRPr>
          </a:p>
        </p:txBody>
      </p:sp>
      <p:sp>
        <p:nvSpPr>
          <p:cNvPr id="11" name="TextBox 10"/>
          <p:cNvSpPr txBox="1"/>
          <p:nvPr/>
        </p:nvSpPr>
        <p:spPr>
          <a:xfrm rot="16200000">
            <a:off x="7460128" y="4833457"/>
            <a:ext cx="2178802" cy="400110"/>
          </a:xfrm>
          <a:prstGeom prst="rect">
            <a:avLst/>
          </a:prstGeom>
          <a:noFill/>
        </p:spPr>
        <p:txBody>
          <a:bodyPr wrap="none" rtlCol="0">
            <a:spAutoFit/>
          </a:bodyPr>
          <a:lstStyle/>
          <a:p>
            <a:r>
              <a:rPr lang="en-US" baseline="0" dirty="0">
                <a:solidFill>
                  <a:srgbClr val="C00000"/>
                </a:solidFill>
                <a:effectLst/>
                <a:latin typeface="Arial" panose="020B0604020202020204" pitchFamily="34" charset="0"/>
                <a:cs typeface="Arial" panose="020B0604020202020204" pitchFamily="34" charset="0"/>
              </a:rPr>
              <a:t>r</a:t>
            </a:r>
            <a:r>
              <a:rPr lang="en-US" baseline="0" dirty="0" smtClean="0">
                <a:solidFill>
                  <a:srgbClr val="C00000"/>
                </a:solidFill>
                <a:effectLst/>
                <a:latin typeface="Arial" panose="020B0604020202020204" pitchFamily="34" charset="0"/>
                <a:cs typeface="Arial" panose="020B0604020202020204" pitchFamily="34" charset="0"/>
              </a:rPr>
              <a:t>ising frequency</a:t>
            </a:r>
            <a:endParaRPr lang="de-DE" baseline="0" dirty="0">
              <a:solidFill>
                <a:srgbClr val="C00000"/>
              </a:solidFill>
              <a:effectLst/>
              <a:latin typeface="Arial" panose="020B0604020202020204" pitchFamily="34" charset="0"/>
              <a:cs typeface="Arial" panose="020B0604020202020204" pitchFamily="34" charset="0"/>
            </a:endParaRPr>
          </a:p>
        </p:txBody>
      </p:sp>
      <p:sp>
        <p:nvSpPr>
          <p:cNvPr id="3" name="Down Arrow 2"/>
          <p:cNvSpPr/>
          <p:nvPr/>
        </p:nvSpPr>
        <p:spPr bwMode="auto">
          <a:xfrm>
            <a:off x="7944593" y="4203865"/>
            <a:ext cx="330252" cy="1826876"/>
          </a:xfrm>
          <a:prstGeom prst="downArrow">
            <a:avLst/>
          </a:prstGeom>
          <a:solidFill>
            <a:srgbClr val="FFFFCC"/>
          </a:solidFill>
          <a:ln w="25400" cap="sq" cmpd="sng" algn="ctr">
            <a:solidFill>
              <a:schemeClr val="bg2"/>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050699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sp>
        <p:nvSpPr>
          <p:cNvPr id="7" name="TextBox 6"/>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18</a:t>
            </a:r>
            <a:endParaRPr lang="de-DE" sz="1600" baseline="0" dirty="0">
              <a:solidFill>
                <a:schemeClr val="bg2"/>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233"/>
          <a:stretch/>
        </p:blipFill>
        <p:spPr>
          <a:xfrm>
            <a:off x="2147778" y="1249330"/>
            <a:ext cx="5472222" cy="4572000"/>
          </a:xfrm>
          <a:prstGeom prst="rect">
            <a:avLst/>
          </a:prstGeom>
        </p:spPr>
      </p:pic>
      <p:sp>
        <p:nvSpPr>
          <p:cNvPr id="8" name="Rectangle 2"/>
          <p:cNvSpPr txBox="1">
            <a:spLocks noChangeArrowheads="1"/>
          </p:cNvSpPr>
          <p:nvPr/>
        </p:nvSpPr>
        <p:spPr>
          <a:xfrm>
            <a:off x="1467293" y="17453"/>
            <a:ext cx="5092995" cy="55670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lvl1pPr algn="ctr" rtl="0" eaLnBrk="0" fontAlgn="base" hangingPunct="0">
              <a:spcBef>
                <a:spcPct val="0"/>
              </a:spcBef>
              <a:spcAft>
                <a:spcPct val="0"/>
              </a:spcAft>
              <a:defRPr kumimoji="1" sz="2400">
                <a:solidFill>
                  <a:schemeClr val="bg2"/>
                </a:solidFill>
                <a:latin typeface="+mj-lt"/>
                <a:ea typeface="+mj-ea"/>
                <a:cs typeface="+mj-cs"/>
              </a:defRPr>
            </a:lvl1pPr>
            <a:lvl2pPr algn="ctr" rtl="0" eaLnBrk="0" fontAlgn="base" hangingPunct="0">
              <a:spcBef>
                <a:spcPct val="0"/>
              </a:spcBef>
              <a:spcAft>
                <a:spcPct val="0"/>
              </a:spcAft>
              <a:defRPr kumimoji="1" sz="2400">
                <a:solidFill>
                  <a:schemeClr val="bg2"/>
                </a:solidFill>
                <a:latin typeface="Comic Sans MS" pitchFamily="66" charset="0"/>
              </a:defRPr>
            </a:lvl2pPr>
            <a:lvl3pPr algn="ctr" rtl="0" eaLnBrk="0" fontAlgn="base" hangingPunct="0">
              <a:spcBef>
                <a:spcPct val="0"/>
              </a:spcBef>
              <a:spcAft>
                <a:spcPct val="0"/>
              </a:spcAft>
              <a:defRPr kumimoji="1" sz="2400">
                <a:solidFill>
                  <a:schemeClr val="bg2"/>
                </a:solidFill>
                <a:latin typeface="Comic Sans MS" pitchFamily="66" charset="0"/>
              </a:defRPr>
            </a:lvl3pPr>
            <a:lvl4pPr algn="ctr" rtl="0" eaLnBrk="0" fontAlgn="base" hangingPunct="0">
              <a:spcBef>
                <a:spcPct val="0"/>
              </a:spcBef>
              <a:spcAft>
                <a:spcPct val="0"/>
              </a:spcAft>
              <a:defRPr kumimoji="1" sz="2400">
                <a:solidFill>
                  <a:schemeClr val="bg2"/>
                </a:solidFill>
                <a:latin typeface="Comic Sans MS" pitchFamily="66" charset="0"/>
              </a:defRPr>
            </a:lvl4pPr>
            <a:lvl5pPr algn="ctr" rtl="0" eaLnBrk="0" fontAlgn="base" hangingPunct="0">
              <a:spcBef>
                <a:spcPct val="0"/>
              </a:spcBef>
              <a:spcAft>
                <a:spcPct val="0"/>
              </a:spcAft>
              <a:defRPr kumimoji="1" sz="2400">
                <a:solidFill>
                  <a:schemeClr val="bg2"/>
                </a:solidFill>
                <a:latin typeface="Comic Sans MS" pitchFamily="66" charset="0"/>
              </a:defRPr>
            </a:lvl5pPr>
            <a:lvl6pPr marL="457200" algn="ctr" rtl="0" eaLnBrk="0" fontAlgn="base" hangingPunct="0">
              <a:spcBef>
                <a:spcPct val="0"/>
              </a:spcBef>
              <a:spcAft>
                <a:spcPct val="0"/>
              </a:spcAft>
              <a:defRPr kumimoji="1" sz="2400">
                <a:solidFill>
                  <a:schemeClr val="bg2"/>
                </a:solidFill>
                <a:latin typeface="Comic Sans MS" pitchFamily="66" charset="0"/>
              </a:defRPr>
            </a:lvl6pPr>
            <a:lvl7pPr marL="914400" algn="ctr" rtl="0" eaLnBrk="0" fontAlgn="base" hangingPunct="0">
              <a:spcBef>
                <a:spcPct val="0"/>
              </a:spcBef>
              <a:spcAft>
                <a:spcPct val="0"/>
              </a:spcAft>
              <a:defRPr kumimoji="1" sz="2400">
                <a:solidFill>
                  <a:schemeClr val="bg2"/>
                </a:solidFill>
                <a:latin typeface="Comic Sans MS" pitchFamily="66" charset="0"/>
              </a:defRPr>
            </a:lvl7pPr>
            <a:lvl8pPr marL="1371600" algn="ctr" rtl="0" eaLnBrk="0" fontAlgn="base" hangingPunct="0">
              <a:spcBef>
                <a:spcPct val="0"/>
              </a:spcBef>
              <a:spcAft>
                <a:spcPct val="0"/>
              </a:spcAft>
              <a:defRPr kumimoji="1" sz="2400">
                <a:solidFill>
                  <a:schemeClr val="bg2"/>
                </a:solidFill>
                <a:latin typeface="Comic Sans MS" pitchFamily="66" charset="0"/>
              </a:defRPr>
            </a:lvl8pPr>
            <a:lvl9pPr marL="1828800" algn="ctr" rtl="0" eaLnBrk="0" fontAlgn="base" hangingPunct="0">
              <a:spcBef>
                <a:spcPct val="0"/>
              </a:spcBef>
              <a:spcAft>
                <a:spcPct val="0"/>
              </a:spcAft>
              <a:defRPr kumimoji="1" sz="2400">
                <a:solidFill>
                  <a:schemeClr val="bg2"/>
                </a:solidFill>
                <a:latin typeface="Comic Sans MS" pitchFamily="66" charset="0"/>
              </a:defRPr>
            </a:lvl9pPr>
          </a:lstStyle>
          <a:p>
            <a:r>
              <a:rPr lang="en-US" altLang="de-DE" sz="2800" b="1" u="sng" kern="0" baseline="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Isomer Detection Process</a:t>
            </a:r>
            <a:endParaRPr lang="de-DE" altLang="de-DE" sz="2800" b="1" u="sng" kern="0" baseline="0" dirty="0">
              <a:solidFill>
                <a:srgbClr val="05791B"/>
              </a:solidFill>
              <a:effectLst/>
              <a:latin typeface="Arial" panose="020B0604020202020204" pitchFamily="34" charset="0"/>
              <a:cs typeface="Arial" panose="020B0604020202020204" pitchFamily="34" charset="0"/>
            </a:endParaRPr>
          </a:p>
        </p:txBody>
      </p:sp>
      <p:sp>
        <p:nvSpPr>
          <p:cNvPr id="4" name="TextBox 3"/>
          <p:cNvSpPr txBox="1"/>
          <p:nvPr/>
        </p:nvSpPr>
        <p:spPr>
          <a:xfrm>
            <a:off x="-18" y="1169577"/>
            <a:ext cx="6175793" cy="369332"/>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e</a:t>
            </a:r>
            <a:r>
              <a:rPr lang="en-US" sz="1800" baseline="0" dirty="0" smtClean="0">
                <a:solidFill>
                  <a:schemeClr val="bg1"/>
                </a:solidFill>
                <a:effectLst/>
                <a:latin typeface="Arial" panose="020B0604020202020204" pitchFamily="34" charset="0"/>
                <a:cs typeface="Arial" panose="020B0604020202020204" pitchFamily="34" charset="0"/>
              </a:rPr>
              <a:t>xtracted </a:t>
            </a:r>
            <a:r>
              <a:rPr lang="en-US" sz="1800" dirty="0" smtClean="0">
                <a:solidFill>
                  <a:schemeClr val="bg1"/>
                </a:solidFill>
                <a:effectLst/>
                <a:latin typeface="Arial" panose="020B0604020202020204" pitchFamily="34" charset="0"/>
                <a:cs typeface="Arial" panose="020B0604020202020204" pitchFamily="34" charset="0"/>
              </a:rPr>
              <a:t>229(m)</a:t>
            </a:r>
            <a:r>
              <a:rPr lang="en-US" sz="1800" baseline="0" dirty="0" smtClean="0">
                <a:solidFill>
                  <a:schemeClr val="bg1"/>
                </a:solidFill>
                <a:effectLst/>
                <a:latin typeface="Arial" panose="020B0604020202020204" pitchFamily="34" charset="0"/>
                <a:cs typeface="Arial" panose="020B0604020202020204" pitchFamily="34" charset="0"/>
              </a:rPr>
              <a:t>Th</a:t>
            </a:r>
            <a:r>
              <a:rPr lang="en-US" sz="1800" dirty="0" smtClean="0">
                <a:solidFill>
                  <a:schemeClr val="bg1"/>
                </a:solidFill>
                <a:effectLst/>
                <a:latin typeface="Arial" panose="020B0604020202020204" pitchFamily="34" charset="0"/>
                <a:cs typeface="Arial" panose="020B0604020202020204" pitchFamily="34" charset="0"/>
              </a:rPr>
              <a:t>3+ </a:t>
            </a:r>
            <a:r>
              <a:rPr lang="en-US" sz="1800" baseline="0" dirty="0" smtClean="0">
                <a:solidFill>
                  <a:schemeClr val="bg1"/>
                </a:solidFill>
                <a:effectLst/>
                <a:latin typeface="Arial" panose="020B0604020202020204" pitchFamily="34" charset="0"/>
                <a:cs typeface="Arial" panose="020B0604020202020204" pitchFamily="34" charset="0"/>
              </a:rPr>
              <a:t>ions:</a:t>
            </a:r>
            <a:r>
              <a:rPr lang="en-US" sz="1800" b="0" baseline="0" dirty="0" smtClean="0">
                <a:solidFill>
                  <a:schemeClr val="bg2"/>
                </a:solidFill>
                <a:effectLst/>
                <a:latin typeface="Arial" panose="020B0604020202020204" pitchFamily="34" charset="0"/>
                <a:cs typeface="Arial" panose="020B0604020202020204" pitchFamily="34" charset="0"/>
              </a:rPr>
              <a:t>  </a:t>
            </a:r>
            <a:r>
              <a:rPr lang="en-US" sz="1800" baseline="0" dirty="0" smtClean="0">
                <a:solidFill>
                  <a:schemeClr val="bg2"/>
                </a:solidFill>
                <a:effectLst/>
                <a:latin typeface="Arial" panose="020B0604020202020204" pitchFamily="34" charset="0"/>
                <a:cs typeface="Arial" panose="020B0604020202020204" pitchFamily="34" charset="0"/>
              </a:rPr>
              <a:t>‘soft landing’ on MCP surface</a:t>
            </a:r>
            <a:endParaRPr lang="de-DE" sz="180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4210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sp>
        <p:nvSpPr>
          <p:cNvPr id="7" name="TextBox 6"/>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18</a:t>
            </a:r>
            <a:endParaRPr lang="de-DE" sz="1600" baseline="0" dirty="0">
              <a:solidFill>
                <a:schemeClr val="bg2"/>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628"/>
          <a:stretch/>
        </p:blipFill>
        <p:spPr>
          <a:xfrm>
            <a:off x="2232836" y="1249330"/>
            <a:ext cx="5387163" cy="4572000"/>
          </a:xfrm>
          <a:prstGeom prst="rect">
            <a:avLst/>
          </a:prstGeom>
        </p:spPr>
      </p:pic>
      <p:sp>
        <p:nvSpPr>
          <p:cNvPr id="6" name="Rectangle 2"/>
          <p:cNvSpPr txBox="1">
            <a:spLocks noChangeArrowheads="1"/>
          </p:cNvSpPr>
          <p:nvPr/>
        </p:nvSpPr>
        <p:spPr>
          <a:xfrm>
            <a:off x="1467293" y="17453"/>
            <a:ext cx="5092995" cy="55670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lvl1pPr algn="ctr" rtl="0" eaLnBrk="0" fontAlgn="base" hangingPunct="0">
              <a:spcBef>
                <a:spcPct val="0"/>
              </a:spcBef>
              <a:spcAft>
                <a:spcPct val="0"/>
              </a:spcAft>
              <a:defRPr kumimoji="1" sz="2400">
                <a:solidFill>
                  <a:schemeClr val="bg2"/>
                </a:solidFill>
                <a:latin typeface="+mj-lt"/>
                <a:ea typeface="+mj-ea"/>
                <a:cs typeface="+mj-cs"/>
              </a:defRPr>
            </a:lvl1pPr>
            <a:lvl2pPr algn="ctr" rtl="0" eaLnBrk="0" fontAlgn="base" hangingPunct="0">
              <a:spcBef>
                <a:spcPct val="0"/>
              </a:spcBef>
              <a:spcAft>
                <a:spcPct val="0"/>
              </a:spcAft>
              <a:defRPr kumimoji="1" sz="2400">
                <a:solidFill>
                  <a:schemeClr val="bg2"/>
                </a:solidFill>
                <a:latin typeface="Comic Sans MS" pitchFamily="66" charset="0"/>
              </a:defRPr>
            </a:lvl2pPr>
            <a:lvl3pPr algn="ctr" rtl="0" eaLnBrk="0" fontAlgn="base" hangingPunct="0">
              <a:spcBef>
                <a:spcPct val="0"/>
              </a:spcBef>
              <a:spcAft>
                <a:spcPct val="0"/>
              </a:spcAft>
              <a:defRPr kumimoji="1" sz="2400">
                <a:solidFill>
                  <a:schemeClr val="bg2"/>
                </a:solidFill>
                <a:latin typeface="Comic Sans MS" pitchFamily="66" charset="0"/>
              </a:defRPr>
            </a:lvl3pPr>
            <a:lvl4pPr algn="ctr" rtl="0" eaLnBrk="0" fontAlgn="base" hangingPunct="0">
              <a:spcBef>
                <a:spcPct val="0"/>
              </a:spcBef>
              <a:spcAft>
                <a:spcPct val="0"/>
              </a:spcAft>
              <a:defRPr kumimoji="1" sz="2400">
                <a:solidFill>
                  <a:schemeClr val="bg2"/>
                </a:solidFill>
                <a:latin typeface="Comic Sans MS" pitchFamily="66" charset="0"/>
              </a:defRPr>
            </a:lvl4pPr>
            <a:lvl5pPr algn="ctr" rtl="0" eaLnBrk="0" fontAlgn="base" hangingPunct="0">
              <a:spcBef>
                <a:spcPct val="0"/>
              </a:spcBef>
              <a:spcAft>
                <a:spcPct val="0"/>
              </a:spcAft>
              <a:defRPr kumimoji="1" sz="2400">
                <a:solidFill>
                  <a:schemeClr val="bg2"/>
                </a:solidFill>
                <a:latin typeface="Comic Sans MS" pitchFamily="66" charset="0"/>
              </a:defRPr>
            </a:lvl5pPr>
            <a:lvl6pPr marL="457200" algn="ctr" rtl="0" eaLnBrk="0" fontAlgn="base" hangingPunct="0">
              <a:spcBef>
                <a:spcPct val="0"/>
              </a:spcBef>
              <a:spcAft>
                <a:spcPct val="0"/>
              </a:spcAft>
              <a:defRPr kumimoji="1" sz="2400">
                <a:solidFill>
                  <a:schemeClr val="bg2"/>
                </a:solidFill>
                <a:latin typeface="Comic Sans MS" pitchFamily="66" charset="0"/>
              </a:defRPr>
            </a:lvl6pPr>
            <a:lvl7pPr marL="914400" algn="ctr" rtl="0" eaLnBrk="0" fontAlgn="base" hangingPunct="0">
              <a:spcBef>
                <a:spcPct val="0"/>
              </a:spcBef>
              <a:spcAft>
                <a:spcPct val="0"/>
              </a:spcAft>
              <a:defRPr kumimoji="1" sz="2400">
                <a:solidFill>
                  <a:schemeClr val="bg2"/>
                </a:solidFill>
                <a:latin typeface="Comic Sans MS" pitchFamily="66" charset="0"/>
              </a:defRPr>
            </a:lvl7pPr>
            <a:lvl8pPr marL="1371600" algn="ctr" rtl="0" eaLnBrk="0" fontAlgn="base" hangingPunct="0">
              <a:spcBef>
                <a:spcPct val="0"/>
              </a:spcBef>
              <a:spcAft>
                <a:spcPct val="0"/>
              </a:spcAft>
              <a:defRPr kumimoji="1" sz="2400">
                <a:solidFill>
                  <a:schemeClr val="bg2"/>
                </a:solidFill>
                <a:latin typeface="Comic Sans MS" pitchFamily="66" charset="0"/>
              </a:defRPr>
            </a:lvl8pPr>
            <a:lvl9pPr marL="1828800" algn="ctr" rtl="0" eaLnBrk="0" fontAlgn="base" hangingPunct="0">
              <a:spcBef>
                <a:spcPct val="0"/>
              </a:spcBef>
              <a:spcAft>
                <a:spcPct val="0"/>
              </a:spcAft>
              <a:defRPr kumimoji="1" sz="2400">
                <a:solidFill>
                  <a:schemeClr val="bg2"/>
                </a:solidFill>
                <a:latin typeface="Comic Sans MS" pitchFamily="66" charset="0"/>
              </a:defRPr>
            </a:lvl9pPr>
          </a:lstStyle>
          <a:p>
            <a:r>
              <a:rPr lang="en-US" altLang="de-DE" sz="2800" b="1" u="sng" kern="0" baseline="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Isomer Detection Process</a:t>
            </a:r>
            <a:endParaRPr lang="de-DE" altLang="de-DE" sz="2800" b="1" u="sng" kern="0" baseline="0" dirty="0">
              <a:solidFill>
                <a:srgbClr val="05791B"/>
              </a:solidFill>
              <a:effectLst/>
              <a:latin typeface="Arial" panose="020B0604020202020204" pitchFamily="34" charset="0"/>
              <a:cs typeface="Arial" panose="020B0604020202020204" pitchFamily="34" charset="0"/>
            </a:endParaRPr>
          </a:p>
        </p:txBody>
      </p:sp>
      <p:sp>
        <p:nvSpPr>
          <p:cNvPr id="3" name="TextBox 2"/>
          <p:cNvSpPr txBox="1"/>
          <p:nvPr/>
        </p:nvSpPr>
        <p:spPr>
          <a:xfrm>
            <a:off x="10613" y="1169571"/>
            <a:ext cx="6720751" cy="369332"/>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e</a:t>
            </a:r>
            <a:r>
              <a:rPr lang="en-US" sz="1800" baseline="0" dirty="0" smtClean="0">
                <a:solidFill>
                  <a:schemeClr val="bg1"/>
                </a:solidFill>
                <a:effectLst/>
                <a:latin typeface="Arial" panose="020B0604020202020204" pitchFamily="34" charset="0"/>
                <a:cs typeface="Arial" panose="020B0604020202020204" pitchFamily="34" charset="0"/>
              </a:rPr>
              <a:t>lectron capture on MCP surface:    </a:t>
            </a:r>
            <a:r>
              <a:rPr lang="en-US" sz="1800" baseline="0" dirty="0" smtClean="0">
                <a:solidFill>
                  <a:schemeClr val="bg2"/>
                </a:solidFill>
                <a:effectLst/>
                <a:latin typeface="Arial" panose="020B0604020202020204" pitchFamily="34" charset="0"/>
                <a:cs typeface="Arial" panose="020B0604020202020204" pitchFamily="34" charset="0"/>
              </a:rPr>
              <a:t>neutralization of </a:t>
            </a:r>
            <a:r>
              <a:rPr lang="en-US" sz="1800" baseline="0" dirty="0" err="1" smtClean="0">
                <a:solidFill>
                  <a:schemeClr val="bg2"/>
                </a:solidFill>
                <a:effectLst/>
                <a:latin typeface="Arial" panose="020B0604020202020204" pitchFamily="34" charset="0"/>
                <a:cs typeface="Arial" panose="020B0604020202020204" pitchFamily="34" charset="0"/>
              </a:rPr>
              <a:t>Th</a:t>
            </a:r>
            <a:r>
              <a:rPr lang="en-US" sz="1800" baseline="0" dirty="0" smtClean="0">
                <a:solidFill>
                  <a:schemeClr val="bg2"/>
                </a:solidFill>
                <a:effectLst/>
                <a:latin typeface="Arial" panose="020B0604020202020204" pitchFamily="34" charset="0"/>
                <a:cs typeface="Arial" panose="020B0604020202020204" pitchFamily="34" charset="0"/>
              </a:rPr>
              <a:t> ions</a:t>
            </a:r>
            <a:endParaRPr lang="de-DE" sz="180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6114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18</a:t>
            </a:r>
            <a:endParaRPr lang="de-DE" sz="1600" baseline="0" dirty="0">
              <a:solidFill>
                <a:schemeClr val="bg2"/>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6"/>
          <a:stretch/>
        </p:blipFill>
        <p:spPr>
          <a:xfrm>
            <a:off x="2254102" y="1249330"/>
            <a:ext cx="5365898" cy="4572000"/>
          </a:xfrm>
          <a:prstGeom prst="rect">
            <a:avLst/>
          </a:prstGeom>
        </p:spPr>
      </p:pic>
      <p:sp>
        <p:nvSpPr>
          <p:cNvPr id="8" name="Rectangle 2"/>
          <p:cNvSpPr txBox="1">
            <a:spLocks noChangeArrowheads="1"/>
          </p:cNvSpPr>
          <p:nvPr/>
        </p:nvSpPr>
        <p:spPr>
          <a:xfrm>
            <a:off x="1467293" y="17453"/>
            <a:ext cx="5092995" cy="55670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lvl1pPr algn="ctr" rtl="0" eaLnBrk="0" fontAlgn="base" hangingPunct="0">
              <a:spcBef>
                <a:spcPct val="0"/>
              </a:spcBef>
              <a:spcAft>
                <a:spcPct val="0"/>
              </a:spcAft>
              <a:defRPr kumimoji="1" sz="2400">
                <a:solidFill>
                  <a:schemeClr val="bg2"/>
                </a:solidFill>
                <a:latin typeface="+mj-lt"/>
                <a:ea typeface="+mj-ea"/>
                <a:cs typeface="+mj-cs"/>
              </a:defRPr>
            </a:lvl1pPr>
            <a:lvl2pPr algn="ctr" rtl="0" eaLnBrk="0" fontAlgn="base" hangingPunct="0">
              <a:spcBef>
                <a:spcPct val="0"/>
              </a:spcBef>
              <a:spcAft>
                <a:spcPct val="0"/>
              </a:spcAft>
              <a:defRPr kumimoji="1" sz="2400">
                <a:solidFill>
                  <a:schemeClr val="bg2"/>
                </a:solidFill>
                <a:latin typeface="Comic Sans MS" pitchFamily="66" charset="0"/>
              </a:defRPr>
            </a:lvl2pPr>
            <a:lvl3pPr algn="ctr" rtl="0" eaLnBrk="0" fontAlgn="base" hangingPunct="0">
              <a:spcBef>
                <a:spcPct val="0"/>
              </a:spcBef>
              <a:spcAft>
                <a:spcPct val="0"/>
              </a:spcAft>
              <a:defRPr kumimoji="1" sz="2400">
                <a:solidFill>
                  <a:schemeClr val="bg2"/>
                </a:solidFill>
                <a:latin typeface="Comic Sans MS" pitchFamily="66" charset="0"/>
              </a:defRPr>
            </a:lvl3pPr>
            <a:lvl4pPr algn="ctr" rtl="0" eaLnBrk="0" fontAlgn="base" hangingPunct="0">
              <a:spcBef>
                <a:spcPct val="0"/>
              </a:spcBef>
              <a:spcAft>
                <a:spcPct val="0"/>
              </a:spcAft>
              <a:defRPr kumimoji="1" sz="2400">
                <a:solidFill>
                  <a:schemeClr val="bg2"/>
                </a:solidFill>
                <a:latin typeface="Comic Sans MS" pitchFamily="66" charset="0"/>
              </a:defRPr>
            </a:lvl4pPr>
            <a:lvl5pPr algn="ctr" rtl="0" eaLnBrk="0" fontAlgn="base" hangingPunct="0">
              <a:spcBef>
                <a:spcPct val="0"/>
              </a:spcBef>
              <a:spcAft>
                <a:spcPct val="0"/>
              </a:spcAft>
              <a:defRPr kumimoji="1" sz="2400">
                <a:solidFill>
                  <a:schemeClr val="bg2"/>
                </a:solidFill>
                <a:latin typeface="Comic Sans MS" pitchFamily="66" charset="0"/>
              </a:defRPr>
            </a:lvl5pPr>
            <a:lvl6pPr marL="457200" algn="ctr" rtl="0" eaLnBrk="0" fontAlgn="base" hangingPunct="0">
              <a:spcBef>
                <a:spcPct val="0"/>
              </a:spcBef>
              <a:spcAft>
                <a:spcPct val="0"/>
              </a:spcAft>
              <a:defRPr kumimoji="1" sz="2400">
                <a:solidFill>
                  <a:schemeClr val="bg2"/>
                </a:solidFill>
                <a:latin typeface="Comic Sans MS" pitchFamily="66" charset="0"/>
              </a:defRPr>
            </a:lvl6pPr>
            <a:lvl7pPr marL="914400" algn="ctr" rtl="0" eaLnBrk="0" fontAlgn="base" hangingPunct="0">
              <a:spcBef>
                <a:spcPct val="0"/>
              </a:spcBef>
              <a:spcAft>
                <a:spcPct val="0"/>
              </a:spcAft>
              <a:defRPr kumimoji="1" sz="2400">
                <a:solidFill>
                  <a:schemeClr val="bg2"/>
                </a:solidFill>
                <a:latin typeface="Comic Sans MS" pitchFamily="66" charset="0"/>
              </a:defRPr>
            </a:lvl7pPr>
            <a:lvl8pPr marL="1371600" algn="ctr" rtl="0" eaLnBrk="0" fontAlgn="base" hangingPunct="0">
              <a:spcBef>
                <a:spcPct val="0"/>
              </a:spcBef>
              <a:spcAft>
                <a:spcPct val="0"/>
              </a:spcAft>
              <a:defRPr kumimoji="1" sz="2400">
                <a:solidFill>
                  <a:schemeClr val="bg2"/>
                </a:solidFill>
                <a:latin typeface="Comic Sans MS" pitchFamily="66" charset="0"/>
              </a:defRPr>
            </a:lvl8pPr>
            <a:lvl9pPr marL="1828800" algn="ctr" rtl="0" eaLnBrk="0" fontAlgn="base" hangingPunct="0">
              <a:spcBef>
                <a:spcPct val="0"/>
              </a:spcBef>
              <a:spcAft>
                <a:spcPct val="0"/>
              </a:spcAft>
              <a:defRPr kumimoji="1" sz="2400">
                <a:solidFill>
                  <a:schemeClr val="bg2"/>
                </a:solidFill>
                <a:latin typeface="Comic Sans MS" pitchFamily="66" charset="0"/>
              </a:defRPr>
            </a:lvl9pPr>
          </a:lstStyle>
          <a:p>
            <a:r>
              <a:rPr lang="en-US" altLang="de-DE" sz="2800" b="1" u="sng" kern="0" baseline="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Isomer Detection Process</a:t>
            </a:r>
            <a:endParaRPr lang="de-DE" altLang="de-DE" sz="2800" b="1" u="sng" kern="0" baseline="0" dirty="0">
              <a:solidFill>
                <a:srgbClr val="05791B"/>
              </a:solidFill>
              <a:effectLst/>
              <a:latin typeface="Arial" panose="020B0604020202020204" pitchFamily="34" charset="0"/>
              <a:cs typeface="Arial" panose="020B0604020202020204" pitchFamily="34" charset="0"/>
            </a:endParaRPr>
          </a:p>
        </p:txBody>
      </p:sp>
      <p:sp>
        <p:nvSpPr>
          <p:cNvPr id="3" name="TextBox 2"/>
          <p:cNvSpPr txBox="1"/>
          <p:nvPr/>
        </p:nvSpPr>
        <p:spPr>
          <a:xfrm>
            <a:off x="-21271" y="1183143"/>
            <a:ext cx="6436377" cy="369332"/>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i</a:t>
            </a:r>
            <a:r>
              <a:rPr lang="en-US" sz="1800" baseline="0" dirty="0" smtClean="0">
                <a:solidFill>
                  <a:schemeClr val="bg1"/>
                </a:solidFill>
                <a:effectLst/>
                <a:latin typeface="Arial" panose="020B0604020202020204" pitchFamily="34" charset="0"/>
                <a:cs typeface="Arial" panose="020B0604020202020204" pitchFamily="34" charset="0"/>
              </a:rPr>
              <a:t>somer decay by Internal Conversion: </a:t>
            </a:r>
            <a:r>
              <a:rPr lang="en-US" sz="1800" baseline="0" dirty="0" smtClean="0">
                <a:solidFill>
                  <a:schemeClr val="bg2"/>
                </a:solidFill>
                <a:effectLst/>
                <a:latin typeface="Arial" panose="020B0604020202020204" pitchFamily="34" charset="0"/>
                <a:cs typeface="Arial" panose="020B0604020202020204" pitchFamily="34" charset="0"/>
              </a:rPr>
              <a:t>electron emission</a:t>
            </a:r>
            <a:endParaRPr lang="de-DE" sz="1800" baseline="0" dirty="0">
              <a:solidFill>
                <a:schemeClr val="bg2"/>
              </a:solidFill>
              <a:effectLst/>
              <a:latin typeface="Arial" panose="020B0604020202020204" pitchFamily="34" charset="0"/>
              <a:cs typeface="Arial" panose="020B0604020202020204" pitchFamily="34" charset="0"/>
            </a:endParaRPr>
          </a:p>
        </p:txBody>
      </p:sp>
      <p:sp>
        <p:nvSpPr>
          <p:cNvPr id="10" name="TextBox 9"/>
          <p:cNvSpPr txBox="1"/>
          <p:nvPr/>
        </p:nvSpPr>
        <p:spPr>
          <a:xfrm>
            <a:off x="-10638" y="5103628"/>
            <a:ext cx="8167621" cy="1431161"/>
          </a:xfrm>
          <a:prstGeom prst="rect">
            <a:avLst/>
          </a:prstGeom>
          <a:noFill/>
        </p:spPr>
        <p:txBody>
          <a:bodyPr wrap="none" rtlCol="0">
            <a:spAutoFit/>
          </a:bodyPr>
          <a:lstStyle/>
          <a:p>
            <a:pPr marL="285750" indent="-285750">
              <a:spcAft>
                <a:spcPts val="600"/>
              </a:spcAft>
              <a:buClr>
                <a:srgbClr val="FF0000"/>
              </a:buClr>
              <a:buFont typeface="Wingdings" panose="05000000000000000000" pitchFamily="2" charset="2"/>
              <a:buChar char="§"/>
            </a:pPr>
            <a:r>
              <a:rPr lang="en-US" sz="1800" b="0" baseline="0" dirty="0">
                <a:solidFill>
                  <a:schemeClr val="bg2"/>
                </a:solidFill>
                <a:effectLst/>
                <a:latin typeface="Arial" panose="020B0604020202020204" pitchFamily="34" charset="0"/>
                <a:cs typeface="Arial" panose="020B0604020202020204" pitchFamily="34" charset="0"/>
              </a:rPr>
              <a:t>i</a:t>
            </a:r>
            <a:r>
              <a:rPr lang="en-US" sz="1800" b="0" baseline="0" dirty="0" smtClean="0">
                <a:solidFill>
                  <a:schemeClr val="bg2"/>
                </a:solidFill>
                <a:effectLst/>
                <a:latin typeface="Arial" panose="020B0604020202020204" pitchFamily="34" charset="0"/>
                <a:cs typeface="Arial" panose="020B0604020202020204" pitchFamily="34" charset="0"/>
              </a:rPr>
              <a:t>nternal conversion (IC) energetically allowed for neutral thorium: </a:t>
            </a:r>
          </a:p>
          <a:p>
            <a:pPr>
              <a:spcAft>
                <a:spcPts val="600"/>
              </a:spcAft>
              <a:buClr>
                <a:srgbClr val="FF0000"/>
              </a:buClr>
            </a:pPr>
            <a:r>
              <a:rPr lang="en-US" sz="1800" b="0" baseline="0" dirty="0" smtClean="0">
                <a:solidFill>
                  <a:schemeClr val="bg1"/>
                </a:solidFill>
                <a:effectLst/>
                <a:latin typeface="Arial" panose="020B0604020202020204" pitchFamily="34" charset="0"/>
                <a:cs typeface="Arial" panose="020B0604020202020204" pitchFamily="34" charset="0"/>
              </a:rPr>
              <a:t>                      I(</a:t>
            </a:r>
            <a:r>
              <a:rPr lang="en-US" sz="1800" b="0" baseline="0" dirty="0" err="1" smtClean="0">
                <a:solidFill>
                  <a:schemeClr val="bg1"/>
                </a:solidFill>
                <a:effectLst/>
                <a:latin typeface="Arial" panose="020B0604020202020204" pitchFamily="34" charset="0"/>
                <a:cs typeface="Arial" panose="020B0604020202020204" pitchFamily="34" charset="0"/>
              </a:rPr>
              <a:t>Th</a:t>
            </a:r>
            <a:r>
              <a:rPr lang="en-US" sz="1800" b="0" dirty="0" smtClean="0">
                <a:solidFill>
                  <a:schemeClr val="bg1"/>
                </a:solidFill>
                <a:effectLst/>
                <a:latin typeface="Arial" panose="020B0604020202020204" pitchFamily="34" charset="0"/>
                <a:cs typeface="Arial" panose="020B0604020202020204" pitchFamily="34" charset="0"/>
              </a:rPr>
              <a:t>+</a:t>
            </a:r>
            <a:r>
              <a:rPr lang="en-US" sz="1800" b="0" baseline="0" dirty="0" smtClean="0">
                <a:solidFill>
                  <a:schemeClr val="bg1"/>
                </a:solidFill>
                <a:effectLst/>
                <a:latin typeface="Arial" panose="020B0604020202020204" pitchFamily="34" charset="0"/>
                <a:cs typeface="Arial" panose="020B0604020202020204" pitchFamily="34" charset="0"/>
              </a:rPr>
              <a:t>, 6.31 eV) &lt; E*(</a:t>
            </a:r>
            <a:r>
              <a:rPr lang="en-US" sz="1800" b="0" dirty="0" smtClean="0">
                <a:solidFill>
                  <a:schemeClr val="bg1"/>
                </a:solidFill>
                <a:effectLst/>
                <a:latin typeface="Arial" panose="020B0604020202020204" pitchFamily="34" charset="0"/>
                <a:cs typeface="Arial" panose="020B0604020202020204" pitchFamily="34" charset="0"/>
              </a:rPr>
              <a:t>229m</a:t>
            </a:r>
            <a:r>
              <a:rPr lang="en-US" sz="1800" b="0" baseline="0" dirty="0" smtClean="0">
                <a:solidFill>
                  <a:schemeClr val="bg1"/>
                </a:solidFill>
                <a:effectLst/>
                <a:latin typeface="Arial" panose="020B0604020202020204" pitchFamily="34" charset="0"/>
                <a:cs typeface="Arial" panose="020B0604020202020204" pitchFamily="34" charset="0"/>
              </a:rPr>
              <a:t>Th, 7.8 eV)  </a:t>
            </a:r>
          </a:p>
          <a:p>
            <a:pPr marL="285750" indent="-285750">
              <a:spcAft>
                <a:spcPts val="600"/>
              </a:spcAft>
              <a:buClr>
                <a:srgbClr val="FF0000"/>
              </a:buClr>
              <a:buFont typeface="Wingdings" panose="05000000000000000000" pitchFamily="2" charset="2"/>
              <a:buChar char="§"/>
            </a:pPr>
            <a:r>
              <a:rPr lang="en-US" sz="1800" b="0" baseline="0" dirty="0">
                <a:solidFill>
                  <a:schemeClr val="bg2"/>
                </a:solidFill>
                <a:effectLst/>
                <a:latin typeface="Arial" panose="020B0604020202020204" pitchFamily="34" charset="0"/>
                <a:cs typeface="Arial" panose="020B0604020202020204" pitchFamily="34" charset="0"/>
              </a:rPr>
              <a:t>i</a:t>
            </a:r>
            <a:r>
              <a:rPr lang="en-US" sz="1800" b="0" baseline="0" dirty="0" smtClean="0">
                <a:solidFill>
                  <a:schemeClr val="bg2"/>
                </a:solidFill>
                <a:effectLst/>
                <a:latin typeface="Arial" panose="020B0604020202020204" pitchFamily="34" charset="0"/>
                <a:cs typeface="Arial" panose="020B0604020202020204" pitchFamily="34" charset="0"/>
              </a:rPr>
              <a:t>somer lifetime expected to be reduced by ca. 10</a:t>
            </a:r>
            <a:r>
              <a:rPr lang="en-US" sz="1800" b="0" dirty="0" smtClean="0">
                <a:solidFill>
                  <a:schemeClr val="bg2"/>
                </a:solidFill>
                <a:effectLst/>
                <a:latin typeface="Arial" panose="020B0604020202020204" pitchFamily="34" charset="0"/>
                <a:cs typeface="Arial" panose="020B0604020202020204" pitchFamily="34" charset="0"/>
              </a:rPr>
              <a:t>9</a:t>
            </a:r>
            <a:r>
              <a:rPr lang="en-US" sz="1800" b="0" baseline="0" dirty="0" smtClean="0">
                <a:solidFill>
                  <a:schemeClr val="bg2"/>
                </a:solidFill>
                <a:effectLst/>
                <a:latin typeface="Arial" panose="020B0604020202020204" pitchFamily="34" charset="0"/>
                <a:cs typeface="Arial" panose="020B0604020202020204" pitchFamily="34" charset="0"/>
              </a:rPr>
              <a:t> (from ~10</a:t>
            </a:r>
            <a:r>
              <a:rPr lang="en-US" sz="1800" b="0" dirty="0" smtClean="0">
                <a:solidFill>
                  <a:schemeClr val="bg2"/>
                </a:solidFill>
                <a:effectLst/>
                <a:latin typeface="Arial" panose="020B0604020202020204" pitchFamily="34" charset="0"/>
                <a:cs typeface="Arial" panose="020B0604020202020204" pitchFamily="34" charset="0"/>
              </a:rPr>
              <a:t>4</a:t>
            </a:r>
            <a:r>
              <a:rPr lang="en-US" sz="1800" b="0" baseline="0" dirty="0" smtClean="0">
                <a:solidFill>
                  <a:schemeClr val="bg2"/>
                </a:solidFill>
                <a:effectLst/>
                <a:latin typeface="Arial" panose="020B0604020202020204" pitchFamily="34" charset="0"/>
                <a:cs typeface="Arial" panose="020B0604020202020204" pitchFamily="34" charset="0"/>
              </a:rPr>
              <a:t> s </a:t>
            </a:r>
            <a:r>
              <a:rPr lang="en-US" sz="1800"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a:t>
            </a:r>
            <a:r>
              <a:rPr lang="en-US" sz="1800" b="0" baseline="0" dirty="0" smtClean="0">
                <a:solidFill>
                  <a:schemeClr val="bg2"/>
                </a:solidFill>
                <a:effectLst/>
                <a:latin typeface="Arial" panose="020B0604020202020204" pitchFamily="34" charset="0"/>
                <a:cs typeface="Arial" panose="020B0604020202020204" pitchFamily="34" charset="0"/>
              </a:rPr>
              <a:t> ~ 10 </a:t>
            </a:r>
            <a:r>
              <a:rPr lang="en-US" sz="1800" b="0" baseline="0" dirty="0" err="1" smtClean="0">
                <a:solidFill>
                  <a:schemeClr val="bg2"/>
                </a:solidFill>
                <a:effectLst/>
                <a:latin typeface="Symbol" panose="05050102010706020507" pitchFamily="18" charset="2"/>
                <a:cs typeface="Arial" panose="020B0604020202020204" pitchFamily="34" charset="0"/>
              </a:rPr>
              <a:t>m</a:t>
            </a:r>
            <a:r>
              <a:rPr lang="en-US" sz="1800" b="0" baseline="0" dirty="0" err="1" smtClean="0">
                <a:solidFill>
                  <a:schemeClr val="bg2"/>
                </a:solidFill>
                <a:effectLst/>
                <a:latin typeface="Arial" panose="020B0604020202020204" pitchFamily="34" charset="0"/>
                <a:cs typeface="Arial" panose="020B0604020202020204" pitchFamily="34" charset="0"/>
              </a:rPr>
              <a:t>s</a:t>
            </a:r>
            <a:r>
              <a:rPr lang="en-US" sz="1800" b="0" baseline="0" dirty="0" smtClean="0">
                <a:solidFill>
                  <a:schemeClr val="bg2"/>
                </a:solidFill>
                <a:effectLst/>
                <a:latin typeface="Arial" panose="020B0604020202020204" pitchFamily="34" charset="0"/>
                <a:cs typeface="Arial" panose="020B0604020202020204" pitchFamily="34" charset="0"/>
              </a:rPr>
              <a:t>) </a:t>
            </a:r>
          </a:p>
          <a:p>
            <a:pPr marL="285750" indent="-285750">
              <a:buClr>
                <a:srgbClr val="FF0000"/>
              </a:buClr>
              <a:buFont typeface="Wingdings" panose="05000000000000000000" pitchFamily="2" charset="2"/>
              <a:buChar char="§"/>
            </a:pPr>
            <a:r>
              <a:rPr lang="en-US" sz="1800" b="0" baseline="0" dirty="0" err="1" smtClean="0">
                <a:solidFill>
                  <a:schemeClr val="bg2"/>
                </a:solidFill>
                <a:effectLst/>
                <a:latin typeface="Arial" panose="020B0604020202020204" pitchFamily="34" charset="0"/>
                <a:cs typeface="Arial" panose="020B0604020202020204" pitchFamily="34" charset="0"/>
              </a:rPr>
              <a:t>Th</a:t>
            </a:r>
            <a:r>
              <a:rPr lang="en-US" sz="1800" b="0" baseline="0" dirty="0" smtClean="0">
                <a:solidFill>
                  <a:schemeClr val="bg2"/>
                </a:solidFill>
                <a:effectLst/>
                <a:latin typeface="Arial" panose="020B0604020202020204" pitchFamily="34" charset="0"/>
                <a:cs typeface="Arial" panose="020B0604020202020204" pitchFamily="34" charset="0"/>
              </a:rPr>
              <a:t> ions: IC is energetically forbidden, radiative decay branch may dominate</a:t>
            </a:r>
            <a:endParaRPr lang="de-DE" sz="1800" b="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44098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sp>
        <p:nvSpPr>
          <p:cNvPr id="7" name="TextBox 6"/>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18</a:t>
            </a:r>
            <a:endParaRPr lang="de-DE" sz="1600" baseline="0" dirty="0">
              <a:solidFill>
                <a:schemeClr val="bg2"/>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00"/>
          <a:stretch/>
        </p:blipFill>
        <p:spPr>
          <a:xfrm>
            <a:off x="2286000" y="1249330"/>
            <a:ext cx="5334000" cy="4572000"/>
          </a:xfrm>
          <a:prstGeom prst="rect">
            <a:avLst/>
          </a:prstGeom>
        </p:spPr>
      </p:pic>
      <p:sp>
        <p:nvSpPr>
          <p:cNvPr id="8" name="Rectangle 2"/>
          <p:cNvSpPr txBox="1">
            <a:spLocks noChangeArrowheads="1"/>
          </p:cNvSpPr>
          <p:nvPr/>
        </p:nvSpPr>
        <p:spPr>
          <a:xfrm>
            <a:off x="1467293" y="17453"/>
            <a:ext cx="5092995" cy="55670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lvl1pPr algn="ctr" rtl="0" eaLnBrk="0" fontAlgn="base" hangingPunct="0">
              <a:spcBef>
                <a:spcPct val="0"/>
              </a:spcBef>
              <a:spcAft>
                <a:spcPct val="0"/>
              </a:spcAft>
              <a:defRPr kumimoji="1" sz="2400">
                <a:solidFill>
                  <a:schemeClr val="bg2"/>
                </a:solidFill>
                <a:latin typeface="+mj-lt"/>
                <a:ea typeface="+mj-ea"/>
                <a:cs typeface="+mj-cs"/>
              </a:defRPr>
            </a:lvl1pPr>
            <a:lvl2pPr algn="ctr" rtl="0" eaLnBrk="0" fontAlgn="base" hangingPunct="0">
              <a:spcBef>
                <a:spcPct val="0"/>
              </a:spcBef>
              <a:spcAft>
                <a:spcPct val="0"/>
              </a:spcAft>
              <a:defRPr kumimoji="1" sz="2400">
                <a:solidFill>
                  <a:schemeClr val="bg2"/>
                </a:solidFill>
                <a:latin typeface="Comic Sans MS" pitchFamily="66" charset="0"/>
              </a:defRPr>
            </a:lvl2pPr>
            <a:lvl3pPr algn="ctr" rtl="0" eaLnBrk="0" fontAlgn="base" hangingPunct="0">
              <a:spcBef>
                <a:spcPct val="0"/>
              </a:spcBef>
              <a:spcAft>
                <a:spcPct val="0"/>
              </a:spcAft>
              <a:defRPr kumimoji="1" sz="2400">
                <a:solidFill>
                  <a:schemeClr val="bg2"/>
                </a:solidFill>
                <a:latin typeface="Comic Sans MS" pitchFamily="66" charset="0"/>
              </a:defRPr>
            </a:lvl3pPr>
            <a:lvl4pPr algn="ctr" rtl="0" eaLnBrk="0" fontAlgn="base" hangingPunct="0">
              <a:spcBef>
                <a:spcPct val="0"/>
              </a:spcBef>
              <a:spcAft>
                <a:spcPct val="0"/>
              </a:spcAft>
              <a:defRPr kumimoji="1" sz="2400">
                <a:solidFill>
                  <a:schemeClr val="bg2"/>
                </a:solidFill>
                <a:latin typeface="Comic Sans MS" pitchFamily="66" charset="0"/>
              </a:defRPr>
            </a:lvl4pPr>
            <a:lvl5pPr algn="ctr" rtl="0" eaLnBrk="0" fontAlgn="base" hangingPunct="0">
              <a:spcBef>
                <a:spcPct val="0"/>
              </a:spcBef>
              <a:spcAft>
                <a:spcPct val="0"/>
              </a:spcAft>
              <a:defRPr kumimoji="1" sz="2400">
                <a:solidFill>
                  <a:schemeClr val="bg2"/>
                </a:solidFill>
                <a:latin typeface="Comic Sans MS" pitchFamily="66" charset="0"/>
              </a:defRPr>
            </a:lvl5pPr>
            <a:lvl6pPr marL="457200" algn="ctr" rtl="0" eaLnBrk="0" fontAlgn="base" hangingPunct="0">
              <a:spcBef>
                <a:spcPct val="0"/>
              </a:spcBef>
              <a:spcAft>
                <a:spcPct val="0"/>
              </a:spcAft>
              <a:defRPr kumimoji="1" sz="2400">
                <a:solidFill>
                  <a:schemeClr val="bg2"/>
                </a:solidFill>
                <a:latin typeface="Comic Sans MS" pitchFamily="66" charset="0"/>
              </a:defRPr>
            </a:lvl6pPr>
            <a:lvl7pPr marL="914400" algn="ctr" rtl="0" eaLnBrk="0" fontAlgn="base" hangingPunct="0">
              <a:spcBef>
                <a:spcPct val="0"/>
              </a:spcBef>
              <a:spcAft>
                <a:spcPct val="0"/>
              </a:spcAft>
              <a:defRPr kumimoji="1" sz="2400">
                <a:solidFill>
                  <a:schemeClr val="bg2"/>
                </a:solidFill>
                <a:latin typeface="Comic Sans MS" pitchFamily="66" charset="0"/>
              </a:defRPr>
            </a:lvl7pPr>
            <a:lvl8pPr marL="1371600" algn="ctr" rtl="0" eaLnBrk="0" fontAlgn="base" hangingPunct="0">
              <a:spcBef>
                <a:spcPct val="0"/>
              </a:spcBef>
              <a:spcAft>
                <a:spcPct val="0"/>
              </a:spcAft>
              <a:defRPr kumimoji="1" sz="2400">
                <a:solidFill>
                  <a:schemeClr val="bg2"/>
                </a:solidFill>
                <a:latin typeface="Comic Sans MS" pitchFamily="66" charset="0"/>
              </a:defRPr>
            </a:lvl8pPr>
            <a:lvl9pPr marL="1828800" algn="ctr" rtl="0" eaLnBrk="0" fontAlgn="base" hangingPunct="0">
              <a:spcBef>
                <a:spcPct val="0"/>
              </a:spcBef>
              <a:spcAft>
                <a:spcPct val="0"/>
              </a:spcAft>
              <a:defRPr kumimoji="1" sz="2400">
                <a:solidFill>
                  <a:schemeClr val="bg2"/>
                </a:solidFill>
                <a:latin typeface="Comic Sans MS" pitchFamily="66" charset="0"/>
              </a:defRPr>
            </a:lvl9pPr>
          </a:lstStyle>
          <a:p>
            <a:r>
              <a:rPr lang="en-US" altLang="de-DE" sz="2800" b="1" u="sng" kern="0" baseline="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Isomer Detection Process</a:t>
            </a:r>
            <a:endParaRPr lang="de-DE" altLang="de-DE" sz="2800" b="1" u="sng" kern="0" baseline="0" dirty="0">
              <a:solidFill>
                <a:srgbClr val="05791B"/>
              </a:solidFill>
              <a:effectLst/>
              <a:latin typeface="Arial" panose="020B0604020202020204" pitchFamily="34" charset="0"/>
              <a:cs typeface="Arial" panose="020B0604020202020204" pitchFamily="34" charset="0"/>
            </a:endParaRPr>
          </a:p>
        </p:txBody>
      </p:sp>
      <p:sp>
        <p:nvSpPr>
          <p:cNvPr id="3" name="TextBox 2"/>
          <p:cNvSpPr txBox="1"/>
          <p:nvPr/>
        </p:nvSpPr>
        <p:spPr>
          <a:xfrm>
            <a:off x="751" y="1168483"/>
            <a:ext cx="7609776" cy="646331"/>
          </a:xfrm>
          <a:prstGeom prst="rect">
            <a:avLst/>
          </a:prstGeom>
          <a:noFill/>
        </p:spPr>
        <p:txBody>
          <a:bodyPr wrap="none" rtlCol="0">
            <a:spAutoFit/>
          </a:bodyPr>
          <a:lstStyle/>
          <a:p>
            <a:r>
              <a:rPr lang="en-US" sz="1800" baseline="0" dirty="0">
                <a:solidFill>
                  <a:schemeClr val="bg1"/>
                </a:solidFill>
                <a:effectLst/>
                <a:latin typeface="Arial" panose="020B0604020202020204" pitchFamily="34" charset="0"/>
                <a:cs typeface="Arial" panose="020B0604020202020204" pitchFamily="34" charset="0"/>
              </a:rPr>
              <a:t>a</a:t>
            </a:r>
            <a:r>
              <a:rPr lang="en-US" sz="1800" baseline="0" dirty="0" smtClean="0">
                <a:solidFill>
                  <a:schemeClr val="bg1"/>
                </a:solidFill>
                <a:effectLst/>
                <a:latin typeface="Arial" panose="020B0604020202020204" pitchFamily="34" charset="0"/>
                <a:cs typeface="Arial" panose="020B0604020202020204" pitchFamily="34" charset="0"/>
              </a:rPr>
              <a:t>mplification of IC electron:    </a:t>
            </a:r>
            <a:r>
              <a:rPr lang="en-US" sz="1800" baseline="0" dirty="0" smtClean="0">
                <a:solidFill>
                  <a:schemeClr val="bg2"/>
                </a:solidFill>
                <a:effectLst/>
                <a:latin typeface="Arial" panose="020B0604020202020204" pitchFamily="34" charset="0"/>
                <a:cs typeface="Arial" panose="020B0604020202020204" pitchFamily="34" charset="0"/>
              </a:rPr>
              <a:t>electron cascade generated, </a:t>
            </a:r>
          </a:p>
          <a:p>
            <a:r>
              <a:rPr lang="en-US" sz="1800" baseline="0" dirty="0">
                <a:solidFill>
                  <a:schemeClr val="bg2"/>
                </a:solidFill>
                <a:effectLst/>
                <a:latin typeface="Arial" panose="020B0604020202020204" pitchFamily="34" charset="0"/>
                <a:cs typeface="Arial" panose="020B0604020202020204" pitchFamily="34" charset="0"/>
              </a:rPr>
              <a:t> </a:t>
            </a:r>
            <a:r>
              <a:rPr lang="en-US" sz="1800" baseline="0" dirty="0" smtClean="0">
                <a:solidFill>
                  <a:schemeClr val="bg2"/>
                </a:solidFill>
                <a:effectLst/>
                <a:latin typeface="Arial" panose="020B0604020202020204" pitchFamily="34" charset="0"/>
                <a:cs typeface="Arial" panose="020B0604020202020204" pitchFamily="34" charset="0"/>
              </a:rPr>
              <a:t>                                                  accelerated towards phosphor screen</a:t>
            </a:r>
            <a:endParaRPr lang="de-DE" sz="1800" baseline="0" dirty="0">
              <a:solidFill>
                <a:schemeClr val="bg2"/>
              </a:solidFill>
              <a:effectLst/>
              <a:latin typeface="Arial" panose="020B0604020202020204" pitchFamily="34" charset="0"/>
              <a:cs typeface="Arial" panose="020B0604020202020204" pitchFamily="34" charset="0"/>
            </a:endParaRPr>
          </a:p>
        </p:txBody>
      </p:sp>
      <p:sp>
        <p:nvSpPr>
          <p:cNvPr id="11" name="TextBox 10"/>
          <p:cNvSpPr txBox="1"/>
          <p:nvPr/>
        </p:nvSpPr>
        <p:spPr>
          <a:xfrm>
            <a:off x="-10638" y="5103628"/>
            <a:ext cx="8167621" cy="1431161"/>
          </a:xfrm>
          <a:prstGeom prst="rect">
            <a:avLst/>
          </a:prstGeom>
          <a:noFill/>
        </p:spPr>
        <p:txBody>
          <a:bodyPr wrap="none" rtlCol="0">
            <a:spAutoFit/>
          </a:bodyPr>
          <a:lstStyle/>
          <a:p>
            <a:pPr marL="285750" indent="-285750">
              <a:spcAft>
                <a:spcPts val="600"/>
              </a:spcAft>
              <a:buClr>
                <a:srgbClr val="FF0000"/>
              </a:buClr>
              <a:buFont typeface="Wingdings" panose="05000000000000000000" pitchFamily="2" charset="2"/>
              <a:buChar char="§"/>
            </a:pPr>
            <a:r>
              <a:rPr lang="en-US" sz="1800" b="0" baseline="0" dirty="0">
                <a:solidFill>
                  <a:schemeClr val="bg2"/>
                </a:solidFill>
                <a:effectLst/>
                <a:latin typeface="Arial" panose="020B0604020202020204" pitchFamily="34" charset="0"/>
                <a:cs typeface="Arial" panose="020B0604020202020204" pitchFamily="34" charset="0"/>
              </a:rPr>
              <a:t>i</a:t>
            </a:r>
            <a:r>
              <a:rPr lang="en-US" sz="1800" b="0" baseline="0" dirty="0" smtClean="0">
                <a:solidFill>
                  <a:schemeClr val="bg2"/>
                </a:solidFill>
                <a:effectLst/>
                <a:latin typeface="Arial" panose="020B0604020202020204" pitchFamily="34" charset="0"/>
                <a:cs typeface="Arial" panose="020B0604020202020204" pitchFamily="34" charset="0"/>
              </a:rPr>
              <a:t>nternal conversion (IC) energetically allowed for neutral thorium: </a:t>
            </a:r>
          </a:p>
          <a:p>
            <a:pPr>
              <a:spcAft>
                <a:spcPts val="600"/>
              </a:spcAft>
              <a:buClr>
                <a:srgbClr val="FF0000"/>
              </a:buClr>
            </a:pPr>
            <a:r>
              <a:rPr lang="en-US" sz="1800" b="0" baseline="0" dirty="0" smtClean="0">
                <a:solidFill>
                  <a:schemeClr val="bg1"/>
                </a:solidFill>
                <a:effectLst/>
                <a:latin typeface="Arial" panose="020B0604020202020204" pitchFamily="34" charset="0"/>
                <a:cs typeface="Arial" panose="020B0604020202020204" pitchFamily="34" charset="0"/>
              </a:rPr>
              <a:t>                      I(</a:t>
            </a:r>
            <a:r>
              <a:rPr lang="en-US" sz="1800" b="0" baseline="0" dirty="0" err="1" smtClean="0">
                <a:solidFill>
                  <a:schemeClr val="bg1"/>
                </a:solidFill>
                <a:effectLst/>
                <a:latin typeface="Arial" panose="020B0604020202020204" pitchFamily="34" charset="0"/>
                <a:cs typeface="Arial" panose="020B0604020202020204" pitchFamily="34" charset="0"/>
              </a:rPr>
              <a:t>Th</a:t>
            </a:r>
            <a:r>
              <a:rPr lang="en-US" sz="1800" b="0" dirty="0" smtClean="0">
                <a:solidFill>
                  <a:schemeClr val="bg1"/>
                </a:solidFill>
                <a:effectLst/>
                <a:latin typeface="Arial" panose="020B0604020202020204" pitchFamily="34" charset="0"/>
                <a:cs typeface="Arial" panose="020B0604020202020204" pitchFamily="34" charset="0"/>
              </a:rPr>
              <a:t>+</a:t>
            </a:r>
            <a:r>
              <a:rPr lang="en-US" sz="1800" b="0" baseline="0" dirty="0" smtClean="0">
                <a:solidFill>
                  <a:schemeClr val="bg1"/>
                </a:solidFill>
                <a:effectLst/>
                <a:latin typeface="Arial" panose="020B0604020202020204" pitchFamily="34" charset="0"/>
                <a:cs typeface="Arial" panose="020B0604020202020204" pitchFamily="34" charset="0"/>
              </a:rPr>
              <a:t>, 6.31 eV) &lt; E*(</a:t>
            </a:r>
            <a:r>
              <a:rPr lang="en-US" sz="1800" b="0" dirty="0" smtClean="0">
                <a:solidFill>
                  <a:schemeClr val="bg1"/>
                </a:solidFill>
                <a:effectLst/>
                <a:latin typeface="Arial" panose="020B0604020202020204" pitchFamily="34" charset="0"/>
                <a:cs typeface="Arial" panose="020B0604020202020204" pitchFamily="34" charset="0"/>
              </a:rPr>
              <a:t>229m</a:t>
            </a:r>
            <a:r>
              <a:rPr lang="en-US" sz="1800" b="0" baseline="0" dirty="0" smtClean="0">
                <a:solidFill>
                  <a:schemeClr val="bg1"/>
                </a:solidFill>
                <a:effectLst/>
                <a:latin typeface="Arial" panose="020B0604020202020204" pitchFamily="34" charset="0"/>
                <a:cs typeface="Arial" panose="020B0604020202020204" pitchFamily="34" charset="0"/>
              </a:rPr>
              <a:t>Th, 7.8 eV)  </a:t>
            </a:r>
          </a:p>
          <a:p>
            <a:pPr marL="285750" indent="-285750">
              <a:spcAft>
                <a:spcPts val="600"/>
              </a:spcAft>
              <a:buClr>
                <a:srgbClr val="FF0000"/>
              </a:buClr>
              <a:buFont typeface="Wingdings" panose="05000000000000000000" pitchFamily="2" charset="2"/>
              <a:buChar char="§"/>
            </a:pPr>
            <a:r>
              <a:rPr lang="en-US" sz="1800" b="0" baseline="0" dirty="0">
                <a:solidFill>
                  <a:schemeClr val="bg2"/>
                </a:solidFill>
                <a:effectLst/>
                <a:latin typeface="Arial" panose="020B0604020202020204" pitchFamily="34" charset="0"/>
                <a:cs typeface="Arial" panose="020B0604020202020204" pitchFamily="34" charset="0"/>
              </a:rPr>
              <a:t>i</a:t>
            </a:r>
            <a:r>
              <a:rPr lang="en-US" sz="1800" b="0" baseline="0" dirty="0" smtClean="0">
                <a:solidFill>
                  <a:schemeClr val="bg2"/>
                </a:solidFill>
                <a:effectLst/>
                <a:latin typeface="Arial" panose="020B0604020202020204" pitchFamily="34" charset="0"/>
                <a:cs typeface="Arial" panose="020B0604020202020204" pitchFamily="34" charset="0"/>
              </a:rPr>
              <a:t>somer lifetime expected to be reduced by ca. 10</a:t>
            </a:r>
            <a:r>
              <a:rPr lang="en-US" sz="1800" b="0" dirty="0" smtClean="0">
                <a:solidFill>
                  <a:schemeClr val="bg2"/>
                </a:solidFill>
                <a:effectLst/>
                <a:latin typeface="Arial" panose="020B0604020202020204" pitchFamily="34" charset="0"/>
                <a:cs typeface="Arial" panose="020B0604020202020204" pitchFamily="34" charset="0"/>
              </a:rPr>
              <a:t>9</a:t>
            </a:r>
            <a:r>
              <a:rPr lang="en-US" sz="1800" b="0" baseline="0" dirty="0" smtClean="0">
                <a:solidFill>
                  <a:schemeClr val="bg2"/>
                </a:solidFill>
                <a:effectLst/>
                <a:latin typeface="Arial" panose="020B0604020202020204" pitchFamily="34" charset="0"/>
                <a:cs typeface="Arial" panose="020B0604020202020204" pitchFamily="34" charset="0"/>
              </a:rPr>
              <a:t> (from ~10</a:t>
            </a:r>
            <a:r>
              <a:rPr lang="en-US" sz="1800" b="0" dirty="0" smtClean="0">
                <a:solidFill>
                  <a:schemeClr val="bg2"/>
                </a:solidFill>
                <a:effectLst/>
                <a:latin typeface="Arial" panose="020B0604020202020204" pitchFamily="34" charset="0"/>
                <a:cs typeface="Arial" panose="020B0604020202020204" pitchFamily="34" charset="0"/>
              </a:rPr>
              <a:t>4</a:t>
            </a:r>
            <a:r>
              <a:rPr lang="en-US" sz="1800" b="0" baseline="0" dirty="0" smtClean="0">
                <a:solidFill>
                  <a:schemeClr val="bg2"/>
                </a:solidFill>
                <a:effectLst/>
                <a:latin typeface="Arial" panose="020B0604020202020204" pitchFamily="34" charset="0"/>
                <a:cs typeface="Arial" panose="020B0604020202020204" pitchFamily="34" charset="0"/>
              </a:rPr>
              <a:t> s </a:t>
            </a:r>
            <a:r>
              <a:rPr lang="en-US" sz="1800"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a:t>
            </a:r>
            <a:r>
              <a:rPr lang="en-US" sz="1800" b="0" baseline="0" dirty="0" smtClean="0">
                <a:solidFill>
                  <a:schemeClr val="bg2"/>
                </a:solidFill>
                <a:effectLst/>
                <a:latin typeface="Arial" panose="020B0604020202020204" pitchFamily="34" charset="0"/>
                <a:cs typeface="Arial" panose="020B0604020202020204" pitchFamily="34" charset="0"/>
              </a:rPr>
              <a:t> ~ 10 </a:t>
            </a:r>
            <a:r>
              <a:rPr lang="en-US" sz="1800" b="0" baseline="0" dirty="0" err="1" smtClean="0">
                <a:solidFill>
                  <a:schemeClr val="bg2"/>
                </a:solidFill>
                <a:effectLst/>
                <a:latin typeface="Symbol" panose="05050102010706020507" pitchFamily="18" charset="2"/>
                <a:cs typeface="Arial" panose="020B0604020202020204" pitchFamily="34" charset="0"/>
              </a:rPr>
              <a:t>m</a:t>
            </a:r>
            <a:r>
              <a:rPr lang="en-US" sz="1800" b="0" baseline="0" dirty="0" err="1" smtClean="0">
                <a:solidFill>
                  <a:schemeClr val="bg2"/>
                </a:solidFill>
                <a:effectLst/>
                <a:latin typeface="Arial" panose="020B0604020202020204" pitchFamily="34" charset="0"/>
                <a:cs typeface="Arial" panose="020B0604020202020204" pitchFamily="34" charset="0"/>
              </a:rPr>
              <a:t>s</a:t>
            </a:r>
            <a:r>
              <a:rPr lang="en-US" sz="1800" b="0" baseline="0" dirty="0" smtClean="0">
                <a:solidFill>
                  <a:schemeClr val="bg2"/>
                </a:solidFill>
                <a:effectLst/>
                <a:latin typeface="Arial" panose="020B0604020202020204" pitchFamily="34" charset="0"/>
                <a:cs typeface="Arial" panose="020B0604020202020204" pitchFamily="34" charset="0"/>
              </a:rPr>
              <a:t>) </a:t>
            </a:r>
          </a:p>
          <a:p>
            <a:pPr marL="285750" indent="-285750">
              <a:buClr>
                <a:srgbClr val="FF0000"/>
              </a:buClr>
              <a:buFont typeface="Wingdings" panose="05000000000000000000" pitchFamily="2" charset="2"/>
              <a:buChar char="§"/>
            </a:pPr>
            <a:r>
              <a:rPr lang="en-US" sz="1800" b="0" baseline="0" dirty="0" err="1" smtClean="0">
                <a:solidFill>
                  <a:schemeClr val="bg2"/>
                </a:solidFill>
                <a:effectLst/>
                <a:latin typeface="Arial" panose="020B0604020202020204" pitchFamily="34" charset="0"/>
                <a:cs typeface="Arial" panose="020B0604020202020204" pitchFamily="34" charset="0"/>
              </a:rPr>
              <a:t>Th</a:t>
            </a:r>
            <a:r>
              <a:rPr lang="en-US" sz="1800" b="0" baseline="0" dirty="0" smtClean="0">
                <a:solidFill>
                  <a:schemeClr val="bg2"/>
                </a:solidFill>
                <a:effectLst/>
                <a:latin typeface="Arial" panose="020B0604020202020204" pitchFamily="34" charset="0"/>
                <a:cs typeface="Arial" panose="020B0604020202020204" pitchFamily="34" charset="0"/>
              </a:rPr>
              <a:t> ions: IC is energetically forbidden, radiative decay branch may dominate</a:t>
            </a:r>
            <a:endParaRPr lang="de-DE" sz="1800" b="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60519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sp>
        <p:nvSpPr>
          <p:cNvPr id="7" name="TextBox 6"/>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18</a:t>
            </a:r>
            <a:endParaRPr lang="de-DE" sz="1600" baseline="0" dirty="0">
              <a:solidFill>
                <a:schemeClr val="bg2"/>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407"/>
          <a:stretch/>
        </p:blipFill>
        <p:spPr>
          <a:xfrm>
            <a:off x="2158410" y="1249330"/>
            <a:ext cx="5461590" cy="4572000"/>
          </a:xfrm>
          <a:prstGeom prst="rect">
            <a:avLst/>
          </a:prstGeom>
        </p:spPr>
      </p:pic>
      <p:sp>
        <p:nvSpPr>
          <p:cNvPr id="3" name="TextBox 2"/>
          <p:cNvSpPr txBox="1"/>
          <p:nvPr/>
        </p:nvSpPr>
        <p:spPr>
          <a:xfrm>
            <a:off x="0" y="1191397"/>
            <a:ext cx="9144000" cy="369332"/>
          </a:xfrm>
          <a:prstGeom prst="rect">
            <a:avLst/>
          </a:prstGeom>
          <a:noFill/>
        </p:spPr>
        <p:txBody>
          <a:bodyPr wrap="square" rtlCol="0">
            <a:spAutoFit/>
          </a:bodyPr>
          <a:lstStyle/>
          <a:p>
            <a:pPr>
              <a:spcAft>
                <a:spcPts val="600"/>
              </a:spcAft>
            </a:pPr>
            <a:r>
              <a:rPr lang="en-US" sz="1800" baseline="0" dirty="0">
                <a:solidFill>
                  <a:schemeClr val="bg1"/>
                </a:solidFill>
                <a:effectLst/>
                <a:latin typeface="Arial" panose="020B0604020202020204" pitchFamily="34" charset="0"/>
                <a:cs typeface="Arial" panose="020B0604020202020204" pitchFamily="34" charset="0"/>
              </a:rPr>
              <a:t>e</a:t>
            </a:r>
            <a:r>
              <a:rPr lang="en-US" sz="1800" baseline="0" dirty="0" smtClean="0">
                <a:solidFill>
                  <a:schemeClr val="bg1"/>
                </a:solidFill>
                <a:effectLst/>
                <a:latin typeface="Arial" panose="020B0604020202020204" pitchFamily="34" charset="0"/>
                <a:cs typeface="Arial" panose="020B0604020202020204" pitchFamily="34" charset="0"/>
              </a:rPr>
              <a:t>lectrons hit phosphor screen:     </a:t>
            </a:r>
            <a:r>
              <a:rPr lang="en-US" sz="180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visible light imaged by CCD camera</a:t>
            </a:r>
            <a:endParaRPr lang="de-DE" sz="1800" baseline="0" dirty="0">
              <a:solidFill>
                <a:schemeClr val="bg2"/>
              </a:solidFill>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a:xfrm>
            <a:off x="1467293" y="17453"/>
            <a:ext cx="5092995" cy="55670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lvl1pPr algn="ctr" rtl="0" eaLnBrk="0" fontAlgn="base" hangingPunct="0">
              <a:spcBef>
                <a:spcPct val="0"/>
              </a:spcBef>
              <a:spcAft>
                <a:spcPct val="0"/>
              </a:spcAft>
              <a:defRPr kumimoji="1" sz="2400">
                <a:solidFill>
                  <a:schemeClr val="bg2"/>
                </a:solidFill>
                <a:latin typeface="+mj-lt"/>
                <a:ea typeface="+mj-ea"/>
                <a:cs typeface="+mj-cs"/>
              </a:defRPr>
            </a:lvl1pPr>
            <a:lvl2pPr algn="ctr" rtl="0" eaLnBrk="0" fontAlgn="base" hangingPunct="0">
              <a:spcBef>
                <a:spcPct val="0"/>
              </a:spcBef>
              <a:spcAft>
                <a:spcPct val="0"/>
              </a:spcAft>
              <a:defRPr kumimoji="1" sz="2400">
                <a:solidFill>
                  <a:schemeClr val="bg2"/>
                </a:solidFill>
                <a:latin typeface="Comic Sans MS" pitchFamily="66" charset="0"/>
              </a:defRPr>
            </a:lvl2pPr>
            <a:lvl3pPr algn="ctr" rtl="0" eaLnBrk="0" fontAlgn="base" hangingPunct="0">
              <a:spcBef>
                <a:spcPct val="0"/>
              </a:spcBef>
              <a:spcAft>
                <a:spcPct val="0"/>
              </a:spcAft>
              <a:defRPr kumimoji="1" sz="2400">
                <a:solidFill>
                  <a:schemeClr val="bg2"/>
                </a:solidFill>
                <a:latin typeface="Comic Sans MS" pitchFamily="66" charset="0"/>
              </a:defRPr>
            </a:lvl3pPr>
            <a:lvl4pPr algn="ctr" rtl="0" eaLnBrk="0" fontAlgn="base" hangingPunct="0">
              <a:spcBef>
                <a:spcPct val="0"/>
              </a:spcBef>
              <a:spcAft>
                <a:spcPct val="0"/>
              </a:spcAft>
              <a:defRPr kumimoji="1" sz="2400">
                <a:solidFill>
                  <a:schemeClr val="bg2"/>
                </a:solidFill>
                <a:latin typeface="Comic Sans MS" pitchFamily="66" charset="0"/>
              </a:defRPr>
            </a:lvl4pPr>
            <a:lvl5pPr algn="ctr" rtl="0" eaLnBrk="0" fontAlgn="base" hangingPunct="0">
              <a:spcBef>
                <a:spcPct val="0"/>
              </a:spcBef>
              <a:spcAft>
                <a:spcPct val="0"/>
              </a:spcAft>
              <a:defRPr kumimoji="1" sz="2400">
                <a:solidFill>
                  <a:schemeClr val="bg2"/>
                </a:solidFill>
                <a:latin typeface="Comic Sans MS" pitchFamily="66" charset="0"/>
              </a:defRPr>
            </a:lvl5pPr>
            <a:lvl6pPr marL="457200" algn="ctr" rtl="0" eaLnBrk="0" fontAlgn="base" hangingPunct="0">
              <a:spcBef>
                <a:spcPct val="0"/>
              </a:spcBef>
              <a:spcAft>
                <a:spcPct val="0"/>
              </a:spcAft>
              <a:defRPr kumimoji="1" sz="2400">
                <a:solidFill>
                  <a:schemeClr val="bg2"/>
                </a:solidFill>
                <a:latin typeface="Comic Sans MS" pitchFamily="66" charset="0"/>
              </a:defRPr>
            </a:lvl6pPr>
            <a:lvl7pPr marL="914400" algn="ctr" rtl="0" eaLnBrk="0" fontAlgn="base" hangingPunct="0">
              <a:spcBef>
                <a:spcPct val="0"/>
              </a:spcBef>
              <a:spcAft>
                <a:spcPct val="0"/>
              </a:spcAft>
              <a:defRPr kumimoji="1" sz="2400">
                <a:solidFill>
                  <a:schemeClr val="bg2"/>
                </a:solidFill>
                <a:latin typeface="Comic Sans MS" pitchFamily="66" charset="0"/>
              </a:defRPr>
            </a:lvl7pPr>
            <a:lvl8pPr marL="1371600" algn="ctr" rtl="0" eaLnBrk="0" fontAlgn="base" hangingPunct="0">
              <a:spcBef>
                <a:spcPct val="0"/>
              </a:spcBef>
              <a:spcAft>
                <a:spcPct val="0"/>
              </a:spcAft>
              <a:defRPr kumimoji="1" sz="2400">
                <a:solidFill>
                  <a:schemeClr val="bg2"/>
                </a:solidFill>
                <a:latin typeface="Comic Sans MS" pitchFamily="66" charset="0"/>
              </a:defRPr>
            </a:lvl8pPr>
            <a:lvl9pPr marL="1828800" algn="ctr" rtl="0" eaLnBrk="0" fontAlgn="base" hangingPunct="0">
              <a:spcBef>
                <a:spcPct val="0"/>
              </a:spcBef>
              <a:spcAft>
                <a:spcPct val="0"/>
              </a:spcAft>
              <a:defRPr kumimoji="1" sz="2400">
                <a:solidFill>
                  <a:schemeClr val="bg2"/>
                </a:solidFill>
                <a:latin typeface="Comic Sans MS" pitchFamily="66" charset="0"/>
              </a:defRPr>
            </a:lvl9pPr>
          </a:lstStyle>
          <a:p>
            <a:r>
              <a:rPr lang="en-US" altLang="de-DE" sz="2800" b="1" u="sng" kern="0" baseline="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Isomer Detection Process</a:t>
            </a:r>
            <a:endParaRPr lang="de-DE" altLang="de-DE" sz="2800" b="1" u="sng" kern="0" baseline="0" dirty="0">
              <a:solidFill>
                <a:srgbClr val="05791B"/>
              </a:solidFill>
              <a:effectLst/>
              <a:latin typeface="Arial" panose="020B0604020202020204" pitchFamily="34" charset="0"/>
              <a:cs typeface="Arial" panose="020B0604020202020204" pitchFamily="34" charset="0"/>
            </a:endParaRPr>
          </a:p>
        </p:txBody>
      </p:sp>
      <p:sp>
        <p:nvSpPr>
          <p:cNvPr id="11" name="TextBox 10"/>
          <p:cNvSpPr txBox="1"/>
          <p:nvPr/>
        </p:nvSpPr>
        <p:spPr>
          <a:xfrm>
            <a:off x="-10638" y="5103628"/>
            <a:ext cx="8167621" cy="1431161"/>
          </a:xfrm>
          <a:prstGeom prst="rect">
            <a:avLst/>
          </a:prstGeom>
          <a:noFill/>
        </p:spPr>
        <p:txBody>
          <a:bodyPr wrap="none" rtlCol="0">
            <a:spAutoFit/>
          </a:bodyPr>
          <a:lstStyle/>
          <a:p>
            <a:pPr marL="285750" indent="-285750">
              <a:spcAft>
                <a:spcPts val="600"/>
              </a:spcAft>
              <a:buClr>
                <a:srgbClr val="FF0000"/>
              </a:buClr>
              <a:buFont typeface="Wingdings" panose="05000000000000000000" pitchFamily="2" charset="2"/>
              <a:buChar char="§"/>
            </a:pPr>
            <a:r>
              <a:rPr lang="en-US" sz="1800" b="0" baseline="0" dirty="0">
                <a:solidFill>
                  <a:schemeClr val="bg2"/>
                </a:solidFill>
                <a:effectLst/>
                <a:latin typeface="Arial" panose="020B0604020202020204" pitchFamily="34" charset="0"/>
                <a:cs typeface="Arial" panose="020B0604020202020204" pitchFamily="34" charset="0"/>
              </a:rPr>
              <a:t>i</a:t>
            </a:r>
            <a:r>
              <a:rPr lang="en-US" sz="1800" b="0" baseline="0" dirty="0" smtClean="0">
                <a:solidFill>
                  <a:schemeClr val="bg2"/>
                </a:solidFill>
                <a:effectLst/>
                <a:latin typeface="Arial" panose="020B0604020202020204" pitchFamily="34" charset="0"/>
                <a:cs typeface="Arial" panose="020B0604020202020204" pitchFamily="34" charset="0"/>
              </a:rPr>
              <a:t>nternal conversion (IC) energetically allowed for neutral thorium: </a:t>
            </a:r>
          </a:p>
          <a:p>
            <a:pPr>
              <a:spcAft>
                <a:spcPts val="600"/>
              </a:spcAft>
              <a:buClr>
                <a:srgbClr val="FF0000"/>
              </a:buClr>
            </a:pPr>
            <a:r>
              <a:rPr lang="en-US" sz="1800" b="0" baseline="0" dirty="0" smtClean="0">
                <a:solidFill>
                  <a:schemeClr val="bg1"/>
                </a:solidFill>
                <a:effectLst/>
                <a:latin typeface="Arial" panose="020B0604020202020204" pitchFamily="34" charset="0"/>
                <a:cs typeface="Arial" panose="020B0604020202020204" pitchFamily="34" charset="0"/>
              </a:rPr>
              <a:t>                      I(</a:t>
            </a:r>
            <a:r>
              <a:rPr lang="en-US" sz="1800" b="0" baseline="0" dirty="0" err="1" smtClean="0">
                <a:solidFill>
                  <a:schemeClr val="bg1"/>
                </a:solidFill>
                <a:effectLst/>
                <a:latin typeface="Arial" panose="020B0604020202020204" pitchFamily="34" charset="0"/>
                <a:cs typeface="Arial" panose="020B0604020202020204" pitchFamily="34" charset="0"/>
              </a:rPr>
              <a:t>Th</a:t>
            </a:r>
            <a:r>
              <a:rPr lang="en-US" sz="1800" b="0" dirty="0" smtClean="0">
                <a:solidFill>
                  <a:schemeClr val="bg1"/>
                </a:solidFill>
                <a:effectLst/>
                <a:latin typeface="Arial" panose="020B0604020202020204" pitchFamily="34" charset="0"/>
                <a:cs typeface="Arial" panose="020B0604020202020204" pitchFamily="34" charset="0"/>
              </a:rPr>
              <a:t>+</a:t>
            </a:r>
            <a:r>
              <a:rPr lang="en-US" sz="1800" b="0" baseline="0" dirty="0" smtClean="0">
                <a:solidFill>
                  <a:schemeClr val="bg1"/>
                </a:solidFill>
                <a:effectLst/>
                <a:latin typeface="Arial" panose="020B0604020202020204" pitchFamily="34" charset="0"/>
                <a:cs typeface="Arial" panose="020B0604020202020204" pitchFamily="34" charset="0"/>
              </a:rPr>
              <a:t>, 6.31 eV) &lt; E*(</a:t>
            </a:r>
            <a:r>
              <a:rPr lang="en-US" sz="1800" b="0" dirty="0" smtClean="0">
                <a:solidFill>
                  <a:schemeClr val="bg1"/>
                </a:solidFill>
                <a:effectLst/>
                <a:latin typeface="Arial" panose="020B0604020202020204" pitchFamily="34" charset="0"/>
                <a:cs typeface="Arial" panose="020B0604020202020204" pitchFamily="34" charset="0"/>
              </a:rPr>
              <a:t>229m</a:t>
            </a:r>
            <a:r>
              <a:rPr lang="en-US" sz="1800" b="0" baseline="0" dirty="0" smtClean="0">
                <a:solidFill>
                  <a:schemeClr val="bg1"/>
                </a:solidFill>
                <a:effectLst/>
                <a:latin typeface="Arial" panose="020B0604020202020204" pitchFamily="34" charset="0"/>
                <a:cs typeface="Arial" panose="020B0604020202020204" pitchFamily="34" charset="0"/>
              </a:rPr>
              <a:t>Th, 7.8 eV)  </a:t>
            </a:r>
          </a:p>
          <a:p>
            <a:pPr marL="285750" indent="-285750">
              <a:spcAft>
                <a:spcPts val="600"/>
              </a:spcAft>
              <a:buClr>
                <a:srgbClr val="FF0000"/>
              </a:buClr>
              <a:buFont typeface="Wingdings" panose="05000000000000000000" pitchFamily="2" charset="2"/>
              <a:buChar char="§"/>
            </a:pPr>
            <a:r>
              <a:rPr lang="en-US" sz="1800" b="0" baseline="0" dirty="0">
                <a:solidFill>
                  <a:schemeClr val="bg2"/>
                </a:solidFill>
                <a:effectLst/>
                <a:latin typeface="Arial" panose="020B0604020202020204" pitchFamily="34" charset="0"/>
                <a:cs typeface="Arial" panose="020B0604020202020204" pitchFamily="34" charset="0"/>
              </a:rPr>
              <a:t>i</a:t>
            </a:r>
            <a:r>
              <a:rPr lang="en-US" sz="1800" b="0" baseline="0" dirty="0" smtClean="0">
                <a:solidFill>
                  <a:schemeClr val="bg2"/>
                </a:solidFill>
                <a:effectLst/>
                <a:latin typeface="Arial" panose="020B0604020202020204" pitchFamily="34" charset="0"/>
                <a:cs typeface="Arial" panose="020B0604020202020204" pitchFamily="34" charset="0"/>
              </a:rPr>
              <a:t>somer lifetime expected to be reduced by ca. 10</a:t>
            </a:r>
            <a:r>
              <a:rPr lang="en-US" sz="1800" b="0" dirty="0" smtClean="0">
                <a:solidFill>
                  <a:schemeClr val="bg2"/>
                </a:solidFill>
                <a:effectLst/>
                <a:latin typeface="Arial" panose="020B0604020202020204" pitchFamily="34" charset="0"/>
                <a:cs typeface="Arial" panose="020B0604020202020204" pitchFamily="34" charset="0"/>
              </a:rPr>
              <a:t>9</a:t>
            </a:r>
            <a:r>
              <a:rPr lang="en-US" sz="1800" b="0" baseline="0" dirty="0" smtClean="0">
                <a:solidFill>
                  <a:schemeClr val="bg2"/>
                </a:solidFill>
                <a:effectLst/>
                <a:latin typeface="Arial" panose="020B0604020202020204" pitchFamily="34" charset="0"/>
                <a:cs typeface="Arial" panose="020B0604020202020204" pitchFamily="34" charset="0"/>
              </a:rPr>
              <a:t> (from ~10</a:t>
            </a:r>
            <a:r>
              <a:rPr lang="en-US" sz="1800" b="0" dirty="0" smtClean="0">
                <a:solidFill>
                  <a:schemeClr val="bg2"/>
                </a:solidFill>
                <a:effectLst/>
                <a:latin typeface="Arial" panose="020B0604020202020204" pitchFamily="34" charset="0"/>
                <a:cs typeface="Arial" panose="020B0604020202020204" pitchFamily="34" charset="0"/>
              </a:rPr>
              <a:t>4</a:t>
            </a:r>
            <a:r>
              <a:rPr lang="en-US" sz="1800" b="0" baseline="0" dirty="0" smtClean="0">
                <a:solidFill>
                  <a:schemeClr val="bg2"/>
                </a:solidFill>
                <a:effectLst/>
                <a:latin typeface="Arial" panose="020B0604020202020204" pitchFamily="34" charset="0"/>
                <a:cs typeface="Arial" panose="020B0604020202020204" pitchFamily="34" charset="0"/>
              </a:rPr>
              <a:t> s </a:t>
            </a:r>
            <a:r>
              <a:rPr lang="en-US" sz="1800"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a:t>
            </a:r>
            <a:r>
              <a:rPr lang="en-US" sz="1800" b="0" baseline="0" dirty="0" smtClean="0">
                <a:solidFill>
                  <a:schemeClr val="bg2"/>
                </a:solidFill>
                <a:effectLst/>
                <a:latin typeface="Arial" panose="020B0604020202020204" pitchFamily="34" charset="0"/>
                <a:cs typeface="Arial" panose="020B0604020202020204" pitchFamily="34" charset="0"/>
              </a:rPr>
              <a:t> ~ 10 </a:t>
            </a:r>
            <a:r>
              <a:rPr lang="en-US" sz="1800" b="0" baseline="0" dirty="0" err="1" smtClean="0">
                <a:solidFill>
                  <a:schemeClr val="bg2"/>
                </a:solidFill>
                <a:effectLst/>
                <a:latin typeface="Symbol" panose="05050102010706020507" pitchFamily="18" charset="2"/>
                <a:cs typeface="Arial" panose="020B0604020202020204" pitchFamily="34" charset="0"/>
              </a:rPr>
              <a:t>m</a:t>
            </a:r>
            <a:r>
              <a:rPr lang="en-US" sz="1800" b="0" baseline="0" dirty="0" err="1" smtClean="0">
                <a:solidFill>
                  <a:schemeClr val="bg2"/>
                </a:solidFill>
                <a:effectLst/>
                <a:latin typeface="Arial" panose="020B0604020202020204" pitchFamily="34" charset="0"/>
                <a:cs typeface="Arial" panose="020B0604020202020204" pitchFamily="34" charset="0"/>
              </a:rPr>
              <a:t>s</a:t>
            </a:r>
            <a:r>
              <a:rPr lang="en-US" sz="1800" b="0" baseline="0" dirty="0" smtClean="0">
                <a:solidFill>
                  <a:schemeClr val="bg2"/>
                </a:solidFill>
                <a:effectLst/>
                <a:latin typeface="Arial" panose="020B0604020202020204" pitchFamily="34" charset="0"/>
                <a:cs typeface="Arial" panose="020B0604020202020204" pitchFamily="34" charset="0"/>
              </a:rPr>
              <a:t>) </a:t>
            </a:r>
          </a:p>
          <a:p>
            <a:pPr marL="285750" indent="-285750">
              <a:buClr>
                <a:srgbClr val="FF0000"/>
              </a:buClr>
              <a:buFont typeface="Wingdings" panose="05000000000000000000" pitchFamily="2" charset="2"/>
              <a:buChar char="§"/>
            </a:pPr>
            <a:r>
              <a:rPr lang="en-US" sz="1800" b="0" baseline="0" dirty="0" err="1" smtClean="0">
                <a:solidFill>
                  <a:schemeClr val="bg2"/>
                </a:solidFill>
                <a:effectLst/>
                <a:latin typeface="Arial" panose="020B0604020202020204" pitchFamily="34" charset="0"/>
                <a:cs typeface="Arial" panose="020B0604020202020204" pitchFamily="34" charset="0"/>
              </a:rPr>
              <a:t>Th</a:t>
            </a:r>
            <a:r>
              <a:rPr lang="en-US" sz="1800" b="0" baseline="0" dirty="0" smtClean="0">
                <a:solidFill>
                  <a:schemeClr val="bg2"/>
                </a:solidFill>
                <a:effectLst/>
                <a:latin typeface="Arial" panose="020B0604020202020204" pitchFamily="34" charset="0"/>
                <a:cs typeface="Arial" panose="020B0604020202020204" pitchFamily="34" charset="0"/>
              </a:rPr>
              <a:t> ions: IC is energetically forbidden, radiative decay branch may dominate</a:t>
            </a:r>
            <a:endParaRPr lang="de-DE" sz="1800" b="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14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964495" y="17453"/>
            <a:ext cx="6552592" cy="663032"/>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Direct Signal of IC Decay from </a:t>
            </a:r>
            <a:r>
              <a:rPr lang="en-US" altLang="de-DE" sz="2800" b="1" u="sng" baseline="3000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229m</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6" name="TextBox 5"/>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19</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2" name="TextBox 1"/>
          <p:cNvSpPr txBox="1"/>
          <p:nvPr/>
        </p:nvSpPr>
        <p:spPr>
          <a:xfrm>
            <a:off x="564297" y="5998164"/>
            <a:ext cx="3137397" cy="646331"/>
          </a:xfrm>
          <a:prstGeom prst="rect">
            <a:avLst/>
          </a:prstGeom>
          <a:noFill/>
        </p:spPr>
        <p:txBody>
          <a:bodyPr wrap="none" rtlCol="0">
            <a:spAutoFit/>
          </a:bodyPr>
          <a:lstStyle/>
          <a:p>
            <a:r>
              <a:rPr lang="en-US" sz="1800" baseline="0" dirty="0">
                <a:solidFill>
                  <a:srgbClr val="C00000"/>
                </a:solidFill>
                <a:effectLst/>
                <a:latin typeface="Arial" panose="020B0604020202020204" pitchFamily="34" charset="0"/>
                <a:cs typeface="Arial" panose="020B0604020202020204" pitchFamily="34" charset="0"/>
              </a:rPr>
              <a:t>c</a:t>
            </a:r>
            <a:r>
              <a:rPr lang="en-US" sz="1800" baseline="0" dirty="0" smtClean="0">
                <a:solidFill>
                  <a:srgbClr val="C00000"/>
                </a:solidFill>
                <a:effectLst/>
                <a:latin typeface="Arial" panose="020B0604020202020204" pitchFamily="34" charset="0"/>
                <a:cs typeface="Arial" panose="020B0604020202020204" pitchFamily="34" charset="0"/>
              </a:rPr>
              <a:t>lear signal from Th</a:t>
            </a:r>
            <a:r>
              <a:rPr lang="en-US" sz="1800" dirty="0" smtClean="0">
                <a:solidFill>
                  <a:srgbClr val="C00000"/>
                </a:solidFill>
                <a:effectLst/>
                <a:latin typeface="Arial" panose="020B0604020202020204" pitchFamily="34" charset="0"/>
                <a:cs typeface="Arial" panose="020B0604020202020204" pitchFamily="34" charset="0"/>
              </a:rPr>
              <a:t>3+</a:t>
            </a:r>
            <a:r>
              <a:rPr lang="en-US" sz="1800" baseline="0" dirty="0" smtClean="0">
                <a:solidFill>
                  <a:srgbClr val="C00000"/>
                </a:solidFill>
                <a:effectLst/>
                <a:latin typeface="Arial" panose="020B0604020202020204" pitchFamily="34" charset="0"/>
                <a:cs typeface="Arial" panose="020B0604020202020204" pitchFamily="34" charset="0"/>
              </a:rPr>
              <a:t>, Th</a:t>
            </a:r>
            <a:r>
              <a:rPr lang="en-US" sz="1800" dirty="0" smtClean="0">
                <a:solidFill>
                  <a:srgbClr val="C00000"/>
                </a:solidFill>
                <a:effectLst/>
                <a:latin typeface="Arial" panose="020B0604020202020204" pitchFamily="34" charset="0"/>
                <a:cs typeface="Arial" panose="020B0604020202020204" pitchFamily="34" charset="0"/>
              </a:rPr>
              <a:t>2+</a:t>
            </a:r>
          </a:p>
          <a:p>
            <a:r>
              <a:rPr lang="en-US" sz="1800" baseline="0" dirty="0">
                <a:solidFill>
                  <a:srgbClr val="C00000"/>
                </a:solidFill>
                <a:effectLst/>
                <a:latin typeface="Arial" panose="020B0604020202020204" pitchFamily="34" charset="0"/>
                <a:cs typeface="Arial" panose="020B0604020202020204" pitchFamily="34" charset="0"/>
              </a:rPr>
              <a:t>n</a:t>
            </a:r>
            <a:r>
              <a:rPr lang="en-US" sz="1800" baseline="0" dirty="0" smtClean="0">
                <a:solidFill>
                  <a:srgbClr val="C00000"/>
                </a:solidFill>
                <a:effectLst/>
                <a:latin typeface="Arial" panose="020B0604020202020204" pitchFamily="34" charset="0"/>
                <a:cs typeface="Arial" panose="020B0604020202020204" pitchFamily="34" charset="0"/>
              </a:rPr>
              <a:t>o signal from U</a:t>
            </a:r>
            <a:r>
              <a:rPr lang="en-US" sz="1800" dirty="0" smtClean="0">
                <a:solidFill>
                  <a:srgbClr val="C00000"/>
                </a:solidFill>
                <a:effectLst/>
                <a:latin typeface="Arial" panose="020B0604020202020204" pitchFamily="34" charset="0"/>
                <a:cs typeface="Arial" panose="020B0604020202020204" pitchFamily="34" charset="0"/>
              </a:rPr>
              <a:t>3+</a:t>
            </a:r>
            <a:r>
              <a:rPr lang="en-US" sz="1800" baseline="0" dirty="0" smtClean="0">
                <a:solidFill>
                  <a:srgbClr val="C00000"/>
                </a:solidFill>
                <a:effectLst/>
                <a:latin typeface="Arial" panose="020B0604020202020204" pitchFamily="34" charset="0"/>
                <a:cs typeface="Arial" panose="020B0604020202020204" pitchFamily="34" charset="0"/>
              </a:rPr>
              <a:t>, U</a:t>
            </a:r>
            <a:r>
              <a:rPr lang="en-US" sz="1800" dirty="0" smtClean="0">
                <a:solidFill>
                  <a:srgbClr val="C00000"/>
                </a:solidFill>
                <a:effectLst/>
                <a:latin typeface="Arial" panose="020B0604020202020204" pitchFamily="34" charset="0"/>
                <a:cs typeface="Arial" panose="020B0604020202020204" pitchFamily="34" charset="0"/>
              </a:rPr>
              <a:t>2+</a:t>
            </a:r>
            <a:endParaRPr lang="de-DE" sz="1800" dirty="0">
              <a:solidFill>
                <a:srgbClr val="C00000"/>
              </a:solidFill>
              <a:effectLst/>
              <a:latin typeface="Arial" panose="020B0604020202020204" pitchFamily="34" charset="0"/>
              <a:cs typeface="Arial" panose="020B0604020202020204" pitchFamily="34" charset="0"/>
            </a:endParaRPr>
          </a:p>
        </p:txBody>
      </p:sp>
      <p:sp>
        <p:nvSpPr>
          <p:cNvPr id="3" name="Curved Right Arrow 2"/>
          <p:cNvSpPr/>
          <p:nvPr/>
        </p:nvSpPr>
        <p:spPr bwMode="auto">
          <a:xfrm>
            <a:off x="25877" y="5640817"/>
            <a:ext cx="365760" cy="700198"/>
          </a:xfrm>
          <a:prstGeom prst="curvedRightArrow">
            <a:avLst/>
          </a:prstGeom>
          <a:solidFill>
            <a:schemeClr val="accent1"/>
          </a:solidFill>
          <a:ln w="38100" cap="sq" cmpd="sng" algn="ctr">
            <a:noFill/>
            <a:prstDash val="solid"/>
            <a:round/>
            <a:headEnd type="triangle" w="lg" len="lg"/>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dirty="0" smtClean="0">
              <a:ln>
                <a:noFill/>
              </a:ln>
              <a:solidFill>
                <a:srgbClr val="EA1F0A"/>
              </a:solidFill>
              <a:effectLst>
                <a:outerShdw blurRad="38100" dist="38100" dir="2700000" algn="tl">
                  <a:srgbClr val="000000">
                    <a:alpha val="43137"/>
                  </a:srgbClr>
                </a:outerShdw>
              </a:effectLst>
              <a:latin typeface="Comic Sans MS" pitchFamily="66"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3253" t="47546" r="7264" b="5088"/>
          <a:stretch/>
        </p:blipFill>
        <p:spPr>
          <a:xfrm>
            <a:off x="5037122" y="3190460"/>
            <a:ext cx="3964374" cy="2839174"/>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841" t="47105" r="48442" b="1"/>
          <a:stretch/>
        </p:blipFill>
        <p:spPr>
          <a:xfrm>
            <a:off x="500625" y="3207209"/>
            <a:ext cx="4468173" cy="2837950"/>
          </a:xfrm>
          <a:prstGeom prst="rect">
            <a:avLst/>
          </a:prstGeom>
        </p:spPr>
      </p:pic>
      <p:grpSp>
        <p:nvGrpSpPr>
          <p:cNvPr id="8" name="Group 7"/>
          <p:cNvGrpSpPr/>
          <p:nvPr/>
        </p:nvGrpSpPr>
        <p:grpSpPr>
          <a:xfrm>
            <a:off x="488750" y="1114454"/>
            <a:ext cx="8334349" cy="1949382"/>
            <a:chOff x="488750" y="1114454"/>
            <a:chExt cx="8334349" cy="1949382"/>
          </a:xfrm>
        </p:grpSpPr>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0990" r="7264" b="52711"/>
            <a:stretch/>
          </p:blipFill>
          <p:spPr>
            <a:xfrm>
              <a:off x="488750" y="1116279"/>
              <a:ext cx="8334349" cy="1947557"/>
            </a:xfrm>
            <a:prstGeom prst="rect">
              <a:avLst/>
            </a:prstGeom>
          </p:spPr>
        </p:pic>
        <p:sp>
          <p:nvSpPr>
            <p:cNvPr id="7" name="Rectangle 6"/>
            <p:cNvSpPr/>
            <p:nvPr/>
          </p:nvSpPr>
          <p:spPr bwMode="auto">
            <a:xfrm>
              <a:off x="500625" y="1114454"/>
              <a:ext cx="213750" cy="96829"/>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2" name="Rectangle 11"/>
            <p:cNvSpPr/>
            <p:nvPr/>
          </p:nvSpPr>
          <p:spPr bwMode="auto">
            <a:xfrm>
              <a:off x="488750" y="2826327"/>
              <a:ext cx="271150" cy="18798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3" name="Rectangle 12"/>
            <p:cNvSpPr/>
            <p:nvPr/>
          </p:nvSpPr>
          <p:spPr bwMode="auto">
            <a:xfrm>
              <a:off x="5224900" y="2871852"/>
              <a:ext cx="271150" cy="18798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grpSp>
      <p:sp>
        <p:nvSpPr>
          <p:cNvPr id="16" name="Rectangle 15"/>
          <p:cNvSpPr/>
          <p:nvPr/>
        </p:nvSpPr>
        <p:spPr bwMode="auto">
          <a:xfrm>
            <a:off x="1745525" y="2848102"/>
            <a:ext cx="271150" cy="18798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7" name="Rectangle 16"/>
          <p:cNvSpPr/>
          <p:nvPr/>
        </p:nvSpPr>
        <p:spPr bwMode="auto">
          <a:xfrm>
            <a:off x="2522936" y="2859166"/>
            <a:ext cx="271150" cy="18798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8" name="Rectangle 17"/>
          <p:cNvSpPr/>
          <p:nvPr/>
        </p:nvSpPr>
        <p:spPr bwMode="auto">
          <a:xfrm>
            <a:off x="3345428" y="2931072"/>
            <a:ext cx="271150" cy="12876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9" name="Rectangle 18"/>
          <p:cNvSpPr/>
          <p:nvPr/>
        </p:nvSpPr>
        <p:spPr bwMode="auto">
          <a:xfrm>
            <a:off x="4269924" y="2854971"/>
            <a:ext cx="271150" cy="187981"/>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20" name="TextBox 19"/>
          <p:cNvSpPr txBox="1"/>
          <p:nvPr/>
        </p:nvSpPr>
        <p:spPr>
          <a:xfrm>
            <a:off x="3090010" y="2836227"/>
            <a:ext cx="692818" cy="400110"/>
          </a:xfrm>
          <a:prstGeom prst="rect">
            <a:avLst/>
          </a:prstGeom>
          <a:noFill/>
        </p:spPr>
        <p:txBody>
          <a:bodyPr wrap="none" rtlCol="0">
            <a:spAutoFit/>
          </a:bodyPr>
          <a:lstStyle/>
          <a:p>
            <a:r>
              <a:rPr lang="en-US" baseline="0" dirty="0" smtClean="0">
                <a:effectLst/>
                <a:latin typeface="Arial" panose="020B0604020202020204" pitchFamily="34" charset="0"/>
                <a:cs typeface="Arial" panose="020B0604020202020204" pitchFamily="34" charset="0"/>
              </a:rPr>
              <a:t>Th</a:t>
            </a:r>
            <a:r>
              <a:rPr lang="en-US" dirty="0">
                <a:effectLst/>
                <a:latin typeface="Arial" panose="020B0604020202020204" pitchFamily="34" charset="0"/>
                <a:cs typeface="Arial" panose="020B0604020202020204" pitchFamily="34" charset="0"/>
              </a:rPr>
              <a:t>2</a:t>
            </a:r>
            <a:r>
              <a:rPr lang="en-US" dirty="0" smtClean="0">
                <a:effectLst/>
                <a:latin typeface="Arial" panose="020B0604020202020204" pitchFamily="34" charset="0"/>
                <a:cs typeface="Arial" panose="020B0604020202020204" pitchFamily="34" charset="0"/>
              </a:rPr>
              <a:t>+</a:t>
            </a:r>
            <a:endParaRPr lang="de-DE" dirty="0">
              <a:effectLst/>
              <a:latin typeface="Arial" panose="020B0604020202020204" pitchFamily="34" charset="0"/>
              <a:cs typeface="Arial" panose="020B0604020202020204" pitchFamily="34" charset="0"/>
            </a:endParaRPr>
          </a:p>
        </p:txBody>
      </p:sp>
      <p:sp>
        <p:nvSpPr>
          <p:cNvPr id="11" name="TextBox 10"/>
          <p:cNvSpPr txBox="1"/>
          <p:nvPr/>
        </p:nvSpPr>
        <p:spPr>
          <a:xfrm>
            <a:off x="1345177" y="2847092"/>
            <a:ext cx="692818" cy="400110"/>
          </a:xfrm>
          <a:prstGeom prst="rect">
            <a:avLst/>
          </a:prstGeom>
          <a:noFill/>
        </p:spPr>
        <p:txBody>
          <a:bodyPr wrap="none" rtlCol="0">
            <a:spAutoFit/>
          </a:bodyPr>
          <a:lstStyle/>
          <a:p>
            <a:r>
              <a:rPr lang="en-US" baseline="0" dirty="0" smtClean="0">
                <a:effectLst/>
                <a:latin typeface="Arial" panose="020B0604020202020204" pitchFamily="34" charset="0"/>
                <a:cs typeface="Arial" panose="020B0604020202020204" pitchFamily="34" charset="0"/>
              </a:rPr>
              <a:t>Th</a:t>
            </a:r>
            <a:r>
              <a:rPr lang="en-US" dirty="0" smtClean="0">
                <a:effectLst/>
                <a:latin typeface="Arial" panose="020B0604020202020204" pitchFamily="34" charset="0"/>
                <a:cs typeface="Arial" panose="020B0604020202020204" pitchFamily="34" charset="0"/>
              </a:rPr>
              <a:t>3+</a:t>
            </a:r>
            <a:endParaRPr lang="de-DE" dirty="0">
              <a:effectLst/>
              <a:latin typeface="Arial" panose="020B0604020202020204" pitchFamily="34" charset="0"/>
              <a:cs typeface="Arial" panose="020B0604020202020204" pitchFamily="34" charset="0"/>
            </a:endParaRPr>
          </a:p>
        </p:txBody>
      </p:sp>
      <p:sp>
        <p:nvSpPr>
          <p:cNvPr id="21" name="TextBox 20"/>
          <p:cNvSpPr txBox="1"/>
          <p:nvPr/>
        </p:nvSpPr>
        <p:spPr>
          <a:xfrm>
            <a:off x="3983268" y="2836227"/>
            <a:ext cx="564578" cy="400110"/>
          </a:xfrm>
          <a:prstGeom prst="rect">
            <a:avLst/>
          </a:prstGeom>
          <a:noFill/>
        </p:spPr>
        <p:txBody>
          <a:bodyPr wrap="none" rtlCol="0">
            <a:spAutoFit/>
          </a:bodyPr>
          <a:lstStyle/>
          <a:p>
            <a:r>
              <a:rPr lang="en-US" baseline="0" dirty="0">
                <a:effectLst/>
                <a:latin typeface="Arial" panose="020B0604020202020204" pitchFamily="34" charset="0"/>
                <a:cs typeface="Arial" panose="020B0604020202020204" pitchFamily="34" charset="0"/>
              </a:rPr>
              <a:t>U</a:t>
            </a:r>
            <a:r>
              <a:rPr lang="en-US" dirty="0" smtClean="0">
                <a:effectLst/>
                <a:latin typeface="Arial" panose="020B0604020202020204" pitchFamily="34" charset="0"/>
                <a:cs typeface="Arial" panose="020B0604020202020204" pitchFamily="34" charset="0"/>
              </a:rPr>
              <a:t>2+</a:t>
            </a:r>
            <a:endParaRPr lang="de-DE" dirty="0">
              <a:effectLst/>
              <a:latin typeface="Arial" panose="020B0604020202020204" pitchFamily="34" charset="0"/>
              <a:cs typeface="Arial" panose="020B0604020202020204" pitchFamily="34" charset="0"/>
            </a:endParaRPr>
          </a:p>
        </p:txBody>
      </p:sp>
      <p:sp>
        <p:nvSpPr>
          <p:cNvPr id="22" name="TextBox 21"/>
          <p:cNvSpPr txBox="1"/>
          <p:nvPr/>
        </p:nvSpPr>
        <p:spPr>
          <a:xfrm>
            <a:off x="2370495" y="2861763"/>
            <a:ext cx="564578" cy="400110"/>
          </a:xfrm>
          <a:prstGeom prst="rect">
            <a:avLst/>
          </a:prstGeom>
          <a:noFill/>
        </p:spPr>
        <p:txBody>
          <a:bodyPr wrap="none" rtlCol="0">
            <a:spAutoFit/>
          </a:bodyPr>
          <a:lstStyle/>
          <a:p>
            <a:r>
              <a:rPr lang="en-US" baseline="0" dirty="0">
                <a:effectLst/>
                <a:latin typeface="Arial" panose="020B0604020202020204" pitchFamily="34" charset="0"/>
                <a:cs typeface="Arial" panose="020B0604020202020204" pitchFamily="34" charset="0"/>
              </a:rPr>
              <a:t>U</a:t>
            </a:r>
            <a:r>
              <a:rPr lang="en-US" dirty="0" smtClean="0">
                <a:effectLst/>
                <a:latin typeface="Arial" panose="020B0604020202020204" pitchFamily="34" charset="0"/>
                <a:cs typeface="Arial" panose="020B0604020202020204" pitchFamily="34" charset="0"/>
              </a:rPr>
              <a:t>3+</a:t>
            </a:r>
            <a:endParaRPr lang="de-DE" dirty="0">
              <a:effectLst/>
              <a:latin typeface="Arial" panose="020B0604020202020204" pitchFamily="34" charset="0"/>
              <a:cs typeface="Arial" panose="020B0604020202020204" pitchFamily="34" charset="0"/>
            </a:endParaRPr>
          </a:p>
        </p:txBody>
      </p:sp>
      <p:sp>
        <p:nvSpPr>
          <p:cNvPr id="4" name="TextBox 3"/>
          <p:cNvSpPr txBox="1"/>
          <p:nvPr/>
        </p:nvSpPr>
        <p:spPr>
          <a:xfrm>
            <a:off x="1921723" y="632985"/>
            <a:ext cx="5275996" cy="369332"/>
          </a:xfrm>
          <a:prstGeom prst="rect">
            <a:avLst/>
          </a:prstGeom>
          <a:noFill/>
        </p:spPr>
        <p:txBody>
          <a:bodyPr wrap="none" rtlCol="0">
            <a:spAutoFit/>
          </a:bodyPr>
          <a:lstStyle/>
          <a:p>
            <a:r>
              <a:rPr lang="en-US" sz="1800" b="0" baseline="0" dirty="0" smtClean="0">
                <a:solidFill>
                  <a:schemeClr val="bg2"/>
                </a:solidFill>
                <a:effectLst/>
                <a:latin typeface="Arial" panose="020B0604020202020204" pitchFamily="34" charset="0"/>
                <a:cs typeface="Arial" panose="020B0604020202020204" pitchFamily="34" charset="0"/>
              </a:rPr>
              <a:t>L. </a:t>
            </a:r>
            <a:r>
              <a:rPr lang="en-US" sz="1800" b="0" baseline="0" dirty="0" err="1" smtClean="0">
                <a:solidFill>
                  <a:schemeClr val="bg2"/>
                </a:solidFill>
                <a:effectLst/>
                <a:latin typeface="Arial" panose="020B0604020202020204" pitchFamily="34" charset="0"/>
                <a:cs typeface="Arial" panose="020B0604020202020204" pitchFamily="34" charset="0"/>
              </a:rPr>
              <a:t>v.d</a:t>
            </a:r>
            <a:r>
              <a:rPr lang="en-US" sz="1800" b="0" baseline="0" dirty="0" smtClean="0">
                <a:solidFill>
                  <a:schemeClr val="bg2"/>
                </a:solidFill>
                <a:effectLst/>
                <a:latin typeface="Arial" panose="020B0604020202020204" pitchFamily="34" charset="0"/>
                <a:cs typeface="Arial" panose="020B0604020202020204" pitchFamily="34" charset="0"/>
              </a:rPr>
              <a:t>. </a:t>
            </a:r>
            <a:r>
              <a:rPr lang="en-US" sz="1800" b="0" baseline="0" dirty="0" err="1" smtClean="0">
                <a:solidFill>
                  <a:schemeClr val="bg2"/>
                </a:solidFill>
                <a:effectLst/>
                <a:latin typeface="Arial" panose="020B0604020202020204" pitchFamily="34" charset="0"/>
                <a:cs typeface="Arial" panose="020B0604020202020204" pitchFamily="34" charset="0"/>
              </a:rPr>
              <a:t>Wense</a:t>
            </a:r>
            <a:r>
              <a:rPr lang="en-US" sz="1800" b="0" baseline="0" dirty="0" smtClean="0">
                <a:solidFill>
                  <a:schemeClr val="bg2"/>
                </a:solidFill>
                <a:effectLst/>
                <a:latin typeface="Arial" panose="020B0604020202020204" pitchFamily="34" charset="0"/>
                <a:cs typeface="Arial" panose="020B0604020202020204" pitchFamily="34" charset="0"/>
              </a:rPr>
              <a:t>, PT et al., Nature 533, 47-53 (2016)</a:t>
            </a:r>
            <a:endParaRPr lang="de-DE" sz="1800" b="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64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543792" y="17453"/>
            <a:ext cx="5314200" cy="64756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Verification Measurements</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20</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19" name="TextBox 18"/>
          <p:cNvSpPr txBox="1"/>
          <p:nvPr/>
        </p:nvSpPr>
        <p:spPr>
          <a:xfrm>
            <a:off x="2842" y="1045033"/>
            <a:ext cx="5442516" cy="369332"/>
          </a:xfrm>
          <a:prstGeom prst="rect">
            <a:avLst/>
          </a:prstGeom>
          <a:noFill/>
        </p:spPr>
        <p:txBody>
          <a:bodyPr wrap="none" rtlCol="0">
            <a:spAutoFit/>
          </a:bodyPr>
          <a:lstStyle/>
          <a:p>
            <a:r>
              <a:rPr lang="en-US" sz="1800" baseline="0" dirty="0" smtClean="0">
                <a:solidFill>
                  <a:schemeClr val="bg1"/>
                </a:solidFill>
                <a:effectLst/>
                <a:latin typeface="Arial" panose="020B0604020202020204" pitchFamily="34" charset="0"/>
                <a:cs typeface="Arial" panose="020B0604020202020204" pitchFamily="34" charset="0"/>
              </a:rPr>
              <a:t>Background-corrected isomeric decay signals:</a:t>
            </a:r>
            <a:endParaRPr lang="de-DE" sz="1800" baseline="0" dirty="0">
              <a:solidFill>
                <a:schemeClr val="bg1"/>
              </a:solidFill>
              <a:effectLst/>
              <a:latin typeface="Arial" panose="020B0604020202020204" pitchFamily="34" charset="0"/>
              <a:cs typeface="Arial" panose="020B0604020202020204" pitchFamily="34" charset="0"/>
            </a:endParaRPr>
          </a:p>
        </p:txBody>
      </p:sp>
      <p:grpSp>
        <p:nvGrpSpPr>
          <p:cNvPr id="27" name="Group 26"/>
          <p:cNvGrpSpPr/>
          <p:nvPr/>
        </p:nvGrpSpPr>
        <p:grpSpPr>
          <a:xfrm>
            <a:off x="4666994" y="1433349"/>
            <a:ext cx="4381994" cy="4516619"/>
            <a:chOff x="4666994" y="1433349"/>
            <a:chExt cx="4381994" cy="4516619"/>
          </a:xfrm>
        </p:grpSpPr>
        <p:grpSp>
          <p:nvGrpSpPr>
            <p:cNvPr id="17" name="Group 16"/>
            <p:cNvGrpSpPr/>
            <p:nvPr/>
          </p:nvGrpSpPr>
          <p:grpSpPr>
            <a:xfrm>
              <a:off x="4666994" y="1433349"/>
              <a:ext cx="4381994" cy="2833425"/>
              <a:chOff x="4666994" y="1433349"/>
              <a:chExt cx="4381994" cy="2833425"/>
            </a:xfrm>
          </p:grpSpPr>
          <p:grpSp>
            <p:nvGrpSpPr>
              <p:cNvPr id="14" name="Group 13"/>
              <p:cNvGrpSpPr/>
              <p:nvPr/>
            </p:nvGrpSpPr>
            <p:grpSpPr>
              <a:xfrm>
                <a:off x="4666994" y="1433349"/>
                <a:ext cx="4381994" cy="2833425"/>
                <a:chOff x="4666994" y="1433349"/>
                <a:chExt cx="4381994" cy="2833425"/>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665" t="23876" r="51414" b="59535"/>
                <a:stretch/>
              </p:blipFill>
              <p:spPr>
                <a:xfrm>
                  <a:off x="4666994" y="1987550"/>
                  <a:ext cx="4381994" cy="2279224"/>
                </a:xfrm>
                <a:prstGeom prst="rect">
                  <a:avLst/>
                </a:prstGeom>
              </p:spPr>
            </p:pic>
            <p:sp>
              <p:nvSpPr>
                <p:cNvPr id="4" name="Rectangle 3"/>
                <p:cNvSpPr/>
                <p:nvPr/>
              </p:nvSpPr>
              <p:spPr bwMode="auto">
                <a:xfrm>
                  <a:off x="5355771" y="2185988"/>
                  <a:ext cx="486889" cy="165326"/>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3" name="TextBox 2"/>
                <p:cNvSpPr txBox="1"/>
                <p:nvPr/>
              </p:nvSpPr>
              <p:spPr>
                <a:xfrm>
                  <a:off x="5142017" y="2196909"/>
                  <a:ext cx="816249" cy="338554"/>
                </a:xfrm>
                <a:prstGeom prst="rect">
                  <a:avLst/>
                </a:prstGeom>
                <a:noFill/>
              </p:spPr>
              <p:txBody>
                <a:bodyPr wrap="none" rtlCol="0">
                  <a:spAutoFit/>
                </a:bodyPr>
                <a:lstStyle/>
                <a:p>
                  <a:r>
                    <a:rPr lang="en-US" sz="1600" dirty="0" smtClean="0">
                      <a:effectLst/>
                      <a:latin typeface="Arial" panose="020B0604020202020204" pitchFamily="34" charset="0"/>
                      <a:cs typeface="Arial" panose="020B0604020202020204" pitchFamily="34" charset="0"/>
                    </a:rPr>
                    <a:t>229</a:t>
                  </a:r>
                  <a:r>
                    <a:rPr lang="en-US" sz="1600" baseline="0" dirty="0" smtClean="0">
                      <a:effectLst/>
                      <a:latin typeface="Arial" panose="020B0604020202020204" pitchFamily="34" charset="0"/>
                      <a:cs typeface="Arial" panose="020B0604020202020204" pitchFamily="34" charset="0"/>
                    </a:rPr>
                    <a:t>Th</a:t>
                  </a:r>
                  <a:r>
                    <a:rPr lang="en-US" sz="1600" dirty="0" smtClean="0">
                      <a:effectLst/>
                      <a:latin typeface="Arial" panose="020B0604020202020204" pitchFamily="34" charset="0"/>
                      <a:cs typeface="Arial" panose="020B0604020202020204" pitchFamily="34" charset="0"/>
                    </a:rPr>
                    <a:t>2+</a:t>
                  </a:r>
                  <a:endParaRPr lang="de-DE" sz="1600" dirty="0">
                    <a:effectLst/>
                    <a:latin typeface="Arial" panose="020B0604020202020204" pitchFamily="34" charset="0"/>
                    <a:cs typeface="Arial" panose="020B0604020202020204" pitchFamily="34" charset="0"/>
                  </a:endParaRPr>
                </a:p>
              </p:txBody>
            </p:sp>
            <p:sp>
              <p:nvSpPr>
                <p:cNvPr id="7" name="Rectangle 6"/>
                <p:cNvSpPr/>
                <p:nvPr/>
              </p:nvSpPr>
              <p:spPr bwMode="auto">
                <a:xfrm>
                  <a:off x="7255823" y="2185988"/>
                  <a:ext cx="427512" cy="165326"/>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8" name="TextBox 7"/>
                <p:cNvSpPr txBox="1"/>
                <p:nvPr/>
              </p:nvSpPr>
              <p:spPr>
                <a:xfrm>
                  <a:off x="4809521" y="1433349"/>
                  <a:ext cx="1925527" cy="584775"/>
                </a:xfrm>
                <a:prstGeom prst="rect">
                  <a:avLst/>
                </a:prstGeom>
                <a:noFill/>
              </p:spPr>
              <p:txBody>
                <a:bodyPr wrap="none" rtlCol="0">
                  <a:spAutoFit/>
                </a:bodyPr>
                <a:lstStyle/>
                <a:p>
                  <a:r>
                    <a:rPr lang="en-US" sz="1400" baseline="0" dirty="0" smtClean="0">
                      <a:effectLst/>
                      <a:latin typeface="Arial" panose="020B0604020202020204" pitchFamily="34" charset="0"/>
                      <a:cs typeface="Arial" panose="020B0604020202020204" pitchFamily="34" charset="0"/>
                    </a:rPr>
                    <a:t>     </a:t>
                  </a:r>
                  <a:r>
                    <a:rPr lang="en-US" sz="1600" baseline="0" dirty="0" smtClean="0">
                      <a:effectLst/>
                      <a:latin typeface="Arial" panose="020B0604020202020204" pitchFamily="34" charset="0"/>
                      <a:cs typeface="Arial" panose="020B0604020202020204" pitchFamily="34" charset="0"/>
                    </a:rPr>
                    <a:t>U</a:t>
                  </a:r>
                  <a:r>
                    <a:rPr lang="en-US" sz="1600" baseline="-25000" dirty="0" smtClean="0">
                      <a:effectLst/>
                      <a:latin typeface="Arial" panose="020B0604020202020204" pitchFamily="34" charset="0"/>
                      <a:cs typeface="Arial" panose="020B0604020202020204" pitchFamily="34" charset="0"/>
                    </a:rPr>
                    <a:t>MCP</a:t>
                  </a:r>
                  <a:r>
                    <a:rPr lang="en-US" sz="1600" baseline="0" dirty="0" smtClean="0">
                      <a:effectLst/>
                      <a:latin typeface="Arial" panose="020B0604020202020204" pitchFamily="34" charset="0"/>
                      <a:cs typeface="Arial" panose="020B0604020202020204" pitchFamily="34" charset="0"/>
                    </a:rPr>
                    <a:t>= -25 V</a:t>
                  </a:r>
                </a:p>
                <a:p>
                  <a:r>
                    <a:rPr lang="en-US" sz="1600" baseline="0" dirty="0" smtClean="0">
                      <a:effectLst/>
                      <a:latin typeface="Arial" panose="020B0604020202020204" pitchFamily="34" charset="0"/>
                      <a:cs typeface="Arial" panose="020B0604020202020204" pitchFamily="34" charset="0"/>
                      <a:sym typeface="Wingdings" panose="05000000000000000000" pitchFamily="2" charset="2"/>
                    </a:rPr>
                    <a:t> </a:t>
                  </a:r>
                  <a:r>
                    <a:rPr lang="en-US" sz="1600" baseline="0" dirty="0">
                      <a:effectLst/>
                      <a:latin typeface="Arial" panose="020B0604020202020204" pitchFamily="34" charset="0"/>
                      <a:cs typeface="Arial" panose="020B0604020202020204" pitchFamily="34" charset="0"/>
                      <a:sym typeface="Wingdings" panose="05000000000000000000" pitchFamily="2" charset="2"/>
                    </a:rPr>
                    <a:t>i</a:t>
                  </a:r>
                  <a:r>
                    <a:rPr lang="en-US" sz="1600" baseline="0" dirty="0" smtClean="0">
                      <a:effectLst/>
                      <a:latin typeface="Arial" panose="020B0604020202020204" pitchFamily="34" charset="0"/>
                      <a:cs typeface="Arial" panose="020B0604020202020204" pitchFamily="34" charset="0"/>
                      <a:sym typeface="Wingdings" panose="05000000000000000000" pitchFamily="2" charset="2"/>
                    </a:rPr>
                    <a:t>someric decay</a:t>
                  </a:r>
                  <a:endParaRPr lang="de-DE" sz="1600" baseline="0" dirty="0">
                    <a:effectLst/>
                    <a:latin typeface="Arial" panose="020B0604020202020204" pitchFamily="34" charset="0"/>
                    <a:cs typeface="Arial" panose="020B0604020202020204" pitchFamily="34" charset="0"/>
                  </a:endParaRPr>
                </a:p>
              </p:txBody>
            </p:sp>
            <p:sp>
              <p:nvSpPr>
                <p:cNvPr id="10" name="Rectangle 9"/>
                <p:cNvSpPr/>
                <p:nvPr/>
              </p:nvSpPr>
              <p:spPr bwMode="auto">
                <a:xfrm>
                  <a:off x="6077016" y="2269185"/>
                  <a:ext cx="840351" cy="258259"/>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3" name="TextBox 12"/>
                <p:cNvSpPr txBox="1"/>
                <p:nvPr/>
              </p:nvSpPr>
              <p:spPr>
                <a:xfrm>
                  <a:off x="6825762" y="1437350"/>
                  <a:ext cx="1673856" cy="584775"/>
                </a:xfrm>
                <a:prstGeom prst="rect">
                  <a:avLst/>
                </a:prstGeom>
                <a:noFill/>
              </p:spPr>
              <p:txBody>
                <a:bodyPr wrap="none" rtlCol="0">
                  <a:spAutoFit/>
                </a:bodyPr>
                <a:lstStyle/>
                <a:p>
                  <a:r>
                    <a:rPr lang="en-US" sz="1400" baseline="0" dirty="0" smtClean="0">
                      <a:effectLst/>
                      <a:latin typeface="Arial" panose="020B0604020202020204" pitchFamily="34" charset="0"/>
                      <a:cs typeface="Arial" panose="020B0604020202020204" pitchFamily="34" charset="0"/>
                    </a:rPr>
                    <a:t>     </a:t>
                  </a:r>
                  <a:r>
                    <a:rPr lang="en-US" sz="1600" baseline="0" dirty="0" smtClean="0">
                      <a:solidFill>
                        <a:srgbClr val="000099"/>
                      </a:solidFill>
                      <a:effectLst/>
                      <a:latin typeface="Arial" panose="020B0604020202020204" pitchFamily="34" charset="0"/>
                      <a:cs typeface="Arial" panose="020B0604020202020204" pitchFamily="34" charset="0"/>
                    </a:rPr>
                    <a:t>U</a:t>
                  </a:r>
                  <a:r>
                    <a:rPr lang="en-US" sz="1600" baseline="-25000" dirty="0" smtClean="0">
                      <a:solidFill>
                        <a:srgbClr val="000099"/>
                      </a:solidFill>
                      <a:effectLst/>
                      <a:latin typeface="Arial" panose="020B0604020202020204" pitchFamily="34" charset="0"/>
                      <a:cs typeface="Arial" panose="020B0604020202020204" pitchFamily="34" charset="0"/>
                    </a:rPr>
                    <a:t>MCP</a:t>
                  </a:r>
                  <a:r>
                    <a:rPr lang="en-US" sz="1600" baseline="0" dirty="0" smtClean="0">
                      <a:solidFill>
                        <a:srgbClr val="000099"/>
                      </a:solidFill>
                      <a:effectLst/>
                      <a:latin typeface="Arial" panose="020B0604020202020204" pitchFamily="34" charset="0"/>
                      <a:cs typeface="Arial" panose="020B0604020202020204" pitchFamily="34" charset="0"/>
                    </a:rPr>
                    <a:t>= -900 V</a:t>
                  </a:r>
                </a:p>
                <a:p>
                  <a:r>
                    <a:rPr lang="en-US" sz="1600" baseline="0" dirty="0" smtClean="0">
                      <a:solidFill>
                        <a:srgbClr val="000099"/>
                      </a:solidFill>
                      <a:effectLst/>
                      <a:latin typeface="Arial" panose="020B0604020202020204" pitchFamily="34" charset="0"/>
                      <a:cs typeface="Arial" panose="020B0604020202020204" pitchFamily="34" charset="0"/>
                      <a:sym typeface="Wingdings" panose="05000000000000000000" pitchFamily="2" charset="2"/>
                    </a:rPr>
                    <a:t> ionic impact</a:t>
                  </a:r>
                  <a:endParaRPr lang="de-DE" sz="1600" baseline="0" dirty="0">
                    <a:solidFill>
                      <a:srgbClr val="000099"/>
                    </a:solidFill>
                    <a:effectLst/>
                    <a:latin typeface="Arial" panose="020B0604020202020204" pitchFamily="34" charset="0"/>
                    <a:cs typeface="Arial" panose="020B0604020202020204" pitchFamily="34" charset="0"/>
                  </a:endParaRPr>
                </a:p>
              </p:txBody>
            </p:sp>
            <p:sp>
              <p:nvSpPr>
                <p:cNvPr id="11" name="Rectangle 10"/>
                <p:cNvSpPr/>
                <p:nvPr/>
              </p:nvSpPr>
              <p:spPr bwMode="auto">
                <a:xfrm>
                  <a:off x="7255823" y="2351314"/>
                  <a:ext cx="890650" cy="176130"/>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9" name="TextBox 8"/>
                <p:cNvSpPr txBox="1"/>
                <p:nvPr/>
              </p:nvSpPr>
              <p:spPr>
                <a:xfrm>
                  <a:off x="7217369" y="2206783"/>
                  <a:ext cx="713657" cy="338554"/>
                </a:xfrm>
                <a:prstGeom prst="rect">
                  <a:avLst/>
                </a:prstGeom>
                <a:noFill/>
              </p:spPr>
              <p:txBody>
                <a:bodyPr wrap="none" rtlCol="0">
                  <a:spAutoFit/>
                </a:bodyPr>
                <a:lstStyle/>
                <a:p>
                  <a:r>
                    <a:rPr lang="en-US" sz="1600" dirty="0" smtClean="0">
                      <a:solidFill>
                        <a:schemeClr val="bg1"/>
                      </a:solidFill>
                      <a:effectLst/>
                      <a:latin typeface="Arial" panose="020B0604020202020204" pitchFamily="34" charset="0"/>
                      <a:cs typeface="Arial" panose="020B0604020202020204" pitchFamily="34" charset="0"/>
                    </a:rPr>
                    <a:t>233</a:t>
                  </a:r>
                  <a:r>
                    <a:rPr lang="en-US" sz="1600" baseline="0" dirty="0">
                      <a:solidFill>
                        <a:schemeClr val="bg1"/>
                      </a:solidFill>
                      <a:effectLst/>
                      <a:latin typeface="Arial" panose="020B0604020202020204" pitchFamily="34" charset="0"/>
                      <a:cs typeface="Arial" panose="020B0604020202020204" pitchFamily="34" charset="0"/>
                    </a:rPr>
                    <a:t>U</a:t>
                  </a:r>
                  <a:r>
                    <a:rPr lang="en-US" sz="1600" dirty="0" smtClean="0">
                      <a:solidFill>
                        <a:schemeClr val="bg1"/>
                      </a:solidFill>
                      <a:effectLst/>
                      <a:latin typeface="Arial" panose="020B0604020202020204" pitchFamily="34" charset="0"/>
                      <a:cs typeface="Arial" panose="020B0604020202020204" pitchFamily="34" charset="0"/>
                    </a:rPr>
                    <a:t>2+</a:t>
                  </a:r>
                  <a:endParaRPr lang="de-DE" sz="1600" dirty="0">
                    <a:solidFill>
                      <a:schemeClr val="bg1"/>
                    </a:solidFill>
                    <a:effectLst/>
                    <a:latin typeface="Arial" panose="020B0604020202020204" pitchFamily="34" charset="0"/>
                    <a:cs typeface="Arial" panose="020B0604020202020204" pitchFamily="34" charset="0"/>
                  </a:endParaRPr>
                </a:p>
              </p:txBody>
            </p:sp>
            <p:sp>
              <p:nvSpPr>
                <p:cNvPr id="12" name="Rectangle 11"/>
                <p:cNvSpPr/>
                <p:nvPr/>
              </p:nvSpPr>
              <p:spPr bwMode="auto">
                <a:xfrm>
                  <a:off x="7662690" y="2945081"/>
                  <a:ext cx="400655" cy="273132"/>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5" name="TextBox 14"/>
                <p:cNvSpPr txBox="1"/>
                <p:nvPr/>
              </p:nvSpPr>
              <p:spPr>
                <a:xfrm>
                  <a:off x="7526695" y="2851902"/>
                  <a:ext cx="713657" cy="338554"/>
                </a:xfrm>
                <a:prstGeom prst="rect">
                  <a:avLst/>
                </a:prstGeom>
                <a:noFill/>
              </p:spPr>
              <p:txBody>
                <a:bodyPr wrap="none" rtlCol="0">
                  <a:spAutoFit/>
                </a:bodyPr>
                <a:lstStyle/>
                <a:p>
                  <a:r>
                    <a:rPr lang="en-US" sz="1600" dirty="0" smtClean="0">
                      <a:solidFill>
                        <a:schemeClr val="bg2"/>
                      </a:solidFill>
                      <a:effectLst/>
                      <a:latin typeface="Arial" panose="020B0604020202020204" pitchFamily="34" charset="0"/>
                      <a:cs typeface="Arial" panose="020B0604020202020204" pitchFamily="34" charset="0"/>
                    </a:rPr>
                    <a:t>235</a:t>
                  </a:r>
                  <a:r>
                    <a:rPr lang="en-US" sz="1600" baseline="0" dirty="0" smtClean="0">
                      <a:solidFill>
                        <a:schemeClr val="bg2"/>
                      </a:solidFill>
                      <a:effectLst/>
                      <a:latin typeface="Arial" panose="020B0604020202020204" pitchFamily="34" charset="0"/>
                      <a:cs typeface="Arial" panose="020B0604020202020204" pitchFamily="34" charset="0"/>
                    </a:rPr>
                    <a:t>U</a:t>
                  </a:r>
                  <a:r>
                    <a:rPr lang="en-US" sz="1600" dirty="0" smtClean="0">
                      <a:solidFill>
                        <a:schemeClr val="bg2"/>
                      </a:solidFill>
                      <a:effectLst/>
                      <a:latin typeface="Arial" panose="020B0604020202020204" pitchFamily="34" charset="0"/>
                      <a:cs typeface="Arial" panose="020B0604020202020204" pitchFamily="34" charset="0"/>
                    </a:rPr>
                    <a:t>2+</a:t>
                  </a:r>
                  <a:endParaRPr lang="de-DE" sz="1600" dirty="0">
                    <a:solidFill>
                      <a:schemeClr val="bg2"/>
                    </a:solidFill>
                    <a:effectLst/>
                    <a:latin typeface="Arial" panose="020B0604020202020204" pitchFamily="34" charset="0"/>
                    <a:cs typeface="Arial" panose="020B0604020202020204" pitchFamily="34" charset="0"/>
                  </a:endParaRPr>
                </a:p>
              </p:txBody>
            </p:sp>
          </p:grpSp>
          <p:sp>
            <p:nvSpPr>
              <p:cNvPr id="16" name="Rectangle 15"/>
              <p:cNvSpPr/>
              <p:nvPr/>
            </p:nvSpPr>
            <p:spPr bwMode="auto">
              <a:xfrm>
                <a:off x="4678869" y="2138488"/>
                <a:ext cx="142527" cy="212326"/>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grpSp>
        <p:sp>
          <p:nvSpPr>
            <p:cNvPr id="23" name="TextBox 22"/>
            <p:cNvSpPr txBox="1"/>
            <p:nvPr/>
          </p:nvSpPr>
          <p:spPr>
            <a:xfrm>
              <a:off x="4666994" y="4595751"/>
              <a:ext cx="4288353" cy="1354217"/>
            </a:xfrm>
            <a:prstGeom prst="rect">
              <a:avLst/>
            </a:prstGeom>
            <a:noFill/>
          </p:spPr>
          <p:txBody>
            <a:bodyPr wrap="none" rtlCol="0">
              <a:spAutoFit/>
            </a:bodyPr>
            <a:lstStyle/>
            <a:p>
              <a:r>
                <a:rPr lang="en-US" sz="1800" b="0" baseline="0" dirty="0" smtClean="0">
                  <a:solidFill>
                    <a:srgbClr val="000099"/>
                  </a:solidFill>
                  <a:effectLst/>
                  <a:latin typeface="Arial" panose="020B0604020202020204" pitchFamily="34" charset="0"/>
                  <a:cs typeface="Arial" panose="020B0604020202020204" pitchFamily="34" charset="0"/>
                </a:rPr>
                <a:t>- comparable mass peak amplitudes for </a:t>
              </a:r>
            </a:p>
            <a:p>
              <a:pPr>
                <a:spcAft>
                  <a:spcPts val="600"/>
                </a:spcAft>
              </a:pPr>
              <a:r>
                <a:rPr lang="en-US" sz="1800" b="0" baseline="0" dirty="0" smtClean="0">
                  <a:solidFill>
                    <a:srgbClr val="000099"/>
                  </a:solidFill>
                  <a:effectLst/>
                  <a:latin typeface="Arial" panose="020B0604020202020204" pitchFamily="34" charset="0"/>
                  <a:cs typeface="Arial" panose="020B0604020202020204" pitchFamily="34" charset="0"/>
                </a:rPr>
                <a:t>  </a:t>
              </a:r>
              <a:r>
                <a:rPr lang="en-US" sz="1800" b="0" dirty="0" smtClean="0">
                  <a:solidFill>
                    <a:srgbClr val="000099"/>
                  </a:solidFill>
                  <a:effectLst/>
                  <a:latin typeface="Arial" panose="020B0604020202020204" pitchFamily="34" charset="0"/>
                  <a:cs typeface="Arial" panose="020B0604020202020204" pitchFamily="34" charset="0"/>
                </a:rPr>
                <a:t>229</a:t>
              </a:r>
              <a:r>
                <a:rPr lang="en-US" sz="1800" b="0" baseline="0" dirty="0" smtClean="0">
                  <a:solidFill>
                    <a:srgbClr val="000099"/>
                  </a:solidFill>
                  <a:effectLst/>
                  <a:latin typeface="Arial" panose="020B0604020202020204" pitchFamily="34" charset="0"/>
                  <a:cs typeface="Arial" panose="020B0604020202020204" pitchFamily="34" charset="0"/>
                </a:rPr>
                <a:t>Th</a:t>
              </a:r>
              <a:r>
                <a:rPr lang="en-US" sz="1800" b="0" dirty="0" smtClean="0">
                  <a:solidFill>
                    <a:srgbClr val="000099"/>
                  </a:solidFill>
                  <a:effectLst/>
                  <a:latin typeface="Arial" panose="020B0604020202020204" pitchFamily="34" charset="0"/>
                  <a:cs typeface="Arial" panose="020B0604020202020204" pitchFamily="34" charset="0"/>
                </a:rPr>
                <a:t>2+</a:t>
              </a:r>
              <a:r>
                <a:rPr lang="en-US" sz="1800" b="0" baseline="0" dirty="0" smtClean="0">
                  <a:solidFill>
                    <a:srgbClr val="000099"/>
                  </a:solidFill>
                  <a:effectLst/>
                  <a:latin typeface="Arial" panose="020B0604020202020204" pitchFamily="34" charset="0"/>
                  <a:cs typeface="Arial" panose="020B0604020202020204" pitchFamily="34" charset="0"/>
                </a:rPr>
                <a:t>, </a:t>
              </a:r>
              <a:r>
                <a:rPr lang="en-US" sz="1800" b="0" dirty="0" smtClean="0">
                  <a:solidFill>
                    <a:srgbClr val="000099"/>
                  </a:solidFill>
                  <a:effectLst/>
                  <a:latin typeface="Arial" panose="020B0604020202020204" pitchFamily="34" charset="0"/>
                  <a:cs typeface="Arial" panose="020B0604020202020204" pitchFamily="34" charset="0"/>
                </a:rPr>
                <a:t>233</a:t>
              </a:r>
              <a:r>
                <a:rPr lang="en-US" sz="1800" b="0" baseline="0" dirty="0" smtClean="0">
                  <a:solidFill>
                    <a:srgbClr val="000099"/>
                  </a:solidFill>
                  <a:effectLst/>
                  <a:latin typeface="Arial" panose="020B0604020202020204" pitchFamily="34" charset="0"/>
                  <a:cs typeface="Arial" panose="020B0604020202020204" pitchFamily="34" charset="0"/>
                </a:rPr>
                <a:t>U</a:t>
              </a:r>
              <a:r>
                <a:rPr lang="en-US" sz="1800" b="0" dirty="0" smtClean="0">
                  <a:solidFill>
                    <a:srgbClr val="000099"/>
                  </a:solidFill>
                  <a:effectLst/>
                  <a:latin typeface="Arial" panose="020B0604020202020204" pitchFamily="34" charset="0"/>
                  <a:cs typeface="Arial" panose="020B0604020202020204" pitchFamily="34" charset="0"/>
                </a:rPr>
                <a:t>2+ </a:t>
              </a:r>
              <a:r>
                <a:rPr lang="en-US" sz="1800" b="0" baseline="0" dirty="0" smtClean="0">
                  <a:solidFill>
                    <a:srgbClr val="000099"/>
                  </a:solidFill>
                  <a:effectLst/>
                  <a:latin typeface="Arial" panose="020B0604020202020204" pitchFamily="34" charset="0"/>
                  <a:cs typeface="Arial" panose="020B0604020202020204" pitchFamily="34" charset="0"/>
                </a:rPr>
                <a:t>ion impact signals</a:t>
              </a:r>
            </a:p>
            <a:p>
              <a:pPr>
                <a:spcAft>
                  <a:spcPts val="600"/>
                </a:spcAft>
              </a:pPr>
              <a:r>
                <a:rPr lang="en-US" sz="1800" b="0" baseline="0" dirty="0" smtClean="0">
                  <a:solidFill>
                    <a:srgbClr val="FF0000"/>
                  </a:solidFill>
                  <a:effectLst/>
                  <a:latin typeface="Arial" panose="020B0604020202020204" pitchFamily="34" charset="0"/>
                  <a:cs typeface="Arial" panose="020B0604020202020204" pitchFamily="34" charset="0"/>
                </a:rPr>
                <a:t>- for U</a:t>
              </a:r>
              <a:r>
                <a:rPr lang="en-US" sz="1800" b="0" baseline="-25000" dirty="0" smtClean="0">
                  <a:solidFill>
                    <a:srgbClr val="FF0000"/>
                  </a:solidFill>
                  <a:effectLst/>
                  <a:latin typeface="Arial" panose="020B0604020202020204" pitchFamily="34" charset="0"/>
                  <a:cs typeface="Arial" panose="020B0604020202020204" pitchFamily="34" charset="0"/>
                </a:rPr>
                <a:t>MCP</a:t>
              </a:r>
              <a:r>
                <a:rPr lang="en-US" sz="1800" b="0" baseline="0" dirty="0" smtClean="0">
                  <a:solidFill>
                    <a:srgbClr val="FF0000"/>
                  </a:solidFill>
                  <a:effectLst/>
                  <a:latin typeface="Arial" panose="020B0604020202020204" pitchFamily="34" charset="0"/>
                  <a:cs typeface="Arial" panose="020B0604020202020204" pitchFamily="34" charset="0"/>
                </a:rPr>
                <a:t>= -25 V </a:t>
              </a:r>
              <a:r>
                <a:rPr lang="en-US" sz="1800" b="0" dirty="0" smtClean="0">
                  <a:solidFill>
                    <a:srgbClr val="FF0000"/>
                  </a:solidFill>
                  <a:effectLst/>
                  <a:latin typeface="Arial" panose="020B0604020202020204" pitchFamily="34" charset="0"/>
                  <a:cs typeface="Arial" panose="020B0604020202020204" pitchFamily="34" charset="0"/>
                </a:rPr>
                <a:t>233</a:t>
              </a:r>
              <a:r>
                <a:rPr lang="en-US" sz="1800" b="0" baseline="0" dirty="0" smtClean="0">
                  <a:solidFill>
                    <a:srgbClr val="FF0000"/>
                  </a:solidFill>
                  <a:effectLst/>
                  <a:latin typeface="Arial" panose="020B0604020202020204" pitchFamily="34" charset="0"/>
                  <a:cs typeface="Arial" panose="020B0604020202020204" pitchFamily="34" charset="0"/>
                </a:rPr>
                <a:t>U</a:t>
              </a:r>
              <a:r>
                <a:rPr lang="en-US" sz="1800" b="0" dirty="0" smtClean="0">
                  <a:solidFill>
                    <a:srgbClr val="FF0000"/>
                  </a:solidFill>
                  <a:effectLst/>
                  <a:latin typeface="Arial" panose="020B0604020202020204" pitchFamily="34" charset="0"/>
                  <a:cs typeface="Arial" panose="020B0604020202020204" pitchFamily="34" charset="0"/>
                </a:rPr>
                <a:t>2+ </a:t>
              </a:r>
              <a:r>
                <a:rPr lang="en-US" sz="1800" b="0" baseline="0" dirty="0" smtClean="0">
                  <a:solidFill>
                    <a:srgbClr val="FF0000"/>
                  </a:solidFill>
                  <a:effectLst/>
                  <a:latin typeface="Arial" panose="020B0604020202020204" pitchFamily="34" charset="0"/>
                  <a:cs typeface="Arial" panose="020B0604020202020204" pitchFamily="34" charset="0"/>
                </a:rPr>
                <a:t>signal vanishes</a:t>
              </a:r>
            </a:p>
            <a:p>
              <a:pPr>
                <a:spcAft>
                  <a:spcPts val="600"/>
                </a:spcAft>
              </a:pPr>
              <a:r>
                <a:rPr lang="en-US" sz="1800" b="0" baseline="0" dirty="0" smtClean="0">
                  <a:solidFill>
                    <a:srgbClr val="FF0000"/>
                  </a:solidFill>
                  <a:effectLst/>
                  <a:latin typeface="Arial" panose="020B0604020202020204" pitchFamily="34" charset="0"/>
                  <a:cs typeface="Arial" panose="020B0604020202020204" pitchFamily="34" charset="0"/>
                </a:rPr>
                <a:t>-</a:t>
              </a:r>
              <a:r>
                <a:rPr lang="en-US" sz="1800" b="0" dirty="0" smtClean="0">
                  <a:solidFill>
                    <a:srgbClr val="FF0000"/>
                  </a:solidFill>
                  <a:effectLst/>
                  <a:latin typeface="Arial" panose="020B0604020202020204" pitchFamily="34" charset="0"/>
                  <a:cs typeface="Arial" panose="020B0604020202020204" pitchFamily="34" charset="0"/>
                </a:rPr>
                <a:t>  229</a:t>
              </a:r>
              <a:r>
                <a:rPr lang="en-US" sz="1800" b="0" baseline="0" dirty="0" smtClean="0">
                  <a:solidFill>
                    <a:srgbClr val="FF0000"/>
                  </a:solidFill>
                  <a:effectLst/>
                  <a:latin typeface="Arial" panose="020B0604020202020204" pitchFamily="34" charset="0"/>
                  <a:cs typeface="Arial" panose="020B0604020202020204" pitchFamily="34" charset="0"/>
                </a:rPr>
                <a:t>Th</a:t>
              </a:r>
              <a:r>
                <a:rPr lang="en-US" sz="1800" b="0" dirty="0" smtClean="0">
                  <a:solidFill>
                    <a:srgbClr val="FF0000"/>
                  </a:solidFill>
                  <a:effectLst/>
                  <a:latin typeface="Arial" panose="020B0604020202020204" pitchFamily="34" charset="0"/>
                  <a:cs typeface="Arial" panose="020B0604020202020204" pitchFamily="34" charset="0"/>
                </a:rPr>
                <a:t>2+ </a:t>
              </a:r>
              <a:r>
                <a:rPr lang="en-US" sz="1800" b="0" baseline="0" dirty="0" smtClean="0">
                  <a:solidFill>
                    <a:srgbClr val="FF0000"/>
                  </a:solidFill>
                  <a:effectLst/>
                  <a:latin typeface="Arial" panose="020B0604020202020204" pitchFamily="34" charset="0"/>
                  <a:cs typeface="Arial" panose="020B0604020202020204" pitchFamily="34" charset="0"/>
                </a:rPr>
                <a:t>signal remains</a:t>
              </a:r>
            </a:p>
          </p:txBody>
        </p:sp>
      </p:grpSp>
      <p:grpSp>
        <p:nvGrpSpPr>
          <p:cNvPr id="24" name="Group 23"/>
          <p:cNvGrpSpPr/>
          <p:nvPr/>
        </p:nvGrpSpPr>
        <p:grpSpPr>
          <a:xfrm>
            <a:off x="13112" y="1789113"/>
            <a:ext cx="4580995" cy="4526673"/>
            <a:chOff x="13112" y="1789113"/>
            <a:chExt cx="4580995" cy="4526673"/>
          </a:xfrm>
        </p:grpSpPr>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372" t="7287" r="55358" b="77203"/>
            <a:stretch/>
          </p:blipFill>
          <p:spPr>
            <a:xfrm>
              <a:off x="138602" y="1987550"/>
              <a:ext cx="4390522" cy="2279224"/>
            </a:xfrm>
            <a:prstGeom prst="rect">
              <a:avLst/>
            </a:prstGeom>
          </p:spPr>
        </p:pic>
        <p:sp>
          <p:nvSpPr>
            <p:cNvPr id="18" name="Rectangle 17"/>
            <p:cNvSpPr/>
            <p:nvPr/>
          </p:nvSpPr>
          <p:spPr bwMode="auto">
            <a:xfrm>
              <a:off x="287842" y="2018124"/>
              <a:ext cx="199046" cy="120364"/>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20" name="Rectangle 19"/>
            <p:cNvSpPr/>
            <p:nvPr/>
          </p:nvSpPr>
          <p:spPr bwMode="auto">
            <a:xfrm>
              <a:off x="2310113" y="2378061"/>
              <a:ext cx="1608745" cy="161258"/>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21" name="Rectangle 20"/>
            <p:cNvSpPr/>
            <p:nvPr/>
          </p:nvSpPr>
          <p:spPr bwMode="auto">
            <a:xfrm>
              <a:off x="2310113" y="3313216"/>
              <a:ext cx="1608745" cy="190005"/>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22" name="TextBox 21"/>
            <p:cNvSpPr txBox="1"/>
            <p:nvPr/>
          </p:nvSpPr>
          <p:spPr>
            <a:xfrm>
              <a:off x="1713190" y="2071635"/>
              <a:ext cx="2880917" cy="338554"/>
            </a:xfrm>
            <a:prstGeom prst="rect">
              <a:avLst/>
            </a:prstGeom>
            <a:noFill/>
          </p:spPr>
          <p:txBody>
            <a:bodyPr wrap="none" rtlCol="0">
              <a:spAutoFit/>
            </a:bodyPr>
            <a:lstStyle/>
            <a:p>
              <a:r>
                <a:rPr lang="en-US" sz="1600" baseline="0" dirty="0">
                  <a:solidFill>
                    <a:srgbClr val="FF0000"/>
                  </a:solidFill>
                  <a:effectLst/>
                  <a:latin typeface="Arial" panose="020B0604020202020204" pitchFamily="34" charset="0"/>
                  <a:cs typeface="Arial" panose="020B0604020202020204" pitchFamily="34" charset="0"/>
                </a:rPr>
                <a:t>d</a:t>
              </a:r>
              <a:r>
                <a:rPr lang="en-US" sz="1600" baseline="0" dirty="0" smtClean="0">
                  <a:solidFill>
                    <a:srgbClr val="FF0000"/>
                  </a:solidFill>
                  <a:effectLst/>
                  <a:latin typeface="Arial" panose="020B0604020202020204" pitchFamily="34" charset="0"/>
                  <a:cs typeface="Arial" panose="020B0604020202020204" pitchFamily="34" charset="0"/>
                </a:rPr>
                <a:t>uring extraction of </a:t>
              </a:r>
              <a:r>
                <a:rPr lang="en-US" sz="1600" dirty="0" smtClean="0">
                  <a:solidFill>
                    <a:srgbClr val="FF0000"/>
                  </a:solidFill>
                  <a:effectLst/>
                  <a:latin typeface="Arial" panose="020B0604020202020204" pitchFamily="34" charset="0"/>
                  <a:cs typeface="Arial" panose="020B0604020202020204" pitchFamily="34" charset="0"/>
                </a:rPr>
                <a:t>229</a:t>
              </a:r>
              <a:r>
                <a:rPr lang="en-US" sz="1600" baseline="0" dirty="0" smtClean="0">
                  <a:solidFill>
                    <a:srgbClr val="FF0000"/>
                  </a:solidFill>
                  <a:effectLst/>
                  <a:latin typeface="Arial" panose="020B0604020202020204" pitchFamily="34" charset="0"/>
                  <a:cs typeface="Arial" panose="020B0604020202020204" pitchFamily="34" charset="0"/>
                </a:rPr>
                <a:t>Th</a:t>
              </a:r>
              <a:r>
                <a:rPr lang="en-US" sz="1600" dirty="0" smtClean="0">
                  <a:solidFill>
                    <a:srgbClr val="FF0000"/>
                  </a:solidFill>
                  <a:effectLst/>
                  <a:latin typeface="Arial" panose="020B0604020202020204" pitchFamily="34" charset="0"/>
                  <a:cs typeface="Arial" panose="020B0604020202020204" pitchFamily="34" charset="0"/>
                </a:rPr>
                <a:t>2+</a:t>
              </a:r>
              <a:endParaRPr lang="de-DE" sz="1600" dirty="0">
                <a:solidFill>
                  <a:srgbClr val="FF0000"/>
                </a:solidFill>
                <a:effectLst/>
                <a:latin typeface="Arial" panose="020B0604020202020204" pitchFamily="34" charset="0"/>
                <a:cs typeface="Arial" panose="020B0604020202020204" pitchFamily="34" charset="0"/>
              </a:endParaRPr>
            </a:p>
          </p:txBody>
        </p:sp>
        <p:sp>
          <p:nvSpPr>
            <p:cNvPr id="25" name="TextBox 24"/>
            <p:cNvSpPr txBox="1"/>
            <p:nvPr/>
          </p:nvSpPr>
          <p:spPr>
            <a:xfrm>
              <a:off x="1497465" y="2960285"/>
              <a:ext cx="2699778" cy="338554"/>
            </a:xfrm>
            <a:prstGeom prst="rect">
              <a:avLst/>
            </a:prstGeom>
            <a:noFill/>
          </p:spPr>
          <p:txBody>
            <a:bodyPr wrap="none" rtlCol="0">
              <a:spAutoFit/>
            </a:bodyPr>
            <a:lstStyle/>
            <a:p>
              <a:r>
                <a:rPr lang="en-US" sz="1600" baseline="0" dirty="0">
                  <a:solidFill>
                    <a:srgbClr val="0066CC"/>
                  </a:solidFill>
                  <a:effectLst/>
                  <a:latin typeface="Arial" panose="020B0604020202020204" pitchFamily="34" charset="0"/>
                  <a:cs typeface="Arial" panose="020B0604020202020204" pitchFamily="34" charset="0"/>
                </a:rPr>
                <a:t>d</a:t>
              </a:r>
              <a:r>
                <a:rPr lang="en-US" sz="1600" baseline="0" dirty="0" smtClean="0">
                  <a:solidFill>
                    <a:srgbClr val="0066CC"/>
                  </a:solidFill>
                  <a:effectLst/>
                  <a:latin typeface="Arial" panose="020B0604020202020204" pitchFamily="34" charset="0"/>
                  <a:cs typeface="Arial" panose="020B0604020202020204" pitchFamily="34" charset="0"/>
                </a:rPr>
                <a:t>uring extraction of </a:t>
              </a:r>
              <a:r>
                <a:rPr lang="en-US" sz="1600" dirty="0" smtClean="0">
                  <a:solidFill>
                    <a:srgbClr val="0066CC"/>
                  </a:solidFill>
                  <a:effectLst/>
                  <a:latin typeface="Arial" panose="020B0604020202020204" pitchFamily="34" charset="0"/>
                  <a:cs typeface="Arial" panose="020B0604020202020204" pitchFamily="34" charset="0"/>
                </a:rPr>
                <a:t>233</a:t>
              </a:r>
              <a:r>
                <a:rPr lang="en-US" sz="1600" baseline="0" dirty="0">
                  <a:solidFill>
                    <a:srgbClr val="0066CC"/>
                  </a:solidFill>
                  <a:effectLst/>
                  <a:latin typeface="Arial" panose="020B0604020202020204" pitchFamily="34" charset="0"/>
                  <a:cs typeface="Arial" panose="020B0604020202020204" pitchFamily="34" charset="0"/>
                </a:rPr>
                <a:t>U</a:t>
              </a:r>
              <a:r>
                <a:rPr lang="en-US" sz="1600" dirty="0" smtClean="0">
                  <a:solidFill>
                    <a:srgbClr val="0066CC"/>
                  </a:solidFill>
                  <a:effectLst/>
                  <a:latin typeface="Arial" panose="020B0604020202020204" pitchFamily="34" charset="0"/>
                  <a:cs typeface="Arial" panose="020B0604020202020204" pitchFamily="34" charset="0"/>
                </a:rPr>
                <a:t>2+</a:t>
              </a:r>
              <a:endParaRPr lang="de-DE" sz="1600" dirty="0">
                <a:solidFill>
                  <a:srgbClr val="0066CC"/>
                </a:solidFill>
                <a:effectLst/>
                <a:latin typeface="Arial" panose="020B0604020202020204" pitchFamily="34" charset="0"/>
                <a:cs typeface="Arial" panose="020B0604020202020204" pitchFamily="34" charset="0"/>
              </a:endParaRPr>
            </a:p>
          </p:txBody>
        </p:sp>
        <p:sp>
          <p:nvSpPr>
            <p:cNvPr id="26" name="TextBox 25"/>
            <p:cNvSpPr txBox="1"/>
            <p:nvPr/>
          </p:nvSpPr>
          <p:spPr>
            <a:xfrm>
              <a:off x="13112" y="4607626"/>
              <a:ext cx="4386137" cy="1708160"/>
            </a:xfrm>
            <a:prstGeom prst="rect">
              <a:avLst/>
            </a:prstGeom>
            <a:noFill/>
          </p:spPr>
          <p:txBody>
            <a:bodyPr wrap="none" rtlCol="0">
              <a:spAutoFit/>
            </a:bodyPr>
            <a:lstStyle/>
            <a:p>
              <a:pPr>
                <a:spcAft>
                  <a:spcPts val="600"/>
                </a:spcAft>
              </a:pPr>
              <a:r>
                <a:rPr lang="en-US" sz="1800" b="0" baseline="0" dirty="0" smtClean="0">
                  <a:solidFill>
                    <a:schemeClr val="bg2"/>
                  </a:solidFill>
                  <a:effectLst/>
                  <a:latin typeface="Arial" panose="020B0604020202020204" pitchFamily="34" charset="0"/>
                  <a:cs typeface="Arial" panose="020B0604020202020204" pitchFamily="34" charset="0"/>
                </a:rPr>
                <a:t>- ionic impact signal decreases with U</a:t>
              </a:r>
              <a:r>
                <a:rPr lang="en-US" sz="1800" b="0" baseline="-25000" dirty="0" smtClean="0">
                  <a:solidFill>
                    <a:schemeClr val="bg2"/>
                  </a:solidFill>
                  <a:effectLst/>
                  <a:latin typeface="Arial" panose="020B0604020202020204" pitchFamily="34" charset="0"/>
                  <a:cs typeface="Arial" panose="020B0604020202020204" pitchFamily="34" charset="0"/>
                </a:rPr>
                <a:t>MCP</a:t>
              </a:r>
            </a:p>
            <a:p>
              <a:pPr>
                <a:spcAft>
                  <a:spcPts val="600"/>
                </a:spcAft>
              </a:pPr>
              <a:r>
                <a:rPr lang="en-US" sz="1800" b="0" baseline="0" dirty="0" smtClean="0">
                  <a:solidFill>
                    <a:srgbClr val="000099"/>
                  </a:solidFill>
                  <a:effectLst/>
                  <a:latin typeface="Arial" panose="020B0604020202020204" pitchFamily="34" charset="0"/>
                  <a:cs typeface="Arial" panose="020B0604020202020204" pitchFamily="34" charset="0"/>
                </a:rPr>
                <a:t>-</a:t>
              </a:r>
              <a:r>
                <a:rPr lang="en-US" sz="1800" b="0" dirty="0" smtClean="0">
                  <a:solidFill>
                    <a:srgbClr val="000099"/>
                  </a:solidFill>
                  <a:effectLst/>
                  <a:latin typeface="Arial" panose="020B0604020202020204" pitchFamily="34" charset="0"/>
                  <a:cs typeface="Arial" panose="020B0604020202020204" pitchFamily="34" charset="0"/>
                </a:rPr>
                <a:t> 233</a:t>
              </a:r>
              <a:r>
                <a:rPr lang="en-US" sz="1800" b="0" baseline="0" dirty="0" smtClean="0">
                  <a:solidFill>
                    <a:srgbClr val="000099"/>
                  </a:solidFill>
                  <a:effectLst/>
                  <a:latin typeface="Arial" panose="020B0604020202020204" pitchFamily="34" charset="0"/>
                  <a:cs typeface="Arial" panose="020B0604020202020204" pitchFamily="34" charset="0"/>
                </a:rPr>
                <a:t>U</a:t>
              </a:r>
              <a:r>
                <a:rPr lang="en-US" sz="1800" b="0" dirty="0" smtClean="0">
                  <a:solidFill>
                    <a:srgbClr val="000099"/>
                  </a:solidFill>
                  <a:effectLst/>
                  <a:latin typeface="Arial" panose="020B0604020202020204" pitchFamily="34" charset="0"/>
                  <a:cs typeface="Arial" panose="020B0604020202020204" pitchFamily="34" charset="0"/>
                </a:rPr>
                <a:t>2+ </a:t>
              </a:r>
              <a:r>
                <a:rPr lang="en-US" sz="1800" b="0" baseline="0" dirty="0" smtClean="0">
                  <a:solidFill>
                    <a:srgbClr val="000099"/>
                  </a:solidFill>
                  <a:effectLst/>
                  <a:latin typeface="Arial" panose="020B0604020202020204" pitchFamily="34" charset="0"/>
                  <a:cs typeface="Arial" panose="020B0604020202020204" pitchFamily="34" charset="0"/>
                </a:rPr>
                <a:t>signal drops to zero</a:t>
              </a:r>
            </a:p>
            <a:p>
              <a:pPr>
                <a:spcAft>
                  <a:spcPts val="600"/>
                </a:spcAft>
              </a:pPr>
              <a:r>
                <a:rPr lang="en-US" sz="1800" b="0" baseline="0" dirty="0" smtClean="0">
                  <a:solidFill>
                    <a:srgbClr val="FF0000"/>
                  </a:solidFill>
                  <a:effectLst/>
                  <a:latin typeface="Arial" panose="020B0604020202020204" pitchFamily="34" charset="0"/>
                  <a:cs typeface="Arial" panose="020B0604020202020204" pitchFamily="34" charset="0"/>
                </a:rPr>
                <a:t>- </a:t>
              </a:r>
              <a:r>
                <a:rPr lang="en-US" sz="1800" b="0" dirty="0" smtClean="0">
                  <a:solidFill>
                    <a:srgbClr val="FF0000"/>
                  </a:solidFill>
                  <a:effectLst/>
                  <a:latin typeface="Arial" panose="020B0604020202020204" pitchFamily="34" charset="0"/>
                  <a:cs typeface="Arial" panose="020B0604020202020204" pitchFamily="34" charset="0"/>
                </a:rPr>
                <a:t>229</a:t>
              </a:r>
              <a:r>
                <a:rPr lang="en-US" sz="1800" b="0" baseline="0" dirty="0" smtClean="0">
                  <a:solidFill>
                    <a:srgbClr val="FF0000"/>
                  </a:solidFill>
                  <a:effectLst/>
                  <a:latin typeface="Arial" panose="020B0604020202020204" pitchFamily="34" charset="0"/>
                  <a:cs typeface="Arial" panose="020B0604020202020204" pitchFamily="34" charset="0"/>
                </a:rPr>
                <a:t>Th</a:t>
              </a:r>
              <a:r>
                <a:rPr lang="en-US" sz="1800" b="0" dirty="0" smtClean="0">
                  <a:solidFill>
                    <a:srgbClr val="FF0000"/>
                  </a:solidFill>
                  <a:effectLst/>
                  <a:latin typeface="Arial" panose="020B0604020202020204" pitchFamily="34" charset="0"/>
                  <a:cs typeface="Arial" panose="020B0604020202020204" pitchFamily="34" charset="0"/>
                </a:rPr>
                <a:t>2+ </a:t>
              </a:r>
              <a:r>
                <a:rPr lang="en-US" sz="1800" b="0" baseline="0" dirty="0" smtClean="0">
                  <a:solidFill>
                    <a:srgbClr val="FF0000"/>
                  </a:solidFill>
                  <a:effectLst/>
                  <a:latin typeface="Arial" panose="020B0604020202020204" pitchFamily="34" charset="0"/>
                  <a:cs typeface="Arial" panose="020B0604020202020204" pitchFamily="34" charset="0"/>
                </a:rPr>
                <a:t>signal remains, cutoff at </a:t>
              </a:r>
              <a:r>
                <a:rPr lang="en-US" sz="1800" b="0" baseline="0" dirty="0" err="1" smtClean="0">
                  <a:solidFill>
                    <a:srgbClr val="FF0000"/>
                  </a:solidFill>
                  <a:effectLst/>
                  <a:latin typeface="Arial" panose="020B0604020202020204" pitchFamily="34" charset="0"/>
                  <a:cs typeface="Arial" panose="020B0604020202020204" pitchFamily="34" charset="0"/>
                </a:rPr>
                <a:t>E</a:t>
              </a:r>
              <a:r>
                <a:rPr lang="en-US" sz="1800" b="0" baseline="-25000" dirty="0" err="1" smtClean="0">
                  <a:solidFill>
                    <a:srgbClr val="FF0000"/>
                  </a:solidFill>
                  <a:effectLst/>
                  <a:latin typeface="Arial" panose="020B0604020202020204" pitchFamily="34" charset="0"/>
                  <a:cs typeface="Arial" panose="020B0604020202020204" pitchFamily="34" charset="0"/>
                </a:rPr>
                <a:t>kin</a:t>
              </a:r>
              <a:r>
                <a:rPr lang="en-US" sz="1800" b="0" baseline="0" dirty="0" smtClean="0">
                  <a:solidFill>
                    <a:srgbClr val="FF0000"/>
                  </a:solidFill>
                  <a:effectLst/>
                  <a:latin typeface="Arial" panose="020B0604020202020204" pitchFamily="34" charset="0"/>
                  <a:cs typeface="Arial" panose="020B0604020202020204" pitchFamily="34" charset="0"/>
                </a:rPr>
                <a:t>=0</a:t>
              </a:r>
            </a:p>
            <a:p>
              <a:r>
                <a:rPr lang="en-US" sz="1800" b="0" baseline="0" dirty="0" smtClean="0">
                  <a:solidFill>
                    <a:schemeClr val="bg2"/>
                  </a:solidFill>
                  <a:effectLst/>
                  <a:latin typeface="Arial" panose="020B0604020202020204" pitchFamily="34" charset="0"/>
                  <a:cs typeface="Arial" panose="020B0604020202020204" pitchFamily="34" charset="0"/>
                </a:rPr>
                <a:t>  (rise: IC electrons back-attracted to </a:t>
              </a:r>
            </a:p>
            <a:p>
              <a:r>
                <a:rPr lang="en-US" sz="1800" b="0" baseline="0" dirty="0" smtClean="0">
                  <a:solidFill>
                    <a:schemeClr val="bg2"/>
                  </a:solidFill>
                  <a:effectLst/>
                  <a:latin typeface="Arial" panose="020B0604020202020204" pitchFamily="34" charset="0"/>
                  <a:cs typeface="Arial" panose="020B0604020202020204" pitchFamily="34" charset="0"/>
                </a:rPr>
                <a:t>   MCP surface by repelling triode)</a:t>
              </a:r>
              <a:endParaRPr lang="de-DE" sz="1800" b="0" baseline="-25000" dirty="0">
                <a:solidFill>
                  <a:schemeClr val="bg2"/>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2353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104405" y="17453"/>
            <a:ext cx="6365174" cy="64756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Potential Background Contributions</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21</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24" name="TextBox 23"/>
          <p:cNvSpPr txBox="1"/>
          <p:nvPr/>
        </p:nvSpPr>
        <p:spPr>
          <a:xfrm>
            <a:off x="9779" y="965984"/>
            <a:ext cx="7981672" cy="2769989"/>
          </a:xfrm>
          <a:prstGeom prst="rect">
            <a:avLst/>
          </a:prstGeom>
          <a:noFill/>
        </p:spPr>
        <p:txBody>
          <a:bodyPr wrap="none" rtlCol="0">
            <a:spAutoFit/>
          </a:bodyPr>
          <a:lstStyle/>
          <a:p>
            <a:pPr>
              <a:spcAft>
                <a:spcPts val="1200"/>
              </a:spcAft>
            </a:pPr>
            <a:r>
              <a:rPr lang="en-US" sz="1800" baseline="0" dirty="0" smtClean="0">
                <a:solidFill>
                  <a:schemeClr val="bg2"/>
                </a:solidFill>
                <a:effectLst/>
                <a:latin typeface="Arial" panose="020B0604020202020204" pitchFamily="34" charset="0"/>
                <a:cs typeface="Arial" panose="020B0604020202020204" pitchFamily="34" charset="0"/>
              </a:rPr>
              <a:t>A)  Background due to kinetic energy or charge state of impinging ions</a:t>
            </a:r>
          </a:p>
          <a:p>
            <a:r>
              <a:rPr lang="en-US" sz="1800" baseline="0" dirty="0" smtClean="0">
                <a:solidFill>
                  <a:schemeClr val="bg2"/>
                </a:solidFill>
                <a:effectLst/>
                <a:latin typeface="Arial" panose="020B0604020202020204" pitchFamily="34" charset="0"/>
                <a:cs typeface="Arial" panose="020B0604020202020204" pitchFamily="34" charset="0"/>
              </a:rPr>
              <a:t>B)  Background signals from setup components </a:t>
            </a:r>
          </a:p>
          <a:p>
            <a:pPr>
              <a:spcAft>
                <a:spcPts val="1200"/>
              </a:spcAft>
            </a:pPr>
            <a:r>
              <a:rPr lang="en-US" sz="1800" baseline="0" dirty="0">
                <a:solidFill>
                  <a:schemeClr val="bg2"/>
                </a:solidFill>
                <a:effectLst/>
                <a:latin typeface="Arial" panose="020B0604020202020204" pitchFamily="34" charset="0"/>
                <a:cs typeface="Arial" panose="020B0604020202020204" pitchFamily="34" charset="0"/>
              </a:rPr>
              <a:t> </a:t>
            </a:r>
            <a:r>
              <a:rPr lang="en-US" sz="1800" baseline="0" dirty="0" smtClean="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(source, gas stopping cell, extraction system, QMS , MCP system)</a:t>
            </a:r>
          </a:p>
          <a:p>
            <a:r>
              <a:rPr lang="en-US" sz="1800" baseline="0" dirty="0" smtClean="0">
                <a:solidFill>
                  <a:schemeClr val="bg2"/>
                </a:solidFill>
                <a:effectLst/>
                <a:latin typeface="Arial" panose="020B0604020202020204" pitchFamily="34" charset="0"/>
                <a:cs typeface="Arial" panose="020B0604020202020204" pitchFamily="34" charset="0"/>
              </a:rPr>
              <a:t>C)  Signals from thorium atomic shell</a:t>
            </a:r>
          </a:p>
          <a:p>
            <a:pPr>
              <a:spcAft>
                <a:spcPts val="1200"/>
              </a:spcAft>
            </a:pPr>
            <a:r>
              <a:rPr lang="en-US" sz="1800" b="0" baseline="0" dirty="0" smtClean="0">
                <a:solidFill>
                  <a:schemeClr val="bg2"/>
                </a:solidFill>
                <a:effectLst/>
                <a:latin typeface="Arial" panose="020B0604020202020204" pitchFamily="34" charset="0"/>
                <a:cs typeface="Arial" panose="020B0604020202020204" pitchFamily="34" charset="0"/>
              </a:rPr>
              <a:t>      (e.g. long-lived excited states, chemical reactions on MCP surface)</a:t>
            </a:r>
          </a:p>
          <a:p>
            <a:pPr marL="342900" indent="-342900">
              <a:buAutoNum type="alphaUcParenR" startAt="4"/>
            </a:pPr>
            <a:r>
              <a:rPr lang="en-US" sz="1800" baseline="0" dirty="0" smtClean="0">
                <a:solidFill>
                  <a:schemeClr val="bg2"/>
                </a:solidFill>
                <a:effectLst/>
                <a:latin typeface="Arial" panose="020B0604020202020204" pitchFamily="34" charset="0"/>
                <a:cs typeface="Arial" panose="020B0604020202020204" pitchFamily="34" charset="0"/>
              </a:rPr>
              <a:t>Signals from short-lived </a:t>
            </a:r>
          </a:p>
          <a:p>
            <a:r>
              <a:rPr lang="en-US" sz="1800" baseline="0" dirty="0">
                <a:solidFill>
                  <a:schemeClr val="bg2"/>
                </a:solidFill>
                <a:effectLst/>
                <a:latin typeface="Arial" panose="020B0604020202020204" pitchFamily="34" charset="0"/>
                <a:cs typeface="Arial" panose="020B0604020202020204" pitchFamily="34" charset="0"/>
              </a:rPr>
              <a:t> </a:t>
            </a:r>
            <a:r>
              <a:rPr lang="en-US" sz="1800" baseline="0" dirty="0" smtClean="0">
                <a:solidFill>
                  <a:schemeClr val="bg2"/>
                </a:solidFill>
                <a:effectLst/>
                <a:latin typeface="Arial" panose="020B0604020202020204" pitchFamily="34" charset="0"/>
                <a:cs typeface="Arial" panose="020B0604020202020204" pitchFamily="34" charset="0"/>
              </a:rPr>
              <a:t>    daughter nuclides or </a:t>
            </a:r>
          </a:p>
          <a:p>
            <a:r>
              <a:rPr lang="en-US" sz="1800" baseline="0" dirty="0">
                <a:solidFill>
                  <a:schemeClr val="bg2"/>
                </a:solidFill>
                <a:effectLst/>
                <a:latin typeface="Arial" panose="020B0604020202020204" pitchFamily="34" charset="0"/>
                <a:cs typeface="Arial" panose="020B0604020202020204" pitchFamily="34" charset="0"/>
              </a:rPr>
              <a:t> </a:t>
            </a:r>
            <a:r>
              <a:rPr lang="en-US" sz="1800" baseline="0" dirty="0" smtClean="0">
                <a:solidFill>
                  <a:schemeClr val="bg2"/>
                </a:solidFill>
                <a:effectLst/>
                <a:latin typeface="Arial" panose="020B0604020202020204" pitchFamily="34" charset="0"/>
                <a:cs typeface="Arial" panose="020B0604020202020204" pitchFamily="34" charset="0"/>
              </a:rPr>
              <a:t>    non- </a:t>
            </a:r>
            <a:r>
              <a:rPr lang="en-US" sz="1800" dirty="0" smtClean="0">
                <a:solidFill>
                  <a:schemeClr val="bg2"/>
                </a:solidFill>
                <a:effectLst/>
                <a:latin typeface="Arial" panose="020B0604020202020204" pitchFamily="34" charset="0"/>
                <a:cs typeface="Arial" panose="020B0604020202020204" pitchFamily="34" charset="0"/>
              </a:rPr>
              <a:t>229</a:t>
            </a:r>
            <a:r>
              <a:rPr lang="en-US" sz="1800" baseline="0" dirty="0" smtClean="0">
                <a:solidFill>
                  <a:schemeClr val="bg2"/>
                </a:solidFill>
                <a:effectLst/>
                <a:latin typeface="Arial" panose="020B0604020202020204" pitchFamily="34" charset="0"/>
                <a:cs typeface="Arial" panose="020B0604020202020204" pitchFamily="34" charset="0"/>
              </a:rPr>
              <a:t>Th isomers</a:t>
            </a:r>
            <a:endParaRPr lang="de-DE" sz="1800" baseline="0" dirty="0">
              <a:solidFill>
                <a:schemeClr val="bg2"/>
              </a:solidFill>
              <a:effectLst/>
              <a:latin typeface="Arial" panose="020B0604020202020204" pitchFamily="34" charset="0"/>
              <a:cs typeface="Arial" panose="020B0604020202020204" pitchFamily="34" charset="0"/>
            </a:endParaRPr>
          </a:p>
        </p:txBody>
      </p:sp>
      <p:sp>
        <p:nvSpPr>
          <p:cNvPr id="26" name="Curved Right Arrow 25"/>
          <p:cNvSpPr/>
          <p:nvPr/>
        </p:nvSpPr>
        <p:spPr bwMode="auto">
          <a:xfrm>
            <a:off x="35894" y="4005482"/>
            <a:ext cx="365760" cy="729264"/>
          </a:xfrm>
          <a:prstGeom prst="curvedRightArrow">
            <a:avLst/>
          </a:prstGeom>
          <a:solidFill>
            <a:schemeClr val="accent1"/>
          </a:solidFill>
          <a:ln w="38100" cap="sq" cmpd="sng" algn="ctr">
            <a:noFill/>
            <a:prstDash val="solid"/>
            <a:round/>
            <a:headEnd type="triangle" w="lg" len="lg"/>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27" name="TextBox 26"/>
          <p:cNvSpPr txBox="1"/>
          <p:nvPr/>
        </p:nvSpPr>
        <p:spPr>
          <a:xfrm>
            <a:off x="486888" y="4470955"/>
            <a:ext cx="2749471" cy="646331"/>
          </a:xfrm>
          <a:prstGeom prst="rect">
            <a:avLst/>
          </a:prstGeom>
          <a:noFill/>
        </p:spPr>
        <p:txBody>
          <a:bodyPr wrap="none" rtlCol="0">
            <a:spAutoFit/>
          </a:bodyPr>
          <a:lstStyle/>
          <a:p>
            <a:r>
              <a:rPr lang="en-US" sz="1800" baseline="0" dirty="0">
                <a:solidFill>
                  <a:srgbClr val="0066CC"/>
                </a:solidFill>
                <a:effectLst/>
                <a:latin typeface="Arial" panose="020B0604020202020204" pitchFamily="34" charset="0"/>
                <a:cs typeface="Arial" panose="020B0604020202020204" pitchFamily="34" charset="0"/>
              </a:rPr>
              <a:t>c</a:t>
            </a:r>
            <a:r>
              <a:rPr lang="en-US" sz="1800" baseline="0" dirty="0" smtClean="0">
                <a:solidFill>
                  <a:srgbClr val="0066CC"/>
                </a:solidFill>
                <a:effectLst/>
                <a:latin typeface="Arial" panose="020B0604020202020204" pitchFamily="34" charset="0"/>
                <a:cs typeface="Arial" panose="020B0604020202020204" pitchFamily="34" charset="0"/>
              </a:rPr>
              <a:t>ould all be excluded, </a:t>
            </a:r>
          </a:p>
          <a:p>
            <a:r>
              <a:rPr lang="en-US" sz="1800" baseline="0" dirty="0" smtClean="0">
                <a:solidFill>
                  <a:srgbClr val="0066CC"/>
                </a:solidFill>
                <a:effectLst/>
                <a:latin typeface="Arial" panose="020B0604020202020204" pitchFamily="34" charset="0"/>
                <a:cs typeface="Arial" panose="020B0604020202020204" pitchFamily="34" charset="0"/>
              </a:rPr>
              <a:t>mostly by several ways</a:t>
            </a:r>
            <a:endParaRPr lang="de-DE" sz="1800" baseline="0" dirty="0">
              <a:solidFill>
                <a:srgbClr val="0066CC"/>
              </a:solidFill>
              <a:effectLst/>
              <a:latin typeface="Arial" panose="020B0604020202020204" pitchFamily="34" charset="0"/>
              <a:cs typeface="Arial" panose="020B0604020202020204" pitchFamily="34" charset="0"/>
            </a:endParaRPr>
          </a:p>
        </p:txBody>
      </p:sp>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l="6608" t="8091" r="43922" b="62074"/>
          <a:stretch/>
        </p:blipFill>
        <p:spPr>
          <a:xfrm>
            <a:off x="3871356" y="2679385"/>
            <a:ext cx="5070763" cy="4018275"/>
          </a:xfrm>
          <a:prstGeom prst="rect">
            <a:avLst/>
          </a:prstGeom>
        </p:spPr>
      </p:pic>
    </p:spTree>
    <p:extLst>
      <p:ext uri="{BB962C8B-B14F-4D97-AF65-F5344CB8AC3E}">
        <p14:creationId xmlns:p14="http://schemas.microsoft.com/office/powerpoint/2010/main" val="1633522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374942" y="17453"/>
            <a:ext cx="5865849" cy="51417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Lively Echo to Publication</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497" y="446539"/>
            <a:ext cx="8257993" cy="6193494"/>
          </a:xfrm>
          <a:prstGeom prst="rect">
            <a:avLst/>
          </a:prstGeom>
        </p:spPr>
      </p:pic>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15</a:t>
            </a:r>
            <a:endParaRPr lang="de-DE" sz="1600" baseline="0" dirty="0">
              <a:solidFill>
                <a:schemeClr val="bg2"/>
              </a:solidFill>
              <a:effectLst/>
              <a:latin typeface="Arial" panose="020B0604020202020204" pitchFamily="34" charset="0"/>
              <a:cs typeface="Arial" panose="020B0604020202020204" pitchFamily="34" charset="0"/>
            </a:endParaRPr>
          </a:p>
        </p:txBody>
      </p:sp>
      <p:grpSp>
        <p:nvGrpSpPr>
          <p:cNvPr id="11" name="Group 10"/>
          <p:cNvGrpSpPr/>
          <p:nvPr/>
        </p:nvGrpSpPr>
        <p:grpSpPr>
          <a:xfrm>
            <a:off x="2648197" y="1622547"/>
            <a:ext cx="4251365" cy="4031085"/>
            <a:chOff x="2648197" y="1622547"/>
            <a:chExt cx="4251365" cy="4031085"/>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532" t="18831" r="18961" b="29240"/>
            <a:stretch/>
          </p:blipFill>
          <p:spPr>
            <a:xfrm>
              <a:off x="2648197" y="1622547"/>
              <a:ext cx="4251365" cy="4031085"/>
            </a:xfrm>
            <a:prstGeom prst="rect">
              <a:avLst/>
            </a:prstGeom>
          </p:spPr>
        </p:pic>
        <p:sp>
          <p:nvSpPr>
            <p:cNvPr id="7" name="Rectangle 6"/>
            <p:cNvSpPr/>
            <p:nvPr/>
          </p:nvSpPr>
          <p:spPr bwMode="auto">
            <a:xfrm>
              <a:off x="2648197" y="2648197"/>
              <a:ext cx="1128156" cy="273133"/>
            </a:xfrm>
            <a:prstGeom prst="rect">
              <a:avLst/>
            </a:prstGeom>
            <a:noFill/>
            <a:ln w="25400" cap="sq" cmpd="sng" algn="ctr">
              <a:solidFill>
                <a:srgbClr val="FF0000"/>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cxnSp>
          <p:nvCxnSpPr>
            <p:cNvPr id="9" name="Straight Arrow Connector 8"/>
            <p:cNvCxnSpPr/>
            <p:nvPr/>
          </p:nvCxnSpPr>
          <p:spPr bwMode="auto">
            <a:xfrm>
              <a:off x="3859484" y="2820388"/>
              <a:ext cx="651509" cy="0"/>
            </a:xfrm>
            <a:prstGeom prst="straightConnector1">
              <a:avLst/>
            </a:prstGeom>
            <a:solidFill>
              <a:schemeClr val="accent1"/>
            </a:solidFill>
            <a:ln w="38100" cap="sq" cmpd="sng" algn="ctr">
              <a:solidFill>
                <a:srgbClr val="FF0000"/>
              </a:solidFill>
              <a:prstDash val="solid"/>
              <a:round/>
              <a:headEnd type="triangle" w="lg" len="lg"/>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970477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374942" y="41203"/>
            <a:ext cx="5865849" cy="51417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Next steps: </a:t>
            </a:r>
            <a:r>
              <a:rPr lang="en-US" altLang="de-DE" sz="2800" b="1" u="sng" dirty="0" err="1"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Halflife</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determination</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22</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2" name="TextBox 1"/>
          <p:cNvSpPr txBox="1"/>
          <p:nvPr/>
        </p:nvSpPr>
        <p:spPr>
          <a:xfrm>
            <a:off x="0" y="999352"/>
            <a:ext cx="7136890" cy="784830"/>
          </a:xfrm>
          <a:prstGeom prst="rect">
            <a:avLst/>
          </a:prstGeom>
          <a:noFill/>
        </p:spPr>
        <p:txBody>
          <a:bodyPr wrap="none" rtlCol="0">
            <a:spAutoFit/>
          </a:bodyPr>
          <a:lstStyle/>
          <a:p>
            <a:pPr>
              <a:spcAft>
                <a:spcPts val="600"/>
              </a:spcAft>
            </a:pPr>
            <a:r>
              <a:rPr lang="en-US" b="0" baseline="0" dirty="0" smtClean="0">
                <a:solidFill>
                  <a:srgbClr val="000099"/>
                </a:solidFill>
                <a:effectLst/>
                <a:latin typeface="Arial" panose="020B0604020202020204" pitchFamily="34" charset="0"/>
                <a:cs typeface="Arial" panose="020B0604020202020204" pitchFamily="34" charset="0"/>
              </a:rPr>
              <a:t>- charged </a:t>
            </a:r>
            <a:r>
              <a:rPr lang="en-US" b="0" dirty="0" smtClean="0">
                <a:solidFill>
                  <a:srgbClr val="000099"/>
                </a:solidFill>
                <a:effectLst/>
                <a:latin typeface="Arial" panose="020B0604020202020204" pitchFamily="34" charset="0"/>
                <a:cs typeface="Arial" panose="020B0604020202020204" pitchFamily="34" charset="0"/>
              </a:rPr>
              <a:t>229m</a:t>
            </a:r>
            <a:r>
              <a:rPr lang="en-US" b="0" baseline="0" dirty="0" smtClean="0">
                <a:solidFill>
                  <a:srgbClr val="000099"/>
                </a:solidFill>
                <a:effectLst/>
                <a:latin typeface="Arial" panose="020B0604020202020204" pitchFamily="34" charset="0"/>
                <a:cs typeface="Arial" panose="020B0604020202020204" pitchFamily="34" charset="0"/>
              </a:rPr>
              <a:t>Th</a:t>
            </a:r>
            <a:r>
              <a:rPr lang="en-US" b="0" dirty="0" smtClean="0">
                <a:solidFill>
                  <a:srgbClr val="000099"/>
                </a:solidFill>
                <a:effectLst/>
                <a:latin typeface="Arial" panose="020B0604020202020204" pitchFamily="34" charset="0"/>
                <a:cs typeface="Arial" panose="020B0604020202020204" pitchFamily="34" charset="0"/>
              </a:rPr>
              <a:t>2+</a:t>
            </a:r>
            <a:r>
              <a:rPr lang="en-US" b="0" baseline="0" dirty="0" smtClean="0">
                <a:solidFill>
                  <a:srgbClr val="000099"/>
                </a:solidFill>
                <a:effectLst/>
                <a:latin typeface="Arial" panose="020B0604020202020204" pitchFamily="34" charset="0"/>
                <a:cs typeface="Arial" panose="020B0604020202020204" pitchFamily="34" charset="0"/>
              </a:rPr>
              <a:t>: </a:t>
            </a:r>
            <a:r>
              <a:rPr lang="en-US" b="0" baseline="0" dirty="0" smtClean="0">
                <a:solidFill>
                  <a:schemeClr val="bg2"/>
                </a:solidFill>
                <a:effectLst/>
                <a:latin typeface="Arial" panose="020B0604020202020204" pitchFamily="34" charset="0"/>
                <a:cs typeface="Arial" panose="020B0604020202020204" pitchFamily="34" charset="0"/>
              </a:rPr>
              <a:t>t</a:t>
            </a:r>
            <a:r>
              <a:rPr lang="en-US" b="0" baseline="-25000" dirty="0" smtClean="0">
                <a:solidFill>
                  <a:schemeClr val="bg2"/>
                </a:solidFill>
                <a:effectLst/>
                <a:latin typeface="Arial" panose="020B0604020202020204" pitchFamily="34" charset="0"/>
                <a:cs typeface="Arial" panose="020B0604020202020204" pitchFamily="34" charset="0"/>
              </a:rPr>
              <a:t>1/2</a:t>
            </a:r>
            <a:r>
              <a:rPr lang="en-US" b="0" baseline="0" dirty="0" smtClean="0">
                <a:solidFill>
                  <a:schemeClr val="bg2"/>
                </a:solidFill>
                <a:effectLst/>
                <a:latin typeface="Arial" panose="020B0604020202020204" pitchFamily="34" charset="0"/>
                <a:cs typeface="Arial" panose="020B0604020202020204" pitchFamily="34" charset="0"/>
              </a:rPr>
              <a:t> &gt; 1 min (limited by RFQ storage time)</a:t>
            </a:r>
          </a:p>
          <a:p>
            <a:r>
              <a:rPr lang="en-US" b="0" baseline="0" dirty="0">
                <a:solidFill>
                  <a:srgbClr val="000099"/>
                </a:solidFill>
                <a:effectLst/>
                <a:latin typeface="Arial" panose="020B0604020202020204" pitchFamily="34" charset="0"/>
                <a:cs typeface="Arial" panose="020B0604020202020204" pitchFamily="34" charset="0"/>
              </a:rPr>
              <a:t>-</a:t>
            </a:r>
            <a:r>
              <a:rPr lang="en-US" b="0" baseline="0" dirty="0" smtClean="0">
                <a:solidFill>
                  <a:srgbClr val="000099"/>
                </a:solidFill>
                <a:effectLst/>
                <a:latin typeface="Arial" panose="020B0604020202020204" pitchFamily="34" charset="0"/>
                <a:cs typeface="Arial" panose="020B0604020202020204" pitchFamily="34" charset="0"/>
              </a:rPr>
              <a:t> neutral </a:t>
            </a:r>
            <a:r>
              <a:rPr lang="en-US" b="0" dirty="0" smtClean="0">
                <a:solidFill>
                  <a:srgbClr val="000099"/>
                </a:solidFill>
                <a:effectLst/>
                <a:latin typeface="Arial" panose="020B0604020202020204" pitchFamily="34" charset="0"/>
                <a:cs typeface="Arial" panose="020B0604020202020204" pitchFamily="34" charset="0"/>
              </a:rPr>
              <a:t>229m</a:t>
            </a:r>
            <a:r>
              <a:rPr lang="en-US" b="0" baseline="0" dirty="0" smtClean="0">
                <a:solidFill>
                  <a:srgbClr val="000099"/>
                </a:solidFill>
                <a:effectLst/>
                <a:latin typeface="Arial" panose="020B0604020202020204" pitchFamily="34" charset="0"/>
                <a:cs typeface="Arial" panose="020B0604020202020204" pitchFamily="34" charset="0"/>
              </a:rPr>
              <a:t>Th:  </a:t>
            </a:r>
            <a:r>
              <a:rPr lang="en-US" b="0" baseline="0" dirty="0" smtClean="0">
                <a:solidFill>
                  <a:schemeClr val="bg2"/>
                </a:solidFill>
                <a:effectLst/>
                <a:latin typeface="Arial" panose="020B0604020202020204" pitchFamily="34" charset="0"/>
                <a:cs typeface="Arial" panose="020B0604020202020204" pitchFamily="34" charset="0"/>
              </a:rPr>
              <a:t>pulsed extraction from RFQ </a:t>
            </a:r>
            <a:endParaRPr lang="de-DE" b="0" baseline="0" dirty="0">
              <a:solidFill>
                <a:schemeClr val="bg2"/>
              </a:solidFill>
              <a:effectLst/>
              <a:latin typeface="Arial" panose="020B0604020202020204" pitchFamily="34" charset="0"/>
              <a:cs typeface="Arial" panose="020B0604020202020204" pitchFamily="34" charset="0"/>
            </a:endParaRPr>
          </a:p>
        </p:txBody>
      </p:sp>
      <p:sp>
        <p:nvSpPr>
          <p:cNvPr id="19" name="TextBox 18"/>
          <p:cNvSpPr txBox="1"/>
          <p:nvPr/>
        </p:nvSpPr>
        <p:spPr>
          <a:xfrm>
            <a:off x="0" y="5391231"/>
            <a:ext cx="7883890" cy="1092607"/>
          </a:xfrm>
          <a:prstGeom prst="rect">
            <a:avLst/>
          </a:prstGeom>
          <a:noFill/>
        </p:spPr>
        <p:txBody>
          <a:bodyPr wrap="none" rtlCol="0">
            <a:spAutoFit/>
          </a:bodyPr>
          <a:lstStyle/>
          <a:p>
            <a:pPr marL="342900" indent="-342900">
              <a:spcAft>
                <a:spcPts val="600"/>
              </a:spcAft>
              <a:buFontTx/>
              <a:buChar char="-"/>
            </a:pPr>
            <a:r>
              <a:rPr lang="en-US" b="0" baseline="0" dirty="0" smtClean="0">
                <a:solidFill>
                  <a:schemeClr val="bg2"/>
                </a:solidFill>
                <a:effectLst/>
                <a:latin typeface="Arial" panose="020B0604020202020204" pitchFamily="34" charset="0"/>
                <a:cs typeface="Arial" panose="020B0604020202020204" pitchFamily="34" charset="0"/>
              </a:rPr>
              <a:t>expected conversion coefficient: ca. 10</a:t>
            </a:r>
            <a:r>
              <a:rPr lang="en-US" b="0" dirty="0" smtClean="0">
                <a:solidFill>
                  <a:schemeClr val="bg2"/>
                </a:solidFill>
                <a:effectLst/>
                <a:latin typeface="Arial" panose="020B0604020202020204" pitchFamily="34" charset="0"/>
                <a:cs typeface="Arial" panose="020B0604020202020204" pitchFamily="34" charset="0"/>
              </a:rPr>
              <a:t>9</a:t>
            </a:r>
          </a:p>
          <a:p>
            <a:pPr marL="342900" indent="-342900">
              <a:buFont typeface="Wingdings" pitchFamily="2" charset="2"/>
              <a:buChar char="à"/>
            </a:pPr>
            <a:r>
              <a:rPr lang="en-US" b="0" baseline="0" dirty="0">
                <a:solidFill>
                  <a:schemeClr val="bg2"/>
                </a:solidFill>
                <a:effectLst/>
                <a:latin typeface="Arial" panose="020B0604020202020204" pitchFamily="34" charset="0"/>
                <a:cs typeface="Arial" panose="020B0604020202020204" pitchFamily="34" charset="0"/>
                <a:sym typeface="Wingdings" panose="05000000000000000000" pitchFamily="2" charset="2"/>
              </a:rPr>
              <a:t>p</a:t>
            </a:r>
            <a:r>
              <a:rPr lang="en-US"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rovides constraint for strength of photonic decay branch</a:t>
            </a:r>
          </a:p>
          <a:p>
            <a:r>
              <a:rPr lang="en-US" b="0" baseline="0" dirty="0">
                <a:solidFill>
                  <a:schemeClr val="bg2"/>
                </a:solidFill>
                <a:effectLst/>
                <a:latin typeface="Arial" panose="020B0604020202020204" pitchFamily="34" charset="0"/>
                <a:cs typeface="Arial" panose="020B0604020202020204" pitchFamily="34" charset="0"/>
                <a:sym typeface="Wingdings" panose="05000000000000000000" pitchFamily="2" charset="2"/>
              </a:rPr>
              <a:t> </a:t>
            </a:r>
            <a:r>
              <a:rPr lang="en-US"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(if IC cannot be suppressed, e.g. by suitable lattice implantation)</a:t>
            </a:r>
            <a:endParaRPr lang="de-DE" b="0" baseline="0" dirty="0">
              <a:solidFill>
                <a:schemeClr val="bg2"/>
              </a:solidFill>
              <a:effectLst/>
              <a:latin typeface="Arial" panose="020B0604020202020204" pitchFamily="34" charset="0"/>
              <a:cs typeface="Arial" panose="020B0604020202020204" pitchFamily="34" charset="0"/>
            </a:endParaRPr>
          </a:p>
        </p:txBody>
      </p:sp>
      <p:sp>
        <p:nvSpPr>
          <p:cNvPr id="4" name="TextBox 3"/>
          <p:cNvSpPr txBox="1"/>
          <p:nvPr/>
        </p:nvSpPr>
        <p:spPr>
          <a:xfrm>
            <a:off x="3087584" y="6507660"/>
            <a:ext cx="3139001" cy="338554"/>
          </a:xfrm>
          <a:prstGeom prst="rect">
            <a:avLst/>
          </a:prstGeom>
          <a:noFill/>
        </p:spPr>
        <p:txBody>
          <a:bodyPr wrap="none" rtlCol="0">
            <a:spAutoFit/>
          </a:bodyPr>
          <a:lstStyle/>
          <a:p>
            <a:r>
              <a:rPr lang="en-US" sz="1600" b="0" baseline="0" dirty="0" smtClean="0">
                <a:solidFill>
                  <a:schemeClr val="bg2"/>
                </a:solidFill>
                <a:effectLst/>
                <a:latin typeface="Arial" panose="020B0604020202020204" pitchFamily="34" charset="0"/>
                <a:cs typeface="Arial" panose="020B0604020202020204" pitchFamily="34" charset="0"/>
              </a:rPr>
              <a:t>B. </a:t>
            </a:r>
            <a:r>
              <a:rPr lang="en-US" sz="1600" b="0" baseline="0" dirty="0" err="1" smtClean="0">
                <a:solidFill>
                  <a:schemeClr val="bg2"/>
                </a:solidFill>
                <a:effectLst/>
                <a:latin typeface="Arial" panose="020B0604020202020204" pitchFamily="34" charset="0"/>
                <a:cs typeface="Arial" panose="020B0604020202020204" pitchFamily="34" charset="0"/>
              </a:rPr>
              <a:t>Seiferle</a:t>
            </a:r>
            <a:r>
              <a:rPr lang="en-US" sz="1600" b="0" baseline="0" dirty="0" smtClean="0">
                <a:solidFill>
                  <a:schemeClr val="bg2"/>
                </a:solidFill>
                <a:effectLst/>
                <a:latin typeface="Arial" panose="020B0604020202020204" pitchFamily="34" charset="0"/>
                <a:cs typeface="Arial" panose="020B0604020202020204" pitchFamily="34" charset="0"/>
              </a:rPr>
              <a:t> et al., to be published</a:t>
            </a:r>
            <a:endParaRPr lang="de-DE" sz="1600" b="0" baseline="0" dirty="0">
              <a:solidFill>
                <a:schemeClr val="bg2"/>
              </a:solidFill>
              <a:effectLst/>
              <a:latin typeface="Arial" panose="020B0604020202020204" pitchFamily="34" charset="0"/>
              <a:cs typeface="Arial" panose="020B0604020202020204" pitchFamily="34" charset="0"/>
            </a:endParaRPr>
          </a:p>
        </p:txBody>
      </p:sp>
      <p:grpSp>
        <p:nvGrpSpPr>
          <p:cNvPr id="8" name="Group 7"/>
          <p:cNvGrpSpPr/>
          <p:nvPr/>
        </p:nvGrpSpPr>
        <p:grpSpPr>
          <a:xfrm>
            <a:off x="676899" y="1793165"/>
            <a:ext cx="7255823" cy="3503065"/>
            <a:chOff x="914400" y="1520041"/>
            <a:chExt cx="6757060" cy="3143506"/>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8983" b="8313"/>
            <a:stretch/>
          </p:blipFill>
          <p:spPr>
            <a:xfrm>
              <a:off x="914400" y="1520041"/>
              <a:ext cx="6757060" cy="3143506"/>
            </a:xfrm>
            <a:prstGeom prst="rect">
              <a:avLst/>
            </a:prstGeom>
          </p:spPr>
        </p:pic>
        <p:sp>
          <p:nvSpPr>
            <p:cNvPr id="7" name="Rectangle 6"/>
            <p:cNvSpPr/>
            <p:nvPr/>
          </p:nvSpPr>
          <p:spPr bwMode="auto">
            <a:xfrm>
              <a:off x="914400" y="2695699"/>
              <a:ext cx="213756" cy="261257"/>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grpSp>
      <p:sp>
        <p:nvSpPr>
          <p:cNvPr id="3" name="Rectangle 2"/>
          <p:cNvSpPr/>
          <p:nvPr/>
        </p:nvSpPr>
        <p:spPr bwMode="auto">
          <a:xfrm>
            <a:off x="5011387" y="2030681"/>
            <a:ext cx="617517" cy="332509"/>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1" name="Rectangle 10"/>
          <p:cNvSpPr/>
          <p:nvPr/>
        </p:nvSpPr>
        <p:spPr bwMode="auto">
          <a:xfrm>
            <a:off x="3372592" y="1947553"/>
            <a:ext cx="932218" cy="415637"/>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0" name="TextBox 9"/>
          <p:cNvSpPr txBox="1"/>
          <p:nvPr/>
        </p:nvSpPr>
        <p:spPr>
          <a:xfrm>
            <a:off x="3230223" y="1802160"/>
            <a:ext cx="1404552" cy="646331"/>
          </a:xfrm>
          <a:prstGeom prst="rect">
            <a:avLst/>
          </a:prstGeom>
          <a:noFill/>
        </p:spPr>
        <p:txBody>
          <a:bodyPr wrap="none" rtlCol="0">
            <a:spAutoFit/>
          </a:bodyPr>
          <a:lstStyle/>
          <a:p>
            <a:r>
              <a:rPr lang="en-US" sz="1800" dirty="0" smtClean="0">
                <a:solidFill>
                  <a:schemeClr val="bg1"/>
                </a:solidFill>
                <a:latin typeface="Arial" panose="020B0604020202020204" pitchFamily="34" charset="0"/>
                <a:cs typeface="Arial" panose="020B0604020202020204" pitchFamily="34" charset="0"/>
              </a:rPr>
              <a:t>229m</a:t>
            </a:r>
            <a:r>
              <a:rPr lang="en-US" sz="1800" baseline="0" dirty="0" smtClean="0">
                <a:solidFill>
                  <a:schemeClr val="bg1"/>
                </a:solidFill>
                <a:latin typeface="Arial" panose="020B0604020202020204" pitchFamily="34" charset="0"/>
                <a:cs typeface="Arial" panose="020B0604020202020204" pitchFamily="34" charset="0"/>
              </a:rPr>
              <a:t>Th</a:t>
            </a:r>
            <a:r>
              <a:rPr lang="en-US" sz="1800" dirty="0" smtClean="0">
                <a:solidFill>
                  <a:schemeClr val="bg1"/>
                </a:solidFill>
                <a:latin typeface="Arial" panose="020B0604020202020204" pitchFamily="34" charset="0"/>
                <a:cs typeface="Arial" panose="020B0604020202020204" pitchFamily="34" charset="0"/>
              </a:rPr>
              <a:t>2+</a:t>
            </a:r>
          </a:p>
          <a:p>
            <a:r>
              <a:rPr lang="en-US" sz="1800" baseline="0" dirty="0">
                <a:solidFill>
                  <a:schemeClr val="bg1"/>
                </a:solidFill>
                <a:latin typeface="Arial" panose="020B0604020202020204" pitchFamily="34" charset="0"/>
                <a:cs typeface="Arial" panose="020B0604020202020204" pitchFamily="34" charset="0"/>
              </a:rPr>
              <a:t>t</a:t>
            </a:r>
            <a:r>
              <a:rPr lang="en-US" sz="1800" baseline="-25000" dirty="0" smtClean="0">
                <a:solidFill>
                  <a:schemeClr val="bg1"/>
                </a:solidFill>
                <a:latin typeface="Arial" panose="020B0604020202020204" pitchFamily="34" charset="0"/>
                <a:cs typeface="Arial" panose="020B0604020202020204" pitchFamily="34" charset="0"/>
              </a:rPr>
              <a:t>1/2</a:t>
            </a:r>
            <a:r>
              <a:rPr lang="en-US" sz="1800" baseline="0" dirty="0" smtClean="0">
                <a:solidFill>
                  <a:schemeClr val="bg1"/>
                </a:solidFill>
                <a:latin typeface="Arial" panose="020B0604020202020204" pitchFamily="34" charset="0"/>
                <a:cs typeface="Arial" panose="020B0604020202020204" pitchFamily="34" charset="0"/>
              </a:rPr>
              <a:t> &gt; 1 min.</a:t>
            </a:r>
            <a:endParaRPr lang="de-DE" sz="1800" baseline="0"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4897804" y="1793165"/>
            <a:ext cx="939681" cy="707886"/>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229m</a:t>
            </a:r>
            <a:r>
              <a:rPr lang="en-US" baseline="0" dirty="0" smtClean="0">
                <a:latin typeface="Arial" panose="020B0604020202020204" pitchFamily="34" charset="0"/>
                <a:cs typeface="Arial" panose="020B0604020202020204" pitchFamily="34" charset="0"/>
              </a:rPr>
              <a:t>Th</a:t>
            </a:r>
            <a:endParaRPr lang="en-US" dirty="0" smtClean="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a:t>
            </a:r>
            <a:r>
              <a:rPr lang="en-US" baseline="-25000" dirty="0" smtClean="0">
                <a:latin typeface="Arial" panose="020B0604020202020204" pitchFamily="34" charset="0"/>
                <a:cs typeface="Arial" panose="020B0604020202020204" pitchFamily="34" charset="0"/>
              </a:rPr>
              <a:t>1/2</a:t>
            </a:r>
            <a:r>
              <a:rPr lang="en-US" baseline="0" dirty="0" smtClean="0">
                <a:latin typeface="Arial" panose="020B0604020202020204" pitchFamily="34" charset="0"/>
                <a:cs typeface="Arial" panose="020B0604020202020204" pitchFamily="34" charset="0"/>
              </a:rPr>
              <a:t> : ?</a:t>
            </a:r>
            <a:endParaRPr lang="de-D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90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499724" y="17453"/>
            <a:ext cx="5304849" cy="546074"/>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Clock Accuracies</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8" name="TextBox 7"/>
          <p:cNvSpPr txBox="1"/>
          <p:nvPr/>
        </p:nvSpPr>
        <p:spPr>
          <a:xfrm>
            <a:off x="-10638" y="6528383"/>
            <a:ext cx="298480"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3</a:t>
            </a:r>
            <a:endParaRPr lang="de-DE" sz="1600" baseline="0" dirty="0">
              <a:solidFill>
                <a:schemeClr val="bg2"/>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1687" t="28916" r="44415" b="18439"/>
          <a:stretch/>
        </p:blipFill>
        <p:spPr>
          <a:xfrm>
            <a:off x="2885707" y="914402"/>
            <a:ext cx="2660074" cy="4394905"/>
          </a:xfrm>
          <a:prstGeom prst="rect">
            <a:avLst/>
          </a:prstGeom>
        </p:spPr>
      </p:pic>
      <p:sp>
        <p:nvSpPr>
          <p:cNvPr id="3" name="TextBox 2"/>
          <p:cNvSpPr txBox="1"/>
          <p:nvPr/>
        </p:nvSpPr>
        <p:spPr>
          <a:xfrm>
            <a:off x="5552825" y="1211288"/>
            <a:ext cx="3542958" cy="784830"/>
          </a:xfrm>
          <a:prstGeom prst="rect">
            <a:avLst/>
          </a:prstGeom>
          <a:noFill/>
        </p:spPr>
        <p:txBody>
          <a:bodyPr wrap="none" rtlCol="0">
            <a:spAutoFit/>
          </a:bodyPr>
          <a:lstStyle/>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accuracy:  1s /day</a:t>
            </a:r>
          </a:p>
          <a:p>
            <a:r>
              <a:rPr lang="en-US" b="0" baseline="0" dirty="0">
                <a:solidFill>
                  <a:schemeClr val="bg2"/>
                </a:solidFill>
                <a:effectLst/>
                <a:latin typeface="Arial" panose="020B0604020202020204" pitchFamily="34" charset="0"/>
                <a:cs typeface="Arial" panose="020B0604020202020204" pitchFamily="34" charset="0"/>
              </a:rPr>
              <a:t>w</a:t>
            </a:r>
            <a:r>
              <a:rPr lang="en-US" b="0" baseline="0" dirty="0" smtClean="0">
                <a:solidFill>
                  <a:schemeClr val="bg2"/>
                </a:solidFill>
                <a:effectLst/>
                <a:latin typeface="Arial" panose="020B0604020202020204" pitchFamily="34" charset="0"/>
                <a:cs typeface="Arial" panose="020B0604020202020204" pitchFamily="34" charset="0"/>
              </a:rPr>
              <a:t>orld record (NIST): 1s / year</a:t>
            </a:r>
            <a:endParaRPr lang="de-DE" b="0" baseline="0" dirty="0">
              <a:solidFill>
                <a:schemeClr val="bg2"/>
              </a:solidFill>
              <a:effectLst/>
              <a:latin typeface="Arial" panose="020B0604020202020204" pitchFamily="34" charset="0"/>
              <a:cs typeface="Arial" panose="020B0604020202020204" pitchFamily="34" charset="0"/>
            </a:endParaRPr>
          </a:p>
        </p:txBody>
      </p:sp>
      <p:sp>
        <p:nvSpPr>
          <p:cNvPr id="4" name="TextBox 3"/>
          <p:cNvSpPr txBox="1"/>
          <p:nvPr/>
        </p:nvSpPr>
        <p:spPr>
          <a:xfrm>
            <a:off x="223740" y="1260121"/>
            <a:ext cx="2435282" cy="400110"/>
          </a:xfrm>
          <a:prstGeom prst="rect">
            <a:avLst/>
          </a:prstGeom>
          <a:noFill/>
        </p:spPr>
        <p:txBody>
          <a:bodyPr wrap="none" rtlCol="0">
            <a:spAutoFit/>
          </a:bodyPr>
          <a:lstStyle/>
          <a:p>
            <a:r>
              <a:rPr lang="en-US" baseline="0" dirty="0" smtClean="0">
                <a:solidFill>
                  <a:srgbClr val="000099"/>
                </a:solidFill>
                <a:effectLst/>
                <a:latin typeface="Arial" panose="020B0604020202020204" pitchFamily="34" charset="0"/>
                <a:cs typeface="Arial" panose="020B0604020202020204" pitchFamily="34" charset="0"/>
              </a:rPr>
              <a:t>Mechanical clocks</a:t>
            </a:r>
            <a:endParaRPr lang="de-DE" baseline="0" dirty="0">
              <a:solidFill>
                <a:srgbClr val="000099"/>
              </a:solidFill>
              <a:effectLst/>
              <a:latin typeface="Arial" panose="020B0604020202020204" pitchFamily="34" charset="0"/>
              <a:cs typeface="Arial" panose="020B0604020202020204" pitchFamily="34" charset="0"/>
            </a:endParaRPr>
          </a:p>
        </p:txBody>
      </p:sp>
      <p:sp>
        <p:nvSpPr>
          <p:cNvPr id="10" name="TextBox 9"/>
          <p:cNvSpPr txBox="1"/>
          <p:nvPr/>
        </p:nvSpPr>
        <p:spPr>
          <a:xfrm>
            <a:off x="281140" y="2885021"/>
            <a:ext cx="1864613" cy="400110"/>
          </a:xfrm>
          <a:prstGeom prst="rect">
            <a:avLst/>
          </a:prstGeom>
          <a:noFill/>
        </p:spPr>
        <p:txBody>
          <a:bodyPr wrap="none" rtlCol="0">
            <a:spAutoFit/>
          </a:bodyPr>
          <a:lstStyle/>
          <a:p>
            <a:r>
              <a:rPr lang="en-US" baseline="0" dirty="0" smtClean="0">
                <a:solidFill>
                  <a:srgbClr val="000099"/>
                </a:solidFill>
                <a:effectLst/>
                <a:latin typeface="Arial" panose="020B0604020202020204" pitchFamily="34" charset="0"/>
                <a:cs typeface="Arial" panose="020B0604020202020204" pitchFamily="34" charset="0"/>
              </a:rPr>
              <a:t>Quartz clocks</a:t>
            </a:r>
            <a:endParaRPr lang="de-DE" baseline="0" dirty="0">
              <a:solidFill>
                <a:srgbClr val="000099"/>
              </a:solidFill>
              <a:effectLst/>
              <a:latin typeface="Arial" panose="020B0604020202020204" pitchFamily="34" charset="0"/>
              <a:cs typeface="Arial" panose="020B0604020202020204" pitchFamily="34" charset="0"/>
            </a:endParaRPr>
          </a:p>
        </p:txBody>
      </p:sp>
      <p:sp>
        <p:nvSpPr>
          <p:cNvPr id="11" name="TextBox 10"/>
          <p:cNvSpPr txBox="1"/>
          <p:nvPr/>
        </p:nvSpPr>
        <p:spPr>
          <a:xfrm>
            <a:off x="328640" y="4321896"/>
            <a:ext cx="1922321" cy="400110"/>
          </a:xfrm>
          <a:prstGeom prst="rect">
            <a:avLst/>
          </a:prstGeom>
          <a:noFill/>
        </p:spPr>
        <p:txBody>
          <a:bodyPr wrap="none" rtlCol="0">
            <a:spAutoFit/>
          </a:bodyPr>
          <a:lstStyle/>
          <a:p>
            <a:r>
              <a:rPr lang="en-US" baseline="0" dirty="0" smtClean="0">
                <a:solidFill>
                  <a:srgbClr val="000099"/>
                </a:solidFill>
                <a:effectLst/>
                <a:latin typeface="Arial" panose="020B0604020202020204" pitchFamily="34" charset="0"/>
                <a:cs typeface="Arial" panose="020B0604020202020204" pitchFamily="34" charset="0"/>
              </a:rPr>
              <a:t>Atomic clocks</a:t>
            </a:r>
            <a:endParaRPr lang="de-DE" baseline="0" dirty="0">
              <a:solidFill>
                <a:srgbClr val="000099"/>
              </a:solidFill>
              <a:effectLst/>
              <a:latin typeface="Arial" panose="020B0604020202020204" pitchFamily="34" charset="0"/>
              <a:cs typeface="Arial" panose="020B0604020202020204" pitchFamily="34" charset="0"/>
            </a:endParaRPr>
          </a:p>
        </p:txBody>
      </p:sp>
      <p:sp>
        <p:nvSpPr>
          <p:cNvPr id="12" name="TextBox 11"/>
          <p:cNvSpPr txBox="1"/>
          <p:nvPr/>
        </p:nvSpPr>
        <p:spPr>
          <a:xfrm>
            <a:off x="3075707" y="5390271"/>
            <a:ext cx="2783134" cy="461665"/>
          </a:xfrm>
          <a:prstGeom prst="rect">
            <a:avLst/>
          </a:prstGeom>
          <a:noFill/>
        </p:spPr>
        <p:txBody>
          <a:bodyPr wrap="none" rtlCol="0">
            <a:spAutoFit/>
          </a:bodyPr>
          <a:lstStyle/>
          <a:p>
            <a:r>
              <a:rPr lang="en-US" sz="2400" baseline="0" dirty="0" smtClean="0">
                <a:solidFill>
                  <a:srgbClr val="FF0000"/>
                </a:solidFill>
                <a:effectLst/>
                <a:latin typeface="Arial" panose="020B0604020202020204" pitchFamily="34" charset="0"/>
                <a:cs typeface="Arial" panose="020B0604020202020204" pitchFamily="34" charset="0"/>
              </a:rPr>
              <a:t>nuclear clocks ??</a:t>
            </a:r>
            <a:endParaRPr lang="de-DE" sz="2400" baseline="0" dirty="0">
              <a:solidFill>
                <a:srgbClr val="FF0000"/>
              </a:solidFill>
              <a:effectLst/>
              <a:latin typeface="Arial" panose="020B0604020202020204" pitchFamily="34" charset="0"/>
              <a:cs typeface="Arial" panose="020B0604020202020204" pitchFamily="34" charset="0"/>
            </a:endParaRPr>
          </a:p>
        </p:txBody>
      </p:sp>
      <p:sp>
        <p:nvSpPr>
          <p:cNvPr id="13" name="TextBox 12"/>
          <p:cNvSpPr txBox="1"/>
          <p:nvPr/>
        </p:nvSpPr>
        <p:spPr>
          <a:xfrm>
            <a:off x="5574600" y="2776813"/>
            <a:ext cx="2632452" cy="784830"/>
          </a:xfrm>
          <a:prstGeom prst="rect">
            <a:avLst/>
          </a:prstGeom>
          <a:noFill/>
        </p:spPr>
        <p:txBody>
          <a:bodyPr wrap="none" rtlCol="0">
            <a:spAutoFit/>
          </a:bodyPr>
          <a:lstStyle/>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accuracy:  1s / month</a:t>
            </a:r>
          </a:p>
          <a:p>
            <a:r>
              <a:rPr lang="en-US" b="0" baseline="0" dirty="0">
                <a:solidFill>
                  <a:schemeClr val="bg2"/>
                </a:solidFill>
                <a:effectLst/>
                <a:latin typeface="Arial" panose="020B0604020202020204" pitchFamily="34" charset="0"/>
                <a:cs typeface="Arial" panose="020B0604020202020204" pitchFamily="34" charset="0"/>
              </a:rPr>
              <a:t>w</a:t>
            </a:r>
            <a:r>
              <a:rPr lang="en-US" b="0" baseline="0" dirty="0" smtClean="0">
                <a:solidFill>
                  <a:schemeClr val="bg2"/>
                </a:solidFill>
                <a:effectLst/>
                <a:latin typeface="Arial" panose="020B0604020202020204" pitchFamily="34" charset="0"/>
                <a:cs typeface="Arial" panose="020B0604020202020204" pitchFamily="34" charset="0"/>
              </a:rPr>
              <a:t>orld record: 10</a:t>
            </a:r>
            <a:r>
              <a:rPr lang="en-US" b="0" dirty="0" smtClean="0">
                <a:solidFill>
                  <a:schemeClr val="bg2"/>
                </a:solidFill>
                <a:effectLst/>
                <a:latin typeface="Arial" panose="020B0604020202020204" pitchFamily="34" charset="0"/>
                <a:cs typeface="Arial" panose="020B0604020202020204" pitchFamily="34" charset="0"/>
              </a:rPr>
              <a:t>-12</a:t>
            </a:r>
            <a:endParaRPr lang="de-DE" b="0" dirty="0">
              <a:solidFill>
                <a:schemeClr val="bg2"/>
              </a:solidFill>
              <a:effectLst/>
              <a:latin typeface="Arial" panose="020B0604020202020204" pitchFamily="34" charset="0"/>
              <a:cs typeface="Arial" panose="020B0604020202020204" pitchFamily="34" charset="0"/>
            </a:endParaRPr>
          </a:p>
        </p:txBody>
      </p:sp>
      <p:sp>
        <p:nvSpPr>
          <p:cNvPr id="14" name="TextBox 13"/>
          <p:cNvSpPr txBox="1"/>
          <p:nvPr/>
        </p:nvSpPr>
        <p:spPr>
          <a:xfrm>
            <a:off x="5560750" y="4223588"/>
            <a:ext cx="2268570" cy="784830"/>
          </a:xfrm>
          <a:prstGeom prst="rect">
            <a:avLst/>
          </a:prstGeom>
          <a:noFill/>
        </p:spPr>
        <p:txBody>
          <a:bodyPr wrap="none" rtlCol="0">
            <a:spAutoFit/>
          </a:bodyPr>
          <a:lstStyle/>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accuracy:  10</a:t>
            </a:r>
            <a:r>
              <a:rPr lang="en-US" b="0" dirty="0" smtClean="0">
                <a:solidFill>
                  <a:schemeClr val="bg2"/>
                </a:solidFill>
                <a:effectLst/>
                <a:latin typeface="Arial" panose="020B0604020202020204" pitchFamily="34" charset="0"/>
                <a:cs typeface="Arial" panose="020B0604020202020204" pitchFamily="34" charset="0"/>
              </a:rPr>
              <a:t>-14</a:t>
            </a:r>
          </a:p>
          <a:p>
            <a:r>
              <a:rPr lang="en-US" b="0" baseline="0" dirty="0">
                <a:solidFill>
                  <a:schemeClr val="bg2"/>
                </a:solidFill>
                <a:effectLst/>
                <a:latin typeface="Arial" panose="020B0604020202020204" pitchFamily="34" charset="0"/>
                <a:cs typeface="Arial" panose="020B0604020202020204" pitchFamily="34" charset="0"/>
              </a:rPr>
              <a:t>w</a:t>
            </a:r>
            <a:r>
              <a:rPr lang="en-US" b="0" baseline="0" dirty="0" smtClean="0">
                <a:solidFill>
                  <a:schemeClr val="bg2"/>
                </a:solidFill>
                <a:effectLst/>
                <a:latin typeface="Arial" panose="020B0604020202020204" pitchFamily="34" charset="0"/>
                <a:cs typeface="Arial" panose="020B0604020202020204" pitchFamily="34" charset="0"/>
              </a:rPr>
              <a:t>orld record: 10</a:t>
            </a:r>
            <a:r>
              <a:rPr lang="en-US" b="0" dirty="0" smtClean="0">
                <a:solidFill>
                  <a:schemeClr val="bg2"/>
                </a:solidFill>
                <a:effectLst/>
                <a:latin typeface="Arial" panose="020B0604020202020204" pitchFamily="34" charset="0"/>
                <a:cs typeface="Arial" panose="020B0604020202020204" pitchFamily="34" charset="0"/>
              </a:rPr>
              <a:t>-18</a:t>
            </a:r>
            <a:endParaRPr lang="de-DE" b="0" dirty="0">
              <a:solidFill>
                <a:schemeClr val="bg2"/>
              </a:solidFill>
              <a:effectLst/>
              <a:latin typeface="Arial" panose="020B0604020202020204" pitchFamily="34" charset="0"/>
              <a:cs typeface="Arial" panose="020B0604020202020204" pitchFamily="34" charset="0"/>
            </a:endParaRPr>
          </a:p>
        </p:txBody>
      </p:sp>
      <p:sp>
        <p:nvSpPr>
          <p:cNvPr id="5" name="Curved Right Arrow 4"/>
          <p:cNvSpPr/>
          <p:nvPr/>
        </p:nvSpPr>
        <p:spPr bwMode="auto">
          <a:xfrm>
            <a:off x="1594722" y="5021754"/>
            <a:ext cx="436637" cy="821295"/>
          </a:xfrm>
          <a:prstGeom prst="curvedRightArrow">
            <a:avLst/>
          </a:prstGeom>
          <a:solidFill>
            <a:srgbClr val="FFFFCC"/>
          </a:solidFill>
          <a:ln w="25400" cap="sq" cmpd="sng" algn="ctr">
            <a:solidFill>
              <a:schemeClr val="bg2"/>
            </a:solidFill>
            <a:prstDash val="solid"/>
            <a:round/>
            <a:headEnd type="non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9" name="Curved Left Arrow 8"/>
          <p:cNvSpPr/>
          <p:nvPr/>
        </p:nvSpPr>
        <p:spPr bwMode="auto">
          <a:xfrm>
            <a:off x="6264875" y="5037544"/>
            <a:ext cx="430160" cy="805505"/>
          </a:xfrm>
          <a:prstGeom prst="curvedLeftArrow">
            <a:avLst/>
          </a:prstGeom>
          <a:solidFill>
            <a:srgbClr val="FFFFCC"/>
          </a:solidFill>
          <a:ln w="25400" cap="sq" cmpd="sng" algn="ctr">
            <a:solidFill>
              <a:schemeClr val="bg2"/>
            </a:solidFill>
            <a:prstDash val="solid"/>
            <a:round/>
            <a:headEnd type="non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6" name="Down Arrow 15"/>
          <p:cNvSpPr/>
          <p:nvPr/>
        </p:nvSpPr>
        <p:spPr bwMode="auto">
          <a:xfrm>
            <a:off x="4244330" y="5818919"/>
            <a:ext cx="242316" cy="432965"/>
          </a:xfrm>
          <a:prstGeom prst="downArrow">
            <a:avLst/>
          </a:prstGeom>
          <a:solidFill>
            <a:srgbClr val="FFFFCC"/>
          </a:solidFill>
          <a:ln w="25400" cap="sq" cmpd="sng" algn="ctr">
            <a:solidFill>
              <a:schemeClr val="bg2"/>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9" name="TextBox 18"/>
          <p:cNvSpPr txBox="1"/>
          <p:nvPr/>
        </p:nvSpPr>
        <p:spPr>
          <a:xfrm>
            <a:off x="3857482" y="6231421"/>
            <a:ext cx="1083951" cy="461665"/>
          </a:xfrm>
          <a:prstGeom prst="rect">
            <a:avLst/>
          </a:prstGeom>
          <a:noFill/>
        </p:spPr>
        <p:txBody>
          <a:bodyPr wrap="none" rtlCol="0">
            <a:spAutoFit/>
          </a:bodyPr>
          <a:lstStyle/>
          <a:p>
            <a:r>
              <a:rPr lang="en-US" sz="2400" dirty="0" smtClean="0">
                <a:solidFill>
                  <a:srgbClr val="FF0000"/>
                </a:solidFill>
                <a:effectLst/>
                <a:latin typeface="Arial" panose="020B0604020202020204" pitchFamily="34" charset="0"/>
                <a:cs typeface="Arial" panose="020B0604020202020204" pitchFamily="34" charset="0"/>
              </a:rPr>
              <a:t>229m</a:t>
            </a:r>
            <a:r>
              <a:rPr lang="en-US" sz="2400" baseline="0" dirty="0" smtClean="0">
                <a:solidFill>
                  <a:srgbClr val="FF0000"/>
                </a:solidFill>
                <a:effectLst/>
                <a:latin typeface="Arial" panose="020B0604020202020204" pitchFamily="34" charset="0"/>
                <a:cs typeface="Arial" panose="020B0604020202020204" pitchFamily="34" charset="0"/>
              </a:rPr>
              <a:t>Th</a:t>
            </a:r>
            <a:endParaRPr lang="de-DE" sz="2400" baseline="0" dirty="0">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9992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374942" y="17453"/>
            <a:ext cx="5865849" cy="51417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err="1"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Halflife</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Neutral </a:t>
            </a:r>
            <a:r>
              <a:rPr lang="en-US" altLang="de-DE" sz="2800" b="1" u="sng" baseline="3000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229m</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23</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7" name="TextBox 6"/>
          <p:cNvSpPr txBox="1"/>
          <p:nvPr/>
        </p:nvSpPr>
        <p:spPr>
          <a:xfrm>
            <a:off x="195508" y="3590109"/>
            <a:ext cx="3961982" cy="646331"/>
          </a:xfrm>
          <a:prstGeom prst="rect">
            <a:avLst/>
          </a:prstGeom>
          <a:noFill/>
        </p:spPr>
        <p:txBody>
          <a:bodyPr wrap="none" rtlCol="0">
            <a:spAutoFit/>
          </a:bodyPr>
          <a:lstStyle/>
          <a:p>
            <a:r>
              <a:rPr lang="en-US" sz="1800" b="0" baseline="0" dirty="0" smtClean="0">
                <a:solidFill>
                  <a:srgbClr val="000099"/>
                </a:solidFill>
                <a:effectLst/>
                <a:latin typeface="Arial" panose="020B0604020202020204" pitchFamily="34" charset="0"/>
                <a:cs typeface="Arial" panose="020B0604020202020204" pitchFamily="34" charset="0"/>
              </a:rPr>
              <a:t>MCP signal of </a:t>
            </a:r>
            <a:r>
              <a:rPr lang="en-US" sz="1800" b="0" dirty="0" smtClean="0">
                <a:solidFill>
                  <a:srgbClr val="000099"/>
                </a:solidFill>
                <a:effectLst/>
                <a:latin typeface="Arial" panose="020B0604020202020204" pitchFamily="34" charset="0"/>
                <a:cs typeface="Arial" panose="020B0604020202020204" pitchFamily="34" charset="0"/>
              </a:rPr>
              <a:t>229(m)</a:t>
            </a:r>
            <a:r>
              <a:rPr lang="en-US" sz="1800" b="0" baseline="0" dirty="0" smtClean="0">
                <a:solidFill>
                  <a:srgbClr val="000099"/>
                </a:solidFill>
                <a:effectLst/>
                <a:latin typeface="Arial" panose="020B0604020202020204" pitchFamily="34" charset="0"/>
                <a:cs typeface="Arial" panose="020B0604020202020204" pitchFamily="34" charset="0"/>
              </a:rPr>
              <a:t>Th</a:t>
            </a:r>
            <a:r>
              <a:rPr lang="en-US" sz="1800" b="0" dirty="0" smtClean="0">
                <a:solidFill>
                  <a:srgbClr val="000099"/>
                </a:solidFill>
                <a:effectLst/>
                <a:latin typeface="Arial" panose="020B0604020202020204" pitchFamily="34" charset="0"/>
                <a:cs typeface="Arial" panose="020B0604020202020204" pitchFamily="34" charset="0"/>
              </a:rPr>
              <a:t>2+ </a:t>
            </a:r>
            <a:r>
              <a:rPr lang="en-US" sz="1800" b="0" baseline="0" dirty="0" smtClean="0">
                <a:solidFill>
                  <a:srgbClr val="000099"/>
                </a:solidFill>
                <a:effectLst/>
                <a:latin typeface="Arial" panose="020B0604020202020204" pitchFamily="34" charset="0"/>
                <a:cs typeface="Arial" panose="020B0604020202020204" pitchFamily="34" charset="0"/>
              </a:rPr>
              <a:t>ion bunches </a:t>
            </a:r>
          </a:p>
          <a:p>
            <a:r>
              <a:rPr lang="en-US" sz="1800" b="0" baseline="0" dirty="0">
                <a:solidFill>
                  <a:srgbClr val="000099"/>
                </a:solidFill>
                <a:effectLst/>
                <a:latin typeface="Arial" panose="020B0604020202020204" pitchFamily="34" charset="0"/>
                <a:cs typeface="Arial" panose="020B0604020202020204" pitchFamily="34" charset="0"/>
              </a:rPr>
              <a:t>w</a:t>
            </a:r>
            <a:r>
              <a:rPr lang="en-US" sz="1800" b="0" baseline="0" dirty="0" smtClean="0">
                <a:solidFill>
                  <a:srgbClr val="000099"/>
                </a:solidFill>
                <a:effectLst/>
                <a:latin typeface="Arial" panose="020B0604020202020204" pitchFamily="34" charset="0"/>
                <a:cs typeface="Arial" panose="020B0604020202020204" pitchFamily="34" charset="0"/>
              </a:rPr>
              <a:t>ith different kinetic energies:</a:t>
            </a:r>
            <a:endParaRPr lang="de-DE" sz="1800" b="0" baseline="0" dirty="0">
              <a:solidFill>
                <a:srgbClr val="000099"/>
              </a:solidFill>
              <a:effectLst/>
              <a:latin typeface="Arial" panose="020B0604020202020204" pitchFamily="34" charset="0"/>
              <a:cs typeface="Arial" panose="020B0604020202020204" pitchFamily="34" charset="0"/>
            </a:endParaRPr>
          </a:p>
        </p:txBody>
      </p:sp>
      <p:sp>
        <p:nvSpPr>
          <p:cNvPr id="9" name="TextBox 8"/>
          <p:cNvSpPr txBox="1"/>
          <p:nvPr/>
        </p:nvSpPr>
        <p:spPr>
          <a:xfrm>
            <a:off x="1743067" y="926275"/>
            <a:ext cx="1410964" cy="400110"/>
          </a:xfrm>
          <a:prstGeom prst="rect">
            <a:avLst/>
          </a:prstGeom>
          <a:noFill/>
        </p:spPr>
        <p:txBody>
          <a:bodyPr wrap="none" rtlCol="0">
            <a:spAutoFit/>
          </a:bodyPr>
          <a:lstStyle/>
          <a:p>
            <a:r>
              <a:rPr lang="en-US" b="0" baseline="0" dirty="0">
                <a:solidFill>
                  <a:schemeClr val="bg2"/>
                </a:solidFill>
                <a:effectLst/>
                <a:latin typeface="Arial" panose="020B0604020202020204" pitchFamily="34" charset="0"/>
                <a:cs typeface="Arial" panose="020B0604020202020204" pitchFamily="34" charset="0"/>
              </a:rPr>
              <a:t>s</a:t>
            </a:r>
            <a:r>
              <a:rPr lang="en-US" b="0" baseline="0" dirty="0" smtClean="0">
                <a:solidFill>
                  <a:schemeClr val="bg2"/>
                </a:solidFill>
                <a:effectLst/>
                <a:latin typeface="Arial" panose="020B0604020202020204" pitchFamily="34" charset="0"/>
                <a:cs typeface="Arial" panose="020B0604020202020204" pitchFamily="34" charset="0"/>
              </a:rPr>
              <a:t>imulation:</a:t>
            </a:r>
            <a:endParaRPr lang="de-DE" b="0" baseline="0" dirty="0">
              <a:solidFill>
                <a:schemeClr val="bg2"/>
              </a:solidFill>
              <a:effectLst/>
              <a:latin typeface="Arial" panose="020B0604020202020204" pitchFamily="34" charset="0"/>
              <a:cs typeface="Arial" panose="020B0604020202020204" pitchFamily="34" charset="0"/>
            </a:endParaRPr>
          </a:p>
        </p:txBody>
      </p:sp>
      <p:sp>
        <p:nvSpPr>
          <p:cNvPr id="11" name="TextBox 10"/>
          <p:cNvSpPr txBox="1"/>
          <p:nvPr/>
        </p:nvSpPr>
        <p:spPr>
          <a:xfrm>
            <a:off x="5837967" y="912425"/>
            <a:ext cx="1821332" cy="400110"/>
          </a:xfrm>
          <a:prstGeom prst="rect">
            <a:avLst/>
          </a:prstGeom>
          <a:noFill/>
        </p:spPr>
        <p:txBody>
          <a:bodyPr wrap="none" rtlCol="0">
            <a:spAutoFit/>
          </a:bodyPr>
          <a:lstStyle/>
          <a:p>
            <a:r>
              <a:rPr lang="en-US" b="0" baseline="0" dirty="0" smtClean="0">
                <a:solidFill>
                  <a:schemeClr val="bg2"/>
                </a:solidFill>
                <a:effectLst/>
                <a:latin typeface="Arial" panose="020B0604020202020204" pitchFamily="34" charset="0"/>
                <a:cs typeface="Arial" panose="020B0604020202020204" pitchFamily="34" charset="0"/>
              </a:rPr>
              <a:t>measurement:</a:t>
            </a:r>
            <a:endParaRPr lang="de-DE" b="0" baseline="0" dirty="0">
              <a:solidFill>
                <a:schemeClr val="bg2"/>
              </a:solidFill>
              <a:effectLst/>
              <a:latin typeface="Arial" panose="020B0604020202020204" pitchFamily="34" charset="0"/>
              <a:cs typeface="Arial" panose="020B0604020202020204" pitchFamily="34" charset="0"/>
            </a:endParaRPr>
          </a:p>
        </p:txBody>
      </p:sp>
      <p:sp>
        <p:nvSpPr>
          <p:cNvPr id="12" name="TextBox 11"/>
          <p:cNvSpPr txBox="1"/>
          <p:nvPr/>
        </p:nvSpPr>
        <p:spPr>
          <a:xfrm>
            <a:off x="5023272" y="4037610"/>
            <a:ext cx="3818674" cy="723275"/>
          </a:xfrm>
          <a:prstGeom prst="rect">
            <a:avLst/>
          </a:prstGeom>
          <a:noFill/>
        </p:spPr>
        <p:txBody>
          <a:bodyPr wrap="none" rtlCol="0">
            <a:spAutoFit/>
          </a:bodyPr>
          <a:lstStyle/>
          <a:p>
            <a:pPr marL="285750" indent="-285750">
              <a:spcAft>
                <a:spcPts val="600"/>
              </a:spcAft>
              <a:buFontTx/>
              <a:buChar char="-"/>
            </a:pPr>
            <a:r>
              <a:rPr lang="en-US" sz="1800" b="0" baseline="0" dirty="0" smtClean="0">
                <a:solidFill>
                  <a:schemeClr val="bg2"/>
                </a:solidFill>
                <a:effectLst/>
                <a:latin typeface="Arial" panose="020B0604020202020204" pitchFamily="34" charset="0"/>
                <a:cs typeface="Arial" panose="020B0604020202020204" pitchFamily="34" charset="0"/>
              </a:rPr>
              <a:t>bunch width: ca. 10 </a:t>
            </a:r>
            <a:r>
              <a:rPr lang="en-US" sz="1800" b="0" baseline="0" dirty="0" err="1" smtClean="0">
                <a:solidFill>
                  <a:schemeClr val="bg2"/>
                </a:solidFill>
                <a:effectLst/>
                <a:latin typeface="Symbol" panose="05050102010706020507" pitchFamily="18" charset="2"/>
                <a:cs typeface="Arial" panose="020B0604020202020204" pitchFamily="34" charset="0"/>
              </a:rPr>
              <a:t>m</a:t>
            </a:r>
            <a:r>
              <a:rPr lang="en-US" sz="1800" b="0" baseline="0" dirty="0" err="1" smtClean="0">
                <a:solidFill>
                  <a:schemeClr val="bg2"/>
                </a:solidFill>
                <a:effectLst/>
                <a:latin typeface="Arial" panose="020B0604020202020204" pitchFamily="34" charset="0"/>
                <a:cs typeface="Arial" panose="020B0604020202020204" pitchFamily="34" charset="0"/>
              </a:rPr>
              <a:t>s</a:t>
            </a:r>
            <a:endParaRPr lang="en-US" sz="1800" b="0" baseline="0" dirty="0" smtClean="0">
              <a:solidFill>
                <a:schemeClr val="bg2"/>
              </a:solidFill>
              <a:effectLst/>
              <a:latin typeface="Arial" panose="020B0604020202020204" pitchFamily="34" charset="0"/>
              <a:cs typeface="Arial" panose="020B0604020202020204" pitchFamily="34" charset="0"/>
            </a:endParaRPr>
          </a:p>
          <a:p>
            <a:pPr marL="285750" indent="-285750">
              <a:buFontTx/>
              <a:buChar char="-"/>
            </a:pPr>
            <a:r>
              <a:rPr lang="en-US" sz="1800" b="0" baseline="0" dirty="0" smtClean="0">
                <a:solidFill>
                  <a:schemeClr val="bg2"/>
                </a:solidFill>
                <a:effectLst/>
                <a:latin typeface="Arial" panose="020B0604020202020204" pitchFamily="34" charset="0"/>
                <a:cs typeface="Arial" panose="020B0604020202020204" pitchFamily="34" charset="0"/>
              </a:rPr>
              <a:t>600- 800  </a:t>
            </a:r>
            <a:r>
              <a:rPr lang="en-US" sz="1800" b="0" dirty="0" smtClean="0">
                <a:solidFill>
                  <a:schemeClr val="bg2"/>
                </a:solidFill>
                <a:effectLst/>
                <a:latin typeface="Arial" panose="020B0604020202020204" pitchFamily="34" charset="0"/>
                <a:cs typeface="Arial" panose="020B0604020202020204" pitchFamily="34" charset="0"/>
              </a:rPr>
              <a:t>229(m)</a:t>
            </a:r>
            <a:r>
              <a:rPr lang="en-US" sz="1800" b="0" baseline="0" dirty="0" smtClean="0">
                <a:solidFill>
                  <a:schemeClr val="bg2"/>
                </a:solidFill>
                <a:effectLst/>
                <a:latin typeface="Arial" panose="020B0604020202020204" pitchFamily="34" charset="0"/>
                <a:cs typeface="Arial" panose="020B0604020202020204" pitchFamily="34" charset="0"/>
              </a:rPr>
              <a:t>Th</a:t>
            </a:r>
            <a:r>
              <a:rPr lang="en-US" sz="1800" b="0" dirty="0" smtClean="0">
                <a:solidFill>
                  <a:schemeClr val="bg2"/>
                </a:solidFill>
                <a:effectLst/>
                <a:latin typeface="Arial" panose="020B0604020202020204" pitchFamily="34" charset="0"/>
                <a:cs typeface="Arial" panose="020B0604020202020204" pitchFamily="34" charset="0"/>
              </a:rPr>
              <a:t>2+,3+ </a:t>
            </a:r>
            <a:r>
              <a:rPr lang="en-US" sz="1800" b="0" baseline="0" dirty="0" smtClean="0">
                <a:solidFill>
                  <a:schemeClr val="bg2"/>
                </a:solidFill>
                <a:effectLst/>
                <a:latin typeface="Arial" panose="020B0604020202020204" pitchFamily="34" charset="0"/>
                <a:cs typeface="Arial" panose="020B0604020202020204" pitchFamily="34" charset="0"/>
              </a:rPr>
              <a:t>ions/bunch</a:t>
            </a:r>
            <a:endParaRPr lang="de-DE" sz="1800" b="0" baseline="0" dirty="0">
              <a:solidFill>
                <a:schemeClr val="bg2"/>
              </a:solidFill>
              <a:effectLst/>
              <a:latin typeface="Arial" panose="020B0604020202020204" pitchFamily="34" charset="0"/>
              <a:cs typeface="Arial" panose="020B0604020202020204" pitchFamily="34" charset="0"/>
            </a:endParaRPr>
          </a:p>
        </p:txBody>
      </p:sp>
      <p:grpSp>
        <p:nvGrpSpPr>
          <p:cNvPr id="6" name="Group 5"/>
          <p:cNvGrpSpPr/>
          <p:nvPr/>
        </p:nvGrpSpPr>
        <p:grpSpPr>
          <a:xfrm>
            <a:off x="99461" y="1299287"/>
            <a:ext cx="4258783" cy="2217851"/>
            <a:chOff x="99461" y="1299287"/>
            <a:chExt cx="4258783" cy="2217851"/>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320" t="6056" r="8924"/>
            <a:stretch/>
          </p:blipFill>
          <p:spPr>
            <a:xfrm>
              <a:off x="99461" y="1299287"/>
              <a:ext cx="4258783" cy="2217851"/>
            </a:xfrm>
            <a:prstGeom prst="rect">
              <a:avLst/>
            </a:prstGeom>
          </p:spPr>
        </p:pic>
        <p:sp>
          <p:nvSpPr>
            <p:cNvPr id="10" name="TextBox 9"/>
            <p:cNvSpPr txBox="1"/>
            <p:nvPr/>
          </p:nvSpPr>
          <p:spPr>
            <a:xfrm>
              <a:off x="2071169" y="2621962"/>
              <a:ext cx="2060179" cy="338554"/>
            </a:xfrm>
            <a:prstGeom prst="rect">
              <a:avLst/>
            </a:prstGeom>
            <a:noFill/>
          </p:spPr>
          <p:txBody>
            <a:bodyPr wrap="none" rtlCol="0">
              <a:spAutoFit/>
            </a:bodyPr>
            <a:lstStyle/>
            <a:p>
              <a:r>
                <a:rPr lang="en-US" sz="1600" b="0" baseline="0" dirty="0" smtClean="0">
                  <a:solidFill>
                    <a:schemeClr val="bg2"/>
                  </a:solidFill>
                  <a:effectLst/>
                  <a:latin typeface="Arial" panose="020B0604020202020204" pitchFamily="34" charset="0"/>
                  <a:cs typeface="Arial" panose="020B0604020202020204" pitchFamily="34" charset="0"/>
                </a:rPr>
                <a:t>assumed: t</a:t>
              </a:r>
              <a:r>
                <a:rPr lang="en-US" sz="1600" b="0" baseline="-25000" dirty="0" smtClean="0">
                  <a:solidFill>
                    <a:schemeClr val="bg2"/>
                  </a:solidFill>
                  <a:effectLst/>
                  <a:latin typeface="Arial" panose="020B0604020202020204" pitchFamily="34" charset="0"/>
                  <a:cs typeface="Arial" panose="020B0604020202020204" pitchFamily="34" charset="0"/>
                </a:rPr>
                <a:t>1/2</a:t>
              </a:r>
              <a:r>
                <a:rPr lang="en-US" sz="1600" b="0" baseline="0" dirty="0" smtClean="0">
                  <a:solidFill>
                    <a:schemeClr val="bg2"/>
                  </a:solidFill>
                  <a:effectLst/>
                  <a:latin typeface="Arial" panose="020B0604020202020204" pitchFamily="34" charset="0"/>
                  <a:cs typeface="Arial" panose="020B0604020202020204" pitchFamily="34" charset="0"/>
                </a:rPr>
                <a:t> = 7 </a:t>
              </a:r>
              <a:r>
                <a:rPr lang="en-US" sz="1600" b="0" baseline="0" dirty="0" err="1" smtClean="0">
                  <a:solidFill>
                    <a:schemeClr val="bg2"/>
                  </a:solidFill>
                  <a:effectLst/>
                  <a:latin typeface="Symbol" panose="05050102010706020507" pitchFamily="18" charset="2"/>
                  <a:cs typeface="Arial" panose="020B0604020202020204" pitchFamily="34" charset="0"/>
                </a:rPr>
                <a:t>m</a:t>
              </a:r>
              <a:r>
                <a:rPr lang="en-US" sz="1600" b="0" baseline="0" dirty="0" err="1" smtClean="0">
                  <a:solidFill>
                    <a:schemeClr val="bg2"/>
                  </a:solidFill>
                  <a:effectLst/>
                  <a:latin typeface="Arial" panose="020B0604020202020204" pitchFamily="34" charset="0"/>
                  <a:cs typeface="Arial" panose="020B0604020202020204" pitchFamily="34" charset="0"/>
                </a:rPr>
                <a:t>s</a:t>
              </a:r>
              <a:endParaRPr lang="de-DE" sz="1600" b="0" baseline="0" dirty="0">
                <a:solidFill>
                  <a:schemeClr val="bg2"/>
                </a:solidFill>
                <a:effectLst/>
                <a:latin typeface="Arial" panose="020B0604020202020204" pitchFamily="34" charset="0"/>
                <a:cs typeface="Arial" panose="020B0604020202020204" pitchFamily="34" charset="0"/>
              </a:endParaRPr>
            </a:p>
          </p:txBody>
        </p:sp>
      </p:grpSp>
      <p:grpSp>
        <p:nvGrpSpPr>
          <p:cNvPr id="14" name="Group 13"/>
          <p:cNvGrpSpPr/>
          <p:nvPr/>
        </p:nvGrpSpPr>
        <p:grpSpPr>
          <a:xfrm>
            <a:off x="4506251" y="1319357"/>
            <a:ext cx="4289803" cy="2219364"/>
            <a:chOff x="4506251" y="1319357"/>
            <a:chExt cx="4289803" cy="2219364"/>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754" t="6671" r="8490"/>
            <a:stretch/>
          </p:blipFill>
          <p:spPr>
            <a:xfrm>
              <a:off x="4506251" y="1319357"/>
              <a:ext cx="4289803" cy="2219364"/>
            </a:xfrm>
            <a:prstGeom prst="rect">
              <a:avLst/>
            </a:prstGeom>
          </p:spPr>
        </p:pic>
        <p:sp>
          <p:nvSpPr>
            <p:cNvPr id="13" name="TextBox 12"/>
            <p:cNvSpPr txBox="1"/>
            <p:nvPr/>
          </p:nvSpPr>
          <p:spPr>
            <a:xfrm>
              <a:off x="7540819" y="1935679"/>
              <a:ext cx="1112805" cy="307777"/>
            </a:xfrm>
            <a:prstGeom prst="rect">
              <a:avLst/>
            </a:prstGeom>
            <a:noFill/>
          </p:spPr>
          <p:txBody>
            <a:bodyPr wrap="none" rtlCol="0">
              <a:spAutoFit/>
            </a:bodyPr>
            <a:lstStyle/>
            <a:p>
              <a:r>
                <a:rPr lang="en-US" sz="1400" b="0" baseline="0" dirty="0" smtClean="0">
                  <a:solidFill>
                    <a:schemeClr val="bg2"/>
                  </a:solidFill>
                  <a:effectLst/>
                  <a:latin typeface="Arial" panose="020B0604020202020204" pitchFamily="34" charset="0"/>
                  <a:cs typeface="Arial" panose="020B0604020202020204" pitchFamily="34" charset="0"/>
                </a:rPr>
                <a:t>U</a:t>
              </a:r>
              <a:r>
                <a:rPr lang="en-US" sz="1400" b="0" baseline="-25000" dirty="0" smtClean="0">
                  <a:solidFill>
                    <a:schemeClr val="bg2"/>
                  </a:solidFill>
                  <a:effectLst/>
                  <a:latin typeface="Arial" panose="020B0604020202020204" pitchFamily="34" charset="0"/>
                  <a:cs typeface="Arial" panose="020B0604020202020204" pitchFamily="34" charset="0"/>
                </a:rPr>
                <a:t>MCP</a:t>
              </a:r>
              <a:r>
                <a:rPr lang="en-US" sz="1400" b="0" baseline="0" dirty="0" smtClean="0">
                  <a:solidFill>
                    <a:schemeClr val="bg2"/>
                  </a:solidFill>
                  <a:effectLst/>
                  <a:latin typeface="Arial" panose="020B0604020202020204" pitchFamily="34" charset="0"/>
                  <a:cs typeface="Arial" panose="020B0604020202020204" pitchFamily="34" charset="0"/>
                </a:rPr>
                <a:t>= -70V</a:t>
              </a:r>
              <a:endParaRPr lang="de-DE" sz="1400" b="0" baseline="0" dirty="0">
                <a:solidFill>
                  <a:schemeClr val="bg2"/>
                </a:solidFill>
                <a:effectLst/>
                <a:latin typeface="Arial" panose="020B0604020202020204" pitchFamily="34" charset="0"/>
                <a:cs typeface="Arial" panose="020B0604020202020204" pitchFamily="34" charset="0"/>
              </a:endParaRPr>
            </a:p>
          </p:txBody>
        </p:sp>
      </p:grpSp>
      <p:sp>
        <p:nvSpPr>
          <p:cNvPr id="15" name="TextBox 14"/>
          <p:cNvSpPr txBox="1"/>
          <p:nvPr/>
        </p:nvSpPr>
        <p:spPr>
          <a:xfrm>
            <a:off x="3028209" y="6472035"/>
            <a:ext cx="3139001" cy="338554"/>
          </a:xfrm>
          <a:prstGeom prst="rect">
            <a:avLst/>
          </a:prstGeom>
          <a:noFill/>
        </p:spPr>
        <p:txBody>
          <a:bodyPr wrap="none" rtlCol="0">
            <a:spAutoFit/>
          </a:bodyPr>
          <a:lstStyle/>
          <a:p>
            <a:r>
              <a:rPr lang="en-US" sz="1600" b="0" baseline="0" dirty="0" smtClean="0">
                <a:solidFill>
                  <a:schemeClr val="bg2"/>
                </a:solidFill>
                <a:effectLst/>
                <a:latin typeface="Arial" panose="020B0604020202020204" pitchFamily="34" charset="0"/>
                <a:cs typeface="Arial" panose="020B0604020202020204" pitchFamily="34" charset="0"/>
              </a:rPr>
              <a:t>B. </a:t>
            </a:r>
            <a:r>
              <a:rPr lang="en-US" sz="1600" b="0" baseline="0" dirty="0" err="1" smtClean="0">
                <a:solidFill>
                  <a:schemeClr val="bg2"/>
                </a:solidFill>
                <a:effectLst/>
                <a:latin typeface="Arial" panose="020B0604020202020204" pitchFamily="34" charset="0"/>
                <a:cs typeface="Arial" panose="020B0604020202020204" pitchFamily="34" charset="0"/>
              </a:rPr>
              <a:t>Seiferle</a:t>
            </a:r>
            <a:r>
              <a:rPr lang="en-US" sz="1600" b="0" baseline="0" dirty="0" smtClean="0">
                <a:solidFill>
                  <a:schemeClr val="bg2"/>
                </a:solidFill>
                <a:effectLst/>
                <a:latin typeface="Arial" panose="020B0604020202020204" pitchFamily="34" charset="0"/>
                <a:cs typeface="Arial" panose="020B0604020202020204" pitchFamily="34" charset="0"/>
              </a:rPr>
              <a:t> et al., to be published</a:t>
            </a:r>
            <a:endParaRPr lang="de-DE" sz="1600" b="0" baseline="0" dirty="0">
              <a:solidFill>
                <a:schemeClr val="bg2"/>
              </a:solidFill>
              <a:effectLst/>
              <a:latin typeface="Arial" panose="020B0604020202020204" pitchFamily="34" charset="0"/>
              <a:cs typeface="Arial" panose="020B0604020202020204" pitchFamily="34" charset="0"/>
            </a:endParaRPr>
          </a:p>
        </p:txBody>
      </p:sp>
      <p:grpSp>
        <p:nvGrpSpPr>
          <p:cNvPr id="2" name="Group 1"/>
          <p:cNvGrpSpPr/>
          <p:nvPr/>
        </p:nvGrpSpPr>
        <p:grpSpPr>
          <a:xfrm>
            <a:off x="195508" y="4162407"/>
            <a:ext cx="4310743" cy="2281513"/>
            <a:chOff x="195508" y="4162407"/>
            <a:chExt cx="4310743" cy="2281513"/>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237" t="9086" r="10057"/>
            <a:stretch/>
          </p:blipFill>
          <p:spPr>
            <a:xfrm>
              <a:off x="195508" y="4162407"/>
              <a:ext cx="4310743" cy="2281513"/>
            </a:xfrm>
            <a:prstGeom prst="rect">
              <a:avLst/>
            </a:prstGeom>
          </p:spPr>
        </p:pic>
        <p:sp>
          <p:nvSpPr>
            <p:cNvPr id="16" name="TextBox 15"/>
            <p:cNvSpPr txBox="1"/>
            <p:nvPr/>
          </p:nvSpPr>
          <p:spPr>
            <a:xfrm>
              <a:off x="1576817" y="4287000"/>
              <a:ext cx="1266693" cy="338554"/>
            </a:xfrm>
            <a:prstGeom prst="rect">
              <a:avLst/>
            </a:prstGeom>
            <a:noFill/>
          </p:spPr>
          <p:txBody>
            <a:bodyPr wrap="none" rtlCol="0">
              <a:spAutoFit/>
            </a:bodyPr>
            <a:lstStyle/>
            <a:p>
              <a:r>
                <a:rPr lang="en-US" sz="1600" b="0" baseline="0" dirty="0">
                  <a:solidFill>
                    <a:schemeClr val="bg2"/>
                  </a:solidFill>
                  <a:effectLst/>
                  <a:latin typeface="Arial" panose="020B0604020202020204" pitchFamily="34" charset="0"/>
                  <a:cs typeface="Arial" panose="020B0604020202020204" pitchFamily="34" charset="0"/>
                </a:rPr>
                <a:t>i</a:t>
              </a:r>
              <a:r>
                <a:rPr lang="en-US" sz="1600" b="0" baseline="0" dirty="0" smtClean="0">
                  <a:solidFill>
                    <a:schemeClr val="bg2"/>
                  </a:solidFill>
                  <a:effectLst/>
                  <a:latin typeface="Arial" panose="020B0604020202020204" pitchFamily="34" charset="0"/>
                  <a:cs typeface="Arial" panose="020B0604020202020204" pitchFamily="34" charset="0"/>
                </a:rPr>
                <a:t>onic impact</a:t>
              </a:r>
              <a:endParaRPr lang="de-DE" sz="1600" b="0" baseline="0" dirty="0">
                <a:solidFill>
                  <a:schemeClr val="bg2"/>
                </a:solidFill>
                <a:effectLst/>
                <a:latin typeface="Arial" panose="020B0604020202020204" pitchFamily="34" charset="0"/>
                <a:cs typeface="Arial" panose="020B0604020202020204" pitchFamily="34" charset="0"/>
              </a:endParaRPr>
            </a:p>
          </p:txBody>
        </p:sp>
        <p:sp>
          <p:nvSpPr>
            <p:cNvPr id="18" name="TextBox 17"/>
            <p:cNvSpPr txBox="1"/>
            <p:nvPr/>
          </p:nvSpPr>
          <p:spPr>
            <a:xfrm>
              <a:off x="1907342" y="5638775"/>
              <a:ext cx="1552028" cy="338554"/>
            </a:xfrm>
            <a:prstGeom prst="rect">
              <a:avLst/>
            </a:prstGeom>
            <a:noFill/>
          </p:spPr>
          <p:txBody>
            <a:bodyPr wrap="none" rtlCol="0">
              <a:spAutoFit/>
            </a:bodyPr>
            <a:lstStyle/>
            <a:p>
              <a:r>
                <a:rPr lang="en-US" sz="1600" b="0" baseline="0" dirty="0">
                  <a:solidFill>
                    <a:schemeClr val="bg2"/>
                  </a:solidFill>
                  <a:effectLst/>
                  <a:latin typeface="Arial" panose="020B0604020202020204" pitchFamily="34" charset="0"/>
                  <a:cs typeface="Arial" panose="020B0604020202020204" pitchFamily="34" charset="0"/>
                </a:rPr>
                <a:t>i</a:t>
              </a:r>
              <a:r>
                <a:rPr lang="en-US" sz="1600" b="0" baseline="0" dirty="0" smtClean="0">
                  <a:solidFill>
                    <a:schemeClr val="bg2"/>
                  </a:solidFill>
                  <a:effectLst/>
                  <a:latin typeface="Arial" panose="020B0604020202020204" pitchFamily="34" charset="0"/>
                  <a:cs typeface="Arial" panose="020B0604020202020204" pitchFamily="34" charset="0"/>
                </a:rPr>
                <a:t>someric decay</a:t>
              </a:r>
              <a:endParaRPr lang="de-DE" sz="1600" b="0" baseline="0" dirty="0">
                <a:solidFill>
                  <a:schemeClr val="bg2"/>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3657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374942" y="17453"/>
            <a:ext cx="5865849" cy="51417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err="1"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Halflife</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Neutral </a:t>
            </a:r>
            <a:r>
              <a:rPr lang="en-US" altLang="de-DE" sz="2800" b="1" u="sng" baseline="3000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229m</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24</a:t>
            </a:r>
            <a:endParaRPr lang="de-DE" sz="1600" baseline="0" dirty="0">
              <a:solidFill>
                <a:schemeClr val="bg2"/>
              </a:solidFill>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2987" t="9026" r="7662"/>
          <a:stretch/>
        </p:blipFill>
        <p:spPr>
          <a:xfrm>
            <a:off x="1902825" y="3375467"/>
            <a:ext cx="4661094" cy="2529993"/>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8311" t="9921" r="52728"/>
          <a:stretch/>
        </p:blipFill>
        <p:spPr>
          <a:xfrm>
            <a:off x="1902825" y="716411"/>
            <a:ext cx="4657959" cy="2528455"/>
          </a:xfrm>
          <a:prstGeom prst="rect">
            <a:avLst/>
          </a:prstGeom>
        </p:spPr>
      </p:pic>
      <p:sp>
        <p:nvSpPr>
          <p:cNvPr id="7" name="TextBox 6"/>
          <p:cNvSpPr txBox="1"/>
          <p:nvPr/>
        </p:nvSpPr>
        <p:spPr>
          <a:xfrm>
            <a:off x="4548117" y="3408234"/>
            <a:ext cx="1797480" cy="400110"/>
          </a:xfrm>
          <a:prstGeom prst="rect">
            <a:avLst/>
          </a:prstGeom>
          <a:noFill/>
        </p:spPr>
        <p:txBody>
          <a:bodyPr wrap="none" rtlCol="0">
            <a:spAutoFit/>
          </a:bodyPr>
          <a:lstStyle/>
          <a:p>
            <a:r>
              <a:rPr lang="en-US" b="0" baseline="0" dirty="0">
                <a:solidFill>
                  <a:srgbClr val="000099"/>
                </a:solidFill>
                <a:effectLst/>
                <a:latin typeface="Arial" panose="020B0604020202020204" pitchFamily="34" charset="0"/>
                <a:cs typeface="Arial" panose="020B0604020202020204" pitchFamily="34" charset="0"/>
              </a:rPr>
              <a:t>e</a:t>
            </a:r>
            <a:r>
              <a:rPr lang="en-US" b="0" baseline="0" dirty="0" smtClean="0">
                <a:solidFill>
                  <a:srgbClr val="000099"/>
                </a:solidFill>
                <a:effectLst/>
                <a:latin typeface="Arial" panose="020B0604020202020204" pitchFamily="34" charset="0"/>
                <a:cs typeface="Arial" panose="020B0604020202020204" pitchFamily="34" charset="0"/>
              </a:rPr>
              <a:t>xtracted Th</a:t>
            </a:r>
            <a:r>
              <a:rPr lang="en-US" b="0" dirty="0" smtClean="0">
                <a:solidFill>
                  <a:srgbClr val="000099"/>
                </a:solidFill>
                <a:effectLst/>
                <a:latin typeface="Arial" panose="020B0604020202020204" pitchFamily="34" charset="0"/>
                <a:cs typeface="Arial" panose="020B0604020202020204" pitchFamily="34" charset="0"/>
              </a:rPr>
              <a:t>3+</a:t>
            </a:r>
            <a:endParaRPr lang="de-DE" b="0" dirty="0">
              <a:solidFill>
                <a:srgbClr val="000099"/>
              </a:solidFill>
              <a:effectLst/>
              <a:latin typeface="Arial" panose="020B0604020202020204" pitchFamily="34" charset="0"/>
              <a:cs typeface="Arial" panose="020B0604020202020204" pitchFamily="34" charset="0"/>
            </a:endParaRPr>
          </a:p>
        </p:txBody>
      </p:sp>
      <p:sp>
        <p:nvSpPr>
          <p:cNvPr id="11" name="TextBox 10"/>
          <p:cNvSpPr txBox="1"/>
          <p:nvPr/>
        </p:nvSpPr>
        <p:spPr>
          <a:xfrm>
            <a:off x="4670986" y="716411"/>
            <a:ext cx="1868012" cy="400110"/>
          </a:xfrm>
          <a:prstGeom prst="rect">
            <a:avLst/>
          </a:prstGeom>
          <a:noFill/>
        </p:spPr>
        <p:txBody>
          <a:bodyPr wrap="none" rtlCol="0">
            <a:spAutoFit/>
          </a:bodyPr>
          <a:lstStyle/>
          <a:p>
            <a:r>
              <a:rPr lang="en-US" b="0" baseline="0" dirty="0">
                <a:solidFill>
                  <a:srgbClr val="000099"/>
                </a:solidFill>
                <a:effectLst/>
                <a:latin typeface="Arial" panose="020B0604020202020204" pitchFamily="34" charset="0"/>
                <a:cs typeface="Arial" panose="020B0604020202020204" pitchFamily="34" charset="0"/>
              </a:rPr>
              <a:t>e</a:t>
            </a:r>
            <a:r>
              <a:rPr lang="en-US" b="0" baseline="0" dirty="0" smtClean="0">
                <a:solidFill>
                  <a:srgbClr val="000099"/>
                </a:solidFill>
                <a:effectLst/>
                <a:latin typeface="Arial" panose="020B0604020202020204" pitchFamily="34" charset="0"/>
                <a:cs typeface="Arial" panose="020B0604020202020204" pitchFamily="34" charset="0"/>
              </a:rPr>
              <a:t>xtracted: Th</a:t>
            </a:r>
            <a:r>
              <a:rPr lang="en-US" b="0" dirty="0" smtClean="0">
                <a:solidFill>
                  <a:srgbClr val="000099"/>
                </a:solidFill>
                <a:effectLst/>
                <a:latin typeface="Arial" panose="020B0604020202020204" pitchFamily="34" charset="0"/>
                <a:cs typeface="Arial" panose="020B0604020202020204" pitchFamily="34" charset="0"/>
              </a:rPr>
              <a:t>2+</a:t>
            </a:r>
            <a:endParaRPr lang="de-DE" b="0" dirty="0">
              <a:solidFill>
                <a:srgbClr val="000099"/>
              </a:solidFill>
              <a:effectLst/>
              <a:latin typeface="Arial" panose="020B0604020202020204" pitchFamily="34" charset="0"/>
              <a:cs typeface="Arial" panose="020B0604020202020204" pitchFamily="34" charset="0"/>
            </a:endParaRPr>
          </a:p>
        </p:txBody>
      </p:sp>
      <p:sp>
        <p:nvSpPr>
          <p:cNvPr id="20" name="Curved Right Arrow 19"/>
          <p:cNvSpPr/>
          <p:nvPr/>
        </p:nvSpPr>
        <p:spPr bwMode="auto">
          <a:xfrm>
            <a:off x="218774" y="5632362"/>
            <a:ext cx="365760" cy="608076"/>
          </a:xfrm>
          <a:prstGeom prst="curvedRightArrow">
            <a:avLst/>
          </a:prstGeom>
          <a:solidFill>
            <a:srgbClr val="FFFFCC"/>
          </a:solidFill>
          <a:ln w="19050" cap="sq" cmpd="sng" algn="ctr">
            <a:solidFill>
              <a:schemeClr val="bg2"/>
            </a:solidFill>
            <a:prstDash val="solid"/>
            <a:round/>
            <a:headEnd type="non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22" name="TextBox 21"/>
          <p:cNvSpPr txBox="1"/>
          <p:nvPr/>
        </p:nvSpPr>
        <p:spPr>
          <a:xfrm>
            <a:off x="833909" y="5924526"/>
            <a:ext cx="6284093" cy="646331"/>
          </a:xfrm>
          <a:prstGeom prst="rect">
            <a:avLst/>
          </a:prstGeom>
          <a:noFill/>
        </p:spPr>
        <p:txBody>
          <a:bodyPr wrap="none" rtlCol="0">
            <a:spAutoFit/>
          </a:bodyPr>
          <a:lstStyle/>
          <a:p>
            <a:r>
              <a:rPr lang="en-US" sz="1800" b="0" baseline="0" dirty="0">
                <a:solidFill>
                  <a:schemeClr val="bg2"/>
                </a:solidFill>
                <a:effectLst/>
                <a:latin typeface="Arial" panose="020B0604020202020204" pitchFamily="34" charset="0"/>
                <a:cs typeface="Arial" panose="020B0604020202020204" pitchFamily="34" charset="0"/>
              </a:rPr>
              <a:t>b</a:t>
            </a:r>
            <a:r>
              <a:rPr lang="en-US" sz="1800" b="0" baseline="0" dirty="0" smtClean="0">
                <a:solidFill>
                  <a:schemeClr val="bg2"/>
                </a:solidFill>
                <a:effectLst/>
                <a:latin typeface="Arial" panose="020B0604020202020204" pitchFamily="34" charset="0"/>
                <a:cs typeface="Arial" panose="020B0604020202020204" pitchFamily="34" charset="0"/>
              </a:rPr>
              <a:t>ased on expected charged isomeric half-life of a few 10</a:t>
            </a:r>
            <a:r>
              <a:rPr lang="en-US" sz="1800" b="0" dirty="0" smtClean="0">
                <a:solidFill>
                  <a:schemeClr val="bg2"/>
                </a:solidFill>
                <a:effectLst/>
                <a:latin typeface="Arial" panose="020B0604020202020204" pitchFamily="34" charset="0"/>
                <a:cs typeface="Arial" panose="020B0604020202020204" pitchFamily="34" charset="0"/>
              </a:rPr>
              <a:t>3</a:t>
            </a:r>
            <a:r>
              <a:rPr lang="en-US" sz="1800" b="0" baseline="0" dirty="0" smtClean="0">
                <a:solidFill>
                  <a:schemeClr val="bg2"/>
                </a:solidFill>
                <a:effectLst/>
                <a:latin typeface="Arial" panose="020B0604020202020204" pitchFamily="34" charset="0"/>
                <a:cs typeface="Arial" panose="020B0604020202020204" pitchFamily="34" charset="0"/>
              </a:rPr>
              <a:t> s:</a:t>
            </a:r>
          </a:p>
          <a:p>
            <a:r>
              <a:rPr lang="en-US" sz="1800" b="0" baseline="0" dirty="0">
                <a:solidFill>
                  <a:schemeClr val="bg2"/>
                </a:solidFill>
                <a:effectLst/>
                <a:latin typeface="Arial" panose="020B0604020202020204" pitchFamily="34" charset="0"/>
                <a:cs typeface="Arial" panose="020B0604020202020204" pitchFamily="34" charset="0"/>
              </a:rPr>
              <a:t>c</a:t>
            </a:r>
            <a:r>
              <a:rPr lang="en-US" sz="1800" b="0" baseline="0" dirty="0" smtClean="0">
                <a:solidFill>
                  <a:schemeClr val="bg2"/>
                </a:solidFill>
                <a:effectLst/>
                <a:latin typeface="Arial" panose="020B0604020202020204" pitchFamily="34" charset="0"/>
                <a:cs typeface="Arial" panose="020B0604020202020204" pitchFamily="34" charset="0"/>
              </a:rPr>
              <a:t>onfirms expected conversion coefficient of ca. 10</a:t>
            </a:r>
            <a:r>
              <a:rPr lang="en-US" sz="1800" b="0" dirty="0" smtClean="0">
                <a:solidFill>
                  <a:schemeClr val="bg2"/>
                </a:solidFill>
                <a:effectLst/>
                <a:latin typeface="Arial" panose="020B0604020202020204" pitchFamily="34" charset="0"/>
                <a:cs typeface="Arial" panose="020B0604020202020204" pitchFamily="34" charset="0"/>
              </a:rPr>
              <a:t>9</a:t>
            </a:r>
            <a:endParaRPr lang="de-DE" sz="1800" b="0" baseline="0" dirty="0">
              <a:solidFill>
                <a:schemeClr val="bg2"/>
              </a:solidFill>
              <a:effectLst/>
              <a:latin typeface="Arial" panose="020B0604020202020204" pitchFamily="34" charset="0"/>
              <a:cs typeface="Arial" panose="020B0604020202020204" pitchFamily="34" charset="0"/>
            </a:endParaRPr>
          </a:p>
        </p:txBody>
      </p:sp>
      <p:sp>
        <p:nvSpPr>
          <p:cNvPr id="3" name="Rectangle 2"/>
          <p:cNvSpPr/>
          <p:nvPr/>
        </p:nvSpPr>
        <p:spPr>
          <a:xfrm>
            <a:off x="6108097" y="6201525"/>
            <a:ext cx="3116559" cy="369332"/>
          </a:xfrm>
          <a:prstGeom prst="rect">
            <a:avLst/>
          </a:prstGeom>
        </p:spPr>
        <p:txBody>
          <a:bodyPr wrap="none">
            <a:spAutoFit/>
          </a:bodyPr>
          <a:lstStyle/>
          <a:p>
            <a:pPr lvl="0"/>
            <a:r>
              <a:rPr lang="en-US" sz="1800" b="0" baseline="0" dirty="0">
                <a:solidFill>
                  <a:srgbClr val="000000"/>
                </a:solidFill>
                <a:effectLst/>
                <a:latin typeface="Arial" panose="020B0604020202020204" pitchFamily="34" charset="0"/>
                <a:cs typeface="Arial" panose="020B0604020202020204" pitchFamily="34" charset="0"/>
                <a:sym typeface="Wingdings" panose="05000000000000000000" pitchFamily="2" charset="2"/>
              </a:rPr>
              <a:t> photonic decay branch ??</a:t>
            </a:r>
            <a:endParaRPr lang="de-DE" sz="1800" b="0" baseline="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203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374942" y="17453"/>
            <a:ext cx="5865849" cy="51417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err="1"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Halflife</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Charged </a:t>
            </a:r>
            <a:r>
              <a:rPr lang="en-US" altLang="de-DE" sz="2800" b="1" u="sng" baseline="3000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229m</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25</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2" name="TextBox 1"/>
          <p:cNvSpPr txBox="1"/>
          <p:nvPr/>
        </p:nvSpPr>
        <p:spPr>
          <a:xfrm>
            <a:off x="17383" y="1021288"/>
            <a:ext cx="6178294" cy="707886"/>
          </a:xfrm>
          <a:prstGeom prst="rect">
            <a:avLst/>
          </a:prstGeom>
          <a:noFill/>
        </p:spPr>
        <p:txBody>
          <a:bodyPr wrap="none" rtlCol="0">
            <a:spAutoFit/>
          </a:bodyPr>
          <a:lstStyle/>
          <a:p>
            <a:r>
              <a:rPr lang="en-US" b="0" baseline="0" dirty="0" smtClean="0">
                <a:solidFill>
                  <a:srgbClr val="000099"/>
                </a:solidFill>
                <a:effectLst/>
                <a:latin typeface="Arial" panose="020B0604020202020204" pitchFamily="34" charset="0"/>
                <a:cs typeface="Arial" panose="020B0604020202020204" pitchFamily="34" charset="0"/>
              </a:rPr>
              <a:t>-  </a:t>
            </a:r>
            <a:r>
              <a:rPr lang="en-US" b="0" dirty="0" smtClean="0">
                <a:solidFill>
                  <a:srgbClr val="000099"/>
                </a:solidFill>
                <a:effectLst/>
                <a:latin typeface="Arial" panose="020B0604020202020204" pitchFamily="34" charset="0"/>
                <a:cs typeface="Arial" panose="020B0604020202020204" pitchFamily="34" charset="0"/>
              </a:rPr>
              <a:t>229m</a:t>
            </a:r>
            <a:r>
              <a:rPr lang="en-US" b="0" baseline="0" dirty="0" smtClean="0">
                <a:solidFill>
                  <a:srgbClr val="000099"/>
                </a:solidFill>
                <a:effectLst/>
                <a:latin typeface="Arial" panose="020B0604020202020204" pitchFamily="34" charset="0"/>
                <a:cs typeface="Arial" panose="020B0604020202020204" pitchFamily="34" charset="0"/>
              </a:rPr>
              <a:t>Th</a:t>
            </a:r>
            <a:r>
              <a:rPr lang="en-US" b="0" dirty="0" smtClean="0">
                <a:solidFill>
                  <a:srgbClr val="000099"/>
                </a:solidFill>
                <a:effectLst/>
                <a:latin typeface="Arial" panose="020B0604020202020204" pitchFamily="34" charset="0"/>
                <a:cs typeface="Arial" panose="020B0604020202020204" pitchFamily="34" charset="0"/>
              </a:rPr>
              <a:t>q+</a:t>
            </a:r>
            <a:r>
              <a:rPr lang="en-US" b="0" baseline="0" dirty="0" smtClean="0">
                <a:solidFill>
                  <a:srgbClr val="000099"/>
                </a:solidFill>
                <a:effectLst/>
                <a:latin typeface="Arial" panose="020B0604020202020204" pitchFamily="34" charset="0"/>
                <a:cs typeface="Arial" panose="020B0604020202020204" pitchFamily="34" charset="0"/>
              </a:rPr>
              <a:t>:  </a:t>
            </a:r>
            <a:r>
              <a:rPr lang="en-US" b="0" baseline="0" dirty="0" smtClean="0">
                <a:solidFill>
                  <a:schemeClr val="bg2"/>
                </a:solidFill>
                <a:effectLst/>
                <a:latin typeface="Arial" panose="020B0604020202020204" pitchFamily="34" charset="0"/>
                <a:cs typeface="Arial" panose="020B0604020202020204" pitchFamily="34" charset="0"/>
              </a:rPr>
              <a:t>longer ion storage time needed (</a:t>
            </a:r>
            <a:r>
              <a:rPr lang="en-US"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a:t>
            </a:r>
            <a:r>
              <a:rPr lang="en-US" b="0" baseline="0" dirty="0" smtClean="0">
                <a:solidFill>
                  <a:schemeClr val="bg2"/>
                </a:solidFill>
                <a:effectLst/>
                <a:latin typeface="Arial" panose="020B0604020202020204" pitchFamily="34" charset="0"/>
                <a:cs typeface="Arial" panose="020B0604020202020204" pitchFamily="34" charset="0"/>
              </a:rPr>
              <a:t>UHV)</a:t>
            </a:r>
          </a:p>
          <a:p>
            <a:r>
              <a:rPr lang="en-US" b="0" baseline="0" dirty="0">
                <a:solidFill>
                  <a:schemeClr val="bg2"/>
                </a:solidFill>
                <a:effectLst/>
                <a:latin typeface="Arial" panose="020B0604020202020204" pitchFamily="34" charset="0"/>
                <a:cs typeface="Arial" panose="020B0604020202020204" pitchFamily="34" charset="0"/>
              </a:rPr>
              <a:t> </a:t>
            </a:r>
            <a:r>
              <a:rPr lang="en-US" b="0" baseline="0" dirty="0" smtClean="0">
                <a:solidFill>
                  <a:schemeClr val="bg2"/>
                </a:solidFill>
                <a:effectLst/>
                <a:latin typeface="Arial" panose="020B0604020202020204" pitchFamily="34" charset="0"/>
                <a:cs typeface="Arial" panose="020B0604020202020204" pitchFamily="34" charset="0"/>
              </a:rPr>
              <a:t>                   </a:t>
            </a:r>
            <a:r>
              <a:rPr lang="en-US"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a:t>
            </a:r>
            <a:r>
              <a:rPr lang="en-US" b="0" baseline="0" dirty="0" smtClean="0">
                <a:solidFill>
                  <a:schemeClr val="bg2"/>
                </a:solidFill>
                <a:effectLst/>
                <a:latin typeface="Arial" panose="020B0604020202020204" pitchFamily="34" charset="0"/>
                <a:cs typeface="Arial" panose="020B0604020202020204" pitchFamily="34" charset="0"/>
              </a:rPr>
              <a:t>cryogenic linear Paul trap:  </a:t>
            </a:r>
            <a:endParaRPr lang="de-DE" b="0" baseline="0" dirty="0">
              <a:solidFill>
                <a:schemeClr val="bg2"/>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795" t="14892" r="18689" b="33507"/>
          <a:stretch/>
        </p:blipFill>
        <p:spPr>
          <a:xfrm>
            <a:off x="3918855" y="3346081"/>
            <a:ext cx="5165767" cy="292105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3" y="2328979"/>
            <a:ext cx="4465121" cy="2592078"/>
          </a:xfrm>
          <a:prstGeom prst="rect">
            <a:avLst/>
          </a:prstGeom>
        </p:spPr>
      </p:pic>
      <p:sp>
        <p:nvSpPr>
          <p:cNvPr id="6" name="TextBox 5"/>
          <p:cNvSpPr txBox="1"/>
          <p:nvPr/>
        </p:nvSpPr>
        <p:spPr>
          <a:xfrm>
            <a:off x="1582062" y="4129708"/>
            <a:ext cx="3271858" cy="584775"/>
          </a:xfrm>
          <a:prstGeom prst="rect">
            <a:avLst/>
          </a:prstGeom>
          <a:noFill/>
        </p:spPr>
        <p:txBody>
          <a:bodyPr wrap="none" rtlCol="0">
            <a:spAutoFit/>
          </a:bodyPr>
          <a:lstStyle/>
          <a:p>
            <a:r>
              <a:rPr lang="en-US" sz="1600" b="0" baseline="0" dirty="0" smtClean="0">
                <a:solidFill>
                  <a:schemeClr val="bg2"/>
                </a:solidFill>
                <a:effectLst/>
                <a:latin typeface="Arial" panose="020B0604020202020204" pitchFamily="34" charset="0"/>
                <a:cs typeface="Arial" panose="020B0604020202020204" pitchFamily="34" charset="0"/>
              </a:rPr>
              <a:t>M. Schwarz et al., </a:t>
            </a:r>
          </a:p>
          <a:p>
            <a:r>
              <a:rPr lang="en-US" sz="1600" b="0" baseline="0" dirty="0" smtClean="0">
                <a:solidFill>
                  <a:schemeClr val="bg2"/>
                </a:solidFill>
                <a:effectLst/>
                <a:latin typeface="Arial" panose="020B0604020202020204" pitchFamily="34" charset="0"/>
                <a:cs typeface="Arial" panose="020B0604020202020204" pitchFamily="34" charset="0"/>
              </a:rPr>
              <a:t>Rev. Sci. Instr. 83, 083115 (2012) </a:t>
            </a:r>
            <a:endParaRPr lang="de-DE" sz="1600" b="0" baseline="0" dirty="0">
              <a:solidFill>
                <a:schemeClr val="bg2"/>
              </a:solidFill>
              <a:effectLst/>
              <a:latin typeface="Arial" panose="020B0604020202020204" pitchFamily="34" charset="0"/>
              <a:cs typeface="Arial" panose="020B0604020202020204" pitchFamily="34" charset="0"/>
            </a:endParaRPr>
          </a:p>
        </p:txBody>
      </p:sp>
      <p:sp>
        <p:nvSpPr>
          <p:cNvPr id="7" name="Curved Left Arrow 6"/>
          <p:cNvSpPr/>
          <p:nvPr/>
        </p:nvSpPr>
        <p:spPr bwMode="auto">
          <a:xfrm rot="20223912">
            <a:off x="5134883" y="2529443"/>
            <a:ext cx="365760" cy="943019"/>
          </a:xfrm>
          <a:prstGeom prst="curvedLeftArrow">
            <a:avLst/>
          </a:prstGeom>
          <a:solidFill>
            <a:srgbClr val="FFFFCC"/>
          </a:solidFill>
          <a:ln w="25400" cap="sq" cmpd="sng" algn="ctr">
            <a:solidFill>
              <a:schemeClr val="bg2"/>
            </a:solidFill>
            <a:prstDash val="solid"/>
            <a:round/>
            <a:headEnd type="non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8" name="TextBox 7"/>
          <p:cNvSpPr txBox="1"/>
          <p:nvPr/>
        </p:nvSpPr>
        <p:spPr>
          <a:xfrm>
            <a:off x="17383" y="1729174"/>
            <a:ext cx="9443611" cy="923330"/>
          </a:xfrm>
          <a:prstGeom prst="rect">
            <a:avLst/>
          </a:prstGeom>
          <a:noFill/>
        </p:spPr>
        <p:txBody>
          <a:bodyPr wrap="none" rtlCol="0">
            <a:spAutoFit/>
          </a:bodyPr>
          <a:lstStyle/>
          <a:p>
            <a:pPr lvl="0"/>
            <a:r>
              <a:rPr lang="en-US" sz="1800" b="0" baseline="0" dirty="0" smtClean="0">
                <a:solidFill>
                  <a:srgbClr val="000099"/>
                </a:solidFill>
                <a:effectLst/>
                <a:latin typeface="Arial" panose="020B0604020202020204" pitchFamily="34" charset="0"/>
                <a:cs typeface="Arial" panose="020B0604020202020204" pitchFamily="34" charset="0"/>
              </a:rPr>
              <a:t>- in operation at MPI-K (HD): </a:t>
            </a:r>
            <a:r>
              <a:rPr lang="en-US" sz="1800" b="0" baseline="0" dirty="0" err="1" smtClean="0">
                <a:solidFill>
                  <a:srgbClr val="000099"/>
                </a:solidFill>
                <a:effectLst/>
                <a:latin typeface="Arial" panose="020B0604020202020204" pitchFamily="34" charset="0"/>
                <a:cs typeface="Arial" panose="020B0604020202020204" pitchFamily="34" charset="0"/>
              </a:rPr>
              <a:t>CryPTEx</a:t>
            </a:r>
            <a:r>
              <a:rPr lang="en-US" sz="1800" b="0" baseline="0" dirty="0" smtClean="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operating at 4 K     </a:t>
            </a:r>
            <a:r>
              <a:rPr lang="en-US" sz="1800" b="0" baseline="0" dirty="0" smtClean="0">
                <a:solidFill>
                  <a:srgbClr val="000000"/>
                </a:solidFill>
                <a:effectLst/>
                <a:latin typeface="Arial" panose="020B0604020202020204" pitchFamily="34" charset="0"/>
                <a:cs typeface="Arial" panose="020B0604020202020204" pitchFamily="34" charset="0"/>
                <a:sym typeface="Wingdings" panose="05000000000000000000" pitchFamily="2" charset="2"/>
              </a:rPr>
              <a:t>(</a:t>
            </a:r>
            <a:r>
              <a:rPr lang="en-US" sz="1800" b="0" baseline="0" dirty="0">
                <a:solidFill>
                  <a:srgbClr val="000000"/>
                </a:solidFill>
                <a:effectLst/>
                <a:latin typeface="Arial" panose="020B0604020202020204" pitchFamily="34" charset="0"/>
                <a:cs typeface="Arial" panose="020B0604020202020204" pitchFamily="34" charset="0"/>
                <a:sym typeface="Wingdings" panose="05000000000000000000" pitchFamily="2" charset="2"/>
              </a:rPr>
              <a:t>p(H</a:t>
            </a:r>
            <a:r>
              <a:rPr lang="en-US" sz="1800" b="0" baseline="-25000" dirty="0">
                <a:solidFill>
                  <a:srgbClr val="000000"/>
                </a:solidFill>
                <a:effectLst/>
                <a:latin typeface="Arial" panose="020B0604020202020204" pitchFamily="34" charset="0"/>
                <a:cs typeface="Arial" panose="020B0604020202020204" pitchFamily="34" charset="0"/>
                <a:sym typeface="Wingdings" panose="05000000000000000000" pitchFamily="2" charset="2"/>
              </a:rPr>
              <a:t>2</a:t>
            </a:r>
            <a:r>
              <a:rPr lang="en-US" sz="1800" b="0" baseline="0" dirty="0">
                <a:solidFill>
                  <a:srgbClr val="000000"/>
                </a:solidFill>
                <a:effectLst/>
                <a:latin typeface="Arial" panose="020B0604020202020204" pitchFamily="34" charset="0"/>
                <a:cs typeface="Arial" panose="020B0604020202020204" pitchFamily="34" charset="0"/>
                <a:sym typeface="Wingdings" panose="05000000000000000000" pitchFamily="2" charset="2"/>
              </a:rPr>
              <a:t>) ~ 10</a:t>
            </a:r>
            <a:r>
              <a:rPr lang="en-US" sz="1800" b="0" dirty="0">
                <a:solidFill>
                  <a:srgbClr val="000000"/>
                </a:solidFill>
                <a:effectLst/>
                <a:latin typeface="Arial" panose="020B0604020202020204" pitchFamily="34" charset="0"/>
                <a:cs typeface="Arial" panose="020B0604020202020204" pitchFamily="34" charset="0"/>
                <a:sym typeface="Wingdings" panose="05000000000000000000" pitchFamily="2" charset="2"/>
              </a:rPr>
              <a:t>-15</a:t>
            </a:r>
            <a:r>
              <a:rPr lang="en-US" sz="1800" b="0" baseline="0" dirty="0">
                <a:solidFill>
                  <a:srgbClr val="000000"/>
                </a:solidFill>
                <a:effectLst/>
                <a:latin typeface="Arial" panose="020B0604020202020204" pitchFamily="34" charset="0"/>
                <a:cs typeface="Arial" panose="020B0604020202020204" pitchFamily="34" charset="0"/>
                <a:sym typeface="Wingdings" panose="05000000000000000000" pitchFamily="2" charset="2"/>
              </a:rPr>
              <a:t> mbar) </a:t>
            </a:r>
            <a:endParaRPr lang="en-US" sz="1800"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endParaRPr>
          </a:p>
          <a:p>
            <a:r>
              <a:rPr lang="en-US" sz="1800" b="0" baseline="0" dirty="0">
                <a:solidFill>
                  <a:schemeClr val="bg2"/>
                </a:solidFill>
                <a:effectLst/>
                <a:latin typeface="Arial" panose="020B0604020202020204" pitchFamily="34" charset="0"/>
                <a:cs typeface="Arial" panose="020B0604020202020204" pitchFamily="34" charset="0"/>
                <a:sym typeface="Wingdings" panose="05000000000000000000" pitchFamily="2" charset="2"/>
              </a:rPr>
              <a:t> </a:t>
            </a:r>
            <a:r>
              <a:rPr lang="en-US" sz="1800"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 ion storage time ≤ 30 h</a:t>
            </a:r>
          </a:p>
          <a:p>
            <a:r>
              <a:rPr lang="en-US" sz="1800" b="0" baseline="0" dirty="0">
                <a:solidFill>
                  <a:schemeClr val="bg2"/>
                </a:solidFill>
                <a:effectLst/>
                <a:latin typeface="Arial" panose="020B0604020202020204" pitchFamily="34" charset="0"/>
                <a:cs typeface="Arial" panose="020B0604020202020204" pitchFamily="34" charset="0"/>
                <a:sym typeface="Wingdings" panose="05000000000000000000" pitchFamily="2" charset="2"/>
              </a:rPr>
              <a:t> </a:t>
            </a:r>
            <a:r>
              <a:rPr lang="en-US" sz="1800"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 laser access ports</a:t>
            </a:r>
            <a:endParaRPr lang="de-DE" sz="1800" b="0" baseline="0" dirty="0">
              <a:solidFill>
                <a:schemeClr val="bg2"/>
              </a:solidFill>
              <a:effectLst/>
              <a:latin typeface="Arial" panose="020B0604020202020204" pitchFamily="34" charset="0"/>
              <a:cs typeface="Arial" panose="020B0604020202020204" pitchFamily="34" charset="0"/>
            </a:endParaRPr>
          </a:p>
        </p:txBody>
      </p:sp>
      <p:sp>
        <p:nvSpPr>
          <p:cNvPr id="9" name="TextBox 8"/>
          <p:cNvSpPr txBox="1"/>
          <p:nvPr/>
        </p:nvSpPr>
        <p:spPr>
          <a:xfrm>
            <a:off x="5508" y="6270169"/>
            <a:ext cx="5464060" cy="369332"/>
          </a:xfrm>
          <a:prstGeom prst="rect">
            <a:avLst/>
          </a:prstGeom>
          <a:noFill/>
        </p:spPr>
        <p:txBody>
          <a:bodyPr wrap="none" rtlCol="0">
            <a:spAutoFit/>
          </a:bodyPr>
          <a:lstStyle/>
          <a:p>
            <a:r>
              <a:rPr lang="en-US" sz="1800" b="0" baseline="0" dirty="0">
                <a:solidFill>
                  <a:schemeClr val="bg2"/>
                </a:solidFill>
                <a:effectLst/>
                <a:latin typeface="Arial" panose="020B0604020202020204" pitchFamily="34" charset="0"/>
                <a:cs typeface="Arial" panose="020B0604020202020204" pitchFamily="34" charset="0"/>
              </a:rPr>
              <a:t>t</a:t>
            </a:r>
            <a:r>
              <a:rPr lang="en-US" sz="1800" b="0" baseline="0" dirty="0" smtClean="0">
                <a:solidFill>
                  <a:schemeClr val="bg2"/>
                </a:solidFill>
                <a:effectLst/>
                <a:latin typeface="Arial" panose="020B0604020202020204" pitchFamily="34" charset="0"/>
                <a:cs typeface="Arial" panose="020B0604020202020204" pitchFamily="34" charset="0"/>
              </a:rPr>
              <a:t>hanks to: MPIK (J. Crespo et al.), PTB (P. Schmidt)</a:t>
            </a:r>
            <a:endParaRPr lang="de-DE" sz="1800" b="0" baseline="0" dirty="0">
              <a:solidFill>
                <a:schemeClr val="bg2"/>
              </a:solidFill>
              <a:effectLst/>
              <a:latin typeface="Arial" panose="020B0604020202020204" pitchFamily="34" charset="0"/>
              <a:cs typeface="Arial" panose="020B0604020202020204" pitchFamily="34" charset="0"/>
            </a:endParaRPr>
          </a:p>
        </p:txBody>
      </p:sp>
      <p:sp>
        <p:nvSpPr>
          <p:cNvPr id="10" name="TextBox 9"/>
          <p:cNvSpPr txBox="1"/>
          <p:nvPr/>
        </p:nvSpPr>
        <p:spPr>
          <a:xfrm>
            <a:off x="3" y="5462646"/>
            <a:ext cx="4012637" cy="646331"/>
          </a:xfrm>
          <a:prstGeom prst="rect">
            <a:avLst/>
          </a:prstGeom>
          <a:noFill/>
        </p:spPr>
        <p:txBody>
          <a:bodyPr wrap="none" rtlCol="0">
            <a:spAutoFit/>
          </a:bodyPr>
          <a:lstStyle/>
          <a:p>
            <a:pPr marL="285750" indent="-285750">
              <a:buFont typeface="Wingdings" pitchFamily="2" charset="2"/>
              <a:buChar char="à"/>
            </a:pPr>
            <a:r>
              <a:rPr lang="en-US" sz="1800"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prerequisite for laser manipulation </a:t>
            </a:r>
          </a:p>
          <a:p>
            <a:r>
              <a:rPr lang="en-US" sz="1800" b="0" baseline="0" dirty="0">
                <a:solidFill>
                  <a:schemeClr val="bg2"/>
                </a:solidFill>
                <a:effectLst/>
                <a:latin typeface="Arial" panose="020B0604020202020204" pitchFamily="34" charset="0"/>
                <a:cs typeface="Arial" panose="020B0604020202020204" pitchFamily="34" charset="0"/>
                <a:sym typeface="Wingdings" panose="05000000000000000000" pitchFamily="2" charset="2"/>
              </a:rPr>
              <a:t> </a:t>
            </a:r>
            <a:r>
              <a:rPr lang="en-US" sz="1800"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of </a:t>
            </a:r>
            <a:r>
              <a:rPr lang="en-US" sz="1800" b="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229m</a:t>
            </a:r>
            <a:r>
              <a:rPr lang="en-US" sz="1800"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Th</a:t>
            </a:r>
            <a:r>
              <a:rPr lang="en-US" sz="1800" b="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3+</a:t>
            </a:r>
            <a:endParaRPr lang="de-DE" sz="1800" b="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79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animBg="1"/>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374942" y="17453"/>
            <a:ext cx="5865849" cy="51417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“Holy Grail”: Excitation Energy</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26</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2" name="TextBox 1"/>
          <p:cNvSpPr txBox="1"/>
          <p:nvPr/>
        </p:nvSpPr>
        <p:spPr>
          <a:xfrm>
            <a:off x="0" y="960100"/>
            <a:ext cx="9212778" cy="707886"/>
          </a:xfrm>
          <a:prstGeom prst="rect">
            <a:avLst/>
          </a:prstGeom>
          <a:noFill/>
        </p:spPr>
        <p:txBody>
          <a:bodyPr wrap="none" rtlCol="0">
            <a:spAutoFit/>
          </a:bodyPr>
          <a:lstStyle/>
          <a:p>
            <a:pPr marL="342900" indent="-342900">
              <a:buClr>
                <a:srgbClr val="FF0000"/>
              </a:buClr>
              <a:buFont typeface="Wingdings" panose="05000000000000000000" pitchFamily="2" charset="2"/>
              <a:buChar char="§"/>
            </a:pPr>
            <a:r>
              <a:rPr lang="en-US" b="0" baseline="0" dirty="0" smtClean="0">
                <a:solidFill>
                  <a:srgbClr val="000099"/>
                </a:solidFill>
                <a:effectLst/>
                <a:latin typeface="Arial" panose="020B0604020202020204" pitchFamily="34" charset="0"/>
                <a:cs typeface="Arial" panose="020B0604020202020204" pitchFamily="34" charset="0"/>
              </a:rPr>
              <a:t>Magnetic bottle spectrometer:   </a:t>
            </a:r>
            <a:r>
              <a:rPr lang="en-US" b="0" baseline="0" dirty="0" smtClean="0">
                <a:solidFill>
                  <a:schemeClr val="bg2"/>
                </a:solidFill>
                <a:effectLst/>
                <a:latin typeface="Arial" panose="020B0604020202020204" pitchFamily="34" charset="0"/>
                <a:cs typeface="Arial" panose="020B0604020202020204" pitchFamily="34" charset="0"/>
              </a:rPr>
              <a:t>large acceptance needed (~ 4</a:t>
            </a:r>
            <a:r>
              <a:rPr lang="en-US" b="0" baseline="0" dirty="0" smtClean="0">
                <a:solidFill>
                  <a:schemeClr val="bg2"/>
                </a:solidFill>
                <a:effectLst/>
                <a:latin typeface="Symbol" panose="05050102010706020507" pitchFamily="18" charset="2"/>
                <a:cs typeface="Arial" panose="020B0604020202020204" pitchFamily="34" charset="0"/>
              </a:rPr>
              <a:t>p</a:t>
            </a:r>
            <a:r>
              <a:rPr lang="en-US" b="0" baseline="0" dirty="0" smtClean="0">
                <a:solidFill>
                  <a:schemeClr val="bg2"/>
                </a:solidFill>
                <a:effectLst/>
                <a:latin typeface="Arial" panose="020B0604020202020204" pitchFamily="34" charset="0"/>
                <a:cs typeface="Arial" panose="020B0604020202020204" pitchFamily="34" charset="0"/>
              </a:rPr>
              <a:t>)</a:t>
            </a:r>
          </a:p>
          <a:p>
            <a:pPr>
              <a:buClr>
                <a:srgbClr val="FF0000"/>
              </a:buClr>
            </a:pPr>
            <a:r>
              <a:rPr lang="en-US" b="0" baseline="0" dirty="0" smtClean="0">
                <a:solidFill>
                  <a:schemeClr val="bg2"/>
                </a:solidFill>
                <a:effectLst/>
                <a:latin typeface="Arial" panose="020B0604020202020204" pitchFamily="34" charset="0"/>
                <a:cs typeface="Arial" panose="020B0604020202020204" pitchFamily="34" charset="0"/>
              </a:rPr>
              <a:t>                                                       10000 </a:t>
            </a:r>
            <a:r>
              <a:rPr lang="en-US" b="0" dirty="0" smtClean="0">
                <a:solidFill>
                  <a:schemeClr val="bg2"/>
                </a:solidFill>
                <a:effectLst/>
                <a:latin typeface="Arial" panose="020B0604020202020204" pitchFamily="34" charset="0"/>
                <a:cs typeface="Arial" panose="020B0604020202020204" pitchFamily="34" charset="0"/>
              </a:rPr>
              <a:t>229</a:t>
            </a:r>
            <a:r>
              <a:rPr lang="en-US" b="0" baseline="0" dirty="0" smtClean="0">
                <a:solidFill>
                  <a:schemeClr val="bg2"/>
                </a:solidFill>
                <a:effectLst/>
                <a:latin typeface="Arial" panose="020B0604020202020204" pitchFamily="34" charset="0"/>
                <a:cs typeface="Arial" panose="020B0604020202020204" pitchFamily="34" charset="0"/>
              </a:rPr>
              <a:t>Th ions extracted/sec. </a:t>
            </a:r>
            <a:r>
              <a:rPr lang="en-US"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200 e</a:t>
            </a:r>
            <a:r>
              <a:rPr lang="en-US" b="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a:t>
            </a:r>
            <a:r>
              <a:rPr lang="en-US"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/s</a:t>
            </a:r>
            <a:endParaRPr lang="de-DE" b="0" baseline="0" dirty="0">
              <a:solidFill>
                <a:schemeClr val="bg2"/>
              </a:solidFill>
              <a:effectLst/>
              <a:latin typeface="Arial" panose="020B0604020202020204" pitchFamily="34" charset="0"/>
              <a:cs typeface="Arial" panose="020B0604020202020204" pitchFamily="34" charset="0"/>
            </a:endParaRPr>
          </a:p>
        </p:txBody>
      </p:sp>
      <p:grpSp>
        <p:nvGrpSpPr>
          <p:cNvPr id="12" name="Group 11"/>
          <p:cNvGrpSpPr/>
          <p:nvPr/>
        </p:nvGrpSpPr>
        <p:grpSpPr>
          <a:xfrm>
            <a:off x="742662" y="1658898"/>
            <a:ext cx="7440612" cy="4924914"/>
            <a:chOff x="742662" y="1457023"/>
            <a:chExt cx="7440612" cy="4924914"/>
          </a:xfrm>
        </p:grpSpPr>
        <p:sp>
          <p:nvSpPr>
            <p:cNvPr id="7" name="Rectangle 6"/>
            <p:cNvSpPr/>
            <p:nvPr/>
          </p:nvSpPr>
          <p:spPr bwMode="auto">
            <a:xfrm>
              <a:off x="793176" y="1457023"/>
              <a:ext cx="7254185" cy="4902137"/>
            </a:xfrm>
            <a:prstGeom prst="rect">
              <a:avLst/>
            </a:prstGeom>
            <a:solidFill>
              <a:srgbClr val="FFFFCC"/>
            </a:solidFill>
            <a:ln w="19050" cap="sq" cmpd="sng" algn="ctr">
              <a:solidFill>
                <a:schemeClr val="bg2"/>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pic>
          <p:nvPicPr>
            <p:cNvPr id="6" name="Picture 5"/>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904" t="6433" r="41749" b="66086"/>
            <a:stretch/>
          </p:blipFill>
          <p:spPr bwMode="auto">
            <a:xfrm>
              <a:off x="793176" y="1504522"/>
              <a:ext cx="7254185" cy="4854638"/>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742662" y="6074160"/>
              <a:ext cx="4151649" cy="307777"/>
            </a:xfrm>
            <a:prstGeom prst="rect">
              <a:avLst/>
            </a:prstGeom>
          </p:spPr>
          <p:txBody>
            <a:bodyPr wrap="none">
              <a:spAutoFit/>
            </a:bodyPr>
            <a:lstStyle/>
            <a:p>
              <a:r>
                <a:rPr lang="en-US" sz="1400" b="0" kern="50" baseline="0" dirty="0">
                  <a:solidFill>
                    <a:schemeClr val="bg2"/>
                  </a:solidFill>
                  <a:effectLst/>
                  <a:latin typeface="Arial"/>
                  <a:ea typeface="Times New Roman"/>
                </a:rPr>
                <a:t>Y. </a:t>
              </a:r>
              <a:r>
                <a:rPr lang="en-US" sz="1400" b="0" kern="50" baseline="0" dirty="0" err="1">
                  <a:solidFill>
                    <a:schemeClr val="bg2"/>
                  </a:solidFill>
                  <a:effectLst/>
                  <a:latin typeface="Arial"/>
                  <a:ea typeface="Times New Roman"/>
                </a:rPr>
                <a:t>Yamakita</a:t>
              </a:r>
              <a:r>
                <a:rPr lang="en-US" sz="1400" b="0" kern="50" baseline="0" dirty="0">
                  <a:solidFill>
                    <a:schemeClr val="bg2"/>
                  </a:solidFill>
                  <a:effectLst/>
                  <a:latin typeface="Arial"/>
                  <a:ea typeface="Times New Roman"/>
                </a:rPr>
                <a:t> et al., Rev. Sci. Instr. 71, 3042 (2000</a:t>
              </a:r>
              <a:r>
                <a:rPr lang="en-US" sz="1400" b="0" kern="50" baseline="0" dirty="0" smtClean="0">
                  <a:solidFill>
                    <a:schemeClr val="bg2"/>
                  </a:solidFill>
                  <a:effectLst/>
                  <a:latin typeface="Arial"/>
                  <a:ea typeface="Times New Roman"/>
                </a:rPr>
                <a:t>) </a:t>
              </a:r>
              <a:endParaRPr lang="de-DE" sz="1400" b="0" baseline="0" dirty="0">
                <a:solidFill>
                  <a:schemeClr val="bg2"/>
                </a:solidFill>
              </a:endParaRPr>
            </a:p>
          </p:txBody>
        </p:sp>
        <p:sp>
          <p:nvSpPr>
            <p:cNvPr id="13" name="Rectangle 12"/>
            <p:cNvSpPr/>
            <p:nvPr/>
          </p:nvSpPr>
          <p:spPr bwMode="auto">
            <a:xfrm>
              <a:off x="6872014" y="1742293"/>
              <a:ext cx="712519" cy="354457"/>
            </a:xfrm>
            <a:prstGeom prst="rect">
              <a:avLst/>
            </a:prstGeom>
            <a:solidFill>
              <a:srgbClr val="FFFFCC"/>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4" name="TextBox 3"/>
            <p:cNvSpPr txBox="1"/>
            <p:nvPr/>
          </p:nvSpPr>
          <p:spPr>
            <a:xfrm>
              <a:off x="6804587" y="1477607"/>
              <a:ext cx="1069524" cy="646331"/>
            </a:xfrm>
            <a:prstGeom prst="rect">
              <a:avLst/>
            </a:prstGeom>
            <a:noFill/>
          </p:spPr>
          <p:txBody>
            <a:bodyPr wrap="none" rtlCol="0">
              <a:spAutoFit/>
            </a:bodyPr>
            <a:lstStyle/>
            <a:p>
              <a:r>
                <a:rPr lang="en-US" sz="1800" b="0" baseline="0" dirty="0">
                  <a:solidFill>
                    <a:srgbClr val="000099"/>
                  </a:solidFill>
                  <a:effectLst/>
                  <a:latin typeface="Arial" panose="020B0604020202020204" pitchFamily="34" charset="0"/>
                  <a:cs typeface="Arial" panose="020B0604020202020204" pitchFamily="34" charset="0"/>
                </a:rPr>
                <a:t>e</a:t>
              </a:r>
              <a:r>
                <a:rPr lang="en-US" sz="1800" b="0" baseline="0" dirty="0" smtClean="0">
                  <a:solidFill>
                    <a:srgbClr val="000099"/>
                  </a:solidFill>
                  <a:effectLst/>
                  <a:latin typeface="Arial" panose="020B0604020202020204" pitchFamily="34" charset="0"/>
                  <a:cs typeface="Arial" panose="020B0604020202020204" pitchFamily="34" charset="0"/>
                </a:rPr>
                <a:t>lectron </a:t>
              </a:r>
            </a:p>
            <a:p>
              <a:r>
                <a:rPr lang="en-US" sz="1800" b="0" baseline="0" dirty="0">
                  <a:solidFill>
                    <a:srgbClr val="000099"/>
                  </a:solidFill>
                  <a:effectLst/>
                  <a:latin typeface="Arial" panose="020B0604020202020204" pitchFamily="34" charset="0"/>
                  <a:cs typeface="Arial" panose="020B0604020202020204" pitchFamily="34" charset="0"/>
                </a:rPr>
                <a:t>d</a:t>
              </a:r>
              <a:r>
                <a:rPr lang="en-US" sz="1800" b="0" baseline="0" dirty="0" smtClean="0">
                  <a:solidFill>
                    <a:srgbClr val="000099"/>
                  </a:solidFill>
                  <a:effectLst/>
                  <a:latin typeface="Arial" panose="020B0604020202020204" pitchFamily="34" charset="0"/>
                  <a:cs typeface="Arial" panose="020B0604020202020204" pitchFamily="34" charset="0"/>
                </a:rPr>
                <a:t>etector</a:t>
              </a:r>
            </a:p>
          </p:txBody>
        </p:sp>
        <p:sp>
          <p:nvSpPr>
            <p:cNvPr id="14" name="Rectangle 13"/>
            <p:cNvSpPr/>
            <p:nvPr/>
          </p:nvSpPr>
          <p:spPr bwMode="auto">
            <a:xfrm>
              <a:off x="6863962" y="2535960"/>
              <a:ext cx="712519" cy="354457"/>
            </a:xfrm>
            <a:prstGeom prst="rect">
              <a:avLst/>
            </a:prstGeom>
            <a:solidFill>
              <a:srgbClr val="FFFFCC"/>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8" name="TextBox 7"/>
            <p:cNvSpPr txBox="1"/>
            <p:nvPr/>
          </p:nvSpPr>
          <p:spPr>
            <a:xfrm>
              <a:off x="6840957" y="2401899"/>
              <a:ext cx="1249060" cy="646331"/>
            </a:xfrm>
            <a:prstGeom prst="rect">
              <a:avLst/>
            </a:prstGeom>
            <a:noFill/>
          </p:spPr>
          <p:txBody>
            <a:bodyPr wrap="none" rtlCol="0">
              <a:spAutoFit/>
            </a:bodyPr>
            <a:lstStyle/>
            <a:p>
              <a:r>
                <a:rPr lang="en-US" sz="1800" b="0" baseline="0" dirty="0">
                  <a:solidFill>
                    <a:srgbClr val="000099"/>
                  </a:solidFill>
                  <a:effectLst/>
                  <a:latin typeface="Arial" panose="020B0604020202020204" pitchFamily="34" charset="0"/>
                  <a:cs typeface="Arial" panose="020B0604020202020204" pitchFamily="34" charset="0"/>
                </a:rPr>
                <a:t>r</a:t>
              </a:r>
              <a:r>
                <a:rPr lang="en-US" sz="1800" b="0" baseline="0" dirty="0" smtClean="0">
                  <a:solidFill>
                    <a:srgbClr val="000099"/>
                  </a:solidFill>
                  <a:effectLst/>
                  <a:latin typeface="Arial" panose="020B0604020202020204" pitchFamily="34" charset="0"/>
                  <a:cs typeface="Arial" panose="020B0604020202020204" pitchFamily="34" charset="0"/>
                </a:rPr>
                <a:t>etarding </a:t>
              </a:r>
            </a:p>
            <a:p>
              <a:r>
                <a:rPr lang="en-US" sz="1800" b="0" baseline="0" dirty="0" smtClean="0">
                  <a:solidFill>
                    <a:srgbClr val="000099"/>
                  </a:solidFill>
                  <a:effectLst/>
                  <a:latin typeface="Arial" panose="020B0604020202020204" pitchFamily="34" charset="0"/>
                  <a:cs typeface="Arial" panose="020B0604020202020204" pitchFamily="34" charset="0"/>
                </a:rPr>
                <a:t>electrodes</a:t>
              </a:r>
              <a:endParaRPr lang="de-DE" sz="1800" b="0" baseline="0" dirty="0">
                <a:solidFill>
                  <a:srgbClr val="000099"/>
                </a:solidFill>
                <a:effectLst/>
                <a:latin typeface="Arial" panose="020B0604020202020204" pitchFamily="34" charset="0"/>
                <a:cs typeface="Arial" panose="020B0604020202020204" pitchFamily="34" charset="0"/>
              </a:endParaRPr>
            </a:p>
          </p:txBody>
        </p:sp>
        <p:sp>
          <p:nvSpPr>
            <p:cNvPr id="15" name="Rectangle 14"/>
            <p:cNvSpPr/>
            <p:nvPr/>
          </p:nvSpPr>
          <p:spPr bwMode="auto">
            <a:xfrm>
              <a:off x="5318165" y="3156793"/>
              <a:ext cx="712519" cy="354457"/>
            </a:xfrm>
            <a:prstGeom prst="rect">
              <a:avLst/>
            </a:prstGeom>
            <a:solidFill>
              <a:srgbClr val="FFFFCC"/>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9" name="TextBox 8"/>
            <p:cNvSpPr txBox="1"/>
            <p:nvPr/>
          </p:nvSpPr>
          <p:spPr>
            <a:xfrm>
              <a:off x="5173908" y="3058357"/>
              <a:ext cx="1043876" cy="646331"/>
            </a:xfrm>
            <a:prstGeom prst="rect">
              <a:avLst/>
            </a:prstGeom>
            <a:noFill/>
          </p:spPr>
          <p:txBody>
            <a:bodyPr wrap="none" rtlCol="0">
              <a:spAutoFit/>
            </a:bodyPr>
            <a:lstStyle/>
            <a:p>
              <a:r>
                <a:rPr lang="en-US" sz="1800" b="0" baseline="0" dirty="0" smtClean="0">
                  <a:solidFill>
                    <a:srgbClr val="000099"/>
                  </a:solidFill>
                  <a:effectLst/>
                  <a:latin typeface="Arial" panose="020B0604020202020204" pitchFamily="34" charset="0"/>
                  <a:cs typeface="Arial" panose="020B0604020202020204" pitchFamily="34" charset="0"/>
                </a:rPr>
                <a:t>guiding </a:t>
              </a:r>
            </a:p>
            <a:p>
              <a:r>
                <a:rPr lang="en-US" sz="1800" b="0" baseline="0" dirty="0" smtClean="0">
                  <a:solidFill>
                    <a:srgbClr val="000099"/>
                  </a:solidFill>
                  <a:effectLst/>
                  <a:latin typeface="Arial" panose="020B0604020202020204" pitchFamily="34" charset="0"/>
                  <a:cs typeface="Arial" panose="020B0604020202020204" pitchFamily="34" charset="0"/>
                </a:rPr>
                <a:t>solenoid</a:t>
              </a:r>
              <a:endParaRPr lang="de-DE" sz="1800" b="0" baseline="0" dirty="0">
                <a:solidFill>
                  <a:srgbClr val="000099"/>
                </a:solidFill>
                <a:effectLst/>
                <a:latin typeface="Arial" panose="020B0604020202020204" pitchFamily="34" charset="0"/>
                <a:cs typeface="Arial" panose="020B0604020202020204" pitchFamily="34" charset="0"/>
              </a:endParaRPr>
            </a:p>
          </p:txBody>
        </p:sp>
        <p:sp>
          <p:nvSpPr>
            <p:cNvPr id="10" name="TextBox 9"/>
            <p:cNvSpPr txBox="1"/>
            <p:nvPr/>
          </p:nvSpPr>
          <p:spPr>
            <a:xfrm>
              <a:off x="6844446" y="3326680"/>
              <a:ext cx="1338828" cy="646331"/>
            </a:xfrm>
            <a:prstGeom prst="rect">
              <a:avLst/>
            </a:prstGeom>
            <a:noFill/>
          </p:spPr>
          <p:txBody>
            <a:bodyPr wrap="none" rtlCol="0">
              <a:spAutoFit/>
            </a:bodyPr>
            <a:lstStyle/>
            <a:p>
              <a:r>
                <a:rPr lang="en-US" sz="1800" b="0" baseline="0" dirty="0" err="1">
                  <a:solidFill>
                    <a:srgbClr val="05791B"/>
                  </a:solidFill>
                  <a:effectLst/>
                  <a:latin typeface="Arial" panose="020B0604020202020204" pitchFamily="34" charset="0"/>
                  <a:cs typeface="Arial" panose="020B0604020202020204" pitchFamily="34" charset="0"/>
                </a:rPr>
                <a:t>i</a:t>
              </a:r>
              <a:r>
                <a:rPr lang="en-US" sz="1800" b="0" baseline="0" dirty="0" err="1" smtClean="0">
                  <a:solidFill>
                    <a:srgbClr val="05791B"/>
                  </a:solidFill>
                  <a:effectLst/>
                  <a:latin typeface="Arial" panose="020B0604020202020204" pitchFamily="34" charset="0"/>
                  <a:cs typeface="Arial" panose="020B0604020202020204" pitchFamily="34" charset="0"/>
                </a:rPr>
                <a:t>nhom</a:t>
              </a:r>
              <a:r>
                <a:rPr lang="en-US" sz="1800" b="0" baseline="0" dirty="0" smtClean="0">
                  <a:solidFill>
                    <a:srgbClr val="05791B"/>
                  </a:solidFill>
                  <a:effectLst/>
                  <a:latin typeface="Arial" panose="020B0604020202020204" pitchFamily="34" charset="0"/>
                  <a:cs typeface="Arial" panose="020B0604020202020204" pitchFamily="34" charset="0"/>
                </a:rPr>
                <a:t>.</a:t>
              </a:r>
            </a:p>
            <a:p>
              <a:r>
                <a:rPr lang="en-US" sz="1800" b="0" baseline="0" dirty="0" smtClean="0">
                  <a:solidFill>
                    <a:srgbClr val="05791B"/>
                  </a:solidFill>
                  <a:effectLst/>
                  <a:latin typeface="Arial" panose="020B0604020202020204" pitchFamily="34" charset="0"/>
                  <a:cs typeface="Arial" panose="020B0604020202020204" pitchFamily="34" charset="0"/>
                </a:rPr>
                <a:t>       B field </a:t>
              </a:r>
            </a:p>
          </p:txBody>
        </p:sp>
        <p:sp>
          <p:nvSpPr>
            <p:cNvPr id="17" name="Rectangle 16"/>
            <p:cNvSpPr/>
            <p:nvPr/>
          </p:nvSpPr>
          <p:spPr bwMode="auto">
            <a:xfrm>
              <a:off x="6137559" y="4610704"/>
              <a:ext cx="712519" cy="354457"/>
            </a:xfrm>
            <a:prstGeom prst="rect">
              <a:avLst/>
            </a:prstGeom>
            <a:solidFill>
              <a:srgbClr val="FFFFCC"/>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6" name="TextBox 15"/>
            <p:cNvSpPr txBox="1"/>
            <p:nvPr/>
          </p:nvSpPr>
          <p:spPr>
            <a:xfrm>
              <a:off x="5920294" y="4468215"/>
              <a:ext cx="1351652" cy="646331"/>
            </a:xfrm>
            <a:prstGeom prst="rect">
              <a:avLst/>
            </a:prstGeom>
            <a:noFill/>
          </p:spPr>
          <p:txBody>
            <a:bodyPr wrap="none" rtlCol="0">
              <a:spAutoFit/>
            </a:bodyPr>
            <a:lstStyle/>
            <a:p>
              <a:r>
                <a:rPr lang="en-US" sz="1800" b="0" baseline="0" dirty="0" smtClean="0">
                  <a:solidFill>
                    <a:srgbClr val="000099"/>
                  </a:solidFill>
                  <a:effectLst/>
                  <a:latin typeface="Arial" panose="020B0604020202020204" pitchFamily="34" charset="0"/>
                  <a:cs typeface="Arial" panose="020B0604020202020204" pitchFamily="34" charset="0"/>
                </a:rPr>
                <a:t>permanent </a:t>
              </a:r>
            </a:p>
            <a:p>
              <a:r>
                <a:rPr lang="en-US" sz="1800" b="0" baseline="0" dirty="0" smtClean="0">
                  <a:solidFill>
                    <a:srgbClr val="000099"/>
                  </a:solidFill>
                  <a:effectLst/>
                  <a:latin typeface="Arial" panose="020B0604020202020204" pitchFamily="34" charset="0"/>
                  <a:cs typeface="Arial" panose="020B0604020202020204" pitchFamily="34" charset="0"/>
                </a:rPr>
                <a:t>magnet</a:t>
              </a:r>
              <a:endParaRPr lang="de-DE" sz="1800" b="0" baseline="0" dirty="0">
                <a:solidFill>
                  <a:srgbClr val="000099"/>
                </a:solidFill>
                <a:effectLst/>
                <a:latin typeface="Arial" panose="020B0604020202020204" pitchFamily="34" charset="0"/>
                <a:cs typeface="Arial" panose="020B0604020202020204" pitchFamily="34" charset="0"/>
              </a:endParaRPr>
            </a:p>
          </p:txBody>
        </p:sp>
      </p:grpSp>
      <p:sp>
        <p:nvSpPr>
          <p:cNvPr id="11" name="TextBox 10"/>
          <p:cNvSpPr txBox="1"/>
          <p:nvPr/>
        </p:nvSpPr>
        <p:spPr>
          <a:xfrm>
            <a:off x="1140040" y="593771"/>
            <a:ext cx="6064481" cy="369332"/>
          </a:xfrm>
          <a:prstGeom prst="rect">
            <a:avLst/>
          </a:prstGeom>
          <a:noFill/>
        </p:spPr>
        <p:txBody>
          <a:bodyPr wrap="none" rtlCol="0">
            <a:spAutoFit/>
          </a:bodyPr>
          <a:lstStyle/>
          <a:p>
            <a:r>
              <a:rPr lang="en-US" sz="1800" baseline="0" dirty="0">
                <a:solidFill>
                  <a:schemeClr val="bg2"/>
                </a:solidFill>
                <a:effectLst/>
                <a:latin typeface="Arial" panose="020B0604020202020204" pitchFamily="34" charset="0"/>
                <a:cs typeface="Arial" panose="020B0604020202020204" pitchFamily="34" charset="0"/>
              </a:rPr>
              <a:t>o</a:t>
            </a:r>
            <a:r>
              <a:rPr lang="en-US" sz="1800" baseline="0" dirty="0" smtClean="0">
                <a:solidFill>
                  <a:schemeClr val="bg2"/>
                </a:solidFill>
                <a:effectLst/>
                <a:latin typeface="Arial" panose="020B0604020202020204" pitchFamily="34" charset="0"/>
                <a:cs typeface="Arial" panose="020B0604020202020204" pitchFamily="34" charset="0"/>
              </a:rPr>
              <a:t>ur present constraint:    6.31 eV &lt; E(</a:t>
            </a:r>
            <a:r>
              <a:rPr lang="en-US" sz="1800" dirty="0" smtClean="0">
                <a:solidFill>
                  <a:schemeClr val="bg2"/>
                </a:solidFill>
                <a:effectLst/>
                <a:latin typeface="Arial" panose="020B0604020202020204" pitchFamily="34" charset="0"/>
                <a:cs typeface="Arial" panose="020B0604020202020204" pitchFamily="34" charset="0"/>
              </a:rPr>
              <a:t>229m</a:t>
            </a:r>
            <a:r>
              <a:rPr lang="en-US" sz="1800" baseline="0" dirty="0" smtClean="0">
                <a:solidFill>
                  <a:schemeClr val="bg2"/>
                </a:solidFill>
                <a:effectLst/>
                <a:latin typeface="Arial" panose="020B0604020202020204" pitchFamily="34" charset="0"/>
                <a:cs typeface="Arial" panose="020B0604020202020204" pitchFamily="34" charset="0"/>
              </a:rPr>
              <a:t>Th) &lt; 18.3 eV</a:t>
            </a:r>
            <a:endParaRPr lang="de-DE" sz="180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4569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494859" y="2615323"/>
            <a:ext cx="3100892" cy="3574506"/>
          </a:xfrm>
          <a:prstGeom prst="rect">
            <a:avLst/>
          </a:prstGeom>
          <a:solidFill>
            <a:srgbClr val="FFFFCC"/>
          </a:solidFill>
          <a:ln w="19050" cap="sq" cmpd="sng" algn="ctr">
            <a:solidFill>
              <a:schemeClr val="bg2"/>
            </a:solidFill>
            <a:prstDash val="solid"/>
            <a:round/>
            <a:headEnd type="triangle" w="lg" len="lg"/>
            <a:tailEnd type="none" w="sm" len="sm"/>
          </a:ln>
          <a:effectLst>
            <a:innerShdw blurRad="63500" dist="50800" dir="2700000">
              <a:prstClr val="black">
                <a:alpha val="50000"/>
              </a:prstClr>
            </a:inn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617474" name="Rectangle 2"/>
          <p:cNvSpPr>
            <a:spLocks noGrp="1" noChangeArrowheads="1"/>
          </p:cNvSpPr>
          <p:nvPr>
            <p:ph type="title" idx="4294967295"/>
          </p:nvPr>
        </p:nvSpPr>
        <p:spPr>
          <a:xfrm>
            <a:off x="1374942" y="17453"/>
            <a:ext cx="5865849" cy="51417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Excitation Energy</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27</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2" name="TextBox 1"/>
          <p:cNvSpPr txBox="1"/>
          <p:nvPr/>
        </p:nvSpPr>
        <p:spPr>
          <a:xfrm>
            <a:off x="0" y="1066975"/>
            <a:ext cx="8079648" cy="1092607"/>
          </a:xfrm>
          <a:prstGeom prst="rect">
            <a:avLst/>
          </a:prstGeom>
          <a:noFill/>
        </p:spPr>
        <p:txBody>
          <a:bodyPr wrap="none" rtlCol="0">
            <a:spAutoFit/>
          </a:bodyPr>
          <a:lstStyle/>
          <a:p>
            <a:pPr marL="342900" indent="-342900">
              <a:spcAft>
                <a:spcPts val="600"/>
              </a:spcAft>
              <a:buClr>
                <a:srgbClr val="FF0000"/>
              </a:buClr>
              <a:buFont typeface="Wingdings" panose="05000000000000000000" pitchFamily="2" charset="2"/>
              <a:buChar char="§"/>
            </a:pPr>
            <a:r>
              <a:rPr lang="en-US" b="0" dirty="0" smtClean="0">
                <a:solidFill>
                  <a:srgbClr val="000099"/>
                </a:solidFill>
                <a:effectLst/>
                <a:latin typeface="Arial" panose="020B0604020202020204" pitchFamily="34" charset="0"/>
                <a:cs typeface="Arial" panose="020B0604020202020204" pitchFamily="34" charset="0"/>
              </a:rPr>
              <a:t>229m</a:t>
            </a:r>
            <a:r>
              <a:rPr lang="en-US" b="0" baseline="0" dirty="0" smtClean="0">
                <a:solidFill>
                  <a:srgbClr val="000099"/>
                </a:solidFill>
                <a:effectLst/>
                <a:latin typeface="Arial" panose="020B0604020202020204" pitchFamily="34" charset="0"/>
                <a:cs typeface="Arial" panose="020B0604020202020204" pitchFamily="34" charset="0"/>
              </a:rPr>
              <a:t>Th</a:t>
            </a:r>
            <a:r>
              <a:rPr lang="en-US" b="0" dirty="0" smtClean="0">
                <a:solidFill>
                  <a:srgbClr val="000099"/>
                </a:solidFill>
                <a:effectLst/>
                <a:latin typeface="Arial" panose="020B0604020202020204" pitchFamily="34" charset="0"/>
                <a:cs typeface="Arial" panose="020B0604020202020204" pitchFamily="34" charset="0"/>
              </a:rPr>
              <a:t>2+,3+  </a:t>
            </a:r>
            <a:r>
              <a:rPr lang="en-US" b="0" baseline="0" dirty="0" smtClean="0">
                <a:solidFill>
                  <a:srgbClr val="000099"/>
                </a:solidFill>
                <a:effectLst/>
                <a:latin typeface="Arial" panose="020B0604020202020204" pitchFamily="34" charset="0"/>
                <a:cs typeface="Arial" panose="020B0604020202020204" pitchFamily="34" charset="0"/>
              </a:rPr>
              <a:t>neutralization with subsequent IC:</a:t>
            </a:r>
          </a:p>
          <a:p>
            <a:pPr>
              <a:buClr>
                <a:srgbClr val="FF0000"/>
              </a:buClr>
            </a:pPr>
            <a:r>
              <a:rPr lang="en-US" b="0" baseline="0" dirty="0">
                <a:solidFill>
                  <a:schemeClr val="bg2"/>
                </a:solidFill>
                <a:effectLst/>
                <a:latin typeface="Arial" panose="020B0604020202020204" pitchFamily="34" charset="0"/>
                <a:cs typeface="Arial" panose="020B0604020202020204" pitchFamily="34" charset="0"/>
              </a:rPr>
              <a:t> </a:t>
            </a:r>
            <a:r>
              <a:rPr lang="en-US" b="0" baseline="0" dirty="0" smtClean="0">
                <a:solidFill>
                  <a:schemeClr val="bg2"/>
                </a:solidFill>
                <a:effectLst/>
                <a:latin typeface="Arial" panose="020B0604020202020204" pitchFamily="34" charset="0"/>
                <a:cs typeface="Arial" panose="020B0604020202020204" pitchFamily="34" charset="0"/>
              </a:rPr>
              <a:t>                 - metallic catcher electrode</a:t>
            </a:r>
          </a:p>
          <a:p>
            <a:pPr>
              <a:spcAft>
                <a:spcPts val="1200"/>
              </a:spcAft>
              <a:buClr>
                <a:srgbClr val="FF0000"/>
              </a:buClr>
            </a:pPr>
            <a:r>
              <a:rPr lang="en-US" b="0" baseline="0" dirty="0">
                <a:solidFill>
                  <a:schemeClr val="bg2"/>
                </a:solidFill>
                <a:effectLst/>
                <a:latin typeface="Arial" panose="020B0604020202020204" pitchFamily="34" charset="0"/>
                <a:cs typeface="Arial" panose="020B0604020202020204" pitchFamily="34" charset="0"/>
              </a:rPr>
              <a:t> </a:t>
            </a:r>
            <a:r>
              <a:rPr lang="en-US" b="0" baseline="0" dirty="0" smtClean="0">
                <a:solidFill>
                  <a:schemeClr val="bg2"/>
                </a:solidFill>
                <a:effectLst/>
                <a:latin typeface="Arial" panose="020B0604020202020204" pitchFamily="34" charset="0"/>
                <a:cs typeface="Arial" panose="020B0604020202020204" pitchFamily="34" charset="0"/>
              </a:rPr>
              <a:t>                 - but: how to control/avoid surface effects (work function) ?</a:t>
            </a:r>
            <a:endParaRPr lang="en-US" b="0" baseline="0" dirty="0">
              <a:solidFill>
                <a:schemeClr val="bg2"/>
              </a:solidFill>
              <a:effectLst/>
              <a:latin typeface="Arial" panose="020B0604020202020204" pitchFamily="34" charset="0"/>
              <a:cs typeface="Arial" panose="020B0604020202020204" pitchFamily="34" charset="0"/>
            </a:endParaRPr>
          </a:p>
        </p:txBody>
      </p:sp>
      <p:grpSp>
        <p:nvGrpSpPr>
          <p:cNvPr id="22" name="Group 21"/>
          <p:cNvGrpSpPr/>
          <p:nvPr/>
        </p:nvGrpSpPr>
        <p:grpSpPr>
          <a:xfrm>
            <a:off x="5583562" y="3735252"/>
            <a:ext cx="2191626" cy="784830"/>
            <a:chOff x="6046687" y="3628377"/>
            <a:chExt cx="2191626" cy="784830"/>
          </a:xfrm>
        </p:grpSpPr>
        <p:sp>
          <p:nvSpPr>
            <p:cNvPr id="21" name="Rectangle 20"/>
            <p:cNvSpPr/>
            <p:nvPr/>
          </p:nvSpPr>
          <p:spPr bwMode="auto">
            <a:xfrm>
              <a:off x="6046687" y="3628377"/>
              <a:ext cx="2191626" cy="784830"/>
            </a:xfrm>
            <a:prstGeom prst="rect">
              <a:avLst/>
            </a:prstGeom>
            <a:solidFill>
              <a:srgbClr val="FFFFCC"/>
            </a:solidFill>
            <a:ln w="19050" cap="sq" cmpd="sng" algn="ctr">
              <a:solidFill>
                <a:schemeClr val="bg2"/>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9" name="TextBox 18"/>
            <p:cNvSpPr txBox="1"/>
            <p:nvPr/>
          </p:nvSpPr>
          <p:spPr>
            <a:xfrm>
              <a:off x="6046687" y="3628377"/>
              <a:ext cx="2191626" cy="784830"/>
            </a:xfrm>
            <a:prstGeom prst="rect">
              <a:avLst/>
            </a:prstGeom>
            <a:noFill/>
          </p:spPr>
          <p:txBody>
            <a:bodyPr wrap="none" rtlCol="0">
              <a:spAutoFit/>
            </a:bodyPr>
            <a:lstStyle/>
            <a:p>
              <a:pPr>
                <a:spcAft>
                  <a:spcPts val="600"/>
                </a:spcAft>
              </a:pPr>
              <a:r>
                <a:rPr lang="en-US" baseline="0" dirty="0">
                  <a:solidFill>
                    <a:srgbClr val="FF0000"/>
                  </a:solidFill>
                  <a:effectLst/>
                  <a:latin typeface="Arial" panose="020B0604020202020204" pitchFamily="34" charset="0"/>
                  <a:cs typeface="Arial" panose="020B0604020202020204" pitchFamily="34" charset="0"/>
                </a:rPr>
                <a:t>f</a:t>
              </a:r>
              <a:r>
                <a:rPr lang="en-US" baseline="0" dirty="0" smtClean="0">
                  <a:solidFill>
                    <a:srgbClr val="FF0000"/>
                  </a:solidFill>
                  <a:effectLst/>
                  <a:latin typeface="Arial" panose="020B0604020202020204" pitchFamily="34" charset="0"/>
                  <a:cs typeface="Arial" panose="020B0604020202020204" pitchFamily="34" charset="0"/>
                </a:rPr>
                <a:t>inally expected:</a:t>
              </a:r>
            </a:p>
            <a:p>
              <a:r>
                <a:rPr lang="en-US" baseline="0" dirty="0" smtClean="0">
                  <a:solidFill>
                    <a:srgbClr val="FF0000"/>
                  </a:solidFill>
                  <a:effectLst/>
                  <a:latin typeface="Symbol" panose="05050102010706020507" pitchFamily="18" charset="2"/>
                  <a:cs typeface="Arial" panose="020B0604020202020204" pitchFamily="34" charset="0"/>
                </a:rPr>
                <a:t>D</a:t>
              </a:r>
              <a:r>
                <a:rPr lang="en-US" baseline="0" dirty="0" smtClean="0">
                  <a:solidFill>
                    <a:srgbClr val="FF0000"/>
                  </a:solidFill>
                  <a:effectLst/>
                  <a:latin typeface="Arial" panose="020B0604020202020204" pitchFamily="34" charset="0"/>
                  <a:cs typeface="Arial" panose="020B0604020202020204" pitchFamily="34" charset="0"/>
                </a:rPr>
                <a:t>E &lt; 50 </a:t>
              </a:r>
              <a:r>
                <a:rPr lang="en-US" baseline="0" dirty="0" err="1" smtClean="0">
                  <a:solidFill>
                    <a:srgbClr val="FF0000"/>
                  </a:solidFill>
                  <a:effectLst/>
                  <a:latin typeface="Arial" panose="020B0604020202020204" pitchFamily="34" charset="0"/>
                  <a:cs typeface="Arial" panose="020B0604020202020204" pitchFamily="34" charset="0"/>
                </a:rPr>
                <a:t>meV</a:t>
              </a:r>
              <a:endParaRPr lang="de-DE" baseline="0" dirty="0">
                <a:solidFill>
                  <a:srgbClr val="FF0000"/>
                </a:solidFill>
                <a:effectLst/>
                <a:latin typeface="Arial" panose="020B0604020202020204" pitchFamily="34" charset="0"/>
                <a:cs typeface="Arial" panose="020B0604020202020204" pitchFamily="34" charset="0"/>
              </a:endParaRPr>
            </a:p>
          </p:txBody>
        </p:sp>
      </p:grpSp>
      <p:pic>
        <p:nvPicPr>
          <p:cNvPr id="20" name="Picture 19"/>
          <p:cNvPicPr/>
          <p:nvPr/>
        </p:nvPicPr>
        <p:blipFill rotWithShape="1">
          <a:blip r:embed="rId3" cstate="print">
            <a:extLst>
              <a:ext uri="{28A0092B-C50C-407E-A947-70E740481C1C}">
                <a14:useLocalDpi xmlns:a14="http://schemas.microsoft.com/office/drawing/2010/main" val="0"/>
              </a:ext>
            </a:extLst>
          </a:blip>
          <a:srcRect l="56930" t="59495" r="13983" b="10216"/>
          <a:stretch/>
        </p:blipFill>
        <p:spPr bwMode="auto">
          <a:xfrm>
            <a:off x="1662422" y="2673243"/>
            <a:ext cx="2790824" cy="3416130"/>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1494859" y="6189829"/>
            <a:ext cx="6406738" cy="338554"/>
          </a:xfrm>
          <a:prstGeom prst="rect">
            <a:avLst/>
          </a:prstGeom>
        </p:spPr>
        <p:txBody>
          <a:bodyPr wrap="square">
            <a:spAutoFit/>
          </a:bodyPr>
          <a:lstStyle/>
          <a:p>
            <a:r>
              <a:rPr lang="fr-FR" sz="1600" b="0" baseline="0" dirty="0">
                <a:solidFill>
                  <a:schemeClr val="bg2"/>
                </a:solidFill>
                <a:effectLst/>
                <a:latin typeface="Arial" panose="020B0604020202020204" pitchFamily="34" charset="0"/>
                <a:cs typeface="Arial" panose="020B0604020202020204" pitchFamily="34" charset="0"/>
              </a:rPr>
              <a:t>M.G. </a:t>
            </a:r>
            <a:r>
              <a:rPr lang="fr-FR" sz="1600" b="0" baseline="0" dirty="0" err="1">
                <a:solidFill>
                  <a:schemeClr val="bg2"/>
                </a:solidFill>
                <a:effectLst/>
                <a:latin typeface="Arial" panose="020B0604020202020204" pitchFamily="34" charset="0"/>
                <a:cs typeface="Arial" panose="020B0604020202020204" pitchFamily="34" charset="0"/>
              </a:rPr>
              <a:t>Helander</a:t>
            </a:r>
            <a:r>
              <a:rPr lang="fr-FR" sz="1600" b="0" baseline="0" dirty="0">
                <a:solidFill>
                  <a:schemeClr val="bg2"/>
                </a:solidFill>
                <a:effectLst/>
                <a:latin typeface="Arial" panose="020B0604020202020204" pitchFamily="34" charset="0"/>
                <a:cs typeface="Arial" panose="020B0604020202020204" pitchFamily="34" charset="0"/>
              </a:rPr>
              <a:t> et al., </a:t>
            </a:r>
            <a:r>
              <a:rPr lang="fr-FR" sz="1600" b="0" baseline="0" dirty="0" err="1">
                <a:solidFill>
                  <a:schemeClr val="bg2"/>
                </a:solidFill>
                <a:effectLst/>
                <a:latin typeface="Arial" panose="020B0604020202020204" pitchFamily="34" charset="0"/>
                <a:cs typeface="Arial" panose="020B0604020202020204" pitchFamily="34" charset="0"/>
              </a:rPr>
              <a:t>Applied</a:t>
            </a:r>
            <a:r>
              <a:rPr lang="fr-FR" sz="1600" b="0" baseline="0" dirty="0">
                <a:solidFill>
                  <a:schemeClr val="bg2"/>
                </a:solidFill>
                <a:effectLst/>
                <a:latin typeface="Arial" panose="020B0604020202020204" pitchFamily="34" charset="0"/>
                <a:cs typeface="Arial" panose="020B0604020202020204" pitchFamily="34" charset="0"/>
              </a:rPr>
              <a:t> Surface Science 256, 2602 (2010)</a:t>
            </a:r>
            <a:endParaRPr lang="de-DE" sz="1600" b="0" baseline="0" dirty="0">
              <a:solidFill>
                <a:schemeClr val="bg2"/>
              </a:solidFill>
              <a:effectLst/>
              <a:latin typeface="Arial" panose="020B0604020202020204" pitchFamily="34" charset="0"/>
              <a:cs typeface="Arial" panose="020B0604020202020204" pitchFamily="34" charset="0"/>
            </a:endParaRPr>
          </a:p>
        </p:txBody>
      </p:sp>
      <p:sp>
        <p:nvSpPr>
          <p:cNvPr id="23" name="Rectangle 22"/>
          <p:cNvSpPr/>
          <p:nvPr/>
        </p:nvSpPr>
        <p:spPr>
          <a:xfrm>
            <a:off x="1252846" y="2175202"/>
            <a:ext cx="7012379" cy="440121"/>
          </a:xfrm>
          <a:prstGeom prst="rect">
            <a:avLst/>
          </a:prstGeom>
        </p:spPr>
        <p:txBody>
          <a:bodyPr wrap="square">
            <a:spAutoFit/>
          </a:bodyPr>
          <a:lstStyle/>
          <a:p>
            <a:pPr lvl="0">
              <a:buClr>
                <a:srgbClr val="FF0000"/>
              </a:buClr>
            </a:pPr>
            <a:r>
              <a:rPr lang="en-US" b="0" baseline="0" dirty="0">
                <a:solidFill>
                  <a:srgbClr val="000000"/>
                </a:solidFill>
                <a:effectLst/>
                <a:latin typeface="Arial" panose="020B0604020202020204" pitchFamily="34" charset="0"/>
                <a:cs typeface="Arial" panose="020B0604020202020204" pitchFamily="34" charset="0"/>
                <a:sym typeface="Wingdings" panose="05000000000000000000" pitchFamily="2" charset="2"/>
              </a:rPr>
              <a:t> contact-free neutralization: charge-transfer cell</a:t>
            </a:r>
            <a:endParaRPr lang="en-US" b="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01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1"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28</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19" name="Rectangle 2"/>
          <p:cNvSpPr txBox="1">
            <a:spLocks noChangeArrowheads="1"/>
          </p:cNvSpPr>
          <p:nvPr/>
        </p:nvSpPr>
        <p:spPr>
          <a:xfrm>
            <a:off x="587438" y="207075"/>
            <a:ext cx="7270750" cy="519113"/>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lvl1pPr algn="ctr" rtl="0" eaLnBrk="0" fontAlgn="base" hangingPunct="0">
              <a:spcBef>
                <a:spcPct val="0"/>
              </a:spcBef>
              <a:spcAft>
                <a:spcPct val="0"/>
              </a:spcAft>
              <a:defRPr kumimoji="1" sz="2400">
                <a:solidFill>
                  <a:schemeClr val="bg2"/>
                </a:solidFill>
                <a:latin typeface="+mj-lt"/>
                <a:ea typeface="+mj-ea"/>
                <a:cs typeface="+mj-cs"/>
              </a:defRPr>
            </a:lvl1pPr>
            <a:lvl2pPr algn="ctr" rtl="0" eaLnBrk="0" fontAlgn="base" hangingPunct="0">
              <a:spcBef>
                <a:spcPct val="0"/>
              </a:spcBef>
              <a:spcAft>
                <a:spcPct val="0"/>
              </a:spcAft>
              <a:defRPr kumimoji="1" sz="2400">
                <a:solidFill>
                  <a:schemeClr val="bg2"/>
                </a:solidFill>
                <a:latin typeface="Comic Sans MS" pitchFamily="66" charset="0"/>
              </a:defRPr>
            </a:lvl2pPr>
            <a:lvl3pPr algn="ctr" rtl="0" eaLnBrk="0" fontAlgn="base" hangingPunct="0">
              <a:spcBef>
                <a:spcPct val="0"/>
              </a:spcBef>
              <a:spcAft>
                <a:spcPct val="0"/>
              </a:spcAft>
              <a:defRPr kumimoji="1" sz="2400">
                <a:solidFill>
                  <a:schemeClr val="bg2"/>
                </a:solidFill>
                <a:latin typeface="Comic Sans MS" pitchFamily="66" charset="0"/>
              </a:defRPr>
            </a:lvl3pPr>
            <a:lvl4pPr algn="ctr" rtl="0" eaLnBrk="0" fontAlgn="base" hangingPunct="0">
              <a:spcBef>
                <a:spcPct val="0"/>
              </a:spcBef>
              <a:spcAft>
                <a:spcPct val="0"/>
              </a:spcAft>
              <a:defRPr kumimoji="1" sz="2400">
                <a:solidFill>
                  <a:schemeClr val="bg2"/>
                </a:solidFill>
                <a:latin typeface="Comic Sans MS" pitchFamily="66" charset="0"/>
              </a:defRPr>
            </a:lvl4pPr>
            <a:lvl5pPr algn="ctr" rtl="0" eaLnBrk="0" fontAlgn="base" hangingPunct="0">
              <a:spcBef>
                <a:spcPct val="0"/>
              </a:spcBef>
              <a:spcAft>
                <a:spcPct val="0"/>
              </a:spcAft>
              <a:defRPr kumimoji="1" sz="2400">
                <a:solidFill>
                  <a:schemeClr val="bg2"/>
                </a:solidFill>
                <a:latin typeface="Comic Sans MS" pitchFamily="66" charset="0"/>
              </a:defRPr>
            </a:lvl5pPr>
            <a:lvl6pPr marL="457200" algn="ctr" rtl="0" eaLnBrk="0" fontAlgn="base" hangingPunct="0">
              <a:spcBef>
                <a:spcPct val="0"/>
              </a:spcBef>
              <a:spcAft>
                <a:spcPct val="0"/>
              </a:spcAft>
              <a:defRPr kumimoji="1" sz="2400">
                <a:solidFill>
                  <a:schemeClr val="bg2"/>
                </a:solidFill>
                <a:latin typeface="Comic Sans MS" pitchFamily="66" charset="0"/>
              </a:defRPr>
            </a:lvl6pPr>
            <a:lvl7pPr marL="914400" algn="ctr" rtl="0" eaLnBrk="0" fontAlgn="base" hangingPunct="0">
              <a:spcBef>
                <a:spcPct val="0"/>
              </a:spcBef>
              <a:spcAft>
                <a:spcPct val="0"/>
              </a:spcAft>
              <a:defRPr kumimoji="1" sz="2400">
                <a:solidFill>
                  <a:schemeClr val="bg2"/>
                </a:solidFill>
                <a:latin typeface="Comic Sans MS" pitchFamily="66" charset="0"/>
              </a:defRPr>
            </a:lvl7pPr>
            <a:lvl8pPr marL="1371600" algn="ctr" rtl="0" eaLnBrk="0" fontAlgn="base" hangingPunct="0">
              <a:spcBef>
                <a:spcPct val="0"/>
              </a:spcBef>
              <a:spcAft>
                <a:spcPct val="0"/>
              </a:spcAft>
              <a:defRPr kumimoji="1" sz="2400">
                <a:solidFill>
                  <a:schemeClr val="bg2"/>
                </a:solidFill>
                <a:latin typeface="Comic Sans MS" pitchFamily="66" charset="0"/>
              </a:defRPr>
            </a:lvl8pPr>
            <a:lvl9pPr marL="1828800" algn="ctr" rtl="0" eaLnBrk="0" fontAlgn="base" hangingPunct="0">
              <a:spcBef>
                <a:spcPct val="0"/>
              </a:spcBef>
              <a:spcAft>
                <a:spcPct val="0"/>
              </a:spcAft>
              <a:defRPr kumimoji="1" sz="2400">
                <a:solidFill>
                  <a:schemeClr val="bg2"/>
                </a:solidFill>
                <a:latin typeface="Comic Sans MS" pitchFamily="66" charset="0"/>
              </a:defRPr>
            </a:lvl9pPr>
          </a:lstStyle>
          <a:p>
            <a:r>
              <a:rPr lang="en-GB" altLang="de-DE" sz="2800" b="1" kern="0" baseline="0" dirty="0" smtClean="0">
                <a:solidFill>
                  <a:srgbClr val="FF0000"/>
                </a:solidFill>
                <a:effectLst>
                  <a:outerShdw blurRad="38100" dist="38100" dir="2700000" algn="tl">
                    <a:srgbClr val="000000"/>
                  </a:outerShdw>
                </a:effectLst>
              </a:rPr>
              <a:t> </a:t>
            </a:r>
            <a:r>
              <a:rPr lang="en-GB" altLang="de-DE" sz="2800" b="1" u="sng" kern="0" baseline="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Laser diagnostics of isomer excitation</a:t>
            </a:r>
            <a:endParaRPr lang="de-DE" altLang="de-DE" sz="2800" b="1" u="sng" kern="0" baseline="3000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0" name="Oval 46"/>
          <p:cNvSpPr>
            <a:spLocks noChangeArrowheads="1"/>
          </p:cNvSpPr>
          <p:nvPr/>
        </p:nvSpPr>
        <p:spPr bwMode="auto">
          <a:xfrm>
            <a:off x="254000" y="2043113"/>
            <a:ext cx="3994150" cy="2746375"/>
          </a:xfrm>
          <a:prstGeom prst="ellipse">
            <a:avLst/>
          </a:prstGeom>
          <a:solidFill>
            <a:schemeClr val="folHlink"/>
          </a:solidFill>
          <a:ln>
            <a:noFill/>
          </a:ln>
          <a:effectLst/>
          <a:extLst>
            <a:ext uri="{91240B29-F687-4F45-9708-019B960494DF}">
              <a14:hiddenLine xmlns:a14="http://schemas.microsoft.com/office/drawing/2010/main" w="38100" cap="sq">
                <a:solidFill>
                  <a:srgbClr val="000080"/>
                </a:solidFill>
                <a:round/>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aphicFrame>
        <p:nvGraphicFramePr>
          <p:cNvPr id="21" name="Object 62"/>
          <p:cNvGraphicFramePr>
            <a:graphicFrameLocks noChangeAspect="1"/>
          </p:cNvGraphicFramePr>
          <p:nvPr/>
        </p:nvGraphicFramePr>
        <p:xfrm>
          <a:off x="784225" y="2471738"/>
          <a:ext cx="984250" cy="600075"/>
        </p:xfrm>
        <a:graphic>
          <a:graphicData uri="http://schemas.openxmlformats.org/presentationml/2006/ole">
            <mc:AlternateContent xmlns:mc="http://schemas.openxmlformats.org/markup-compatibility/2006">
              <mc:Choice xmlns:v="urn:schemas-microsoft-com:vml" Requires="v">
                <p:oleObj spid="_x0000_s3590" name="Formel" r:id="rId3" imgW="457200" imgH="279360" progId="Equation.3">
                  <p:embed/>
                </p:oleObj>
              </mc:Choice>
              <mc:Fallback>
                <p:oleObj name="Formel" r:id="rId3" imgW="457200" imgH="2793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25" y="2471738"/>
                        <a:ext cx="984250"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 name="Object 55"/>
          <p:cNvGraphicFramePr>
            <a:graphicFrameLocks noChangeAspect="1"/>
          </p:cNvGraphicFramePr>
          <p:nvPr/>
        </p:nvGraphicFramePr>
        <p:xfrm>
          <a:off x="801688" y="3889375"/>
          <a:ext cx="874712" cy="530225"/>
        </p:xfrm>
        <a:graphic>
          <a:graphicData uri="http://schemas.openxmlformats.org/presentationml/2006/ole">
            <mc:AlternateContent xmlns:mc="http://schemas.openxmlformats.org/markup-compatibility/2006">
              <mc:Choice xmlns:v="urn:schemas-microsoft-com:vml" Requires="v">
                <p:oleObj spid="_x0000_s3591" name="Formel" r:id="rId5" imgW="419040" imgH="253800" progId="Equation.3">
                  <p:embed/>
                </p:oleObj>
              </mc:Choice>
              <mc:Fallback>
                <p:oleObj name="Formel" r:id="rId5" imgW="419040" imgH="253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688" y="3889375"/>
                        <a:ext cx="874712"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Line 32"/>
          <p:cNvSpPr>
            <a:spLocks noChangeShapeType="1"/>
          </p:cNvSpPr>
          <p:nvPr/>
        </p:nvSpPr>
        <p:spPr bwMode="auto">
          <a:xfrm>
            <a:off x="1790700" y="4154488"/>
            <a:ext cx="1990725" cy="0"/>
          </a:xfrm>
          <a:prstGeom prst="line">
            <a:avLst/>
          </a:prstGeom>
          <a:noFill/>
          <a:ln w="31750" cap="sq">
            <a:solidFill>
              <a:srgbClr val="000080"/>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 name="Line 33"/>
          <p:cNvSpPr>
            <a:spLocks noChangeShapeType="1"/>
          </p:cNvSpPr>
          <p:nvPr/>
        </p:nvSpPr>
        <p:spPr bwMode="auto">
          <a:xfrm>
            <a:off x="1790700" y="2771775"/>
            <a:ext cx="1990725" cy="0"/>
          </a:xfrm>
          <a:prstGeom prst="line">
            <a:avLst/>
          </a:prstGeom>
          <a:noFill/>
          <a:ln w="31750" cap="sq">
            <a:solidFill>
              <a:srgbClr val="000080"/>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5" name="Line 38"/>
          <p:cNvSpPr>
            <a:spLocks noChangeShapeType="1"/>
          </p:cNvSpPr>
          <p:nvPr/>
        </p:nvSpPr>
        <p:spPr bwMode="auto">
          <a:xfrm>
            <a:off x="2759075" y="2771775"/>
            <a:ext cx="0" cy="1382713"/>
          </a:xfrm>
          <a:prstGeom prst="line">
            <a:avLst/>
          </a:prstGeom>
          <a:noFill/>
          <a:ln w="25400" cap="sq">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6" name="Text Box 39"/>
          <p:cNvSpPr txBox="1">
            <a:spLocks noChangeArrowheads="1"/>
          </p:cNvSpPr>
          <p:nvPr/>
        </p:nvSpPr>
        <p:spPr bwMode="auto">
          <a:xfrm>
            <a:off x="2879725" y="3144838"/>
            <a:ext cx="441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0" baseline="0">
                <a:effectLst/>
                <a:latin typeface="Symbol" pitchFamily="18" charset="2"/>
              </a:rPr>
              <a:t>w</a:t>
            </a:r>
            <a:r>
              <a:rPr lang="en-US" altLang="de-DE" b="0" baseline="-25000">
                <a:effectLst/>
                <a:latin typeface="Symbol" pitchFamily="18" charset="2"/>
              </a:rPr>
              <a:t>1</a:t>
            </a:r>
            <a:endParaRPr lang="de-DE" altLang="de-DE" b="0" baseline="-25000">
              <a:effectLst/>
              <a:latin typeface="Symbol" pitchFamily="18" charset="2"/>
            </a:endParaRPr>
          </a:p>
        </p:txBody>
      </p:sp>
      <p:sp>
        <p:nvSpPr>
          <p:cNvPr id="27" name="Text Box 40"/>
          <p:cNvSpPr txBox="1">
            <a:spLocks noChangeArrowheads="1"/>
          </p:cNvSpPr>
          <p:nvPr/>
        </p:nvSpPr>
        <p:spPr bwMode="auto">
          <a:xfrm>
            <a:off x="2022475" y="4216400"/>
            <a:ext cx="1376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0" dirty="0">
                <a:solidFill>
                  <a:srgbClr val="05791B"/>
                </a:solidFill>
                <a:effectLst/>
                <a:latin typeface="Arial" panose="020B0604020202020204" pitchFamily="34" charset="0"/>
                <a:cs typeface="Arial" panose="020B0604020202020204" pitchFamily="34" charset="0"/>
              </a:rPr>
              <a:t>229</a:t>
            </a:r>
            <a:r>
              <a:rPr lang="en-US" altLang="de-DE" b="0" baseline="0" dirty="0">
                <a:solidFill>
                  <a:srgbClr val="05791B"/>
                </a:solidFill>
                <a:effectLst/>
                <a:latin typeface="Arial" panose="020B0604020202020204" pitchFamily="34" charset="0"/>
                <a:cs typeface="Arial" panose="020B0604020202020204" pitchFamily="34" charset="0"/>
              </a:rPr>
              <a:t>Th(</a:t>
            </a:r>
            <a:r>
              <a:rPr lang="en-US" altLang="de-DE" b="0" baseline="0" dirty="0" err="1">
                <a:solidFill>
                  <a:srgbClr val="05791B"/>
                </a:solidFill>
                <a:effectLst/>
                <a:latin typeface="Arial" panose="020B0604020202020204" pitchFamily="34" charset="0"/>
                <a:cs typeface="Arial" panose="020B0604020202020204" pitchFamily="34" charset="0"/>
              </a:rPr>
              <a:t>g.s</a:t>
            </a:r>
            <a:r>
              <a:rPr lang="en-US" altLang="de-DE" b="0" baseline="0" dirty="0">
                <a:solidFill>
                  <a:srgbClr val="05791B"/>
                </a:solidFill>
                <a:effectLst/>
                <a:latin typeface="Arial" panose="020B0604020202020204" pitchFamily="34" charset="0"/>
                <a:cs typeface="Arial" panose="020B0604020202020204" pitchFamily="34" charset="0"/>
              </a:rPr>
              <a:t>.)</a:t>
            </a:r>
            <a:endParaRPr lang="de-DE" altLang="de-DE" b="0" baseline="0" dirty="0">
              <a:solidFill>
                <a:srgbClr val="05791B"/>
              </a:solidFill>
              <a:effectLst/>
              <a:latin typeface="Arial" panose="020B0604020202020204" pitchFamily="34" charset="0"/>
              <a:cs typeface="Arial" panose="020B0604020202020204" pitchFamily="34" charset="0"/>
            </a:endParaRPr>
          </a:p>
        </p:txBody>
      </p:sp>
      <p:sp>
        <p:nvSpPr>
          <p:cNvPr id="28" name="Line 48"/>
          <p:cNvSpPr>
            <a:spLocks noChangeShapeType="1"/>
          </p:cNvSpPr>
          <p:nvPr/>
        </p:nvSpPr>
        <p:spPr bwMode="auto">
          <a:xfrm flipV="1">
            <a:off x="4265613" y="2976563"/>
            <a:ext cx="657225" cy="158750"/>
          </a:xfrm>
          <a:prstGeom prst="line">
            <a:avLst/>
          </a:prstGeom>
          <a:noFill/>
          <a:ln w="25400" cap="sq">
            <a:solidFill>
              <a:srgbClr val="FF0000"/>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 name="Text Box 49"/>
          <p:cNvSpPr txBox="1">
            <a:spLocks noChangeArrowheads="1"/>
          </p:cNvSpPr>
          <p:nvPr/>
        </p:nvSpPr>
        <p:spPr bwMode="auto">
          <a:xfrm>
            <a:off x="4322763" y="2617788"/>
            <a:ext cx="441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0" baseline="0">
                <a:effectLst/>
                <a:latin typeface="Symbol" pitchFamily="18" charset="2"/>
              </a:rPr>
              <a:t>w</a:t>
            </a:r>
            <a:r>
              <a:rPr lang="en-US" altLang="de-DE" b="0" baseline="-25000">
                <a:effectLst/>
                <a:latin typeface="Symbol" pitchFamily="18" charset="2"/>
              </a:rPr>
              <a:t>2</a:t>
            </a:r>
            <a:endParaRPr lang="de-DE" altLang="de-DE" b="0" baseline="-25000">
              <a:effectLst/>
              <a:latin typeface="Symbol" pitchFamily="18" charset="2"/>
            </a:endParaRPr>
          </a:p>
        </p:txBody>
      </p:sp>
      <p:grpSp>
        <p:nvGrpSpPr>
          <p:cNvPr id="30" name="Group 69"/>
          <p:cNvGrpSpPr>
            <a:grpSpLocks/>
          </p:cNvGrpSpPr>
          <p:nvPr/>
        </p:nvGrpSpPr>
        <p:grpSpPr bwMode="auto">
          <a:xfrm>
            <a:off x="4846638" y="1200150"/>
            <a:ext cx="3994150" cy="2746375"/>
            <a:chOff x="3053" y="888"/>
            <a:chExt cx="2516" cy="1730"/>
          </a:xfrm>
        </p:grpSpPr>
        <p:sp>
          <p:nvSpPr>
            <p:cNvPr id="31" name="Oval 66"/>
            <p:cNvSpPr>
              <a:spLocks noChangeArrowheads="1"/>
            </p:cNvSpPr>
            <p:nvPr/>
          </p:nvSpPr>
          <p:spPr bwMode="auto">
            <a:xfrm>
              <a:off x="3053" y="888"/>
              <a:ext cx="2516" cy="1730"/>
            </a:xfrm>
            <a:prstGeom prst="ellipse">
              <a:avLst/>
            </a:prstGeom>
            <a:solidFill>
              <a:schemeClr val="folHlink"/>
            </a:solidFill>
            <a:ln>
              <a:noFill/>
            </a:ln>
            <a:effectLst/>
            <a:extLst>
              <a:ext uri="{91240B29-F687-4F45-9708-019B960494DF}">
                <a14:hiddenLine xmlns:a14="http://schemas.microsoft.com/office/drawing/2010/main" w="38100" cap="sq">
                  <a:solidFill>
                    <a:srgbClr val="000080"/>
                  </a:solidFill>
                  <a:round/>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aphicFrame>
          <p:nvGraphicFramePr>
            <p:cNvPr id="32" name="Object 51"/>
            <p:cNvGraphicFramePr>
              <a:graphicFrameLocks noChangeAspect="1"/>
            </p:cNvGraphicFramePr>
            <p:nvPr/>
          </p:nvGraphicFramePr>
          <p:xfrm>
            <a:off x="3360" y="1183"/>
            <a:ext cx="648" cy="357"/>
          </p:xfrm>
          <a:graphic>
            <a:graphicData uri="http://schemas.openxmlformats.org/presentationml/2006/ole">
              <mc:AlternateContent xmlns:mc="http://schemas.openxmlformats.org/markup-compatibility/2006">
                <mc:Choice xmlns:v="urn:schemas-microsoft-com:vml" Requires="v">
                  <p:oleObj spid="_x0000_s3592" name="Formel" r:id="rId7" imgW="507960" imgH="279360" progId="Equation.3">
                    <p:embed/>
                  </p:oleObj>
                </mc:Choice>
                <mc:Fallback>
                  <p:oleObj name="Formel" r:id="rId7" imgW="507960" imgH="2793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0" y="1183"/>
                          <a:ext cx="648" cy="3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 name="Line 41"/>
            <p:cNvSpPr>
              <a:spLocks noChangeShapeType="1"/>
            </p:cNvSpPr>
            <p:nvPr/>
          </p:nvSpPr>
          <p:spPr bwMode="auto">
            <a:xfrm>
              <a:off x="4027" y="2230"/>
              <a:ext cx="1254" cy="0"/>
            </a:xfrm>
            <a:prstGeom prst="line">
              <a:avLst/>
            </a:prstGeom>
            <a:noFill/>
            <a:ln w="31750" cap="sq">
              <a:solidFill>
                <a:srgbClr val="000080"/>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4" name="Line 42"/>
            <p:cNvSpPr>
              <a:spLocks noChangeShapeType="1"/>
            </p:cNvSpPr>
            <p:nvPr/>
          </p:nvSpPr>
          <p:spPr bwMode="auto">
            <a:xfrm>
              <a:off x="4027" y="1359"/>
              <a:ext cx="1254" cy="0"/>
            </a:xfrm>
            <a:prstGeom prst="line">
              <a:avLst/>
            </a:prstGeom>
            <a:noFill/>
            <a:ln w="31750" cap="sq">
              <a:solidFill>
                <a:srgbClr val="000080"/>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 name="Line 43"/>
            <p:cNvSpPr>
              <a:spLocks noChangeShapeType="1"/>
            </p:cNvSpPr>
            <p:nvPr/>
          </p:nvSpPr>
          <p:spPr bwMode="auto">
            <a:xfrm>
              <a:off x="4637" y="1498"/>
              <a:ext cx="0" cy="636"/>
            </a:xfrm>
            <a:prstGeom prst="line">
              <a:avLst/>
            </a:prstGeom>
            <a:noFill/>
            <a:ln w="25400">
              <a:solidFill>
                <a:srgbClr val="FF0000"/>
              </a:solidFill>
              <a:prstDash val="dash"/>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6" name="Text Box 44"/>
            <p:cNvSpPr txBox="1">
              <a:spLocks noChangeArrowheads="1"/>
            </p:cNvSpPr>
            <p:nvPr/>
          </p:nvSpPr>
          <p:spPr bwMode="auto">
            <a:xfrm>
              <a:off x="4713" y="1594"/>
              <a:ext cx="2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0" baseline="0">
                  <a:effectLst/>
                  <a:latin typeface="Symbol" pitchFamily="18" charset="2"/>
                </a:rPr>
                <a:t>w</a:t>
              </a:r>
              <a:r>
                <a:rPr lang="en-US" altLang="de-DE" b="0" baseline="-25000">
                  <a:effectLst/>
                  <a:latin typeface="Symbol" pitchFamily="18" charset="2"/>
                </a:rPr>
                <a:t>1</a:t>
              </a:r>
              <a:endParaRPr lang="de-DE" altLang="de-DE" b="0" baseline="-25000">
                <a:effectLst/>
                <a:latin typeface="Symbol" pitchFamily="18" charset="2"/>
              </a:endParaRPr>
            </a:p>
          </p:txBody>
        </p:sp>
        <p:sp>
          <p:nvSpPr>
            <p:cNvPr id="37" name="Text Box 45"/>
            <p:cNvSpPr txBox="1">
              <a:spLocks noChangeArrowheads="1"/>
            </p:cNvSpPr>
            <p:nvPr/>
          </p:nvSpPr>
          <p:spPr bwMode="auto">
            <a:xfrm>
              <a:off x="4341" y="2269"/>
              <a:ext cx="58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0" dirty="0">
                  <a:solidFill>
                    <a:srgbClr val="05791B"/>
                  </a:solidFill>
                  <a:effectLst/>
                  <a:latin typeface="Arial" panose="020B0604020202020204" pitchFamily="34" charset="0"/>
                  <a:cs typeface="Arial" panose="020B0604020202020204" pitchFamily="34" charset="0"/>
                </a:rPr>
                <a:t>229m</a:t>
              </a:r>
              <a:r>
                <a:rPr lang="en-US" altLang="de-DE" b="0" baseline="0" dirty="0">
                  <a:solidFill>
                    <a:srgbClr val="05791B"/>
                  </a:solidFill>
                  <a:effectLst/>
                  <a:latin typeface="Arial" panose="020B0604020202020204" pitchFamily="34" charset="0"/>
                  <a:cs typeface="Arial" panose="020B0604020202020204" pitchFamily="34" charset="0"/>
                </a:rPr>
                <a:t>Th</a:t>
              </a:r>
              <a:endParaRPr lang="de-DE" altLang="de-DE" b="0" baseline="0" dirty="0">
                <a:solidFill>
                  <a:srgbClr val="05791B"/>
                </a:solidFill>
                <a:effectLst/>
                <a:latin typeface="Arial" panose="020B0604020202020204" pitchFamily="34" charset="0"/>
                <a:cs typeface="Arial" panose="020B0604020202020204" pitchFamily="34" charset="0"/>
              </a:endParaRPr>
            </a:p>
          </p:txBody>
        </p:sp>
        <p:graphicFrame>
          <p:nvGraphicFramePr>
            <p:cNvPr id="38" name="Object 64"/>
            <p:cNvGraphicFramePr>
              <a:graphicFrameLocks noChangeAspect="1"/>
            </p:cNvGraphicFramePr>
            <p:nvPr/>
          </p:nvGraphicFramePr>
          <p:xfrm>
            <a:off x="3435" y="2057"/>
            <a:ext cx="562" cy="343"/>
          </p:xfrm>
          <a:graphic>
            <a:graphicData uri="http://schemas.openxmlformats.org/presentationml/2006/ole">
              <mc:AlternateContent xmlns:mc="http://schemas.openxmlformats.org/markup-compatibility/2006">
                <mc:Choice xmlns:v="urn:schemas-microsoft-com:vml" Requires="v">
                  <p:oleObj spid="_x0000_s3593" name="Formel" r:id="rId9" imgW="457200" imgH="279360" progId="Equation.3">
                    <p:embed/>
                  </p:oleObj>
                </mc:Choice>
                <mc:Fallback>
                  <p:oleObj name="Formel" r:id="rId9" imgW="457200" imgH="2793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35" y="2057"/>
                          <a:ext cx="562"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39" name="Text Box 70"/>
          <p:cNvSpPr txBox="1">
            <a:spLocks noChangeArrowheads="1"/>
          </p:cNvSpPr>
          <p:nvPr/>
        </p:nvSpPr>
        <p:spPr bwMode="auto">
          <a:xfrm>
            <a:off x="403225" y="4837113"/>
            <a:ext cx="28362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0" baseline="0" dirty="0">
                <a:solidFill>
                  <a:schemeClr val="bg2"/>
                </a:solidFill>
                <a:effectLst/>
                <a:latin typeface="Symbol" panose="05050102010706020507" pitchFamily="18" charset="2"/>
                <a:cs typeface="Arial" panose="020B0604020202020204" pitchFamily="34" charset="0"/>
              </a:rPr>
              <a:t>a</a:t>
            </a:r>
            <a:r>
              <a:rPr lang="en-US" altLang="de-DE" b="0" baseline="0" dirty="0">
                <a:solidFill>
                  <a:schemeClr val="bg2"/>
                </a:solidFill>
                <a:effectLst/>
                <a:latin typeface="Arial" panose="020B0604020202020204" pitchFamily="34" charset="0"/>
                <a:cs typeface="Arial" panose="020B0604020202020204" pitchFamily="34" charset="0"/>
              </a:rPr>
              <a:t>: nuclear, </a:t>
            </a:r>
            <a:r>
              <a:rPr lang="en-US" altLang="de-DE" b="0" baseline="0" dirty="0">
                <a:solidFill>
                  <a:schemeClr val="bg2"/>
                </a:solidFill>
                <a:effectLst/>
                <a:latin typeface="Symbol" panose="05050102010706020507" pitchFamily="18" charset="2"/>
                <a:cs typeface="Arial" panose="020B0604020202020204" pitchFamily="34" charset="0"/>
              </a:rPr>
              <a:t>b</a:t>
            </a:r>
            <a:r>
              <a:rPr lang="en-US" altLang="de-DE" b="0" baseline="0" dirty="0">
                <a:solidFill>
                  <a:schemeClr val="bg2"/>
                </a:solidFill>
                <a:effectLst/>
                <a:latin typeface="Arial" panose="020B0604020202020204" pitchFamily="34" charset="0"/>
                <a:cs typeface="Arial" panose="020B0604020202020204" pitchFamily="34" charset="0"/>
              </a:rPr>
              <a:t>: electronic</a:t>
            </a:r>
            <a:endParaRPr lang="de-DE" altLang="de-DE" b="0" baseline="0" dirty="0">
              <a:solidFill>
                <a:schemeClr val="bg2"/>
              </a:solidFill>
              <a:effectLst/>
              <a:latin typeface="Arial" panose="020B0604020202020204" pitchFamily="34" charset="0"/>
              <a:cs typeface="Arial" panose="020B0604020202020204" pitchFamily="34" charset="0"/>
            </a:endParaRPr>
          </a:p>
        </p:txBody>
      </p:sp>
      <p:sp>
        <p:nvSpPr>
          <p:cNvPr id="40" name="Text Box 71"/>
          <p:cNvSpPr txBox="1">
            <a:spLocks noChangeArrowheads="1"/>
          </p:cNvSpPr>
          <p:nvPr/>
        </p:nvSpPr>
        <p:spPr bwMode="auto">
          <a:xfrm>
            <a:off x="4592638" y="4110988"/>
            <a:ext cx="4411785"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ts val="600"/>
              </a:spcAft>
            </a:pPr>
            <a:r>
              <a:rPr lang="en-US" altLang="de-DE" b="0" baseline="0" dirty="0">
                <a:solidFill>
                  <a:srgbClr val="05791B"/>
                </a:solidFill>
                <a:effectLst/>
                <a:latin typeface="Arial" panose="020B0604020202020204" pitchFamily="34" charset="0"/>
                <a:cs typeface="Arial" panose="020B0604020202020204" pitchFamily="34" charset="0"/>
                <a:sym typeface="Wingdings" pitchFamily="2" charset="2"/>
              </a:rPr>
              <a:t>after nuclear </a:t>
            </a:r>
            <a:r>
              <a:rPr lang="en-US" altLang="de-DE" b="0" baseline="0" dirty="0" smtClean="0">
                <a:solidFill>
                  <a:srgbClr val="05791B"/>
                </a:solidFill>
                <a:effectLst/>
                <a:latin typeface="Arial" panose="020B0604020202020204" pitchFamily="34" charset="0"/>
                <a:cs typeface="Arial" panose="020B0604020202020204" pitchFamily="34" charset="0"/>
                <a:sym typeface="Wingdings" pitchFamily="2" charset="2"/>
              </a:rPr>
              <a:t>transition (via </a:t>
            </a:r>
            <a:r>
              <a:rPr lang="en-US" altLang="de-DE" b="0" baseline="0" dirty="0" smtClean="0">
                <a:solidFill>
                  <a:srgbClr val="05791B"/>
                </a:solidFill>
                <a:effectLst/>
                <a:latin typeface="Symbol" panose="05050102010706020507" pitchFamily="18" charset="2"/>
                <a:cs typeface="Arial" panose="020B0604020202020204" pitchFamily="34" charset="0"/>
                <a:sym typeface="Wingdings" pitchFamily="2" charset="2"/>
              </a:rPr>
              <a:t>w</a:t>
            </a:r>
            <a:r>
              <a:rPr lang="en-US" altLang="de-DE" b="0" baseline="-25000" dirty="0" smtClean="0">
                <a:solidFill>
                  <a:srgbClr val="05791B"/>
                </a:solidFill>
                <a:effectLst/>
                <a:latin typeface="Arial" panose="020B0604020202020204" pitchFamily="34" charset="0"/>
                <a:cs typeface="Arial" panose="020B0604020202020204" pitchFamily="34" charset="0"/>
                <a:sym typeface="Wingdings" pitchFamily="2" charset="2"/>
              </a:rPr>
              <a:t>2</a:t>
            </a:r>
            <a:r>
              <a:rPr lang="en-US" altLang="de-DE" b="0" baseline="0" dirty="0" smtClean="0">
                <a:solidFill>
                  <a:srgbClr val="05791B"/>
                </a:solidFill>
                <a:effectLst/>
                <a:latin typeface="Arial" panose="020B0604020202020204" pitchFamily="34" charset="0"/>
                <a:cs typeface="Arial" panose="020B0604020202020204" pitchFamily="34" charset="0"/>
                <a:sym typeface="Wingdings" pitchFamily="2" charset="2"/>
              </a:rPr>
              <a:t>): </a:t>
            </a:r>
            <a:r>
              <a:rPr lang="en-US" altLang="de-DE" b="0" baseline="0" dirty="0" smtClean="0">
                <a:solidFill>
                  <a:srgbClr val="05791B"/>
                </a:solidFill>
                <a:effectLst/>
                <a:latin typeface="Arial" panose="020B0604020202020204" pitchFamily="34" charset="0"/>
                <a:cs typeface="Arial" panose="020B0604020202020204" pitchFamily="34" charset="0"/>
              </a:rPr>
              <a:t>  </a:t>
            </a:r>
            <a:endParaRPr lang="en-US" altLang="de-DE" b="0" baseline="0" dirty="0">
              <a:solidFill>
                <a:srgbClr val="05791B"/>
              </a:solidFill>
              <a:effectLst/>
              <a:latin typeface="Arial" panose="020B0604020202020204" pitchFamily="34" charset="0"/>
              <a:cs typeface="Arial" panose="020B0604020202020204" pitchFamily="34" charset="0"/>
            </a:endParaRPr>
          </a:p>
          <a:p>
            <a:r>
              <a:rPr lang="en-US" altLang="de-DE" b="0" baseline="0" dirty="0">
                <a:solidFill>
                  <a:schemeClr val="bg2"/>
                </a:solidFill>
                <a:effectLst/>
                <a:latin typeface="Arial" panose="020B0604020202020204" pitchFamily="34" charset="0"/>
                <a:cs typeface="Arial" panose="020B0604020202020204" pitchFamily="34" charset="0"/>
                <a:sym typeface="Wingdings" pitchFamily="2" charset="2"/>
              </a:rPr>
              <a:t> </a:t>
            </a:r>
            <a:r>
              <a:rPr lang="en-US" altLang="de-DE" b="0" baseline="0" dirty="0">
                <a:solidFill>
                  <a:schemeClr val="bg2"/>
                </a:solidFill>
                <a:effectLst/>
                <a:latin typeface="Arial" panose="020B0604020202020204" pitchFamily="34" charset="0"/>
                <a:cs typeface="Arial" panose="020B0604020202020204" pitchFamily="34" charset="0"/>
              </a:rPr>
              <a:t>change of nuclear moments, spin</a:t>
            </a:r>
          </a:p>
          <a:p>
            <a:pPr>
              <a:buFont typeface="Wingdings" pitchFamily="2" charset="2"/>
              <a:buChar char="à"/>
            </a:pPr>
            <a:r>
              <a:rPr lang="en-US" altLang="de-DE" b="0" baseline="0" dirty="0">
                <a:solidFill>
                  <a:schemeClr val="bg2"/>
                </a:solidFill>
                <a:effectLst/>
                <a:latin typeface="Arial" panose="020B0604020202020204" pitchFamily="34" charset="0"/>
                <a:cs typeface="Arial" panose="020B0604020202020204" pitchFamily="34" charset="0"/>
              </a:rPr>
              <a:t> change of hyperfine splitting,</a:t>
            </a:r>
          </a:p>
          <a:p>
            <a:pPr>
              <a:buFont typeface="Wingdings" pitchFamily="2" charset="2"/>
              <a:buNone/>
            </a:pPr>
            <a:r>
              <a:rPr lang="en-US" altLang="de-DE" b="0" baseline="0" dirty="0">
                <a:solidFill>
                  <a:schemeClr val="bg2"/>
                </a:solidFill>
                <a:effectLst/>
                <a:latin typeface="Arial" panose="020B0604020202020204" pitchFamily="34" charset="0"/>
                <a:cs typeface="Arial" panose="020B0604020202020204" pitchFamily="34" charset="0"/>
              </a:rPr>
              <a:t>    total angular momenta</a:t>
            </a:r>
          </a:p>
          <a:p>
            <a:pPr>
              <a:buFont typeface="Wingdings" pitchFamily="2" charset="2"/>
              <a:buChar char="à"/>
            </a:pPr>
            <a:r>
              <a:rPr lang="en-US" altLang="de-DE" b="0" baseline="0" dirty="0">
                <a:solidFill>
                  <a:schemeClr val="bg2"/>
                </a:solidFill>
                <a:effectLst/>
                <a:latin typeface="Arial" panose="020B0604020202020204" pitchFamily="34" charset="0"/>
                <a:cs typeface="Arial" panose="020B0604020202020204" pitchFamily="34" charset="0"/>
              </a:rPr>
              <a:t> </a:t>
            </a:r>
            <a:r>
              <a:rPr lang="en-US" altLang="de-DE" b="0" baseline="0" dirty="0">
                <a:solidFill>
                  <a:schemeClr val="bg2"/>
                </a:solidFill>
                <a:effectLst/>
                <a:latin typeface="Symbol" panose="05050102010706020507" pitchFamily="18" charset="2"/>
                <a:cs typeface="Arial" panose="020B0604020202020204" pitchFamily="34" charset="0"/>
              </a:rPr>
              <a:t>w</a:t>
            </a:r>
            <a:r>
              <a:rPr lang="en-US" altLang="de-DE" b="0" baseline="-25000" dirty="0">
                <a:solidFill>
                  <a:schemeClr val="bg2"/>
                </a:solidFill>
                <a:effectLst/>
                <a:latin typeface="Arial" panose="020B0604020202020204" pitchFamily="34" charset="0"/>
                <a:cs typeface="Arial" panose="020B0604020202020204" pitchFamily="34" charset="0"/>
              </a:rPr>
              <a:t>1</a:t>
            </a:r>
            <a:r>
              <a:rPr lang="en-US" altLang="de-DE" b="0" baseline="0" dirty="0">
                <a:solidFill>
                  <a:schemeClr val="bg2"/>
                </a:solidFill>
                <a:effectLst/>
                <a:latin typeface="Arial" panose="020B0604020202020204" pitchFamily="34" charset="0"/>
                <a:cs typeface="Arial" panose="020B0604020202020204" pitchFamily="34" charset="0"/>
              </a:rPr>
              <a:t> out of resonance (~</a:t>
            </a:r>
            <a:r>
              <a:rPr lang="en-US" altLang="de-DE" b="0" baseline="0" dirty="0" smtClean="0">
                <a:solidFill>
                  <a:schemeClr val="bg2"/>
                </a:solidFill>
                <a:effectLst/>
                <a:latin typeface="Arial" panose="020B0604020202020204" pitchFamily="34" charset="0"/>
                <a:cs typeface="Arial" panose="020B0604020202020204" pitchFamily="34" charset="0"/>
              </a:rPr>
              <a:t>GHz)</a:t>
            </a:r>
            <a:endParaRPr lang="en-US" altLang="de-DE" b="0" baseline="0" dirty="0">
              <a:solidFill>
                <a:schemeClr val="bg2"/>
              </a:solidFill>
              <a:effectLst/>
              <a:latin typeface="Arial" panose="020B0604020202020204" pitchFamily="34" charset="0"/>
              <a:cs typeface="Arial" panose="020B0604020202020204" pitchFamily="34" charset="0"/>
            </a:endParaRPr>
          </a:p>
          <a:p>
            <a:pPr>
              <a:buFont typeface="Wingdings" pitchFamily="2" charset="2"/>
              <a:buNone/>
            </a:pPr>
            <a:r>
              <a:rPr lang="en-US" altLang="de-DE" b="0" baseline="0" dirty="0">
                <a:solidFill>
                  <a:schemeClr val="bg2"/>
                </a:solidFill>
                <a:effectLst/>
                <a:latin typeface="Arial" panose="020B0604020202020204" pitchFamily="34" charset="0"/>
                <a:cs typeface="Arial" panose="020B0604020202020204" pitchFamily="34" charset="0"/>
                <a:sym typeface="Wingdings" pitchFamily="2" charset="2"/>
              </a:rPr>
              <a:t> </a:t>
            </a:r>
            <a:r>
              <a:rPr lang="en-US" altLang="de-DE" b="0" baseline="0" dirty="0">
                <a:solidFill>
                  <a:schemeClr val="bg2"/>
                </a:solidFill>
                <a:effectLst/>
                <a:latin typeface="Arial" panose="020B0604020202020204" pitchFamily="34" charset="0"/>
                <a:cs typeface="Arial" panose="020B0604020202020204" pitchFamily="34" charset="0"/>
              </a:rPr>
              <a:t>drop in resonance fluorescence</a:t>
            </a:r>
            <a:endParaRPr lang="de-DE" altLang="de-DE" b="0" baseline="0" dirty="0">
              <a:solidFill>
                <a:schemeClr val="bg2"/>
              </a:solidFill>
              <a:effectLst/>
              <a:latin typeface="Arial" panose="020B0604020202020204" pitchFamily="34" charset="0"/>
              <a:cs typeface="Arial" panose="020B0604020202020204" pitchFamily="34" charset="0"/>
            </a:endParaRPr>
          </a:p>
        </p:txBody>
      </p:sp>
      <p:sp>
        <p:nvSpPr>
          <p:cNvPr id="41" name="Line 72"/>
          <p:cNvSpPr>
            <a:spLocks noChangeShapeType="1"/>
          </p:cNvSpPr>
          <p:nvPr/>
        </p:nvSpPr>
        <p:spPr bwMode="auto">
          <a:xfrm>
            <a:off x="157163" y="5881688"/>
            <a:ext cx="492125" cy="0"/>
          </a:xfrm>
          <a:prstGeom prst="line">
            <a:avLst/>
          </a:prstGeom>
          <a:noFill/>
          <a:ln w="25400" cap="sq">
            <a:solidFill>
              <a:schemeClr val="bg2"/>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 name="Text Box 73"/>
          <p:cNvSpPr txBox="1">
            <a:spLocks noChangeArrowheads="1"/>
          </p:cNvSpPr>
          <p:nvPr/>
        </p:nvSpPr>
        <p:spPr bwMode="auto">
          <a:xfrm>
            <a:off x="568325" y="5670550"/>
            <a:ext cx="35736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aseline="0" dirty="0">
                <a:effectLst>
                  <a:outerShdw blurRad="38100" dist="38100" dir="2700000" algn="tl">
                    <a:srgbClr val="000000"/>
                  </a:outerShdw>
                </a:effectLst>
              </a:rPr>
              <a:t> </a:t>
            </a:r>
            <a:r>
              <a:rPr lang="en-US" altLang="de-DE" b="0" baseline="0" dirty="0">
                <a:solidFill>
                  <a:schemeClr val="bg2"/>
                </a:solidFill>
                <a:effectLst/>
                <a:latin typeface="Arial" panose="020B0604020202020204" pitchFamily="34" charset="0"/>
                <a:cs typeface="Arial" panose="020B0604020202020204" pitchFamily="34" charset="0"/>
              </a:rPr>
              <a:t>double resonance method</a:t>
            </a:r>
          </a:p>
          <a:p>
            <a:r>
              <a:rPr lang="en-US" altLang="de-DE" b="0" baseline="0" dirty="0">
                <a:solidFill>
                  <a:schemeClr val="bg2"/>
                </a:solidFill>
                <a:effectLst/>
                <a:latin typeface="Arial" panose="020B0604020202020204" pitchFamily="34" charset="0"/>
                <a:cs typeface="Arial" panose="020B0604020202020204" pitchFamily="34" charset="0"/>
              </a:rPr>
              <a:t>  </a:t>
            </a:r>
            <a:r>
              <a:rPr lang="en-US" altLang="de-DE" b="0" baseline="0" dirty="0" err="1" smtClean="0">
                <a:solidFill>
                  <a:schemeClr val="bg2"/>
                </a:solidFill>
                <a:effectLst/>
                <a:latin typeface="Arial" panose="020B0604020202020204" pitchFamily="34" charset="0"/>
                <a:cs typeface="Arial" panose="020B0604020202020204" pitchFamily="34" charset="0"/>
              </a:rPr>
              <a:t>Dehmelt’s</a:t>
            </a:r>
            <a:r>
              <a:rPr lang="en-US" altLang="de-DE" b="0" baseline="0" dirty="0" smtClean="0">
                <a:solidFill>
                  <a:schemeClr val="bg2"/>
                </a:solidFill>
                <a:effectLst/>
                <a:latin typeface="Arial" panose="020B0604020202020204" pitchFamily="34" charset="0"/>
                <a:cs typeface="Arial" panose="020B0604020202020204" pitchFamily="34" charset="0"/>
              </a:rPr>
              <a:t> ‘electron </a:t>
            </a:r>
            <a:r>
              <a:rPr lang="en-US" altLang="de-DE" b="0" baseline="0" dirty="0">
                <a:solidFill>
                  <a:schemeClr val="bg2"/>
                </a:solidFill>
                <a:effectLst/>
                <a:latin typeface="Arial" panose="020B0604020202020204" pitchFamily="34" charset="0"/>
                <a:cs typeface="Arial" panose="020B0604020202020204" pitchFamily="34" charset="0"/>
              </a:rPr>
              <a:t>shelving</a:t>
            </a:r>
            <a:r>
              <a:rPr lang="en-US" altLang="de-DE" b="0" baseline="0" dirty="0">
                <a:solidFill>
                  <a:schemeClr val="hlink"/>
                </a:solidFill>
                <a:effectLst/>
                <a:latin typeface="Arial" panose="020B0604020202020204" pitchFamily="34" charset="0"/>
                <a:cs typeface="Arial" panose="020B0604020202020204" pitchFamily="34" charset="0"/>
              </a:rPr>
              <a:t>’</a:t>
            </a:r>
            <a:endParaRPr lang="de-DE" altLang="de-DE" b="0" baseline="0" dirty="0">
              <a:solidFill>
                <a:schemeClr val="hlink"/>
              </a:solidFill>
              <a:effectLst/>
              <a:latin typeface="Arial" panose="020B0604020202020204" pitchFamily="34" charset="0"/>
              <a:cs typeface="Arial" panose="020B0604020202020204" pitchFamily="34" charset="0"/>
            </a:endParaRPr>
          </a:p>
        </p:txBody>
      </p:sp>
      <p:sp>
        <p:nvSpPr>
          <p:cNvPr id="43" name="Text Box 74"/>
          <p:cNvSpPr txBox="1">
            <a:spLocks noChangeArrowheads="1"/>
          </p:cNvSpPr>
          <p:nvPr/>
        </p:nvSpPr>
        <p:spPr bwMode="auto">
          <a:xfrm>
            <a:off x="0" y="1095763"/>
            <a:ext cx="55755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buClr>
                <a:srgbClr val="FF0000"/>
              </a:buClr>
              <a:buFont typeface="Wingdings" panose="05000000000000000000" pitchFamily="2" charset="2"/>
              <a:buChar char="§"/>
            </a:pPr>
            <a:r>
              <a:rPr lang="en-US" altLang="de-DE" b="0" baseline="0" dirty="0" smtClean="0">
                <a:solidFill>
                  <a:srgbClr val="000099"/>
                </a:solidFill>
                <a:effectLst/>
                <a:latin typeface="Arial" panose="020B0604020202020204" pitchFamily="34" charset="0"/>
                <a:cs typeface="Arial" panose="020B0604020202020204" pitchFamily="34" charset="0"/>
              </a:rPr>
              <a:t>use closed </a:t>
            </a:r>
            <a:r>
              <a:rPr lang="en-US" altLang="de-DE" b="0" baseline="0" dirty="0">
                <a:solidFill>
                  <a:srgbClr val="000099"/>
                </a:solidFill>
                <a:effectLst/>
                <a:latin typeface="Arial" panose="020B0604020202020204" pitchFamily="34" charset="0"/>
                <a:cs typeface="Arial" panose="020B0604020202020204" pitchFamily="34" charset="0"/>
              </a:rPr>
              <a:t>2-level system in electron shell:</a:t>
            </a:r>
            <a:endParaRPr lang="de-DE" altLang="de-DE" b="0" baseline="0" dirty="0">
              <a:solidFill>
                <a:srgbClr val="000099"/>
              </a:solidFill>
              <a:effectLst/>
              <a:latin typeface="Arial" panose="020B0604020202020204" pitchFamily="34" charset="0"/>
              <a:cs typeface="Arial" panose="020B0604020202020204" pitchFamily="34" charset="0"/>
            </a:endParaRPr>
          </a:p>
        </p:txBody>
      </p:sp>
      <p:sp>
        <p:nvSpPr>
          <p:cNvPr id="44" name="Text Box 75"/>
          <p:cNvSpPr txBox="1">
            <a:spLocks noChangeArrowheads="1"/>
          </p:cNvSpPr>
          <p:nvPr/>
        </p:nvSpPr>
        <p:spPr bwMode="auto">
          <a:xfrm>
            <a:off x="4518025" y="6213413"/>
            <a:ext cx="457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b="0" baseline="0" dirty="0" err="1">
                <a:solidFill>
                  <a:schemeClr val="bg2"/>
                </a:solidFill>
                <a:effectLst/>
                <a:latin typeface="Arial" charset="0"/>
              </a:rPr>
              <a:t>Peik</a:t>
            </a:r>
            <a:r>
              <a:rPr lang="en-US" altLang="de-DE" sz="1800" b="0" baseline="0" dirty="0">
                <a:solidFill>
                  <a:schemeClr val="bg2"/>
                </a:solidFill>
                <a:effectLst/>
                <a:latin typeface="Arial" charset="0"/>
              </a:rPr>
              <a:t>, Tamm, Eur. Phys. Lett. 61 (2003) 181</a:t>
            </a:r>
            <a:endParaRPr lang="de-DE" altLang="de-DE" sz="1800" b="0" baseline="0" dirty="0">
              <a:solidFill>
                <a:schemeClr val="bg2"/>
              </a:solidFill>
              <a:effectLst/>
              <a:latin typeface="Arial" charset="0"/>
            </a:endParaRPr>
          </a:p>
        </p:txBody>
      </p:sp>
    </p:spTree>
    <p:extLst>
      <p:ext uri="{BB962C8B-B14F-4D97-AF65-F5344CB8AC3E}">
        <p14:creationId xmlns:p14="http://schemas.microsoft.com/office/powerpoint/2010/main" val="4116281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29</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45" name="Rectangle 2"/>
          <p:cNvSpPr txBox="1">
            <a:spLocks noChangeArrowheads="1"/>
          </p:cNvSpPr>
          <p:nvPr/>
        </p:nvSpPr>
        <p:spPr>
          <a:xfrm>
            <a:off x="1262063" y="69850"/>
            <a:ext cx="6380162" cy="519113"/>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lvl1pPr algn="ctr" rtl="0" eaLnBrk="0" fontAlgn="base" hangingPunct="0">
              <a:spcBef>
                <a:spcPct val="0"/>
              </a:spcBef>
              <a:spcAft>
                <a:spcPct val="0"/>
              </a:spcAft>
              <a:defRPr kumimoji="1" sz="2400">
                <a:solidFill>
                  <a:schemeClr val="bg2"/>
                </a:solidFill>
                <a:latin typeface="+mj-lt"/>
                <a:ea typeface="+mj-ea"/>
                <a:cs typeface="+mj-cs"/>
              </a:defRPr>
            </a:lvl1pPr>
            <a:lvl2pPr algn="ctr" rtl="0" eaLnBrk="0" fontAlgn="base" hangingPunct="0">
              <a:spcBef>
                <a:spcPct val="0"/>
              </a:spcBef>
              <a:spcAft>
                <a:spcPct val="0"/>
              </a:spcAft>
              <a:defRPr kumimoji="1" sz="2400">
                <a:solidFill>
                  <a:schemeClr val="bg2"/>
                </a:solidFill>
                <a:latin typeface="Comic Sans MS" pitchFamily="66" charset="0"/>
              </a:defRPr>
            </a:lvl2pPr>
            <a:lvl3pPr algn="ctr" rtl="0" eaLnBrk="0" fontAlgn="base" hangingPunct="0">
              <a:spcBef>
                <a:spcPct val="0"/>
              </a:spcBef>
              <a:spcAft>
                <a:spcPct val="0"/>
              </a:spcAft>
              <a:defRPr kumimoji="1" sz="2400">
                <a:solidFill>
                  <a:schemeClr val="bg2"/>
                </a:solidFill>
                <a:latin typeface="Comic Sans MS" pitchFamily="66" charset="0"/>
              </a:defRPr>
            </a:lvl3pPr>
            <a:lvl4pPr algn="ctr" rtl="0" eaLnBrk="0" fontAlgn="base" hangingPunct="0">
              <a:spcBef>
                <a:spcPct val="0"/>
              </a:spcBef>
              <a:spcAft>
                <a:spcPct val="0"/>
              </a:spcAft>
              <a:defRPr kumimoji="1" sz="2400">
                <a:solidFill>
                  <a:schemeClr val="bg2"/>
                </a:solidFill>
                <a:latin typeface="Comic Sans MS" pitchFamily="66" charset="0"/>
              </a:defRPr>
            </a:lvl4pPr>
            <a:lvl5pPr algn="ctr" rtl="0" eaLnBrk="0" fontAlgn="base" hangingPunct="0">
              <a:spcBef>
                <a:spcPct val="0"/>
              </a:spcBef>
              <a:spcAft>
                <a:spcPct val="0"/>
              </a:spcAft>
              <a:defRPr kumimoji="1" sz="2400">
                <a:solidFill>
                  <a:schemeClr val="bg2"/>
                </a:solidFill>
                <a:latin typeface="Comic Sans MS" pitchFamily="66" charset="0"/>
              </a:defRPr>
            </a:lvl5pPr>
            <a:lvl6pPr marL="457200" algn="ctr" rtl="0" eaLnBrk="0" fontAlgn="base" hangingPunct="0">
              <a:spcBef>
                <a:spcPct val="0"/>
              </a:spcBef>
              <a:spcAft>
                <a:spcPct val="0"/>
              </a:spcAft>
              <a:defRPr kumimoji="1" sz="2400">
                <a:solidFill>
                  <a:schemeClr val="bg2"/>
                </a:solidFill>
                <a:latin typeface="Comic Sans MS" pitchFamily="66" charset="0"/>
              </a:defRPr>
            </a:lvl6pPr>
            <a:lvl7pPr marL="914400" algn="ctr" rtl="0" eaLnBrk="0" fontAlgn="base" hangingPunct="0">
              <a:spcBef>
                <a:spcPct val="0"/>
              </a:spcBef>
              <a:spcAft>
                <a:spcPct val="0"/>
              </a:spcAft>
              <a:defRPr kumimoji="1" sz="2400">
                <a:solidFill>
                  <a:schemeClr val="bg2"/>
                </a:solidFill>
                <a:latin typeface="Comic Sans MS" pitchFamily="66" charset="0"/>
              </a:defRPr>
            </a:lvl7pPr>
            <a:lvl8pPr marL="1371600" algn="ctr" rtl="0" eaLnBrk="0" fontAlgn="base" hangingPunct="0">
              <a:spcBef>
                <a:spcPct val="0"/>
              </a:spcBef>
              <a:spcAft>
                <a:spcPct val="0"/>
              </a:spcAft>
              <a:defRPr kumimoji="1" sz="2400">
                <a:solidFill>
                  <a:schemeClr val="bg2"/>
                </a:solidFill>
                <a:latin typeface="Comic Sans MS" pitchFamily="66" charset="0"/>
              </a:defRPr>
            </a:lvl8pPr>
            <a:lvl9pPr marL="1828800" algn="ctr" rtl="0" eaLnBrk="0" fontAlgn="base" hangingPunct="0">
              <a:spcBef>
                <a:spcPct val="0"/>
              </a:spcBef>
              <a:spcAft>
                <a:spcPct val="0"/>
              </a:spcAft>
              <a:defRPr kumimoji="1" sz="2400">
                <a:solidFill>
                  <a:schemeClr val="bg2"/>
                </a:solidFill>
                <a:latin typeface="Comic Sans MS" pitchFamily="66" charset="0"/>
              </a:defRPr>
            </a:lvl9pPr>
          </a:lstStyle>
          <a:p>
            <a:r>
              <a:rPr lang="en-GB" altLang="de-DE" sz="2800" b="1" u="sng" kern="0" baseline="3000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229</a:t>
            </a:r>
            <a:r>
              <a:rPr lang="en-GB" altLang="de-DE" sz="2800" b="1" u="sng" kern="0" baseline="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a:t>
            </a:r>
            <a:r>
              <a:rPr lang="en-GB" altLang="de-DE" sz="2800" b="1" u="sng" kern="0" baseline="3000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3+</a:t>
            </a:r>
            <a:r>
              <a:rPr lang="en-GB" altLang="de-DE" sz="2800" b="1" u="sng" kern="0" baseline="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suitable level scheme</a:t>
            </a:r>
            <a:endParaRPr lang="de-DE" altLang="de-DE" sz="2800" b="1" u="sng" kern="0" baseline="3000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6" name="Text Box 27"/>
          <p:cNvSpPr txBox="1">
            <a:spLocks noChangeArrowheads="1"/>
          </p:cNvSpPr>
          <p:nvPr/>
        </p:nvSpPr>
        <p:spPr bwMode="auto">
          <a:xfrm>
            <a:off x="50800" y="1065600"/>
            <a:ext cx="77877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buClr>
                <a:srgbClr val="EA1F0A"/>
              </a:buClr>
              <a:buFont typeface="Wingdings" panose="05000000000000000000" pitchFamily="2" charset="2"/>
              <a:buChar char="§"/>
            </a:pPr>
            <a:r>
              <a:rPr lang="en-US" altLang="de-DE" b="0" baseline="0" dirty="0" smtClean="0">
                <a:solidFill>
                  <a:srgbClr val="05791B"/>
                </a:solidFill>
                <a:effectLst/>
                <a:latin typeface="Arial" panose="020B0604020202020204" pitchFamily="34" charset="0"/>
                <a:cs typeface="Arial" panose="020B0604020202020204" pitchFamily="34" charset="0"/>
              </a:rPr>
              <a:t>simple </a:t>
            </a:r>
            <a:r>
              <a:rPr lang="en-US" altLang="de-DE" b="0" baseline="0" dirty="0">
                <a:solidFill>
                  <a:srgbClr val="05791B"/>
                </a:solidFill>
                <a:effectLst/>
                <a:latin typeface="Arial" panose="020B0604020202020204" pitchFamily="34" charset="0"/>
                <a:cs typeface="Arial" panose="020B0604020202020204" pitchFamily="34" charset="0"/>
              </a:rPr>
              <a:t>structure: </a:t>
            </a:r>
            <a:r>
              <a:rPr lang="en-US" altLang="de-DE" b="0" baseline="0" dirty="0" smtClean="0">
                <a:solidFill>
                  <a:srgbClr val="05791B"/>
                </a:solidFill>
                <a:effectLst/>
                <a:latin typeface="Arial" panose="020B0604020202020204" pitchFamily="34" charset="0"/>
                <a:cs typeface="Arial" panose="020B0604020202020204" pitchFamily="34" charset="0"/>
              </a:rPr>
              <a:t>   </a:t>
            </a:r>
            <a:r>
              <a:rPr lang="en-US" altLang="de-DE" b="0" baseline="0" dirty="0" smtClean="0">
                <a:solidFill>
                  <a:schemeClr val="hlink"/>
                </a:solidFill>
                <a:effectLst/>
                <a:latin typeface="Arial" panose="020B0604020202020204" pitchFamily="34" charset="0"/>
                <a:cs typeface="Arial" panose="020B0604020202020204" pitchFamily="34" charset="0"/>
              </a:rPr>
              <a:t>alkali-like </a:t>
            </a:r>
            <a:r>
              <a:rPr lang="en-US" altLang="de-DE" b="0" baseline="0" dirty="0">
                <a:solidFill>
                  <a:schemeClr val="hlink"/>
                </a:solidFill>
                <a:effectLst/>
                <a:latin typeface="Arial" panose="020B0604020202020204" pitchFamily="34" charset="0"/>
                <a:cs typeface="Arial" panose="020B0604020202020204" pitchFamily="34" charset="0"/>
              </a:rPr>
              <a:t>(Rn core +</a:t>
            </a:r>
            <a:r>
              <a:rPr lang="en-US" altLang="de-DE" b="0" baseline="0" dirty="0">
                <a:solidFill>
                  <a:srgbClr val="05791B"/>
                </a:solidFill>
                <a:effectLst/>
                <a:latin typeface="Arial" panose="020B0604020202020204" pitchFamily="34" charset="0"/>
                <a:cs typeface="Arial" panose="020B0604020202020204" pitchFamily="34" charset="0"/>
              </a:rPr>
              <a:t> </a:t>
            </a:r>
            <a:r>
              <a:rPr lang="en-US" altLang="de-DE" b="0" baseline="0" dirty="0">
                <a:solidFill>
                  <a:schemeClr val="hlink"/>
                </a:solidFill>
                <a:effectLst/>
                <a:latin typeface="Arial" panose="020B0604020202020204" pitchFamily="34" charset="0"/>
                <a:cs typeface="Arial" panose="020B0604020202020204" pitchFamily="34" charset="0"/>
              </a:rPr>
              <a:t>single valence electron</a:t>
            </a:r>
            <a:r>
              <a:rPr lang="en-US" altLang="de-DE" b="0" baseline="0" dirty="0" smtClean="0">
                <a:solidFill>
                  <a:schemeClr val="hlink"/>
                </a:solidFill>
                <a:effectLst/>
                <a:latin typeface="Arial" panose="020B0604020202020204" pitchFamily="34" charset="0"/>
                <a:cs typeface="Arial" panose="020B0604020202020204" pitchFamily="34" charset="0"/>
              </a:rPr>
              <a:t>)</a:t>
            </a:r>
            <a:endParaRPr lang="en-US" altLang="de-DE" b="0" baseline="0" dirty="0">
              <a:solidFill>
                <a:schemeClr val="hlink"/>
              </a:solidFill>
              <a:effectLst/>
              <a:latin typeface="Arial" panose="020B0604020202020204" pitchFamily="34" charset="0"/>
              <a:cs typeface="Arial" panose="020B0604020202020204" pitchFamily="34" charset="0"/>
            </a:endParaRPr>
          </a:p>
        </p:txBody>
      </p:sp>
      <p:sp>
        <p:nvSpPr>
          <p:cNvPr id="47" name="Text Box 28"/>
          <p:cNvSpPr txBox="1">
            <a:spLocks noChangeArrowheads="1"/>
          </p:cNvSpPr>
          <p:nvPr/>
        </p:nvSpPr>
        <p:spPr bwMode="auto">
          <a:xfrm>
            <a:off x="50800" y="4783138"/>
            <a:ext cx="76041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 typeface="Wingdings" pitchFamily="2" charset="2"/>
              <a:buChar char="à"/>
            </a:pPr>
            <a:r>
              <a:rPr lang="en-US" altLang="de-DE" b="0" baseline="0" dirty="0">
                <a:solidFill>
                  <a:schemeClr val="hlink"/>
                </a:solidFill>
                <a:effectLst/>
                <a:sym typeface="Wingdings" pitchFamily="2" charset="2"/>
              </a:rPr>
              <a:t> </a:t>
            </a:r>
            <a:r>
              <a:rPr lang="en-US" altLang="de-DE" b="0" baseline="0" dirty="0">
                <a:solidFill>
                  <a:srgbClr val="FF6600"/>
                </a:solidFill>
                <a:effectLst/>
                <a:latin typeface="Arial" panose="020B0604020202020204" pitchFamily="34" charset="0"/>
                <a:cs typeface="Arial" panose="020B0604020202020204" pitchFamily="34" charset="0"/>
                <a:sym typeface="Wingdings" pitchFamily="2" charset="2"/>
              </a:rPr>
              <a:t>closed 3-level </a:t>
            </a:r>
            <a:r>
              <a:rPr lang="en-US" altLang="de-DE" b="0" baseline="0" dirty="0">
                <a:solidFill>
                  <a:srgbClr val="FF6600"/>
                </a:solidFill>
                <a:effectLst/>
                <a:latin typeface="Symbol" panose="05050102010706020507" pitchFamily="18" charset="2"/>
                <a:cs typeface="Arial" panose="020B0604020202020204" pitchFamily="34" charset="0"/>
                <a:sym typeface="Wingdings" pitchFamily="2" charset="2"/>
              </a:rPr>
              <a:t>L</a:t>
            </a:r>
            <a:r>
              <a:rPr lang="en-US" altLang="de-DE" b="0" baseline="0" dirty="0">
                <a:solidFill>
                  <a:srgbClr val="FF6600"/>
                </a:solidFill>
                <a:effectLst/>
                <a:latin typeface="Arial" panose="020B0604020202020204" pitchFamily="34" charset="0"/>
                <a:cs typeface="Arial" panose="020B0604020202020204" pitchFamily="34" charset="0"/>
                <a:sym typeface="Wingdings" pitchFamily="2" charset="2"/>
              </a:rPr>
              <a:t> system </a:t>
            </a:r>
            <a:r>
              <a:rPr lang="en-US" altLang="de-DE" b="0" baseline="0" dirty="0">
                <a:solidFill>
                  <a:schemeClr val="hlink"/>
                </a:solidFill>
                <a:effectLst/>
                <a:latin typeface="Arial" panose="020B0604020202020204" pitchFamily="34" charset="0"/>
                <a:cs typeface="Arial" panose="020B0604020202020204" pitchFamily="34" charset="0"/>
                <a:sym typeface="Wingdings" pitchFamily="2" charset="2"/>
              </a:rPr>
              <a:t>and </a:t>
            </a:r>
            <a:r>
              <a:rPr lang="en-US" altLang="de-DE" b="0" baseline="0" dirty="0">
                <a:solidFill>
                  <a:srgbClr val="FF0066"/>
                </a:solidFill>
                <a:effectLst/>
                <a:latin typeface="Arial" panose="020B0604020202020204" pitchFamily="34" charset="0"/>
                <a:cs typeface="Arial" panose="020B0604020202020204" pitchFamily="34" charset="0"/>
                <a:sym typeface="Wingdings" pitchFamily="2" charset="2"/>
              </a:rPr>
              <a:t>closed 2-level system </a:t>
            </a:r>
            <a:r>
              <a:rPr lang="en-US" altLang="de-DE" b="0" baseline="0" dirty="0">
                <a:solidFill>
                  <a:schemeClr val="hlink"/>
                </a:solidFill>
                <a:effectLst/>
                <a:latin typeface="Arial" panose="020B0604020202020204" pitchFamily="34" charset="0"/>
                <a:cs typeface="Arial" panose="020B0604020202020204" pitchFamily="34" charset="0"/>
                <a:sym typeface="Wingdings" pitchFamily="2" charset="2"/>
              </a:rPr>
              <a:t>available</a:t>
            </a:r>
            <a:r>
              <a:rPr lang="en-US" altLang="de-DE" baseline="0" dirty="0">
                <a:effectLst>
                  <a:outerShdw blurRad="38100" dist="38100" dir="2700000" algn="tl">
                    <a:srgbClr val="000000"/>
                  </a:outerShdw>
                </a:effectLst>
                <a:latin typeface="Arial" panose="020B0604020202020204" pitchFamily="34" charset="0"/>
                <a:cs typeface="Arial" panose="020B0604020202020204" pitchFamily="34" charset="0"/>
                <a:sym typeface="Wingdings" pitchFamily="2" charset="2"/>
              </a:rPr>
              <a:t> </a:t>
            </a:r>
          </a:p>
          <a:p>
            <a:pPr>
              <a:buFont typeface="Wingdings" pitchFamily="2" charset="2"/>
              <a:buNone/>
            </a:pPr>
            <a:r>
              <a:rPr lang="en-US" altLang="de-DE" b="0" baseline="0" dirty="0">
                <a:solidFill>
                  <a:schemeClr val="hlink"/>
                </a:solidFill>
                <a:effectLst/>
                <a:latin typeface="Arial" panose="020B0604020202020204" pitchFamily="34" charset="0"/>
                <a:cs typeface="Arial" panose="020B0604020202020204" pitchFamily="34" charset="0"/>
                <a:sym typeface="Wingdings" pitchFamily="2" charset="2"/>
              </a:rPr>
              <a:t>    for laser</a:t>
            </a:r>
            <a:r>
              <a:rPr lang="en-US" altLang="de-DE" b="0" baseline="0" dirty="0">
                <a:solidFill>
                  <a:schemeClr val="hlink"/>
                </a:solidFill>
                <a:effectLst/>
                <a:latin typeface="Arial" panose="020B0604020202020204" pitchFamily="34" charset="0"/>
                <a:cs typeface="Arial" panose="020B0604020202020204" pitchFamily="34" charset="0"/>
              </a:rPr>
              <a:t> cooling and fluorescence detection</a:t>
            </a:r>
          </a:p>
        </p:txBody>
      </p:sp>
      <p:grpSp>
        <p:nvGrpSpPr>
          <p:cNvPr id="48" name="Group 35"/>
          <p:cNvGrpSpPr>
            <a:grpSpLocks/>
          </p:cNvGrpSpPr>
          <p:nvPr/>
        </p:nvGrpSpPr>
        <p:grpSpPr bwMode="auto">
          <a:xfrm>
            <a:off x="948375" y="1640900"/>
            <a:ext cx="6272213" cy="3032125"/>
            <a:chOff x="386" y="1380"/>
            <a:chExt cx="3951" cy="1910"/>
          </a:xfrm>
        </p:grpSpPr>
        <p:sp>
          <p:nvSpPr>
            <p:cNvPr id="49" name="Line 3"/>
            <p:cNvSpPr>
              <a:spLocks noChangeShapeType="1"/>
            </p:cNvSpPr>
            <p:nvPr/>
          </p:nvSpPr>
          <p:spPr bwMode="auto">
            <a:xfrm flipH="1">
              <a:off x="1329" y="1780"/>
              <a:ext cx="618" cy="882"/>
            </a:xfrm>
            <a:prstGeom prst="line">
              <a:avLst/>
            </a:prstGeom>
            <a:noFill/>
            <a:ln w="38100" cap="sq">
              <a:solidFill>
                <a:srgbClr val="FF6600"/>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 name="Line 4"/>
            <p:cNvSpPr>
              <a:spLocks noChangeShapeType="1"/>
            </p:cNvSpPr>
            <p:nvPr/>
          </p:nvSpPr>
          <p:spPr bwMode="auto">
            <a:xfrm>
              <a:off x="2040" y="1780"/>
              <a:ext cx="0" cy="1370"/>
            </a:xfrm>
            <a:prstGeom prst="line">
              <a:avLst/>
            </a:prstGeom>
            <a:noFill/>
            <a:ln w="38100" cap="sq">
              <a:solidFill>
                <a:srgbClr val="FF6600"/>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 name="Line 5"/>
            <p:cNvSpPr>
              <a:spLocks noChangeShapeType="1"/>
            </p:cNvSpPr>
            <p:nvPr/>
          </p:nvSpPr>
          <p:spPr bwMode="auto">
            <a:xfrm flipV="1">
              <a:off x="2181" y="2077"/>
              <a:ext cx="553" cy="1073"/>
            </a:xfrm>
            <a:prstGeom prst="line">
              <a:avLst/>
            </a:prstGeom>
            <a:noFill/>
            <a:ln w="38100" cap="sq">
              <a:solidFill>
                <a:srgbClr val="FF0066"/>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2" name="Line 6"/>
            <p:cNvSpPr>
              <a:spLocks noChangeShapeType="1"/>
            </p:cNvSpPr>
            <p:nvPr/>
          </p:nvSpPr>
          <p:spPr bwMode="auto">
            <a:xfrm flipV="1">
              <a:off x="2734" y="1490"/>
              <a:ext cx="315" cy="587"/>
            </a:xfrm>
            <a:prstGeom prst="line">
              <a:avLst/>
            </a:prstGeom>
            <a:noFill/>
            <a:ln w="38100">
              <a:solidFill>
                <a:srgbClr val="993300"/>
              </a:solidFill>
              <a:prstDash val="sysDot"/>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3" name="Line 7"/>
            <p:cNvSpPr>
              <a:spLocks noChangeShapeType="1"/>
            </p:cNvSpPr>
            <p:nvPr/>
          </p:nvSpPr>
          <p:spPr bwMode="auto">
            <a:xfrm>
              <a:off x="1822" y="1780"/>
              <a:ext cx="359" cy="0"/>
            </a:xfrm>
            <a:prstGeom prst="line">
              <a:avLst/>
            </a:prstGeom>
            <a:noFill/>
            <a:ln w="76200" cap="sq">
              <a:solidFill>
                <a:schemeClr val="bg2"/>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 name="Line 8"/>
            <p:cNvSpPr>
              <a:spLocks noChangeShapeType="1"/>
            </p:cNvSpPr>
            <p:nvPr/>
          </p:nvSpPr>
          <p:spPr bwMode="auto">
            <a:xfrm>
              <a:off x="1213" y="2662"/>
              <a:ext cx="358" cy="0"/>
            </a:xfrm>
            <a:prstGeom prst="line">
              <a:avLst/>
            </a:prstGeom>
            <a:noFill/>
            <a:ln w="76200" cap="sq">
              <a:solidFill>
                <a:schemeClr val="bg2"/>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5" name="Line 9"/>
            <p:cNvSpPr>
              <a:spLocks noChangeShapeType="1"/>
            </p:cNvSpPr>
            <p:nvPr/>
          </p:nvSpPr>
          <p:spPr bwMode="auto">
            <a:xfrm>
              <a:off x="1822" y="3150"/>
              <a:ext cx="359" cy="0"/>
            </a:xfrm>
            <a:prstGeom prst="line">
              <a:avLst/>
            </a:prstGeom>
            <a:noFill/>
            <a:ln w="76200" cap="sq">
              <a:solidFill>
                <a:schemeClr val="bg2"/>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6" name="Line 10"/>
            <p:cNvSpPr>
              <a:spLocks noChangeShapeType="1"/>
            </p:cNvSpPr>
            <p:nvPr/>
          </p:nvSpPr>
          <p:spPr bwMode="auto">
            <a:xfrm>
              <a:off x="2558" y="2077"/>
              <a:ext cx="358" cy="0"/>
            </a:xfrm>
            <a:prstGeom prst="line">
              <a:avLst/>
            </a:prstGeom>
            <a:noFill/>
            <a:ln w="76200" cap="sq">
              <a:solidFill>
                <a:schemeClr val="bg2"/>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7" name="Line 11"/>
            <p:cNvSpPr>
              <a:spLocks noChangeShapeType="1"/>
            </p:cNvSpPr>
            <p:nvPr/>
          </p:nvSpPr>
          <p:spPr bwMode="auto">
            <a:xfrm>
              <a:off x="2859" y="1490"/>
              <a:ext cx="358" cy="0"/>
            </a:xfrm>
            <a:prstGeom prst="line">
              <a:avLst/>
            </a:prstGeom>
            <a:noFill/>
            <a:ln w="76200" cap="sq">
              <a:solidFill>
                <a:schemeClr val="bg2"/>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8" name="Text Box 12"/>
            <p:cNvSpPr txBox="1">
              <a:spLocks noChangeArrowheads="1"/>
            </p:cNvSpPr>
            <p:nvPr/>
          </p:nvSpPr>
          <p:spPr bwMode="auto">
            <a:xfrm>
              <a:off x="896" y="1665"/>
              <a:ext cx="9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aseline="0">
                  <a:solidFill>
                    <a:schemeClr val="bg2"/>
                  </a:solidFill>
                  <a:effectLst/>
                  <a:latin typeface="Arial" charset="0"/>
                </a:rPr>
                <a:t>6p</a:t>
              </a:r>
              <a:r>
                <a:rPr lang="en-US" altLang="de-DE">
                  <a:solidFill>
                    <a:schemeClr val="bg2"/>
                  </a:solidFill>
                  <a:effectLst/>
                  <a:latin typeface="Arial" charset="0"/>
                </a:rPr>
                <a:t>6 </a:t>
              </a:r>
              <a:r>
                <a:rPr lang="en-US" altLang="de-DE" baseline="0">
                  <a:solidFill>
                    <a:schemeClr val="bg2"/>
                  </a:solidFill>
                  <a:effectLst/>
                  <a:latin typeface="Arial" charset="0"/>
                </a:rPr>
                <a:t>6d </a:t>
              </a:r>
              <a:r>
                <a:rPr lang="en-US" altLang="de-DE">
                  <a:solidFill>
                    <a:srgbClr val="FF6600"/>
                  </a:solidFill>
                  <a:effectLst/>
                  <a:latin typeface="Arial" charset="0"/>
                </a:rPr>
                <a:t>2</a:t>
              </a:r>
              <a:r>
                <a:rPr lang="en-US" altLang="de-DE" baseline="0">
                  <a:solidFill>
                    <a:srgbClr val="FF6600"/>
                  </a:solidFill>
                  <a:effectLst/>
                  <a:latin typeface="Arial" charset="0"/>
                </a:rPr>
                <a:t>D</a:t>
              </a:r>
              <a:r>
                <a:rPr lang="en-US" altLang="de-DE" baseline="-25000">
                  <a:solidFill>
                    <a:srgbClr val="FF6600"/>
                  </a:solidFill>
                  <a:effectLst/>
                  <a:latin typeface="Arial" charset="0"/>
                </a:rPr>
                <a:t>5/2</a:t>
              </a:r>
            </a:p>
          </p:txBody>
        </p:sp>
        <p:sp>
          <p:nvSpPr>
            <p:cNvPr id="59" name="Text Box 13"/>
            <p:cNvSpPr txBox="1">
              <a:spLocks noChangeArrowheads="1"/>
            </p:cNvSpPr>
            <p:nvPr/>
          </p:nvSpPr>
          <p:spPr bwMode="auto">
            <a:xfrm>
              <a:off x="386" y="2552"/>
              <a:ext cx="87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aseline="0">
                  <a:solidFill>
                    <a:schemeClr val="bg2"/>
                  </a:solidFill>
                  <a:effectLst/>
                  <a:latin typeface="Arial" charset="0"/>
                </a:rPr>
                <a:t>6p</a:t>
              </a:r>
              <a:r>
                <a:rPr lang="en-US" altLang="de-DE">
                  <a:solidFill>
                    <a:schemeClr val="bg2"/>
                  </a:solidFill>
                  <a:effectLst/>
                  <a:latin typeface="Arial" charset="0"/>
                </a:rPr>
                <a:t>6 </a:t>
              </a:r>
              <a:r>
                <a:rPr lang="en-US" altLang="de-DE" baseline="0">
                  <a:solidFill>
                    <a:schemeClr val="bg2"/>
                  </a:solidFill>
                  <a:effectLst/>
                  <a:latin typeface="Arial" charset="0"/>
                </a:rPr>
                <a:t>5f </a:t>
              </a:r>
              <a:r>
                <a:rPr lang="en-US" altLang="de-DE">
                  <a:solidFill>
                    <a:srgbClr val="FF6600"/>
                  </a:solidFill>
                  <a:effectLst/>
                  <a:latin typeface="Arial" charset="0"/>
                </a:rPr>
                <a:t>2</a:t>
              </a:r>
              <a:r>
                <a:rPr lang="en-US" altLang="de-DE" baseline="0">
                  <a:solidFill>
                    <a:srgbClr val="FF6600"/>
                  </a:solidFill>
                  <a:effectLst/>
                  <a:latin typeface="Arial" charset="0"/>
                </a:rPr>
                <a:t>F</a:t>
              </a:r>
              <a:r>
                <a:rPr lang="en-US" altLang="de-DE" baseline="-25000">
                  <a:solidFill>
                    <a:srgbClr val="FF6600"/>
                  </a:solidFill>
                  <a:effectLst/>
                  <a:latin typeface="Arial" charset="0"/>
                </a:rPr>
                <a:t>7/2</a:t>
              </a:r>
            </a:p>
          </p:txBody>
        </p:sp>
        <p:sp>
          <p:nvSpPr>
            <p:cNvPr id="60" name="Text Box 14"/>
            <p:cNvSpPr txBox="1">
              <a:spLocks noChangeArrowheads="1"/>
            </p:cNvSpPr>
            <p:nvPr/>
          </p:nvSpPr>
          <p:spPr bwMode="auto">
            <a:xfrm>
              <a:off x="3283" y="1380"/>
              <a:ext cx="92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aseline="0">
                  <a:solidFill>
                    <a:schemeClr val="bg2"/>
                  </a:solidFill>
                  <a:effectLst/>
                  <a:latin typeface="Arial" charset="0"/>
                </a:rPr>
                <a:t>6p</a:t>
              </a:r>
              <a:r>
                <a:rPr lang="en-US" altLang="de-DE">
                  <a:solidFill>
                    <a:schemeClr val="bg2"/>
                  </a:solidFill>
                  <a:effectLst/>
                  <a:latin typeface="Arial" charset="0"/>
                </a:rPr>
                <a:t>6 </a:t>
              </a:r>
              <a:r>
                <a:rPr lang="en-US" altLang="de-DE" baseline="0">
                  <a:solidFill>
                    <a:schemeClr val="bg2"/>
                  </a:solidFill>
                  <a:effectLst/>
                  <a:latin typeface="Arial" charset="0"/>
                </a:rPr>
                <a:t>7s </a:t>
              </a:r>
              <a:r>
                <a:rPr lang="en-US" altLang="de-DE">
                  <a:solidFill>
                    <a:srgbClr val="993300"/>
                  </a:solidFill>
                  <a:effectLst/>
                  <a:latin typeface="Arial" charset="0"/>
                </a:rPr>
                <a:t>2</a:t>
              </a:r>
              <a:r>
                <a:rPr lang="en-US" altLang="de-DE" baseline="0">
                  <a:solidFill>
                    <a:srgbClr val="993300"/>
                  </a:solidFill>
                  <a:effectLst/>
                  <a:latin typeface="Arial" charset="0"/>
                </a:rPr>
                <a:t>S</a:t>
              </a:r>
              <a:r>
                <a:rPr lang="en-US" altLang="de-DE" baseline="-25000">
                  <a:solidFill>
                    <a:srgbClr val="993300"/>
                  </a:solidFill>
                  <a:effectLst/>
                  <a:latin typeface="Arial" charset="0"/>
                </a:rPr>
                <a:t>1/2</a:t>
              </a:r>
            </a:p>
          </p:txBody>
        </p:sp>
        <p:sp>
          <p:nvSpPr>
            <p:cNvPr id="61" name="Text Box 15"/>
            <p:cNvSpPr txBox="1">
              <a:spLocks noChangeArrowheads="1"/>
            </p:cNvSpPr>
            <p:nvPr/>
          </p:nvSpPr>
          <p:spPr bwMode="auto">
            <a:xfrm>
              <a:off x="3011" y="1968"/>
              <a:ext cx="9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aseline="0">
                  <a:solidFill>
                    <a:schemeClr val="bg2"/>
                  </a:solidFill>
                  <a:effectLst/>
                  <a:latin typeface="Arial" charset="0"/>
                </a:rPr>
                <a:t>6p</a:t>
              </a:r>
              <a:r>
                <a:rPr lang="en-US" altLang="de-DE">
                  <a:solidFill>
                    <a:schemeClr val="bg2"/>
                  </a:solidFill>
                  <a:effectLst/>
                  <a:latin typeface="Arial" charset="0"/>
                </a:rPr>
                <a:t>6 </a:t>
              </a:r>
              <a:r>
                <a:rPr lang="en-US" altLang="de-DE" baseline="0">
                  <a:solidFill>
                    <a:schemeClr val="bg2"/>
                  </a:solidFill>
                  <a:effectLst/>
                  <a:latin typeface="Arial" charset="0"/>
                </a:rPr>
                <a:t>6d </a:t>
              </a:r>
              <a:r>
                <a:rPr lang="en-US" altLang="de-DE">
                  <a:solidFill>
                    <a:srgbClr val="FF0066"/>
                  </a:solidFill>
                  <a:effectLst/>
                  <a:latin typeface="Arial" charset="0"/>
                </a:rPr>
                <a:t>2</a:t>
              </a:r>
              <a:r>
                <a:rPr lang="en-US" altLang="de-DE" baseline="0">
                  <a:solidFill>
                    <a:srgbClr val="FF0066"/>
                  </a:solidFill>
                  <a:effectLst/>
                  <a:latin typeface="Arial" charset="0"/>
                </a:rPr>
                <a:t>D</a:t>
              </a:r>
              <a:r>
                <a:rPr lang="en-US" altLang="de-DE" baseline="-25000">
                  <a:solidFill>
                    <a:srgbClr val="FF0066"/>
                  </a:solidFill>
                  <a:effectLst/>
                  <a:latin typeface="Arial" charset="0"/>
                </a:rPr>
                <a:t>3/2</a:t>
              </a:r>
            </a:p>
          </p:txBody>
        </p:sp>
        <p:sp>
          <p:nvSpPr>
            <p:cNvPr id="62" name="Text Box 16"/>
            <p:cNvSpPr txBox="1">
              <a:spLocks noChangeArrowheads="1"/>
            </p:cNvSpPr>
            <p:nvPr/>
          </p:nvSpPr>
          <p:spPr bwMode="auto">
            <a:xfrm>
              <a:off x="2256" y="3040"/>
              <a:ext cx="87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aseline="0">
                  <a:solidFill>
                    <a:schemeClr val="bg2"/>
                  </a:solidFill>
                  <a:effectLst/>
                  <a:latin typeface="Arial" charset="0"/>
                </a:rPr>
                <a:t>6p</a:t>
              </a:r>
              <a:r>
                <a:rPr lang="en-US" altLang="de-DE">
                  <a:solidFill>
                    <a:schemeClr val="bg2"/>
                  </a:solidFill>
                  <a:effectLst/>
                  <a:latin typeface="Arial" charset="0"/>
                </a:rPr>
                <a:t>6 </a:t>
              </a:r>
              <a:r>
                <a:rPr lang="en-US" altLang="de-DE" baseline="0">
                  <a:solidFill>
                    <a:schemeClr val="bg2"/>
                  </a:solidFill>
                  <a:effectLst/>
                  <a:latin typeface="Arial" charset="0"/>
                </a:rPr>
                <a:t>5f </a:t>
              </a:r>
              <a:r>
                <a:rPr lang="en-US" altLang="de-DE">
                  <a:solidFill>
                    <a:schemeClr val="hlink"/>
                  </a:solidFill>
                  <a:effectLst/>
                  <a:latin typeface="Arial" charset="0"/>
                </a:rPr>
                <a:t>2</a:t>
              </a:r>
              <a:r>
                <a:rPr lang="en-US" altLang="de-DE" baseline="0">
                  <a:solidFill>
                    <a:schemeClr val="hlink"/>
                  </a:solidFill>
                  <a:effectLst/>
                  <a:latin typeface="Arial" charset="0"/>
                </a:rPr>
                <a:t>F</a:t>
              </a:r>
              <a:r>
                <a:rPr lang="en-US" altLang="de-DE" baseline="-25000">
                  <a:solidFill>
                    <a:schemeClr val="hlink"/>
                  </a:solidFill>
                  <a:effectLst/>
                  <a:latin typeface="Arial" charset="0"/>
                </a:rPr>
                <a:t>5/2</a:t>
              </a:r>
            </a:p>
          </p:txBody>
        </p:sp>
        <p:sp>
          <p:nvSpPr>
            <p:cNvPr id="63" name="Text Box 17"/>
            <p:cNvSpPr txBox="1">
              <a:spLocks noChangeArrowheads="1"/>
            </p:cNvSpPr>
            <p:nvPr/>
          </p:nvSpPr>
          <p:spPr bwMode="auto">
            <a:xfrm rot="-3373860">
              <a:off x="1218" y="2034"/>
              <a:ext cx="66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aseline="0">
                  <a:solidFill>
                    <a:srgbClr val="FF6600"/>
                  </a:solidFill>
                  <a:effectLst/>
                  <a:latin typeface="Arial" charset="0"/>
                </a:rPr>
                <a:t>984 nm</a:t>
              </a:r>
            </a:p>
          </p:txBody>
        </p:sp>
        <p:sp>
          <p:nvSpPr>
            <p:cNvPr id="64" name="Text Box 18"/>
            <p:cNvSpPr txBox="1">
              <a:spLocks noChangeArrowheads="1"/>
            </p:cNvSpPr>
            <p:nvPr/>
          </p:nvSpPr>
          <p:spPr bwMode="auto">
            <a:xfrm rot="16200000">
              <a:off x="1619" y="2312"/>
              <a:ext cx="66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aseline="0">
                  <a:solidFill>
                    <a:srgbClr val="FF6600"/>
                  </a:solidFill>
                  <a:effectLst/>
                  <a:latin typeface="Arial" charset="0"/>
                </a:rPr>
                <a:t>690 nm</a:t>
              </a:r>
            </a:p>
          </p:txBody>
        </p:sp>
        <p:sp>
          <p:nvSpPr>
            <p:cNvPr id="65" name="Text Box 19"/>
            <p:cNvSpPr txBox="1">
              <a:spLocks noChangeArrowheads="1"/>
            </p:cNvSpPr>
            <p:nvPr/>
          </p:nvSpPr>
          <p:spPr bwMode="auto">
            <a:xfrm rot="-3702876">
              <a:off x="2276" y="2371"/>
              <a:ext cx="75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aseline="0">
                  <a:solidFill>
                    <a:srgbClr val="FF0066"/>
                  </a:solidFill>
                  <a:effectLst/>
                  <a:latin typeface="Arial" charset="0"/>
                </a:rPr>
                <a:t>1087 nm</a:t>
              </a:r>
            </a:p>
          </p:txBody>
        </p:sp>
        <p:sp>
          <p:nvSpPr>
            <p:cNvPr id="66" name="Text Box 20"/>
            <p:cNvSpPr txBox="1">
              <a:spLocks noChangeArrowheads="1"/>
            </p:cNvSpPr>
            <p:nvPr/>
          </p:nvSpPr>
          <p:spPr bwMode="auto">
            <a:xfrm rot="-3702876">
              <a:off x="2704" y="1619"/>
              <a:ext cx="66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aseline="0">
                  <a:solidFill>
                    <a:srgbClr val="993300"/>
                  </a:solidFill>
                  <a:effectLst/>
                  <a:latin typeface="Arial" charset="0"/>
                </a:rPr>
                <a:t>717 nm</a:t>
              </a:r>
            </a:p>
          </p:txBody>
        </p:sp>
        <p:sp>
          <p:nvSpPr>
            <p:cNvPr id="67" name="Rectangle 21"/>
            <p:cNvSpPr>
              <a:spLocks noChangeArrowheads="1"/>
            </p:cNvSpPr>
            <p:nvPr/>
          </p:nvSpPr>
          <p:spPr bwMode="auto">
            <a:xfrm>
              <a:off x="2536" y="2129"/>
              <a:ext cx="393" cy="37"/>
            </a:xfrm>
            <a:prstGeom prst="rect">
              <a:avLst/>
            </a:prstGeom>
            <a:noFill/>
            <a:ln w="19050" cap="sq">
              <a:solidFill>
                <a:schemeClr val="bg2"/>
              </a:solidFill>
              <a:miter lim="800000"/>
              <a:headEnd type="none" w="lg"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8" name="Text Box 22"/>
            <p:cNvSpPr txBox="1">
              <a:spLocks noChangeArrowheads="1"/>
            </p:cNvSpPr>
            <p:nvPr/>
          </p:nvSpPr>
          <p:spPr bwMode="auto">
            <a:xfrm>
              <a:off x="2161" y="2136"/>
              <a:ext cx="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b="0" baseline="0">
                  <a:solidFill>
                    <a:schemeClr val="bg2"/>
                  </a:solidFill>
                  <a:effectLst/>
                  <a:latin typeface="Arial" charset="0"/>
                </a:rPr>
                <a:t>~GHz</a:t>
              </a:r>
            </a:p>
          </p:txBody>
        </p:sp>
        <p:sp>
          <p:nvSpPr>
            <p:cNvPr id="69" name="Line 23"/>
            <p:cNvSpPr>
              <a:spLocks noChangeShapeType="1"/>
            </p:cNvSpPr>
            <p:nvPr/>
          </p:nvSpPr>
          <p:spPr bwMode="auto">
            <a:xfrm>
              <a:off x="2425" y="2067"/>
              <a:ext cx="76" cy="0"/>
            </a:xfrm>
            <a:prstGeom prst="line">
              <a:avLst/>
            </a:prstGeom>
            <a:noFill/>
            <a:ln w="25400" cap="sq">
              <a:solidFill>
                <a:schemeClr val="bg2"/>
              </a:solidFill>
              <a:round/>
              <a:headEnd type="none" w="lg" len="lg"/>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 name="Line 24"/>
            <p:cNvSpPr>
              <a:spLocks noChangeShapeType="1"/>
            </p:cNvSpPr>
            <p:nvPr/>
          </p:nvSpPr>
          <p:spPr bwMode="auto">
            <a:xfrm>
              <a:off x="2419" y="2150"/>
              <a:ext cx="76" cy="0"/>
            </a:xfrm>
            <a:prstGeom prst="line">
              <a:avLst/>
            </a:prstGeom>
            <a:noFill/>
            <a:ln w="25400" cap="sq">
              <a:solidFill>
                <a:schemeClr val="bg2"/>
              </a:solidFill>
              <a:round/>
              <a:headEnd type="none" w="lg" len="lg"/>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 name="Line 25"/>
            <p:cNvSpPr>
              <a:spLocks noChangeShapeType="1"/>
            </p:cNvSpPr>
            <p:nvPr/>
          </p:nvSpPr>
          <p:spPr bwMode="auto">
            <a:xfrm>
              <a:off x="2419" y="2067"/>
              <a:ext cx="0" cy="83"/>
            </a:xfrm>
            <a:prstGeom prst="line">
              <a:avLst/>
            </a:prstGeom>
            <a:noFill/>
            <a:ln w="25400" cap="sq">
              <a:solidFill>
                <a:schemeClr val="bg2"/>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 name="Line 26"/>
            <p:cNvSpPr>
              <a:spLocks noChangeShapeType="1"/>
            </p:cNvSpPr>
            <p:nvPr/>
          </p:nvSpPr>
          <p:spPr bwMode="auto">
            <a:xfrm flipH="1">
              <a:off x="2092" y="2166"/>
              <a:ext cx="534" cy="984"/>
            </a:xfrm>
            <a:prstGeom prst="line">
              <a:avLst/>
            </a:prstGeom>
            <a:noFill/>
            <a:ln w="25400">
              <a:solidFill>
                <a:srgbClr val="FF0066"/>
              </a:solidFill>
              <a:prstDash val="sysDot"/>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 name="Text Box 30"/>
            <p:cNvSpPr txBox="1">
              <a:spLocks noChangeArrowheads="1"/>
            </p:cNvSpPr>
            <p:nvPr/>
          </p:nvSpPr>
          <p:spPr bwMode="auto">
            <a:xfrm>
              <a:off x="3227" y="1584"/>
              <a:ext cx="111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600" b="0" baseline="0">
                  <a:solidFill>
                    <a:schemeClr val="bg2"/>
                  </a:solidFill>
                  <a:effectLst/>
                  <a:latin typeface="Arial" charset="0"/>
                </a:rPr>
                <a:t>(metastable, ~1s)</a:t>
              </a:r>
              <a:endParaRPr lang="de-DE" altLang="de-DE" sz="1600" b="0" baseline="0">
                <a:solidFill>
                  <a:schemeClr val="bg2"/>
                </a:solidFill>
                <a:effectLst/>
                <a:latin typeface="Arial" charset="0"/>
              </a:endParaRPr>
            </a:p>
          </p:txBody>
        </p:sp>
      </p:grpSp>
      <p:sp>
        <p:nvSpPr>
          <p:cNvPr id="74" name="Rectangle 34"/>
          <p:cNvSpPr>
            <a:spLocks noChangeArrowheads="1"/>
          </p:cNvSpPr>
          <p:nvPr/>
        </p:nvSpPr>
        <p:spPr bwMode="auto">
          <a:xfrm>
            <a:off x="50800" y="5438775"/>
            <a:ext cx="9077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de-DE" b="0" baseline="0" dirty="0">
                <a:solidFill>
                  <a:schemeClr val="hlink"/>
                </a:solidFill>
                <a:effectLst/>
              </a:rPr>
              <a:t> </a:t>
            </a:r>
            <a:r>
              <a:rPr lang="en-US" altLang="de-DE" b="0" baseline="0" dirty="0">
                <a:solidFill>
                  <a:schemeClr val="hlink"/>
                </a:solidFill>
                <a:effectLst/>
                <a:latin typeface="Arial" panose="020B0604020202020204" pitchFamily="34" charset="0"/>
                <a:cs typeface="Arial" panose="020B0604020202020204" pitchFamily="34" charset="0"/>
              </a:rPr>
              <a:t>constant resonance fluorescence scattering with closed optical transition</a:t>
            </a:r>
          </a:p>
          <a:p>
            <a:r>
              <a:rPr lang="en-US" altLang="de-DE" b="0" baseline="0" dirty="0">
                <a:solidFill>
                  <a:schemeClr val="hlink"/>
                </a:solidFill>
                <a:effectLst/>
                <a:latin typeface="Arial" panose="020B0604020202020204" pitchFamily="34" charset="0"/>
                <a:cs typeface="Arial" panose="020B0604020202020204" pitchFamily="34" charset="0"/>
              </a:rPr>
              <a:t>- after nuclear excitation: out of resonance </a:t>
            </a:r>
            <a:endParaRPr lang="de-DE" altLang="de-DE" b="0" baseline="0" dirty="0">
              <a:solidFill>
                <a:schemeClr val="hlink"/>
              </a:solidFill>
              <a:effectLst/>
              <a:latin typeface="Arial" panose="020B0604020202020204" pitchFamily="34" charset="0"/>
              <a:cs typeface="Arial" panose="020B0604020202020204" pitchFamily="34" charset="0"/>
            </a:endParaRPr>
          </a:p>
        </p:txBody>
      </p:sp>
      <p:sp>
        <p:nvSpPr>
          <p:cNvPr id="75" name="Text Box 37"/>
          <p:cNvSpPr txBox="1">
            <a:spLocks noChangeArrowheads="1"/>
          </p:cNvSpPr>
          <p:nvPr/>
        </p:nvSpPr>
        <p:spPr bwMode="auto">
          <a:xfrm>
            <a:off x="44450" y="6132513"/>
            <a:ext cx="807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1"/>
            <a:r>
              <a:rPr lang="en-US" altLang="de-DE" b="0" baseline="0" dirty="0">
                <a:solidFill>
                  <a:srgbClr val="05791B"/>
                </a:solidFill>
                <a:effectLst/>
                <a:latin typeface="Arial" panose="020B0604020202020204" pitchFamily="34" charset="0"/>
                <a:cs typeface="Arial" panose="020B0604020202020204" pitchFamily="34" charset="0"/>
                <a:sym typeface="Wingdings" pitchFamily="2" charset="2"/>
              </a:rPr>
              <a:t> spectroscopy of laser-cooled </a:t>
            </a:r>
            <a:r>
              <a:rPr lang="en-US" altLang="de-DE" b="0" dirty="0">
                <a:solidFill>
                  <a:srgbClr val="05791B"/>
                </a:solidFill>
                <a:effectLst/>
                <a:latin typeface="Arial" panose="020B0604020202020204" pitchFamily="34" charset="0"/>
                <a:cs typeface="Arial" panose="020B0604020202020204" pitchFamily="34" charset="0"/>
                <a:sym typeface="Wingdings" pitchFamily="2" charset="2"/>
              </a:rPr>
              <a:t>229</a:t>
            </a:r>
            <a:r>
              <a:rPr lang="en-US" altLang="de-DE" b="0" baseline="0" dirty="0">
                <a:solidFill>
                  <a:srgbClr val="05791B"/>
                </a:solidFill>
                <a:effectLst/>
                <a:latin typeface="Arial" panose="020B0604020202020204" pitchFamily="34" charset="0"/>
                <a:cs typeface="Arial" panose="020B0604020202020204" pitchFamily="34" charset="0"/>
                <a:sym typeface="Wingdings" pitchFamily="2" charset="2"/>
              </a:rPr>
              <a:t>Th</a:t>
            </a:r>
            <a:r>
              <a:rPr lang="en-US" altLang="de-DE" b="0" dirty="0">
                <a:solidFill>
                  <a:srgbClr val="05791B"/>
                </a:solidFill>
                <a:effectLst/>
                <a:latin typeface="Arial" panose="020B0604020202020204" pitchFamily="34" charset="0"/>
                <a:cs typeface="Arial" panose="020B0604020202020204" pitchFamily="34" charset="0"/>
                <a:sym typeface="Wingdings" pitchFamily="2" charset="2"/>
              </a:rPr>
              <a:t>3+</a:t>
            </a:r>
            <a:r>
              <a:rPr lang="en-US" altLang="de-DE" b="0" baseline="0" dirty="0">
                <a:solidFill>
                  <a:srgbClr val="05791B"/>
                </a:solidFill>
                <a:effectLst/>
                <a:latin typeface="Arial" panose="020B0604020202020204" pitchFamily="34" charset="0"/>
                <a:cs typeface="Arial" panose="020B0604020202020204" pitchFamily="34" charset="0"/>
                <a:sym typeface="Wingdings" pitchFamily="2" charset="2"/>
              </a:rPr>
              <a:t> (e.g. in linear Paul trap)</a:t>
            </a:r>
            <a:endParaRPr lang="de-DE" altLang="de-DE" sz="180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5395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374942" y="17453"/>
            <a:ext cx="5865849" cy="51417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Why better clocks at all ?</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30</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3" name="TextBox 2"/>
          <p:cNvSpPr txBox="1"/>
          <p:nvPr/>
        </p:nvSpPr>
        <p:spPr>
          <a:xfrm>
            <a:off x="10517" y="1401282"/>
            <a:ext cx="3243196" cy="369332"/>
          </a:xfrm>
          <a:prstGeom prst="rect">
            <a:avLst/>
          </a:prstGeom>
          <a:noFill/>
        </p:spPr>
        <p:txBody>
          <a:bodyPr wrap="none" rtlCol="0">
            <a:spAutoFit/>
          </a:bodyPr>
          <a:lstStyle/>
          <a:p>
            <a:pPr marL="285750" indent="-285750">
              <a:buClr>
                <a:srgbClr val="FF0000"/>
              </a:buClr>
              <a:buFont typeface="Wingdings" panose="05000000000000000000" pitchFamily="2" charset="2"/>
              <a:buChar char="§"/>
            </a:pPr>
            <a:r>
              <a:rPr lang="en-US" sz="1800" b="0" baseline="0" dirty="0">
                <a:solidFill>
                  <a:srgbClr val="000099"/>
                </a:solidFill>
                <a:effectLst/>
                <a:latin typeface="Arial" panose="020B0604020202020204" pitchFamily="34" charset="0"/>
                <a:cs typeface="Arial" panose="020B0604020202020204" pitchFamily="34" charset="0"/>
              </a:rPr>
              <a:t>e</a:t>
            </a:r>
            <a:r>
              <a:rPr lang="en-US" sz="1800" b="0" baseline="0" dirty="0" smtClean="0">
                <a:solidFill>
                  <a:srgbClr val="000099"/>
                </a:solidFill>
                <a:effectLst/>
                <a:latin typeface="Arial" panose="020B0604020202020204" pitchFamily="34" charset="0"/>
                <a:cs typeface="Arial" panose="020B0604020202020204" pitchFamily="34" charset="0"/>
              </a:rPr>
              <a:t>xample:  </a:t>
            </a:r>
            <a:r>
              <a:rPr lang="en-US" sz="1800" baseline="0" dirty="0" smtClean="0">
                <a:solidFill>
                  <a:schemeClr val="bg2"/>
                </a:solidFill>
                <a:effectLst/>
                <a:latin typeface="Arial" panose="020B0604020202020204" pitchFamily="34" charset="0"/>
                <a:cs typeface="Arial" panose="020B0604020202020204" pitchFamily="34" charset="0"/>
              </a:rPr>
              <a:t>GPS navigation</a:t>
            </a:r>
          </a:p>
        </p:txBody>
      </p:sp>
      <p:grpSp>
        <p:nvGrpSpPr>
          <p:cNvPr id="8" name="Group 7"/>
          <p:cNvGrpSpPr/>
          <p:nvPr/>
        </p:nvGrpSpPr>
        <p:grpSpPr>
          <a:xfrm>
            <a:off x="4302208" y="1757555"/>
            <a:ext cx="4758667" cy="2898628"/>
            <a:chOff x="3080588" y="4091804"/>
            <a:chExt cx="4549455" cy="273101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588" y="4091804"/>
              <a:ext cx="4549455" cy="2731015"/>
            </a:xfrm>
            <a:prstGeom prst="rect">
              <a:avLst/>
            </a:prstGeom>
          </p:spPr>
        </p:pic>
        <p:sp>
          <p:nvSpPr>
            <p:cNvPr id="7" name="TextBox 6"/>
            <p:cNvSpPr txBox="1"/>
            <p:nvPr/>
          </p:nvSpPr>
          <p:spPr>
            <a:xfrm>
              <a:off x="5180020" y="4103680"/>
              <a:ext cx="1526380" cy="338554"/>
            </a:xfrm>
            <a:prstGeom prst="rect">
              <a:avLst/>
            </a:prstGeom>
            <a:noFill/>
          </p:spPr>
          <p:txBody>
            <a:bodyPr wrap="none" rtlCol="0">
              <a:spAutoFit/>
            </a:bodyPr>
            <a:lstStyle/>
            <a:p>
              <a:r>
                <a:rPr lang="en-US" sz="1600" b="0" baseline="0" dirty="0" smtClean="0">
                  <a:solidFill>
                    <a:schemeClr val="tx1"/>
                  </a:solidFill>
                  <a:effectLst/>
                  <a:latin typeface="Arial" panose="020B0604020202020204" pitchFamily="34" charset="0"/>
                  <a:cs typeface="Arial" panose="020B0604020202020204" pitchFamily="34" charset="0"/>
                </a:rPr>
                <a:t>GPS satellites</a:t>
              </a:r>
              <a:endParaRPr lang="de-DE" sz="1600" b="0" baseline="0" dirty="0">
                <a:solidFill>
                  <a:schemeClr val="tx1"/>
                </a:solidFill>
                <a:effectLst/>
                <a:latin typeface="Arial" panose="020B0604020202020204" pitchFamily="34" charset="0"/>
                <a:cs typeface="Arial" panose="020B0604020202020204" pitchFamily="34" charset="0"/>
              </a:endParaRPr>
            </a:p>
          </p:txBody>
        </p:sp>
        <p:sp>
          <p:nvSpPr>
            <p:cNvPr id="9" name="TextBox 8"/>
            <p:cNvSpPr txBox="1"/>
            <p:nvPr/>
          </p:nvSpPr>
          <p:spPr>
            <a:xfrm>
              <a:off x="6496170" y="5479205"/>
              <a:ext cx="914033" cy="584775"/>
            </a:xfrm>
            <a:prstGeom prst="rect">
              <a:avLst/>
            </a:prstGeom>
            <a:noFill/>
          </p:spPr>
          <p:txBody>
            <a:bodyPr wrap="none" rtlCol="0">
              <a:spAutoFit/>
            </a:bodyPr>
            <a:lstStyle/>
            <a:p>
              <a:r>
                <a:rPr lang="en-US" sz="1600" b="0" baseline="0" dirty="0" smtClean="0">
                  <a:solidFill>
                    <a:schemeClr val="tx1"/>
                  </a:solidFill>
                  <a:effectLst/>
                  <a:latin typeface="Arial" panose="020B0604020202020204" pitchFamily="34" charset="0"/>
                  <a:cs typeface="Arial" panose="020B0604020202020204" pitchFamily="34" charset="0"/>
                </a:rPr>
                <a:t>GPS </a:t>
              </a:r>
            </a:p>
            <a:p>
              <a:r>
                <a:rPr lang="en-US" sz="1600" b="0" baseline="0" dirty="0" smtClean="0">
                  <a:solidFill>
                    <a:schemeClr val="tx1"/>
                  </a:solidFill>
                  <a:effectLst/>
                  <a:latin typeface="Arial" panose="020B0604020202020204" pitchFamily="34" charset="0"/>
                  <a:cs typeface="Arial" panose="020B0604020202020204" pitchFamily="34" charset="0"/>
                </a:rPr>
                <a:t>receiver</a:t>
              </a:r>
              <a:endParaRPr lang="de-DE" sz="1600" b="0" baseline="0" dirty="0">
                <a:solidFill>
                  <a:schemeClr val="tx1"/>
                </a:solidFill>
                <a:effectLst/>
                <a:latin typeface="Arial" panose="020B0604020202020204" pitchFamily="34" charset="0"/>
                <a:cs typeface="Arial" panose="020B0604020202020204" pitchFamily="34" charset="0"/>
              </a:endParaRPr>
            </a:p>
          </p:txBody>
        </p:sp>
      </p:grpSp>
      <p:sp>
        <p:nvSpPr>
          <p:cNvPr id="10" name="TextBox 9"/>
          <p:cNvSpPr txBox="1"/>
          <p:nvPr/>
        </p:nvSpPr>
        <p:spPr>
          <a:xfrm>
            <a:off x="5508" y="1840673"/>
            <a:ext cx="4125873" cy="1831271"/>
          </a:xfrm>
          <a:prstGeom prst="rect">
            <a:avLst/>
          </a:prstGeom>
          <a:noFill/>
        </p:spPr>
        <p:txBody>
          <a:bodyPr wrap="none" rtlCol="0">
            <a:spAutoFit/>
          </a:bodyPr>
          <a:lstStyle/>
          <a:p>
            <a:pPr marL="285750" indent="-285750">
              <a:spcAft>
                <a:spcPts val="600"/>
              </a:spcAft>
              <a:buClr>
                <a:srgbClr val="FF0000"/>
              </a:buClr>
              <a:buFont typeface="Wingdings" panose="05000000000000000000" pitchFamily="2" charset="2"/>
              <a:buChar char="§"/>
            </a:pPr>
            <a:r>
              <a:rPr lang="en-US" sz="1800" b="0" baseline="0" dirty="0">
                <a:solidFill>
                  <a:srgbClr val="000099"/>
                </a:solidFill>
                <a:effectLst/>
                <a:latin typeface="Arial" panose="020B0604020202020204" pitchFamily="34" charset="0"/>
                <a:cs typeface="Arial" panose="020B0604020202020204" pitchFamily="34" charset="0"/>
              </a:rPr>
              <a:t>p</a:t>
            </a:r>
            <a:r>
              <a:rPr lang="en-US" sz="1800" b="0" baseline="0" dirty="0" smtClean="0">
                <a:solidFill>
                  <a:srgbClr val="000099"/>
                </a:solidFill>
                <a:effectLst/>
                <a:latin typeface="Arial" panose="020B0604020202020204" pitchFamily="34" charset="0"/>
                <a:cs typeface="Arial" panose="020B0604020202020204" pitchFamily="34" charset="0"/>
              </a:rPr>
              <a:t>resent technology:</a:t>
            </a:r>
          </a:p>
          <a:p>
            <a:r>
              <a:rPr lang="en-US" sz="1800" b="0" baseline="0" dirty="0" smtClean="0">
                <a:solidFill>
                  <a:schemeClr val="bg2"/>
                </a:solidFill>
                <a:effectLst/>
                <a:latin typeface="Arial" panose="020B0604020202020204" pitchFamily="34" charset="0"/>
                <a:cs typeface="Arial" panose="020B0604020202020204" pitchFamily="34" charset="0"/>
              </a:rPr>
              <a:t>     - ‘thermal’ microwave atomic clocks</a:t>
            </a:r>
          </a:p>
          <a:p>
            <a:r>
              <a:rPr lang="en-US" sz="1800" b="0" baseline="0" dirty="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a:t>
            </a:r>
            <a:r>
              <a:rPr lang="en-US" sz="1800" b="0" baseline="0" dirty="0" err="1" smtClean="0">
                <a:solidFill>
                  <a:schemeClr val="bg2"/>
                </a:solidFill>
                <a:effectLst/>
                <a:latin typeface="Arial" panose="020B0604020202020204" pitchFamily="34" charset="0"/>
                <a:cs typeface="Arial" panose="020B0604020202020204" pitchFamily="34" charset="0"/>
              </a:rPr>
              <a:t>Rb</a:t>
            </a:r>
            <a:r>
              <a:rPr lang="en-US" sz="1800" b="0" baseline="0" dirty="0" smtClean="0">
                <a:solidFill>
                  <a:schemeClr val="bg2"/>
                </a:solidFill>
                <a:effectLst/>
                <a:latin typeface="Arial" panose="020B0604020202020204" pitchFamily="34" charset="0"/>
                <a:cs typeface="Arial" panose="020B0604020202020204" pitchFamily="34" charset="0"/>
              </a:rPr>
              <a:t>, Cs)</a:t>
            </a:r>
          </a:p>
          <a:p>
            <a:r>
              <a:rPr lang="en-US" sz="1800" b="0" baseline="0" dirty="0" smtClean="0">
                <a:solidFill>
                  <a:schemeClr val="bg2"/>
                </a:solidFill>
                <a:effectLst/>
                <a:latin typeface="Arial" panose="020B0604020202020204" pitchFamily="34" charset="0"/>
                <a:cs typeface="Arial" panose="020B0604020202020204" pitchFamily="34" charset="0"/>
              </a:rPr>
              <a:t>     -  GPS, GLONASS: active</a:t>
            </a:r>
          </a:p>
          <a:p>
            <a:r>
              <a:rPr lang="en-US" sz="1800" b="0" baseline="0" dirty="0" smtClean="0">
                <a:solidFill>
                  <a:schemeClr val="bg2"/>
                </a:solidFill>
                <a:effectLst/>
                <a:latin typeface="Arial" panose="020B0604020202020204" pitchFamily="34" charset="0"/>
                <a:cs typeface="Arial" panose="020B0604020202020204" pitchFamily="34" charset="0"/>
              </a:rPr>
              <a:t>     - Galileo, </a:t>
            </a:r>
            <a:r>
              <a:rPr lang="en-US" sz="1800" b="0" baseline="0" dirty="0" err="1" smtClean="0">
                <a:solidFill>
                  <a:schemeClr val="bg2"/>
                </a:solidFill>
                <a:effectLst/>
                <a:latin typeface="Arial" panose="020B0604020202020204" pitchFamily="34" charset="0"/>
                <a:cs typeface="Arial" panose="020B0604020202020204" pitchFamily="34" charset="0"/>
              </a:rPr>
              <a:t>Beidou</a:t>
            </a:r>
            <a:r>
              <a:rPr lang="en-US" sz="1800" b="0" baseline="0" dirty="0" smtClean="0">
                <a:solidFill>
                  <a:schemeClr val="bg2"/>
                </a:solidFill>
                <a:effectLst/>
                <a:latin typeface="Arial" panose="020B0604020202020204" pitchFamily="34" charset="0"/>
                <a:cs typeface="Arial" panose="020B0604020202020204" pitchFamily="34" charset="0"/>
              </a:rPr>
              <a:t>, IRNSS:</a:t>
            </a:r>
          </a:p>
          <a:p>
            <a:r>
              <a:rPr lang="en-US" sz="1800" b="0" baseline="0" dirty="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under construction</a:t>
            </a:r>
            <a:endParaRPr lang="de-DE" sz="1800" b="0" baseline="0" dirty="0">
              <a:solidFill>
                <a:schemeClr val="bg2"/>
              </a:solidFill>
              <a:effectLst/>
              <a:latin typeface="Arial" panose="020B0604020202020204" pitchFamily="34" charset="0"/>
              <a:cs typeface="Arial" panose="020B0604020202020204" pitchFamily="34" charset="0"/>
            </a:endParaRPr>
          </a:p>
        </p:txBody>
      </p:sp>
      <p:sp>
        <p:nvSpPr>
          <p:cNvPr id="11" name="TextBox 10"/>
          <p:cNvSpPr txBox="1"/>
          <p:nvPr/>
        </p:nvSpPr>
        <p:spPr>
          <a:xfrm>
            <a:off x="326133" y="3705093"/>
            <a:ext cx="3409908" cy="369332"/>
          </a:xfrm>
          <a:prstGeom prst="rect">
            <a:avLst/>
          </a:prstGeom>
          <a:noFill/>
        </p:spPr>
        <p:txBody>
          <a:bodyPr wrap="none" rtlCol="0">
            <a:spAutoFit/>
          </a:bodyPr>
          <a:lstStyle/>
          <a:p>
            <a:r>
              <a:rPr lang="en-US" sz="1800" b="0" baseline="0" dirty="0" smtClean="0">
                <a:solidFill>
                  <a:srgbClr val="C00000"/>
                </a:solidFill>
                <a:effectLst/>
                <a:latin typeface="Arial" panose="020B0604020202020204" pitchFamily="34" charset="0"/>
                <a:cs typeface="Arial" panose="020B0604020202020204" pitchFamily="34" charset="0"/>
                <a:sym typeface="Wingdings" panose="05000000000000000000" pitchFamily="2" charset="2"/>
              </a:rPr>
              <a:t> </a:t>
            </a:r>
            <a:r>
              <a:rPr lang="en-US" sz="1800" b="0" baseline="0" dirty="0" smtClean="0">
                <a:solidFill>
                  <a:srgbClr val="C00000"/>
                </a:solidFill>
                <a:effectLst/>
                <a:latin typeface="Arial" panose="020B0604020202020204" pitchFamily="34" charset="0"/>
                <a:cs typeface="Arial" panose="020B0604020202020204" pitchFamily="34" charset="0"/>
              </a:rPr>
              <a:t>positioning precision: 1-10 m</a:t>
            </a:r>
            <a:endParaRPr lang="de-DE" sz="1800" b="0" baseline="0" dirty="0">
              <a:solidFill>
                <a:srgbClr val="C00000"/>
              </a:solidFill>
              <a:effectLst/>
              <a:latin typeface="Arial" panose="020B0604020202020204" pitchFamily="34" charset="0"/>
              <a:cs typeface="Arial" panose="020B0604020202020204" pitchFamily="34" charset="0"/>
            </a:endParaRPr>
          </a:p>
        </p:txBody>
      </p:sp>
      <p:sp>
        <p:nvSpPr>
          <p:cNvPr id="12" name="TextBox 11"/>
          <p:cNvSpPr txBox="1"/>
          <p:nvPr/>
        </p:nvSpPr>
        <p:spPr>
          <a:xfrm>
            <a:off x="29258" y="4218133"/>
            <a:ext cx="3506088" cy="1277273"/>
          </a:xfrm>
          <a:prstGeom prst="rect">
            <a:avLst/>
          </a:prstGeom>
          <a:noFill/>
        </p:spPr>
        <p:txBody>
          <a:bodyPr wrap="none" rtlCol="0">
            <a:spAutoFit/>
          </a:bodyPr>
          <a:lstStyle/>
          <a:p>
            <a:pPr marL="285750" indent="-285750">
              <a:spcAft>
                <a:spcPts val="600"/>
              </a:spcAft>
              <a:buClr>
                <a:srgbClr val="FF0000"/>
              </a:buClr>
              <a:buFont typeface="Wingdings" panose="05000000000000000000" pitchFamily="2" charset="2"/>
              <a:buChar char="§"/>
            </a:pPr>
            <a:r>
              <a:rPr lang="en-US" sz="1800" b="0" baseline="0" dirty="0">
                <a:solidFill>
                  <a:srgbClr val="000099"/>
                </a:solidFill>
                <a:effectLst/>
                <a:latin typeface="Arial" panose="020B0604020202020204" pitchFamily="34" charset="0"/>
                <a:cs typeface="Arial" panose="020B0604020202020204" pitchFamily="34" charset="0"/>
              </a:rPr>
              <a:t>g</a:t>
            </a:r>
            <a:r>
              <a:rPr lang="en-US" sz="1800" b="0" baseline="0" dirty="0" smtClean="0">
                <a:solidFill>
                  <a:srgbClr val="000099"/>
                </a:solidFill>
                <a:effectLst/>
                <a:latin typeface="Arial" panose="020B0604020202020204" pitchFamily="34" charset="0"/>
                <a:cs typeface="Arial" panose="020B0604020202020204" pitchFamily="34" charset="0"/>
              </a:rPr>
              <a:t>oal: </a:t>
            </a:r>
            <a:r>
              <a:rPr lang="en-US" sz="1800" b="0" baseline="0" dirty="0" smtClean="0">
                <a:solidFill>
                  <a:srgbClr val="C00000"/>
                </a:solidFill>
                <a:effectLst/>
                <a:latin typeface="Arial" panose="020B0604020202020204" pitchFamily="34" charset="0"/>
                <a:cs typeface="Arial" panose="020B0604020202020204" pitchFamily="34" charset="0"/>
              </a:rPr>
              <a:t>positioning to cm – mm</a:t>
            </a:r>
          </a:p>
          <a:p>
            <a:pPr>
              <a:buClr>
                <a:srgbClr val="FF0000"/>
              </a:buClr>
            </a:pPr>
            <a:r>
              <a:rPr lang="en-US" sz="1800" b="0" baseline="0" dirty="0">
                <a:solidFill>
                  <a:srgbClr val="C00000"/>
                </a:solidFill>
                <a:effectLst/>
                <a:latin typeface="Arial" panose="020B0604020202020204" pitchFamily="34" charset="0"/>
                <a:cs typeface="Arial" panose="020B0604020202020204" pitchFamily="34" charset="0"/>
              </a:rPr>
              <a:t> </a:t>
            </a:r>
            <a:r>
              <a:rPr lang="en-US" sz="1800" b="0" baseline="0" dirty="0" smtClean="0">
                <a:solidFill>
                  <a:srgbClr val="C00000"/>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autonomous driving</a:t>
            </a:r>
          </a:p>
          <a:p>
            <a:pPr>
              <a:buClr>
                <a:srgbClr val="FF0000"/>
              </a:buClr>
            </a:pPr>
            <a:r>
              <a:rPr lang="en-US" sz="1800" b="0" baseline="0" dirty="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 freight-/ component tracking</a:t>
            </a:r>
          </a:p>
          <a:p>
            <a:pPr>
              <a:buClr>
                <a:srgbClr val="FF0000"/>
              </a:buClr>
            </a:pPr>
            <a:r>
              <a:rPr lang="en-US" sz="1800" b="0" baseline="0" dirty="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  …..</a:t>
            </a:r>
          </a:p>
        </p:txBody>
      </p:sp>
      <p:sp>
        <p:nvSpPr>
          <p:cNvPr id="15" name="TextBox 14"/>
          <p:cNvSpPr txBox="1"/>
          <p:nvPr/>
        </p:nvSpPr>
        <p:spPr>
          <a:xfrm>
            <a:off x="3533" y="5558033"/>
            <a:ext cx="4788490" cy="1000274"/>
          </a:xfrm>
          <a:prstGeom prst="rect">
            <a:avLst/>
          </a:prstGeom>
          <a:noFill/>
        </p:spPr>
        <p:txBody>
          <a:bodyPr wrap="none" rtlCol="0">
            <a:spAutoFit/>
          </a:bodyPr>
          <a:lstStyle/>
          <a:p>
            <a:pPr marL="285750" indent="-285750">
              <a:spcAft>
                <a:spcPts val="600"/>
              </a:spcAft>
              <a:buClr>
                <a:srgbClr val="FF0000"/>
              </a:buClr>
              <a:buFont typeface="Wingdings" panose="05000000000000000000" pitchFamily="2" charset="2"/>
              <a:buChar char="§"/>
            </a:pPr>
            <a:r>
              <a:rPr lang="en-US" sz="1800" b="0" baseline="0" dirty="0" smtClean="0">
                <a:solidFill>
                  <a:srgbClr val="000099"/>
                </a:solidFill>
                <a:effectLst/>
                <a:latin typeface="Arial" panose="020B0604020202020204" pitchFamily="34" charset="0"/>
                <a:cs typeface="Arial" panose="020B0604020202020204" pitchFamily="34" charset="0"/>
              </a:rPr>
              <a:t>requirements: </a:t>
            </a:r>
          </a:p>
          <a:p>
            <a:pPr>
              <a:spcAft>
                <a:spcPts val="0"/>
              </a:spcAft>
              <a:buClr>
                <a:srgbClr val="FF0000"/>
              </a:buClr>
            </a:pPr>
            <a:r>
              <a:rPr lang="en-US" sz="1800" b="0" baseline="0" dirty="0">
                <a:solidFill>
                  <a:srgbClr val="000099"/>
                </a:solidFill>
                <a:effectLst/>
                <a:latin typeface="Arial" panose="020B0604020202020204" pitchFamily="34" charset="0"/>
                <a:cs typeface="Arial" panose="020B0604020202020204" pitchFamily="34" charset="0"/>
              </a:rPr>
              <a:t> </a:t>
            </a:r>
            <a:r>
              <a:rPr lang="en-US" sz="1800" b="0" baseline="0" dirty="0" smtClean="0">
                <a:solidFill>
                  <a:srgbClr val="000099"/>
                </a:solidFill>
                <a:effectLst/>
                <a:latin typeface="Arial" panose="020B0604020202020204" pitchFamily="34" charset="0"/>
                <a:cs typeface="Arial" panose="020B0604020202020204" pitchFamily="34" charset="0"/>
              </a:rPr>
              <a:t> </a:t>
            </a:r>
            <a:r>
              <a:rPr lang="en-US" sz="1800" b="0" baseline="0" dirty="0" smtClean="0">
                <a:solidFill>
                  <a:srgbClr val="C00000"/>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better clocks (10</a:t>
            </a:r>
            <a:r>
              <a:rPr lang="en-US" sz="1800" b="0" dirty="0" smtClean="0">
                <a:solidFill>
                  <a:schemeClr val="bg2"/>
                </a:solidFill>
                <a:effectLst/>
                <a:latin typeface="Arial" panose="020B0604020202020204" pitchFamily="34" charset="0"/>
                <a:cs typeface="Arial" panose="020B0604020202020204" pitchFamily="34" charset="0"/>
              </a:rPr>
              <a:t>-16</a:t>
            </a:r>
            <a:r>
              <a:rPr lang="en-US" sz="1800" b="0" baseline="0" dirty="0" smtClean="0">
                <a:solidFill>
                  <a:schemeClr val="bg2"/>
                </a:solidFill>
                <a:effectLst/>
                <a:latin typeface="Arial" panose="020B0604020202020204" pitchFamily="34" charset="0"/>
                <a:cs typeface="Arial" panose="020B0604020202020204" pitchFamily="34" charset="0"/>
              </a:rPr>
              <a:t> – 10</a:t>
            </a:r>
            <a:r>
              <a:rPr lang="en-US" sz="1800" b="0" dirty="0" smtClean="0">
                <a:solidFill>
                  <a:schemeClr val="bg2"/>
                </a:solidFill>
                <a:effectLst/>
                <a:latin typeface="Arial" panose="020B0604020202020204" pitchFamily="34" charset="0"/>
                <a:cs typeface="Arial" panose="020B0604020202020204" pitchFamily="34" charset="0"/>
              </a:rPr>
              <a:t>-18</a:t>
            </a:r>
            <a:r>
              <a:rPr lang="en-US" sz="1800" b="0" baseline="0" dirty="0" smtClean="0">
                <a:solidFill>
                  <a:schemeClr val="bg2"/>
                </a:solidFill>
                <a:effectLst/>
                <a:latin typeface="Arial" panose="020B0604020202020204" pitchFamily="34" charset="0"/>
                <a:cs typeface="Arial" panose="020B0604020202020204" pitchFamily="34" charset="0"/>
              </a:rPr>
              <a:t>)</a:t>
            </a:r>
          </a:p>
          <a:p>
            <a:pPr>
              <a:spcAft>
                <a:spcPts val="0"/>
              </a:spcAft>
              <a:buClr>
                <a:srgbClr val="FF0000"/>
              </a:buClr>
            </a:pPr>
            <a:r>
              <a:rPr lang="en-US" sz="1800" b="0" baseline="0" dirty="0" smtClean="0">
                <a:solidFill>
                  <a:schemeClr val="bg2"/>
                </a:solidFill>
                <a:effectLst/>
                <a:latin typeface="Arial" panose="020B0604020202020204" pitchFamily="34" charset="0"/>
                <a:cs typeface="Arial" panose="020B0604020202020204" pitchFamily="34" charset="0"/>
              </a:rPr>
              <a:t>     - robust, small, low power consumption …</a:t>
            </a:r>
          </a:p>
        </p:txBody>
      </p:sp>
      <p:sp>
        <p:nvSpPr>
          <p:cNvPr id="13" name="Rectangle 12"/>
          <p:cNvSpPr/>
          <p:nvPr/>
        </p:nvSpPr>
        <p:spPr>
          <a:xfrm>
            <a:off x="1750097" y="642104"/>
            <a:ext cx="5688281" cy="646331"/>
          </a:xfrm>
          <a:prstGeom prst="rect">
            <a:avLst/>
          </a:prstGeom>
        </p:spPr>
        <p:txBody>
          <a:bodyPr wrap="square">
            <a:spAutoFit/>
          </a:bodyPr>
          <a:lstStyle/>
          <a:p>
            <a:r>
              <a:rPr lang="en-US" sz="1800" b="0" baseline="0" dirty="0">
                <a:solidFill>
                  <a:schemeClr val="bg2"/>
                </a:solidFill>
                <a:effectLst/>
                <a:latin typeface="Arial" panose="020B0604020202020204" pitchFamily="34" charset="0"/>
                <a:cs typeface="Arial" panose="020B0604020202020204" pitchFamily="34" charset="0"/>
              </a:rPr>
              <a:t>every time that clock precision has </a:t>
            </a:r>
            <a:r>
              <a:rPr lang="en-US" sz="1800" b="0" baseline="0" dirty="0" smtClean="0">
                <a:solidFill>
                  <a:schemeClr val="bg2"/>
                </a:solidFill>
                <a:effectLst/>
                <a:latin typeface="Arial" panose="020B0604020202020204" pitchFamily="34" charset="0"/>
                <a:cs typeface="Arial" panose="020B0604020202020204" pitchFamily="34" charset="0"/>
              </a:rPr>
              <a:t>improved</a:t>
            </a:r>
            <a:r>
              <a:rPr lang="en-US" sz="1800" b="0" baseline="0" dirty="0">
                <a:solidFill>
                  <a:schemeClr val="bg2"/>
                </a:solidFill>
                <a:effectLst/>
                <a:latin typeface="Arial" panose="020B0604020202020204" pitchFamily="34" charset="0"/>
                <a:cs typeface="Arial" panose="020B0604020202020204" pitchFamily="34" charset="0"/>
              </a:rPr>
              <a:t>, new and </a:t>
            </a:r>
            <a:endParaRPr lang="en-US" sz="1800" b="0" baseline="0" dirty="0" smtClean="0">
              <a:solidFill>
                <a:schemeClr val="bg2"/>
              </a:solidFill>
              <a:effectLst/>
              <a:latin typeface="Arial" panose="020B0604020202020204" pitchFamily="34" charset="0"/>
              <a:cs typeface="Arial" panose="020B0604020202020204" pitchFamily="34" charset="0"/>
            </a:endParaRPr>
          </a:p>
          <a:p>
            <a:r>
              <a:rPr lang="en-US" sz="1800" b="0" baseline="0" dirty="0" smtClean="0">
                <a:solidFill>
                  <a:schemeClr val="bg2"/>
                </a:solidFill>
                <a:effectLst/>
                <a:latin typeface="Arial" panose="020B0604020202020204" pitchFamily="34" charset="0"/>
                <a:cs typeface="Arial" panose="020B0604020202020204" pitchFamily="34" charset="0"/>
              </a:rPr>
              <a:t>frequently unexpected applications </a:t>
            </a:r>
            <a:r>
              <a:rPr lang="en-US" sz="1800" b="0" baseline="0" dirty="0">
                <a:solidFill>
                  <a:schemeClr val="bg2"/>
                </a:solidFill>
                <a:effectLst/>
                <a:latin typeface="Arial" panose="020B0604020202020204" pitchFamily="34" charset="0"/>
                <a:cs typeface="Arial" panose="020B0604020202020204" pitchFamily="34" charset="0"/>
              </a:rPr>
              <a:t>have emerged</a:t>
            </a:r>
          </a:p>
        </p:txBody>
      </p:sp>
    </p:spTree>
    <p:extLst>
      <p:ext uri="{BB962C8B-B14F-4D97-AF65-F5344CB8AC3E}">
        <p14:creationId xmlns:p14="http://schemas.microsoft.com/office/powerpoint/2010/main" val="123328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2" grpId="0"/>
      <p:bldP spid="15"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374942" y="17453"/>
            <a:ext cx="5865849" cy="51417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Further potential </a:t>
            </a:r>
            <a:r>
              <a:rPr lang="en-US" altLang="de-DE" sz="2800" b="1" u="sng"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a</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pplications</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31</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6" name="Rectangle 5"/>
          <p:cNvSpPr/>
          <p:nvPr/>
        </p:nvSpPr>
        <p:spPr>
          <a:xfrm>
            <a:off x="486887" y="1708442"/>
            <a:ext cx="4286994" cy="646331"/>
          </a:xfrm>
          <a:prstGeom prst="rect">
            <a:avLst/>
          </a:prstGeom>
        </p:spPr>
        <p:txBody>
          <a:bodyPr wrap="square">
            <a:spAutoFit/>
          </a:bodyPr>
          <a:lstStyle/>
          <a:p>
            <a:pPr marL="285750" indent="-285750">
              <a:buFont typeface="Wingdings"/>
              <a:buChar char="à"/>
            </a:pPr>
            <a:r>
              <a:rPr lang="de-DE" sz="1800" b="0" baseline="0" dirty="0" err="1" smtClean="0">
                <a:solidFill>
                  <a:schemeClr val="bg2"/>
                </a:solidFill>
                <a:effectLst/>
                <a:latin typeface="Arial"/>
              </a:rPr>
              <a:t>Derevianko</a:t>
            </a:r>
            <a:r>
              <a:rPr lang="de-DE" sz="1800" b="0" baseline="0" dirty="0">
                <a:solidFill>
                  <a:schemeClr val="bg2"/>
                </a:solidFill>
                <a:effectLst/>
                <a:latin typeface="Arial"/>
              </a:rPr>
              <a:t> </a:t>
            </a:r>
            <a:r>
              <a:rPr lang="de-DE" sz="1800" b="0" baseline="0" dirty="0" smtClean="0">
                <a:solidFill>
                  <a:schemeClr val="bg2"/>
                </a:solidFill>
                <a:effectLst/>
                <a:latin typeface="Arial"/>
              </a:rPr>
              <a:t>&amp; </a:t>
            </a:r>
            <a:r>
              <a:rPr lang="de-DE" sz="1800" b="0" baseline="0" dirty="0" err="1" smtClean="0">
                <a:solidFill>
                  <a:schemeClr val="bg2"/>
                </a:solidFill>
                <a:effectLst/>
                <a:latin typeface="Arial"/>
              </a:rPr>
              <a:t>Pospelov</a:t>
            </a:r>
            <a:r>
              <a:rPr lang="de-DE" sz="1800" b="0" baseline="0" dirty="0" smtClean="0">
                <a:solidFill>
                  <a:schemeClr val="bg2"/>
                </a:solidFill>
                <a:effectLst/>
                <a:latin typeface="Arial"/>
              </a:rPr>
              <a:t>, </a:t>
            </a:r>
          </a:p>
          <a:p>
            <a:r>
              <a:rPr lang="de-DE" sz="1800" b="0" baseline="0" dirty="0">
                <a:solidFill>
                  <a:schemeClr val="bg2"/>
                </a:solidFill>
                <a:effectLst/>
                <a:latin typeface="Arial"/>
              </a:rPr>
              <a:t> </a:t>
            </a:r>
            <a:r>
              <a:rPr lang="de-DE" sz="1800" b="0" baseline="0" dirty="0" smtClean="0">
                <a:solidFill>
                  <a:schemeClr val="bg2"/>
                </a:solidFill>
                <a:effectLst/>
                <a:latin typeface="Arial"/>
              </a:rPr>
              <a:t>   Nature </a:t>
            </a:r>
            <a:r>
              <a:rPr lang="de-DE" sz="1800" b="0" baseline="0" dirty="0" err="1" smtClean="0">
                <a:solidFill>
                  <a:schemeClr val="bg2"/>
                </a:solidFill>
                <a:effectLst/>
                <a:latin typeface="Arial"/>
              </a:rPr>
              <a:t>Physics</a:t>
            </a:r>
            <a:r>
              <a:rPr lang="de-DE" sz="1800" b="0" baseline="0" dirty="0" smtClean="0">
                <a:solidFill>
                  <a:schemeClr val="bg2"/>
                </a:solidFill>
                <a:effectLst/>
                <a:latin typeface="Arial"/>
              </a:rPr>
              <a:t> 10, 933–936 </a:t>
            </a:r>
            <a:r>
              <a:rPr lang="de-DE" sz="1800" b="0" baseline="0" dirty="0">
                <a:solidFill>
                  <a:schemeClr val="bg2"/>
                </a:solidFill>
                <a:effectLst/>
                <a:latin typeface="Arial"/>
              </a:rPr>
              <a:t>(2014)</a:t>
            </a:r>
          </a:p>
        </p:txBody>
      </p:sp>
      <p:sp>
        <p:nvSpPr>
          <p:cNvPr id="7" name="Rectangle 6"/>
          <p:cNvSpPr/>
          <p:nvPr/>
        </p:nvSpPr>
        <p:spPr>
          <a:xfrm>
            <a:off x="3170" y="3412182"/>
            <a:ext cx="6608618" cy="369332"/>
          </a:xfrm>
          <a:prstGeom prst="rect">
            <a:avLst/>
          </a:prstGeom>
        </p:spPr>
        <p:txBody>
          <a:bodyPr wrap="square">
            <a:spAutoFit/>
          </a:bodyPr>
          <a:lstStyle/>
          <a:p>
            <a:pPr marL="285750" indent="-285750">
              <a:buClr>
                <a:srgbClr val="FF0000"/>
              </a:buClr>
              <a:buFont typeface="Wingdings" panose="05000000000000000000" pitchFamily="2" charset="2"/>
              <a:buChar char="§"/>
            </a:pPr>
            <a:r>
              <a:rPr lang="en-US" sz="1800" b="0" baseline="0" dirty="0">
                <a:solidFill>
                  <a:srgbClr val="000099"/>
                </a:solidFill>
                <a:effectLst/>
                <a:latin typeface="Arial" panose="020B0604020202020204" pitchFamily="34" charset="0"/>
                <a:cs typeface="Arial" panose="020B0604020202020204" pitchFamily="34" charset="0"/>
              </a:rPr>
              <a:t>networks of clocks can be used </a:t>
            </a:r>
            <a:r>
              <a:rPr lang="en-US" sz="1800" b="0" baseline="0" dirty="0" smtClean="0">
                <a:solidFill>
                  <a:srgbClr val="000099"/>
                </a:solidFill>
                <a:effectLst/>
                <a:latin typeface="Arial" panose="020B0604020202020204" pitchFamily="34" charset="0"/>
                <a:cs typeface="Arial" panose="020B0604020202020204" pitchFamily="34" charset="0"/>
              </a:rPr>
              <a:t>as 3D </a:t>
            </a:r>
            <a:r>
              <a:rPr lang="en-US" sz="1800" b="0" baseline="0" dirty="0">
                <a:solidFill>
                  <a:srgbClr val="000099"/>
                </a:solidFill>
                <a:effectLst/>
                <a:latin typeface="Arial" panose="020B0604020202020204" pitchFamily="34" charset="0"/>
                <a:cs typeface="Arial" panose="020B0604020202020204" pitchFamily="34" charset="0"/>
              </a:rPr>
              <a:t>gravity sensors </a:t>
            </a:r>
          </a:p>
        </p:txBody>
      </p:sp>
      <p:sp>
        <p:nvSpPr>
          <p:cNvPr id="8" name="Rectangle 7"/>
          <p:cNvSpPr/>
          <p:nvPr/>
        </p:nvSpPr>
        <p:spPr>
          <a:xfrm>
            <a:off x="496859" y="3755037"/>
            <a:ext cx="7804004" cy="369332"/>
          </a:xfrm>
          <a:prstGeom prst="rect">
            <a:avLst/>
          </a:prstGeom>
        </p:spPr>
        <p:txBody>
          <a:bodyPr wrap="square">
            <a:spAutoFit/>
          </a:bodyPr>
          <a:lstStyle/>
          <a:p>
            <a:r>
              <a:rPr lang="de-DE" sz="1800" b="0" baseline="0" dirty="0" smtClean="0">
                <a:solidFill>
                  <a:schemeClr val="bg2"/>
                </a:solidFill>
                <a:effectLst/>
                <a:latin typeface="Arial"/>
                <a:sym typeface="Wingdings" panose="05000000000000000000" pitchFamily="2" charset="2"/>
              </a:rPr>
              <a:t> </a:t>
            </a:r>
            <a:r>
              <a:rPr lang="de-DE" sz="1800" b="0" baseline="0" dirty="0" err="1" smtClean="0">
                <a:solidFill>
                  <a:schemeClr val="bg2"/>
                </a:solidFill>
                <a:effectLst/>
                <a:latin typeface="Arial"/>
              </a:rPr>
              <a:t>Ludlow</a:t>
            </a:r>
            <a:r>
              <a:rPr lang="de-DE" sz="1800" b="0" baseline="0" dirty="0" smtClean="0">
                <a:solidFill>
                  <a:schemeClr val="bg2"/>
                </a:solidFill>
                <a:effectLst/>
                <a:latin typeface="Arial"/>
              </a:rPr>
              <a:t>, Boyd, </a:t>
            </a:r>
            <a:r>
              <a:rPr lang="de-DE" sz="1800" b="0" baseline="0" dirty="0" err="1" smtClean="0">
                <a:solidFill>
                  <a:schemeClr val="bg2"/>
                </a:solidFill>
                <a:effectLst/>
                <a:latin typeface="Arial"/>
              </a:rPr>
              <a:t>Ye</a:t>
            </a:r>
            <a:r>
              <a:rPr lang="de-DE" sz="1800" b="0" baseline="0" dirty="0" smtClean="0">
                <a:solidFill>
                  <a:schemeClr val="bg2"/>
                </a:solidFill>
                <a:effectLst/>
                <a:latin typeface="Arial"/>
              </a:rPr>
              <a:t>, </a:t>
            </a:r>
            <a:r>
              <a:rPr lang="de-DE" sz="1800" b="0" baseline="0" dirty="0" err="1" smtClean="0">
                <a:solidFill>
                  <a:schemeClr val="bg2"/>
                </a:solidFill>
                <a:effectLst/>
                <a:latin typeface="Arial"/>
              </a:rPr>
              <a:t>Peik</a:t>
            </a:r>
            <a:r>
              <a:rPr lang="de-DE" sz="1800" b="0" baseline="0" dirty="0" smtClean="0">
                <a:solidFill>
                  <a:schemeClr val="bg2"/>
                </a:solidFill>
                <a:effectLst/>
                <a:latin typeface="Arial"/>
              </a:rPr>
              <a:t>, Schmidt, </a:t>
            </a:r>
            <a:r>
              <a:rPr lang="de-DE" sz="1800" b="0" baseline="0" dirty="0" err="1" smtClean="0">
                <a:solidFill>
                  <a:schemeClr val="bg2"/>
                </a:solidFill>
                <a:effectLst/>
                <a:latin typeface="Arial"/>
              </a:rPr>
              <a:t>Rev</a:t>
            </a:r>
            <a:r>
              <a:rPr lang="de-DE" sz="1800" b="0" baseline="0" dirty="0">
                <a:solidFill>
                  <a:schemeClr val="bg2"/>
                </a:solidFill>
                <a:effectLst/>
                <a:latin typeface="Arial"/>
              </a:rPr>
              <a:t>. Mod. Phys</a:t>
            </a:r>
            <a:r>
              <a:rPr lang="de-DE" sz="1800" b="0" baseline="0" dirty="0" smtClean="0">
                <a:solidFill>
                  <a:schemeClr val="bg2"/>
                </a:solidFill>
                <a:effectLst/>
                <a:latin typeface="Arial"/>
              </a:rPr>
              <a:t>. 87, </a:t>
            </a:r>
            <a:r>
              <a:rPr lang="de-DE" sz="1800" b="0" baseline="0" dirty="0">
                <a:solidFill>
                  <a:schemeClr val="bg2"/>
                </a:solidFill>
                <a:effectLst/>
                <a:latin typeface="Arial"/>
              </a:rPr>
              <a:t>637–701 (2015</a:t>
            </a:r>
            <a:r>
              <a:rPr lang="de-DE" sz="1800" b="0" baseline="0" dirty="0" smtClean="0">
                <a:solidFill>
                  <a:schemeClr val="bg2"/>
                </a:solidFill>
                <a:effectLst/>
                <a:latin typeface="Arial"/>
              </a:rPr>
              <a:t>)</a:t>
            </a:r>
            <a:endParaRPr lang="de-DE" sz="1800" b="0" baseline="0" dirty="0">
              <a:solidFill>
                <a:schemeClr val="bg2"/>
              </a:solidFill>
              <a:effectLst/>
              <a:latin typeface="Arial"/>
            </a:endParaRPr>
          </a:p>
        </p:txBody>
      </p:sp>
      <p:sp>
        <p:nvSpPr>
          <p:cNvPr id="9" name="TextBox 8"/>
          <p:cNvSpPr txBox="1"/>
          <p:nvPr/>
        </p:nvSpPr>
        <p:spPr>
          <a:xfrm>
            <a:off x="593768" y="5003366"/>
            <a:ext cx="7340471" cy="1631216"/>
          </a:xfrm>
          <a:prstGeom prst="rect">
            <a:avLst/>
          </a:prstGeom>
          <a:noFill/>
        </p:spPr>
        <p:txBody>
          <a:bodyPr wrap="none" rtlCol="0">
            <a:spAutoFit/>
          </a:bodyPr>
          <a:lstStyle/>
          <a:p>
            <a:pPr>
              <a:spcAft>
                <a:spcPts val="600"/>
              </a:spcAft>
            </a:pPr>
            <a:r>
              <a:rPr lang="en-US" sz="1800" b="0" baseline="0" dirty="0" smtClean="0">
                <a:solidFill>
                  <a:schemeClr val="bg2"/>
                </a:solidFill>
                <a:effectLst/>
                <a:latin typeface="Arial" panose="020B0604020202020204" pitchFamily="34" charset="0"/>
                <a:cs typeface="Arial" panose="020B0604020202020204" pitchFamily="34" charset="0"/>
              </a:rPr>
              <a:t>- best present clocks: detect gravitational shifts of ± 2 cm</a:t>
            </a:r>
          </a:p>
          <a:p>
            <a:r>
              <a:rPr lang="en-US" sz="1800" b="0" baseline="0" dirty="0" smtClean="0">
                <a:solidFill>
                  <a:schemeClr val="bg2"/>
                </a:solidFill>
                <a:effectLst/>
                <a:latin typeface="Arial" panose="020B0604020202020204" pitchFamily="34" charset="0"/>
                <a:cs typeface="Arial" panose="020B0604020202020204" pitchFamily="34" charset="0"/>
              </a:rPr>
              <a:t>- “relativistic geodesy” or “chronometric leveling”:</a:t>
            </a:r>
            <a:endParaRPr lang="en-US" sz="1800" b="0" baseline="0" dirty="0">
              <a:solidFill>
                <a:schemeClr val="bg2"/>
              </a:solidFill>
              <a:effectLst/>
              <a:latin typeface="Arial" panose="020B0604020202020204" pitchFamily="34" charset="0"/>
              <a:cs typeface="Arial" panose="020B0604020202020204" pitchFamily="34" charset="0"/>
            </a:endParaRPr>
          </a:p>
          <a:p>
            <a:pPr>
              <a:spcAft>
                <a:spcPts val="600"/>
              </a:spcAft>
            </a:pPr>
            <a:r>
              <a:rPr lang="en-US" sz="1800"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 </a:t>
            </a:r>
            <a:r>
              <a:rPr lang="en-US" sz="1800" b="0" baseline="0" dirty="0" smtClean="0">
                <a:solidFill>
                  <a:schemeClr val="bg2"/>
                </a:solidFill>
                <a:effectLst/>
                <a:latin typeface="Arial" panose="020B0604020202020204" pitchFamily="34" charset="0"/>
                <a:cs typeface="Arial" panose="020B0604020202020204" pitchFamily="34" charset="0"/>
              </a:rPr>
              <a:t>allows </a:t>
            </a:r>
            <a:r>
              <a:rPr lang="en-US" sz="1800" b="0" baseline="0" dirty="0">
                <a:solidFill>
                  <a:schemeClr val="bg2"/>
                </a:solidFill>
                <a:effectLst/>
                <a:latin typeface="Arial" panose="020B0604020202020204" pitchFamily="34" charset="0"/>
                <a:cs typeface="Arial" panose="020B0604020202020204" pitchFamily="34" charset="0"/>
              </a:rPr>
              <a:t>long-distance </a:t>
            </a:r>
            <a:r>
              <a:rPr lang="en-US" sz="1800" b="0" baseline="0" dirty="0" smtClean="0">
                <a:solidFill>
                  <a:schemeClr val="bg2"/>
                </a:solidFill>
                <a:effectLst/>
                <a:latin typeface="Arial" panose="020B0604020202020204" pitchFamily="34" charset="0"/>
                <a:cs typeface="Arial" panose="020B0604020202020204" pitchFamily="34" charset="0"/>
              </a:rPr>
              <a:t>potential difference measurements</a:t>
            </a:r>
          </a:p>
          <a:p>
            <a:pPr marL="285750" indent="-285750">
              <a:buFontTx/>
              <a:buChar char="-"/>
            </a:pPr>
            <a:r>
              <a:rPr lang="en-US" sz="1800" b="0" baseline="0" dirty="0">
                <a:solidFill>
                  <a:schemeClr val="bg2"/>
                </a:solidFill>
                <a:effectLst/>
                <a:latin typeface="Arial" panose="020B0604020202020204" pitchFamily="34" charset="0"/>
                <a:cs typeface="Arial" panose="020B0604020202020204" pitchFamily="34" charset="0"/>
              </a:rPr>
              <a:t>p</a:t>
            </a:r>
            <a:r>
              <a:rPr lang="en-US" sz="1800" b="0" baseline="0" dirty="0" smtClean="0">
                <a:solidFill>
                  <a:schemeClr val="bg2"/>
                </a:solidFill>
                <a:effectLst/>
                <a:latin typeface="Arial" panose="020B0604020202020204" pitchFamily="34" charset="0"/>
                <a:cs typeface="Arial" panose="020B0604020202020204" pitchFamily="34" charset="0"/>
              </a:rPr>
              <a:t>recise, fast measurements of nuclear clock network:</a:t>
            </a:r>
          </a:p>
          <a:p>
            <a:r>
              <a:rPr lang="en-US" sz="1800" b="0" baseline="0" dirty="0" smtClean="0">
                <a:solidFill>
                  <a:schemeClr val="bg2"/>
                </a:solidFill>
                <a:effectLst/>
                <a:latin typeface="Arial" panose="020B0604020202020204" pitchFamily="34" charset="0"/>
                <a:cs typeface="Arial" panose="020B0604020202020204" pitchFamily="34" charset="0"/>
              </a:rPr>
              <a:t>     e.g. monitor volcanic magma chambers, tectonic plate movements </a:t>
            </a:r>
            <a:endParaRPr lang="de-DE" sz="1800" b="0" baseline="0" dirty="0">
              <a:solidFill>
                <a:schemeClr val="bg2"/>
              </a:solidFill>
              <a:effectLst/>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618" t="65237" r="36116" b="11169"/>
          <a:stretch/>
        </p:blipFill>
        <p:spPr>
          <a:xfrm>
            <a:off x="5143580" y="1128167"/>
            <a:ext cx="3960984" cy="2108180"/>
          </a:xfrm>
          <a:prstGeom prst="rect">
            <a:avLst/>
          </a:prstGeom>
        </p:spPr>
      </p:pic>
      <p:sp>
        <p:nvSpPr>
          <p:cNvPr id="12" name="TextBox 11"/>
          <p:cNvSpPr txBox="1"/>
          <p:nvPr/>
        </p:nvSpPr>
        <p:spPr>
          <a:xfrm>
            <a:off x="641268" y="2280082"/>
            <a:ext cx="3942105" cy="923330"/>
          </a:xfrm>
          <a:prstGeom prst="rect">
            <a:avLst/>
          </a:prstGeom>
          <a:noFill/>
        </p:spPr>
        <p:txBody>
          <a:bodyPr wrap="none" rtlCol="0">
            <a:spAutoFit/>
          </a:bodyPr>
          <a:lstStyle/>
          <a:p>
            <a:pPr marL="285750" indent="-285750">
              <a:buFontTx/>
              <a:buChar char="-"/>
            </a:pPr>
            <a:r>
              <a:rPr lang="en-US" sz="1800" b="0" baseline="0" dirty="0" smtClean="0">
                <a:solidFill>
                  <a:schemeClr val="bg2"/>
                </a:solidFill>
                <a:effectLst/>
                <a:latin typeface="Arial" panose="020B0604020202020204" pitchFamily="34" charset="0"/>
                <a:cs typeface="Arial" panose="020B0604020202020204" pitchFamily="34" charset="0"/>
              </a:rPr>
              <a:t>topological dark matter:</a:t>
            </a:r>
          </a:p>
          <a:p>
            <a:r>
              <a:rPr lang="en-US" sz="1800" b="0" baseline="0" dirty="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clumped to point-like monopoles, </a:t>
            </a:r>
          </a:p>
          <a:p>
            <a:r>
              <a:rPr lang="en-US" sz="1800" b="0" baseline="0" dirty="0">
                <a:solidFill>
                  <a:schemeClr val="bg2"/>
                </a:solidFill>
                <a:effectLst/>
                <a:latin typeface="Arial" panose="020B0604020202020204" pitchFamily="34" charset="0"/>
                <a:cs typeface="Arial" panose="020B0604020202020204" pitchFamily="34" charset="0"/>
              </a:rPr>
              <a:t> </a:t>
            </a:r>
            <a:r>
              <a:rPr lang="en-US" sz="1800" b="0" baseline="0" dirty="0" smtClean="0">
                <a:solidFill>
                  <a:schemeClr val="bg2"/>
                </a:solidFill>
                <a:effectLst/>
                <a:latin typeface="Arial" panose="020B0604020202020204" pitchFamily="34" charset="0"/>
                <a:cs typeface="Arial" panose="020B0604020202020204" pitchFamily="34" charset="0"/>
              </a:rPr>
              <a:t>   1D strings, 2D ‘domain walls’</a:t>
            </a:r>
            <a:endParaRPr lang="de-DE" sz="1800" b="0" baseline="0" dirty="0">
              <a:solidFill>
                <a:schemeClr val="bg2"/>
              </a:solidFill>
              <a:effectLst/>
              <a:latin typeface="Arial" panose="020B0604020202020204" pitchFamily="34" charset="0"/>
              <a:cs typeface="Arial" panose="020B0604020202020204" pitchFamily="34" charset="0"/>
            </a:endParaRPr>
          </a:p>
        </p:txBody>
      </p:sp>
      <p:grpSp>
        <p:nvGrpSpPr>
          <p:cNvPr id="16" name="Group 15"/>
          <p:cNvGrpSpPr/>
          <p:nvPr/>
        </p:nvGrpSpPr>
        <p:grpSpPr>
          <a:xfrm>
            <a:off x="1774807" y="4243119"/>
            <a:ext cx="1609388" cy="685158"/>
            <a:chOff x="1014807" y="4931869"/>
            <a:chExt cx="1609388" cy="685158"/>
          </a:xfrm>
        </p:grpSpPr>
        <p:sp>
          <p:nvSpPr>
            <p:cNvPr id="15" name="Rectangle 14"/>
            <p:cNvSpPr/>
            <p:nvPr/>
          </p:nvSpPr>
          <p:spPr bwMode="auto">
            <a:xfrm>
              <a:off x="1014807" y="4931869"/>
              <a:ext cx="1597513" cy="685158"/>
            </a:xfrm>
            <a:prstGeom prst="rect">
              <a:avLst/>
            </a:prstGeom>
            <a:solidFill>
              <a:srgbClr val="FFFFCC"/>
            </a:solidFill>
            <a:ln w="25400" cap="sq" cmpd="sng" algn="ctr">
              <a:solidFill>
                <a:schemeClr val="bg2"/>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495659398"/>
                </p:ext>
              </p:extLst>
            </p:nvPr>
          </p:nvGraphicFramePr>
          <p:xfrm>
            <a:off x="1026682" y="4984997"/>
            <a:ext cx="1597513" cy="596405"/>
          </p:xfrm>
          <a:graphic>
            <a:graphicData uri="http://schemas.openxmlformats.org/presentationml/2006/ole">
              <mc:AlternateContent xmlns:mc="http://schemas.openxmlformats.org/markup-compatibility/2006">
                <mc:Choice xmlns:v="urn:schemas-microsoft-com:vml" Requires="v">
                  <p:oleObj spid="_x0000_s5170" name="Equation" r:id="rId5" imgW="952200" imgH="355320" progId="Equation.3">
                    <p:embed/>
                  </p:oleObj>
                </mc:Choice>
                <mc:Fallback>
                  <p:oleObj name="Equation" r:id="rId5" imgW="952200" imgH="355320" progId="Equation.3">
                    <p:embed/>
                    <p:pic>
                      <p:nvPicPr>
                        <p:cNvPr id="0" name=""/>
                        <p:cNvPicPr/>
                        <p:nvPr/>
                      </p:nvPicPr>
                      <p:blipFill>
                        <a:blip r:embed="rId6"/>
                        <a:stretch>
                          <a:fillRect/>
                        </a:stretch>
                      </p:blipFill>
                      <p:spPr>
                        <a:xfrm>
                          <a:off x="1026682" y="4984997"/>
                          <a:ext cx="1597513" cy="596405"/>
                        </a:xfrm>
                        <a:prstGeom prst="rect">
                          <a:avLst/>
                        </a:prstGeom>
                      </p:spPr>
                    </p:pic>
                  </p:oleObj>
                </mc:Fallback>
              </mc:AlternateContent>
            </a:graphicData>
          </a:graphic>
        </p:graphicFrame>
      </p:grpSp>
      <p:sp>
        <p:nvSpPr>
          <p:cNvPr id="17" name="TextBox 16"/>
          <p:cNvSpPr txBox="1"/>
          <p:nvPr/>
        </p:nvSpPr>
        <p:spPr>
          <a:xfrm>
            <a:off x="3776334" y="4263262"/>
            <a:ext cx="3899465" cy="646331"/>
          </a:xfrm>
          <a:prstGeom prst="rect">
            <a:avLst/>
          </a:prstGeom>
          <a:noFill/>
        </p:spPr>
        <p:txBody>
          <a:bodyPr wrap="none" rtlCol="0">
            <a:spAutoFit/>
          </a:bodyPr>
          <a:lstStyle/>
          <a:p>
            <a:r>
              <a:rPr lang="en-US" sz="1800" b="0" baseline="0" dirty="0" err="1" smtClean="0">
                <a:solidFill>
                  <a:schemeClr val="bg2"/>
                </a:solidFill>
                <a:effectLst/>
                <a:latin typeface="Symbol" panose="05050102010706020507" pitchFamily="18" charset="2"/>
                <a:cs typeface="Arial" panose="020B0604020202020204" pitchFamily="34" charset="0"/>
              </a:rPr>
              <a:t>D</a:t>
            </a:r>
            <a:r>
              <a:rPr lang="en-US" sz="1800" b="0" baseline="0" dirty="0" err="1" smtClean="0">
                <a:solidFill>
                  <a:schemeClr val="bg2"/>
                </a:solidFill>
                <a:effectLst/>
                <a:latin typeface="Arial" panose="020B0604020202020204" pitchFamily="34" charset="0"/>
                <a:cs typeface="Arial" panose="020B0604020202020204" pitchFamily="34" charset="0"/>
              </a:rPr>
              <a:t>f</a:t>
            </a:r>
            <a:r>
              <a:rPr lang="en-US" sz="1800" b="0" baseline="0" dirty="0" smtClean="0">
                <a:solidFill>
                  <a:schemeClr val="bg2"/>
                </a:solidFill>
                <a:effectLst/>
                <a:latin typeface="Arial" panose="020B0604020202020204" pitchFamily="34" charset="0"/>
                <a:cs typeface="Arial" panose="020B0604020202020204" pitchFamily="34" charset="0"/>
              </a:rPr>
              <a:t>: clock frequency difference</a:t>
            </a:r>
          </a:p>
          <a:p>
            <a:r>
              <a:rPr lang="en-US" sz="1800" b="0" baseline="0" dirty="0" smtClean="0">
                <a:solidFill>
                  <a:schemeClr val="bg2"/>
                </a:solidFill>
                <a:effectLst/>
                <a:latin typeface="Symbol" panose="05050102010706020507" pitchFamily="18" charset="2"/>
                <a:cs typeface="Arial" panose="020B0604020202020204" pitchFamily="34" charset="0"/>
              </a:rPr>
              <a:t>D</a:t>
            </a:r>
            <a:r>
              <a:rPr lang="en-US" sz="1800" b="0" baseline="0" dirty="0" smtClean="0">
                <a:solidFill>
                  <a:schemeClr val="bg2"/>
                </a:solidFill>
                <a:effectLst/>
                <a:latin typeface="Arial" panose="020B0604020202020204" pitchFamily="34" charset="0"/>
                <a:cs typeface="Arial" panose="020B0604020202020204" pitchFamily="34" charset="0"/>
              </a:rPr>
              <a:t>U: gravitational potential difference</a:t>
            </a:r>
            <a:endParaRPr lang="de-DE" sz="1800" b="0" baseline="0" dirty="0">
              <a:solidFill>
                <a:schemeClr val="bg2"/>
              </a:solidFill>
              <a:effectLst/>
              <a:latin typeface="Arial" panose="020B0604020202020204" pitchFamily="34" charset="0"/>
              <a:cs typeface="Arial" panose="020B0604020202020204" pitchFamily="34" charset="0"/>
            </a:endParaRPr>
          </a:p>
        </p:txBody>
      </p:sp>
      <p:sp>
        <p:nvSpPr>
          <p:cNvPr id="4" name="Rectangle 3"/>
          <p:cNvSpPr/>
          <p:nvPr/>
        </p:nvSpPr>
        <p:spPr>
          <a:xfrm>
            <a:off x="-10638" y="1008767"/>
            <a:ext cx="5865173" cy="646331"/>
          </a:xfrm>
          <a:prstGeom prst="rect">
            <a:avLst/>
          </a:prstGeom>
        </p:spPr>
        <p:txBody>
          <a:bodyPr wrap="square">
            <a:spAutoFit/>
          </a:bodyPr>
          <a:lstStyle/>
          <a:p>
            <a:pPr marL="285750" indent="-285750">
              <a:buClr>
                <a:srgbClr val="FF0000"/>
              </a:buClr>
              <a:buFont typeface="Wingdings" panose="05000000000000000000" pitchFamily="2" charset="2"/>
              <a:buChar char="§"/>
            </a:pPr>
            <a:r>
              <a:rPr lang="en-US" sz="1800" b="0" baseline="0" dirty="0" smtClean="0">
                <a:solidFill>
                  <a:srgbClr val="000099"/>
                </a:solidFill>
                <a:effectLst/>
                <a:latin typeface="Arial" panose="020B0604020202020204" pitchFamily="34" charset="0"/>
                <a:cs typeface="Arial" panose="020B0604020202020204" pitchFamily="34" charset="0"/>
              </a:rPr>
              <a:t>(networks of) ultra-precise </a:t>
            </a:r>
            <a:r>
              <a:rPr lang="en-US" sz="1800" b="0" baseline="0" dirty="0">
                <a:solidFill>
                  <a:srgbClr val="000099"/>
                </a:solidFill>
                <a:effectLst/>
                <a:latin typeface="Arial" panose="020B0604020202020204" pitchFamily="34" charset="0"/>
                <a:cs typeface="Arial" panose="020B0604020202020204" pitchFamily="34" charset="0"/>
              </a:rPr>
              <a:t>clocks could </a:t>
            </a:r>
            <a:r>
              <a:rPr lang="en-US" sz="1800" b="0" baseline="0" dirty="0" smtClean="0">
                <a:solidFill>
                  <a:srgbClr val="000099"/>
                </a:solidFill>
                <a:effectLst/>
                <a:latin typeface="Arial" panose="020B0604020202020204" pitchFamily="34" charset="0"/>
                <a:cs typeface="Arial" panose="020B0604020202020204" pitchFamily="34" charset="0"/>
              </a:rPr>
              <a:t>be </a:t>
            </a:r>
            <a:r>
              <a:rPr lang="en-US" sz="1800" b="0" baseline="0" dirty="0">
                <a:solidFill>
                  <a:srgbClr val="000099"/>
                </a:solidFill>
                <a:effectLst/>
                <a:latin typeface="Arial" panose="020B0604020202020204" pitchFamily="34" charset="0"/>
                <a:cs typeface="Arial" panose="020B0604020202020204" pitchFamily="34" charset="0"/>
              </a:rPr>
              <a:t>used </a:t>
            </a:r>
            <a:endParaRPr lang="en-US" sz="1800" b="0" baseline="0" dirty="0" smtClean="0">
              <a:solidFill>
                <a:srgbClr val="000099"/>
              </a:solidFill>
              <a:effectLst/>
              <a:latin typeface="Arial" panose="020B0604020202020204" pitchFamily="34" charset="0"/>
              <a:cs typeface="Arial" panose="020B0604020202020204" pitchFamily="34" charset="0"/>
            </a:endParaRPr>
          </a:p>
          <a:p>
            <a:r>
              <a:rPr lang="en-US" sz="1800" b="0" baseline="0" dirty="0">
                <a:solidFill>
                  <a:srgbClr val="000099"/>
                </a:solidFill>
                <a:effectLst/>
                <a:latin typeface="Arial" panose="020B0604020202020204" pitchFamily="34" charset="0"/>
                <a:cs typeface="Arial" panose="020B0604020202020204" pitchFamily="34" charset="0"/>
              </a:rPr>
              <a:t> </a:t>
            </a:r>
            <a:r>
              <a:rPr lang="en-US" sz="1800" b="0" baseline="0" dirty="0" smtClean="0">
                <a:solidFill>
                  <a:srgbClr val="000099"/>
                </a:solidFill>
                <a:effectLst/>
                <a:latin typeface="Arial" panose="020B0604020202020204" pitchFamily="34" charset="0"/>
                <a:cs typeface="Arial" panose="020B0604020202020204" pitchFamily="34" charset="0"/>
              </a:rPr>
              <a:t>    to </a:t>
            </a:r>
            <a:r>
              <a:rPr lang="en-US" sz="1800" b="0" baseline="0" dirty="0">
                <a:solidFill>
                  <a:srgbClr val="000099"/>
                </a:solidFill>
                <a:effectLst/>
                <a:latin typeface="Arial" panose="020B0604020202020204" pitchFamily="34" charset="0"/>
                <a:cs typeface="Arial" panose="020B0604020202020204" pitchFamily="34" charset="0"/>
              </a:rPr>
              <a:t>search for dark matter </a:t>
            </a:r>
          </a:p>
        </p:txBody>
      </p:sp>
    </p:spTree>
    <p:extLst>
      <p:ext uri="{BB962C8B-B14F-4D97-AF65-F5344CB8AC3E}">
        <p14:creationId xmlns:p14="http://schemas.microsoft.com/office/powerpoint/2010/main" val="335617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P spid="17"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374942" y="17453"/>
            <a:ext cx="5865849" cy="51417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The </a:t>
            </a:r>
            <a:r>
              <a:rPr lang="en-US" altLang="de-DE" sz="2800" b="1" u="sng" dirty="0" err="1"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nuClock</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Consortium</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32</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2" name="Rectangle 1"/>
          <p:cNvSpPr/>
          <p:nvPr/>
        </p:nvSpPr>
        <p:spPr>
          <a:xfrm>
            <a:off x="6353217" y="5573175"/>
            <a:ext cx="2733697" cy="400110"/>
          </a:xfrm>
          <a:prstGeom prst="rect">
            <a:avLst/>
          </a:prstGeom>
        </p:spPr>
        <p:txBody>
          <a:bodyPr wrap="none">
            <a:spAutoFit/>
          </a:bodyPr>
          <a:lstStyle/>
          <a:p>
            <a:r>
              <a:rPr lang="de-DE" b="0" baseline="0" dirty="0">
                <a:solidFill>
                  <a:srgbClr val="000099"/>
                </a:solidFill>
                <a:effectLst/>
                <a:latin typeface="Arial" panose="020B0604020202020204" pitchFamily="34" charset="0"/>
                <a:cs typeface="Arial" panose="020B0604020202020204" pitchFamily="34" charset="0"/>
              </a:rPr>
              <a:t>http://www.nuclock.eu/</a:t>
            </a:r>
          </a:p>
        </p:txBody>
      </p:sp>
      <p:sp>
        <p:nvSpPr>
          <p:cNvPr id="3" name="TextBox 2"/>
          <p:cNvSpPr txBox="1"/>
          <p:nvPr/>
        </p:nvSpPr>
        <p:spPr>
          <a:xfrm>
            <a:off x="0" y="1094355"/>
            <a:ext cx="5619102" cy="784830"/>
          </a:xfrm>
          <a:prstGeom prst="rect">
            <a:avLst/>
          </a:prstGeom>
          <a:noFill/>
        </p:spPr>
        <p:txBody>
          <a:bodyPr wrap="none" rtlCol="0">
            <a:spAutoFit/>
          </a:bodyPr>
          <a:lstStyle/>
          <a:p>
            <a:pPr marL="342900" indent="-342900">
              <a:spcAft>
                <a:spcPts val="600"/>
              </a:spcAft>
              <a:buClr>
                <a:srgbClr val="FF0000"/>
              </a:buClr>
              <a:buFont typeface="Wingdings" panose="05000000000000000000" pitchFamily="2" charset="2"/>
              <a:buChar char="§"/>
            </a:pPr>
            <a:r>
              <a:rPr lang="en-US" b="0" baseline="0" dirty="0" smtClean="0">
                <a:solidFill>
                  <a:srgbClr val="000099"/>
                </a:solidFill>
                <a:effectLst/>
                <a:latin typeface="Arial" panose="020B0604020202020204" pitchFamily="34" charset="0"/>
                <a:cs typeface="Arial" panose="020B0604020202020204" pitchFamily="34" charset="0"/>
              </a:rPr>
              <a:t>FET-OPEN project within EU Horizon 2020:  </a:t>
            </a:r>
          </a:p>
          <a:p>
            <a:pPr>
              <a:buClr>
                <a:srgbClr val="FF0000"/>
              </a:buClr>
            </a:pPr>
            <a:r>
              <a:rPr lang="en-US" b="0" baseline="0" dirty="0">
                <a:solidFill>
                  <a:srgbClr val="000099"/>
                </a:solidFill>
                <a:effectLst/>
                <a:latin typeface="Arial" panose="020B0604020202020204" pitchFamily="34" charset="0"/>
                <a:cs typeface="Arial" panose="020B0604020202020204" pitchFamily="34" charset="0"/>
              </a:rPr>
              <a:t> </a:t>
            </a:r>
            <a:r>
              <a:rPr lang="en-US" b="0" baseline="0" dirty="0" smtClean="0">
                <a:solidFill>
                  <a:srgbClr val="000099"/>
                </a:solidFill>
                <a:effectLst/>
                <a:latin typeface="Arial" panose="020B0604020202020204" pitchFamily="34" charset="0"/>
                <a:cs typeface="Arial" panose="020B0604020202020204" pitchFamily="34" charset="0"/>
              </a:rPr>
              <a:t>    </a:t>
            </a:r>
            <a:r>
              <a:rPr lang="en-US" b="0" baseline="0" dirty="0" smtClean="0">
                <a:solidFill>
                  <a:schemeClr val="bg2"/>
                </a:solidFill>
                <a:effectLst/>
                <a:latin typeface="Arial" panose="020B0604020202020204" pitchFamily="34" charset="0"/>
                <a:cs typeface="Arial" panose="020B0604020202020204" pitchFamily="34" charset="0"/>
                <a:sym typeface="Wingdings" panose="05000000000000000000" pitchFamily="2" charset="2"/>
              </a:rPr>
              <a:t> </a:t>
            </a:r>
            <a:r>
              <a:rPr lang="en-US" b="0" baseline="0" dirty="0" smtClean="0">
                <a:solidFill>
                  <a:schemeClr val="bg2"/>
                </a:solidFill>
                <a:effectLst/>
                <a:latin typeface="Arial" panose="020B0604020202020204" pitchFamily="34" charset="0"/>
                <a:cs typeface="Arial" panose="020B0604020202020204" pitchFamily="34" charset="0"/>
              </a:rPr>
              <a:t>experiment, theory, industrial R&amp;D</a:t>
            </a:r>
            <a:endParaRPr lang="de-DE" b="0" baseline="0" dirty="0">
              <a:solidFill>
                <a:schemeClr val="bg2"/>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3854" y="1886180"/>
            <a:ext cx="5264322" cy="3514215"/>
          </a:xfrm>
          <a:prstGeom prst="rect">
            <a:avLst/>
          </a:prstGeom>
        </p:spPr>
      </p:pic>
      <p:sp>
        <p:nvSpPr>
          <p:cNvPr id="6" name="TextBox 5"/>
          <p:cNvSpPr txBox="1"/>
          <p:nvPr/>
        </p:nvSpPr>
        <p:spPr>
          <a:xfrm>
            <a:off x="35301" y="2018001"/>
            <a:ext cx="3839577" cy="2846933"/>
          </a:xfrm>
          <a:prstGeom prst="rect">
            <a:avLst/>
          </a:prstGeom>
          <a:noFill/>
        </p:spPr>
        <p:txBody>
          <a:bodyPr wrap="none" rtlCol="0">
            <a:spAutoFit/>
          </a:bodyPr>
          <a:lstStyle/>
          <a:p>
            <a:pPr>
              <a:spcAft>
                <a:spcPts val="600"/>
              </a:spcAft>
            </a:pPr>
            <a:r>
              <a:rPr lang="en-US" sz="1800" b="0" baseline="0" dirty="0" smtClean="0">
                <a:solidFill>
                  <a:schemeClr val="bg2"/>
                </a:solidFill>
                <a:effectLst/>
                <a:latin typeface="Arial" panose="020B0604020202020204" pitchFamily="34" charset="0"/>
                <a:cs typeface="Arial" panose="020B0604020202020204" pitchFamily="34" charset="0"/>
              </a:rPr>
              <a:t>TU Wien (T. </a:t>
            </a:r>
            <a:r>
              <a:rPr lang="en-US" sz="1800" b="0" baseline="0" dirty="0" err="1" smtClean="0">
                <a:solidFill>
                  <a:schemeClr val="bg2"/>
                </a:solidFill>
                <a:effectLst/>
                <a:latin typeface="Arial" panose="020B0604020202020204" pitchFamily="34" charset="0"/>
                <a:cs typeface="Arial" panose="020B0604020202020204" pitchFamily="34" charset="0"/>
              </a:rPr>
              <a:t>Schumm</a:t>
            </a:r>
            <a:r>
              <a:rPr lang="en-US" sz="1800" b="0" baseline="0" dirty="0" smtClean="0">
                <a:solidFill>
                  <a:schemeClr val="bg2"/>
                </a:solidFill>
                <a:effectLst/>
                <a:latin typeface="Arial" panose="020B0604020202020204" pitchFamily="34" charset="0"/>
                <a:cs typeface="Arial" panose="020B0604020202020204" pitchFamily="34" charset="0"/>
              </a:rPr>
              <a:t> et al., </a:t>
            </a:r>
            <a:r>
              <a:rPr lang="en-US" sz="1800" b="0" baseline="0" dirty="0" err="1" smtClean="0">
                <a:solidFill>
                  <a:schemeClr val="bg2"/>
                </a:solidFill>
                <a:effectLst/>
                <a:latin typeface="Arial" panose="020B0604020202020204" pitchFamily="34" charset="0"/>
                <a:cs typeface="Arial" panose="020B0604020202020204" pitchFamily="34" charset="0"/>
              </a:rPr>
              <a:t>Coord</a:t>
            </a:r>
            <a:r>
              <a:rPr lang="en-US" sz="1800" b="0" baseline="0" dirty="0" smtClean="0">
                <a:solidFill>
                  <a:schemeClr val="bg2"/>
                </a:solidFill>
                <a:effectLst/>
                <a:latin typeface="Arial" panose="020B0604020202020204" pitchFamily="34" charset="0"/>
                <a:cs typeface="Arial" panose="020B0604020202020204" pitchFamily="34" charset="0"/>
              </a:rPr>
              <a:t>.)</a:t>
            </a:r>
          </a:p>
          <a:p>
            <a:pPr>
              <a:spcAft>
                <a:spcPts val="600"/>
              </a:spcAft>
            </a:pPr>
            <a:r>
              <a:rPr lang="en-US" sz="1800" b="0" baseline="0" dirty="0" smtClean="0">
                <a:solidFill>
                  <a:schemeClr val="bg2"/>
                </a:solidFill>
                <a:effectLst/>
                <a:latin typeface="Arial" panose="020B0604020202020204" pitchFamily="34" charset="0"/>
                <a:cs typeface="Arial" panose="020B0604020202020204" pitchFamily="34" charset="0"/>
              </a:rPr>
              <a:t>Univ. </a:t>
            </a:r>
            <a:r>
              <a:rPr lang="en-US" sz="1800" b="0" baseline="0" dirty="0" err="1" smtClean="0">
                <a:solidFill>
                  <a:schemeClr val="bg2"/>
                </a:solidFill>
                <a:effectLst/>
                <a:latin typeface="Arial" panose="020B0604020202020204" pitchFamily="34" charset="0"/>
                <a:cs typeface="Arial" panose="020B0604020202020204" pitchFamily="34" charset="0"/>
              </a:rPr>
              <a:t>Jyv</a:t>
            </a:r>
            <a:r>
              <a:rPr lang="de-DE" sz="1800" b="0" baseline="0" dirty="0" err="1" smtClean="0">
                <a:solidFill>
                  <a:schemeClr val="bg2"/>
                </a:solidFill>
                <a:effectLst/>
                <a:latin typeface="Arial" panose="020B0604020202020204" pitchFamily="34" charset="0"/>
                <a:cs typeface="Arial" panose="020B0604020202020204" pitchFamily="34" charset="0"/>
              </a:rPr>
              <a:t>äskylä</a:t>
            </a:r>
            <a:r>
              <a:rPr lang="de-DE" sz="1800" b="0" baseline="0" dirty="0" smtClean="0">
                <a:solidFill>
                  <a:schemeClr val="bg2"/>
                </a:solidFill>
                <a:effectLst/>
                <a:latin typeface="Arial" panose="020B0604020202020204" pitchFamily="34" charset="0"/>
                <a:cs typeface="Arial" panose="020B0604020202020204" pitchFamily="34" charset="0"/>
              </a:rPr>
              <a:t> (I. Moore et al.)</a:t>
            </a:r>
          </a:p>
          <a:p>
            <a:pPr>
              <a:spcAft>
                <a:spcPts val="600"/>
              </a:spcAft>
            </a:pPr>
            <a:r>
              <a:rPr lang="de-DE" sz="1800" b="0" baseline="0" dirty="0" smtClean="0">
                <a:solidFill>
                  <a:schemeClr val="bg2"/>
                </a:solidFill>
                <a:effectLst/>
                <a:latin typeface="Arial" panose="020B0604020202020204" pitchFamily="34" charset="0"/>
                <a:cs typeface="Arial" panose="020B0604020202020204" pitchFamily="34" charset="0"/>
              </a:rPr>
              <a:t>Univ. Heidelberg (C. </a:t>
            </a:r>
            <a:r>
              <a:rPr lang="de-DE" sz="1800" b="0" baseline="0" dirty="0" err="1" smtClean="0">
                <a:solidFill>
                  <a:schemeClr val="bg2"/>
                </a:solidFill>
                <a:effectLst/>
                <a:latin typeface="Arial" panose="020B0604020202020204" pitchFamily="34" charset="0"/>
                <a:cs typeface="Arial" panose="020B0604020202020204" pitchFamily="34" charset="0"/>
              </a:rPr>
              <a:t>Enss</a:t>
            </a:r>
            <a:r>
              <a:rPr lang="de-DE" sz="1800" b="0" baseline="0" dirty="0">
                <a:solidFill>
                  <a:schemeClr val="bg2"/>
                </a:solidFill>
                <a:effectLst/>
                <a:latin typeface="Arial" panose="020B0604020202020204" pitchFamily="34" charset="0"/>
                <a:cs typeface="Arial" panose="020B0604020202020204" pitchFamily="34" charset="0"/>
              </a:rPr>
              <a:t> </a:t>
            </a:r>
            <a:r>
              <a:rPr lang="de-DE" sz="1800" b="0" baseline="0" dirty="0" smtClean="0">
                <a:solidFill>
                  <a:schemeClr val="bg2"/>
                </a:solidFill>
                <a:effectLst/>
                <a:latin typeface="Arial" panose="020B0604020202020204" pitchFamily="34" charset="0"/>
                <a:cs typeface="Arial" panose="020B0604020202020204" pitchFamily="34" charset="0"/>
              </a:rPr>
              <a:t>et al.)</a:t>
            </a:r>
          </a:p>
          <a:p>
            <a:pPr>
              <a:spcAft>
                <a:spcPts val="600"/>
              </a:spcAft>
            </a:pPr>
            <a:r>
              <a:rPr lang="de-DE" sz="1800" b="0" baseline="0" dirty="0" smtClean="0">
                <a:solidFill>
                  <a:schemeClr val="bg2"/>
                </a:solidFill>
                <a:effectLst/>
                <a:latin typeface="Arial" panose="020B0604020202020204" pitchFamily="34" charset="0"/>
                <a:cs typeface="Arial" panose="020B0604020202020204" pitchFamily="34" charset="0"/>
              </a:rPr>
              <a:t>MPI-K, HD (A. </a:t>
            </a:r>
            <a:r>
              <a:rPr lang="de-DE" sz="1800" b="0" baseline="0" dirty="0" err="1" smtClean="0">
                <a:solidFill>
                  <a:schemeClr val="bg2"/>
                </a:solidFill>
                <a:effectLst/>
                <a:latin typeface="Arial" panose="020B0604020202020204" pitchFamily="34" charset="0"/>
                <a:cs typeface="Arial" panose="020B0604020202020204" pitchFamily="34" charset="0"/>
              </a:rPr>
              <a:t>Pálffy</a:t>
            </a:r>
            <a:r>
              <a:rPr lang="de-DE" sz="1800" b="0" baseline="0" dirty="0" smtClean="0">
                <a:solidFill>
                  <a:schemeClr val="bg2"/>
                </a:solidFill>
                <a:effectLst/>
                <a:latin typeface="Arial" panose="020B0604020202020204" pitchFamily="34" charset="0"/>
                <a:cs typeface="Arial" panose="020B0604020202020204" pitchFamily="34" charset="0"/>
              </a:rPr>
              <a:t> et al.)</a:t>
            </a:r>
          </a:p>
          <a:p>
            <a:pPr>
              <a:spcAft>
                <a:spcPts val="600"/>
              </a:spcAft>
            </a:pPr>
            <a:r>
              <a:rPr lang="de-DE" sz="1800" b="0" baseline="0" dirty="0" smtClean="0">
                <a:solidFill>
                  <a:schemeClr val="bg2"/>
                </a:solidFill>
                <a:effectLst/>
                <a:latin typeface="Arial" panose="020B0604020202020204" pitchFamily="34" charset="0"/>
                <a:cs typeface="Arial" panose="020B0604020202020204" pitchFamily="34" charset="0"/>
              </a:rPr>
              <a:t>PTB Braunschweig (E. </a:t>
            </a:r>
            <a:r>
              <a:rPr lang="de-DE" sz="1800" b="0" baseline="0" dirty="0" err="1" smtClean="0">
                <a:solidFill>
                  <a:schemeClr val="bg2"/>
                </a:solidFill>
                <a:effectLst/>
                <a:latin typeface="Arial" panose="020B0604020202020204" pitchFamily="34" charset="0"/>
                <a:cs typeface="Arial" panose="020B0604020202020204" pitchFamily="34" charset="0"/>
              </a:rPr>
              <a:t>Peik</a:t>
            </a:r>
            <a:r>
              <a:rPr lang="de-DE" sz="1800" b="0" baseline="0" dirty="0" smtClean="0">
                <a:solidFill>
                  <a:schemeClr val="bg2"/>
                </a:solidFill>
                <a:effectLst/>
                <a:latin typeface="Arial" panose="020B0604020202020204" pitchFamily="34" charset="0"/>
                <a:cs typeface="Arial" panose="020B0604020202020204" pitchFamily="34" charset="0"/>
              </a:rPr>
              <a:t> et al.)</a:t>
            </a:r>
            <a:endParaRPr lang="en-US" sz="1800" b="0" baseline="0" dirty="0" smtClean="0">
              <a:solidFill>
                <a:schemeClr val="bg2"/>
              </a:solidFill>
              <a:effectLst/>
              <a:latin typeface="Arial" panose="020B0604020202020204" pitchFamily="34" charset="0"/>
              <a:cs typeface="Arial" panose="020B0604020202020204" pitchFamily="34" charset="0"/>
            </a:endParaRPr>
          </a:p>
          <a:p>
            <a:pPr>
              <a:spcAft>
                <a:spcPts val="600"/>
              </a:spcAft>
            </a:pPr>
            <a:r>
              <a:rPr lang="en-US" sz="1800" b="0" baseline="0" dirty="0" smtClean="0">
                <a:solidFill>
                  <a:schemeClr val="bg2"/>
                </a:solidFill>
                <a:effectLst/>
                <a:latin typeface="Arial" panose="020B0604020202020204" pitchFamily="34" charset="0"/>
                <a:cs typeface="Arial" panose="020B0604020202020204" pitchFamily="34" charset="0"/>
              </a:rPr>
              <a:t>MPQ </a:t>
            </a:r>
            <a:r>
              <a:rPr lang="en-US" sz="1800" b="0" baseline="0" dirty="0" err="1" smtClean="0">
                <a:solidFill>
                  <a:schemeClr val="bg2"/>
                </a:solidFill>
                <a:effectLst/>
                <a:latin typeface="Arial" panose="020B0604020202020204" pitchFamily="34" charset="0"/>
                <a:cs typeface="Arial" panose="020B0604020202020204" pitchFamily="34" charset="0"/>
              </a:rPr>
              <a:t>Garching</a:t>
            </a:r>
            <a:r>
              <a:rPr lang="en-US" sz="1800" b="0" baseline="0" dirty="0" smtClean="0">
                <a:solidFill>
                  <a:schemeClr val="bg2"/>
                </a:solidFill>
                <a:effectLst/>
                <a:latin typeface="Arial" panose="020B0604020202020204" pitchFamily="34" charset="0"/>
                <a:cs typeface="Arial" panose="020B0604020202020204" pitchFamily="34" charset="0"/>
              </a:rPr>
              <a:t> (T. </a:t>
            </a:r>
            <a:r>
              <a:rPr lang="en-US" sz="1800" b="0" baseline="0" dirty="0" err="1" smtClean="0">
                <a:solidFill>
                  <a:schemeClr val="bg2"/>
                </a:solidFill>
                <a:effectLst/>
                <a:latin typeface="Arial" panose="020B0604020202020204" pitchFamily="34" charset="0"/>
                <a:cs typeface="Arial" panose="020B0604020202020204" pitchFamily="34" charset="0"/>
              </a:rPr>
              <a:t>Udem</a:t>
            </a:r>
            <a:r>
              <a:rPr lang="en-US" sz="1800" b="0" baseline="0" dirty="0" smtClean="0">
                <a:solidFill>
                  <a:schemeClr val="bg2"/>
                </a:solidFill>
                <a:effectLst/>
                <a:latin typeface="Arial" panose="020B0604020202020204" pitchFamily="34" charset="0"/>
                <a:cs typeface="Arial" panose="020B0604020202020204" pitchFamily="34" charset="0"/>
              </a:rPr>
              <a:t> et al.)</a:t>
            </a:r>
          </a:p>
          <a:p>
            <a:pPr>
              <a:spcAft>
                <a:spcPts val="600"/>
              </a:spcAft>
            </a:pPr>
            <a:r>
              <a:rPr lang="en-US" sz="1800" b="0" baseline="0" dirty="0" smtClean="0">
                <a:solidFill>
                  <a:schemeClr val="bg2"/>
                </a:solidFill>
                <a:effectLst/>
                <a:latin typeface="Arial" panose="020B0604020202020204" pitchFamily="34" charset="0"/>
                <a:cs typeface="Arial" panose="020B0604020202020204" pitchFamily="34" charset="0"/>
              </a:rPr>
              <a:t>TOPTICA Photonics AG, Munich</a:t>
            </a:r>
          </a:p>
          <a:p>
            <a:pPr>
              <a:spcAft>
                <a:spcPts val="600"/>
              </a:spcAft>
            </a:pPr>
            <a:r>
              <a:rPr lang="en-US" sz="1800" b="0" baseline="0" dirty="0" smtClean="0">
                <a:solidFill>
                  <a:schemeClr val="bg2"/>
                </a:solidFill>
                <a:effectLst/>
                <a:latin typeface="Arial" panose="020B0604020202020204" pitchFamily="34" charset="0"/>
                <a:cs typeface="Arial" panose="020B0604020202020204" pitchFamily="34" charset="0"/>
              </a:rPr>
              <a:t>LMU Munich (PT et al.)</a:t>
            </a:r>
            <a:endParaRPr lang="de-DE" sz="1800" b="0" baseline="0" dirty="0">
              <a:solidFill>
                <a:schemeClr val="bg2"/>
              </a:solidFill>
              <a:effectLst/>
              <a:latin typeface="Arial" panose="020B0604020202020204" pitchFamily="34" charset="0"/>
              <a:cs typeface="Arial" panose="020B0604020202020204" pitchFamily="34" charset="0"/>
            </a:endParaRPr>
          </a:p>
        </p:txBody>
      </p:sp>
      <p:sp>
        <p:nvSpPr>
          <p:cNvPr id="7" name="TextBox 6"/>
          <p:cNvSpPr txBox="1"/>
          <p:nvPr/>
        </p:nvSpPr>
        <p:spPr>
          <a:xfrm>
            <a:off x="35301" y="5032270"/>
            <a:ext cx="5160387" cy="1277273"/>
          </a:xfrm>
          <a:prstGeom prst="rect">
            <a:avLst/>
          </a:prstGeom>
          <a:noFill/>
        </p:spPr>
        <p:txBody>
          <a:bodyPr wrap="none" rtlCol="0">
            <a:spAutoFit/>
          </a:bodyPr>
          <a:lstStyle/>
          <a:p>
            <a:pPr>
              <a:spcAft>
                <a:spcPts val="600"/>
              </a:spcAft>
            </a:pPr>
            <a:r>
              <a:rPr lang="en-US" sz="1800" b="0" baseline="0" dirty="0">
                <a:solidFill>
                  <a:schemeClr val="bg2"/>
                </a:solidFill>
                <a:effectLst/>
                <a:latin typeface="Arial" panose="020B0604020202020204" pitchFamily="34" charset="0"/>
                <a:cs typeface="Arial" panose="020B0604020202020204" pitchFamily="34" charset="0"/>
              </a:rPr>
              <a:t>a</a:t>
            </a:r>
            <a:r>
              <a:rPr lang="en-US" sz="1800" b="0" baseline="0" dirty="0" smtClean="0">
                <a:solidFill>
                  <a:schemeClr val="bg2"/>
                </a:solidFill>
                <a:effectLst/>
                <a:latin typeface="Arial" panose="020B0604020202020204" pitchFamily="34" charset="0"/>
                <a:cs typeface="Arial" panose="020B0604020202020204" pitchFamily="34" charset="0"/>
              </a:rPr>
              <a:t>ssociated:</a:t>
            </a:r>
          </a:p>
          <a:p>
            <a:r>
              <a:rPr lang="en-US" sz="1800" b="0" baseline="0" dirty="0" smtClean="0">
                <a:solidFill>
                  <a:schemeClr val="bg2"/>
                </a:solidFill>
                <a:effectLst/>
                <a:latin typeface="Arial" panose="020B0604020202020204" pitchFamily="34" charset="0"/>
                <a:cs typeface="Arial" panose="020B0604020202020204" pitchFamily="34" charset="0"/>
              </a:rPr>
              <a:t>- Okayama Univ., Japan (SPRING8)</a:t>
            </a:r>
          </a:p>
          <a:p>
            <a:r>
              <a:rPr lang="en-US" sz="1800" b="0" baseline="0" dirty="0" smtClean="0">
                <a:solidFill>
                  <a:schemeClr val="bg2"/>
                </a:solidFill>
                <a:effectLst/>
                <a:latin typeface="Arial" panose="020B0604020202020204" pitchFamily="34" charset="0"/>
                <a:cs typeface="Arial" panose="020B0604020202020204" pitchFamily="34" charset="0"/>
              </a:rPr>
              <a:t>- Metrology Light Source (MLS), Berlin-</a:t>
            </a:r>
            <a:r>
              <a:rPr lang="en-US" sz="1800" b="0" baseline="0" dirty="0" err="1" smtClean="0">
                <a:solidFill>
                  <a:schemeClr val="bg2"/>
                </a:solidFill>
                <a:effectLst/>
                <a:latin typeface="Arial" panose="020B0604020202020204" pitchFamily="34" charset="0"/>
                <a:cs typeface="Arial" panose="020B0604020202020204" pitchFamily="34" charset="0"/>
              </a:rPr>
              <a:t>Adlershof</a:t>
            </a:r>
            <a:endParaRPr lang="en-US" sz="1800" b="0" baseline="0" dirty="0" smtClean="0">
              <a:solidFill>
                <a:schemeClr val="bg2"/>
              </a:solidFill>
              <a:effectLst/>
              <a:latin typeface="Arial" panose="020B0604020202020204" pitchFamily="34" charset="0"/>
              <a:cs typeface="Arial" panose="020B0604020202020204" pitchFamily="34" charset="0"/>
            </a:endParaRPr>
          </a:p>
          <a:p>
            <a:r>
              <a:rPr lang="en-US" sz="1800" b="0" baseline="0" dirty="0" smtClean="0">
                <a:solidFill>
                  <a:schemeClr val="bg2"/>
                </a:solidFill>
                <a:effectLst/>
                <a:latin typeface="Arial" panose="020B0604020202020204" pitchFamily="34" charset="0"/>
                <a:cs typeface="Arial" panose="020B0604020202020204" pitchFamily="34" charset="0"/>
              </a:rPr>
              <a:t>- U Mainz/ HIM (C. D</a:t>
            </a:r>
            <a:r>
              <a:rPr lang="de-DE" sz="1800" b="0" baseline="0" dirty="0" err="1" smtClean="0">
                <a:solidFill>
                  <a:schemeClr val="bg2"/>
                </a:solidFill>
                <a:effectLst/>
                <a:latin typeface="Arial" panose="020B0604020202020204" pitchFamily="34" charset="0"/>
                <a:cs typeface="Arial" panose="020B0604020202020204" pitchFamily="34" charset="0"/>
              </a:rPr>
              <a:t>üllmann</a:t>
            </a:r>
            <a:r>
              <a:rPr lang="de-DE" sz="1800" b="0" baseline="0" dirty="0" smtClean="0">
                <a:solidFill>
                  <a:schemeClr val="bg2"/>
                </a:solidFill>
                <a:effectLst/>
                <a:latin typeface="Arial" panose="020B0604020202020204" pitchFamily="34" charset="0"/>
                <a:cs typeface="Arial" panose="020B0604020202020204" pitchFamily="34" charset="0"/>
              </a:rPr>
              <a:t> et al.)</a:t>
            </a:r>
          </a:p>
        </p:txBody>
      </p:sp>
      <p:sp>
        <p:nvSpPr>
          <p:cNvPr id="9" name="Rectangle 8"/>
          <p:cNvSpPr/>
          <p:nvPr/>
        </p:nvSpPr>
        <p:spPr>
          <a:xfrm>
            <a:off x="35300" y="6228967"/>
            <a:ext cx="8835567" cy="369332"/>
          </a:xfrm>
          <a:prstGeom prst="rect">
            <a:avLst/>
          </a:prstGeom>
        </p:spPr>
        <p:txBody>
          <a:bodyPr wrap="square">
            <a:spAutoFit/>
          </a:bodyPr>
          <a:lstStyle/>
          <a:p>
            <a:pPr lvl="0"/>
            <a:r>
              <a:rPr lang="en-US" sz="1800" b="0" baseline="0" dirty="0">
                <a:solidFill>
                  <a:srgbClr val="000000"/>
                </a:solidFill>
                <a:effectLst/>
                <a:latin typeface="Arial" panose="020B0604020202020204" pitchFamily="34" charset="0"/>
                <a:cs typeface="Arial" panose="020B0604020202020204" pitchFamily="34" charset="0"/>
              </a:rPr>
              <a:t>- Kerstin </a:t>
            </a:r>
            <a:r>
              <a:rPr lang="en-US" sz="1800" b="0" baseline="0" dirty="0" err="1">
                <a:solidFill>
                  <a:srgbClr val="000000"/>
                </a:solidFill>
                <a:effectLst/>
                <a:latin typeface="Arial" panose="020B0604020202020204" pitchFamily="34" charset="0"/>
                <a:cs typeface="Arial" panose="020B0604020202020204" pitchFamily="34" charset="0"/>
              </a:rPr>
              <a:t>Ergenzinger</a:t>
            </a:r>
            <a:r>
              <a:rPr lang="en-US" sz="1800" b="0" baseline="0" dirty="0">
                <a:solidFill>
                  <a:srgbClr val="000000"/>
                </a:solidFill>
                <a:effectLst/>
                <a:latin typeface="Arial" panose="020B0604020202020204" pitchFamily="34" charset="0"/>
                <a:cs typeface="Arial" panose="020B0604020202020204" pitchFamily="34" charset="0"/>
              </a:rPr>
              <a:t> (Berlin): artist, via FEAT (future emerging art and technology)</a:t>
            </a:r>
            <a:endParaRPr lang="de-DE" sz="1800" b="0" baseline="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160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986600" y="17453"/>
            <a:ext cx="4497348" cy="546074"/>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Clock properties </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8" name="TextBox 7"/>
          <p:cNvSpPr txBox="1"/>
          <p:nvPr/>
        </p:nvSpPr>
        <p:spPr>
          <a:xfrm>
            <a:off x="-10638" y="6528383"/>
            <a:ext cx="298480"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4</a:t>
            </a:r>
            <a:endParaRPr lang="de-DE" sz="1600" baseline="0" dirty="0">
              <a:solidFill>
                <a:schemeClr val="bg2"/>
              </a:solidFill>
              <a:effectLst/>
              <a:latin typeface="Arial" panose="020B0604020202020204" pitchFamily="34" charset="0"/>
              <a:cs typeface="Arial" panose="020B0604020202020204" pitchFamily="34" charset="0"/>
            </a:endParaRPr>
          </a:p>
        </p:txBody>
      </p:sp>
      <p:grpSp>
        <p:nvGrpSpPr>
          <p:cNvPr id="11" name="Group 10"/>
          <p:cNvGrpSpPr/>
          <p:nvPr/>
        </p:nvGrpSpPr>
        <p:grpSpPr>
          <a:xfrm>
            <a:off x="93622" y="2541283"/>
            <a:ext cx="4646284" cy="2482981"/>
            <a:chOff x="307372" y="1211283"/>
            <a:chExt cx="4921925" cy="2601731"/>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7141" t="30822" r="21686" b="34589"/>
            <a:stretch/>
          </p:blipFill>
          <p:spPr>
            <a:xfrm>
              <a:off x="664507" y="1211283"/>
              <a:ext cx="4564790" cy="2314150"/>
            </a:xfrm>
            <a:prstGeom prst="rect">
              <a:avLst/>
            </a:prstGeom>
          </p:spPr>
        </p:pic>
        <p:sp>
          <p:nvSpPr>
            <p:cNvPr id="3" name="TextBox 2"/>
            <p:cNvSpPr txBox="1"/>
            <p:nvPr/>
          </p:nvSpPr>
          <p:spPr>
            <a:xfrm rot="16200000">
              <a:off x="-317800" y="2395792"/>
              <a:ext cx="1588897" cy="338554"/>
            </a:xfrm>
            <a:prstGeom prst="rect">
              <a:avLst/>
            </a:prstGeom>
            <a:noFill/>
          </p:spPr>
          <p:txBody>
            <a:bodyPr wrap="none" rtlCol="0">
              <a:spAutoFit/>
            </a:bodyPr>
            <a:lstStyle/>
            <a:p>
              <a:r>
                <a:rPr lang="en-US" sz="1600" b="0" baseline="0" dirty="0" smtClean="0">
                  <a:solidFill>
                    <a:schemeClr val="bg2"/>
                  </a:solidFill>
                  <a:effectLst/>
                  <a:latin typeface="Arial" panose="020B0604020202020204" pitchFamily="34" charset="0"/>
                  <a:cs typeface="Arial" panose="020B0604020202020204" pitchFamily="34" charset="0"/>
                </a:rPr>
                <a:t>Energy transfer</a:t>
              </a:r>
              <a:endParaRPr lang="de-DE" sz="1600" b="0" baseline="0" dirty="0">
                <a:solidFill>
                  <a:schemeClr val="bg2"/>
                </a:solidFill>
                <a:effectLst/>
                <a:latin typeface="Arial" panose="020B0604020202020204" pitchFamily="34" charset="0"/>
                <a:cs typeface="Arial" panose="020B0604020202020204" pitchFamily="34" charset="0"/>
              </a:endParaRPr>
            </a:p>
          </p:txBody>
        </p:sp>
        <p:sp>
          <p:nvSpPr>
            <p:cNvPr id="7" name="TextBox 6"/>
            <p:cNvSpPr txBox="1"/>
            <p:nvPr/>
          </p:nvSpPr>
          <p:spPr>
            <a:xfrm>
              <a:off x="1770280" y="3474460"/>
              <a:ext cx="2470548" cy="338554"/>
            </a:xfrm>
            <a:prstGeom prst="rect">
              <a:avLst/>
            </a:prstGeom>
            <a:noFill/>
          </p:spPr>
          <p:txBody>
            <a:bodyPr wrap="none" rtlCol="0">
              <a:spAutoFit/>
            </a:bodyPr>
            <a:lstStyle/>
            <a:p>
              <a:r>
                <a:rPr lang="en-US" sz="1600" b="0" baseline="0" dirty="0" smtClean="0">
                  <a:solidFill>
                    <a:schemeClr val="bg2"/>
                  </a:solidFill>
                  <a:effectLst/>
                  <a:latin typeface="Arial" panose="020B0604020202020204" pitchFamily="34" charset="0"/>
                  <a:cs typeface="Arial" panose="020B0604020202020204" pitchFamily="34" charset="0"/>
                </a:rPr>
                <a:t>f       excitation frequency</a:t>
              </a:r>
              <a:endParaRPr lang="de-DE" sz="1600" b="0" baseline="0" dirty="0">
                <a:solidFill>
                  <a:schemeClr val="bg2"/>
                </a:solidFill>
                <a:effectLst/>
                <a:latin typeface="Arial" panose="020B0604020202020204" pitchFamily="34" charset="0"/>
                <a:cs typeface="Arial" panose="020B0604020202020204" pitchFamily="34" charset="0"/>
              </a:endParaRPr>
            </a:p>
          </p:txBody>
        </p:sp>
        <p:sp>
          <p:nvSpPr>
            <p:cNvPr id="6" name="Rectangle 5"/>
            <p:cNvSpPr/>
            <p:nvPr/>
          </p:nvSpPr>
          <p:spPr bwMode="auto">
            <a:xfrm>
              <a:off x="4061361" y="1509449"/>
              <a:ext cx="1009403" cy="858909"/>
            </a:xfrm>
            <a:prstGeom prst="rect">
              <a:avLst/>
            </a:prstGeom>
            <a:solidFill>
              <a:schemeClr val="tx1"/>
            </a:solidFill>
            <a:ln w="38100" cap="sq" cmpd="sng" algn="ctr">
              <a:no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328961897"/>
                </p:ext>
              </p:extLst>
            </p:nvPr>
          </p:nvGraphicFramePr>
          <p:xfrm>
            <a:off x="4021949" y="1509449"/>
            <a:ext cx="1096332" cy="952077"/>
          </p:xfrm>
          <a:graphic>
            <a:graphicData uri="http://schemas.openxmlformats.org/presentationml/2006/ole">
              <mc:AlternateContent xmlns:mc="http://schemas.openxmlformats.org/markup-compatibility/2006">
                <mc:Choice xmlns:v="urn:schemas-microsoft-com:vml" Requires="v">
                  <p:oleObj spid="_x0000_s4225" name="Equation" r:id="rId4" imgW="482400" imgH="419040" progId="Equation.3">
                    <p:embed/>
                  </p:oleObj>
                </mc:Choice>
                <mc:Fallback>
                  <p:oleObj name="Equation" r:id="rId4" imgW="482400" imgH="419040" progId="Equation.3">
                    <p:embed/>
                    <p:pic>
                      <p:nvPicPr>
                        <p:cNvPr id="0" name=""/>
                        <p:cNvPicPr/>
                        <p:nvPr/>
                      </p:nvPicPr>
                      <p:blipFill>
                        <a:blip r:embed="rId5"/>
                        <a:stretch>
                          <a:fillRect/>
                        </a:stretch>
                      </p:blipFill>
                      <p:spPr>
                        <a:xfrm>
                          <a:off x="4021949" y="1509449"/>
                          <a:ext cx="1096332" cy="952077"/>
                        </a:xfrm>
                        <a:prstGeom prst="rect">
                          <a:avLst/>
                        </a:prstGeom>
                      </p:spPr>
                    </p:pic>
                  </p:oleObj>
                </mc:Fallback>
              </mc:AlternateContent>
            </a:graphicData>
          </a:graphic>
        </p:graphicFrame>
      </p:grpSp>
      <p:sp>
        <p:nvSpPr>
          <p:cNvPr id="9" name="TextBox 8"/>
          <p:cNvSpPr txBox="1"/>
          <p:nvPr/>
        </p:nvSpPr>
        <p:spPr>
          <a:xfrm>
            <a:off x="2032" y="2151231"/>
            <a:ext cx="2379177" cy="400110"/>
          </a:xfrm>
          <a:prstGeom prst="rect">
            <a:avLst/>
          </a:prstGeom>
          <a:noFill/>
        </p:spPr>
        <p:txBody>
          <a:bodyPr wrap="none" rtlCol="0">
            <a:spAutoFit/>
          </a:bodyPr>
          <a:lstStyle/>
          <a:p>
            <a:pPr marL="342900" indent="-342900">
              <a:buClr>
                <a:srgbClr val="FF0000"/>
              </a:buClr>
              <a:buFont typeface="Wingdings" panose="05000000000000000000" pitchFamily="2" charset="2"/>
              <a:buChar char="§"/>
            </a:pPr>
            <a:r>
              <a:rPr lang="en-US" b="0" baseline="0" dirty="0" smtClean="0">
                <a:solidFill>
                  <a:srgbClr val="000099"/>
                </a:solidFill>
                <a:effectLst/>
                <a:latin typeface="Arial" panose="020B0604020202020204" pitchFamily="34" charset="0"/>
                <a:cs typeface="Arial" panose="020B0604020202020204" pitchFamily="34" charset="0"/>
              </a:rPr>
              <a:t>Quality factor Q:</a:t>
            </a:r>
            <a:endParaRPr lang="de-DE" b="0" baseline="0" dirty="0">
              <a:solidFill>
                <a:srgbClr val="000099"/>
              </a:solidFill>
              <a:effectLst/>
              <a:latin typeface="Arial" panose="020B0604020202020204" pitchFamily="34" charset="0"/>
              <a:cs typeface="Arial" panose="020B0604020202020204" pitchFamily="34" charset="0"/>
            </a:endParaRPr>
          </a:p>
        </p:txBody>
      </p:sp>
      <p:sp>
        <p:nvSpPr>
          <p:cNvPr id="10" name="TextBox 9"/>
          <p:cNvSpPr txBox="1"/>
          <p:nvPr/>
        </p:nvSpPr>
        <p:spPr>
          <a:xfrm>
            <a:off x="4739906" y="3491283"/>
            <a:ext cx="4514377" cy="1092607"/>
          </a:xfrm>
          <a:prstGeom prst="rect">
            <a:avLst/>
          </a:prstGeom>
          <a:noFill/>
        </p:spPr>
        <p:txBody>
          <a:bodyPr wrap="none" rtlCol="0">
            <a:spAutoFit/>
          </a:bodyPr>
          <a:lstStyle/>
          <a:p>
            <a:pPr>
              <a:spcAft>
                <a:spcPts val="600"/>
              </a:spcAft>
            </a:pPr>
            <a:r>
              <a:rPr lang="en-US" b="0" baseline="0" dirty="0">
                <a:solidFill>
                  <a:srgbClr val="000099"/>
                </a:solidFill>
                <a:effectLst/>
                <a:latin typeface="Arial" panose="020B0604020202020204" pitchFamily="34" charset="0"/>
                <a:cs typeface="Arial" panose="020B0604020202020204" pitchFamily="34" charset="0"/>
              </a:rPr>
              <a:t>b</a:t>
            </a:r>
            <a:r>
              <a:rPr lang="en-US" b="0" baseline="0" dirty="0" smtClean="0">
                <a:solidFill>
                  <a:srgbClr val="000099"/>
                </a:solidFill>
                <a:effectLst/>
                <a:latin typeface="Arial" panose="020B0604020202020204" pitchFamily="34" charset="0"/>
                <a:cs typeface="Arial" panose="020B0604020202020204" pitchFamily="34" charset="0"/>
              </a:rPr>
              <a:t>est clock:</a:t>
            </a:r>
            <a:endParaRPr lang="en-US" b="0" baseline="0" dirty="0" smtClean="0">
              <a:solidFill>
                <a:schemeClr val="bg2"/>
              </a:solidFill>
              <a:effectLst/>
              <a:latin typeface="Arial" panose="020B0604020202020204" pitchFamily="34" charset="0"/>
              <a:cs typeface="Arial" panose="020B0604020202020204" pitchFamily="34" charset="0"/>
            </a:endParaRPr>
          </a:p>
          <a:p>
            <a:r>
              <a:rPr lang="en-US" b="0" baseline="0" dirty="0" smtClean="0">
                <a:solidFill>
                  <a:schemeClr val="bg2"/>
                </a:solidFill>
                <a:effectLst/>
                <a:latin typeface="Arial" panose="020B0604020202020204" pitchFamily="34" charset="0"/>
                <a:cs typeface="Arial" panose="020B0604020202020204" pitchFamily="34" charset="0"/>
              </a:rPr>
              <a:t>- highest oscillation frequency (f large)</a:t>
            </a:r>
          </a:p>
          <a:p>
            <a:r>
              <a:rPr lang="en-US" b="0" baseline="0" dirty="0" smtClean="0">
                <a:solidFill>
                  <a:schemeClr val="bg2"/>
                </a:solidFill>
                <a:effectLst/>
                <a:latin typeface="Arial" panose="020B0604020202020204" pitchFamily="34" charset="0"/>
                <a:cs typeface="Arial" panose="020B0604020202020204" pitchFamily="34" charset="0"/>
              </a:rPr>
              <a:t>- as precise as possible (</a:t>
            </a:r>
            <a:r>
              <a:rPr lang="en-US" b="0" baseline="0" dirty="0" err="1" smtClean="0">
                <a:solidFill>
                  <a:schemeClr val="bg2"/>
                </a:solidFill>
                <a:effectLst/>
                <a:latin typeface="Symbol" panose="05050102010706020507" pitchFamily="18" charset="2"/>
                <a:cs typeface="Arial" panose="020B0604020202020204" pitchFamily="34" charset="0"/>
              </a:rPr>
              <a:t>D</a:t>
            </a:r>
            <a:r>
              <a:rPr lang="en-US" b="0" baseline="0" dirty="0" err="1" smtClean="0">
                <a:solidFill>
                  <a:schemeClr val="bg2"/>
                </a:solidFill>
                <a:effectLst/>
                <a:latin typeface="Arial" panose="020B0604020202020204" pitchFamily="34" charset="0"/>
                <a:cs typeface="Arial" panose="020B0604020202020204" pitchFamily="34" charset="0"/>
              </a:rPr>
              <a:t>f</a:t>
            </a:r>
            <a:r>
              <a:rPr lang="en-US" b="0" baseline="0" dirty="0" smtClean="0">
                <a:solidFill>
                  <a:schemeClr val="bg2"/>
                </a:solidFill>
                <a:effectLst/>
                <a:latin typeface="Arial" panose="020B0604020202020204" pitchFamily="34" charset="0"/>
                <a:cs typeface="Arial" panose="020B0604020202020204" pitchFamily="34" charset="0"/>
              </a:rPr>
              <a:t> small)</a:t>
            </a:r>
            <a:endParaRPr lang="en-US" b="0" baseline="0" dirty="0" smtClean="0">
              <a:solidFill>
                <a:srgbClr val="C00000"/>
              </a:solidFill>
              <a:effectLst/>
              <a:latin typeface="Arial" panose="020B0604020202020204" pitchFamily="34" charset="0"/>
              <a:cs typeface="Arial" panose="020B0604020202020204" pitchFamily="34" charset="0"/>
              <a:sym typeface="Wingdings" panose="05000000000000000000" pitchFamily="2" charset="2"/>
            </a:endParaRPr>
          </a:p>
        </p:txBody>
      </p:sp>
      <p:sp>
        <p:nvSpPr>
          <p:cNvPr id="12" name="TextBox 11"/>
          <p:cNvSpPr txBox="1"/>
          <p:nvPr/>
        </p:nvSpPr>
        <p:spPr>
          <a:xfrm>
            <a:off x="489801" y="5118246"/>
            <a:ext cx="4623382" cy="1297791"/>
          </a:xfrm>
          <a:prstGeom prst="rect">
            <a:avLst/>
          </a:prstGeom>
          <a:noFill/>
        </p:spPr>
        <p:txBody>
          <a:bodyPr wrap="none" rtlCol="0">
            <a:spAutoFit/>
          </a:bodyPr>
          <a:lstStyle/>
          <a:p>
            <a:pPr>
              <a:spcAft>
                <a:spcPts val="600"/>
              </a:spcAft>
            </a:pPr>
            <a:r>
              <a:rPr lang="en-US" b="0" baseline="0" dirty="0">
                <a:solidFill>
                  <a:schemeClr val="bg2"/>
                </a:solidFill>
                <a:effectLst/>
                <a:latin typeface="Arial" panose="020B0604020202020204" pitchFamily="34" charset="0"/>
                <a:cs typeface="Arial" panose="020B0604020202020204" pitchFamily="34" charset="0"/>
              </a:rPr>
              <a:t>m</a:t>
            </a:r>
            <a:r>
              <a:rPr lang="en-US" b="0" baseline="0" dirty="0" smtClean="0">
                <a:solidFill>
                  <a:schemeClr val="bg2"/>
                </a:solidFill>
                <a:effectLst/>
                <a:latin typeface="Arial" panose="020B0604020202020204" pitchFamily="34" charset="0"/>
                <a:cs typeface="Arial" panose="020B0604020202020204" pitchFamily="34" charset="0"/>
              </a:rPr>
              <a:t>icrowave atomic clocks:   Q ~ 10</a:t>
            </a:r>
            <a:r>
              <a:rPr lang="en-US" b="0" dirty="0" smtClean="0">
                <a:solidFill>
                  <a:schemeClr val="bg2"/>
                </a:solidFill>
                <a:effectLst/>
                <a:latin typeface="Arial" panose="020B0604020202020204" pitchFamily="34" charset="0"/>
                <a:cs typeface="Arial" panose="020B0604020202020204" pitchFamily="34" charset="0"/>
              </a:rPr>
              <a:t>10 </a:t>
            </a:r>
          </a:p>
          <a:p>
            <a:r>
              <a:rPr lang="en-US" b="0" baseline="0" dirty="0" smtClean="0">
                <a:solidFill>
                  <a:schemeClr val="bg2"/>
                </a:solidFill>
                <a:effectLst/>
                <a:latin typeface="Arial" panose="020B0604020202020204" pitchFamily="34" charset="0"/>
                <a:cs typeface="Arial" panose="020B0604020202020204" pitchFamily="34" charset="0"/>
              </a:rPr>
              <a:t>‘optical’ atomic clocks:        Q ~ 10</a:t>
            </a:r>
            <a:r>
              <a:rPr lang="en-US" b="0" dirty="0" smtClean="0">
                <a:solidFill>
                  <a:schemeClr val="bg2"/>
                </a:solidFill>
                <a:effectLst/>
                <a:latin typeface="Arial" panose="020B0604020202020204" pitchFamily="34" charset="0"/>
                <a:cs typeface="Arial" panose="020B0604020202020204" pitchFamily="34" charset="0"/>
              </a:rPr>
              <a:t>14</a:t>
            </a:r>
          </a:p>
          <a:p>
            <a:endParaRPr lang="en-US" b="0" dirty="0">
              <a:solidFill>
                <a:schemeClr val="bg2"/>
              </a:solidFill>
              <a:effectLst/>
              <a:latin typeface="Arial" panose="020B0604020202020204" pitchFamily="34" charset="0"/>
              <a:cs typeface="Arial" panose="020B0604020202020204" pitchFamily="34" charset="0"/>
            </a:endParaRPr>
          </a:p>
          <a:p>
            <a:r>
              <a:rPr lang="en-US" b="0" baseline="0" dirty="0">
                <a:solidFill>
                  <a:srgbClr val="C00000"/>
                </a:solidFill>
                <a:effectLst/>
                <a:latin typeface="Arial" panose="020B0604020202020204" pitchFamily="34" charset="0"/>
                <a:cs typeface="Arial" panose="020B0604020202020204" pitchFamily="34" charset="0"/>
              </a:rPr>
              <a:t>n</a:t>
            </a:r>
            <a:r>
              <a:rPr lang="en-US" b="0" baseline="0" dirty="0" smtClean="0">
                <a:solidFill>
                  <a:srgbClr val="C00000"/>
                </a:solidFill>
                <a:effectLst/>
                <a:latin typeface="Arial" panose="020B0604020202020204" pitchFamily="34" charset="0"/>
                <a:cs typeface="Arial" panose="020B0604020202020204" pitchFamily="34" charset="0"/>
              </a:rPr>
              <a:t>uclear clock:                      Q &gt; 10</a:t>
            </a:r>
            <a:r>
              <a:rPr lang="en-US" b="0" dirty="0" smtClean="0">
                <a:solidFill>
                  <a:srgbClr val="C00000"/>
                </a:solidFill>
                <a:effectLst/>
                <a:latin typeface="Arial" panose="020B0604020202020204" pitchFamily="34" charset="0"/>
                <a:cs typeface="Arial" panose="020B0604020202020204" pitchFamily="34" charset="0"/>
              </a:rPr>
              <a:t>15</a:t>
            </a:r>
            <a:r>
              <a:rPr lang="en-US" b="0" baseline="0" dirty="0" smtClean="0">
                <a:solidFill>
                  <a:srgbClr val="C00000"/>
                </a:solidFill>
                <a:effectLst/>
                <a:latin typeface="Arial" panose="020B0604020202020204" pitchFamily="34" charset="0"/>
                <a:cs typeface="Arial" panose="020B0604020202020204" pitchFamily="34" charset="0"/>
              </a:rPr>
              <a:t> ??</a:t>
            </a:r>
            <a:endParaRPr lang="de-DE" b="0" baseline="0" dirty="0">
              <a:solidFill>
                <a:srgbClr val="C00000"/>
              </a:solidFill>
              <a:effectLst/>
              <a:latin typeface="Arial" panose="020B0604020202020204" pitchFamily="34" charset="0"/>
              <a:cs typeface="Arial" panose="020B0604020202020204" pitchFamily="34" charset="0"/>
            </a:endParaRPr>
          </a:p>
        </p:txBody>
      </p:sp>
      <p:sp>
        <p:nvSpPr>
          <p:cNvPr id="13" name="TextBox 12"/>
          <p:cNvSpPr txBox="1"/>
          <p:nvPr/>
        </p:nvSpPr>
        <p:spPr>
          <a:xfrm>
            <a:off x="13523" y="1021284"/>
            <a:ext cx="7944804" cy="1092607"/>
          </a:xfrm>
          <a:prstGeom prst="rect">
            <a:avLst/>
          </a:prstGeom>
          <a:noFill/>
        </p:spPr>
        <p:txBody>
          <a:bodyPr wrap="none" rtlCol="0">
            <a:spAutoFit/>
          </a:bodyPr>
          <a:lstStyle/>
          <a:p>
            <a:pPr marL="285750" indent="-285750">
              <a:spcAft>
                <a:spcPts val="600"/>
              </a:spcAft>
              <a:buClr>
                <a:srgbClr val="FF0000"/>
              </a:buClr>
              <a:buFont typeface="Wingdings" panose="05000000000000000000" pitchFamily="2" charset="2"/>
              <a:buChar char="§"/>
            </a:pPr>
            <a:r>
              <a:rPr lang="en-US" b="0" baseline="0" dirty="0">
                <a:solidFill>
                  <a:srgbClr val="000099"/>
                </a:solidFill>
                <a:effectLst/>
                <a:latin typeface="Arial" panose="020B0604020202020204" pitchFamily="34" charset="0"/>
                <a:cs typeface="Arial" panose="020B0604020202020204" pitchFamily="34" charset="0"/>
              </a:rPr>
              <a:t>c</a:t>
            </a:r>
            <a:r>
              <a:rPr lang="en-US" b="0" baseline="0" dirty="0" smtClean="0">
                <a:solidFill>
                  <a:srgbClr val="000099"/>
                </a:solidFill>
                <a:effectLst/>
                <a:latin typeface="Arial" panose="020B0604020202020204" pitchFamily="34" charset="0"/>
                <a:cs typeface="Arial" panose="020B0604020202020204" pitchFamily="34" charset="0"/>
              </a:rPr>
              <a:t>ontinuous operation:  </a:t>
            </a:r>
          </a:p>
          <a:p>
            <a:pPr>
              <a:buClr>
                <a:srgbClr val="FF0000"/>
              </a:buClr>
            </a:pPr>
            <a:r>
              <a:rPr lang="en-US" b="0" baseline="0" dirty="0">
                <a:solidFill>
                  <a:srgbClr val="000099"/>
                </a:solidFill>
                <a:effectLst/>
                <a:latin typeface="Arial" panose="020B0604020202020204" pitchFamily="34" charset="0"/>
                <a:cs typeface="Arial" panose="020B0604020202020204" pitchFamily="34" charset="0"/>
              </a:rPr>
              <a:t> </a:t>
            </a:r>
            <a:r>
              <a:rPr lang="en-US" b="0" baseline="0" dirty="0" smtClean="0">
                <a:solidFill>
                  <a:srgbClr val="000099"/>
                </a:solidFill>
                <a:effectLst/>
                <a:latin typeface="Arial" panose="020B0604020202020204" pitchFamily="34" charset="0"/>
                <a:cs typeface="Arial" panose="020B0604020202020204" pitchFamily="34" charset="0"/>
              </a:rPr>
              <a:t>               </a:t>
            </a:r>
            <a:r>
              <a:rPr lang="en-US" b="0" baseline="0" dirty="0" smtClean="0">
                <a:solidFill>
                  <a:schemeClr val="bg2"/>
                </a:solidFill>
                <a:effectLst/>
                <a:latin typeface="Arial" panose="020B0604020202020204" pitchFamily="34" charset="0"/>
                <a:cs typeface="Arial" panose="020B0604020202020204" pitchFamily="34" charset="0"/>
              </a:rPr>
              <a:t>- feedback on resonance</a:t>
            </a:r>
          </a:p>
          <a:p>
            <a:r>
              <a:rPr lang="en-US" b="0" baseline="0" dirty="0">
                <a:solidFill>
                  <a:schemeClr val="bg2"/>
                </a:solidFill>
                <a:effectLst/>
                <a:latin typeface="Arial" panose="020B0604020202020204" pitchFamily="34" charset="0"/>
                <a:cs typeface="Arial" panose="020B0604020202020204" pitchFamily="34" charset="0"/>
              </a:rPr>
              <a:t> </a:t>
            </a:r>
            <a:r>
              <a:rPr lang="en-US" b="0" baseline="0" dirty="0" smtClean="0">
                <a:solidFill>
                  <a:schemeClr val="bg2"/>
                </a:solidFill>
                <a:effectLst/>
                <a:latin typeface="Arial" panose="020B0604020202020204" pitchFamily="34" charset="0"/>
                <a:cs typeface="Arial" panose="020B0604020202020204" pitchFamily="34" charset="0"/>
              </a:rPr>
              <a:t>               - optimum energy transfer at specific excitation frequency f</a:t>
            </a:r>
            <a:endParaRPr lang="de-DE" b="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9055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931063" y="276229"/>
            <a:ext cx="6816782" cy="556288"/>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Collaboration with PTB </a:t>
            </a:r>
            <a:r>
              <a:rPr lang="en-US" altLang="de-DE" sz="2800" b="1" u="sng" dirty="0" err="1"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Braunschweig</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5" name="TextBox 4"/>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33</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2" name="TextBox 1"/>
          <p:cNvSpPr txBox="1"/>
          <p:nvPr/>
        </p:nvSpPr>
        <p:spPr>
          <a:xfrm>
            <a:off x="0" y="1116333"/>
            <a:ext cx="8464177" cy="400110"/>
          </a:xfrm>
          <a:prstGeom prst="rect">
            <a:avLst/>
          </a:prstGeom>
          <a:noFill/>
        </p:spPr>
        <p:txBody>
          <a:bodyPr wrap="none" rtlCol="0">
            <a:spAutoFit/>
          </a:bodyPr>
          <a:lstStyle/>
          <a:p>
            <a:pPr marL="342900" indent="-342900">
              <a:buClr>
                <a:srgbClr val="FF0000"/>
              </a:buClr>
              <a:buFont typeface="Wingdings" panose="05000000000000000000" pitchFamily="2" charset="2"/>
              <a:buChar char="§"/>
            </a:pPr>
            <a:r>
              <a:rPr lang="en-US" b="0" baseline="0" dirty="0" smtClean="0">
                <a:solidFill>
                  <a:srgbClr val="000099"/>
                </a:solidFill>
                <a:effectLst/>
                <a:latin typeface="Arial" panose="020B0604020202020204" pitchFamily="34" charset="0"/>
                <a:cs typeface="Arial" panose="020B0604020202020204" pitchFamily="34" charset="0"/>
              </a:rPr>
              <a:t>E. </a:t>
            </a:r>
            <a:r>
              <a:rPr lang="en-US" b="0" baseline="0" dirty="0" err="1" smtClean="0">
                <a:solidFill>
                  <a:srgbClr val="000099"/>
                </a:solidFill>
                <a:effectLst/>
                <a:latin typeface="Arial" panose="020B0604020202020204" pitchFamily="34" charset="0"/>
                <a:cs typeface="Arial" panose="020B0604020202020204" pitchFamily="34" charset="0"/>
              </a:rPr>
              <a:t>Peik</a:t>
            </a:r>
            <a:r>
              <a:rPr lang="en-US" b="0" baseline="0" dirty="0" smtClean="0">
                <a:solidFill>
                  <a:srgbClr val="000099"/>
                </a:solidFill>
                <a:effectLst/>
                <a:latin typeface="Arial" panose="020B0604020202020204" pitchFamily="34" charset="0"/>
                <a:cs typeface="Arial" panose="020B0604020202020204" pitchFamily="34" charset="0"/>
              </a:rPr>
              <a:t>, M. </a:t>
            </a:r>
            <a:r>
              <a:rPr lang="en-US" b="0" baseline="0" dirty="0" err="1" smtClean="0">
                <a:solidFill>
                  <a:srgbClr val="000099"/>
                </a:solidFill>
                <a:effectLst/>
                <a:latin typeface="Arial" panose="020B0604020202020204" pitchFamily="34" charset="0"/>
                <a:cs typeface="Arial" panose="020B0604020202020204" pitchFamily="34" charset="0"/>
              </a:rPr>
              <a:t>Okhapkin</a:t>
            </a:r>
            <a:r>
              <a:rPr lang="en-US" b="0" baseline="0" dirty="0" smtClean="0">
                <a:solidFill>
                  <a:srgbClr val="000099"/>
                </a:solidFill>
                <a:effectLst/>
                <a:latin typeface="Arial" panose="020B0604020202020204" pitchFamily="34" charset="0"/>
                <a:cs typeface="Arial" panose="020B0604020202020204" pitchFamily="34" charset="0"/>
              </a:rPr>
              <a:t> et al.:  targeting hyperfine structure of </a:t>
            </a:r>
            <a:r>
              <a:rPr lang="en-US" b="0" dirty="0" smtClean="0">
                <a:solidFill>
                  <a:srgbClr val="000099"/>
                </a:solidFill>
                <a:effectLst/>
                <a:latin typeface="Arial" panose="020B0604020202020204" pitchFamily="34" charset="0"/>
                <a:cs typeface="Arial" panose="020B0604020202020204" pitchFamily="34" charset="0"/>
              </a:rPr>
              <a:t>229m</a:t>
            </a:r>
            <a:r>
              <a:rPr lang="en-US" b="0" baseline="0" dirty="0" smtClean="0">
                <a:solidFill>
                  <a:srgbClr val="000099"/>
                </a:solidFill>
                <a:effectLst/>
                <a:latin typeface="Arial" panose="020B0604020202020204" pitchFamily="34" charset="0"/>
                <a:cs typeface="Arial" panose="020B0604020202020204" pitchFamily="34" charset="0"/>
              </a:rPr>
              <a:t>Th</a:t>
            </a:r>
            <a:r>
              <a:rPr lang="en-US" b="0" dirty="0">
                <a:solidFill>
                  <a:srgbClr val="000099"/>
                </a:solidFill>
                <a:effectLst/>
                <a:latin typeface="Arial" panose="020B0604020202020204" pitchFamily="34" charset="0"/>
                <a:cs typeface="Arial" panose="020B0604020202020204" pitchFamily="34" charset="0"/>
              </a:rPr>
              <a:t>1</a:t>
            </a:r>
            <a:r>
              <a:rPr lang="en-US" b="0" dirty="0" smtClean="0">
                <a:solidFill>
                  <a:srgbClr val="000099"/>
                </a:solidFill>
                <a:effectLst/>
                <a:latin typeface="Arial" panose="020B0604020202020204" pitchFamily="34" charset="0"/>
                <a:cs typeface="Arial" panose="020B0604020202020204" pitchFamily="34" charset="0"/>
              </a:rPr>
              <a:t>+,2+</a:t>
            </a:r>
            <a:endParaRPr lang="de-DE" b="0" dirty="0">
              <a:solidFill>
                <a:srgbClr val="000099"/>
              </a:solidFill>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9073" y="2529552"/>
            <a:ext cx="3566617" cy="200622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035" b="12714"/>
          <a:stretch/>
        </p:blipFill>
        <p:spPr>
          <a:xfrm>
            <a:off x="827535" y="1692321"/>
            <a:ext cx="3432520" cy="4836061"/>
          </a:xfrm>
          <a:prstGeom prst="rect">
            <a:avLst/>
          </a:prstGeom>
        </p:spPr>
      </p:pic>
      <p:sp>
        <p:nvSpPr>
          <p:cNvPr id="8" name="TextBox 7"/>
          <p:cNvSpPr txBox="1"/>
          <p:nvPr/>
        </p:nvSpPr>
        <p:spPr>
          <a:xfrm>
            <a:off x="4382911" y="1824139"/>
            <a:ext cx="3419526" cy="400110"/>
          </a:xfrm>
          <a:prstGeom prst="rect">
            <a:avLst/>
          </a:prstGeom>
          <a:noFill/>
        </p:spPr>
        <p:txBody>
          <a:bodyPr wrap="none" rtlCol="0">
            <a:spAutoFit/>
          </a:bodyPr>
          <a:lstStyle/>
          <a:p>
            <a:r>
              <a:rPr lang="en-US" b="0" baseline="0" dirty="0">
                <a:solidFill>
                  <a:schemeClr val="bg2"/>
                </a:solidFill>
                <a:effectLst/>
                <a:latin typeface="Arial" panose="020B0604020202020204" pitchFamily="34" charset="0"/>
                <a:cs typeface="Arial" panose="020B0604020202020204" pitchFamily="34" charset="0"/>
              </a:rPr>
              <a:t>c</a:t>
            </a:r>
            <a:r>
              <a:rPr lang="en-US" b="0" baseline="0" dirty="0" smtClean="0">
                <a:solidFill>
                  <a:schemeClr val="bg2"/>
                </a:solidFill>
                <a:effectLst/>
                <a:latin typeface="Arial" panose="020B0604020202020204" pitchFamily="34" charset="0"/>
                <a:cs typeface="Arial" panose="020B0604020202020204" pitchFamily="34" charset="0"/>
              </a:rPr>
              <a:t>ollinear laser spectroscopy:</a:t>
            </a:r>
            <a:endParaRPr lang="de-DE" b="0" baseline="0" dirty="0">
              <a:solidFill>
                <a:schemeClr val="bg2"/>
              </a:solidFill>
              <a:effectLst/>
              <a:latin typeface="Arial" panose="020B0604020202020204" pitchFamily="34" charset="0"/>
              <a:cs typeface="Arial" panose="020B0604020202020204" pitchFamily="34" charset="0"/>
            </a:endParaRPr>
          </a:p>
        </p:txBody>
      </p:sp>
      <p:cxnSp>
        <p:nvCxnSpPr>
          <p:cNvPr id="10" name="Straight Connector 9"/>
          <p:cNvCxnSpPr/>
          <p:nvPr/>
        </p:nvCxnSpPr>
        <p:spPr bwMode="auto">
          <a:xfrm flipH="1">
            <a:off x="3439237" y="2529552"/>
            <a:ext cx="1789836" cy="404717"/>
          </a:xfrm>
          <a:prstGeom prst="line">
            <a:avLst/>
          </a:prstGeom>
          <a:solidFill>
            <a:schemeClr val="accent1"/>
          </a:solidFill>
          <a:ln w="31750" cap="sq" cmpd="sng" algn="ctr">
            <a:solidFill>
              <a:srgbClr val="FF0000"/>
            </a:solidFill>
            <a:prstDash val="solid"/>
            <a:round/>
            <a:headEnd type="none" w="lg" len="lg"/>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H="1" flipV="1">
            <a:off x="3439237" y="3193576"/>
            <a:ext cx="1789836" cy="1342199"/>
          </a:xfrm>
          <a:prstGeom prst="line">
            <a:avLst/>
          </a:prstGeom>
          <a:solidFill>
            <a:schemeClr val="accent1"/>
          </a:solidFill>
          <a:ln w="31750" cap="sq" cmpd="sng" algn="ctr">
            <a:solidFill>
              <a:srgbClr val="FF0000"/>
            </a:solidFill>
            <a:prstDash val="solid"/>
            <a:round/>
            <a:headEnd type="none" w="lg" len="lg"/>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4508015" y="4938153"/>
            <a:ext cx="3958135" cy="1092607"/>
          </a:xfrm>
          <a:prstGeom prst="rect">
            <a:avLst/>
          </a:prstGeom>
          <a:noFill/>
        </p:spPr>
        <p:txBody>
          <a:bodyPr wrap="none" rtlCol="0">
            <a:spAutoFit/>
          </a:bodyPr>
          <a:lstStyle/>
          <a:p>
            <a:r>
              <a:rPr lang="en-US" b="0" baseline="0" dirty="0" smtClean="0">
                <a:solidFill>
                  <a:schemeClr val="bg2"/>
                </a:solidFill>
                <a:effectLst/>
                <a:latin typeface="Arial" panose="020B0604020202020204" pitchFamily="34" charset="0"/>
                <a:cs typeface="Arial" panose="020B0604020202020204" pitchFamily="34" charset="0"/>
              </a:rPr>
              <a:t>- laser interaction with </a:t>
            </a:r>
            <a:r>
              <a:rPr lang="en-US" b="0" dirty="0" smtClean="0">
                <a:solidFill>
                  <a:schemeClr val="bg2"/>
                </a:solidFill>
                <a:effectLst/>
                <a:latin typeface="Arial" panose="020B0604020202020204" pitchFamily="34" charset="0"/>
                <a:cs typeface="Arial" panose="020B0604020202020204" pitchFamily="34" charset="0"/>
              </a:rPr>
              <a:t>229</a:t>
            </a:r>
            <a:r>
              <a:rPr lang="en-US" b="0" baseline="0" dirty="0" smtClean="0">
                <a:solidFill>
                  <a:schemeClr val="bg2"/>
                </a:solidFill>
                <a:effectLst/>
                <a:latin typeface="Arial" panose="020B0604020202020204" pitchFamily="34" charset="0"/>
                <a:cs typeface="Arial" panose="020B0604020202020204" pitchFamily="34" charset="0"/>
              </a:rPr>
              <a:t>Th ions </a:t>
            </a:r>
          </a:p>
          <a:p>
            <a:pPr>
              <a:spcAft>
                <a:spcPts val="600"/>
              </a:spcAft>
            </a:pPr>
            <a:r>
              <a:rPr lang="en-US" b="0" baseline="0" dirty="0" smtClean="0">
                <a:solidFill>
                  <a:schemeClr val="bg2"/>
                </a:solidFill>
                <a:effectLst/>
                <a:latin typeface="Arial" panose="020B0604020202020204" pitchFamily="34" charset="0"/>
                <a:cs typeface="Arial" panose="020B0604020202020204" pitchFamily="34" charset="0"/>
              </a:rPr>
              <a:t>  extracted from QMS</a:t>
            </a:r>
          </a:p>
          <a:p>
            <a:r>
              <a:rPr lang="en-US" b="0" baseline="0" dirty="0" smtClean="0">
                <a:solidFill>
                  <a:schemeClr val="bg2"/>
                </a:solidFill>
                <a:effectLst/>
                <a:latin typeface="Arial" panose="020B0604020202020204" pitchFamily="34" charset="0"/>
                <a:cs typeface="Arial" panose="020B0604020202020204" pitchFamily="34" charset="0"/>
              </a:rPr>
              <a:t>- </a:t>
            </a:r>
            <a:r>
              <a:rPr lang="en-US" b="0" baseline="0" dirty="0">
                <a:solidFill>
                  <a:schemeClr val="bg2"/>
                </a:solidFill>
                <a:effectLst/>
                <a:latin typeface="Arial" panose="020B0604020202020204" pitchFamily="34" charset="0"/>
                <a:cs typeface="Arial" panose="020B0604020202020204" pitchFamily="34" charset="0"/>
              </a:rPr>
              <a:t>m</a:t>
            </a:r>
            <a:r>
              <a:rPr lang="en-US" b="0" baseline="0" dirty="0" smtClean="0">
                <a:solidFill>
                  <a:schemeClr val="bg2"/>
                </a:solidFill>
                <a:effectLst/>
                <a:latin typeface="Arial" panose="020B0604020202020204" pitchFamily="34" charset="0"/>
                <a:cs typeface="Arial" panose="020B0604020202020204" pitchFamily="34" charset="0"/>
              </a:rPr>
              <a:t>easurement campaign started</a:t>
            </a:r>
            <a:endParaRPr lang="de-DE" b="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4904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468067" y="17453"/>
            <a:ext cx="5562133" cy="59923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Summary</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sp>
        <p:nvSpPr>
          <p:cNvPr id="4" name="TextBox 3"/>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34</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2" name="TextBox 1"/>
          <p:cNvSpPr txBox="1"/>
          <p:nvPr/>
        </p:nvSpPr>
        <p:spPr>
          <a:xfrm>
            <a:off x="-10638" y="1056912"/>
            <a:ext cx="9050992" cy="1000274"/>
          </a:xfrm>
          <a:prstGeom prst="rect">
            <a:avLst/>
          </a:prstGeom>
          <a:noFill/>
        </p:spPr>
        <p:txBody>
          <a:bodyPr wrap="square" rtlCol="0">
            <a:spAutoFit/>
          </a:bodyPr>
          <a:lstStyle/>
          <a:p>
            <a:pPr marL="285750" indent="-285750">
              <a:spcAft>
                <a:spcPts val="600"/>
              </a:spcAft>
              <a:buClr>
                <a:srgbClr val="FF0000"/>
              </a:buClr>
              <a:buFont typeface="Wingdings" panose="05000000000000000000" pitchFamily="2" charset="2"/>
              <a:buChar char="§"/>
            </a:pPr>
            <a:r>
              <a:rPr lang="en-US" sz="1800" baseline="0" dirty="0">
                <a:solidFill>
                  <a:schemeClr val="bg2"/>
                </a:solidFill>
                <a:effectLst/>
                <a:latin typeface="Arial" panose="020B0604020202020204" pitchFamily="34" charset="0"/>
                <a:cs typeface="Arial" panose="020B0604020202020204" pitchFamily="34" charset="0"/>
              </a:rPr>
              <a:t>s</a:t>
            </a:r>
            <a:r>
              <a:rPr lang="en-US" sz="1800" baseline="0" dirty="0" smtClean="0">
                <a:solidFill>
                  <a:schemeClr val="bg2"/>
                </a:solidFill>
                <a:effectLst/>
                <a:latin typeface="Arial" panose="020B0604020202020204" pitchFamily="34" charset="0"/>
                <a:cs typeface="Arial" panose="020B0604020202020204" pitchFamily="34" charset="0"/>
              </a:rPr>
              <a:t>uccessful experimental approach based on spatial decoupling of population and </a:t>
            </a:r>
            <a:r>
              <a:rPr lang="en-US" sz="1800" baseline="0" dirty="0" err="1" smtClean="0">
                <a:solidFill>
                  <a:schemeClr val="bg2"/>
                </a:solidFill>
                <a:effectLst/>
                <a:latin typeface="Arial" panose="020B0604020202020204" pitchFamily="34" charset="0"/>
                <a:cs typeface="Arial" panose="020B0604020202020204" pitchFamily="34" charset="0"/>
              </a:rPr>
              <a:t>deexcitation</a:t>
            </a:r>
            <a:r>
              <a:rPr lang="en-US" sz="1800" baseline="0" dirty="0" smtClean="0">
                <a:solidFill>
                  <a:schemeClr val="bg2"/>
                </a:solidFill>
                <a:effectLst/>
                <a:latin typeface="Arial" panose="020B0604020202020204" pitchFamily="34" charset="0"/>
                <a:cs typeface="Arial" panose="020B0604020202020204" pitchFamily="34" charset="0"/>
              </a:rPr>
              <a:t> via buffer-gas stopping cell</a:t>
            </a:r>
          </a:p>
          <a:p>
            <a:pPr marL="285750" indent="-285750">
              <a:spcAft>
                <a:spcPts val="600"/>
              </a:spcAft>
              <a:buClr>
                <a:srgbClr val="FF0000"/>
              </a:buClr>
              <a:buFont typeface="Wingdings" panose="05000000000000000000" pitchFamily="2" charset="2"/>
              <a:buChar char="§"/>
            </a:pPr>
            <a:r>
              <a:rPr lang="en-US" sz="1800" baseline="0" dirty="0">
                <a:solidFill>
                  <a:schemeClr val="bg2"/>
                </a:solidFill>
                <a:effectLst/>
                <a:latin typeface="Arial" panose="020B0604020202020204" pitchFamily="34" charset="0"/>
                <a:cs typeface="Arial" panose="020B0604020202020204" pitchFamily="34" charset="0"/>
              </a:rPr>
              <a:t>e</a:t>
            </a:r>
            <a:r>
              <a:rPr lang="en-US" sz="1800" baseline="0" dirty="0" smtClean="0">
                <a:solidFill>
                  <a:schemeClr val="bg2"/>
                </a:solidFill>
                <a:effectLst/>
                <a:latin typeface="Arial" panose="020B0604020202020204" pitchFamily="34" charset="0"/>
                <a:cs typeface="Arial" panose="020B0604020202020204" pitchFamily="34" charset="0"/>
              </a:rPr>
              <a:t>fficient extraction of pure </a:t>
            </a:r>
            <a:r>
              <a:rPr lang="en-US" sz="1800" dirty="0" smtClean="0">
                <a:solidFill>
                  <a:schemeClr val="bg2"/>
                </a:solidFill>
                <a:effectLst/>
                <a:latin typeface="Arial" panose="020B0604020202020204" pitchFamily="34" charset="0"/>
                <a:cs typeface="Arial" panose="020B0604020202020204" pitchFamily="34" charset="0"/>
              </a:rPr>
              <a:t>229(m)</a:t>
            </a:r>
            <a:r>
              <a:rPr lang="en-US" sz="1800" baseline="0" dirty="0" smtClean="0">
                <a:solidFill>
                  <a:schemeClr val="bg2"/>
                </a:solidFill>
                <a:effectLst/>
                <a:latin typeface="Arial" panose="020B0604020202020204" pitchFamily="34" charset="0"/>
                <a:cs typeface="Arial" panose="020B0604020202020204" pitchFamily="34" charset="0"/>
              </a:rPr>
              <a:t>Th</a:t>
            </a:r>
            <a:r>
              <a:rPr lang="en-US" sz="1800" dirty="0" smtClean="0">
                <a:solidFill>
                  <a:schemeClr val="bg2"/>
                </a:solidFill>
                <a:effectLst/>
                <a:latin typeface="Arial" panose="020B0604020202020204" pitchFamily="34" charset="0"/>
                <a:cs typeface="Arial" panose="020B0604020202020204" pitchFamily="34" charset="0"/>
              </a:rPr>
              <a:t>2,3+ </a:t>
            </a:r>
            <a:r>
              <a:rPr lang="en-US" sz="1800" baseline="0" dirty="0" smtClean="0">
                <a:solidFill>
                  <a:schemeClr val="bg2"/>
                </a:solidFill>
                <a:effectLst/>
                <a:latin typeface="Arial" panose="020B0604020202020204" pitchFamily="34" charset="0"/>
                <a:cs typeface="Arial" panose="020B0604020202020204" pitchFamily="34" charset="0"/>
              </a:rPr>
              <a:t>ions achieved</a:t>
            </a:r>
          </a:p>
        </p:txBody>
      </p:sp>
      <p:sp>
        <p:nvSpPr>
          <p:cNvPr id="3" name="TextBox 2"/>
          <p:cNvSpPr txBox="1"/>
          <p:nvPr/>
        </p:nvSpPr>
        <p:spPr>
          <a:xfrm>
            <a:off x="5508" y="4465126"/>
            <a:ext cx="7904728" cy="1000274"/>
          </a:xfrm>
          <a:prstGeom prst="rect">
            <a:avLst/>
          </a:prstGeom>
          <a:noFill/>
        </p:spPr>
        <p:txBody>
          <a:bodyPr wrap="none" rtlCol="0">
            <a:spAutoFit/>
          </a:bodyPr>
          <a:lstStyle/>
          <a:p>
            <a:pPr marL="285750" indent="-285750">
              <a:spcAft>
                <a:spcPts val="600"/>
              </a:spcAft>
              <a:buClr>
                <a:srgbClr val="FF0000"/>
              </a:buClr>
              <a:buFont typeface="Wingdings" panose="05000000000000000000" pitchFamily="2" charset="2"/>
              <a:buChar char="§"/>
            </a:pPr>
            <a:r>
              <a:rPr lang="en-US" sz="1800" baseline="0" dirty="0">
                <a:solidFill>
                  <a:srgbClr val="0066CC"/>
                </a:solidFill>
                <a:effectLst/>
                <a:latin typeface="Arial" panose="020B0604020202020204" pitchFamily="34" charset="0"/>
                <a:cs typeface="Arial" panose="020B0604020202020204" pitchFamily="34" charset="0"/>
              </a:rPr>
              <a:t>n</a:t>
            </a:r>
            <a:r>
              <a:rPr lang="en-US" sz="1800" baseline="0" dirty="0" smtClean="0">
                <a:solidFill>
                  <a:srgbClr val="0066CC"/>
                </a:solidFill>
                <a:effectLst/>
                <a:latin typeface="Arial" panose="020B0604020202020204" pitchFamily="34" charset="0"/>
                <a:cs typeface="Arial" panose="020B0604020202020204" pitchFamily="34" charset="0"/>
              </a:rPr>
              <a:t>ext steps:   </a:t>
            </a:r>
            <a:r>
              <a:rPr lang="en-US" sz="1800" baseline="0" dirty="0" smtClean="0">
                <a:solidFill>
                  <a:schemeClr val="bg2"/>
                </a:solidFill>
                <a:effectLst/>
                <a:latin typeface="Arial" panose="020B0604020202020204" pitchFamily="34" charset="0"/>
                <a:cs typeface="Arial" panose="020B0604020202020204" pitchFamily="34" charset="0"/>
              </a:rPr>
              <a:t>determination of </a:t>
            </a:r>
            <a:r>
              <a:rPr lang="en-US" sz="1800" baseline="0" dirty="0" err="1" smtClean="0">
                <a:solidFill>
                  <a:schemeClr val="bg2"/>
                </a:solidFill>
                <a:effectLst/>
                <a:latin typeface="Arial" panose="020B0604020202020204" pitchFamily="34" charset="0"/>
                <a:cs typeface="Arial" panose="020B0604020202020204" pitchFamily="34" charset="0"/>
              </a:rPr>
              <a:t>halflife</a:t>
            </a:r>
            <a:r>
              <a:rPr lang="en-US" sz="1800" baseline="0" dirty="0" smtClean="0">
                <a:solidFill>
                  <a:schemeClr val="bg2"/>
                </a:solidFill>
                <a:effectLst/>
                <a:latin typeface="Arial" panose="020B0604020202020204" pitchFamily="34" charset="0"/>
                <a:cs typeface="Arial" panose="020B0604020202020204" pitchFamily="34" charset="0"/>
              </a:rPr>
              <a:t> for neutral </a:t>
            </a:r>
            <a:r>
              <a:rPr lang="en-US" sz="1800" smtClean="0">
                <a:solidFill>
                  <a:schemeClr val="bg2"/>
                </a:solidFill>
                <a:effectLst/>
                <a:latin typeface="Arial" panose="020B0604020202020204" pitchFamily="34" charset="0"/>
                <a:cs typeface="Arial" panose="020B0604020202020204" pitchFamily="34" charset="0"/>
              </a:rPr>
              <a:t>229</a:t>
            </a:r>
            <a:r>
              <a:rPr lang="en-US" sz="1800" baseline="0" smtClean="0">
                <a:solidFill>
                  <a:schemeClr val="bg2"/>
                </a:solidFill>
                <a:effectLst/>
                <a:latin typeface="Arial" panose="020B0604020202020204" pitchFamily="34" charset="0"/>
                <a:cs typeface="Arial" panose="020B0604020202020204" pitchFamily="34" charset="0"/>
              </a:rPr>
              <a:t>Th</a:t>
            </a:r>
            <a:r>
              <a:rPr lang="en-US" sz="1800" smtClean="0">
                <a:solidFill>
                  <a:schemeClr val="bg2"/>
                </a:solidFill>
                <a:effectLst/>
                <a:latin typeface="Arial" panose="020B0604020202020204" pitchFamily="34" charset="0"/>
                <a:cs typeface="Arial" panose="020B0604020202020204" pitchFamily="34" charset="0"/>
              </a:rPr>
              <a:t> </a:t>
            </a:r>
            <a:endParaRPr lang="en-US" sz="1800" baseline="0" dirty="0" smtClean="0">
              <a:solidFill>
                <a:schemeClr val="bg2"/>
              </a:solidFill>
              <a:effectLst/>
              <a:latin typeface="Arial" panose="020B0604020202020204" pitchFamily="34" charset="0"/>
              <a:cs typeface="Arial" panose="020B0604020202020204" pitchFamily="34" charset="0"/>
            </a:endParaRPr>
          </a:p>
          <a:p>
            <a:pPr>
              <a:spcAft>
                <a:spcPts val="0"/>
              </a:spcAft>
            </a:pPr>
            <a:r>
              <a:rPr lang="en-US" sz="1800" baseline="0" dirty="0">
                <a:solidFill>
                  <a:schemeClr val="bg2"/>
                </a:solidFill>
                <a:effectLst/>
                <a:latin typeface="Arial" panose="020B0604020202020204" pitchFamily="34" charset="0"/>
                <a:cs typeface="Arial" panose="020B0604020202020204" pitchFamily="34" charset="0"/>
              </a:rPr>
              <a:t> </a:t>
            </a:r>
            <a:r>
              <a:rPr lang="en-US" sz="1800" baseline="0" dirty="0" smtClean="0">
                <a:solidFill>
                  <a:schemeClr val="bg2"/>
                </a:solidFill>
                <a:effectLst/>
                <a:latin typeface="Arial" panose="020B0604020202020204" pitchFamily="34" charset="0"/>
                <a:cs typeface="Arial" panose="020B0604020202020204" pitchFamily="34" charset="0"/>
              </a:rPr>
              <a:t>                          towards determination of isomeric excitation energy</a:t>
            </a:r>
          </a:p>
          <a:p>
            <a:pPr>
              <a:spcAft>
                <a:spcPts val="0"/>
              </a:spcAft>
            </a:pPr>
            <a:r>
              <a:rPr lang="en-US" sz="1800" baseline="0" dirty="0">
                <a:solidFill>
                  <a:schemeClr val="bg2"/>
                </a:solidFill>
                <a:effectLst/>
                <a:latin typeface="Arial" panose="020B0604020202020204" pitchFamily="34" charset="0"/>
                <a:cs typeface="Arial" panose="020B0604020202020204" pitchFamily="34" charset="0"/>
              </a:rPr>
              <a:t> </a:t>
            </a:r>
            <a:r>
              <a:rPr lang="en-US" sz="1800" baseline="0" dirty="0" smtClean="0">
                <a:solidFill>
                  <a:schemeClr val="bg2"/>
                </a:solidFill>
                <a:effectLst/>
                <a:latin typeface="Arial" panose="020B0604020202020204" pitchFamily="34" charset="0"/>
                <a:cs typeface="Arial" panose="020B0604020202020204" pitchFamily="34" charset="0"/>
              </a:rPr>
              <a:t>                          (magnetic bottle spectrometer </a:t>
            </a:r>
            <a:r>
              <a:rPr lang="en-US" sz="1800" baseline="0" dirty="0">
                <a:solidFill>
                  <a:schemeClr val="bg2"/>
                </a:solidFill>
                <a:effectLst/>
                <a:latin typeface="Arial" panose="020B0604020202020204" pitchFamily="34" charset="0"/>
                <a:cs typeface="Arial" panose="020B0604020202020204" pitchFamily="34" charset="0"/>
              </a:rPr>
              <a:t>)</a:t>
            </a:r>
            <a:endParaRPr lang="en-US" sz="1800" baseline="0" dirty="0" smtClean="0">
              <a:solidFill>
                <a:schemeClr val="bg2"/>
              </a:solidFill>
              <a:effectLst/>
              <a:latin typeface="Arial" panose="020B0604020202020204" pitchFamily="34" charset="0"/>
              <a:cs typeface="Arial" panose="020B0604020202020204" pitchFamily="34" charset="0"/>
            </a:endParaRPr>
          </a:p>
        </p:txBody>
      </p:sp>
      <p:sp>
        <p:nvSpPr>
          <p:cNvPr id="6" name="Rectangle 5"/>
          <p:cNvSpPr/>
          <p:nvPr/>
        </p:nvSpPr>
        <p:spPr>
          <a:xfrm>
            <a:off x="5508" y="5500791"/>
            <a:ext cx="9058890" cy="1000274"/>
          </a:xfrm>
          <a:prstGeom prst="rect">
            <a:avLst/>
          </a:prstGeom>
        </p:spPr>
        <p:txBody>
          <a:bodyPr wrap="square">
            <a:spAutoFit/>
          </a:bodyPr>
          <a:lstStyle/>
          <a:p>
            <a:pPr marL="285750" lvl="0" indent="-285750">
              <a:spcAft>
                <a:spcPts val="600"/>
              </a:spcAft>
              <a:buClr>
                <a:srgbClr val="FF0000"/>
              </a:buClr>
              <a:buFont typeface="Wingdings" panose="05000000000000000000" pitchFamily="2" charset="2"/>
              <a:buChar char="§"/>
            </a:pPr>
            <a:r>
              <a:rPr lang="en-US" sz="1800" baseline="0" dirty="0">
                <a:solidFill>
                  <a:srgbClr val="0066CC"/>
                </a:solidFill>
                <a:effectLst/>
                <a:latin typeface="Arial" panose="020B0604020202020204" pitchFamily="34" charset="0"/>
                <a:cs typeface="Arial" panose="020B0604020202020204" pitchFamily="34" charset="0"/>
              </a:rPr>
              <a:t>started:    </a:t>
            </a:r>
            <a:r>
              <a:rPr lang="en-US" sz="1800" baseline="0" dirty="0">
                <a:solidFill>
                  <a:srgbClr val="000000"/>
                </a:solidFill>
                <a:effectLst/>
                <a:latin typeface="Arial" panose="020B0604020202020204" pitchFamily="34" charset="0"/>
                <a:cs typeface="Arial" panose="020B0604020202020204" pitchFamily="34" charset="0"/>
              </a:rPr>
              <a:t>setup of cryogenic Paul trap </a:t>
            </a:r>
          </a:p>
          <a:p>
            <a:pPr lvl="0"/>
            <a:r>
              <a:rPr lang="en-US" sz="1800" baseline="0" dirty="0">
                <a:solidFill>
                  <a:srgbClr val="000000"/>
                </a:solidFill>
                <a:effectLst/>
                <a:latin typeface="Arial" panose="020B0604020202020204" pitchFamily="34" charset="0"/>
                <a:cs typeface="Arial" panose="020B0604020202020204" pitchFamily="34" charset="0"/>
              </a:rPr>
              <a:t>      </a:t>
            </a:r>
            <a:r>
              <a:rPr lang="en-US" sz="1800" baseline="0" dirty="0">
                <a:solidFill>
                  <a:srgbClr val="000000"/>
                </a:solidFill>
                <a:effectLst/>
                <a:latin typeface="Arial" panose="020B0604020202020204" pitchFamily="34" charset="0"/>
                <a:cs typeface="Arial" panose="020B0604020202020204" pitchFamily="34" charset="0"/>
                <a:sym typeface="Wingdings" panose="05000000000000000000" pitchFamily="2" charset="2"/>
              </a:rPr>
              <a:t> </a:t>
            </a:r>
            <a:r>
              <a:rPr lang="en-US" sz="1800" baseline="0" dirty="0">
                <a:solidFill>
                  <a:srgbClr val="000000"/>
                </a:solidFill>
                <a:effectLst/>
                <a:latin typeface="Arial" panose="020B0604020202020204" pitchFamily="34" charset="0"/>
                <a:cs typeface="Arial" panose="020B0604020202020204" pitchFamily="34" charset="0"/>
              </a:rPr>
              <a:t>to achieve longer storage times for </a:t>
            </a:r>
            <a:r>
              <a:rPr lang="en-US" sz="1800" baseline="0" dirty="0" err="1">
                <a:solidFill>
                  <a:srgbClr val="000000"/>
                </a:solidFill>
                <a:effectLst/>
                <a:latin typeface="Arial" panose="020B0604020202020204" pitchFamily="34" charset="0"/>
                <a:cs typeface="Arial" panose="020B0604020202020204" pitchFamily="34" charset="0"/>
              </a:rPr>
              <a:t>halflife</a:t>
            </a:r>
            <a:r>
              <a:rPr lang="en-US" sz="1800" baseline="0" dirty="0">
                <a:solidFill>
                  <a:srgbClr val="000000"/>
                </a:solidFill>
                <a:effectLst/>
                <a:latin typeface="Arial" panose="020B0604020202020204" pitchFamily="34" charset="0"/>
                <a:cs typeface="Arial" panose="020B0604020202020204" pitchFamily="34" charset="0"/>
              </a:rPr>
              <a:t> measurement in charged </a:t>
            </a:r>
            <a:r>
              <a:rPr lang="en-US" sz="1800" dirty="0">
                <a:solidFill>
                  <a:srgbClr val="000000"/>
                </a:solidFill>
                <a:effectLst/>
                <a:latin typeface="Arial" panose="020B0604020202020204" pitchFamily="34" charset="0"/>
                <a:cs typeface="Arial" panose="020B0604020202020204" pitchFamily="34" charset="0"/>
              </a:rPr>
              <a:t>229m</a:t>
            </a:r>
            <a:r>
              <a:rPr lang="en-US" sz="1800" baseline="0" dirty="0">
                <a:solidFill>
                  <a:srgbClr val="000000"/>
                </a:solidFill>
                <a:effectLst/>
                <a:latin typeface="Arial" panose="020B0604020202020204" pitchFamily="34" charset="0"/>
                <a:cs typeface="Arial" panose="020B0604020202020204" pitchFamily="34" charset="0"/>
              </a:rPr>
              <a:t>Th</a:t>
            </a:r>
          </a:p>
          <a:p>
            <a:pPr lvl="0"/>
            <a:r>
              <a:rPr lang="en-US" sz="1800" baseline="0" dirty="0">
                <a:solidFill>
                  <a:srgbClr val="000000"/>
                </a:solidFill>
                <a:effectLst/>
                <a:latin typeface="Arial" panose="020B0604020202020204" pitchFamily="34" charset="0"/>
                <a:cs typeface="Arial" panose="020B0604020202020204" pitchFamily="34" charset="0"/>
              </a:rPr>
              <a:t>      </a:t>
            </a:r>
            <a:r>
              <a:rPr lang="en-US" sz="1800" baseline="0" dirty="0">
                <a:solidFill>
                  <a:srgbClr val="000000"/>
                </a:solidFill>
                <a:effectLst/>
                <a:latin typeface="Arial" panose="020B0604020202020204" pitchFamily="34" charset="0"/>
                <a:cs typeface="Arial" panose="020B0604020202020204" pitchFamily="34" charset="0"/>
                <a:sym typeface="Wingdings" panose="05000000000000000000" pitchFamily="2" charset="2"/>
              </a:rPr>
              <a:t> prerequisite also for laser manipulation of </a:t>
            </a:r>
            <a:r>
              <a:rPr lang="en-US" sz="1800" dirty="0">
                <a:solidFill>
                  <a:srgbClr val="000000"/>
                </a:solidFill>
                <a:effectLst/>
                <a:latin typeface="Arial" panose="020B0604020202020204" pitchFamily="34" charset="0"/>
                <a:cs typeface="Arial" panose="020B0604020202020204" pitchFamily="34" charset="0"/>
                <a:sym typeface="Wingdings" panose="05000000000000000000" pitchFamily="2" charset="2"/>
              </a:rPr>
              <a:t>229m</a:t>
            </a:r>
            <a:r>
              <a:rPr lang="en-US" sz="1800" baseline="0" dirty="0">
                <a:solidFill>
                  <a:srgbClr val="000000"/>
                </a:solidFill>
                <a:effectLst/>
                <a:latin typeface="Arial" panose="020B0604020202020204" pitchFamily="34" charset="0"/>
                <a:cs typeface="Arial" panose="020B0604020202020204" pitchFamily="34" charset="0"/>
                <a:sym typeface="Wingdings" panose="05000000000000000000" pitchFamily="2" charset="2"/>
              </a:rPr>
              <a:t>Th</a:t>
            </a:r>
            <a:r>
              <a:rPr lang="en-US" sz="1800" dirty="0">
                <a:solidFill>
                  <a:srgbClr val="000000"/>
                </a:solidFill>
                <a:effectLst/>
                <a:latin typeface="Arial" panose="020B0604020202020204" pitchFamily="34" charset="0"/>
                <a:cs typeface="Arial" panose="020B0604020202020204" pitchFamily="34" charset="0"/>
                <a:sym typeface="Wingdings" panose="05000000000000000000" pitchFamily="2" charset="2"/>
              </a:rPr>
              <a:t>3+ </a:t>
            </a:r>
            <a:endParaRPr lang="de-DE" sz="1800" dirty="0">
              <a:solidFill>
                <a:srgbClr val="000000"/>
              </a:solidFill>
              <a:effectLst/>
              <a:latin typeface="Arial" panose="020B0604020202020204" pitchFamily="34" charset="0"/>
              <a:cs typeface="Arial" panose="020B0604020202020204" pitchFamily="34" charset="0"/>
            </a:endParaRPr>
          </a:p>
        </p:txBody>
      </p:sp>
      <p:sp>
        <p:nvSpPr>
          <p:cNvPr id="8" name="TextBox 7"/>
          <p:cNvSpPr txBox="1"/>
          <p:nvPr/>
        </p:nvSpPr>
        <p:spPr>
          <a:xfrm>
            <a:off x="-10638" y="2140311"/>
            <a:ext cx="8712642" cy="723275"/>
          </a:xfrm>
          <a:prstGeom prst="rect">
            <a:avLst/>
          </a:prstGeom>
          <a:noFill/>
        </p:spPr>
        <p:txBody>
          <a:bodyPr wrap="none" rtlCol="0">
            <a:spAutoFit/>
          </a:bodyPr>
          <a:lstStyle/>
          <a:p>
            <a:pPr marL="285750" lvl="0" indent="-285750">
              <a:spcAft>
                <a:spcPts val="600"/>
              </a:spcAft>
              <a:buClr>
                <a:srgbClr val="FF0000"/>
              </a:buClr>
              <a:buFont typeface="Wingdings" panose="05000000000000000000" pitchFamily="2" charset="2"/>
              <a:buChar char="§"/>
            </a:pPr>
            <a:r>
              <a:rPr lang="en-US" sz="1800" baseline="0" dirty="0">
                <a:solidFill>
                  <a:srgbClr val="000000"/>
                </a:solidFill>
                <a:effectLst/>
                <a:latin typeface="Arial" panose="020B0604020202020204" pitchFamily="34" charset="0"/>
                <a:cs typeface="Arial" panose="020B0604020202020204" pitchFamily="34" charset="0"/>
              </a:rPr>
              <a:t>VUV optical detection system was designed and commissioned</a:t>
            </a:r>
          </a:p>
          <a:p>
            <a:pPr marL="285750" lvl="0" indent="-285750">
              <a:spcAft>
                <a:spcPts val="600"/>
              </a:spcAft>
              <a:buClr>
                <a:srgbClr val="FF0000"/>
              </a:buClr>
              <a:buFont typeface="Wingdings" panose="05000000000000000000" pitchFamily="2" charset="2"/>
              <a:buChar char="§"/>
            </a:pPr>
            <a:r>
              <a:rPr lang="en-US" sz="1800" baseline="0" dirty="0">
                <a:solidFill>
                  <a:srgbClr val="000000"/>
                </a:solidFill>
                <a:effectLst/>
                <a:latin typeface="Arial" panose="020B0604020202020204" pitchFamily="34" charset="0"/>
                <a:cs typeface="Arial" panose="020B0604020202020204" pitchFamily="34" charset="0"/>
              </a:rPr>
              <a:t>radiative decay channel in neutral </a:t>
            </a:r>
            <a:r>
              <a:rPr lang="en-US" sz="1800" dirty="0">
                <a:solidFill>
                  <a:srgbClr val="000000"/>
                </a:solidFill>
                <a:effectLst/>
                <a:latin typeface="Arial" panose="020B0604020202020204" pitchFamily="34" charset="0"/>
                <a:cs typeface="Arial" panose="020B0604020202020204" pitchFamily="34" charset="0"/>
              </a:rPr>
              <a:t>229m</a:t>
            </a:r>
            <a:r>
              <a:rPr lang="en-US" sz="1800" baseline="0" dirty="0">
                <a:solidFill>
                  <a:srgbClr val="000000"/>
                </a:solidFill>
                <a:effectLst/>
                <a:latin typeface="Arial" panose="020B0604020202020204" pitchFamily="34" charset="0"/>
                <a:cs typeface="Arial" panose="020B0604020202020204" pitchFamily="34" charset="0"/>
              </a:rPr>
              <a:t>Th drastically reduced (in favor of IC</a:t>
            </a:r>
            <a:r>
              <a:rPr lang="en-US" sz="1800" baseline="0" dirty="0" smtClean="0">
                <a:solidFill>
                  <a:srgbClr val="000000"/>
                </a:solidFill>
                <a:effectLst/>
                <a:latin typeface="Arial" panose="020B0604020202020204" pitchFamily="34" charset="0"/>
                <a:cs typeface="Arial" panose="020B0604020202020204" pitchFamily="34" charset="0"/>
              </a:rPr>
              <a:t>)</a:t>
            </a:r>
            <a:endParaRPr lang="en-US" sz="1800" baseline="0" dirty="0">
              <a:solidFill>
                <a:srgbClr val="000000"/>
              </a:solidFill>
              <a:effectLst/>
              <a:latin typeface="Arial" panose="020B0604020202020204" pitchFamily="34" charset="0"/>
              <a:cs typeface="Arial" panose="020B0604020202020204" pitchFamily="34" charset="0"/>
            </a:endParaRPr>
          </a:p>
        </p:txBody>
      </p:sp>
      <p:sp>
        <p:nvSpPr>
          <p:cNvPr id="9" name="Rectangle 8"/>
          <p:cNvSpPr/>
          <p:nvPr/>
        </p:nvSpPr>
        <p:spPr>
          <a:xfrm>
            <a:off x="-6367" y="2901366"/>
            <a:ext cx="9058890" cy="646331"/>
          </a:xfrm>
          <a:prstGeom prst="rect">
            <a:avLst/>
          </a:prstGeom>
        </p:spPr>
        <p:txBody>
          <a:bodyPr wrap="square">
            <a:spAutoFit/>
          </a:bodyPr>
          <a:lstStyle/>
          <a:p>
            <a:pPr marL="285750" lvl="0" indent="-285750">
              <a:spcAft>
                <a:spcPts val="0"/>
              </a:spcAft>
              <a:buClr>
                <a:srgbClr val="FF0000"/>
              </a:buClr>
              <a:buFont typeface="Wingdings" panose="05000000000000000000" pitchFamily="2" charset="2"/>
              <a:buChar char="§"/>
            </a:pPr>
            <a:r>
              <a:rPr lang="en-US" sz="1800" baseline="0" dirty="0">
                <a:solidFill>
                  <a:srgbClr val="C00000"/>
                </a:solidFill>
                <a:effectLst/>
                <a:latin typeface="Arial" panose="020B0604020202020204" pitchFamily="34" charset="0"/>
                <a:cs typeface="Arial" panose="020B0604020202020204" pitchFamily="34" charset="0"/>
              </a:rPr>
              <a:t>IC decay channel provided first direct (and unambiguous) identification of  </a:t>
            </a:r>
          </a:p>
          <a:p>
            <a:pPr lvl="0">
              <a:spcAft>
                <a:spcPts val="600"/>
              </a:spcAft>
              <a:buClr>
                <a:srgbClr val="FF0000"/>
              </a:buClr>
            </a:pPr>
            <a:r>
              <a:rPr lang="en-US" sz="1800" baseline="0" dirty="0">
                <a:solidFill>
                  <a:srgbClr val="C00000"/>
                </a:solidFill>
                <a:effectLst/>
                <a:latin typeface="Arial" panose="020B0604020202020204" pitchFamily="34" charset="0"/>
                <a:cs typeface="Arial" panose="020B0604020202020204" pitchFamily="34" charset="0"/>
              </a:rPr>
              <a:t>    isomeric ground-state transition in </a:t>
            </a:r>
            <a:r>
              <a:rPr lang="en-US" sz="1800" dirty="0">
                <a:solidFill>
                  <a:srgbClr val="C00000"/>
                </a:solidFill>
                <a:effectLst/>
                <a:latin typeface="Arial" panose="020B0604020202020204" pitchFamily="34" charset="0"/>
                <a:cs typeface="Arial" panose="020B0604020202020204" pitchFamily="34" charset="0"/>
              </a:rPr>
              <a:t>229m</a:t>
            </a:r>
            <a:r>
              <a:rPr lang="en-US" sz="1800" baseline="0" dirty="0">
                <a:solidFill>
                  <a:srgbClr val="C00000"/>
                </a:solidFill>
                <a:effectLst/>
                <a:latin typeface="Arial" panose="020B0604020202020204" pitchFamily="34" charset="0"/>
                <a:cs typeface="Arial" panose="020B0604020202020204" pitchFamily="34" charset="0"/>
              </a:rPr>
              <a:t>Th  </a:t>
            </a:r>
          </a:p>
        </p:txBody>
      </p:sp>
      <p:grpSp>
        <p:nvGrpSpPr>
          <p:cNvPr id="5" name="Group 4"/>
          <p:cNvGrpSpPr/>
          <p:nvPr/>
        </p:nvGrpSpPr>
        <p:grpSpPr>
          <a:xfrm>
            <a:off x="0" y="3656975"/>
            <a:ext cx="6863938" cy="673192"/>
            <a:chOff x="0" y="3419475"/>
            <a:chExt cx="6863938" cy="673192"/>
          </a:xfrm>
        </p:grpSpPr>
        <p:sp>
          <p:nvSpPr>
            <p:cNvPr id="7" name="Rectangle 6"/>
            <p:cNvSpPr/>
            <p:nvPr/>
          </p:nvSpPr>
          <p:spPr bwMode="auto">
            <a:xfrm>
              <a:off x="342279" y="3419475"/>
              <a:ext cx="6106024" cy="618135"/>
            </a:xfrm>
            <a:prstGeom prst="rect">
              <a:avLst/>
            </a:prstGeom>
            <a:solidFill>
              <a:srgbClr val="FFFFCC"/>
            </a:solidFill>
            <a:ln w="19050" cap="sq" cmpd="sng" algn="ctr">
              <a:solidFill>
                <a:schemeClr val="bg2"/>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0" name="Rectangle 9"/>
            <p:cNvSpPr/>
            <p:nvPr/>
          </p:nvSpPr>
          <p:spPr>
            <a:xfrm>
              <a:off x="0" y="3446336"/>
              <a:ext cx="6863938" cy="646331"/>
            </a:xfrm>
            <a:prstGeom prst="rect">
              <a:avLst/>
            </a:prstGeom>
          </p:spPr>
          <p:txBody>
            <a:bodyPr wrap="square">
              <a:spAutoFit/>
            </a:bodyPr>
            <a:lstStyle/>
            <a:p>
              <a:pPr marL="285750" lvl="0" indent="-285750">
                <a:spcAft>
                  <a:spcPts val="0"/>
                </a:spcAft>
                <a:buClr>
                  <a:srgbClr val="FF0000"/>
                </a:buClr>
                <a:buFont typeface="Wingdings" panose="05000000000000000000" pitchFamily="2" charset="2"/>
                <a:buChar char="§"/>
              </a:pPr>
              <a:r>
                <a:rPr lang="en-US" sz="1800" baseline="0" dirty="0">
                  <a:solidFill>
                    <a:srgbClr val="000000"/>
                  </a:solidFill>
                  <a:effectLst/>
                  <a:latin typeface="Arial" panose="020B0604020202020204" pitchFamily="34" charset="0"/>
                  <a:cs typeface="Arial" panose="020B0604020202020204" pitchFamily="34" charset="0"/>
                </a:rPr>
                <a:t>constraints of </a:t>
              </a:r>
              <a:r>
                <a:rPr lang="en-US" sz="1800" dirty="0">
                  <a:solidFill>
                    <a:srgbClr val="000000"/>
                  </a:solidFill>
                  <a:effectLst/>
                  <a:latin typeface="Arial" panose="020B0604020202020204" pitchFamily="34" charset="0"/>
                  <a:cs typeface="Arial" panose="020B0604020202020204" pitchFamily="34" charset="0"/>
                </a:rPr>
                <a:t>229m</a:t>
              </a:r>
              <a:r>
                <a:rPr lang="en-US" sz="1800" baseline="0" dirty="0">
                  <a:solidFill>
                    <a:srgbClr val="000000"/>
                  </a:solidFill>
                  <a:effectLst/>
                  <a:latin typeface="Arial" panose="020B0604020202020204" pitchFamily="34" charset="0"/>
                  <a:cs typeface="Arial" panose="020B0604020202020204" pitchFamily="34" charset="0"/>
                </a:rPr>
                <a:t>Th properties:    </a:t>
              </a:r>
              <a:r>
                <a:rPr lang="en-US" sz="1800" baseline="0" dirty="0">
                  <a:solidFill>
                    <a:srgbClr val="C00000"/>
                  </a:solidFill>
                  <a:effectLst/>
                  <a:latin typeface="Arial" panose="020B0604020202020204" pitchFamily="34" charset="0"/>
                  <a:cs typeface="Arial" panose="020B0604020202020204" pitchFamily="34" charset="0"/>
                </a:rPr>
                <a:t>6.3 eV ≤ E* ≤ 18.3 eV</a:t>
              </a:r>
            </a:p>
            <a:p>
              <a:pPr lvl="0">
                <a:spcAft>
                  <a:spcPts val="600"/>
                </a:spcAft>
                <a:buClr>
                  <a:srgbClr val="FF0000"/>
                </a:buClr>
              </a:pPr>
              <a:r>
                <a:rPr lang="en-US" sz="1800" baseline="0" dirty="0">
                  <a:solidFill>
                    <a:srgbClr val="C00000"/>
                  </a:solidFill>
                  <a:effectLst/>
                  <a:latin typeface="Arial" panose="020B0604020202020204" pitchFamily="34" charset="0"/>
                  <a:cs typeface="Arial" panose="020B0604020202020204" pitchFamily="34" charset="0"/>
                </a:rPr>
                <a:t>                                                                </a:t>
              </a:r>
              <a:r>
                <a:rPr lang="en-US" sz="1800" baseline="0" dirty="0">
                  <a:solidFill>
                    <a:srgbClr val="C00000"/>
                  </a:solidFill>
                  <a:effectLst/>
                  <a:latin typeface="Symbol" panose="05050102010706020507" pitchFamily="18" charset="2"/>
                  <a:cs typeface="Arial" panose="020B0604020202020204" pitchFamily="34" charset="0"/>
                </a:rPr>
                <a:t>t</a:t>
              </a:r>
              <a:r>
                <a:rPr lang="en-US" sz="1800" baseline="0" dirty="0">
                  <a:solidFill>
                    <a:srgbClr val="C00000"/>
                  </a:solidFill>
                  <a:effectLst/>
                  <a:latin typeface="Arial" panose="020B0604020202020204" pitchFamily="34" charset="0"/>
                  <a:cs typeface="Arial" panose="020B0604020202020204" pitchFamily="34" charset="0"/>
                </a:rPr>
                <a:t> &gt; 60 s</a:t>
              </a:r>
              <a:endParaRPr lang="de-DE" sz="1800" baseline="0" dirty="0">
                <a:solidFill>
                  <a:srgbClr val="C00000"/>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0466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246906" y="243077"/>
            <a:ext cx="6341423" cy="849447"/>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pPr algn="l"/>
            <a:r>
              <a:rPr lang="en-US" altLang="de-DE" b="1" dirty="0" smtClean="0">
                <a:solidFill>
                  <a:srgbClr val="0066CC"/>
                </a:solidFill>
                <a:latin typeface="Arial" panose="020B0604020202020204" pitchFamily="34" charset="0"/>
                <a:cs typeface="Arial" panose="020B0604020202020204" pitchFamily="34" charset="0"/>
              </a:rPr>
              <a:t>we made a big step towards the ultimate goal of a Nuclear Clock  ….</a:t>
            </a:r>
            <a:endParaRPr lang="de-DE" altLang="de-DE" b="1" dirty="0">
              <a:solidFill>
                <a:srgbClr val="0066CC"/>
              </a:solidFill>
              <a:latin typeface="Arial" panose="020B0604020202020204" pitchFamily="34" charset="0"/>
              <a:cs typeface="Arial" panose="020B0604020202020204" pitchFamily="34" charset="0"/>
            </a:endParaRPr>
          </a:p>
        </p:txBody>
      </p:sp>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sp>
        <p:nvSpPr>
          <p:cNvPr id="4" name="TextBox 3"/>
          <p:cNvSpPr txBox="1"/>
          <p:nvPr/>
        </p:nvSpPr>
        <p:spPr>
          <a:xfrm>
            <a:off x="-10638" y="6528383"/>
            <a:ext cx="412292"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35</a:t>
            </a:r>
            <a:endParaRPr lang="de-DE" sz="1600" baseline="0" dirty="0">
              <a:solidFill>
                <a:schemeClr val="bg2"/>
              </a:solidFill>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065" y="1205509"/>
            <a:ext cx="6443051" cy="4841858"/>
          </a:xfrm>
          <a:prstGeom prst="rect">
            <a:avLst/>
          </a:prstGeom>
        </p:spPr>
      </p:pic>
      <p:sp>
        <p:nvSpPr>
          <p:cNvPr id="6" name="Rectangle 2"/>
          <p:cNvSpPr txBox="1">
            <a:spLocks noChangeArrowheads="1"/>
          </p:cNvSpPr>
          <p:nvPr/>
        </p:nvSpPr>
        <p:spPr>
          <a:xfrm>
            <a:off x="1278565" y="6106417"/>
            <a:ext cx="6341423" cy="424723"/>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lvl1pPr algn="ctr" rtl="0" eaLnBrk="0" fontAlgn="base" hangingPunct="0">
              <a:spcBef>
                <a:spcPct val="0"/>
              </a:spcBef>
              <a:spcAft>
                <a:spcPct val="0"/>
              </a:spcAft>
              <a:defRPr kumimoji="1" sz="2400">
                <a:solidFill>
                  <a:schemeClr val="bg2"/>
                </a:solidFill>
                <a:latin typeface="+mj-lt"/>
                <a:ea typeface="+mj-ea"/>
                <a:cs typeface="+mj-cs"/>
              </a:defRPr>
            </a:lvl1pPr>
            <a:lvl2pPr algn="ctr" rtl="0" eaLnBrk="0" fontAlgn="base" hangingPunct="0">
              <a:spcBef>
                <a:spcPct val="0"/>
              </a:spcBef>
              <a:spcAft>
                <a:spcPct val="0"/>
              </a:spcAft>
              <a:defRPr kumimoji="1" sz="2400">
                <a:solidFill>
                  <a:schemeClr val="bg2"/>
                </a:solidFill>
                <a:latin typeface="Comic Sans MS" pitchFamily="66" charset="0"/>
              </a:defRPr>
            </a:lvl2pPr>
            <a:lvl3pPr algn="ctr" rtl="0" eaLnBrk="0" fontAlgn="base" hangingPunct="0">
              <a:spcBef>
                <a:spcPct val="0"/>
              </a:spcBef>
              <a:spcAft>
                <a:spcPct val="0"/>
              </a:spcAft>
              <a:defRPr kumimoji="1" sz="2400">
                <a:solidFill>
                  <a:schemeClr val="bg2"/>
                </a:solidFill>
                <a:latin typeface="Comic Sans MS" pitchFamily="66" charset="0"/>
              </a:defRPr>
            </a:lvl3pPr>
            <a:lvl4pPr algn="ctr" rtl="0" eaLnBrk="0" fontAlgn="base" hangingPunct="0">
              <a:spcBef>
                <a:spcPct val="0"/>
              </a:spcBef>
              <a:spcAft>
                <a:spcPct val="0"/>
              </a:spcAft>
              <a:defRPr kumimoji="1" sz="2400">
                <a:solidFill>
                  <a:schemeClr val="bg2"/>
                </a:solidFill>
                <a:latin typeface="Comic Sans MS" pitchFamily="66" charset="0"/>
              </a:defRPr>
            </a:lvl4pPr>
            <a:lvl5pPr algn="ctr" rtl="0" eaLnBrk="0" fontAlgn="base" hangingPunct="0">
              <a:spcBef>
                <a:spcPct val="0"/>
              </a:spcBef>
              <a:spcAft>
                <a:spcPct val="0"/>
              </a:spcAft>
              <a:defRPr kumimoji="1" sz="2400">
                <a:solidFill>
                  <a:schemeClr val="bg2"/>
                </a:solidFill>
                <a:latin typeface="Comic Sans MS" pitchFamily="66" charset="0"/>
              </a:defRPr>
            </a:lvl5pPr>
            <a:lvl6pPr marL="457200" algn="ctr" rtl="0" eaLnBrk="0" fontAlgn="base" hangingPunct="0">
              <a:spcBef>
                <a:spcPct val="0"/>
              </a:spcBef>
              <a:spcAft>
                <a:spcPct val="0"/>
              </a:spcAft>
              <a:defRPr kumimoji="1" sz="2400">
                <a:solidFill>
                  <a:schemeClr val="bg2"/>
                </a:solidFill>
                <a:latin typeface="Comic Sans MS" pitchFamily="66" charset="0"/>
              </a:defRPr>
            </a:lvl6pPr>
            <a:lvl7pPr marL="914400" algn="ctr" rtl="0" eaLnBrk="0" fontAlgn="base" hangingPunct="0">
              <a:spcBef>
                <a:spcPct val="0"/>
              </a:spcBef>
              <a:spcAft>
                <a:spcPct val="0"/>
              </a:spcAft>
              <a:defRPr kumimoji="1" sz="2400">
                <a:solidFill>
                  <a:schemeClr val="bg2"/>
                </a:solidFill>
                <a:latin typeface="Comic Sans MS" pitchFamily="66" charset="0"/>
              </a:defRPr>
            </a:lvl7pPr>
            <a:lvl8pPr marL="1371600" algn="ctr" rtl="0" eaLnBrk="0" fontAlgn="base" hangingPunct="0">
              <a:spcBef>
                <a:spcPct val="0"/>
              </a:spcBef>
              <a:spcAft>
                <a:spcPct val="0"/>
              </a:spcAft>
              <a:defRPr kumimoji="1" sz="2400">
                <a:solidFill>
                  <a:schemeClr val="bg2"/>
                </a:solidFill>
                <a:latin typeface="Comic Sans MS" pitchFamily="66" charset="0"/>
              </a:defRPr>
            </a:lvl8pPr>
            <a:lvl9pPr marL="1828800" algn="ctr" rtl="0" eaLnBrk="0" fontAlgn="base" hangingPunct="0">
              <a:spcBef>
                <a:spcPct val="0"/>
              </a:spcBef>
              <a:spcAft>
                <a:spcPct val="0"/>
              </a:spcAft>
              <a:defRPr kumimoji="1" sz="2400">
                <a:solidFill>
                  <a:schemeClr val="bg2"/>
                </a:solidFill>
                <a:latin typeface="Comic Sans MS" pitchFamily="66" charset="0"/>
              </a:defRPr>
            </a:lvl9pPr>
          </a:lstStyle>
          <a:p>
            <a:pPr algn="l"/>
            <a:r>
              <a:rPr lang="en-US" altLang="de-DE" kern="0" baseline="0" dirty="0">
                <a:solidFill>
                  <a:srgbClr val="0066CC"/>
                </a:solidFill>
                <a:effectLst/>
                <a:latin typeface="Arial" panose="020B0604020202020204" pitchFamily="34" charset="0"/>
                <a:cs typeface="Arial" panose="020B0604020202020204" pitchFamily="34" charset="0"/>
              </a:rPr>
              <a:t>b</a:t>
            </a:r>
            <a:r>
              <a:rPr lang="en-US" altLang="de-DE" kern="0" baseline="0" dirty="0" smtClean="0">
                <a:solidFill>
                  <a:srgbClr val="0066CC"/>
                </a:solidFill>
                <a:effectLst/>
                <a:latin typeface="Arial" panose="020B0604020202020204" pitchFamily="34" charset="0"/>
                <a:cs typeface="Arial" panose="020B0604020202020204" pitchFamily="34" charset="0"/>
              </a:rPr>
              <a:t>ut many more are yet to come</a:t>
            </a:r>
            <a:r>
              <a:rPr lang="en-US" altLang="de-DE" b="1" kern="0" baseline="0" dirty="0" smtClean="0">
                <a:solidFill>
                  <a:srgbClr val="0066CC"/>
                </a:solidFill>
                <a:effectLst/>
                <a:latin typeface="Arial" panose="020B0604020202020204" pitchFamily="34" charset="0"/>
                <a:cs typeface="Arial" panose="020B0604020202020204" pitchFamily="34" charset="0"/>
              </a:rPr>
              <a:t>  ….</a:t>
            </a:r>
            <a:endParaRPr lang="de-DE" altLang="de-DE" b="1" kern="0" baseline="0" dirty="0">
              <a:solidFill>
                <a:srgbClr val="0066C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112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2302583" y="17452"/>
            <a:ext cx="3561907" cy="609869"/>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36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Thanks to ….</a:t>
            </a:r>
            <a:endParaRPr lang="de-DE" altLang="de-DE" sz="3600" b="1" u="sng" dirty="0">
              <a:solidFill>
                <a:srgbClr val="05791B"/>
              </a:solidFill>
              <a:latin typeface="Arial" panose="020B0604020202020204" pitchFamily="34" charset="0"/>
              <a:cs typeface="Arial" panose="020B0604020202020204" pitchFamily="34" charset="0"/>
            </a:endParaRPr>
          </a:p>
        </p:txBody>
      </p:sp>
      <p:sp>
        <p:nvSpPr>
          <p:cNvPr id="617476" name="Text Box 4"/>
          <p:cNvSpPr txBox="1">
            <a:spLocks noChangeArrowheads="1"/>
          </p:cNvSpPr>
          <p:nvPr/>
        </p:nvSpPr>
        <p:spPr bwMode="auto">
          <a:xfrm>
            <a:off x="622300" y="17891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baseline="0">
              <a:effectLst>
                <a:outerShdw blurRad="38100" dist="38100" dir="2700000" algn="tl">
                  <a:srgbClr val="000000"/>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1000" y="3289253"/>
            <a:ext cx="5018573" cy="2822346"/>
          </a:xfrm>
          <a:prstGeom prst="rect">
            <a:avLst/>
          </a:prstGeom>
        </p:spPr>
      </p:pic>
      <p:sp>
        <p:nvSpPr>
          <p:cNvPr id="5" name="TextBox 4"/>
          <p:cNvSpPr txBox="1"/>
          <p:nvPr/>
        </p:nvSpPr>
        <p:spPr>
          <a:xfrm>
            <a:off x="-10638" y="6528383"/>
            <a:ext cx="412292" cy="338554"/>
          </a:xfrm>
          <a:prstGeom prst="rect">
            <a:avLst/>
          </a:prstGeom>
          <a:noFill/>
        </p:spPr>
        <p:txBody>
          <a:bodyPr wrap="none" rtlCol="0">
            <a:spAutoFit/>
          </a:bodyPr>
          <a:lstStyle/>
          <a:p>
            <a:r>
              <a:rPr lang="en-US" sz="1600" baseline="0" smtClean="0">
                <a:solidFill>
                  <a:schemeClr val="bg2"/>
                </a:solidFill>
                <a:effectLst/>
                <a:latin typeface="Arial" panose="020B0604020202020204" pitchFamily="34" charset="0"/>
                <a:cs typeface="Arial" panose="020B0604020202020204" pitchFamily="34" charset="0"/>
              </a:rPr>
              <a:t>36</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3" name="TextBox 2"/>
          <p:cNvSpPr txBox="1"/>
          <p:nvPr/>
        </p:nvSpPr>
        <p:spPr>
          <a:xfrm>
            <a:off x="10437" y="1047030"/>
            <a:ext cx="9059136" cy="2215991"/>
          </a:xfrm>
          <a:prstGeom prst="rect">
            <a:avLst/>
          </a:prstGeom>
          <a:noFill/>
        </p:spPr>
        <p:txBody>
          <a:bodyPr wrap="square" rtlCol="0">
            <a:spAutoFit/>
          </a:bodyPr>
          <a:lstStyle/>
          <a:p>
            <a:pPr>
              <a:spcBef>
                <a:spcPts val="600"/>
              </a:spcBef>
              <a:spcAft>
                <a:spcPts val="600"/>
              </a:spcAft>
            </a:pPr>
            <a:r>
              <a:rPr lang="en-US" sz="1800" b="0" baseline="0" dirty="0" smtClean="0">
                <a:solidFill>
                  <a:srgbClr val="00B050"/>
                </a:solidFill>
                <a:effectLst/>
                <a:latin typeface="Arial" panose="020B0604020202020204" pitchFamily="34" charset="0"/>
                <a:ea typeface="MS Mincho"/>
                <a:cs typeface="Arial" panose="020B0604020202020204" pitchFamily="34" charset="0"/>
              </a:rPr>
              <a:t>LMU Munich:  </a:t>
            </a:r>
            <a:r>
              <a:rPr lang="en-US" sz="1800" u="sng" baseline="0" dirty="0" smtClean="0">
                <a:solidFill>
                  <a:schemeClr val="bg1"/>
                </a:solidFill>
                <a:effectLst/>
                <a:latin typeface="Arial" panose="020B0604020202020204" pitchFamily="34" charset="0"/>
                <a:ea typeface="MS Mincho"/>
                <a:cs typeface="Arial" panose="020B0604020202020204" pitchFamily="34" charset="0"/>
              </a:rPr>
              <a:t>L</a:t>
            </a:r>
            <a:r>
              <a:rPr lang="en-US" sz="1800" u="sng" baseline="0" dirty="0">
                <a:solidFill>
                  <a:schemeClr val="bg1"/>
                </a:solidFill>
                <a:effectLst/>
                <a:latin typeface="Arial" panose="020B0604020202020204" pitchFamily="34" charset="0"/>
                <a:ea typeface="MS Mincho"/>
                <a:cs typeface="Arial" panose="020B0604020202020204" pitchFamily="34" charset="0"/>
              </a:rPr>
              <a:t>. </a:t>
            </a:r>
            <a:r>
              <a:rPr lang="en-US" sz="1800" u="sng" baseline="0" dirty="0" err="1" smtClean="0">
                <a:solidFill>
                  <a:schemeClr val="bg1"/>
                </a:solidFill>
                <a:effectLst/>
                <a:latin typeface="Arial" panose="020B0604020202020204" pitchFamily="34" charset="0"/>
                <a:ea typeface="MS Mincho"/>
                <a:cs typeface="Arial" panose="020B0604020202020204" pitchFamily="34" charset="0"/>
              </a:rPr>
              <a:t>v.d</a:t>
            </a:r>
            <a:r>
              <a:rPr lang="en-US" sz="1800" u="sng" baseline="0" dirty="0" smtClean="0">
                <a:solidFill>
                  <a:schemeClr val="bg1"/>
                </a:solidFill>
                <a:effectLst/>
                <a:latin typeface="Arial" panose="020B0604020202020204" pitchFamily="34" charset="0"/>
                <a:ea typeface="MS Mincho"/>
                <a:cs typeface="Arial" panose="020B0604020202020204" pitchFamily="34" charset="0"/>
              </a:rPr>
              <a:t>. </a:t>
            </a:r>
            <a:r>
              <a:rPr lang="en-US" sz="1800" u="sng" baseline="0" dirty="0" err="1" smtClean="0">
                <a:solidFill>
                  <a:schemeClr val="bg1"/>
                </a:solidFill>
                <a:effectLst/>
                <a:latin typeface="Arial" panose="020B0604020202020204" pitchFamily="34" charset="0"/>
                <a:ea typeface="MS Mincho"/>
                <a:cs typeface="Arial" panose="020B0604020202020204" pitchFamily="34" charset="0"/>
              </a:rPr>
              <a:t>Wense</a:t>
            </a:r>
            <a:r>
              <a:rPr lang="en-US" sz="1800" u="sng" baseline="0" dirty="0" smtClean="0">
                <a:solidFill>
                  <a:schemeClr val="bg1"/>
                </a:solidFill>
                <a:effectLst/>
                <a:latin typeface="Arial" panose="020B0604020202020204" pitchFamily="34" charset="0"/>
                <a:ea typeface="MS Mincho"/>
                <a:cs typeface="Arial" panose="020B0604020202020204" pitchFamily="34" charset="0"/>
              </a:rPr>
              <a:t>, </a:t>
            </a:r>
            <a:r>
              <a:rPr lang="en-US" sz="1800" u="sng" baseline="0" dirty="0">
                <a:solidFill>
                  <a:schemeClr val="bg1"/>
                </a:solidFill>
                <a:effectLst/>
                <a:latin typeface="Arial" panose="020B0604020202020204" pitchFamily="34" charset="0"/>
                <a:ea typeface="MS Mincho"/>
                <a:cs typeface="Arial" panose="020B0604020202020204" pitchFamily="34" charset="0"/>
              </a:rPr>
              <a:t>B. </a:t>
            </a:r>
            <a:r>
              <a:rPr lang="en-US" sz="1800" u="sng" baseline="0" dirty="0" err="1" smtClean="0">
                <a:solidFill>
                  <a:schemeClr val="bg1"/>
                </a:solidFill>
                <a:effectLst/>
                <a:latin typeface="Arial" panose="020B0604020202020204" pitchFamily="34" charset="0"/>
                <a:ea typeface="MS Mincho"/>
                <a:cs typeface="Arial" panose="020B0604020202020204" pitchFamily="34" charset="0"/>
              </a:rPr>
              <a:t>Seiferle</a:t>
            </a:r>
            <a:r>
              <a:rPr lang="en-US" sz="1800" b="0" baseline="0" dirty="0" smtClean="0">
                <a:solidFill>
                  <a:schemeClr val="bg1"/>
                </a:solidFill>
                <a:effectLst/>
                <a:latin typeface="Arial" panose="020B0604020202020204" pitchFamily="34" charset="0"/>
                <a:ea typeface="MS Mincho"/>
                <a:cs typeface="Arial" panose="020B0604020202020204" pitchFamily="34" charset="0"/>
              </a:rPr>
              <a:t>, </a:t>
            </a:r>
            <a:r>
              <a:rPr lang="en-US" sz="1800" b="0" baseline="0" dirty="0">
                <a:solidFill>
                  <a:schemeClr val="bg1"/>
                </a:solidFill>
                <a:effectLst/>
                <a:latin typeface="Arial" panose="020B0604020202020204" pitchFamily="34" charset="0"/>
                <a:ea typeface="MS Mincho"/>
                <a:cs typeface="Arial" panose="020B0604020202020204" pitchFamily="34" charset="0"/>
              </a:rPr>
              <a:t>J.B. </a:t>
            </a:r>
            <a:r>
              <a:rPr lang="en-US" sz="1800" b="0" baseline="0" dirty="0" err="1" smtClean="0">
                <a:solidFill>
                  <a:schemeClr val="bg1"/>
                </a:solidFill>
                <a:effectLst/>
                <a:latin typeface="Arial" panose="020B0604020202020204" pitchFamily="34" charset="0"/>
                <a:ea typeface="MS Mincho"/>
                <a:cs typeface="Arial" panose="020B0604020202020204" pitchFamily="34" charset="0"/>
              </a:rPr>
              <a:t>Neumayr</a:t>
            </a:r>
            <a:r>
              <a:rPr lang="en-US" sz="1800" b="0" baseline="0" dirty="0" smtClean="0">
                <a:solidFill>
                  <a:schemeClr val="bg1"/>
                </a:solidFill>
                <a:effectLst/>
                <a:latin typeface="Arial" panose="020B0604020202020204" pitchFamily="34" charset="0"/>
                <a:ea typeface="MS Mincho"/>
                <a:cs typeface="Arial" panose="020B0604020202020204" pitchFamily="34" charset="0"/>
              </a:rPr>
              <a:t>, H.-</a:t>
            </a:r>
            <a:r>
              <a:rPr lang="en-US" sz="1800" b="0" baseline="0" dirty="0">
                <a:solidFill>
                  <a:schemeClr val="bg1"/>
                </a:solidFill>
                <a:effectLst/>
                <a:latin typeface="Arial" panose="020B0604020202020204" pitchFamily="34" charset="0"/>
                <a:ea typeface="MS Mincho"/>
                <a:cs typeface="Arial" panose="020B0604020202020204" pitchFamily="34" charset="0"/>
              </a:rPr>
              <a:t>J. </a:t>
            </a:r>
            <a:r>
              <a:rPr lang="en-US" sz="1800" b="0" baseline="0" dirty="0" smtClean="0">
                <a:solidFill>
                  <a:schemeClr val="bg1"/>
                </a:solidFill>
                <a:effectLst/>
                <a:latin typeface="Arial" panose="020B0604020202020204" pitchFamily="34" charset="0"/>
                <a:ea typeface="MS Mincho"/>
                <a:cs typeface="Arial" panose="020B0604020202020204" pitchFamily="34" charset="0"/>
              </a:rPr>
              <a:t>Maier, </a:t>
            </a:r>
            <a:r>
              <a:rPr lang="en-US" sz="1800" b="0" baseline="0" dirty="0">
                <a:solidFill>
                  <a:schemeClr val="bg1"/>
                </a:solidFill>
                <a:effectLst/>
                <a:latin typeface="Arial" panose="020B0604020202020204" pitchFamily="34" charset="0"/>
                <a:ea typeface="MS Mincho"/>
                <a:cs typeface="Arial" panose="020B0604020202020204" pitchFamily="34" charset="0"/>
              </a:rPr>
              <a:t>H.-F. </a:t>
            </a:r>
            <a:r>
              <a:rPr lang="en-US" sz="1800" b="0" baseline="0" dirty="0" smtClean="0">
                <a:solidFill>
                  <a:schemeClr val="bg1"/>
                </a:solidFill>
                <a:effectLst/>
                <a:latin typeface="Arial" panose="020B0604020202020204" pitchFamily="34" charset="0"/>
                <a:ea typeface="MS Mincho"/>
                <a:cs typeface="Arial" panose="020B0604020202020204" pitchFamily="34" charset="0"/>
              </a:rPr>
              <a:t>Wirth,</a:t>
            </a:r>
          </a:p>
          <a:p>
            <a:pPr>
              <a:spcBef>
                <a:spcPts val="0"/>
              </a:spcBef>
              <a:spcAft>
                <a:spcPts val="0"/>
              </a:spcAft>
            </a:pPr>
            <a:r>
              <a:rPr lang="en-US" sz="1800" b="0" baseline="0" dirty="0">
                <a:solidFill>
                  <a:schemeClr val="bg1"/>
                </a:solidFill>
                <a:effectLst/>
                <a:latin typeface="Arial" panose="020B0604020202020204" pitchFamily="34" charset="0"/>
                <a:ea typeface="MS Mincho"/>
                <a:cs typeface="Arial" panose="020B0604020202020204" pitchFamily="34" charset="0"/>
              </a:rPr>
              <a:t> </a:t>
            </a:r>
            <a:r>
              <a:rPr lang="en-US" sz="1800" b="0" baseline="0" dirty="0" smtClean="0">
                <a:solidFill>
                  <a:schemeClr val="bg1"/>
                </a:solidFill>
                <a:effectLst/>
                <a:latin typeface="Arial" panose="020B0604020202020204" pitchFamily="34" charset="0"/>
                <a:ea typeface="MS Mincho"/>
                <a:cs typeface="Arial" panose="020B0604020202020204" pitchFamily="34" charset="0"/>
              </a:rPr>
              <a:t>                      D. </a:t>
            </a:r>
            <a:r>
              <a:rPr lang="en-US" sz="1800" b="0" baseline="0" dirty="0" err="1" smtClean="0">
                <a:solidFill>
                  <a:schemeClr val="bg1"/>
                </a:solidFill>
                <a:effectLst/>
                <a:latin typeface="Arial" panose="020B0604020202020204" pitchFamily="34" charset="0"/>
                <a:ea typeface="MS Mincho"/>
                <a:cs typeface="Arial" panose="020B0604020202020204" pitchFamily="34" charset="0"/>
              </a:rPr>
              <a:t>Habs</a:t>
            </a:r>
            <a:r>
              <a:rPr lang="en-US" sz="1800" b="0" baseline="0" dirty="0" smtClean="0">
                <a:solidFill>
                  <a:schemeClr val="bg1"/>
                </a:solidFill>
                <a:effectLst/>
                <a:latin typeface="Arial" panose="020B0604020202020204" pitchFamily="34" charset="0"/>
                <a:ea typeface="MS Mincho"/>
                <a:cs typeface="Arial" panose="020B0604020202020204" pitchFamily="34" charset="0"/>
              </a:rPr>
              <a:t> </a:t>
            </a:r>
          </a:p>
          <a:p>
            <a:pPr>
              <a:spcBef>
                <a:spcPts val="600"/>
              </a:spcBef>
              <a:spcAft>
                <a:spcPts val="600"/>
              </a:spcAft>
            </a:pPr>
            <a:r>
              <a:rPr lang="de-DE" sz="1800" b="0" baseline="0" dirty="0">
                <a:solidFill>
                  <a:srgbClr val="00B050"/>
                </a:solidFill>
                <a:effectLst/>
                <a:latin typeface="Arial" panose="020B0604020202020204" pitchFamily="34" charset="0"/>
                <a:ea typeface="MS Mincho"/>
                <a:cs typeface="Arial" panose="020B0604020202020204" pitchFamily="34" charset="0"/>
              </a:rPr>
              <a:t>GSI </a:t>
            </a:r>
            <a:r>
              <a:rPr lang="de-DE" sz="1800" b="0" baseline="0" dirty="0" err="1">
                <a:solidFill>
                  <a:srgbClr val="00B050"/>
                </a:solidFill>
                <a:effectLst/>
                <a:latin typeface="Arial" panose="020B0604020202020204" pitchFamily="34" charset="0"/>
                <a:ea typeface="MS Mincho"/>
                <a:cs typeface="Arial" panose="020B0604020202020204" pitchFamily="34" charset="0"/>
              </a:rPr>
              <a:t>Helmholtzzentrum</a:t>
            </a:r>
            <a:r>
              <a:rPr lang="de-DE" sz="1800" b="0" baseline="0" dirty="0">
                <a:solidFill>
                  <a:srgbClr val="00B050"/>
                </a:solidFill>
                <a:effectLst/>
                <a:latin typeface="Arial" panose="020B0604020202020204" pitchFamily="34" charset="0"/>
                <a:ea typeface="MS Mincho"/>
                <a:cs typeface="Arial" panose="020B0604020202020204" pitchFamily="34" charset="0"/>
              </a:rPr>
              <a:t> f. Schwerionenforschung, </a:t>
            </a:r>
            <a:r>
              <a:rPr lang="de-DE" sz="1800" b="0" baseline="0" dirty="0" smtClean="0">
                <a:solidFill>
                  <a:srgbClr val="00B050"/>
                </a:solidFill>
                <a:effectLst/>
                <a:latin typeface="Arial" panose="020B0604020202020204" pitchFamily="34" charset="0"/>
                <a:ea typeface="MS Mincho"/>
                <a:cs typeface="Arial" panose="020B0604020202020204" pitchFamily="34" charset="0"/>
              </a:rPr>
              <a:t>Darmstadt &amp; Helmholtz-Institut Mainz:</a:t>
            </a:r>
          </a:p>
          <a:p>
            <a:pPr>
              <a:spcBef>
                <a:spcPts val="0"/>
              </a:spcBef>
              <a:spcAft>
                <a:spcPts val="600"/>
              </a:spcAft>
            </a:pPr>
            <a:r>
              <a:rPr lang="de-DE" sz="1800" b="0" baseline="0" dirty="0" smtClean="0">
                <a:solidFill>
                  <a:srgbClr val="00B050"/>
                </a:solidFill>
                <a:effectLst/>
                <a:latin typeface="Arial" panose="020B0604020202020204" pitchFamily="34" charset="0"/>
                <a:ea typeface="MS Mincho"/>
                <a:cs typeface="Arial" panose="020B0604020202020204" pitchFamily="34" charset="0"/>
              </a:rPr>
              <a:t>                       </a:t>
            </a:r>
            <a:r>
              <a:rPr lang="en-US" sz="1800" b="0" baseline="0" dirty="0" smtClean="0">
                <a:solidFill>
                  <a:schemeClr val="bg1"/>
                </a:solidFill>
                <a:effectLst/>
                <a:latin typeface="Arial" panose="020B0604020202020204" pitchFamily="34" charset="0"/>
                <a:ea typeface="MS Mincho"/>
                <a:cs typeface="Arial" panose="020B0604020202020204" pitchFamily="34" charset="0"/>
              </a:rPr>
              <a:t>M</a:t>
            </a:r>
            <a:r>
              <a:rPr lang="en-US" sz="1800" b="0" baseline="0" dirty="0">
                <a:solidFill>
                  <a:schemeClr val="bg1"/>
                </a:solidFill>
                <a:effectLst/>
                <a:latin typeface="Arial" panose="020B0604020202020204" pitchFamily="34" charset="0"/>
                <a:ea typeface="MS Mincho"/>
                <a:cs typeface="Arial" panose="020B0604020202020204" pitchFamily="34" charset="0"/>
              </a:rPr>
              <a:t>. </a:t>
            </a:r>
            <a:r>
              <a:rPr lang="en-US" sz="1800" b="0" baseline="0" dirty="0" err="1" smtClean="0">
                <a:solidFill>
                  <a:schemeClr val="bg1"/>
                </a:solidFill>
                <a:effectLst/>
                <a:latin typeface="Arial" panose="020B0604020202020204" pitchFamily="34" charset="0"/>
                <a:ea typeface="MS Mincho"/>
                <a:cs typeface="Arial" panose="020B0604020202020204" pitchFamily="34" charset="0"/>
              </a:rPr>
              <a:t>Laatiaoui</a:t>
            </a:r>
            <a:endParaRPr lang="de-DE" sz="1800" b="0" baseline="0" dirty="0">
              <a:solidFill>
                <a:schemeClr val="bg1"/>
              </a:solidFill>
              <a:effectLst/>
              <a:latin typeface="Arial" panose="020B0604020202020204" pitchFamily="34" charset="0"/>
              <a:ea typeface="MS Mincho"/>
              <a:cs typeface="Arial" panose="020B0604020202020204" pitchFamily="34" charset="0"/>
            </a:endParaRPr>
          </a:p>
          <a:p>
            <a:pPr lvl="0">
              <a:spcBef>
                <a:spcPts val="600"/>
              </a:spcBef>
              <a:spcAft>
                <a:spcPts val="0"/>
              </a:spcAft>
            </a:pPr>
            <a:r>
              <a:rPr lang="de-DE" sz="1800" b="0" baseline="0" dirty="0" smtClean="0">
                <a:solidFill>
                  <a:srgbClr val="00B050"/>
                </a:solidFill>
                <a:effectLst/>
                <a:latin typeface="Arial" panose="020B0604020202020204" pitchFamily="34" charset="0"/>
                <a:ea typeface="MS Mincho"/>
                <a:cs typeface="Arial" panose="020B0604020202020204" pitchFamily="34" charset="0"/>
              </a:rPr>
              <a:t>Helmholtz-Institut Mainz &amp; Johannes </a:t>
            </a:r>
            <a:r>
              <a:rPr lang="de-DE" sz="1800" b="0" baseline="0" dirty="0">
                <a:solidFill>
                  <a:srgbClr val="00B050"/>
                </a:solidFill>
                <a:effectLst/>
                <a:latin typeface="Arial" panose="020B0604020202020204" pitchFamily="34" charset="0"/>
                <a:ea typeface="MS Mincho"/>
                <a:cs typeface="Arial" panose="020B0604020202020204" pitchFamily="34" charset="0"/>
              </a:rPr>
              <a:t>Gutenberg-Universität </a:t>
            </a:r>
            <a:r>
              <a:rPr lang="de-DE" sz="1800" b="0" baseline="0" dirty="0" smtClean="0">
                <a:solidFill>
                  <a:srgbClr val="00B050"/>
                </a:solidFill>
                <a:effectLst/>
                <a:latin typeface="Arial" panose="020B0604020202020204" pitchFamily="34" charset="0"/>
                <a:ea typeface="MS Mincho"/>
                <a:cs typeface="Arial" panose="020B0604020202020204" pitchFamily="34" charset="0"/>
              </a:rPr>
              <a:t>Mainz:</a:t>
            </a:r>
            <a:endParaRPr lang="de-DE" sz="1800" b="0" baseline="0" dirty="0">
              <a:solidFill>
                <a:srgbClr val="00B050"/>
              </a:solidFill>
              <a:effectLst/>
              <a:latin typeface="Arial" panose="020B0604020202020204" pitchFamily="34" charset="0"/>
              <a:ea typeface="MS Mincho"/>
              <a:cs typeface="Arial" panose="020B0604020202020204" pitchFamily="34" charset="0"/>
            </a:endParaRPr>
          </a:p>
          <a:p>
            <a:pPr>
              <a:spcBef>
                <a:spcPts val="600"/>
              </a:spcBef>
              <a:spcAft>
                <a:spcPts val="0"/>
              </a:spcAft>
            </a:pPr>
            <a:r>
              <a:rPr lang="en-US" sz="1800" b="0" baseline="0" dirty="0" smtClean="0">
                <a:solidFill>
                  <a:srgbClr val="000000"/>
                </a:solidFill>
                <a:effectLst/>
                <a:latin typeface="Arial" panose="020B0604020202020204" pitchFamily="34" charset="0"/>
                <a:ea typeface="MS Mincho"/>
                <a:cs typeface="Arial" panose="020B0604020202020204" pitchFamily="34" charset="0"/>
              </a:rPr>
              <a:t>                       </a:t>
            </a:r>
            <a:r>
              <a:rPr lang="en-US" sz="1800" b="0" baseline="0" dirty="0" smtClean="0">
                <a:solidFill>
                  <a:schemeClr val="bg1"/>
                </a:solidFill>
                <a:effectLst/>
                <a:latin typeface="Arial" panose="020B0604020202020204" pitchFamily="34" charset="0"/>
                <a:ea typeface="MS Mincho"/>
                <a:cs typeface="Arial" panose="020B0604020202020204" pitchFamily="34" charset="0"/>
              </a:rPr>
              <a:t>C. </a:t>
            </a:r>
            <a:r>
              <a:rPr lang="en-US" sz="1800" b="0" baseline="0" dirty="0" err="1" smtClean="0">
                <a:solidFill>
                  <a:schemeClr val="bg1"/>
                </a:solidFill>
                <a:effectLst/>
                <a:latin typeface="Arial" panose="020B0604020202020204" pitchFamily="34" charset="0"/>
                <a:ea typeface="MS Mincho"/>
                <a:cs typeface="Arial" panose="020B0604020202020204" pitchFamily="34" charset="0"/>
              </a:rPr>
              <a:t>Mokry</a:t>
            </a:r>
            <a:r>
              <a:rPr lang="en-US" sz="1800" b="0" baseline="0" dirty="0" smtClean="0">
                <a:solidFill>
                  <a:schemeClr val="bg1"/>
                </a:solidFill>
                <a:effectLst/>
                <a:latin typeface="Arial" panose="020B0604020202020204" pitchFamily="34" charset="0"/>
                <a:ea typeface="MS Mincho"/>
                <a:cs typeface="Arial" panose="020B0604020202020204" pitchFamily="34" charset="0"/>
              </a:rPr>
              <a:t>, J. </a:t>
            </a:r>
            <a:r>
              <a:rPr lang="en-US" sz="1800" b="0" baseline="0" dirty="0" err="1" smtClean="0">
                <a:solidFill>
                  <a:schemeClr val="bg1"/>
                </a:solidFill>
                <a:effectLst/>
                <a:latin typeface="Arial" panose="020B0604020202020204" pitchFamily="34" charset="0"/>
                <a:ea typeface="MS Mincho"/>
                <a:cs typeface="Arial" panose="020B0604020202020204" pitchFamily="34" charset="0"/>
              </a:rPr>
              <a:t>Runke</a:t>
            </a:r>
            <a:r>
              <a:rPr lang="en-US" sz="1800" b="0" baseline="0" dirty="0" smtClean="0">
                <a:solidFill>
                  <a:schemeClr val="bg1"/>
                </a:solidFill>
                <a:effectLst/>
                <a:latin typeface="Arial" panose="020B0604020202020204" pitchFamily="34" charset="0"/>
                <a:ea typeface="MS Mincho"/>
                <a:cs typeface="Arial" panose="020B0604020202020204" pitchFamily="34" charset="0"/>
              </a:rPr>
              <a:t>, K. </a:t>
            </a:r>
            <a:r>
              <a:rPr lang="en-US" sz="1800" b="0" baseline="0" dirty="0" err="1" smtClean="0">
                <a:solidFill>
                  <a:schemeClr val="bg1"/>
                </a:solidFill>
                <a:effectLst/>
                <a:latin typeface="Arial" panose="020B0604020202020204" pitchFamily="34" charset="0"/>
                <a:ea typeface="MS Mincho"/>
                <a:cs typeface="Arial" panose="020B0604020202020204" pitchFamily="34" charset="0"/>
              </a:rPr>
              <a:t>Eberhardt</a:t>
            </a:r>
            <a:r>
              <a:rPr lang="en-US" sz="1800" b="0" baseline="0" dirty="0" smtClean="0">
                <a:solidFill>
                  <a:schemeClr val="bg1"/>
                </a:solidFill>
                <a:effectLst/>
                <a:latin typeface="Arial" panose="020B0604020202020204" pitchFamily="34" charset="0"/>
                <a:ea typeface="MS Mincho"/>
                <a:cs typeface="Arial" panose="020B0604020202020204" pitchFamily="34" charset="0"/>
              </a:rPr>
              <a:t>, C.E. </a:t>
            </a:r>
            <a:r>
              <a:rPr lang="en-US" sz="1800" b="0" baseline="0" dirty="0" err="1" smtClean="0">
                <a:solidFill>
                  <a:schemeClr val="bg1"/>
                </a:solidFill>
                <a:effectLst/>
                <a:latin typeface="Arial" panose="020B0604020202020204" pitchFamily="34" charset="0"/>
                <a:ea typeface="MS Mincho"/>
                <a:cs typeface="Arial" panose="020B0604020202020204" pitchFamily="34" charset="0"/>
              </a:rPr>
              <a:t>Düllmann</a:t>
            </a:r>
            <a:r>
              <a:rPr lang="en-US" sz="1800" b="0" baseline="0" dirty="0" smtClean="0">
                <a:solidFill>
                  <a:schemeClr val="bg1"/>
                </a:solidFill>
                <a:effectLst/>
                <a:latin typeface="Arial" panose="020B0604020202020204" pitchFamily="34" charset="0"/>
                <a:ea typeface="MS Mincho"/>
                <a:cs typeface="Arial" panose="020B0604020202020204" pitchFamily="34" charset="0"/>
              </a:rPr>
              <a:t>, N.G. </a:t>
            </a:r>
            <a:r>
              <a:rPr lang="en-US" sz="1800" b="0" baseline="0" dirty="0" err="1" smtClean="0">
                <a:solidFill>
                  <a:schemeClr val="bg1"/>
                </a:solidFill>
                <a:effectLst/>
                <a:latin typeface="Arial" panose="020B0604020202020204" pitchFamily="34" charset="0"/>
                <a:ea typeface="MS Mincho"/>
                <a:cs typeface="Arial" panose="020B0604020202020204" pitchFamily="34" charset="0"/>
              </a:rPr>
              <a:t>Trautmann</a:t>
            </a:r>
            <a:endParaRPr lang="en-US" sz="1800" b="0" baseline="0" dirty="0" smtClean="0">
              <a:solidFill>
                <a:schemeClr val="bg1"/>
              </a:solidFill>
              <a:effectLst/>
              <a:latin typeface="Arial" panose="020B0604020202020204" pitchFamily="34" charset="0"/>
              <a:ea typeface="MS Mincho"/>
              <a:cs typeface="Arial" panose="020B0604020202020204" pitchFamily="34" charset="0"/>
            </a:endParaRPr>
          </a:p>
        </p:txBody>
      </p:sp>
      <p:sp>
        <p:nvSpPr>
          <p:cNvPr id="7" name="Rectangle 2"/>
          <p:cNvSpPr txBox="1">
            <a:spLocks noChangeArrowheads="1"/>
          </p:cNvSpPr>
          <p:nvPr/>
        </p:nvSpPr>
        <p:spPr>
          <a:xfrm>
            <a:off x="1761435" y="6127751"/>
            <a:ext cx="5638800" cy="609869"/>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lvl1pPr algn="ctr" rtl="0" eaLnBrk="0" fontAlgn="base" hangingPunct="0">
              <a:spcBef>
                <a:spcPct val="0"/>
              </a:spcBef>
              <a:spcAft>
                <a:spcPct val="0"/>
              </a:spcAft>
              <a:defRPr kumimoji="1" sz="2400">
                <a:solidFill>
                  <a:schemeClr val="bg2"/>
                </a:solidFill>
                <a:latin typeface="+mj-lt"/>
                <a:ea typeface="+mj-ea"/>
                <a:cs typeface="+mj-cs"/>
              </a:defRPr>
            </a:lvl1pPr>
            <a:lvl2pPr algn="ctr" rtl="0" eaLnBrk="0" fontAlgn="base" hangingPunct="0">
              <a:spcBef>
                <a:spcPct val="0"/>
              </a:spcBef>
              <a:spcAft>
                <a:spcPct val="0"/>
              </a:spcAft>
              <a:defRPr kumimoji="1" sz="2400">
                <a:solidFill>
                  <a:schemeClr val="bg2"/>
                </a:solidFill>
                <a:latin typeface="Comic Sans MS" pitchFamily="66" charset="0"/>
              </a:defRPr>
            </a:lvl2pPr>
            <a:lvl3pPr algn="ctr" rtl="0" eaLnBrk="0" fontAlgn="base" hangingPunct="0">
              <a:spcBef>
                <a:spcPct val="0"/>
              </a:spcBef>
              <a:spcAft>
                <a:spcPct val="0"/>
              </a:spcAft>
              <a:defRPr kumimoji="1" sz="2400">
                <a:solidFill>
                  <a:schemeClr val="bg2"/>
                </a:solidFill>
                <a:latin typeface="Comic Sans MS" pitchFamily="66" charset="0"/>
              </a:defRPr>
            </a:lvl3pPr>
            <a:lvl4pPr algn="ctr" rtl="0" eaLnBrk="0" fontAlgn="base" hangingPunct="0">
              <a:spcBef>
                <a:spcPct val="0"/>
              </a:spcBef>
              <a:spcAft>
                <a:spcPct val="0"/>
              </a:spcAft>
              <a:defRPr kumimoji="1" sz="2400">
                <a:solidFill>
                  <a:schemeClr val="bg2"/>
                </a:solidFill>
                <a:latin typeface="Comic Sans MS" pitchFamily="66" charset="0"/>
              </a:defRPr>
            </a:lvl4pPr>
            <a:lvl5pPr algn="ctr" rtl="0" eaLnBrk="0" fontAlgn="base" hangingPunct="0">
              <a:spcBef>
                <a:spcPct val="0"/>
              </a:spcBef>
              <a:spcAft>
                <a:spcPct val="0"/>
              </a:spcAft>
              <a:defRPr kumimoji="1" sz="2400">
                <a:solidFill>
                  <a:schemeClr val="bg2"/>
                </a:solidFill>
                <a:latin typeface="Comic Sans MS" pitchFamily="66" charset="0"/>
              </a:defRPr>
            </a:lvl5pPr>
            <a:lvl6pPr marL="457200" algn="ctr" rtl="0" eaLnBrk="0" fontAlgn="base" hangingPunct="0">
              <a:spcBef>
                <a:spcPct val="0"/>
              </a:spcBef>
              <a:spcAft>
                <a:spcPct val="0"/>
              </a:spcAft>
              <a:defRPr kumimoji="1" sz="2400">
                <a:solidFill>
                  <a:schemeClr val="bg2"/>
                </a:solidFill>
                <a:latin typeface="Comic Sans MS" pitchFamily="66" charset="0"/>
              </a:defRPr>
            </a:lvl6pPr>
            <a:lvl7pPr marL="914400" algn="ctr" rtl="0" eaLnBrk="0" fontAlgn="base" hangingPunct="0">
              <a:spcBef>
                <a:spcPct val="0"/>
              </a:spcBef>
              <a:spcAft>
                <a:spcPct val="0"/>
              </a:spcAft>
              <a:defRPr kumimoji="1" sz="2400">
                <a:solidFill>
                  <a:schemeClr val="bg2"/>
                </a:solidFill>
                <a:latin typeface="Comic Sans MS" pitchFamily="66" charset="0"/>
              </a:defRPr>
            </a:lvl7pPr>
            <a:lvl8pPr marL="1371600" algn="ctr" rtl="0" eaLnBrk="0" fontAlgn="base" hangingPunct="0">
              <a:spcBef>
                <a:spcPct val="0"/>
              </a:spcBef>
              <a:spcAft>
                <a:spcPct val="0"/>
              </a:spcAft>
              <a:defRPr kumimoji="1" sz="2400">
                <a:solidFill>
                  <a:schemeClr val="bg2"/>
                </a:solidFill>
                <a:latin typeface="Comic Sans MS" pitchFamily="66" charset="0"/>
              </a:defRPr>
            </a:lvl8pPr>
            <a:lvl9pPr marL="1828800" algn="ctr" rtl="0" eaLnBrk="0" fontAlgn="base" hangingPunct="0">
              <a:spcBef>
                <a:spcPct val="0"/>
              </a:spcBef>
              <a:spcAft>
                <a:spcPct val="0"/>
              </a:spcAft>
              <a:defRPr kumimoji="1" sz="2400">
                <a:solidFill>
                  <a:schemeClr val="bg2"/>
                </a:solidFill>
                <a:latin typeface="Comic Sans MS" pitchFamily="66" charset="0"/>
              </a:defRPr>
            </a:lvl9pPr>
          </a:lstStyle>
          <a:p>
            <a:r>
              <a:rPr lang="en-US" altLang="de-DE" sz="2800" b="1" kern="0" baseline="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Thank you for your attention !</a:t>
            </a:r>
            <a:endParaRPr lang="de-DE" altLang="de-DE" sz="2800" b="1" kern="0" baseline="0" dirty="0">
              <a:solidFill>
                <a:srgbClr val="05791B"/>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18" y="4938600"/>
            <a:ext cx="1924725" cy="7310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48" y="3860832"/>
            <a:ext cx="2371066" cy="830931"/>
          </a:xfrm>
          <a:prstGeom prst="rect">
            <a:avLst/>
          </a:prstGeom>
        </p:spPr>
      </p:pic>
    </p:spTree>
    <p:extLst>
      <p:ext uri="{BB962C8B-B14F-4D97-AF65-F5344CB8AC3E}">
        <p14:creationId xmlns:p14="http://schemas.microsoft.com/office/powerpoint/2010/main" val="17117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151910" y="29328"/>
            <a:ext cx="6115793" cy="546074"/>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What makes </a:t>
            </a:r>
            <a:r>
              <a:rPr lang="en-US" altLang="de-DE" sz="2800" b="1" u="sng" baseline="3000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229m</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 so unique ?</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8" name="TextBox 7"/>
          <p:cNvSpPr txBox="1"/>
          <p:nvPr/>
        </p:nvSpPr>
        <p:spPr>
          <a:xfrm>
            <a:off x="-10638" y="6528383"/>
            <a:ext cx="298480"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5</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5" name="TextBox 4"/>
          <p:cNvSpPr txBox="1"/>
          <p:nvPr/>
        </p:nvSpPr>
        <p:spPr>
          <a:xfrm>
            <a:off x="4108599" y="4396859"/>
            <a:ext cx="4980851" cy="369332"/>
          </a:xfrm>
          <a:prstGeom prst="rect">
            <a:avLst/>
          </a:prstGeom>
          <a:noFill/>
        </p:spPr>
        <p:txBody>
          <a:bodyPr wrap="none" rtlCol="0">
            <a:spAutoFit/>
          </a:bodyPr>
          <a:lstStyle/>
          <a:p>
            <a:pPr marL="285750" indent="-285750">
              <a:buClr>
                <a:srgbClr val="FF0000"/>
              </a:buClr>
              <a:buFont typeface="Wingdings" panose="05000000000000000000" pitchFamily="2" charset="2"/>
              <a:buChar char="§"/>
            </a:pPr>
            <a:r>
              <a:rPr lang="en-US" sz="1800" baseline="0" dirty="0" smtClean="0">
                <a:solidFill>
                  <a:srgbClr val="000099"/>
                </a:solidFill>
                <a:effectLst/>
                <a:latin typeface="Arial" panose="020B0604020202020204" pitchFamily="34" charset="0"/>
                <a:cs typeface="Arial" panose="020B0604020202020204" pitchFamily="34" charset="0"/>
              </a:rPr>
              <a:t>(expected/assumed) properties of </a:t>
            </a:r>
            <a:r>
              <a:rPr lang="en-US" sz="1800" dirty="0" smtClean="0">
                <a:solidFill>
                  <a:srgbClr val="000099"/>
                </a:solidFill>
                <a:effectLst/>
                <a:latin typeface="Arial" panose="020B0604020202020204" pitchFamily="34" charset="0"/>
                <a:cs typeface="Arial" panose="020B0604020202020204" pitchFamily="34" charset="0"/>
              </a:rPr>
              <a:t>229m</a:t>
            </a:r>
            <a:r>
              <a:rPr lang="en-US" sz="1800" baseline="0" dirty="0" smtClean="0">
                <a:solidFill>
                  <a:srgbClr val="000099"/>
                </a:solidFill>
                <a:effectLst/>
                <a:latin typeface="Arial" panose="020B0604020202020204" pitchFamily="34" charset="0"/>
                <a:cs typeface="Arial" panose="020B0604020202020204" pitchFamily="34" charset="0"/>
              </a:rPr>
              <a:t>Th:</a:t>
            </a:r>
            <a:endParaRPr lang="de-DE" sz="1800" baseline="0" dirty="0">
              <a:solidFill>
                <a:srgbClr val="000099"/>
              </a:solidFill>
              <a:effectLst/>
              <a:latin typeface="Arial" panose="020B0604020202020204" pitchFamily="34" charset="0"/>
              <a:cs typeface="Arial" panose="020B0604020202020204" pitchFamily="34" charset="0"/>
            </a:endParaRPr>
          </a:p>
        </p:txBody>
      </p:sp>
      <p:grpSp>
        <p:nvGrpSpPr>
          <p:cNvPr id="7" name="Group 6"/>
          <p:cNvGrpSpPr/>
          <p:nvPr/>
        </p:nvGrpSpPr>
        <p:grpSpPr>
          <a:xfrm>
            <a:off x="4484852" y="4848109"/>
            <a:ext cx="4504650" cy="1477328"/>
            <a:chOff x="-1642648" y="2223734"/>
            <a:chExt cx="4504650" cy="1477328"/>
          </a:xfrm>
        </p:grpSpPr>
        <p:sp>
          <p:nvSpPr>
            <p:cNvPr id="3" name="Rectangle 2"/>
            <p:cNvSpPr/>
            <p:nvPr/>
          </p:nvSpPr>
          <p:spPr bwMode="auto">
            <a:xfrm>
              <a:off x="-1642648" y="2244427"/>
              <a:ext cx="4504650" cy="1456635"/>
            </a:xfrm>
            <a:prstGeom prst="rect">
              <a:avLst/>
            </a:prstGeom>
            <a:solidFill>
              <a:srgbClr val="FFFFCC"/>
            </a:solidFill>
            <a:ln w="19050" cap="sq" cmpd="sng" algn="ctr">
              <a:solidFill>
                <a:schemeClr val="bg2"/>
              </a:solidFill>
              <a:prstDash val="solid"/>
              <a:round/>
              <a:headEnd type="triangle" w="lg" len="lg"/>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endParaRPr>
            </a:p>
          </p:txBody>
        </p:sp>
        <p:sp>
          <p:nvSpPr>
            <p:cNvPr id="10" name="TextBox 9"/>
            <p:cNvSpPr txBox="1"/>
            <p:nvPr/>
          </p:nvSpPr>
          <p:spPr>
            <a:xfrm>
              <a:off x="-1530849" y="2223734"/>
              <a:ext cx="4262705" cy="1477328"/>
            </a:xfrm>
            <a:prstGeom prst="rect">
              <a:avLst/>
            </a:prstGeom>
            <a:noFill/>
          </p:spPr>
          <p:txBody>
            <a:bodyPr wrap="none" rtlCol="0">
              <a:spAutoFit/>
            </a:bodyPr>
            <a:lstStyle/>
            <a:p>
              <a:r>
                <a:rPr lang="en-US" sz="1800" baseline="0" dirty="0" smtClean="0">
                  <a:solidFill>
                    <a:schemeClr val="bg2"/>
                  </a:solidFill>
                  <a:effectLst/>
                  <a:latin typeface="Arial" panose="020B0604020202020204" pitchFamily="34" charset="0"/>
                  <a:cs typeface="Arial" panose="020B0604020202020204" pitchFamily="34" charset="0"/>
                </a:rPr>
                <a:t>energy:   7.8(5) eV (indirect evidence)</a:t>
              </a:r>
            </a:p>
            <a:p>
              <a:r>
                <a:rPr lang="en-US" sz="1800" baseline="0" dirty="0" smtClean="0">
                  <a:solidFill>
                    <a:schemeClr val="bg2"/>
                  </a:solidFill>
                  <a:effectLst/>
                  <a:latin typeface="Arial" panose="020B0604020202020204" pitchFamily="34" charset="0"/>
                  <a:cs typeface="Arial" panose="020B0604020202020204" pitchFamily="34" charset="0"/>
                </a:rPr>
                <a:t>wavelength: 159(10) nm</a:t>
              </a:r>
            </a:p>
            <a:p>
              <a:r>
                <a:rPr lang="en-US" sz="1800" baseline="0" dirty="0" smtClean="0">
                  <a:solidFill>
                    <a:schemeClr val="bg2"/>
                  </a:solidFill>
                  <a:effectLst/>
                  <a:latin typeface="Arial" panose="020B0604020202020204" pitchFamily="34" charset="0"/>
                  <a:cs typeface="Arial" panose="020B0604020202020204" pitchFamily="34" charset="0"/>
                </a:rPr>
                <a:t>radiative </a:t>
              </a:r>
              <a:r>
                <a:rPr lang="en-US" sz="1800" baseline="0" dirty="0" smtClean="0">
                  <a:solidFill>
                    <a:schemeClr val="bg2"/>
                  </a:solidFill>
                  <a:effectLst/>
                  <a:latin typeface="Symbol" panose="05050102010706020507" pitchFamily="18" charset="2"/>
                  <a:cs typeface="Arial" panose="020B0604020202020204" pitchFamily="34" charset="0"/>
                </a:rPr>
                <a:t>t </a:t>
              </a:r>
              <a:r>
                <a:rPr lang="en-US" sz="1800" baseline="0" dirty="0" smtClean="0">
                  <a:solidFill>
                    <a:schemeClr val="bg2"/>
                  </a:solidFill>
                  <a:effectLst/>
                  <a:latin typeface="Century Gothic"/>
                  <a:cs typeface="Arial" panose="020B0604020202020204" pitchFamily="34" charset="0"/>
                </a:rPr>
                <a:t>≈ 10</a:t>
              </a:r>
              <a:r>
                <a:rPr lang="en-US" sz="1800" dirty="0" smtClean="0">
                  <a:solidFill>
                    <a:schemeClr val="bg2"/>
                  </a:solidFill>
                  <a:effectLst/>
                  <a:latin typeface="Century Gothic"/>
                  <a:cs typeface="Arial" panose="020B0604020202020204" pitchFamily="34" charset="0"/>
                </a:rPr>
                <a:t>4</a:t>
              </a:r>
              <a:r>
                <a:rPr lang="en-US" sz="1800" baseline="0" dirty="0" smtClean="0">
                  <a:solidFill>
                    <a:schemeClr val="bg2"/>
                  </a:solidFill>
                  <a:effectLst/>
                  <a:latin typeface="Century Gothic"/>
                  <a:cs typeface="Arial" panose="020B0604020202020204" pitchFamily="34" charset="0"/>
                </a:rPr>
                <a:t> s</a:t>
              </a:r>
            </a:p>
            <a:p>
              <a:pPr marL="285750" indent="-285750">
                <a:buFont typeface="Wingdings" pitchFamily="2" charset="2"/>
                <a:buChar char="à"/>
              </a:pPr>
              <a:r>
                <a:rPr lang="en-US" sz="1800" baseline="0" dirty="0" smtClean="0">
                  <a:solidFill>
                    <a:srgbClr val="C00000"/>
                  </a:solidFill>
                  <a:effectLst/>
                  <a:latin typeface="Symbol" panose="05050102010706020507" pitchFamily="18" charset="2"/>
                  <a:cs typeface="Arial" panose="020B0604020202020204" pitchFamily="34" charset="0"/>
                </a:rPr>
                <a:t>D</a:t>
              </a:r>
              <a:r>
                <a:rPr lang="en-US" sz="1800" baseline="0" dirty="0" smtClean="0">
                  <a:solidFill>
                    <a:srgbClr val="C00000"/>
                  </a:solidFill>
                  <a:effectLst/>
                  <a:latin typeface="Century Gothic"/>
                  <a:cs typeface="Arial" panose="020B0604020202020204" pitchFamily="34" charset="0"/>
                </a:rPr>
                <a:t>E/E ≈ 10</a:t>
              </a:r>
              <a:r>
                <a:rPr lang="en-US" sz="1800" dirty="0" smtClean="0">
                  <a:solidFill>
                    <a:srgbClr val="C00000"/>
                  </a:solidFill>
                  <a:effectLst/>
                  <a:latin typeface="Century Gothic"/>
                  <a:cs typeface="Arial" panose="020B0604020202020204" pitchFamily="34" charset="0"/>
                </a:rPr>
                <a:t>-20 </a:t>
              </a:r>
              <a:r>
                <a:rPr lang="en-US" sz="1800" baseline="0" dirty="0" smtClean="0">
                  <a:solidFill>
                    <a:srgbClr val="C00000"/>
                  </a:solidFill>
                  <a:effectLst/>
                  <a:latin typeface="Century Gothic"/>
                  <a:cs typeface="Arial" panose="020B0604020202020204" pitchFamily="34" charset="0"/>
                </a:rPr>
                <a:t> </a:t>
              </a:r>
            </a:p>
            <a:p>
              <a:pPr marL="285750" indent="-285750">
                <a:buFont typeface="Wingdings" pitchFamily="2" charset="2"/>
                <a:buChar char="à"/>
              </a:pPr>
              <a:r>
                <a:rPr lang="en-US" sz="1800" baseline="0" dirty="0" err="1" smtClean="0">
                  <a:solidFill>
                    <a:srgbClr val="C00000"/>
                  </a:solidFill>
                  <a:effectLst/>
                  <a:latin typeface="Symbol" panose="05050102010706020507" pitchFamily="18" charset="2"/>
                  <a:cs typeface="Arial" panose="020B0604020202020204" pitchFamily="34" charset="0"/>
                </a:rPr>
                <a:t>Dn</a:t>
              </a:r>
              <a:r>
                <a:rPr lang="en-US" sz="1800" baseline="0" dirty="0" smtClean="0">
                  <a:solidFill>
                    <a:srgbClr val="C00000"/>
                  </a:solidFill>
                  <a:effectLst/>
                  <a:latin typeface="Century Gothic"/>
                  <a:cs typeface="Arial" panose="020B0604020202020204" pitchFamily="34" charset="0"/>
                </a:rPr>
                <a:t>  ~ 10</a:t>
              </a:r>
              <a:r>
                <a:rPr lang="en-US" sz="1800" dirty="0" smtClean="0">
                  <a:solidFill>
                    <a:srgbClr val="C00000"/>
                  </a:solidFill>
                  <a:effectLst/>
                  <a:latin typeface="Century Gothic"/>
                  <a:cs typeface="Arial" panose="020B0604020202020204" pitchFamily="34" charset="0"/>
                </a:rPr>
                <a:t>-4</a:t>
              </a:r>
              <a:r>
                <a:rPr lang="en-US" sz="1800" baseline="0" dirty="0" smtClean="0">
                  <a:solidFill>
                    <a:srgbClr val="C00000"/>
                  </a:solidFill>
                  <a:effectLst/>
                  <a:latin typeface="Century Gothic"/>
                  <a:cs typeface="Arial" panose="020B0604020202020204" pitchFamily="34" charset="0"/>
                </a:rPr>
                <a:t> Hz</a:t>
              </a:r>
              <a:endParaRPr lang="de-DE" sz="1800" baseline="0" dirty="0">
                <a:solidFill>
                  <a:srgbClr val="C00000"/>
                </a:solidFill>
                <a:effectLst/>
                <a:latin typeface="Symbol" panose="05050102010706020507" pitchFamily="18" charset="2"/>
                <a:cs typeface="Arial" panose="020B0604020202020204" pitchFamily="34" charset="0"/>
              </a:endParaRPr>
            </a:p>
          </p:txBody>
        </p:sp>
      </p:grpSp>
      <p:sp>
        <p:nvSpPr>
          <p:cNvPr id="6" name="TextBox 5"/>
          <p:cNvSpPr txBox="1"/>
          <p:nvPr/>
        </p:nvSpPr>
        <p:spPr>
          <a:xfrm>
            <a:off x="14717" y="1104408"/>
            <a:ext cx="7423827" cy="761747"/>
          </a:xfrm>
          <a:prstGeom prst="rect">
            <a:avLst/>
          </a:prstGeom>
          <a:noFill/>
        </p:spPr>
        <p:txBody>
          <a:bodyPr wrap="none" rtlCol="0">
            <a:spAutoFit/>
          </a:bodyPr>
          <a:lstStyle/>
          <a:p>
            <a:pPr marL="285750" indent="-285750">
              <a:spcAft>
                <a:spcPts val="900"/>
              </a:spcAft>
              <a:buClr>
                <a:srgbClr val="FF0000"/>
              </a:buClr>
              <a:buFont typeface="Wingdings" panose="05000000000000000000" pitchFamily="2" charset="2"/>
              <a:buChar char="§"/>
            </a:pPr>
            <a:r>
              <a:rPr lang="en-US" sz="1800" baseline="0" dirty="0">
                <a:solidFill>
                  <a:srgbClr val="000099"/>
                </a:solidFill>
                <a:effectLst/>
                <a:latin typeface="Arial" panose="020B0604020202020204" pitchFamily="34" charset="0"/>
                <a:cs typeface="Arial" panose="020B0604020202020204" pitchFamily="34" charset="0"/>
              </a:rPr>
              <a:t>s</a:t>
            </a:r>
            <a:r>
              <a:rPr lang="en-US" sz="1800" baseline="0" dirty="0" smtClean="0">
                <a:solidFill>
                  <a:srgbClr val="000099"/>
                </a:solidFill>
                <a:effectLst/>
                <a:latin typeface="Arial" panose="020B0604020202020204" pitchFamily="34" charset="0"/>
                <a:cs typeface="Arial" panose="020B0604020202020204" pitchFamily="34" charset="0"/>
              </a:rPr>
              <a:t>ince 40 years nuclear physicists seemed to chase a phantom: </a:t>
            </a:r>
          </a:p>
          <a:p>
            <a:r>
              <a:rPr lang="en-US" sz="1800" b="0" baseline="0" dirty="0" smtClean="0">
                <a:solidFill>
                  <a:schemeClr val="bg2"/>
                </a:solidFill>
                <a:effectLst/>
                <a:latin typeface="Arial" panose="020B0604020202020204" pitchFamily="34" charset="0"/>
                <a:cs typeface="Arial" panose="020B0604020202020204" pitchFamily="34" charset="0"/>
              </a:rPr>
              <a:t>     presumed low-lying isomer in </a:t>
            </a:r>
            <a:r>
              <a:rPr lang="en-US" sz="1800" b="0" dirty="0" smtClean="0">
                <a:solidFill>
                  <a:schemeClr val="bg2"/>
                </a:solidFill>
                <a:effectLst/>
                <a:latin typeface="Arial" panose="020B0604020202020204" pitchFamily="34" charset="0"/>
                <a:cs typeface="Arial" panose="020B0604020202020204" pitchFamily="34" charset="0"/>
              </a:rPr>
              <a:t>229</a:t>
            </a:r>
            <a:r>
              <a:rPr lang="en-US" sz="1800" b="0" baseline="0" dirty="0" smtClean="0">
                <a:solidFill>
                  <a:schemeClr val="bg2"/>
                </a:solidFill>
                <a:effectLst/>
                <a:latin typeface="Arial" panose="020B0604020202020204" pitchFamily="34" charset="0"/>
                <a:cs typeface="Arial" panose="020B0604020202020204" pitchFamily="34" charset="0"/>
              </a:rPr>
              <a:t>Th:</a:t>
            </a:r>
            <a:endParaRPr lang="de-DE" sz="1800" b="0" baseline="0" dirty="0">
              <a:solidFill>
                <a:schemeClr val="bg2"/>
              </a:solidFill>
              <a:effectLst/>
              <a:latin typeface="Arial" panose="020B0604020202020204" pitchFamily="34" charset="0"/>
              <a:cs typeface="Arial" panose="020B0604020202020204" pitchFamily="34" charset="0"/>
            </a:endParaRPr>
          </a:p>
        </p:txBody>
      </p:sp>
      <p:pic>
        <p:nvPicPr>
          <p:cNvPr id="16" name="Picture 12" descr="nuklidkart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171" y="2410821"/>
            <a:ext cx="2264065" cy="1351519"/>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3"/>
          <p:cNvSpPr>
            <a:spLocks noChangeArrowheads="1"/>
          </p:cNvSpPr>
          <p:nvPr/>
        </p:nvSpPr>
        <p:spPr bwMode="auto">
          <a:xfrm rot="195354">
            <a:off x="7064785" y="3226353"/>
            <a:ext cx="613780" cy="589262"/>
          </a:xfrm>
          <a:prstGeom prst="ellipse">
            <a:avLst/>
          </a:prstGeom>
          <a:noFill/>
          <a:ln w="38100" cap="sq">
            <a:solidFill>
              <a:srgbClr val="FF00FF"/>
            </a:solidFill>
            <a:round/>
            <a:headEnd type="none" w="lg"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9" name="Picture 3" descr="nuklid4"/>
          <p:cNvPicPr>
            <a:picLocks noChangeAspect="1" noChangeArrowheads="1"/>
          </p:cNvPicPr>
          <p:nvPr/>
        </p:nvPicPr>
        <p:blipFill rotWithShape="1">
          <a:blip r:embed="rId3">
            <a:extLst>
              <a:ext uri="{28A0092B-C50C-407E-A947-70E740481C1C}">
                <a14:useLocalDpi xmlns:a14="http://schemas.microsoft.com/office/drawing/2010/main" val="0"/>
              </a:ext>
            </a:extLst>
          </a:blip>
          <a:srcRect t="11289" r="13158"/>
          <a:stretch/>
        </p:blipFill>
        <p:spPr bwMode="auto">
          <a:xfrm>
            <a:off x="50851" y="2182775"/>
            <a:ext cx="6706209" cy="4222112"/>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0"/>
          <p:cNvSpPr>
            <a:spLocks noChangeShapeType="1"/>
          </p:cNvSpPr>
          <p:nvPr/>
        </p:nvSpPr>
        <p:spPr bwMode="auto">
          <a:xfrm flipH="1" flipV="1">
            <a:off x="5260766" y="3135084"/>
            <a:ext cx="1787779" cy="320634"/>
          </a:xfrm>
          <a:prstGeom prst="line">
            <a:avLst/>
          </a:prstGeom>
          <a:noFill/>
          <a:ln w="38100" cap="sq">
            <a:solidFill>
              <a:srgbClr val="00008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 name="Text Box 17"/>
          <p:cNvSpPr txBox="1">
            <a:spLocks noChangeArrowheads="1"/>
          </p:cNvSpPr>
          <p:nvPr/>
        </p:nvSpPr>
        <p:spPr bwMode="auto">
          <a:xfrm>
            <a:off x="153884" y="1875183"/>
            <a:ext cx="458490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600" b="0" baseline="0" dirty="0" smtClean="0">
                <a:solidFill>
                  <a:schemeClr val="bg2"/>
                </a:solidFill>
                <a:effectLst/>
                <a:latin typeface="Arial" panose="020B0604020202020204" pitchFamily="34" charset="0"/>
                <a:cs typeface="Arial" panose="020B0604020202020204" pitchFamily="34" charset="0"/>
              </a:rPr>
              <a:t>- 1976 </a:t>
            </a:r>
            <a:r>
              <a:rPr lang="en-US" altLang="de-DE" sz="1600" b="0" baseline="0" dirty="0">
                <a:solidFill>
                  <a:schemeClr val="bg2"/>
                </a:solidFill>
                <a:effectLst/>
                <a:latin typeface="Arial" panose="020B0604020202020204" pitchFamily="34" charset="0"/>
                <a:cs typeface="Arial" panose="020B0604020202020204" pitchFamily="34" charset="0"/>
              </a:rPr>
              <a:t>(Kroger, Reich):                    </a:t>
            </a:r>
            <a:r>
              <a:rPr lang="en-US" altLang="de-DE" sz="1600" b="0" baseline="0" dirty="0" smtClean="0">
                <a:solidFill>
                  <a:schemeClr val="bg2"/>
                </a:solidFill>
                <a:effectLst/>
                <a:latin typeface="Arial" panose="020B0604020202020204" pitchFamily="34" charset="0"/>
                <a:cs typeface="Arial" panose="020B0604020202020204" pitchFamily="34" charset="0"/>
              </a:rPr>
              <a:t> &lt; </a:t>
            </a:r>
            <a:r>
              <a:rPr lang="en-US" altLang="de-DE" sz="1600" b="0" baseline="0" dirty="0">
                <a:solidFill>
                  <a:schemeClr val="bg2"/>
                </a:solidFill>
                <a:effectLst/>
                <a:latin typeface="Arial" panose="020B0604020202020204" pitchFamily="34" charset="0"/>
                <a:cs typeface="Arial" panose="020B0604020202020204" pitchFamily="34" charset="0"/>
              </a:rPr>
              <a:t>100 eV </a:t>
            </a:r>
          </a:p>
          <a:p>
            <a:pPr>
              <a:buFontTx/>
              <a:buChar char="-"/>
            </a:pPr>
            <a:r>
              <a:rPr lang="en-US" altLang="de-DE" sz="1600" b="0" baseline="0" dirty="0">
                <a:solidFill>
                  <a:schemeClr val="bg2"/>
                </a:solidFill>
                <a:effectLst/>
                <a:latin typeface="Arial" panose="020B0604020202020204" pitchFamily="34" charset="0"/>
                <a:cs typeface="Arial" panose="020B0604020202020204" pitchFamily="34" charset="0"/>
              </a:rPr>
              <a:t> 1990 (Reich, Helmer):                   </a:t>
            </a:r>
            <a:r>
              <a:rPr lang="en-US" altLang="de-DE" sz="1600" b="0" baseline="0" dirty="0" smtClean="0">
                <a:solidFill>
                  <a:schemeClr val="bg2"/>
                </a:solidFill>
                <a:effectLst/>
                <a:latin typeface="Arial" panose="020B0604020202020204" pitchFamily="34" charset="0"/>
                <a:cs typeface="Arial" panose="020B0604020202020204" pitchFamily="34" charset="0"/>
              </a:rPr>
              <a:t>  -</a:t>
            </a:r>
            <a:r>
              <a:rPr lang="en-US" altLang="de-DE" sz="1600" b="0" baseline="0" dirty="0">
                <a:solidFill>
                  <a:schemeClr val="bg2"/>
                </a:solidFill>
                <a:effectLst/>
                <a:latin typeface="Arial" panose="020B0604020202020204" pitchFamily="34" charset="0"/>
                <a:cs typeface="Arial" panose="020B0604020202020204" pitchFamily="34" charset="0"/>
              </a:rPr>
              <a:t>1 ± 4 eV</a:t>
            </a:r>
          </a:p>
          <a:p>
            <a:pPr>
              <a:buFontTx/>
              <a:buChar char="-"/>
            </a:pPr>
            <a:r>
              <a:rPr lang="en-US" altLang="de-DE" sz="1600" b="0" baseline="0" dirty="0">
                <a:solidFill>
                  <a:schemeClr val="bg2"/>
                </a:solidFill>
                <a:effectLst/>
                <a:latin typeface="Arial" panose="020B0604020202020204" pitchFamily="34" charset="0"/>
                <a:cs typeface="Arial" panose="020B0604020202020204" pitchFamily="34" charset="0"/>
              </a:rPr>
              <a:t> 1994 (Reich, Helmer):                   </a:t>
            </a:r>
            <a:r>
              <a:rPr lang="en-US" altLang="de-DE" sz="1600" b="0" baseline="0" dirty="0" smtClean="0">
                <a:solidFill>
                  <a:schemeClr val="bg2"/>
                </a:solidFill>
                <a:effectLst/>
                <a:latin typeface="Arial" panose="020B0604020202020204" pitchFamily="34" charset="0"/>
                <a:cs typeface="Arial" panose="020B0604020202020204" pitchFamily="34" charset="0"/>
              </a:rPr>
              <a:t>3.5 </a:t>
            </a:r>
            <a:r>
              <a:rPr lang="en-US" altLang="de-DE" sz="1600" b="0" baseline="0" dirty="0">
                <a:solidFill>
                  <a:schemeClr val="bg2"/>
                </a:solidFill>
                <a:effectLst/>
                <a:latin typeface="Arial" panose="020B0604020202020204" pitchFamily="34" charset="0"/>
                <a:cs typeface="Arial" panose="020B0604020202020204" pitchFamily="34" charset="0"/>
              </a:rPr>
              <a:t>± 1 eV</a:t>
            </a:r>
          </a:p>
          <a:p>
            <a:pPr>
              <a:buFontTx/>
              <a:buChar char="-"/>
            </a:pPr>
            <a:r>
              <a:rPr lang="en-US" altLang="de-DE" sz="1600" b="0" baseline="0" dirty="0">
                <a:solidFill>
                  <a:schemeClr val="bg2"/>
                </a:solidFill>
                <a:effectLst/>
                <a:latin typeface="Arial" panose="020B0604020202020204" pitchFamily="34" charset="0"/>
                <a:cs typeface="Arial" panose="020B0604020202020204" pitchFamily="34" charset="0"/>
              </a:rPr>
              <a:t> 2005 (</a:t>
            </a:r>
            <a:r>
              <a:rPr lang="en-US" altLang="de-DE" sz="1600" b="0" baseline="0" dirty="0" err="1">
                <a:solidFill>
                  <a:schemeClr val="bg2"/>
                </a:solidFill>
                <a:effectLst/>
                <a:latin typeface="Arial" panose="020B0604020202020204" pitchFamily="34" charset="0"/>
                <a:cs typeface="Arial" panose="020B0604020202020204" pitchFamily="34" charset="0"/>
              </a:rPr>
              <a:t>Guimaraes-Filho</a:t>
            </a:r>
            <a:r>
              <a:rPr lang="en-US" altLang="de-DE" sz="1600" b="0" baseline="0" dirty="0">
                <a:solidFill>
                  <a:schemeClr val="bg2"/>
                </a:solidFill>
                <a:effectLst/>
                <a:latin typeface="Arial" panose="020B0604020202020204" pitchFamily="34" charset="0"/>
                <a:cs typeface="Arial" panose="020B0604020202020204" pitchFamily="34" charset="0"/>
              </a:rPr>
              <a:t>, Helene):  </a:t>
            </a:r>
            <a:r>
              <a:rPr lang="en-US" altLang="de-DE" sz="1600" b="0" baseline="0" dirty="0" smtClean="0">
                <a:solidFill>
                  <a:schemeClr val="bg2"/>
                </a:solidFill>
                <a:effectLst/>
                <a:latin typeface="Arial" panose="020B0604020202020204" pitchFamily="34" charset="0"/>
                <a:cs typeface="Arial" panose="020B0604020202020204" pitchFamily="34" charset="0"/>
              </a:rPr>
              <a:t>5.5 </a:t>
            </a:r>
            <a:r>
              <a:rPr lang="en-US" altLang="de-DE" sz="1600" b="0" baseline="0" dirty="0">
                <a:solidFill>
                  <a:schemeClr val="bg2"/>
                </a:solidFill>
                <a:effectLst/>
                <a:latin typeface="Arial" panose="020B0604020202020204" pitchFamily="34" charset="0"/>
                <a:cs typeface="Arial" panose="020B0604020202020204" pitchFamily="34" charset="0"/>
              </a:rPr>
              <a:t>± 1 </a:t>
            </a:r>
            <a:r>
              <a:rPr lang="en-US" altLang="de-DE" sz="1600" b="0" baseline="0" dirty="0" smtClean="0">
                <a:solidFill>
                  <a:schemeClr val="bg2"/>
                </a:solidFill>
                <a:effectLst/>
                <a:latin typeface="Arial" panose="020B0604020202020204" pitchFamily="34" charset="0"/>
                <a:cs typeface="Arial" panose="020B0604020202020204" pitchFamily="34" charset="0"/>
              </a:rPr>
              <a:t>eV</a:t>
            </a:r>
          </a:p>
          <a:p>
            <a:pPr>
              <a:buFontTx/>
              <a:buChar char="-"/>
            </a:pPr>
            <a:r>
              <a:rPr lang="en-US" altLang="de-DE" sz="1600" b="0" baseline="0" dirty="0">
                <a:solidFill>
                  <a:schemeClr val="bg2"/>
                </a:solidFill>
                <a:effectLst/>
                <a:latin typeface="Arial" panose="020B0604020202020204" pitchFamily="34" charset="0"/>
                <a:cs typeface="Arial" panose="020B0604020202020204" pitchFamily="34" charset="0"/>
              </a:rPr>
              <a:t> </a:t>
            </a:r>
            <a:r>
              <a:rPr lang="en-US" altLang="de-DE" sz="1600" b="0" baseline="0" dirty="0" smtClean="0">
                <a:solidFill>
                  <a:schemeClr val="bg2"/>
                </a:solidFill>
                <a:effectLst/>
                <a:latin typeface="Arial" panose="020B0604020202020204" pitchFamily="34" charset="0"/>
                <a:cs typeface="Arial" panose="020B0604020202020204" pitchFamily="34" charset="0"/>
              </a:rPr>
              <a:t>2007 (Beck et al.):                         7.6 </a:t>
            </a:r>
            <a:r>
              <a:rPr lang="en-US" altLang="de-DE" sz="1600" b="0" baseline="0" dirty="0" smtClean="0">
                <a:solidFill>
                  <a:schemeClr val="bg2"/>
                </a:solidFill>
                <a:effectLst/>
                <a:latin typeface="Arial"/>
                <a:cs typeface="Arial"/>
              </a:rPr>
              <a:t>± 0.5 eV</a:t>
            </a:r>
            <a:endParaRPr lang="en-US" altLang="de-DE" sz="1600" b="0" baseline="0" dirty="0">
              <a:solidFill>
                <a:schemeClr val="bg2"/>
              </a:solidFill>
              <a:effectLst/>
              <a:latin typeface="Arial" panose="020B0604020202020204" pitchFamily="34" charset="0"/>
              <a:cs typeface="Arial" panose="020B0604020202020204" pitchFamily="34" charset="0"/>
            </a:endParaRPr>
          </a:p>
        </p:txBody>
      </p:sp>
      <p:sp>
        <p:nvSpPr>
          <p:cNvPr id="2" name="Rectangle 1"/>
          <p:cNvSpPr/>
          <p:nvPr/>
        </p:nvSpPr>
        <p:spPr>
          <a:xfrm>
            <a:off x="2845310" y="6370962"/>
            <a:ext cx="4291760" cy="338554"/>
          </a:xfrm>
          <a:prstGeom prst="rect">
            <a:avLst/>
          </a:prstGeom>
        </p:spPr>
        <p:txBody>
          <a:bodyPr wrap="square">
            <a:spAutoFit/>
          </a:bodyPr>
          <a:lstStyle/>
          <a:p>
            <a:r>
              <a:rPr lang="en-US" sz="1600" b="0" baseline="0" dirty="0" smtClean="0">
                <a:solidFill>
                  <a:schemeClr val="bg2"/>
                </a:solidFill>
                <a:effectLst/>
                <a:latin typeface="Arial"/>
              </a:rPr>
              <a:t>B.R. Beck et </a:t>
            </a:r>
            <a:r>
              <a:rPr lang="en-US" sz="1600" b="0" baseline="0" dirty="0">
                <a:solidFill>
                  <a:schemeClr val="bg2"/>
                </a:solidFill>
                <a:effectLst/>
                <a:latin typeface="Arial"/>
              </a:rPr>
              <a:t>al</a:t>
            </a:r>
            <a:r>
              <a:rPr lang="en-US" sz="1600" b="0" baseline="0" dirty="0" smtClean="0">
                <a:solidFill>
                  <a:schemeClr val="bg2"/>
                </a:solidFill>
                <a:effectLst/>
                <a:latin typeface="Arial"/>
              </a:rPr>
              <a:t>., LLNL-PROC-415170 </a:t>
            </a:r>
            <a:r>
              <a:rPr lang="en-US" sz="1600" b="0" baseline="0" dirty="0">
                <a:solidFill>
                  <a:schemeClr val="bg2"/>
                </a:solidFill>
                <a:effectLst/>
                <a:latin typeface="Arial"/>
              </a:rPr>
              <a:t>(2009)</a:t>
            </a:r>
          </a:p>
        </p:txBody>
      </p:sp>
    </p:spTree>
    <p:extLst>
      <p:ext uri="{BB962C8B-B14F-4D97-AF65-F5344CB8AC3E}">
        <p14:creationId xmlns:p14="http://schemas.microsoft.com/office/powerpoint/2010/main" val="200650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927225" y="17453"/>
            <a:ext cx="4556718" cy="546074"/>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baseline="3000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229m</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 Nuclear Clock ?</a:t>
            </a:r>
            <a:endParaRPr lang="de-DE" altLang="de-DE" sz="2800" b="1" u="sng" dirty="0">
              <a:solidFill>
                <a:srgbClr val="05791B"/>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191" y="1276266"/>
            <a:ext cx="4712219" cy="3770747"/>
          </a:xfrm>
          <a:prstGeom prst="rect">
            <a:avLst/>
          </a:prstGeom>
          <a:noFill/>
          <a:ln>
            <a:noFill/>
          </a:ln>
        </p:spPr>
      </p:pic>
      <p:sp>
        <p:nvSpPr>
          <p:cNvPr id="8" name="TextBox 7"/>
          <p:cNvSpPr txBox="1"/>
          <p:nvPr/>
        </p:nvSpPr>
        <p:spPr>
          <a:xfrm>
            <a:off x="-10638" y="6528383"/>
            <a:ext cx="298480"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6</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15" name="TextBox 14"/>
          <p:cNvSpPr txBox="1"/>
          <p:nvPr/>
        </p:nvSpPr>
        <p:spPr>
          <a:xfrm>
            <a:off x="1140026" y="629935"/>
            <a:ext cx="6673936" cy="646331"/>
          </a:xfrm>
          <a:prstGeom prst="rect">
            <a:avLst/>
          </a:prstGeom>
          <a:noFill/>
        </p:spPr>
        <p:txBody>
          <a:bodyPr wrap="square" rtlCol="0">
            <a:spAutoFit/>
          </a:bodyPr>
          <a:lstStyle/>
          <a:p>
            <a:pPr marL="285750" indent="-285750">
              <a:buFont typeface="Wingdings"/>
              <a:buChar char="à"/>
            </a:pPr>
            <a:r>
              <a:rPr lang="en-US" sz="1800" baseline="0" dirty="0" smtClean="0">
                <a:solidFill>
                  <a:schemeClr val="bg2"/>
                </a:solidFill>
                <a:effectLst/>
                <a:latin typeface="Arial" panose="020B0604020202020204" pitchFamily="34" charset="0"/>
                <a:cs typeface="Arial" panose="020B0604020202020204" pitchFamily="34" charset="0"/>
              </a:rPr>
              <a:t>lowest excitation energy of all ca. 176000 presently known excited nuclear states</a:t>
            </a:r>
            <a:endParaRPr lang="de-DE" sz="1800" baseline="0" dirty="0">
              <a:solidFill>
                <a:schemeClr val="bg2"/>
              </a:solidFill>
              <a:effectLst/>
              <a:latin typeface="Arial" panose="020B0604020202020204" pitchFamily="34" charset="0"/>
              <a:cs typeface="Arial" panose="020B0604020202020204" pitchFamily="34" charset="0"/>
            </a:endParaRPr>
          </a:p>
        </p:txBody>
      </p:sp>
      <p:sp>
        <p:nvSpPr>
          <p:cNvPr id="16" name="TextBox 15"/>
          <p:cNvSpPr txBox="1"/>
          <p:nvPr/>
        </p:nvSpPr>
        <p:spPr>
          <a:xfrm>
            <a:off x="435543" y="6093249"/>
            <a:ext cx="5399080" cy="400110"/>
          </a:xfrm>
          <a:prstGeom prst="rect">
            <a:avLst/>
          </a:prstGeom>
          <a:noFill/>
        </p:spPr>
        <p:txBody>
          <a:bodyPr wrap="square" rtlCol="0">
            <a:spAutoFit/>
          </a:bodyPr>
          <a:lstStyle/>
          <a:p>
            <a:r>
              <a:rPr lang="en-US" b="0" baseline="0" dirty="0" smtClean="0">
                <a:solidFill>
                  <a:srgbClr val="C00000"/>
                </a:solidFill>
                <a:effectLst/>
                <a:latin typeface="Arial" panose="020B0604020202020204" pitchFamily="34" charset="0"/>
                <a:cs typeface="Arial" panose="020B0604020202020204" pitchFamily="34" charset="0"/>
                <a:sym typeface="Wingdings" panose="05000000000000000000" pitchFamily="2" charset="2"/>
              </a:rPr>
              <a:t> </a:t>
            </a:r>
            <a:r>
              <a:rPr lang="en-US" b="0" baseline="0" dirty="0">
                <a:solidFill>
                  <a:srgbClr val="C00000"/>
                </a:solidFill>
                <a:effectLst/>
                <a:latin typeface="Arial" panose="020B0604020202020204" pitchFamily="34" charset="0"/>
                <a:cs typeface="Arial" panose="020B0604020202020204" pitchFamily="34" charset="0"/>
                <a:sym typeface="Wingdings" panose="05000000000000000000" pitchFamily="2" charset="2"/>
              </a:rPr>
              <a:t>u</a:t>
            </a:r>
            <a:r>
              <a:rPr lang="en-US" b="0" baseline="0" dirty="0" smtClean="0">
                <a:solidFill>
                  <a:srgbClr val="C00000"/>
                </a:solidFill>
                <a:effectLst/>
                <a:latin typeface="Arial" panose="020B0604020202020204" pitchFamily="34" charset="0"/>
                <a:cs typeface="Arial" panose="020B0604020202020204" pitchFamily="34" charset="0"/>
              </a:rPr>
              <a:t>ltra-precise nuclear frequency standard ?</a:t>
            </a:r>
            <a:endParaRPr lang="de-DE" b="0" baseline="0" dirty="0">
              <a:solidFill>
                <a:srgbClr val="C00000"/>
              </a:solidFill>
              <a:effectLst/>
              <a:latin typeface="Arial" panose="020B0604020202020204" pitchFamily="34" charset="0"/>
              <a:cs typeface="Arial" panose="020B0604020202020204" pitchFamily="34" charset="0"/>
            </a:endParaRPr>
          </a:p>
        </p:txBody>
      </p:sp>
      <p:sp>
        <p:nvSpPr>
          <p:cNvPr id="3" name="Rectangle 2"/>
          <p:cNvSpPr/>
          <p:nvPr/>
        </p:nvSpPr>
        <p:spPr>
          <a:xfrm>
            <a:off x="12" y="5112321"/>
            <a:ext cx="8265226" cy="1000274"/>
          </a:xfrm>
          <a:prstGeom prst="rect">
            <a:avLst/>
          </a:prstGeom>
        </p:spPr>
        <p:txBody>
          <a:bodyPr wrap="square">
            <a:spAutoFit/>
          </a:bodyPr>
          <a:lstStyle/>
          <a:p>
            <a:pPr marL="285750" lvl="0" indent="-285750">
              <a:spcAft>
                <a:spcPts val="600"/>
              </a:spcAft>
              <a:buClr>
                <a:srgbClr val="FF0000"/>
              </a:buClr>
              <a:buFont typeface="Wingdings" panose="05000000000000000000" pitchFamily="2" charset="2"/>
              <a:buChar char="§"/>
            </a:pPr>
            <a:r>
              <a:rPr lang="en-US" sz="1800" b="0" baseline="0" dirty="0">
                <a:solidFill>
                  <a:srgbClr val="000099"/>
                </a:solidFill>
                <a:effectLst/>
                <a:latin typeface="Arial" panose="020B0604020202020204" pitchFamily="34" charset="0"/>
                <a:cs typeface="Arial" panose="020B0604020202020204" pitchFamily="34" charset="0"/>
              </a:rPr>
              <a:t>insensitivity of </a:t>
            </a:r>
            <a:r>
              <a:rPr lang="en-US" sz="1800" b="0" dirty="0">
                <a:solidFill>
                  <a:srgbClr val="000099"/>
                </a:solidFill>
                <a:effectLst/>
                <a:latin typeface="Arial" panose="020B0604020202020204" pitchFamily="34" charset="0"/>
                <a:cs typeface="Arial" panose="020B0604020202020204" pitchFamily="34" charset="0"/>
              </a:rPr>
              <a:t>229m</a:t>
            </a:r>
            <a:r>
              <a:rPr lang="en-US" sz="1800" b="0" baseline="0" dirty="0">
                <a:solidFill>
                  <a:srgbClr val="000099"/>
                </a:solidFill>
                <a:effectLst/>
                <a:latin typeface="Arial" panose="020B0604020202020204" pitchFamily="34" charset="0"/>
                <a:cs typeface="Arial" panose="020B0604020202020204" pitchFamily="34" charset="0"/>
              </a:rPr>
              <a:t>Th nuclear transition frequency to external </a:t>
            </a:r>
            <a:r>
              <a:rPr lang="en-US" sz="1800" b="0" baseline="0" dirty="0" smtClean="0">
                <a:solidFill>
                  <a:srgbClr val="000099"/>
                </a:solidFill>
                <a:effectLst/>
                <a:latin typeface="Arial" panose="020B0604020202020204" pitchFamily="34" charset="0"/>
                <a:cs typeface="Arial" panose="020B0604020202020204" pitchFamily="34" charset="0"/>
              </a:rPr>
              <a:t>perturbations </a:t>
            </a:r>
            <a:endParaRPr lang="en-US" sz="1800" b="0" baseline="0" dirty="0" smtClean="0">
              <a:solidFill>
                <a:srgbClr val="000000"/>
              </a:solidFill>
              <a:effectLst/>
              <a:latin typeface="Arial" panose="020B0604020202020204" pitchFamily="34" charset="0"/>
              <a:cs typeface="Arial" panose="020B0604020202020204" pitchFamily="34" charset="0"/>
              <a:sym typeface="Wingdings" panose="05000000000000000000" pitchFamily="2" charset="2"/>
            </a:endParaRPr>
          </a:p>
          <a:p>
            <a:pPr lvl="0">
              <a:buClr>
                <a:srgbClr val="FF0000"/>
              </a:buClr>
            </a:pPr>
            <a:r>
              <a:rPr lang="en-US" sz="1800" b="0" baseline="0" dirty="0" smtClean="0">
                <a:solidFill>
                  <a:srgbClr val="000000"/>
                </a:solidFill>
                <a:effectLst/>
                <a:latin typeface="Arial" panose="020B0604020202020204" pitchFamily="34" charset="0"/>
                <a:cs typeface="Arial" panose="020B0604020202020204" pitchFamily="34" charset="0"/>
                <a:sym typeface="Wingdings" panose="05000000000000000000" pitchFamily="2" charset="2"/>
              </a:rPr>
              <a:t>        </a:t>
            </a:r>
            <a:r>
              <a:rPr lang="en-US" sz="1800" b="0" baseline="0" dirty="0">
                <a:solidFill>
                  <a:srgbClr val="000000"/>
                </a:solidFill>
                <a:effectLst/>
                <a:latin typeface="Arial" panose="020B0604020202020204" pitchFamily="34" charset="0"/>
                <a:cs typeface="Arial" panose="020B0604020202020204" pitchFamily="34" charset="0"/>
                <a:sym typeface="Wingdings" panose="05000000000000000000" pitchFamily="2" charset="2"/>
              </a:rPr>
              <a:t>small nuclear moments</a:t>
            </a:r>
            <a:endParaRPr lang="en-US" sz="1800" b="0" baseline="0" dirty="0">
              <a:solidFill>
                <a:srgbClr val="000000"/>
              </a:solidFill>
              <a:effectLst/>
              <a:latin typeface="Arial" panose="020B0604020202020204" pitchFamily="34" charset="0"/>
              <a:cs typeface="Arial" panose="020B0604020202020204" pitchFamily="34" charset="0"/>
            </a:endParaRPr>
          </a:p>
          <a:p>
            <a:pPr lvl="0">
              <a:buClr>
                <a:srgbClr val="FF0000"/>
              </a:buClr>
            </a:pPr>
            <a:r>
              <a:rPr lang="en-US" sz="1800" b="0" baseline="0" dirty="0">
                <a:solidFill>
                  <a:srgbClr val="000099"/>
                </a:solidFill>
                <a:effectLst/>
                <a:latin typeface="Arial" panose="020B0604020202020204" pitchFamily="34" charset="0"/>
                <a:cs typeface="Arial" panose="020B0604020202020204" pitchFamily="34" charset="0"/>
              </a:rPr>
              <a:t>    </a:t>
            </a:r>
            <a:r>
              <a:rPr lang="en-US" sz="1800" b="0" baseline="0" dirty="0" smtClean="0">
                <a:solidFill>
                  <a:srgbClr val="000099"/>
                </a:solidFill>
                <a:effectLst/>
                <a:latin typeface="Arial" panose="020B0604020202020204" pitchFamily="34" charset="0"/>
                <a:cs typeface="Arial" panose="020B0604020202020204" pitchFamily="34" charset="0"/>
              </a:rPr>
              <a:t>   </a:t>
            </a:r>
            <a:r>
              <a:rPr lang="en-US" sz="1800" b="0" baseline="0" dirty="0" smtClean="0">
                <a:solidFill>
                  <a:srgbClr val="000000"/>
                </a:solidFill>
                <a:effectLst/>
                <a:latin typeface="Arial" panose="020B0604020202020204" pitchFamily="34" charset="0"/>
                <a:cs typeface="Arial" panose="020B0604020202020204" pitchFamily="34" charset="0"/>
                <a:sym typeface="Wingdings" panose="05000000000000000000" pitchFamily="2" charset="2"/>
              </a:rPr>
              <a:t> </a:t>
            </a:r>
            <a:r>
              <a:rPr lang="en-US" sz="1800" b="0" baseline="0" dirty="0">
                <a:solidFill>
                  <a:srgbClr val="000000"/>
                </a:solidFill>
                <a:effectLst/>
                <a:latin typeface="Arial" panose="020B0604020202020204" pitchFamily="34" charset="0"/>
                <a:cs typeface="Arial" panose="020B0604020202020204" pitchFamily="34" charset="0"/>
                <a:sym typeface="Wingdings" panose="05000000000000000000" pitchFamily="2" charset="2"/>
              </a:rPr>
              <a:t>largely immune to systematic frequency shifts:</a:t>
            </a:r>
          </a:p>
        </p:txBody>
      </p:sp>
    </p:spTree>
    <p:extLst>
      <p:ext uri="{BB962C8B-B14F-4D97-AF65-F5344CB8AC3E}">
        <p14:creationId xmlns:p14="http://schemas.microsoft.com/office/powerpoint/2010/main" val="346225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184275" y="17453"/>
            <a:ext cx="6166551" cy="1086952"/>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baseline="3000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229m</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 and time dependence of  fundamental constants </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8" name="TextBox 7"/>
          <p:cNvSpPr txBox="1"/>
          <p:nvPr/>
        </p:nvSpPr>
        <p:spPr>
          <a:xfrm>
            <a:off x="-10638" y="6516508"/>
            <a:ext cx="298480"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7</a:t>
            </a:r>
            <a:endParaRPr lang="de-DE" sz="1600" baseline="0" dirty="0">
              <a:solidFill>
                <a:schemeClr val="bg2"/>
              </a:solidFill>
              <a:effectLst/>
              <a:latin typeface="Arial" panose="020B0604020202020204" pitchFamily="34" charset="0"/>
              <a:cs typeface="Arial" panose="020B0604020202020204" pitchFamily="34" charset="0"/>
            </a:endParaRPr>
          </a:p>
        </p:txBody>
      </p:sp>
      <p:grpSp>
        <p:nvGrpSpPr>
          <p:cNvPr id="4" name="Group 3"/>
          <p:cNvGrpSpPr>
            <a:grpSpLocks/>
          </p:cNvGrpSpPr>
          <p:nvPr/>
        </p:nvGrpSpPr>
        <p:grpSpPr bwMode="auto">
          <a:xfrm>
            <a:off x="465075" y="3111325"/>
            <a:ext cx="8037513" cy="1044575"/>
            <a:chOff x="624" y="858"/>
            <a:chExt cx="5063" cy="658"/>
          </a:xfrm>
        </p:grpSpPr>
        <p:sp>
          <p:nvSpPr>
            <p:cNvPr id="5" name="Rectangle 4"/>
            <p:cNvSpPr>
              <a:spLocks noChangeArrowheads="1"/>
            </p:cNvSpPr>
            <p:nvPr/>
          </p:nvSpPr>
          <p:spPr bwMode="auto">
            <a:xfrm>
              <a:off x="662" y="917"/>
              <a:ext cx="4654" cy="599"/>
            </a:xfrm>
            <a:prstGeom prst="rect">
              <a:avLst/>
            </a:prstGeom>
            <a:solidFill>
              <a:schemeClr val="bg2"/>
            </a:solidFill>
            <a:ln>
              <a:noFill/>
            </a:ln>
            <a:effectLst/>
            <a:extLs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 name="Rectangle 5"/>
            <p:cNvSpPr>
              <a:spLocks noChangeArrowheads="1"/>
            </p:cNvSpPr>
            <p:nvPr/>
          </p:nvSpPr>
          <p:spPr bwMode="auto">
            <a:xfrm>
              <a:off x="624" y="887"/>
              <a:ext cx="4662" cy="599"/>
            </a:xfrm>
            <a:prstGeom prst="rect">
              <a:avLst/>
            </a:prstGeom>
            <a:solidFill>
              <a:srgbClr val="FFFF99"/>
            </a:solidFill>
            <a:ln>
              <a:noFill/>
            </a:ln>
            <a:effectLst/>
            <a:extLs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 name="Text Box 6"/>
            <p:cNvSpPr txBox="1">
              <a:spLocks noChangeArrowheads="1"/>
            </p:cNvSpPr>
            <p:nvPr/>
          </p:nvSpPr>
          <p:spPr bwMode="auto">
            <a:xfrm>
              <a:off x="624" y="858"/>
              <a:ext cx="5063"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de-DE" b="0" baseline="0" dirty="0">
                  <a:solidFill>
                    <a:schemeClr val="hlink"/>
                  </a:solidFill>
                  <a:effectLst/>
                  <a:latin typeface="Arial" panose="020B0604020202020204" pitchFamily="34" charset="0"/>
                  <a:cs typeface="Arial" panose="020B0604020202020204" pitchFamily="34" charset="0"/>
                </a:rPr>
                <a:t>temporal variation </a:t>
              </a:r>
              <a:r>
                <a:rPr lang="en-US" altLang="de-DE" b="0" baseline="0" dirty="0" smtClean="0">
                  <a:solidFill>
                    <a:schemeClr val="hlink"/>
                  </a:solidFill>
                  <a:effectLst/>
                  <a:latin typeface="Arial" panose="020B0604020202020204" pitchFamily="34" charset="0"/>
                  <a:cs typeface="Arial" panose="020B0604020202020204" pitchFamily="34" charset="0"/>
                </a:rPr>
                <a:t>in transition </a:t>
              </a:r>
              <a:r>
                <a:rPr lang="en-US" altLang="de-DE" b="0" baseline="0" dirty="0">
                  <a:solidFill>
                    <a:schemeClr val="hlink"/>
                  </a:solidFill>
                  <a:effectLst/>
                  <a:latin typeface="Arial" panose="020B0604020202020204" pitchFamily="34" charset="0"/>
                  <a:cs typeface="Arial" panose="020B0604020202020204" pitchFamily="34" charset="0"/>
                </a:rPr>
                <a:t>energy may provide enhanced</a:t>
              </a:r>
            </a:p>
            <a:p>
              <a:pPr eaLnBrk="1" hangingPunct="1"/>
              <a:r>
                <a:rPr lang="en-US" altLang="de-DE" b="0" baseline="0" dirty="0">
                  <a:solidFill>
                    <a:schemeClr val="hlink"/>
                  </a:solidFill>
                  <a:effectLst/>
                  <a:latin typeface="Arial" panose="020B0604020202020204" pitchFamily="34" charset="0"/>
                  <a:cs typeface="Arial" panose="020B0604020202020204" pitchFamily="34" charset="0"/>
                </a:rPr>
                <a:t>sensitivity by </a:t>
              </a:r>
              <a:r>
                <a:rPr lang="en-US" altLang="de-DE" b="0" baseline="0" dirty="0" smtClean="0">
                  <a:solidFill>
                    <a:schemeClr val="hlink"/>
                  </a:solidFill>
                  <a:effectLst/>
                  <a:latin typeface="Arial" panose="020B0604020202020204" pitchFamily="34" charset="0"/>
                  <a:cs typeface="Arial" panose="020B0604020202020204" pitchFamily="34" charset="0"/>
                </a:rPr>
                <a:t>(</a:t>
              </a:r>
              <a:r>
                <a:rPr lang="en-US" altLang="de-DE" b="0" baseline="0" dirty="0" smtClean="0">
                  <a:effectLst/>
                  <a:latin typeface="Arial" panose="020B0604020202020204" pitchFamily="34" charset="0"/>
                  <a:cs typeface="Arial" panose="020B0604020202020204" pitchFamily="34" charset="0"/>
                </a:rPr>
                <a:t>10</a:t>
              </a:r>
              <a:r>
                <a:rPr lang="en-US" altLang="de-DE" b="0" dirty="0" smtClean="0">
                  <a:effectLst/>
                  <a:latin typeface="Arial" panose="020B0604020202020204" pitchFamily="34" charset="0"/>
                  <a:cs typeface="Arial" panose="020B0604020202020204" pitchFamily="34" charset="0"/>
                </a:rPr>
                <a:t>2</a:t>
              </a:r>
              <a:r>
                <a:rPr lang="en-US" altLang="de-DE" b="0" baseline="0" dirty="0" smtClean="0">
                  <a:effectLst/>
                  <a:latin typeface="Arial" panose="020B0604020202020204" pitchFamily="34" charset="0"/>
                  <a:cs typeface="Arial" panose="020B0604020202020204" pitchFamily="34" charset="0"/>
                </a:rPr>
                <a:t> </a:t>
              </a:r>
              <a:r>
                <a:rPr lang="en-US" altLang="de-DE" b="0" baseline="0" dirty="0">
                  <a:effectLst/>
                  <a:latin typeface="Arial" panose="020B0604020202020204" pitchFamily="34" charset="0"/>
                  <a:cs typeface="Arial" panose="020B0604020202020204" pitchFamily="34" charset="0"/>
                </a:rPr>
                <a:t>– </a:t>
              </a:r>
              <a:r>
                <a:rPr lang="en-US" altLang="de-DE" b="0" baseline="0" dirty="0" smtClean="0">
                  <a:effectLst/>
                  <a:latin typeface="Arial" panose="020B0604020202020204" pitchFamily="34" charset="0"/>
                  <a:cs typeface="Arial" panose="020B0604020202020204" pitchFamily="34" charset="0"/>
                </a:rPr>
                <a:t>10</a:t>
              </a:r>
              <a:r>
                <a:rPr lang="en-US" altLang="de-DE" b="0" dirty="0" smtClean="0">
                  <a:effectLst/>
                  <a:latin typeface="Arial" panose="020B0604020202020204" pitchFamily="34" charset="0"/>
                  <a:cs typeface="Arial" panose="020B0604020202020204" pitchFamily="34" charset="0"/>
                </a:rPr>
                <a:t>5</a:t>
              </a:r>
              <a:r>
                <a:rPr lang="de-DE" altLang="de-DE" b="0" baseline="0" dirty="0" smtClean="0">
                  <a:solidFill>
                    <a:schemeClr val="hlink"/>
                  </a:solidFill>
                  <a:effectLst/>
                  <a:latin typeface="Arial" panose="020B0604020202020204" pitchFamily="34" charset="0"/>
                  <a:cs typeface="Arial" panose="020B0604020202020204" pitchFamily="34" charset="0"/>
                </a:rPr>
                <a:t>) </a:t>
              </a:r>
              <a:r>
                <a:rPr lang="en-US" altLang="de-DE" b="0" baseline="0" dirty="0" smtClean="0">
                  <a:solidFill>
                    <a:schemeClr val="hlink"/>
                  </a:solidFill>
                  <a:effectLst/>
                  <a:latin typeface="Arial" panose="020B0604020202020204" pitchFamily="34" charset="0"/>
                  <a:cs typeface="Arial" panose="020B0604020202020204" pitchFamily="34" charset="0"/>
                </a:rPr>
                <a:t>for </a:t>
              </a:r>
              <a:r>
                <a:rPr lang="en-US" altLang="de-DE" b="0" baseline="0" dirty="0">
                  <a:solidFill>
                    <a:schemeClr val="hlink"/>
                  </a:solidFill>
                  <a:effectLst/>
                  <a:latin typeface="Arial" panose="020B0604020202020204" pitchFamily="34" charset="0"/>
                  <a:cs typeface="Arial" panose="020B0604020202020204" pitchFamily="34" charset="0"/>
                </a:rPr>
                <a:t>fine structure constant </a:t>
              </a:r>
              <a:r>
                <a:rPr lang="en-US" altLang="de-DE" b="0" baseline="0" dirty="0">
                  <a:effectLst/>
                  <a:latin typeface="Symbol" panose="05050102010706020507" pitchFamily="18" charset="2"/>
                  <a:cs typeface="Arial" panose="020B0604020202020204" pitchFamily="34" charset="0"/>
                </a:rPr>
                <a:t>a/a</a:t>
              </a:r>
            </a:p>
            <a:p>
              <a:pPr eaLnBrk="1" hangingPunct="1"/>
              <a:r>
                <a:rPr lang="en-US" altLang="de-DE" b="0" baseline="0" dirty="0">
                  <a:solidFill>
                    <a:schemeClr val="hlink"/>
                  </a:solidFill>
                  <a:effectLst/>
                  <a:latin typeface="Arial" panose="020B0604020202020204" pitchFamily="34" charset="0"/>
                  <a:cs typeface="Arial" panose="020B0604020202020204" pitchFamily="34" charset="0"/>
                </a:rPr>
                <a:t>and strong interaction parameter (</a:t>
              </a:r>
              <a:r>
                <a:rPr lang="en-US" altLang="de-DE" b="0" baseline="0" dirty="0" err="1">
                  <a:effectLst/>
                  <a:latin typeface="Arial" panose="020B0604020202020204" pitchFamily="34" charset="0"/>
                  <a:cs typeface="Arial" panose="020B0604020202020204" pitchFamily="34" charset="0"/>
                </a:rPr>
                <a:t>m</a:t>
              </a:r>
              <a:r>
                <a:rPr lang="en-US" altLang="de-DE" b="0" baseline="-25000" dirty="0" err="1">
                  <a:effectLst/>
                  <a:latin typeface="Arial" panose="020B0604020202020204" pitchFamily="34" charset="0"/>
                  <a:cs typeface="Arial" panose="020B0604020202020204" pitchFamily="34" charset="0"/>
                </a:rPr>
                <a:t>q</a:t>
              </a:r>
              <a:r>
                <a:rPr lang="en-US" altLang="de-DE" b="0" baseline="0" dirty="0">
                  <a:effectLst/>
                  <a:latin typeface="Arial" panose="020B0604020202020204" pitchFamily="34" charset="0"/>
                  <a:cs typeface="Arial" panose="020B0604020202020204" pitchFamily="34" charset="0"/>
                </a:rPr>
                <a:t>/</a:t>
              </a:r>
              <a:r>
                <a:rPr lang="en-US" altLang="de-DE" b="0" baseline="0" dirty="0">
                  <a:effectLst/>
                  <a:latin typeface="Symbol" panose="05050102010706020507" pitchFamily="18" charset="2"/>
                  <a:cs typeface="Arial" panose="020B0604020202020204" pitchFamily="34" charset="0"/>
                </a:rPr>
                <a:t>L</a:t>
              </a:r>
              <a:r>
                <a:rPr lang="en-US" altLang="de-DE" b="0" baseline="-25000" dirty="0">
                  <a:effectLst/>
                  <a:latin typeface="Arial" panose="020B0604020202020204" pitchFamily="34" charset="0"/>
                  <a:cs typeface="Arial" panose="020B0604020202020204" pitchFamily="34" charset="0"/>
                </a:rPr>
                <a:t>QCD</a:t>
              </a:r>
              <a:r>
                <a:rPr lang="en-US" altLang="de-DE" b="0" baseline="0" dirty="0">
                  <a:solidFill>
                    <a:schemeClr val="hlink"/>
                  </a:solidFill>
                  <a:effectLst/>
                  <a:latin typeface="Arial" panose="020B0604020202020204" pitchFamily="34" charset="0"/>
                  <a:cs typeface="Arial" panose="020B0604020202020204" pitchFamily="34" charset="0"/>
                </a:rPr>
                <a:t>)</a:t>
              </a:r>
              <a:endParaRPr lang="de-DE" altLang="de-DE" b="0" baseline="0" dirty="0">
                <a:solidFill>
                  <a:schemeClr val="hlink"/>
                </a:solidFill>
                <a:effectLst/>
                <a:latin typeface="Arial" panose="020B0604020202020204" pitchFamily="34" charset="0"/>
                <a:cs typeface="Arial" panose="020B0604020202020204" pitchFamily="34" charset="0"/>
              </a:endParaRPr>
            </a:p>
          </p:txBody>
        </p:sp>
        <p:sp>
          <p:nvSpPr>
            <p:cNvPr id="9" name="Text Box 7"/>
            <p:cNvSpPr txBox="1">
              <a:spLocks noChangeArrowheads="1"/>
            </p:cNvSpPr>
            <p:nvPr/>
          </p:nvSpPr>
          <p:spPr bwMode="auto">
            <a:xfrm>
              <a:off x="4244" y="914"/>
              <a:ext cx="1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de-DE" sz="2400" baseline="0" dirty="0">
                  <a:effectLst/>
                  <a:latin typeface="Arial" charset="0"/>
                </a:rPr>
                <a:t>.</a:t>
              </a:r>
              <a:endParaRPr lang="de-DE" altLang="de-DE" sz="2400" baseline="0" dirty="0">
                <a:effectLst/>
                <a:latin typeface="Arial" charset="0"/>
              </a:endParaRPr>
            </a:p>
          </p:txBody>
        </p:sp>
      </p:grpSp>
      <p:sp>
        <p:nvSpPr>
          <p:cNvPr id="10" name="Text Box 25"/>
          <p:cNvSpPr txBox="1">
            <a:spLocks noChangeArrowheads="1"/>
          </p:cNvSpPr>
          <p:nvPr/>
        </p:nvSpPr>
        <p:spPr bwMode="auto">
          <a:xfrm>
            <a:off x="5713" y="1069538"/>
            <a:ext cx="807144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spcBef>
                <a:spcPts val="0"/>
              </a:spcBef>
            </a:pPr>
            <a:r>
              <a:rPr kumimoji="1" lang="en-US" sz="1800" b="0" baseline="0" dirty="0">
                <a:solidFill>
                  <a:schemeClr val="bg1"/>
                </a:solidFill>
                <a:effectLst/>
                <a:latin typeface="Arial" panose="020B0604020202020204" pitchFamily="34" charset="0"/>
                <a:cs typeface="Arial" panose="020B0604020202020204" pitchFamily="34" charset="0"/>
              </a:rPr>
              <a:t>Theories unifying gravity with other interactions suggest temporal and spatial </a:t>
            </a:r>
            <a:endParaRPr kumimoji="1" lang="en-US" sz="1800" b="0" baseline="0" dirty="0" smtClean="0">
              <a:solidFill>
                <a:schemeClr val="bg1"/>
              </a:solidFill>
              <a:effectLst/>
              <a:latin typeface="Arial" panose="020B0604020202020204" pitchFamily="34" charset="0"/>
              <a:cs typeface="Arial" panose="020B0604020202020204" pitchFamily="34" charset="0"/>
            </a:endParaRPr>
          </a:p>
          <a:p>
            <a:pPr lvl="0">
              <a:spcBef>
                <a:spcPts val="0"/>
              </a:spcBef>
            </a:pPr>
            <a:r>
              <a:rPr kumimoji="1" lang="en-US" sz="1800" b="0" baseline="0" dirty="0">
                <a:solidFill>
                  <a:schemeClr val="bg1"/>
                </a:solidFill>
                <a:effectLst/>
                <a:latin typeface="Arial" panose="020B0604020202020204" pitchFamily="34" charset="0"/>
                <a:cs typeface="Arial" panose="020B0604020202020204" pitchFamily="34" charset="0"/>
              </a:rPr>
              <a:t> </a:t>
            </a:r>
            <a:r>
              <a:rPr kumimoji="1" lang="en-US" sz="1800" b="0" baseline="0" dirty="0" smtClean="0">
                <a:solidFill>
                  <a:schemeClr val="bg1"/>
                </a:solidFill>
                <a:effectLst/>
                <a:latin typeface="Arial" panose="020B0604020202020204" pitchFamily="34" charset="0"/>
                <a:cs typeface="Arial" panose="020B0604020202020204" pitchFamily="34" charset="0"/>
              </a:rPr>
              <a:t>variations </a:t>
            </a:r>
            <a:r>
              <a:rPr kumimoji="1" lang="en-US" sz="1800" b="0" baseline="0" dirty="0">
                <a:solidFill>
                  <a:schemeClr val="bg1"/>
                </a:solidFill>
                <a:effectLst/>
                <a:latin typeface="Arial" panose="020B0604020202020204" pitchFamily="34" charset="0"/>
                <a:cs typeface="Arial" panose="020B0604020202020204" pitchFamily="34" charset="0"/>
              </a:rPr>
              <a:t>of the fundamental “constants” in an expanding universe</a:t>
            </a:r>
          </a:p>
          <a:p>
            <a:pPr marL="285750" indent="-285750" eaLnBrk="1" hangingPunct="1">
              <a:buClr>
                <a:srgbClr val="EA1F0A"/>
              </a:buClr>
              <a:buFont typeface="Wingdings" panose="05000000000000000000" pitchFamily="2" charset="2"/>
              <a:buChar char="§"/>
            </a:pPr>
            <a:endParaRPr lang="de-DE" altLang="de-DE" sz="1800" b="0" baseline="0" dirty="0">
              <a:solidFill>
                <a:srgbClr val="000099"/>
              </a:solidFill>
              <a:effectLst/>
              <a:latin typeface="Arial" panose="020B0604020202020204" pitchFamily="34" charset="0"/>
              <a:cs typeface="Arial" panose="020B0604020202020204" pitchFamily="34" charset="0"/>
            </a:endParaRPr>
          </a:p>
        </p:txBody>
      </p:sp>
      <p:sp>
        <p:nvSpPr>
          <p:cNvPr id="11" name="Text Box 28"/>
          <p:cNvSpPr txBox="1">
            <a:spLocks noChangeArrowheads="1"/>
          </p:cNvSpPr>
          <p:nvPr/>
        </p:nvSpPr>
        <p:spPr bwMode="auto">
          <a:xfrm>
            <a:off x="412400" y="4241688"/>
            <a:ext cx="8731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de-DE" sz="1600" b="0" baseline="0" dirty="0" smtClean="0">
                <a:solidFill>
                  <a:schemeClr val="bg2"/>
                </a:solidFill>
                <a:effectLst/>
                <a:latin typeface="Arial" charset="0"/>
              </a:rPr>
              <a:t>- </a:t>
            </a:r>
            <a:r>
              <a:rPr lang="en-US" altLang="de-DE" sz="1600" b="0" baseline="0" dirty="0" err="1" smtClean="0">
                <a:solidFill>
                  <a:schemeClr val="bg2"/>
                </a:solidFill>
                <a:effectLst/>
                <a:latin typeface="Arial" charset="0"/>
              </a:rPr>
              <a:t>Flambaum</a:t>
            </a:r>
            <a:r>
              <a:rPr lang="en-US" altLang="de-DE" sz="1600" b="0" baseline="0" dirty="0">
                <a:solidFill>
                  <a:schemeClr val="bg2"/>
                </a:solidFill>
                <a:effectLst/>
                <a:latin typeface="Arial" charset="0"/>
              </a:rPr>
              <a:t>, PRL </a:t>
            </a:r>
            <a:r>
              <a:rPr lang="en-US" altLang="de-DE" sz="1600" b="0" baseline="0" dirty="0" smtClean="0">
                <a:solidFill>
                  <a:schemeClr val="bg2"/>
                </a:solidFill>
                <a:effectLst/>
                <a:latin typeface="Arial" charset="0"/>
              </a:rPr>
              <a:t>97</a:t>
            </a:r>
            <a:r>
              <a:rPr lang="en-US" altLang="de-DE" sz="1600" b="0" baseline="0" dirty="0">
                <a:solidFill>
                  <a:schemeClr val="bg2"/>
                </a:solidFill>
                <a:effectLst/>
                <a:latin typeface="Arial" charset="0"/>
              </a:rPr>
              <a:t> </a:t>
            </a:r>
            <a:r>
              <a:rPr lang="en-US" altLang="de-DE" sz="1600" b="0" baseline="0" dirty="0" smtClean="0">
                <a:solidFill>
                  <a:schemeClr val="bg2"/>
                </a:solidFill>
                <a:effectLst/>
                <a:latin typeface="Arial" charset="0"/>
              </a:rPr>
              <a:t>(2006)                               - Hayes, Friar, PL B 650 (2007)</a:t>
            </a:r>
          </a:p>
          <a:p>
            <a:pPr eaLnBrk="1" hangingPunct="1">
              <a:buFontTx/>
              <a:buChar char="-"/>
            </a:pPr>
            <a:r>
              <a:rPr lang="en-US" altLang="de-DE" sz="1600" b="0" baseline="0" dirty="0">
                <a:solidFill>
                  <a:schemeClr val="bg2"/>
                </a:solidFill>
                <a:effectLst/>
                <a:latin typeface="Arial" charset="0"/>
              </a:rPr>
              <a:t> </a:t>
            </a:r>
            <a:r>
              <a:rPr lang="en-US" altLang="de-DE" sz="1600" b="0" baseline="0" dirty="0" smtClean="0">
                <a:solidFill>
                  <a:schemeClr val="bg2"/>
                </a:solidFill>
                <a:effectLst/>
                <a:latin typeface="Arial" charset="0"/>
              </a:rPr>
              <a:t>He, Ren, NP A 806 (2008)                                -</a:t>
            </a:r>
            <a:r>
              <a:rPr lang="en-US" altLang="de-DE" sz="1600" baseline="0" dirty="0" smtClean="0">
                <a:solidFill>
                  <a:schemeClr val="bg2"/>
                </a:solidFill>
                <a:effectLst/>
                <a:latin typeface="Arial" charset="0"/>
              </a:rPr>
              <a:t> </a:t>
            </a:r>
            <a:r>
              <a:rPr lang="en-US" altLang="de-DE" sz="1600" b="0" baseline="0" dirty="0" err="1" smtClean="0">
                <a:solidFill>
                  <a:schemeClr val="bg2"/>
                </a:solidFill>
                <a:effectLst/>
                <a:latin typeface="Arial" charset="0"/>
              </a:rPr>
              <a:t>Berengut</a:t>
            </a:r>
            <a:r>
              <a:rPr lang="en-US" altLang="de-DE" sz="1600" b="0" baseline="0" dirty="0">
                <a:solidFill>
                  <a:schemeClr val="bg2"/>
                </a:solidFill>
                <a:effectLst/>
                <a:latin typeface="Arial" charset="0"/>
              </a:rPr>
              <a:t>, </a:t>
            </a:r>
            <a:r>
              <a:rPr lang="en-US" altLang="de-DE" sz="1600" b="0" baseline="0" dirty="0" err="1">
                <a:solidFill>
                  <a:schemeClr val="bg2"/>
                </a:solidFill>
                <a:effectLst/>
                <a:latin typeface="Arial" charset="0"/>
              </a:rPr>
              <a:t>Flambaum</a:t>
            </a:r>
            <a:r>
              <a:rPr lang="en-US" altLang="de-DE" sz="1600" b="0" baseline="0" dirty="0">
                <a:solidFill>
                  <a:schemeClr val="bg2"/>
                </a:solidFill>
                <a:effectLst/>
                <a:latin typeface="Arial" charset="0"/>
              </a:rPr>
              <a:t> et al., PRL </a:t>
            </a:r>
            <a:r>
              <a:rPr lang="en-US" altLang="de-DE" sz="1600" b="0" baseline="0" dirty="0" smtClean="0">
                <a:solidFill>
                  <a:schemeClr val="bg2"/>
                </a:solidFill>
                <a:effectLst/>
                <a:latin typeface="Arial" charset="0"/>
              </a:rPr>
              <a:t>102 </a:t>
            </a:r>
            <a:r>
              <a:rPr lang="en-US" altLang="de-DE" sz="1600" b="0" baseline="0" dirty="0">
                <a:solidFill>
                  <a:schemeClr val="bg2"/>
                </a:solidFill>
                <a:effectLst/>
                <a:latin typeface="Arial" charset="0"/>
              </a:rPr>
              <a:t>(2009)</a:t>
            </a:r>
          </a:p>
          <a:p>
            <a:pPr eaLnBrk="1" hangingPunct="1">
              <a:buFontTx/>
              <a:buChar char="-"/>
            </a:pPr>
            <a:r>
              <a:rPr lang="en-US" altLang="de-DE" sz="1600" b="0" baseline="0" dirty="0">
                <a:solidFill>
                  <a:schemeClr val="bg2"/>
                </a:solidFill>
                <a:effectLst/>
                <a:latin typeface="Arial" charset="0"/>
              </a:rPr>
              <a:t> </a:t>
            </a:r>
            <a:r>
              <a:rPr lang="en-US" altLang="de-DE" sz="1600" b="0" baseline="0" dirty="0" err="1">
                <a:solidFill>
                  <a:schemeClr val="bg2"/>
                </a:solidFill>
                <a:effectLst/>
                <a:latin typeface="Arial" charset="0"/>
              </a:rPr>
              <a:t>Litvinova</a:t>
            </a:r>
            <a:r>
              <a:rPr lang="en-US" altLang="de-DE" sz="1600" b="0" baseline="0" dirty="0">
                <a:solidFill>
                  <a:schemeClr val="bg2"/>
                </a:solidFill>
                <a:effectLst/>
                <a:latin typeface="Arial" charset="0"/>
              </a:rPr>
              <a:t>, </a:t>
            </a:r>
            <a:r>
              <a:rPr lang="en-US" altLang="de-DE" sz="1600" b="0" baseline="0" dirty="0" err="1" smtClean="0">
                <a:solidFill>
                  <a:schemeClr val="bg2"/>
                </a:solidFill>
                <a:effectLst/>
                <a:latin typeface="Arial" charset="0"/>
              </a:rPr>
              <a:t>Feldmeier</a:t>
            </a:r>
            <a:r>
              <a:rPr lang="en-US" altLang="de-DE" sz="1600" b="0" baseline="0" dirty="0">
                <a:solidFill>
                  <a:schemeClr val="bg2"/>
                </a:solidFill>
                <a:effectLst/>
                <a:latin typeface="Arial" charset="0"/>
              </a:rPr>
              <a:t> </a:t>
            </a:r>
            <a:r>
              <a:rPr lang="en-US" altLang="de-DE" sz="1600" b="0" baseline="0" dirty="0" smtClean="0">
                <a:solidFill>
                  <a:schemeClr val="bg2"/>
                </a:solidFill>
                <a:effectLst/>
                <a:latin typeface="Arial" charset="0"/>
              </a:rPr>
              <a:t>et al., PRC 79 </a:t>
            </a:r>
            <a:r>
              <a:rPr lang="en-US" altLang="de-DE" sz="1600" b="0" baseline="0" dirty="0">
                <a:solidFill>
                  <a:schemeClr val="bg2"/>
                </a:solidFill>
                <a:effectLst/>
                <a:latin typeface="Arial" charset="0"/>
              </a:rPr>
              <a:t>(2009</a:t>
            </a:r>
            <a:r>
              <a:rPr lang="en-US" altLang="de-DE" sz="1600" b="0" baseline="0" dirty="0" smtClean="0">
                <a:solidFill>
                  <a:schemeClr val="bg2"/>
                </a:solidFill>
                <a:effectLst/>
                <a:latin typeface="Arial" charset="0"/>
              </a:rPr>
              <a:t>)       - </a:t>
            </a:r>
            <a:r>
              <a:rPr lang="en-US" altLang="de-DE" sz="1600" b="0" baseline="0" dirty="0" err="1" smtClean="0">
                <a:solidFill>
                  <a:schemeClr val="bg2"/>
                </a:solidFill>
                <a:effectLst/>
                <a:latin typeface="Arial" charset="0"/>
              </a:rPr>
              <a:t>Flambaum</a:t>
            </a:r>
            <a:r>
              <a:rPr lang="en-US" altLang="de-DE" sz="1600" b="0" baseline="0" dirty="0" smtClean="0">
                <a:solidFill>
                  <a:schemeClr val="bg2"/>
                </a:solidFill>
                <a:effectLst/>
                <a:latin typeface="Arial" charset="0"/>
              </a:rPr>
              <a:t> </a:t>
            </a:r>
            <a:r>
              <a:rPr lang="en-US" altLang="de-DE" sz="1600" b="0" baseline="0" dirty="0">
                <a:solidFill>
                  <a:schemeClr val="bg2"/>
                </a:solidFill>
                <a:effectLst/>
                <a:latin typeface="Arial" charset="0"/>
              </a:rPr>
              <a:t>et al., </a:t>
            </a:r>
            <a:r>
              <a:rPr lang="en-US" altLang="de-DE" sz="1600" b="0" baseline="0" dirty="0" err="1">
                <a:solidFill>
                  <a:schemeClr val="bg2"/>
                </a:solidFill>
                <a:effectLst/>
                <a:latin typeface="Arial" charset="0"/>
              </a:rPr>
              <a:t>Europhys</a:t>
            </a:r>
            <a:r>
              <a:rPr lang="en-US" altLang="de-DE" sz="1600" b="0" baseline="0" dirty="0">
                <a:solidFill>
                  <a:schemeClr val="bg2"/>
                </a:solidFill>
                <a:effectLst/>
                <a:latin typeface="Arial" charset="0"/>
              </a:rPr>
              <a:t>. Lett. </a:t>
            </a:r>
            <a:r>
              <a:rPr lang="en-US" altLang="de-DE" sz="1600" b="0" baseline="0" dirty="0" smtClean="0">
                <a:solidFill>
                  <a:schemeClr val="bg2"/>
                </a:solidFill>
                <a:effectLst/>
                <a:latin typeface="Arial" charset="0"/>
              </a:rPr>
              <a:t>85</a:t>
            </a:r>
            <a:r>
              <a:rPr lang="en-US" altLang="de-DE" sz="1600" b="0" baseline="0" dirty="0">
                <a:solidFill>
                  <a:schemeClr val="bg2"/>
                </a:solidFill>
                <a:effectLst/>
                <a:latin typeface="Arial" charset="0"/>
              </a:rPr>
              <a:t> </a:t>
            </a:r>
            <a:r>
              <a:rPr lang="en-US" altLang="de-DE" sz="1600" b="0" baseline="0" dirty="0" smtClean="0">
                <a:solidFill>
                  <a:schemeClr val="bg2"/>
                </a:solidFill>
                <a:effectLst/>
                <a:latin typeface="Arial" charset="0"/>
              </a:rPr>
              <a:t>(2009</a:t>
            </a:r>
            <a:r>
              <a:rPr lang="en-US" altLang="de-DE" sz="1600" b="0" baseline="0" dirty="0">
                <a:solidFill>
                  <a:schemeClr val="bg2"/>
                </a:solidFill>
                <a:effectLst/>
                <a:latin typeface="Arial" charset="0"/>
              </a:rPr>
              <a:t>)</a:t>
            </a:r>
          </a:p>
          <a:p>
            <a:pPr eaLnBrk="1" hangingPunct="1">
              <a:buFontTx/>
              <a:buChar char="-"/>
            </a:pPr>
            <a:r>
              <a:rPr lang="en-US" altLang="de-DE" sz="1600" b="0" baseline="0" dirty="0">
                <a:solidFill>
                  <a:schemeClr val="bg2"/>
                </a:solidFill>
                <a:effectLst/>
                <a:latin typeface="Arial" charset="0"/>
              </a:rPr>
              <a:t> </a:t>
            </a:r>
            <a:r>
              <a:rPr lang="en-US" altLang="de-DE" sz="1600" b="0" baseline="0" dirty="0" err="1">
                <a:solidFill>
                  <a:schemeClr val="bg2"/>
                </a:solidFill>
                <a:effectLst/>
                <a:latin typeface="Arial" charset="0"/>
              </a:rPr>
              <a:t>Flambaum</a:t>
            </a:r>
            <a:r>
              <a:rPr lang="en-US" altLang="de-DE" sz="1600" b="0" baseline="0" dirty="0">
                <a:solidFill>
                  <a:schemeClr val="bg2"/>
                </a:solidFill>
                <a:effectLst/>
                <a:latin typeface="Arial" charset="0"/>
              </a:rPr>
              <a:t>, </a:t>
            </a:r>
            <a:r>
              <a:rPr lang="en-US" altLang="de-DE" sz="1600" b="0" baseline="0" dirty="0" err="1">
                <a:solidFill>
                  <a:schemeClr val="bg2"/>
                </a:solidFill>
                <a:effectLst/>
                <a:latin typeface="Arial" charset="0"/>
              </a:rPr>
              <a:t>Wiringa</a:t>
            </a:r>
            <a:r>
              <a:rPr lang="en-US" altLang="de-DE" sz="1600" b="0" baseline="0" dirty="0">
                <a:solidFill>
                  <a:schemeClr val="bg2"/>
                </a:solidFill>
                <a:effectLst/>
                <a:latin typeface="Arial" charset="0"/>
              </a:rPr>
              <a:t>, PRC </a:t>
            </a:r>
            <a:r>
              <a:rPr lang="en-US" altLang="de-DE" sz="1600" b="0" baseline="0" dirty="0" smtClean="0">
                <a:solidFill>
                  <a:schemeClr val="bg2"/>
                </a:solidFill>
                <a:effectLst/>
                <a:latin typeface="Arial" charset="0"/>
              </a:rPr>
              <a:t>79 </a:t>
            </a:r>
            <a:r>
              <a:rPr lang="en-US" altLang="de-DE" sz="1600" b="0" baseline="0" dirty="0">
                <a:solidFill>
                  <a:schemeClr val="bg2"/>
                </a:solidFill>
                <a:effectLst/>
                <a:latin typeface="Arial" charset="0"/>
              </a:rPr>
              <a:t>(2009</a:t>
            </a:r>
            <a:r>
              <a:rPr lang="en-US" altLang="de-DE" sz="1600" b="0" baseline="0" dirty="0" smtClean="0">
                <a:solidFill>
                  <a:schemeClr val="bg2"/>
                </a:solidFill>
                <a:effectLst/>
                <a:latin typeface="Arial" charset="0"/>
              </a:rPr>
              <a:t>)                 - </a:t>
            </a:r>
            <a:r>
              <a:rPr lang="en-US" altLang="de-DE" sz="1600" b="0" baseline="0" dirty="0" err="1" smtClean="0">
                <a:solidFill>
                  <a:schemeClr val="bg2"/>
                </a:solidFill>
                <a:effectLst/>
                <a:latin typeface="Arial" charset="0"/>
              </a:rPr>
              <a:t>Flambaum</a:t>
            </a:r>
            <a:r>
              <a:rPr lang="en-US" altLang="de-DE" sz="1600" b="0" baseline="0" dirty="0" smtClean="0">
                <a:solidFill>
                  <a:schemeClr val="bg2"/>
                </a:solidFill>
                <a:effectLst/>
                <a:latin typeface="Arial" charset="0"/>
              </a:rPr>
              <a:t>, </a:t>
            </a:r>
            <a:r>
              <a:rPr lang="en-US" altLang="de-DE" sz="1600" b="0" baseline="0" dirty="0" err="1" smtClean="0">
                <a:solidFill>
                  <a:schemeClr val="bg2"/>
                </a:solidFill>
                <a:effectLst/>
                <a:latin typeface="Arial" charset="0"/>
              </a:rPr>
              <a:t>Porsev</a:t>
            </a:r>
            <a:r>
              <a:rPr lang="en-US" altLang="de-DE" sz="1600" b="0" baseline="0" dirty="0" smtClean="0">
                <a:solidFill>
                  <a:schemeClr val="bg2"/>
                </a:solidFill>
                <a:effectLst/>
                <a:latin typeface="Arial" charset="0"/>
              </a:rPr>
              <a:t>, PRA 80 (2010)</a:t>
            </a:r>
          </a:p>
          <a:p>
            <a:pPr eaLnBrk="1" hangingPunct="1">
              <a:buFontTx/>
              <a:buChar char="-"/>
            </a:pPr>
            <a:r>
              <a:rPr lang="en-US" altLang="de-DE" sz="1600" b="0" baseline="0" dirty="0" smtClean="0">
                <a:solidFill>
                  <a:schemeClr val="bg2"/>
                </a:solidFill>
                <a:effectLst/>
                <a:latin typeface="Arial" charset="0"/>
              </a:rPr>
              <a:t> </a:t>
            </a:r>
            <a:r>
              <a:rPr lang="en-US" altLang="de-DE" sz="1600" b="0" baseline="0" dirty="0" err="1" smtClean="0">
                <a:solidFill>
                  <a:schemeClr val="bg2"/>
                </a:solidFill>
                <a:effectLst/>
                <a:latin typeface="Arial" charset="0"/>
              </a:rPr>
              <a:t>Rellergert</a:t>
            </a:r>
            <a:r>
              <a:rPr lang="en-US" altLang="de-DE" sz="1600" b="0" baseline="0" dirty="0" smtClean="0">
                <a:solidFill>
                  <a:schemeClr val="bg2"/>
                </a:solidFill>
                <a:effectLst/>
                <a:latin typeface="Arial" charset="0"/>
              </a:rPr>
              <a:t> et al, PRL 104 (2010)</a:t>
            </a:r>
            <a:endParaRPr lang="en-US" altLang="de-DE" sz="1600" b="0" baseline="0" dirty="0">
              <a:solidFill>
                <a:schemeClr val="bg2"/>
              </a:solidFill>
              <a:effectLst/>
              <a:latin typeface="Arial" charset="0"/>
            </a:endParaRPr>
          </a:p>
        </p:txBody>
      </p:sp>
      <p:sp>
        <p:nvSpPr>
          <p:cNvPr id="12" name="Text Box 29"/>
          <p:cNvSpPr txBox="1">
            <a:spLocks noChangeArrowheads="1"/>
          </p:cNvSpPr>
          <p:nvPr/>
        </p:nvSpPr>
        <p:spPr bwMode="auto">
          <a:xfrm>
            <a:off x="356300" y="1851363"/>
            <a:ext cx="7393371"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b="0" baseline="0" dirty="0">
                <a:solidFill>
                  <a:schemeClr val="bg2"/>
                </a:solidFill>
                <a:effectLst/>
                <a:latin typeface="Arial" panose="020B0604020202020204" pitchFamily="34" charset="0"/>
                <a:cs typeface="Arial" panose="020B0604020202020204" pitchFamily="34" charset="0"/>
              </a:rPr>
              <a:t>- near degeneracy of </a:t>
            </a:r>
            <a:r>
              <a:rPr lang="en-US" altLang="de-DE" sz="1800" b="0" dirty="0">
                <a:solidFill>
                  <a:schemeClr val="bg2"/>
                </a:solidFill>
                <a:effectLst/>
                <a:latin typeface="Arial" panose="020B0604020202020204" pitchFamily="34" charset="0"/>
                <a:cs typeface="Arial" panose="020B0604020202020204" pitchFamily="34" charset="0"/>
              </a:rPr>
              <a:t>229,229m</a:t>
            </a:r>
            <a:r>
              <a:rPr lang="en-US" altLang="de-DE" sz="1800" b="0" baseline="0" dirty="0">
                <a:solidFill>
                  <a:schemeClr val="bg2"/>
                </a:solidFill>
                <a:effectLst/>
                <a:latin typeface="Arial" panose="020B0604020202020204" pitchFamily="34" charset="0"/>
                <a:cs typeface="Arial" panose="020B0604020202020204" pitchFamily="34" charset="0"/>
              </a:rPr>
              <a:t>Th results from cancellation between large</a:t>
            </a:r>
          </a:p>
          <a:p>
            <a:pPr>
              <a:spcAft>
                <a:spcPts val="600"/>
              </a:spcAft>
            </a:pPr>
            <a:r>
              <a:rPr lang="en-US" altLang="de-DE" sz="1800" b="0" baseline="0" dirty="0">
                <a:solidFill>
                  <a:schemeClr val="bg2"/>
                </a:solidFill>
                <a:effectLst/>
                <a:latin typeface="Arial" panose="020B0604020202020204" pitchFamily="34" charset="0"/>
                <a:cs typeface="Arial" panose="020B0604020202020204" pitchFamily="34" charset="0"/>
              </a:rPr>
              <a:t>  contributions from Coulomb energy (~10</a:t>
            </a:r>
            <a:r>
              <a:rPr lang="en-US" altLang="de-DE" sz="1800" b="0" dirty="0">
                <a:solidFill>
                  <a:schemeClr val="bg2"/>
                </a:solidFill>
                <a:effectLst/>
                <a:latin typeface="Arial" panose="020B0604020202020204" pitchFamily="34" charset="0"/>
                <a:cs typeface="Arial" panose="020B0604020202020204" pitchFamily="34" charset="0"/>
              </a:rPr>
              <a:t>9</a:t>
            </a:r>
            <a:r>
              <a:rPr lang="en-US" altLang="de-DE" sz="1800" b="0" baseline="0" dirty="0">
                <a:solidFill>
                  <a:schemeClr val="bg2"/>
                </a:solidFill>
                <a:effectLst/>
                <a:latin typeface="Arial" panose="020B0604020202020204" pitchFamily="34" charset="0"/>
                <a:cs typeface="Arial" panose="020B0604020202020204" pitchFamily="34" charset="0"/>
              </a:rPr>
              <a:t> eV)</a:t>
            </a:r>
          </a:p>
          <a:p>
            <a:pPr>
              <a:buFontTx/>
              <a:buChar char="-"/>
            </a:pPr>
            <a:r>
              <a:rPr lang="en-US" altLang="de-DE" sz="1800" b="0" baseline="0" dirty="0">
                <a:solidFill>
                  <a:schemeClr val="bg2"/>
                </a:solidFill>
                <a:effectLst/>
                <a:latin typeface="Arial" panose="020B0604020202020204" pitchFamily="34" charset="0"/>
                <a:cs typeface="Arial" panose="020B0604020202020204" pitchFamily="34" charset="0"/>
              </a:rPr>
              <a:t> </a:t>
            </a:r>
            <a:r>
              <a:rPr lang="en-US" altLang="de-DE" sz="1800" b="0" baseline="0" dirty="0" smtClean="0">
                <a:solidFill>
                  <a:schemeClr val="bg2"/>
                </a:solidFill>
                <a:effectLst/>
                <a:latin typeface="Arial" panose="020B0604020202020204" pitchFamily="34" charset="0"/>
                <a:cs typeface="Arial" panose="020B0604020202020204" pitchFamily="34" charset="0"/>
              </a:rPr>
              <a:t>dependencies </a:t>
            </a:r>
            <a:r>
              <a:rPr lang="en-US" altLang="de-DE" sz="1800" b="0" baseline="0" dirty="0">
                <a:solidFill>
                  <a:schemeClr val="bg2"/>
                </a:solidFill>
                <a:effectLst/>
                <a:latin typeface="Arial" panose="020B0604020202020204" pitchFamily="34" charset="0"/>
                <a:cs typeface="Arial" panose="020B0604020202020204" pitchFamily="34" charset="0"/>
              </a:rPr>
              <a:t>on fundamental constants </a:t>
            </a:r>
            <a:endParaRPr lang="en-US" altLang="de-DE" sz="1800" b="0" baseline="0" dirty="0" smtClean="0">
              <a:solidFill>
                <a:schemeClr val="bg2"/>
              </a:solidFill>
              <a:effectLst/>
              <a:latin typeface="Arial" panose="020B0604020202020204" pitchFamily="34" charset="0"/>
              <a:cs typeface="Arial" panose="020B0604020202020204" pitchFamily="34" charset="0"/>
            </a:endParaRPr>
          </a:p>
          <a:p>
            <a:r>
              <a:rPr lang="en-US" altLang="de-DE" sz="1800" b="0" baseline="0" dirty="0" smtClean="0">
                <a:solidFill>
                  <a:schemeClr val="bg2"/>
                </a:solidFill>
                <a:effectLst/>
                <a:latin typeface="Arial" panose="020B0604020202020204" pitchFamily="34" charset="0"/>
                <a:cs typeface="Arial" panose="020B0604020202020204" pitchFamily="34" charset="0"/>
                <a:sym typeface="Wingdings" pitchFamily="2" charset="2"/>
              </a:rPr>
              <a:t>   </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any </a:t>
            </a:r>
            <a:r>
              <a:rPr lang="en-US" altLang="de-DE" sz="1800" b="0" baseline="0" dirty="0" smtClean="0">
                <a:solidFill>
                  <a:schemeClr val="bg2"/>
                </a:solidFill>
                <a:effectLst/>
                <a:latin typeface="Arial" panose="020B0604020202020204" pitchFamily="34" charset="0"/>
                <a:cs typeface="Arial" panose="020B0604020202020204" pitchFamily="34" charset="0"/>
                <a:sym typeface="Wingdings" pitchFamily="2" charset="2"/>
              </a:rPr>
              <a:t>variation would </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be enhanced in the transition frequency</a:t>
            </a:r>
            <a:endParaRPr lang="en-US" altLang="de-DE" sz="1800" b="0" baseline="0" dirty="0">
              <a:solidFill>
                <a:schemeClr val="bg2"/>
              </a:solidFill>
              <a:effectLst/>
              <a:latin typeface="Arial" panose="020B0604020202020204" pitchFamily="34" charset="0"/>
              <a:cs typeface="Arial" panose="020B0604020202020204" pitchFamily="34" charset="0"/>
            </a:endParaRPr>
          </a:p>
        </p:txBody>
      </p:sp>
      <p:sp>
        <p:nvSpPr>
          <p:cNvPr id="13" name="Text Box 30"/>
          <p:cNvSpPr txBox="1">
            <a:spLocks noChangeArrowheads="1"/>
          </p:cNvSpPr>
          <p:nvPr/>
        </p:nvSpPr>
        <p:spPr bwMode="auto">
          <a:xfrm>
            <a:off x="41275" y="5587113"/>
            <a:ext cx="51540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285750" indent="-285750">
              <a:buClr>
                <a:srgbClr val="EA1F0A"/>
              </a:buClr>
              <a:buFont typeface="Wingdings" panose="05000000000000000000" pitchFamily="2" charset="2"/>
              <a:buChar char="§"/>
            </a:pPr>
            <a:r>
              <a:rPr lang="en-US" altLang="de-DE" sz="1800" b="0" baseline="0" dirty="0" smtClean="0">
                <a:solidFill>
                  <a:srgbClr val="000099"/>
                </a:solidFill>
                <a:effectLst/>
                <a:latin typeface="Arial" panose="020B0604020202020204" pitchFamily="34" charset="0"/>
                <a:cs typeface="Arial" panose="020B0604020202020204" pitchFamily="34" charset="0"/>
              </a:rPr>
              <a:t>current (</a:t>
            </a:r>
            <a:r>
              <a:rPr lang="en-US" altLang="de-DE" sz="1800" b="0" baseline="0" dirty="0" err="1" smtClean="0">
                <a:solidFill>
                  <a:srgbClr val="000099"/>
                </a:solidFill>
                <a:effectLst/>
                <a:latin typeface="Arial" panose="020B0604020202020204" pitchFamily="34" charset="0"/>
                <a:cs typeface="Arial" panose="020B0604020202020204" pitchFamily="34" charset="0"/>
              </a:rPr>
              <a:t>theor</a:t>
            </a:r>
            <a:r>
              <a:rPr lang="en-US" altLang="de-DE" sz="1800" b="0" baseline="0" dirty="0" smtClean="0">
                <a:solidFill>
                  <a:srgbClr val="000099"/>
                </a:solidFill>
                <a:effectLst/>
                <a:latin typeface="Arial" panose="020B0604020202020204" pitchFamily="34" charset="0"/>
                <a:cs typeface="Arial" panose="020B0604020202020204" pitchFamily="34" charset="0"/>
              </a:rPr>
              <a:t>.) limit of potential time variation:</a:t>
            </a:r>
            <a:endParaRPr lang="de-DE" altLang="de-DE" sz="1800" b="0" baseline="0" dirty="0">
              <a:solidFill>
                <a:srgbClr val="000099"/>
              </a:solidFill>
              <a:effectLst/>
              <a:latin typeface="Arial" panose="020B0604020202020204" pitchFamily="34" charset="0"/>
              <a:cs typeface="Arial" panose="020B0604020202020204" pitchFamily="34" charset="0"/>
            </a:endParaRPr>
          </a:p>
        </p:txBody>
      </p:sp>
      <p:grpSp>
        <p:nvGrpSpPr>
          <p:cNvPr id="14" name="Group 31"/>
          <p:cNvGrpSpPr>
            <a:grpSpLocks/>
          </p:cNvGrpSpPr>
          <p:nvPr/>
        </p:nvGrpSpPr>
        <p:grpSpPr bwMode="auto">
          <a:xfrm>
            <a:off x="1907638" y="5977638"/>
            <a:ext cx="3328987" cy="609600"/>
            <a:chOff x="1529" y="3467"/>
            <a:chExt cx="2097" cy="384"/>
          </a:xfrm>
        </p:grpSpPr>
        <p:sp>
          <p:nvSpPr>
            <p:cNvPr id="15" name="Rectangle 32"/>
            <p:cNvSpPr>
              <a:spLocks noChangeArrowheads="1"/>
            </p:cNvSpPr>
            <p:nvPr/>
          </p:nvSpPr>
          <p:spPr bwMode="auto">
            <a:xfrm>
              <a:off x="1559" y="3497"/>
              <a:ext cx="2067" cy="354"/>
            </a:xfrm>
            <a:prstGeom prst="rect">
              <a:avLst/>
            </a:prstGeom>
            <a:solidFill>
              <a:schemeClr val="bg2"/>
            </a:solidFill>
            <a:ln>
              <a:noFill/>
            </a:ln>
            <a:effectLst/>
            <a:extLs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6" name="Group 33"/>
            <p:cNvGrpSpPr>
              <a:grpSpLocks/>
            </p:cNvGrpSpPr>
            <p:nvPr/>
          </p:nvGrpSpPr>
          <p:grpSpPr bwMode="auto">
            <a:xfrm>
              <a:off x="1529" y="3467"/>
              <a:ext cx="2067" cy="354"/>
              <a:chOff x="1559" y="3497"/>
              <a:chExt cx="2067" cy="354"/>
            </a:xfrm>
          </p:grpSpPr>
          <p:sp>
            <p:nvSpPr>
              <p:cNvPr id="17" name="Rectangle 34"/>
              <p:cNvSpPr>
                <a:spLocks noChangeArrowheads="1"/>
              </p:cNvSpPr>
              <p:nvPr/>
            </p:nvSpPr>
            <p:spPr bwMode="auto">
              <a:xfrm>
                <a:off x="1559" y="3497"/>
                <a:ext cx="2067" cy="354"/>
              </a:xfrm>
              <a:prstGeom prst="rect">
                <a:avLst/>
              </a:prstGeom>
              <a:solidFill>
                <a:srgbClr val="FFFF99"/>
              </a:solidFill>
              <a:ln>
                <a:noFill/>
              </a:ln>
              <a:effectLst/>
              <a:extLs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aphicFrame>
            <p:nvGraphicFramePr>
              <p:cNvPr id="18" name="Object 35"/>
              <p:cNvGraphicFramePr>
                <a:graphicFrameLocks noChangeAspect="1"/>
              </p:cNvGraphicFramePr>
              <p:nvPr/>
            </p:nvGraphicFramePr>
            <p:xfrm>
              <a:off x="1559" y="3497"/>
              <a:ext cx="2067" cy="354"/>
            </p:xfrm>
            <a:graphic>
              <a:graphicData uri="http://schemas.openxmlformats.org/presentationml/2006/ole">
                <mc:AlternateContent xmlns:mc="http://schemas.openxmlformats.org/markup-compatibility/2006">
                  <mc:Choice xmlns:v="urn:schemas-microsoft-com:vml" Requires="v">
                    <p:oleObj spid="_x0000_s2185" name="Formel" r:id="rId4" imgW="1777680" imgH="304560" progId="Equation.3">
                      <p:embed/>
                    </p:oleObj>
                  </mc:Choice>
                  <mc:Fallback>
                    <p:oleObj name="Formel" r:id="rId4" imgW="1777680" imgH="3045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9" y="3497"/>
                            <a:ext cx="2067" cy="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sp>
        <p:nvSpPr>
          <p:cNvPr id="2" name="TextBox 1"/>
          <p:cNvSpPr txBox="1"/>
          <p:nvPr/>
        </p:nvSpPr>
        <p:spPr>
          <a:xfrm>
            <a:off x="5481651" y="1575211"/>
            <a:ext cx="3662349" cy="338554"/>
          </a:xfrm>
          <a:prstGeom prst="rect">
            <a:avLst/>
          </a:prstGeom>
          <a:noFill/>
        </p:spPr>
        <p:txBody>
          <a:bodyPr wrap="none" rtlCol="0">
            <a:spAutoFit/>
          </a:bodyPr>
          <a:lstStyle/>
          <a:p>
            <a:r>
              <a:rPr lang="en-US" sz="1600" b="0" baseline="0" dirty="0" err="1" smtClean="0">
                <a:solidFill>
                  <a:schemeClr val="bg2"/>
                </a:solidFill>
                <a:effectLst/>
                <a:latin typeface="Arial" panose="020B0604020202020204" pitchFamily="34" charset="0"/>
                <a:cs typeface="Arial" panose="020B0604020202020204" pitchFamily="34" charset="0"/>
              </a:rPr>
              <a:t>Uzan</a:t>
            </a:r>
            <a:r>
              <a:rPr lang="en-US" sz="1600" b="0" baseline="0" dirty="0" smtClean="0">
                <a:solidFill>
                  <a:schemeClr val="bg2"/>
                </a:solidFill>
                <a:effectLst/>
                <a:latin typeface="Arial" panose="020B0604020202020204" pitchFamily="34" charset="0"/>
                <a:cs typeface="Arial" panose="020B0604020202020204" pitchFamily="34" charset="0"/>
              </a:rPr>
              <a:t>, Rev. Mod. Phys. 75, 403 (2003)</a:t>
            </a:r>
            <a:endParaRPr lang="de-DE" sz="1600" b="0" baseline="0" dirty="0">
              <a:solidFill>
                <a:schemeClr val="bg2"/>
              </a:solidFill>
              <a:effectLst/>
              <a:latin typeface="Arial" panose="020B0604020202020204" pitchFamily="34" charset="0"/>
              <a:cs typeface="Arial" panose="020B0604020202020204" pitchFamily="34" charset="0"/>
            </a:endParaRPr>
          </a:p>
        </p:txBody>
      </p:sp>
      <p:sp>
        <p:nvSpPr>
          <p:cNvPr id="19" name="TextBox 18"/>
          <p:cNvSpPr txBox="1"/>
          <p:nvPr/>
        </p:nvSpPr>
        <p:spPr>
          <a:xfrm>
            <a:off x="5854125" y="6155733"/>
            <a:ext cx="3081293" cy="338554"/>
          </a:xfrm>
          <a:prstGeom prst="rect">
            <a:avLst/>
          </a:prstGeom>
          <a:noFill/>
        </p:spPr>
        <p:txBody>
          <a:bodyPr wrap="none" rtlCol="0">
            <a:spAutoFit/>
          </a:bodyPr>
          <a:lstStyle/>
          <a:p>
            <a:r>
              <a:rPr lang="en-US" sz="1600" b="0" baseline="0" dirty="0" err="1" smtClean="0">
                <a:solidFill>
                  <a:schemeClr val="bg2"/>
                </a:solidFill>
                <a:effectLst/>
                <a:latin typeface="Arial" panose="020B0604020202020204" pitchFamily="34" charset="0"/>
                <a:cs typeface="Arial" panose="020B0604020202020204" pitchFamily="34" charset="0"/>
              </a:rPr>
              <a:t>Fujii</a:t>
            </a:r>
            <a:r>
              <a:rPr lang="en-US" sz="1600" b="0" baseline="0" dirty="0" smtClean="0">
                <a:solidFill>
                  <a:schemeClr val="bg2"/>
                </a:solidFill>
                <a:effectLst/>
                <a:latin typeface="Arial" panose="020B0604020202020204" pitchFamily="34" charset="0"/>
                <a:cs typeface="Arial" panose="020B0604020202020204" pitchFamily="34" charset="0"/>
              </a:rPr>
              <a:t> et al., NP B573, 377 (2000)</a:t>
            </a:r>
            <a:endParaRPr lang="de-DE" sz="1600" b="0" baseline="0"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0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606600" y="17453"/>
            <a:ext cx="5209846" cy="647565"/>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Sensitivity to variations of </a:t>
            </a:r>
            <a:r>
              <a:rPr lang="en-US" altLang="de-DE" sz="2800" b="1" u="sng" dirty="0" smtClean="0">
                <a:solidFill>
                  <a:srgbClr val="FF0000"/>
                </a:solidFill>
                <a:effectLst>
                  <a:outerShdw blurRad="38100" dist="38100" dir="2700000" algn="tl">
                    <a:srgbClr val="000000"/>
                  </a:outerShdw>
                </a:effectLst>
                <a:latin typeface="Symbol" panose="05050102010706020507" pitchFamily="18" charset="2"/>
                <a:cs typeface="Arial" panose="020B0604020202020204" pitchFamily="34" charset="0"/>
              </a:rPr>
              <a:t>a</a:t>
            </a:r>
            <a:endParaRPr lang="de-DE" altLang="de-DE" sz="2800" b="1" u="sng" dirty="0">
              <a:solidFill>
                <a:srgbClr val="05791B"/>
              </a:solidFill>
              <a:latin typeface="Symbol" panose="05050102010706020507" pitchFamily="18" charset="2"/>
              <a:cs typeface="Arial" panose="020B0604020202020204" pitchFamily="34" charset="0"/>
            </a:endParaRPr>
          </a:p>
        </p:txBody>
      </p:sp>
      <p:sp>
        <p:nvSpPr>
          <p:cNvPr id="8" name="TextBox 7"/>
          <p:cNvSpPr txBox="1"/>
          <p:nvPr/>
        </p:nvSpPr>
        <p:spPr>
          <a:xfrm>
            <a:off x="-10638" y="6528383"/>
            <a:ext cx="298480"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8</a:t>
            </a:r>
            <a:endParaRPr lang="de-DE" sz="1600" baseline="0" dirty="0">
              <a:solidFill>
                <a:schemeClr val="bg2"/>
              </a:solidFill>
              <a:effectLst/>
              <a:latin typeface="Arial" panose="020B0604020202020204" pitchFamily="34" charset="0"/>
              <a:cs typeface="Arial" panose="020B0604020202020204" pitchFamily="34" charset="0"/>
            </a:endParaRPr>
          </a:p>
        </p:txBody>
      </p:sp>
      <p:grpSp>
        <p:nvGrpSpPr>
          <p:cNvPr id="5" name="Group 45"/>
          <p:cNvGrpSpPr>
            <a:grpSpLocks/>
          </p:cNvGrpSpPr>
          <p:nvPr/>
        </p:nvGrpSpPr>
        <p:grpSpPr bwMode="auto">
          <a:xfrm>
            <a:off x="905988" y="1446213"/>
            <a:ext cx="3497262" cy="744537"/>
            <a:chOff x="1003" y="1691"/>
            <a:chExt cx="2203" cy="469"/>
          </a:xfrm>
        </p:grpSpPr>
        <p:sp>
          <p:nvSpPr>
            <p:cNvPr id="6" name="Rectangle 40"/>
            <p:cNvSpPr>
              <a:spLocks noChangeArrowheads="1"/>
            </p:cNvSpPr>
            <p:nvPr/>
          </p:nvSpPr>
          <p:spPr bwMode="auto">
            <a:xfrm>
              <a:off x="1108" y="1740"/>
              <a:ext cx="2098" cy="420"/>
            </a:xfrm>
            <a:prstGeom prst="rect">
              <a:avLst/>
            </a:prstGeom>
            <a:solidFill>
              <a:schemeClr val="bg2"/>
            </a:solidFill>
            <a:ln w="38100" cap="sq">
              <a:solidFill>
                <a:schemeClr val="bg2"/>
              </a:solidFill>
              <a:miter lim="800000"/>
              <a:headEnd type="none" w="lg" len="lg"/>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7" name="Group 44"/>
            <p:cNvGrpSpPr>
              <a:grpSpLocks/>
            </p:cNvGrpSpPr>
            <p:nvPr/>
          </p:nvGrpSpPr>
          <p:grpSpPr bwMode="auto">
            <a:xfrm>
              <a:off x="1003" y="1691"/>
              <a:ext cx="2177" cy="450"/>
              <a:chOff x="1197" y="1853"/>
              <a:chExt cx="2177" cy="450"/>
            </a:xfrm>
          </p:grpSpPr>
          <p:sp>
            <p:nvSpPr>
              <p:cNvPr id="9" name="Rectangle 43"/>
              <p:cNvSpPr>
                <a:spLocks noChangeArrowheads="1"/>
              </p:cNvSpPr>
              <p:nvPr/>
            </p:nvSpPr>
            <p:spPr bwMode="auto">
              <a:xfrm>
                <a:off x="1197" y="1853"/>
                <a:ext cx="2177" cy="450"/>
              </a:xfrm>
              <a:prstGeom prst="rect">
                <a:avLst/>
              </a:prstGeom>
              <a:solidFill>
                <a:srgbClr val="FFFF99"/>
              </a:solidFill>
              <a:ln>
                <a:noFill/>
              </a:ln>
              <a:effectLst/>
              <a:extLst>
                <a:ext uri="{91240B29-F687-4F45-9708-019B960494DF}">
                  <a14:hiddenLine xmlns:a14="http://schemas.microsoft.com/office/drawing/2010/main" w="38100" cap="sq">
                    <a:solidFill>
                      <a:schemeClr val="bg2"/>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aphicFrame>
            <p:nvGraphicFramePr>
              <p:cNvPr id="10" name="Object 30"/>
              <p:cNvGraphicFramePr>
                <a:graphicFrameLocks noChangeAspect="1"/>
              </p:cNvGraphicFramePr>
              <p:nvPr/>
            </p:nvGraphicFramePr>
            <p:xfrm>
              <a:off x="1197" y="1853"/>
              <a:ext cx="2177" cy="450"/>
            </p:xfrm>
            <a:graphic>
              <a:graphicData uri="http://schemas.openxmlformats.org/presentationml/2006/ole">
                <mc:AlternateContent xmlns:mc="http://schemas.openxmlformats.org/markup-compatibility/2006">
                  <mc:Choice xmlns:v="urn:schemas-microsoft-com:vml" Requires="v">
                    <p:oleObj spid="_x0000_s1393" name="Formel" r:id="rId4" imgW="1904760" imgH="393480" progId="Equation.3">
                      <p:embed/>
                    </p:oleObj>
                  </mc:Choice>
                  <mc:Fallback>
                    <p:oleObj name="Formel" r:id="rId4" imgW="190476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7" y="1853"/>
                            <a:ext cx="2177" cy="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nvGrpSpPr>
          <p:cNvPr id="11" name="Group 50"/>
          <p:cNvGrpSpPr>
            <a:grpSpLocks/>
          </p:cNvGrpSpPr>
          <p:nvPr/>
        </p:nvGrpSpPr>
        <p:grpSpPr bwMode="auto">
          <a:xfrm>
            <a:off x="3254375" y="3112700"/>
            <a:ext cx="1108075" cy="742950"/>
            <a:chOff x="2386" y="2706"/>
            <a:chExt cx="698" cy="468"/>
          </a:xfrm>
        </p:grpSpPr>
        <p:sp>
          <p:nvSpPr>
            <p:cNvPr id="12" name="Rectangle 49"/>
            <p:cNvSpPr>
              <a:spLocks noChangeArrowheads="1"/>
            </p:cNvSpPr>
            <p:nvPr/>
          </p:nvSpPr>
          <p:spPr bwMode="auto">
            <a:xfrm>
              <a:off x="2410" y="2730"/>
              <a:ext cx="674" cy="444"/>
            </a:xfrm>
            <a:prstGeom prst="rect">
              <a:avLst/>
            </a:prstGeom>
            <a:solidFill>
              <a:schemeClr val="bg2"/>
            </a:solidFill>
            <a:ln w="38100" cap="sq">
              <a:solidFill>
                <a:schemeClr val="bg2"/>
              </a:solidFill>
              <a:miter lim="800000"/>
              <a:headEnd type="none" w="lg" len="lg"/>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3" name="Group 48"/>
            <p:cNvGrpSpPr>
              <a:grpSpLocks/>
            </p:cNvGrpSpPr>
            <p:nvPr/>
          </p:nvGrpSpPr>
          <p:grpSpPr bwMode="auto">
            <a:xfrm>
              <a:off x="2386" y="2706"/>
              <a:ext cx="674" cy="444"/>
              <a:chOff x="2506" y="2730"/>
              <a:chExt cx="674" cy="444"/>
            </a:xfrm>
          </p:grpSpPr>
          <p:sp>
            <p:nvSpPr>
              <p:cNvPr id="14" name="Rectangle 47"/>
              <p:cNvSpPr>
                <a:spLocks noChangeArrowheads="1"/>
              </p:cNvSpPr>
              <p:nvPr/>
            </p:nvSpPr>
            <p:spPr bwMode="auto">
              <a:xfrm>
                <a:off x="2506" y="2730"/>
                <a:ext cx="674" cy="444"/>
              </a:xfrm>
              <a:prstGeom prst="rect">
                <a:avLst/>
              </a:prstGeom>
              <a:solidFill>
                <a:srgbClr val="FFFF99"/>
              </a:solidFill>
              <a:ln>
                <a:noFill/>
              </a:ln>
              <a:effectLst/>
              <a:extLs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aphicFrame>
            <p:nvGraphicFramePr>
              <p:cNvPr id="15" name="Object 32"/>
              <p:cNvGraphicFramePr>
                <a:graphicFrameLocks noChangeAspect="1"/>
              </p:cNvGraphicFramePr>
              <p:nvPr/>
            </p:nvGraphicFramePr>
            <p:xfrm>
              <a:off x="2506" y="2730"/>
              <a:ext cx="674" cy="444"/>
            </p:xfrm>
            <a:graphic>
              <a:graphicData uri="http://schemas.openxmlformats.org/presentationml/2006/ole">
                <mc:AlternateContent xmlns:mc="http://schemas.openxmlformats.org/markup-compatibility/2006">
                  <mc:Choice xmlns:v="urn:schemas-microsoft-com:vml" Requires="v">
                    <p:oleObj spid="_x0000_s1394" name="Formel" r:id="rId6" imgW="596880" imgH="393480" progId="Equation.3">
                      <p:embed/>
                    </p:oleObj>
                  </mc:Choice>
                  <mc:Fallback>
                    <p:oleObj name="Formel" r:id="rId6" imgW="59688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6" y="2730"/>
                            <a:ext cx="674" cy="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sp>
        <p:nvSpPr>
          <p:cNvPr id="16" name="Text Box 36"/>
          <p:cNvSpPr txBox="1">
            <a:spLocks noChangeArrowheads="1"/>
          </p:cNvSpPr>
          <p:nvPr/>
        </p:nvSpPr>
        <p:spPr bwMode="auto">
          <a:xfrm>
            <a:off x="346075" y="3237413"/>
            <a:ext cx="22878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b="0" baseline="0" dirty="0">
                <a:solidFill>
                  <a:schemeClr val="bg2"/>
                </a:solidFill>
                <a:effectLst/>
                <a:latin typeface="Arial" panose="020B0604020202020204" pitchFamily="34" charset="0"/>
                <a:cs typeface="Arial" panose="020B0604020202020204" pitchFamily="34" charset="0"/>
              </a:rPr>
              <a:t>enhancement factor:</a:t>
            </a:r>
            <a:endParaRPr lang="de-DE" altLang="de-DE" sz="1800" b="0" baseline="0" dirty="0">
              <a:solidFill>
                <a:schemeClr val="bg2"/>
              </a:solidFill>
              <a:effectLst/>
              <a:latin typeface="Arial" panose="020B0604020202020204" pitchFamily="34" charset="0"/>
              <a:cs typeface="Arial" panose="020B0604020202020204" pitchFamily="34" charset="0"/>
            </a:endParaRPr>
          </a:p>
        </p:txBody>
      </p:sp>
      <p:sp>
        <p:nvSpPr>
          <p:cNvPr id="17" name="Text Box 56"/>
          <p:cNvSpPr txBox="1">
            <a:spLocks noChangeArrowheads="1"/>
          </p:cNvSpPr>
          <p:nvPr/>
        </p:nvSpPr>
        <p:spPr bwMode="auto">
          <a:xfrm>
            <a:off x="3506" y="1005505"/>
            <a:ext cx="82349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buClr>
                <a:srgbClr val="EA1F0A"/>
              </a:buClr>
              <a:buFont typeface="Wingdings" panose="05000000000000000000" pitchFamily="2" charset="2"/>
              <a:buChar char="§"/>
            </a:pPr>
            <a:r>
              <a:rPr lang="en-US" altLang="de-DE" sz="1800" b="0" baseline="0" dirty="0" smtClean="0">
                <a:solidFill>
                  <a:srgbClr val="05791B"/>
                </a:solidFill>
                <a:effectLst/>
                <a:latin typeface="Arial" panose="020B0604020202020204" pitchFamily="34" charset="0"/>
                <a:cs typeface="Arial" panose="020B0604020202020204" pitchFamily="34" charset="0"/>
              </a:rPr>
              <a:t>sensitivity </a:t>
            </a:r>
            <a:r>
              <a:rPr lang="en-US" altLang="de-DE" sz="1800" b="0" baseline="0" dirty="0">
                <a:solidFill>
                  <a:srgbClr val="05791B"/>
                </a:solidFill>
                <a:effectLst/>
                <a:latin typeface="Arial" panose="020B0604020202020204" pitchFamily="34" charset="0"/>
                <a:cs typeface="Arial" panose="020B0604020202020204" pitchFamily="34" charset="0"/>
              </a:rPr>
              <a:t>of </a:t>
            </a:r>
            <a:r>
              <a:rPr lang="en-US" altLang="de-DE" sz="1800" b="0" dirty="0" smtClean="0">
                <a:solidFill>
                  <a:srgbClr val="05791B"/>
                </a:solidFill>
                <a:effectLst/>
                <a:latin typeface="Arial" panose="020B0604020202020204" pitchFamily="34" charset="0"/>
                <a:cs typeface="Arial" panose="020B0604020202020204" pitchFamily="34" charset="0"/>
              </a:rPr>
              <a:t>229m</a:t>
            </a:r>
            <a:r>
              <a:rPr lang="en-US" altLang="de-DE" sz="1800" b="0" baseline="0" dirty="0" smtClean="0">
                <a:solidFill>
                  <a:srgbClr val="05791B"/>
                </a:solidFill>
                <a:effectLst/>
                <a:latin typeface="Arial" panose="020B0604020202020204" pitchFamily="34" charset="0"/>
                <a:cs typeface="Arial" panose="020B0604020202020204" pitchFamily="34" charset="0"/>
              </a:rPr>
              <a:t>Th </a:t>
            </a:r>
            <a:r>
              <a:rPr lang="en-US" altLang="de-DE" sz="1800" b="0" baseline="0" dirty="0">
                <a:solidFill>
                  <a:srgbClr val="05791B"/>
                </a:solidFill>
                <a:effectLst/>
                <a:latin typeface="Arial" panose="020B0604020202020204" pitchFamily="34" charset="0"/>
                <a:cs typeface="Arial" panose="020B0604020202020204" pitchFamily="34" charset="0"/>
              </a:rPr>
              <a:t>transition frequency </a:t>
            </a:r>
            <a:r>
              <a:rPr lang="en-US" altLang="de-DE" sz="1800" b="0" baseline="0" dirty="0" smtClean="0">
                <a:solidFill>
                  <a:srgbClr val="05791B"/>
                </a:solidFill>
                <a:effectLst/>
                <a:latin typeface="Symbol" panose="05050102010706020507" pitchFamily="18" charset="2"/>
                <a:cs typeface="Arial" panose="020B0604020202020204" pitchFamily="34" charset="0"/>
              </a:rPr>
              <a:t>w</a:t>
            </a:r>
            <a:r>
              <a:rPr lang="en-US" altLang="de-DE" sz="1800" b="0" baseline="0" dirty="0" smtClean="0">
                <a:solidFill>
                  <a:srgbClr val="05791B"/>
                </a:solidFill>
                <a:effectLst/>
                <a:latin typeface="Arial" panose="020B0604020202020204" pitchFamily="34" charset="0"/>
                <a:cs typeface="Arial" panose="020B0604020202020204" pitchFamily="34" charset="0"/>
              </a:rPr>
              <a:t> to </a:t>
            </a:r>
            <a:r>
              <a:rPr lang="en-US" altLang="de-DE" sz="1800" b="0" baseline="0" dirty="0">
                <a:solidFill>
                  <a:srgbClr val="05791B"/>
                </a:solidFill>
                <a:effectLst/>
                <a:latin typeface="Arial" panose="020B0604020202020204" pitchFamily="34" charset="0"/>
                <a:cs typeface="Arial" panose="020B0604020202020204" pitchFamily="34" charset="0"/>
              </a:rPr>
              <a:t>temporal variation of </a:t>
            </a:r>
            <a:r>
              <a:rPr lang="en-US" altLang="de-DE" sz="1800" b="0" baseline="0" dirty="0" smtClean="0">
                <a:solidFill>
                  <a:srgbClr val="05791B"/>
                </a:solidFill>
                <a:effectLst/>
                <a:latin typeface="Symbol" pitchFamily="18" charset="2"/>
              </a:rPr>
              <a:t>a</a:t>
            </a:r>
            <a:r>
              <a:rPr lang="en-US" altLang="de-DE" sz="1800" b="0" baseline="0" dirty="0" smtClean="0">
                <a:solidFill>
                  <a:srgbClr val="05791B"/>
                </a:solidFill>
                <a:effectLst/>
                <a:latin typeface="Arial" panose="020B0604020202020204" pitchFamily="34" charset="0"/>
                <a:cs typeface="Arial" panose="020B0604020202020204" pitchFamily="34" charset="0"/>
              </a:rPr>
              <a:t>= e</a:t>
            </a:r>
            <a:r>
              <a:rPr lang="en-US" altLang="de-DE" sz="1800" b="0" dirty="0" smtClean="0">
                <a:solidFill>
                  <a:srgbClr val="05791B"/>
                </a:solidFill>
                <a:effectLst/>
                <a:latin typeface="Arial" panose="020B0604020202020204" pitchFamily="34" charset="0"/>
                <a:cs typeface="Arial" panose="020B0604020202020204" pitchFamily="34" charset="0"/>
              </a:rPr>
              <a:t>2</a:t>
            </a:r>
            <a:r>
              <a:rPr lang="en-US" altLang="de-DE" sz="1800" b="0" baseline="0" dirty="0" smtClean="0">
                <a:solidFill>
                  <a:srgbClr val="05791B"/>
                </a:solidFill>
                <a:effectLst/>
                <a:latin typeface="Arial" panose="020B0604020202020204" pitchFamily="34" charset="0"/>
                <a:cs typeface="Arial" panose="020B0604020202020204" pitchFamily="34" charset="0"/>
              </a:rPr>
              <a:t>/</a:t>
            </a:r>
            <a:r>
              <a:rPr lang="en-US" altLang="de-DE" sz="1800" b="0" baseline="0" dirty="0" err="1" smtClean="0">
                <a:solidFill>
                  <a:srgbClr val="05791B"/>
                </a:solidFill>
                <a:effectLst/>
                <a:latin typeface="Arial" panose="020B0604020202020204" pitchFamily="34" charset="0"/>
                <a:cs typeface="Arial" panose="020B0604020202020204" pitchFamily="34" charset="0"/>
              </a:rPr>
              <a:t>hc</a:t>
            </a:r>
            <a:r>
              <a:rPr lang="en-US" altLang="de-DE" sz="1800" b="0" baseline="0" dirty="0" smtClean="0">
                <a:solidFill>
                  <a:srgbClr val="05791B"/>
                </a:solidFill>
                <a:effectLst/>
              </a:rPr>
              <a:t>:</a:t>
            </a:r>
            <a:r>
              <a:rPr lang="en-US" altLang="de-DE" b="0" baseline="0" dirty="0" smtClean="0">
                <a:solidFill>
                  <a:srgbClr val="05791B"/>
                </a:solidFill>
                <a:effectLst/>
              </a:rPr>
              <a:t> </a:t>
            </a:r>
            <a:endParaRPr lang="en-US" altLang="de-DE" b="0" baseline="0" dirty="0">
              <a:solidFill>
                <a:srgbClr val="05791B"/>
              </a:solidFill>
              <a:effectLst/>
            </a:endParaRPr>
          </a:p>
        </p:txBody>
      </p:sp>
      <p:sp>
        <p:nvSpPr>
          <p:cNvPr id="18" name="Text Box 58"/>
          <p:cNvSpPr txBox="1">
            <a:spLocks noChangeArrowheads="1"/>
          </p:cNvSpPr>
          <p:nvPr/>
        </p:nvSpPr>
        <p:spPr bwMode="auto">
          <a:xfrm>
            <a:off x="271013" y="2379663"/>
            <a:ext cx="61228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b="0" baseline="0" dirty="0">
                <a:solidFill>
                  <a:schemeClr val="bg2"/>
                </a:solidFill>
                <a:effectLst/>
                <a:latin typeface="Symbol" panose="05050102010706020507" pitchFamily="18" charset="2"/>
                <a:cs typeface="Arial" panose="020B0604020202020204" pitchFamily="34" charset="0"/>
              </a:rPr>
              <a:t>D</a:t>
            </a:r>
            <a:r>
              <a:rPr lang="en-US" altLang="de-DE" sz="1800" b="0" baseline="0" dirty="0">
                <a:solidFill>
                  <a:schemeClr val="bg2"/>
                </a:solidFill>
                <a:effectLst/>
                <a:latin typeface="Arial" panose="020B0604020202020204" pitchFamily="34" charset="0"/>
                <a:cs typeface="Arial" panose="020B0604020202020204" pitchFamily="34" charset="0"/>
              </a:rPr>
              <a:t>V</a:t>
            </a:r>
            <a:r>
              <a:rPr lang="en-US" altLang="de-DE" sz="1800" b="0" baseline="-25000" dirty="0">
                <a:solidFill>
                  <a:schemeClr val="bg2"/>
                </a:solidFill>
                <a:effectLst/>
                <a:latin typeface="Arial" panose="020B0604020202020204" pitchFamily="34" charset="0"/>
                <a:cs typeface="Arial" panose="020B0604020202020204" pitchFamily="34" charset="0"/>
              </a:rPr>
              <a:t>C</a:t>
            </a:r>
            <a:r>
              <a:rPr lang="en-US" altLang="de-DE" sz="1800" b="0" baseline="0" dirty="0">
                <a:solidFill>
                  <a:schemeClr val="bg2"/>
                </a:solidFill>
                <a:effectLst/>
                <a:latin typeface="Arial" panose="020B0604020202020204" pitchFamily="34" charset="0"/>
                <a:cs typeface="Arial" panose="020B0604020202020204" pitchFamily="34" charset="0"/>
              </a:rPr>
              <a:t>: difference in Coulomb energy between </a:t>
            </a:r>
            <a:r>
              <a:rPr lang="en-US" altLang="de-DE" sz="1800" b="0" dirty="0">
                <a:solidFill>
                  <a:schemeClr val="bg2"/>
                </a:solidFill>
                <a:effectLst/>
                <a:latin typeface="Arial" panose="020B0604020202020204" pitchFamily="34" charset="0"/>
                <a:cs typeface="Arial" panose="020B0604020202020204" pitchFamily="34" charset="0"/>
              </a:rPr>
              <a:t>229</a:t>
            </a:r>
            <a:r>
              <a:rPr lang="en-US" altLang="de-DE" sz="1800" b="0" baseline="0" dirty="0">
                <a:solidFill>
                  <a:schemeClr val="bg2"/>
                </a:solidFill>
                <a:effectLst/>
                <a:latin typeface="Arial" panose="020B0604020202020204" pitchFamily="34" charset="0"/>
                <a:cs typeface="Arial" panose="020B0604020202020204" pitchFamily="34" charset="0"/>
              </a:rPr>
              <a:t>Th, </a:t>
            </a:r>
            <a:r>
              <a:rPr lang="en-US" altLang="de-DE" sz="1800" b="0" dirty="0">
                <a:solidFill>
                  <a:schemeClr val="bg2"/>
                </a:solidFill>
                <a:effectLst/>
                <a:latin typeface="Arial" panose="020B0604020202020204" pitchFamily="34" charset="0"/>
                <a:cs typeface="Arial" panose="020B0604020202020204" pitchFamily="34" charset="0"/>
              </a:rPr>
              <a:t>229m</a:t>
            </a:r>
            <a:r>
              <a:rPr lang="en-US" altLang="de-DE" sz="1800" b="0" baseline="0" dirty="0">
                <a:solidFill>
                  <a:schemeClr val="bg2"/>
                </a:solidFill>
                <a:effectLst/>
                <a:latin typeface="Arial" panose="020B0604020202020204" pitchFamily="34" charset="0"/>
                <a:cs typeface="Arial" panose="020B0604020202020204" pitchFamily="34" charset="0"/>
              </a:rPr>
              <a:t>Th </a:t>
            </a:r>
          </a:p>
          <a:p>
            <a:r>
              <a:rPr lang="en-US" altLang="de-DE" sz="1800" b="0" baseline="0" dirty="0">
                <a:solidFill>
                  <a:schemeClr val="bg2"/>
                </a:solidFill>
                <a:effectLst/>
                <a:latin typeface="Arial" panose="020B0604020202020204" pitchFamily="34" charset="0"/>
                <a:cs typeface="Arial" panose="020B0604020202020204" pitchFamily="34" charset="0"/>
              </a:rPr>
              <a:t>        (proton polarization by modified neutron distribution)</a:t>
            </a:r>
          </a:p>
        </p:txBody>
      </p:sp>
      <p:sp>
        <p:nvSpPr>
          <p:cNvPr id="19" name="Text Box 59"/>
          <p:cNvSpPr txBox="1">
            <a:spLocks noChangeArrowheads="1"/>
          </p:cNvSpPr>
          <p:nvPr/>
        </p:nvSpPr>
        <p:spPr bwMode="auto">
          <a:xfrm>
            <a:off x="52388" y="3970838"/>
            <a:ext cx="14734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buClr>
                <a:srgbClr val="EA1F0A"/>
              </a:buClr>
              <a:buFont typeface="Wingdings" panose="05000000000000000000" pitchFamily="2" charset="2"/>
              <a:buChar char="§"/>
            </a:pPr>
            <a:r>
              <a:rPr lang="en-US" altLang="de-DE" sz="1800" b="0" baseline="0" dirty="0" smtClean="0">
                <a:solidFill>
                  <a:srgbClr val="05791B"/>
                </a:solidFill>
                <a:effectLst/>
                <a:latin typeface="Arial" panose="020B0604020202020204" pitchFamily="34" charset="0"/>
                <a:cs typeface="Arial" panose="020B0604020202020204" pitchFamily="34" charset="0"/>
              </a:rPr>
              <a:t>example</a:t>
            </a:r>
            <a:r>
              <a:rPr lang="en-US" altLang="de-DE" sz="1800" b="0" baseline="0" dirty="0">
                <a:solidFill>
                  <a:srgbClr val="05791B"/>
                </a:solidFill>
                <a:effectLst/>
                <a:latin typeface="Arial" panose="020B0604020202020204" pitchFamily="34" charset="0"/>
                <a:cs typeface="Arial" panose="020B0604020202020204" pitchFamily="34" charset="0"/>
              </a:rPr>
              <a:t>:</a:t>
            </a:r>
          </a:p>
        </p:txBody>
      </p:sp>
      <p:sp>
        <p:nvSpPr>
          <p:cNvPr id="20" name="Text Box 60"/>
          <p:cNvSpPr txBox="1">
            <a:spLocks noChangeArrowheads="1"/>
          </p:cNvSpPr>
          <p:nvPr/>
        </p:nvSpPr>
        <p:spPr bwMode="auto">
          <a:xfrm>
            <a:off x="1401625" y="3989888"/>
            <a:ext cx="3802644"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sz="1800" b="0" baseline="0" dirty="0">
                <a:solidFill>
                  <a:schemeClr val="bg2"/>
                </a:solidFill>
                <a:effectLst/>
                <a:latin typeface="Arial" panose="020B0604020202020204" pitchFamily="34" charset="0"/>
                <a:cs typeface="Arial" panose="020B0604020202020204" pitchFamily="34" charset="0"/>
              </a:rPr>
              <a:t>for</a:t>
            </a:r>
            <a:r>
              <a:rPr lang="en-US" altLang="de-DE" b="0" baseline="0" dirty="0">
                <a:solidFill>
                  <a:schemeClr val="bg2"/>
                </a:solidFill>
                <a:effectLst/>
              </a:rPr>
              <a:t> </a:t>
            </a:r>
            <a:r>
              <a:rPr lang="en-US" altLang="de-DE" sz="1800" b="0" baseline="0" dirty="0">
                <a:solidFill>
                  <a:schemeClr val="bg2"/>
                </a:solidFill>
                <a:effectLst/>
                <a:latin typeface="Symbol" panose="05050102010706020507" pitchFamily="18" charset="2"/>
                <a:cs typeface="Arial" panose="020B0604020202020204" pitchFamily="34" charset="0"/>
              </a:rPr>
              <a:t>D</a:t>
            </a:r>
            <a:r>
              <a:rPr lang="en-US" altLang="de-DE" sz="1800" b="0" baseline="0" dirty="0">
                <a:solidFill>
                  <a:schemeClr val="bg2"/>
                </a:solidFill>
                <a:effectLst/>
                <a:latin typeface="Arial" panose="020B0604020202020204" pitchFamily="34" charset="0"/>
                <a:cs typeface="Arial" panose="020B0604020202020204" pitchFamily="34" charset="0"/>
              </a:rPr>
              <a:t>V</a:t>
            </a:r>
            <a:r>
              <a:rPr lang="en-US" altLang="de-DE" sz="1800" b="0" baseline="-25000" dirty="0">
                <a:solidFill>
                  <a:schemeClr val="bg2"/>
                </a:solidFill>
                <a:effectLst/>
                <a:latin typeface="Arial" panose="020B0604020202020204" pitchFamily="34" charset="0"/>
                <a:cs typeface="Arial" panose="020B0604020202020204" pitchFamily="34" charset="0"/>
              </a:rPr>
              <a:t>C</a:t>
            </a:r>
            <a:r>
              <a:rPr lang="en-US" altLang="de-DE" sz="1800" b="0" baseline="0" dirty="0">
                <a:solidFill>
                  <a:schemeClr val="bg2"/>
                </a:solidFill>
                <a:effectLst/>
                <a:latin typeface="Arial" panose="020B0604020202020204" pitchFamily="34" charset="0"/>
                <a:cs typeface="Arial" panose="020B0604020202020204" pitchFamily="34" charset="0"/>
              </a:rPr>
              <a:t> = 100 </a:t>
            </a:r>
            <a:r>
              <a:rPr lang="en-US" altLang="de-DE" sz="1800" b="0" baseline="0" dirty="0" err="1">
                <a:solidFill>
                  <a:schemeClr val="bg2"/>
                </a:solidFill>
                <a:effectLst/>
                <a:latin typeface="Arial" panose="020B0604020202020204" pitchFamily="34" charset="0"/>
                <a:cs typeface="Arial" panose="020B0604020202020204" pitchFamily="34" charset="0"/>
              </a:rPr>
              <a:t>keV</a:t>
            </a:r>
            <a:r>
              <a:rPr lang="en-US" altLang="de-DE" sz="1800" b="0" baseline="0" dirty="0">
                <a:solidFill>
                  <a:schemeClr val="bg2"/>
                </a:solidFill>
                <a:effectLst/>
                <a:latin typeface="Arial" panose="020B0604020202020204" pitchFamily="34" charset="0"/>
                <a:cs typeface="Arial" panose="020B0604020202020204" pitchFamily="34" charset="0"/>
              </a:rPr>
              <a:t>, </a:t>
            </a:r>
            <a:r>
              <a:rPr lang="en-US" altLang="de-DE" b="0" baseline="0" dirty="0">
                <a:solidFill>
                  <a:schemeClr val="bg2"/>
                </a:solidFill>
                <a:effectLst/>
                <a:latin typeface="Symbol" pitchFamily="18" charset="2"/>
              </a:rPr>
              <a:t>da</a:t>
            </a:r>
            <a:r>
              <a:rPr lang="en-US" altLang="de-DE" b="0" baseline="0" dirty="0">
                <a:solidFill>
                  <a:schemeClr val="bg2"/>
                </a:solidFill>
                <a:effectLst/>
              </a:rPr>
              <a:t>/</a:t>
            </a:r>
            <a:r>
              <a:rPr lang="en-US" altLang="de-DE" b="0" baseline="0" dirty="0">
                <a:solidFill>
                  <a:schemeClr val="bg2"/>
                </a:solidFill>
                <a:effectLst/>
                <a:latin typeface="Symbol" pitchFamily="18" charset="2"/>
              </a:rPr>
              <a:t>a </a:t>
            </a:r>
            <a:r>
              <a:rPr lang="en-US" altLang="de-DE" sz="1800" b="0" baseline="0" dirty="0">
                <a:solidFill>
                  <a:schemeClr val="bg2"/>
                </a:solidFill>
                <a:effectLst/>
                <a:latin typeface="Arial" panose="020B0604020202020204" pitchFamily="34" charset="0"/>
                <a:cs typeface="Arial" panose="020B0604020202020204" pitchFamily="34" charset="0"/>
              </a:rPr>
              <a:t>= 10</a:t>
            </a:r>
            <a:r>
              <a:rPr lang="en-US" altLang="de-DE" sz="1800" b="0" dirty="0">
                <a:solidFill>
                  <a:schemeClr val="bg2"/>
                </a:solidFill>
                <a:effectLst/>
                <a:latin typeface="Arial" panose="020B0604020202020204" pitchFamily="34" charset="0"/>
                <a:cs typeface="Arial" panose="020B0604020202020204" pitchFamily="34" charset="0"/>
              </a:rPr>
              <a:t>-16  </a:t>
            </a:r>
            <a:endParaRPr lang="en-US" altLang="de-DE" sz="1800" b="0" dirty="0" smtClean="0">
              <a:solidFill>
                <a:schemeClr val="bg2"/>
              </a:solidFill>
              <a:effectLst/>
              <a:latin typeface="Arial" panose="020B0604020202020204" pitchFamily="34" charset="0"/>
              <a:cs typeface="Arial" panose="020B0604020202020204" pitchFamily="34" charset="0"/>
            </a:endParaRPr>
          </a:p>
          <a:p>
            <a:r>
              <a:rPr lang="en-US" altLang="de-DE" sz="1800" b="0" baseline="0" dirty="0" smtClean="0">
                <a:solidFill>
                  <a:schemeClr val="bg2"/>
                </a:solidFill>
                <a:effectLst/>
                <a:latin typeface="Arial" panose="020B0604020202020204" pitchFamily="34" charset="0"/>
                <a:cs typeface="Arial" panose="020B0604020202020204" pitchFamily="34" charset="0"/>
                <a:sym typeface="Wingdings" pitchFamily="2" charset="2"/>
              </a:rPr>
              <a:t> </a:t>
            </a:r>
            <a:r>
              <a:rPr lang="en-US" altLang="de-DE" b="0" baseline="0" dirty="0" err="1">
                <a:solidFill>
                  <a:schemeClr val="bg2"/>
                </a:solidFill>
                <a:effectLst/>
                <a:latin typeface="Symbol" pitchFamily="18" charset="2"/>
                <a:sym typeface="Wingdings" pitchFamily="2" charset="2"/>
              </a:rPr>
              <a:t>dw</a:t>
            </a:r>
            <a:r>
              <a:rPr lang="en-US" altLang="de-DE" b="0" baseline="0" dirty="0">
                <a:solidFill>
                  <a:schemeClr val="bg2"/>
                </a:solidFill>
                <a:effectLst/>
                <a:sym typeface="Wingdings" pitchFamily="2" charset="2"/>
              </a:rPr>
              <a:t> </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 10</a:t>
            </a:r>
            <a:r>
              <a:rPr lang="en-US" altLang="de-DE" sz="1800" b="0" dirty="0">
                <a:solidFill>
                  <a:schemeClr val="bg2"/>
                </a:solidFill>
                <a:effectLst/>
                <a:latin typeface="Arial" panose="020B0604020202020204" pitchFamily="34" charset="0"/>
                <a:cs typeface="Arial" panose="020B0604020202020204" pitchFamily="34" charset="0"/>
                <a:sym typeface="Wingdings" pitchFamily="2" charset="2"/>
              </a:rPr>
              <a:t>-11</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 eV (= 2.4</a:t>
            </a:r>
            <a:r>
              <a:rPr lang="en-US" altLang="de-DE" dirty="0">
                <a:solidFill>
                  <a:schemeClr val="bg2"/>
                </a:solidFill>
                <a:effectLst/>
                <a:latin typeface="Arial" panose="020B0604020202020204" pitchFamily="34" charset="0"/>
                <a:cs typeface="Arial" panose="020B0604020202020204" pitchFamily="34" charset="0"/>
                <a:sym typeface="Wingdings" pitchFamily="2" charset="2"/>
              </a:rPr>
              <a:t>.</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10</a:t>
            </a:r>
            <a:r>
              <a:rPr lang="en-US" altLang="de-DE" sz="1800" b="0" dirty="0">
                <a:solidFill>
                  <a:schemeClr val="bg2"/>
                </a:solidFill>
                <a:effectLst/>
                <a:latin typeface="Arial" panose="020B0604020202020204" pitchFamily="34" charset="0"/>
                <a:cs typeface="Arial" panose="020B0604020202020204" pitchFamily="34" charset="0"/>
                <a:sym typeface="Wingdings" pitchFamily="2" charset="2"/>
              </a:rPr>
              <a:t>3</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 Hz)</a:t>
            </a:r>
          </a:p>
          <a:p>
            <a:pPr marL="285750" indent="-285750">
              <a:buFont typeface="Wingdings"/>
              <a:buChar char="à"/>
            </a:pPr>
            <a:r>
              <a:rPr lang="en-US" altLang="de-DE" sz="1800" b="0" baseline="0" dirty="0" smtClean="0">
                <a:solidFill>
                  <a:schemeClr val="bg2"/>
                </a:solidFill>
                <a:effectLst/>
                <a:latin typeface="Arial" panose="020B0604020202020204" pitchFamily="34" charset="0"/>
                <a:cs typeface="Arial" panose="020B0604020202020204" pitchFamily="34" charset="0"/>
                <a:sym typeface="Wingdings" pitchFamily="2" charset="2"/>
              </a:rPr>
              <a:t>10</a:t>
            </a:r>
            <a:r>
              <a:rPr lang="en-US" altLang="de-DE" sz="1800" b="0" dirty="0" smtClean="0">
                <a:solidFill>
                  <a:schemeClr val="bg2"/>
                </a:solidFill>
                <a:effectLst/>
                <a:latin typeface="Arial" panose="020B0604020202020204" pitchFamily="34" charset="0"/>
                <a:cs typeface="Arial" panose="020B0604020202020204" pitchFamily="34" charset="0"/>
                <a:sym typeface="Wingdings" pitchFamily="2" charset="2"/>
              </a:rPr>
              <a:t>4</a:t>
            </a:r>
            <a:r>
              <a:rPr lang="en-US" altLang="de-DE" sz="1800" b="0" baseline="0" dirty="0" smtClean="0">
                <a:solidFill>
                  <a:schemeClr val="bg2"/>
                </a:solidFill>
                <a:effectLst/>
                <a:latin typeface="Arial" panose="020B0604020202020204" pitchFamily="34" charset="0"/>
                <a:cs typeface="Arial" panose="020B0604020202020204" pitchFamily="34" charset="0"/>
                <a:sym typeface="Wingdings" pitchFamily="2" charset="2"/>
              </a:rPr>
              <a:t> </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larger than limits on shifts in </a:t>
            </a:r>
            <a:endParaRPr lang="en-US" altLang="de-DE" sz="1800" b="0" baseline="0" dirty="0" smtClean="0">
              <a:solidFill>
                <a:schemeClr val="bg2"/>
              </a:solidFill>
              <a:effectLst/>
              <a:latin typeface="Arial" panose="020B0604020202020204" pitchFamily="34" charset="0"/>
              <a:cs typeface="Arial" panose="020B0604020202020204" pitchFamily="34" charset="0"/>
              <a:sym typeface="Wingdings" pitchFamily="2" charset="2"/>
            </a:endParaRPr>
          </a:p>
          <a:p>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 </a:t>
            </a:r>
            <a:r>
              <a:rPr lang="en-US" altLang="de-DE" sz="1800" b="0" baseline="0" dirty="0" smtClean="0">
                <a:solidFill>
                  <a:schemeClr val="bg2"/>
                </a:solidFill>
                <a:effectLst/>
                <a:latin typeface="Arial" panose="020B0604020202020204" pitchFamily="34" charset="0"/>
                <a:cs typeface="Arial" panose="020B0604020202020204" pitchFamily="34" charset="0"/>
                <a:sym typeface="Wingdings" pitchFamily="2" charset="2"/>
              </a:rPr>
              <a:t>   atomic </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transitions</a:t>
            </a:r>
            <a:endParaRPr lang="en-US" altLang="de-DE" sz="1800" b="0" baseline="0" dirty="0">
              <a:solidFill>
                <a:schemeClr val="bg2"/>
              </a:solidFill>
              <a:effectLst/>
              <a:latin typeface="Arial" panose="020B0604020202020204" pitchFamily="34" charset="0"/>
              <a:cs typeface="Arial" panose="020B0604020202020204" pitchFamily="34" charset="0"/>
            </a:endParaRPr>
          </a:p>
        </p:txBody>
      </p:sp>
      <p:sp>
        <p:nvSpPr>
          <p:cNvPr id="21" name="Text Box 61"/>
          <p:cNvSpPr txBox="1">
            <a:spLocks noChangeArrowheads="1"/>
          </p:cNvSpPr>
          <p:nvPr/>
        </p:nvSpPr>
        <p:spPr bwMode="auto">
          <a:xfrm>
            <a:off x="41275" y="5248413"/>
            <a:ext cx="807144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285750" indent="-285750">
              <a:buClr>
                <a:srgbClr val="EA1F0A"/>
              </a:buClr>
              <a:buFont typeface="Wingdings" panose="05000000000000000000" pitchFamily="2" charset="2"/>
              <a:buChar char="§"/>
            </a:pPr>
            <a:r>
              <a:rPr lang="en-US" altLang="de-DE" sz="1800" b="0" baseline="0" dirty="0" smtClean="0">
                <a:solidFill>
                  <a:srgbClr val="05791B"/>
                </a:solidFill>
                <a:effectLst/>
                <a:latin typeface="Arial" panose="020B0604020202020204" pitchFamily="34" charset="0"/>
                <a:cs typeface="Arial" panose="020B0604020202020204" pitchFamily="34" charset="0"/>
              </a:rPr>
              <a:t>problem</a:t>
            </a:r>
            <a:r>
              <a:rPr lang="en-US" altLang="de-DE" sz="1800" b="0" baseline="0" dirty="0">
                <a:solidFill>
                  <a:srgbClr val="05791B"/>
                </a:solidFill>
                <a:effectLst/>
                <a:latin typeface="Arial" panose="020B0604020202020204" pitchFamily="34" charset="0"/>
                <a:cs typeface="Arial" panose="020B0604020202020204" pitchFamily="34" charset="0"/>
              </a:rPr>
              <a:t>: </a:t>
            </a:r>
            <a:r>
              <a:rPr lang="en-US" altLang="de-DE" sz="1800" b="0" baseline="0" dirty="0" smtClean="0">
                <a:solidFill>
                  <a:schemeClr val="bg2"/>
                </a:solidFill>
                <a:effectLst/>
                <a:latin typeface="Arial" panose="020B0604020202020204" pitchFamily="34" charset="0"/>
                <a:cs typeface="Arial" panose="020B0604020202020204" pitchFamily="34" charset="0"/>
              </a:rPr>
              <a:t>- </a:t>
            </a:r>
            <a:r>
              <a:rPr lang="en-US" altLang="de-DE" sz="1800" b="0" baseline="0" dirty="0">
                <a:solidFill>
                  <a:schemeClr val="bg2"/>
                </a:solidFill>
                <a:effectLst/>
                <a:latin typeface="Arial" panose="020B0604020202020204" pitchFamily="34" charset="0"/>
                <a:cs typeface="Arial" panose="020B0604020202020204" pitchFamily="34" charset="0"/>
              </a:rPr>
              <a:t>Coulomb energy cannot be </a:t>
            </a:r>
            <a:r>
              <a:rPr lang="en-US" altLang="de-DE" sz="1800" b="0" baseline="0" dirty="0" smtClean="0">
                <a:solidFill>
                  <a:schemeClr val="bg2"/>
                </a:solidFill>
                <a:effectLst/>
                <a:latin typeface="Arial" panose="020B0604020202020204" pitchFamily="34" charset="0"/>
                <a:cs typeface="Arial" panose="020B0604020202020204" pitchFamily="34" charset="0"/>
              </a:rPr>
              <a:t>directly measured</a:t>
            </a:r>
            <a:endParaRPr lang="en-US" altLang="de-DE" sz="1800" b="0" baseline="0" dirty="0">
              <a:solidFill>
                <a:schemeClr val="bg2"/>
              </a:solidFill>
              <a:effectLst/>
              <a:latin typeface="Arial" panose="020B0604020202020204" pitchFamily="34" charset="0"/>
              <a:cs typeface="Arial" panose="020B0604020202020204" pitchFamily="34" charset="0"/>
            </a:endParaRPr>
          </a:p>
          <a:p>
            <a:pPr>
              <a:buClr>
                <a:srgbClr val="EA1F0A"/>
              </a:buClr>
              <a:buFont typeface="Wingdings" pitchFamily="2" charset="2"/>
              <a:buNone/>
            </a:pPr>
            <a:r>
              <a:rPr lang="en-US" altLang="de-DE" sz="1800" b="0" baseline="0" dirty="0">
                <a:solidFill>
                  <a:schemeClr val="bg2"/>
                </a:solidFill>
                <a:effectLst/>
                <a:latin typeface="Arial" panose="020B0604020202020204" pitchFamily="34" charset="0"/>
                <a:cs typeface="Arial" panose="020B0604020202020204" pitchFamily="34" charset="0"/>
              </a:rPr>
              <a:t>              </a:t>
            </a:r>
            <a:r>
              <a:rPr lang="en-US" altLang="de-DE" sz="1800" b="0" baseline="0" dirty="0" smtClean="0">
                <a:solidFill>
                  <a:schemeClr val="bg2"/>
                </a:solidFill>
                <a:effectLst/>
                <a:latin typeface="Arial" panose="020B0604020202020204" pitchFamily="34" charset="0"/>
                <a:cs typeface="Arial" panose="020B0604020202020204" pitchFamily="34" charset="0"/>
              </a:rPr>
              <a:t>      - </a:t>
            </a:r>
            <a:r>
              <a:rPr lang="en-US" altLang="de-DE" sz="1800" b="0" baseline="0" dirty="0">
                <a:solidFill>
                  <a:schemeClr val="bg2"/>
                </a:solidFill>
                <a:effectLst/>
                <a:latin typeface="Arial" panose="020B0604020202020204" pitchFamily="34" charset="0"/>
                <a:cs typeface="Arial" panose="020B0604020202020204" pitchFamily="34" charset="0"/>
              </a:rPr>
              <a:t>V</a:t>
            </a:r>
            <a:r>
              <a:rPr lang="en-US" altLang="de-DE" sz="1800" b="0" baseline="-25000" dirty="0">
                <a:solidFill>
                  <a:schemeClr val="bg2"/>
                </a:solidFill>
                <a:effectLst/>
                <a:latin typeface="Arial" panose="020B0604020202020204" pitchFamily="34" charset="0"/>
                <a:cs typeface="Arial" panose="020B0604020202020204" pitchFamily="34" charset="0"/>
              </a:rPr>
              <a:t>C</a:t>
            </a:r>
            <a:r>
              <a:rPr lang="en-US" altLang="de-DE" sz="1800" b="0" baseline="0" dirty="0">
                <a:solidFill>
                  <a:schemeClr val="bg2"/>
                </a:solidFill>
                <a:effectLst/>
                <a:latin typeface="Arial" panose="020B0604020202020204" pitchFamily="34" charset="0"/>
                <a:cs typeface="Arial" panose="020B0604020202020204" pitchFamily="34" charset="0"/>
              </a:rPr>
              <a:t> needs to be calculated </a:t>
            </a:r>
            <a:r>
              <a:rPr lang="en-US" altLang="de-DE" sz="1800" b="0" baseline="0" dirty="0" smtClean="0">
                <a:solidFill>
                  <a:schemeClr val="bg2"/>
                </a:solidFill>
                <a:effectLst/>
                <a:latin typeface="Arial" panose="020B0604020202020204" pitchFamily="34" charset="0"/>
                <a:cs typeface="Arial" panose="020B0604020202020204" pitchFamily="34" charset="0"/>
              </a:rPr>
              <a:t>in </a:t>
            </a:r>
            <a:r>
              <a:rPr lang="en-US" altLang="de-DE" sz="1800" b="0" baseline="0" dirty="0">
                <a:solidFill>
                  <a:schemeClr val="bg2"/>
                </a:solidFill>
                <a:effectLst/>
                <a:latin typeface="Arial" panose="020B0604020202020204" pitchFamily="34" charset="0"/>
                <a:cs typeface="Arial" panose="020B0604020202020204" pitchFamily="34" charset="0"/>
              </a:rPr>
              <a:t>nuclear models</a:t>
            </a:r>
          </a:p>
          <a:p>
            <a:pPr>
              <a:buClr>
                <a:srgbClr val="EA1F0A"/>
              </a:buClr>
              <a:buFont typeface="Wingdings" pitchFamily="2" charset="2"/>
              <a:buNone/>
            </a:pPr>
            <a:r>
              <a:rPr lang="en-US" altLang="de-DE" sz="1800" b="0" baseline="0" dirty="0">
                <a:solidFill>
                  <a:schemeClr val="bg2"/>
                </a:solidFill>
                <a:effectLst/>
                <a:latin typeface="Arial" panose="020B0604020202020204" pitchFamily="34" charset="0"/>
                <a:cs typeface="Arial" panose="020B0604020202020204" pitchFamily="34" charset="0"/>
              </a:rPr>
              <a:t>                </a:t>
            </a:r>
            <a:r>
              <a:rPr lang="en-US" altLang="de-DE" sz="1800" b="0" baseline="0" dirty="0" smtClean="0">
                <a:solidFill>
                  <a:schemeClr val="bg2"/>
                </a:solidFill>
                <a:effectLst/>
                <a:latin typeface="Arial" panose="020B0604020202020204" pitchFamily="34" charset="0"/>
                <a:cs typeface="Arial" panose="020B0604020202020204" pitchFamily="34" charset="0"/>
              </a:rPr>
              <a:t>    - </a:t>
            </a:r>
            <a:r>
              <a:rPr lang="en-US" altLang="de-DE" sz="1800" b="0" baseline="0" dirty="0">
                <a:solidFill>
                  <a:schemeClr val="bg2"/>
                </a:solidFill>
                <a:effectLst/>
                <a:latin typeface="Arial" panose="020B0604020202020204" pitchFamily="34" charset="0"/>
                <a:cs typeface="Arial" panose="020B0604020202020204" pitchFamily="34" charset="0"/>
              </a:rPr>
              <a:t>insufficient accuracy in present nuclear models </a:t>
            </a:r>
            <a:endParaRPr lang="en-US" altLang="de-DE" sz="1800" b="0" baseline="0" dirty="0" smtClean="0">
              <a:solidFill>
                <a:schemeClr val="bg2"/>
              </a:solidFill>
              <a:effectLst/>
              <a:latin typeface="Arial" panose="020B0604020202020204" pitchFamily="34" charset="0"/>
              <a:cs typeface="Arial" panose="020B0604020202020204" pitchFamily="34" charset="0"/>
            </a:endParaRPr>
          </a:p>
          <a:p>
            <a:pPr>
              <a:buClr>
                <a:srgbClr val="EA1F0A"/>
              </a:buClr>
              <a:buFont typeface="Wingdings" pitchFamily="2" charset="2"/>
              <a:buNone/>
            </a:pPr>
            <a:r>
              <a:rPr lang="en-US" altLang="de-DE" sz="1800" b="0" baseline="0" dirty="0">
                <a:solidFill>
                  <a:schemeClr val="bg2"/>
                </a:solidFill>
                <a:effectLst/>
                <a:latin typeface="Arial" panose="020B0604020202020204" pitchFamily="34" charset="0"/>
                <a:cs typeface="Arial" panose="020B0604020202020204" pitchFamily="34" charset="0"/>
              </a:rPr>
              <a:t> </a:t>
            </a:r>
            <a:r>
              <a:rPr lang="en-US" altLang="de-DE" sz="1800" b="0" baseline="0" dirty="0" smtClean="0">
                <a:solidFill>
                  <a:schemeClr val="bg2"/>
                </a:solidFill>
                <a:effectLst/>
                <a:latin typeface="Arial" panose="020B0604020202020204" pitchFamily="34" charset="0"/>
                <a:cs typeface="Arial" panose="020B0604020202020204" pitchFamily="34" charset="0"/>
              </a:rPr>
              <a:t>                     (</a:t>
            </a:r>
            <a:r>
              <a:rPr lang="en-US" altLang="de-DE" sz="1800" b="0" baseline="0" dirty="0">
                <a:solidFill>
                  <a:schemeClr val="bg2"/>
                </a:solidFill>
                <a:effectLst/>
                <a:latin typeface="Arial" panose="020B0604020202020204" pitchFamily="34" charset="0"/>
                <a:cs typeface="Arial" panose="020B0604020202020204" pitchFamily="34" charset="0"/>
              </a:rPr>
              <a:t>e.g. </a:t>
            </a:r>
            <a:r>
              <a:rPr lang="en-US" altLang="de-DE" sz="1800" b="0" baseline="0" dirty="0" err="1">
                <a:solidFill>
                  <a:schemeClr val="bg2"/>
                </a:solidFill>
                <a:effectLst/>
                <a:latin typeface="Arial" panose="020B0604020202020204" pitchFamily="34" charset="0"/>
                <a:cs typeface="Arial" panose="020B0604020202020204" pitchFamily="34" charset="0"/>
              </a:rPr>
              <a:t>Hartree-Fock</a:t>
            </a:r>
            <a:r>
              <a:rPr lang="en-US" altLang="de-DE" sz="1800" b="0" baseline="0" dirty="0">
                <a:solidFill>
                  <a:schemeClr val="bg2"/>
                </a:solidFill>
                <a:effectLst/>
                <a:latin typeface="Arial" panose="020B0604020202020204" pitchFamily="34" charset="0"/>
                <a:cs typeface="Arial" panose="020B0604020202020204" pitchFamily="34" charset="0"/>
              </a:rPr>
              <a:t>, </a:t>
            </a:r>
            <a:r>
              <a:rPr lang="en-US" altLang="de-DE" sz="1800" b="0" baseline="0" dirty="0" err="1">
                <a:solidFill>
                  <a:schemeClr val="bg2"/>
                </a:solidFill>
                <a:effectLst/>
                <a:latin typeface="Arial" panose="020B0604020202020204" pitchFamily="34" charset="0"/>
                <a:cs typeface="Arial" panose="020B0604020202020204" pitchFamily="34" charset="0"/>
              </a:rPr>
              <a:t>Hartree-Fock-Bogoliubov</a:t>
            </a:r>
            <a:r>
              <a:rPr lang="en-US" altLang="de-DE" sz="1800" b="0" baseline="0" dirty="0">
                <a:solidFill>
                  <a:schemeClr val="bg2"/>
                </a:solidFill>
                <a:effectLst/>
                <a:latin typeface="Arial" panose="020B0604020202020204" pitchFamily="34" charset="0"/>
                <a:cs typeface="Arial" panose="020B0604020202020204" pitchFamily="34" charset="0"/>
              </a:rPr>
              <a:t>:</a:t>
            </a:r>
          </a:p>
          <a:p>
            <a:pPr>
              <a:buClr>
                <a:srgbClr val="EA1F0A"/>
              </a:buClr>
              <a:buFont typeface="Wingdings" pitchFamily="2" charset="2"/>
              <a:buNone/>
            </a:pPr>
            <a:r>
              <a:rPr lang="en-US" altLang="de-DE" sz="1800" b="0" baseline="0" dirty="0">
                <a:solidFill>
                  <a:schemeClr val="bg2"/>
                </a:solidFill>
                <a:effectLst/>
                <a:latin typeface="Arial" panose="020B0604020202020204" pitchFamily="34" charset="0"/>
                <a:cs typeface="Arial" panose="020B0604020202020204" pitchFamily="34" charset="0"/>
              </a:rPr>
              <a:t>                   </a:t>
            </a:r>
            <a:r>
              <a:rPr lang="en-US" altLang="de-DE" sz="1800" b="0" baseline="0" dirty="0" smtClean="0">
                <a:solidFill>
                  <a:schemeClr val="bg2"/>
                </a:solidFill>
                <a:effectLst/>
                <a:latin typeface="Arial" panose="020B0604020202020204" pitchFamily="34" charset="0"/>
                <a:cs typeface="Arial" panose="020B0604020202020204" pitchFamily="34" charset="0"/>
              </a:rPr>
              <a:t>      -</a:t>
            </a:r>
            <a:r>
              <a:rPr lang="en-US" altLang="de-DE" sz="1800" b="0" baseline="0" dirty="0">
                <a:solidFill>
                  <a:schemeClr val="bg2"/>
                </a:solidFill>
                <a:effectLst/>
                <a:latin typeface="Arial" panose="020B0604020202020204" pitchFamily="34" charset="0"/>
                <a:cs typeface="Arial" panose="020B0604020202020204" pitchFamily="34" charset="0"/>
              </a:rPr>
              <a:t>300 </a:t>
            </a:r>
            <a:r>
              <a:rPr lang="en-US" altLang="de-DE" sz="1800" b="0" baseline="0" dirty="0" err="1">
                <a:solidFill>
                  <a:schemeClr val="bg2"/>
                </a:solidFill>
                <a:effectLst/>
                <a:latin typeface="Arial" panose="020B0604020202020204" pitchFamily="34" charset="0"/>
                <a:cs typeface="Arial" panose="020B0604020202020204" pitchFamily="34" charset="0"/>
              </a:rPr>
              <a:t>keV</a:t>
            </a:r>
            <a:r>
              <a:rPr lang="en-US" altLang="de-DE" sz="1800" b="0" baseline="0" dirty="0">
                <a:solidFill>
                  <a:schemeClr val="bg2"/>
                </a:solidFill>
                <a:effectLst/>
                <a:latin typeface="Arial" panose="020B0604020202020204" pitchFamily="34" charset="0"/>
                <a:cs typeface="Arial" panose="020B0604020202020204" pitchFamily="34" charset="0"/>
              </a:rPr>
              <a:t> &lt; </a:t>
            </a:r>
            <a:r>
              <a:rPr lang="en-US" altLang="de-DE" sz="1800" b="0" baseline="0" dirty="0">
                <a:solidFill>
                  <a:schemeClr val="bg2"/>
                </a:solidFill>
                <a:effectLst/>
                <a:latin typeface="Symbol" panose="05050102010706020507" pitchFamily="18" charset="2"/>
                <a:cs typeface="Arial" panose="020B0604020202020204" pitchFamily="34" charset="0"/>
              </a:rPr>
              <a:t>D</a:t>
            </a:r>
            <a:r>
              <a:rPr lang="en-US" altLang="de-DE" sz="1800" b="0" baseline="0" dirty="0">
                <a:solidFill>
                  <a:schemeClr val="bg2"/>
                </a:solidFill>
                <a:effectLst/>
                <a:latin typeface="Arial" panose="020B0604020202020204" pitchFamily="34" charset="0"/>
                <a:cs typeface="Arial" panose="020B0604020202020204" pitchFamily="34" charset="0"/>
              </a:rPr>
              <a:t>V</a:t>
            </a:r>
            <a:r>
              <a:rPr lang="en-US" altLang="de-DE" sz="1800" b="0" baseline="-25000" dirty="0">
                <a:solidFill>
                  <a:schemeClr val="bg2"/>
                </a:solidFill>
                <a:effectLst/>
                <a:latin typeface="Arial" panose="020B0604020202020204" pitchFamily="34" charset="0"/>
                <a:cs typeface="Arial" panose="020B0604020202020204" pitchFamily="34" charset="0"/>
              </a:rPr>
              <a:t>C</a:t>
            </a:r>
            <a:r>
              <a:rPr lang="en-US" altLang="de-DE" sz="1800" b="0" baseline="0" dirty="0">
                <a:solidFill>
                  <a:schemeClr val="bg2"/>
                </a:solidFill>
                <a:effectLst/>
                <a:latin typeface="Arial" panose="020B0604020202020204" pitchFamily="34" charset="0"/>
                <a:cs typeface="Arial" panose="020B0604020202020204" pitchFamily="34" charset="0"/>
              </a:rPr>
              <a:t> (</a:t>
            </a:r>
            <a:r>
              <a:rPr lang="en-US" altLang="de-DE" sz="1800" b="0" dirty="0">
                <a:solidFill>
                  <a:schemeClr val="bg2"/>
                </a:solidFill>
                <a:effectLst/>
                <a:latin typeface="Arial" panose="020B0604020202020204" pitchFamily="34" charset="0"/>
                <a:cs typeface="Arial" panose="020B0604020202020204" pitchFamily="34" charset="0"/>
              </a:rPr>
              <a:t>229</a:t>
            </a:r>
            <a:r>
              <a:rPr lang="en-US" altLang="de-DE" sz="1800" b="0" baseline="0" dirty="0">
                <a:solidFill>
                  <a:schemeClr val="bg2"/>
                </a:solidFill>
                <a:effectLst/>
                <a:latin typeface="Arial" panose="020B0604020202020204" pitchFamily="34" charset="0"/>
                <a:cs typeface="Arial" panose="020B0604020202020204" pitchFamily="34" charset="0"/>
              </a:rPr>
              <a:t>Th) &lt; 400 </a:t>
            </a:r>
            <a:r>
              <a:rPr lang="en-US" altLang="de-DE" sz="1800" b="0" baseline="0" dirty="0" err="1">
                <a:solidFill>
                  <a:schemeClr val="bg2"/>
                </a:solidFill>
                <a:effectLst/>
                <a:latin typeface="Arial" panose="020B0604020202020204" pitchFamily="34" charset="0"/>
                <a:cs typeface="Arial" panose="020B0604020202020204" pitchFamily="34" charset="0"/>
              </a:rPr>
              <a:t>keV</a:t>
            </a:r>
            <a:r>
              <a:rPr lang="en-US" altLang="de-DE" sz="1800" b="0" baseline="0" dirty="0">
                <a:solidFill>
                  <a:schemeClr val="bg2"/>
                </a:solidFill>
                <a:effectLst/>
                <a:latin typeface="Arial" panose="020B0604020202020204" pitchFamily="34" charset="0"/>
                <a:cs typeface="Arial" panose="020B0604020202020204" pitchFamily="34" charset="0"/>
              </a:rPr>
              <a:t> </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 - 4</a:t>
            </a:r>
            <a:r>
              <a:rPr lang="en-US" altLang="de-DE" sz="1800" dirty="0">
                <a:solidFill>
                  <a:schemeClr val="bg2"/>
                </a:solidFill>
                <a:effectLst/>
                <a:latin typeface="Arial" panose="020B0604020202020204" pitchFamily="34" charset="0"/>
                <a:cs typeface="Arial" panose="020B0604020202020204" pitchFamily="34" charset="0"/>
                <a:sym typeface="Wingdings" pitchFamily="2" charset="2"/>
              </a:rPr>
              <a:t>.</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10</a:t>
            </a:r>
            <a:r>
              <a:rPr lang="en-US" altLang="de-DE" sz="1800" b="0" dirty="0">
                <a:solidFill>
                  <a:schemeClr val="bg2"/>
                </a:solidFill>
                <a:effectLst/>
                <a:latin typeface="Arial" panose="020B0604020202020204" pitchFamily="34" charset="0"/>
                <a:cs typeface="Arial" panose="020B0604020202020204" pitchFamily="34" charset="0"/>
                <a:sym typeface="Wingdings" pitchFamily="2" charset="2"/>
              </a:rPr>
              <a:t>4</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 &lt; K &lt; + 4</a:t>
            </a:r>
            <a:r>
              <a:rPr lang="en-US" altLang="de-DE" sz="1800" dirty="0">
                <a:solidFill>
                  <a:schemeClr val="bg2"/>
                </a:solidFill>
                <a:effectLst/>
                <a:latin typeface="Arial" panose="020B0604020202020204" pitchFamily="34" charset="0"/>
                <a:cs typeface="Arial" panose="020B0604020202020204" pitchFamily="34" charset="0"/>
                <a:sym typeface="Wingdings" pitchFamily="2" charset="2"/>
              </a:rPr>
              <a:t>.</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10</a:t>
            </a:r>
            <a:r>
              <a:rPr lang="en-US" altLang="de-DE" sz="1800" b="0" dirty="0">
                <a:solidFill>
                  <a:schemeClr val="bg2"/>
                </a:solidFill>
                <a:effectLst/>
                <a:latin typeface="Arial" panose="020B0604020202020204" pitchFamily="34" charset="0"/>
                <a:cs typeface="Arial" panose="020B0604020202020204" pitchFamily="34" charset="0"/>
                <a:sym typeface="Wingdings" pitchFamily="2" charset="2"/>
              </a:rPr>
              <a:t>4 </a:t>
            </a:r>
            <a:r>
              <a:rPr lang="en-US" altLang="de-DE" sz="1800" b="0" baseline="0" dirty="0">
                <a:solidFill>
                  <a:schemeClr val="bg2"/>
                </a:solidFill>
                <a:effectLst/>
                <a:latin typeface="Arial" panose="020B0604020202020204" pitchFamily="34" charset="0"/>
                <a:cs typeface="Arial" panose="020B0604020202020204" pitchFamily="34" charset="0"/>
                <a:sym typeface="Wingdings" pitchFamily="2" charset="2"/>
              </a:rPr>
              <a:t>)</a:t>
            </a:r>
            <a:r>
              <a:rPr lang="en-US" altLang="de-DE" sz="1800" b="0" baseline="0" dirty="0">
                <a:solidFill>
                  <a:schemeClr val="bg2"/>
                </a:solidFill>
                <a:effectLst/>
                <a:latin typeface="Arial" panose="020B0604020202020204" pitchFamily="34" charset="0"/>
                <a:cs typeface="Arial" panose="020B0604020202020204" pitchFamily="34" charset="0"/>
              </a:rPr>
              <a:t>     </a:t>
            </a:r>
          </a:p>
        </p:txBody>
      </p:sp>
      <p:graphicFrame>
        <p:nvGraphicFramePr>
          <p:cNvPr id="2" name="Table 1"/>
          <p:cNvGraphicFramePr>
            <a:graphicFrameLocks noGrp="1"/>
          </p:cNvGraphicFramePr>
          <p:nvPr>
            <p:extLst>
              <p:ext uri="{D42A27DB-BD31-4B8C-83A1-F6EECF244321}">
                <p14:modId xmlns:p14="http://schemas.microsoft.com/office/powerpoint/2010/main" val="3242737123"/>
              </p:ext>
            </p:extLst>
          </p:nvPr>
        </p:nvGraphicFramePr>
        <p:xfrm>
          <a:off x="6270184" y="1469963"/>
          <a:ext cx="2822209" cy="4287520"/>
        </p:xfrm>
        <a:graphic>
          <a:graphicData uri="http://schemas.openxmlformats.org/drawingml/2006/table">
            <a:tbl>
              <a:tblPr firstRow="1" bandRow="1">
                <a:tableStyleId>{5C22544A-7EE6-4342-B048-85BDC9FD1C3A}</a:tableStyleId>
              </a:tblPr>
              <a:tblGrid>
                <a:gridCol w="1279131"/>
                <a:gridCol w="649718"/>
                <a:gridCol w="893360"/>
              </a:tblGrid>
              <a:tr h="370840">
                <a:tc>
                  <a:txBody>
                    <a:bodyPr/>
                    <a:lstStyle/>
                    <a:p>
                      <a:r>
                        <a:rPr lang="en-US" sz="1600" b="0" dirty="0" smtClean="0">
                          <a:latin typeface="Arial" panose="020B0604020202020204" pitchFamily="34" charset="0"/>
                          <a:cs typeface="Arial" panose="020B0604020202020204" pitchFamily="34" charset="0"/>
                        </a:rPr>
                        <a:t>system</a:t>
                      </a:r>
                      <a:endParaRPr lang="de-DE" sz="1600" b="0" dirty="0">
                        <a:latin typeface="Arial" panose="020B0604020202020204" pitchFamily="34" charset="0"/>
                        <a:cs typeface="Arial" panose="020B0604020202020204" pitchFamily="34" charset="0"/>
                      </a:endParaRPr>
                    </a:p>
                  </a:txBody>
                  <a:tcPr/>
                </a:tc>
                <a:tc>
                  <a:txBody>
                    <a:bodyPr/>
                    <a:lstStyle/>
                    <a:p>
                      <a:r>
                        <a:rPr lang="en-US" sz="1600" b="0" dirty="0" smtClean="0">
                          <a:latin typeface="Arial" panose="020B0604020202020204" pitchFamily="34" charset="0"/>
                          <a:cs typeface="Arial" panose="020B0604020202020204" pitchFamily="34" charset="0"/>
                        </a:rPr>
                        <a:t>K</a:t>
                      </a:r>
                      <a:endParaRPr lang="de-DE" sz="1600" b="0" dirty="0">
                        <a:latin typeface="Arial" panose="020B0604020202020204" pitchFamily="34" charset="0"/>
                        <a:cs typeface="Arial" panose="020B0604020202020204" pitchFamily="34" charset="0"/>
                      </a:endParaRPr>
                    </a:p>
                  </a:txBody>
                  <a:tcPr/>
                </a:tc>
                <a:tc>
                  <a:txBody>
                    <a:bodyPr/>
                    <a:lstStyle/>
                    <a:p>
                      <a:r>
                        <a:rPr lang="en-US" sz="1600" b="0" dirty="0" smtClean="0">
                          <a:latin typeface="Symbol" panose="05050102010706020507" pitchFamily="18" charset="2"/>
                          <a:cs typeface="Arial" panose="020B0604020202020204" pitchFamily="34" charset="0"/>
                        </a:rPr>
                        <a:t>l</a:t>
                      </a:r>
                      <a:r>
                        <a:rPr lang="en-US" sz="1600" b="0" baseline="0" dirty="0" smtClean="0">
                          <a:latin typeface="Symbol" panose="05050102010706020507" pitchFamily="18" charset="2"/>
                          <a:cs typeface="Arial" panose="020B0604020202020204" pitchFamily="34" charset="0"/>
                        </a:rPr>
                        <a:t> </a:t>
                      </a:r>
                      <a:r>
                        <a:rPr lang="en-US" sz="1600" b="0" baseline="0" dirty="0" smtClean="0">
                          <a:latin typeface="Arial" panose="020B0604020202020204" pitchFamily="34" charset="0"/>
                          <a:cs typeface="Arial" panose="020B0604020202020204" pitchFamily="34" charset="0"/>
                        </a:rPr>
                        <a:t>[nm]</a:t>
                      </a:r>
                      <a:endParaRPr lang="de-DE" sz="1600" b="0" dirty="0">
                        <a:latin typeface="Symbol" panose="05050102010706020507" pitchFamily="18" charset="2"/>
                        <a:cs typeface="Arial" panose="020B0604020202020204" pitchFamily="34" charset="0"/>
                      </a:endParaRPr>
                    </a:p>
                  </a:txBody>
                  <a:tcPr/>
                </a:tc>
              </a:tr>
              <a:tr h="370840">
                <a:tc>
                  <a:txBody>
                    <a:bodyPr/>
                    <a:lstStyle/>
                    <a:p>
                      <a:r>
                        <a:rPr lang="en-US" sz="1600" dirty="0" err="1" smtClean="0">
                          <a:latin typeface="Arial" panose="020B0604020202020204" pitchFamily="34" charset="0"/>
                          <a:cs typeface="Arial" panose="020B0604020202020204" pitchFamily="34" charset="0"/>
                        </a:rPr>
                        <a:t>Sr</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0.06</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699</a:t>
                      </a:r>
                      <a:endParaRPr lang="de-DE" sz="1600" dirty="0">
                        <a:latin typeface="Arial" panose="020B0604020202020204" pitchFamily="34" charset="0"/>
                        <a:cs typeface="Arial" panose="020B0604020202020204" pitchFamily="34" charset="0"/>
                      </a:endParaRPr>
                    </a:p>
                  </a:txBody>
                  <a:tcPr/>
                </a:tc>
              </a:tr>
              <a:tr h="370840">
                <a:tc>
                  <a:txBody>
                    <a:bodyPr/>
                    <a:lstStyle/>
                    <a:p>
                      <a:r>
                        <a:rPr lang="en-US" sz="1600" dirty="0" err="1" smtClean="0">
                          <a:latin typeface="Arial" panose="020B0604020202020204" pitchFamily="34" charset="0"/>
                          <a:cs typeface="Arial" panose="020B0604020202020204" pitchFamily="34" charset="0"/>
                        </a:rPr>
                        <a:t>Yb</a:t>
                      </a:r>
                      <a:r>
                        <a:rPr lang="en-US" sz="1600" baseline="300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E2</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0.91</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436</a:t>
                      </a:r>
                      <a:endParaRPr lang="de-DE" sz="1600" dirty="0">
                        <a:latin typeface="Arial" panose="020B0604020202020204" pitchFamily="34" charset="0"/>
                        <a:cs typeface="Arial" panose="020B0604020202020204" pitchFamily="34" charset="0"/>
                      </a:endParaRPr>
                    </a:p>
                  </a:txBody>
                  <a:tcPr/>
                </a:tc>
              </a:tr>
              <a:tr h="370840">
                <a:tc>
                  <a:txBody>
                    <a:bodyPr/>
                    <a:lstStyle/>
                    <a:p>
                      <a:r>
                        <a:rPr lang="en-US" sz="1600" dirty="0" err="1" smtClean="0">
                          <a:latin typeface="Arial" panose="020B0604020202020204" pitchFamily="34" charset="0"/>
                          <a:cs typeface="Arial" panose="020B0604020202020204" pitchFamily="34" charset="0"/>
                        </a:rPr>
                        <a:t>Yb</a:t>
                      </a:r>
                      <a:r>
                        <a:rPr lang="en-US" sz="1600" baseline="300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E3</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-6</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467</a:t>
                      </a:r>
                      <a:endParaRPr lang="de-DE" sz="1600" dirty="0">
                        <a:latin typeface="Arial" panose="020B0604020202020204" pitchFamily="34" charset="0"/>
                        <a:cs typeface="Arial" panose="020B06040202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Hg+</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-2.9</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281.5</a:t>
                      </a:r>
                      <a:endParaRPr lang="de-DE" sz="1600" dirty="0">
                        <a:latin typeface="Arial" panose="020B0604020202020204" pitchFamily="34" charset="0"/>
                        <a:cs typeface="Arial" panose="020B06040202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Al</a:t>
                      </a:r>
                      <a:r>
                        <a:rPr lang="en-US" sz="1600" baseline="30000" dirty="0" smtClean="0">
                          <a:latin typeface="Arial" panose="020B0604020202020204" pitchFamily="34" charset="0"/>
                          <a:cs typeface="Arial" panose="020B0604020202020204" pitchFamily="34" charset="0"/>
                        </a:rPr>
                        <a:t>+</a:t>
                      </a:r>
                      <a:endParaRPr lang="de-DE" sz="1600" baseline="300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0.01</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267</a:t>
                      </a:r>
                      <a:endParaRPr lang="de-DE" sz="1600" dirty="0">
                        <a:latin typeface="Arial" panose="020B0604020202020204" pitchFamily="34" charset="0"/>
                        <a:cs typeface="Arial" panose="020B06040202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Ir</a:t>
                      </a:r>
                      <a:r>
                        <a:rPr lang="en-US" sz="1600" baseline="30000" dirty="0" smtClean="0">
                          <a:latin typeface="Arial" panose="020B0604020202020204" pitchFamily="34" charset="0"/>
                          <a:cs typeface="Arial" panose="020B0604020202020204" pitchFamily="34" charset="0"/>
                        </a:rPr>
                        <a:t>17+  </a:t>
                      </a:r>
                      <a:r>
                        <a:rPr lang="en-US" sz="1600" baseline="0" dirty="0" smtClean="0">
                          <a:latin typeface="Arial" panose="020B0604020202020204" pitchFamily="34" charset="0"/>
                          <a:cs typeface="Arial" panose="020B0604020202020204" pitchFamily="34" charset="0"/>
                        </a:rPr>
                        <a:t>T1</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-20.6</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ca. 267</a:t>
                      </a:r>
                      <a:endParaRPr lang="de-DE" sz="1600" dirty="0">
                        <a:latin typeface="Arial" panose="020B0604020202020204" pitchFamily="34" charset="0"/>
                        <a:cs typeface="Arial" panose="020B06040202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Ir</a:t>
                      </a:r>
                      <a:r>
                        <a:rPr lang="en-US" sz="1600" baseline="30000" dirty="0" smtClean="0">
                          <a:latin typeface="Arial" panose="020B0604020202020204" pitchFamily="34" charset="0"/>
                          <a:cs typeface="Arial" panose="020B0604020202020204" pitchFamily="34" charset="0"/>
                        </a:rPr>
                        <a:t>17+</a:t>
                      </a:r>
                      <a:r>
                        <a:rPr lang="en-US" sz="1600" dirty="0" smtClean="0">
                          <a:latin typeface="Arial" panose="020B0604020202020204" pitchFamily="34" charset="0"/>
                          <a:cs typeface="Arial" panose="020B0604020202020204" pitchFamily="34" charset="0"/>
                        </a:rPr>
                        <a:t>  T2</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32.2</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ca. 470</a:t>
                      </a:r>
                      <a:endParaRPr lang="de-DE" sz="1600" dirty="0">
                        <a:latin typeface="Arial" panose="020B0604020202020204" pitchFamily="34" charset="0"/>
                        <a:cs typeface="Arial" panose="020B06040202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Cf</a:t>
                      </a:r>
                      <a:r>
                        <a:rPr lang="en-US" sz="1600" baseline="30000" dirty="0" smtClean="0">
                          <a:latin typeface="Arial" panose="020B0604020202020204" pitchFamily="34" charset="0"/>
                          <a:cs typeface="Arial" panose="020B0604020202020204" pitchFamily="34" charset="0"/>
                        </a:rPr>
                        <a:t>16+*  </a:t>
                      </a:r>
                      <a:r>
                        <a:rPr lang="en-US" sz="1600" dirty="0" smtClean="0">
                          <a:latin typeface="Arial" panose="020B0604020202020204" pitchFamily="34" charset="0"/>
                          <a:cs typeface="Arial" panose="020B0604020202020204" pitchFamily="34" charset="0"/>
                        </a:rPr>
                        <a:t>T1</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75</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ca. 520</a:t>
                      </a:r>
                      <a:endParaRPr lang="de-DE" sz="1600" dirty="0">
                        <a:latin typeface="Arial" panose="020B0604020202020204" pitchFamily="34" charset="0"/>
                        <a:cs typeface="Arial" panose="020B0604020202020204" pitchFamily="34" charset="0"/>
                      </a:endParaRPr>
                    </a:p>
                  </a:txBody>
                  <a:tcPr/>
                </a:tc>
              </a:tr>
              <a:tr h="370840">
                <a:tc>
                  <a:txBody>
                    <a:bodyPr/>
                    <a:lstStyle/>
                    <a:p>
                      <a:r>
                        <a:rPr lang="en-US" sz="1600" dirty="0" smtClean="0">
                          <a:latin typeface="Arial" panose="020B0604020202020204" pitchFamily="34" charset="0"/>
                          <a:cs typeface="Arial" panose="020B0604020202020204" pitchFamily="34" charset="0"/>
                        </a:rPr>
                        <a:t>Cf</a:t>
                      </a:r>
                      <a:r>
                        <a:rPr lang="en-US" sz="1600" baseline="30000" dirty="0" smtClean="0">
                          <a:latin typeface="Arial" panose="020B0604020202020204" pitchFamily="34" charset="0"/>
                          <a:cs typeface="Arial" panose="020B0604020202020204" pitchFamily="34" charset="0"/>
                        </a:rPr>
                        <a:t>16+*</a:t>
                      </a:r>
                      <a:r>
                        <a:rPr lang="en-US" sz="1600" dirty="0" smtClean="0">
                          <a:latin typeface="Arial" panose="020B0604020202020204" pitchFamily="34" charset="0"/>
                          <a:cs typeface="Arial" panose="020B0604020202020204" pitchFamily="34" charset="0"/>
                        </a:rPr>
                        <a:t>  T2</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-46</a:t>
                      </a:r>
                      <a:endParaRPr lang="de-DE"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ca. 653</a:t>
                      </a:r>
                      <a:endParaRPr lang="de-DE" sz="1600" dirty="0">
                        <a:latin typeface="Arial" panose="020B0604020202020204" pitchFamily="34" charset="0"/>
                        <a:cs typeface="Arial" panose="020B0604020202020204" pitchFamily="34" charset="0"/>
                      </a:endParaRPr>
                    </a:p>
                  </a:txBody>
                  <a:tcPr/>
                </a:tc>
              </a:tr>
              <a:tr h="370840">
                <a:tc>
                  <a:txBody>
                    <a:bodyPr/>
                    <a:lstStyle/>
                    <a:p>
                      <a:r>
                        <a:rPr lang="en-US" sz="1600" dirty="0" err="1" smtClean="0">
                          <a:solidFill>
                            <a:srgbClr val="C00000"/>
                          </a:solidFill>
                          <a:latin typeface="Arial" panose="020B0604020202020204" pitchFamily="34" charset="0"/>
                          <a:cs typeface="Arial" panose="020B0604020202020204" pitchFamily="34" charset="0"/>
                        </a:rPr>
                        <a:t>Th</a:t>
                      </a:r>
                      <a:r>
                        <a:rPr lang="en-US" sz="1600" baseline="30000" dirty="0" smtClean="0">
                          <a:solidFill>
                            <a:srgbClr val="C00000"/>
                          </a:solidFill>
                          <a:latin typeface="Arial" panose="020B0604020202020204" pitchFamily="34" charset="0"/>
                          <a:cs typeface="Arial" panose="020B0604020202020204" pitchFamily="34" charset="0"/>
                        </a:rPr>
                        <a:t>*</a:t>
                      </a:r>
                      <a:r>
                        <a:rPr lang="en-US" sz="1600" dirty="0" smtClean="0">
                          <a:solidFill>
                            <a:srgbClr val="C00000"/>
                          </a:solidFill>
                          <a:latin typeface="Arial" panose="020B0604020202020204" pitchFamily="34" charset="0"/>
                          <a:cs typeface="Arial" panose="020B0604020202020204" pitchFamily="34" charset="0"/>
                        </a:rPr>
                        <a:t> (nuclear)</a:t>
                      </a:r>
                      <a:endParaRPr lang="de-DE" sz="1600" dirty="0">
                        <a:solidFill>
                          <a:srgbClr val="C00000"/>
                        </a:solidFill>
                        <a:latin typeface="Arial" panose="020B0604020202020204" pitchFamily="34" charset="0"/>
                        <a:cs typeface="Arial" panose="020B0604020202020204" pitchFamily="34" charset="0"/>
                      </a:endParaRPr>
                    </a:p>
                  </a:txBody>
                  <a:tcPr/>
                </a:tc>
                <a:tc>
                  <a:txBody>
                    <a:bodyPr/>
                    <a:lstStyle/>
                    <a:p>
                      <a:r>
                        <a:rPr lang="en-US" sz="1600" dirty="0" smtClean="0">
                          <a:solidFill>
                            <a:srgbClr val="C00000"/>
                          </a:solidFill>
                          <a:latin typeface="Arial" panose="020B0604020202020204" pitchFamily="34" charset="0"/>
                          <a:cs typeface="Arial" panose="020B0604020202020204" pitchFamily="34" charset="0"/>
                        </a:rPr>
                        <a:t>8000</a:t>
                      </a:r>
                      <a:endParaRPr lang="de-DE" sz="1600" dirty="0">
                        <a:solidFill>
                          <a:srgbClr val="C00000"/>
                        </a:solidFill>
                        <a:latin typeface="Arial" panose="020B0604020202020204" pitchFamily="34" charset="0"/>
                        <a:cs typeface="Arial" panose="020B0604020202020204" pitchFamily="34" charset="0"/>
                      </a:endParaRPr>
                    </a:p>
                  </a:txBody>
                  <a:tcPr/>
                </a:tc>
                <a:tc>
                  <a:txBody>
                    <a:bodyPr/>
                    <a:lstStyle/>
                    <a:p>
                      <a:r>
                        <a:rPr lang="en-US" sz="1600" dirty="0" smtClean="0">
                          <a:solidFill>
                            <a:srgbClr val="C00000"/>
                          </a:solidFill>
                          <a:latin typeface="Arial" panose="020B0604020202020204" pitchFamily="34" charset="0"/>
                          <a:cs typeface="Arial" panose="020B0604020202020204" pitchFamily="34" charset="0"/>
                        </a:rPr>
                        <a:t>ca. 160</a:t>
                      </a:r>
                      <a:endParaRPr lang="de-DE" sz="1600" dirty="0">
                        <a:solidFill>
                          <a:srgbClr val="C00000"/>
                        </a:solidFill>
                        <a:latin typeface="Arial" panose="020B0604020202020204" pitchFamily="34" charset="0"/>
                        <a:cs typeface="Arial" panose="020B0604020202020204" pitchFamily="34" charset="0"/>
                      </a:endParaRPr>
                    </a:p>
                  </a:txBody>
                  <a:tcPr/>
                </a:tc>
              </a:tr>
            </a:tbl>
          </a:graphicData>
        </a:graphic>
      </p:graphicFrame>
      <p:sp>
        <p:nvSpPr>
          <p:cNvPr id="3" name="Rectangle 2"/>
          <p:cNvSpPr/>
          <p:nvPr/>
        </p:nvSpPr>
        <p:spPr>
          <a:xfrm>
            <a:off x="7196434" y="5700573"/>
            <a:ext cx="1896417" cy="523220"/>
          </a:xfrm>
          <a:prstGeom prst="rect">
            <a:avLst/>
          </a:prstGeom>
        </p:spPr>
        <p:txBody>
          <a:bodyPr wrap="none">
            <a:spAutoFit/>
          </a:bodyPr>
          <a:lstStyle/>
          <a:p>
            <a:pPr lvl="0">
              <a:buClr>
                <a:srgbClr val="EA1F0A"/>
              </a:buClr>
            </a:pPr>
            <a:r>
              <a:rPr lang="en-US" altLang="de-DE" sz="1400" b="0" baseline="0" dirty="0">
                <a:solidFill>
                  <a:srgbClr val="000000"/>
                </a:solidFill>
                <a:effectLst/>
                <a:latin typeface="Arial" panose="020B0604020202020204" pitchFamily="34" charset="0"/>
                <a:cs typeface="Arial" panose="020B0604020202020204" pitchFamily="34" charset="0"/>
              </a:rPr>
              <a:t>Schmidt &amp; Crespo, </a:t>
            </a:r>
            <a:endParaRPr lang="en-US" altLang="de-DE" sz="1400" b="0" baseline="0" dirty="0" smtClean="0">
              <a:solidFill>
                <a:srgbClr val="000000"/>
              </a:solidFill>
              <a:effectLst/>
              <a:latin typeface="Arial" panose="020B0604020202020204" pitchFamily="34" charset="0"/>
              <a:cs typeface="Arial" panose="020B0604020202020204" pitchFamily="34" charset="0"/>
            </a:endParaRPr>
          </a:p>
          <a:p>
            <a:pPr lvl="0">
              <a:buClr>
                <a:srgbClr val="EA1F0A"/>
              </a:buClr>
            </a:pPr>
            <a:r>
              <a:rPr lang="en-US" altLang="de-DE" sz="1400" b="0" baseline="0" dirty="0" smtClean="0">
                <a:solidFill>
                  <a:srgbClr val="000000"/>
                </a:solidFill>
                <a:effectLst/>
                <a:latin typeface="Arial" panose="020B0604020202020204" pitchFamily="34" charset="0"/>
                <a:cs typeface="Arial" panose="020B0604020202020204" pitchFamily="34" charset="0"/>
              </a:rPr>
              <a:t>Phys</a:t>
            </a:r>
            <a:r>
              <a:rPr lang="en-US" altLang="de-DE" sz="1400" b="0" baseline="0" dirty="0">
                <a:solidFill>
                  <a:srgbClr val="000000"/>
                </a:solidFill>
                <a:effectLst/>
                <a:latin typeface="Arial" panose="020B0604020202020204" pitchFamily="34" charset="0"/>
                <a:cs typeface="Arial" panose="020B0604020202020204" pitchFamily="34" charset="0"/>
              </a:rPr>
              <a:t>. Jour. </a:t>
            </a:r>
            <a:r>
              <a:rPr lang="en-US" altLang="de-DE" sz="1400" b="0" baseline="0" dirty="0" smtClean="0">
                <a:solidFill>
                  <a:srgbClr val="000000"/>
                </a:solidFill>
                <a:effectLst/>
                <a:latin typeface="Arial" panose="020B0604020202020204" pitchFamily="34" charset="0"/>
                <a:cs typeface="Arial" panose="020B0604020202020204" pitchFamily="34" charset="0"/>
              </a:rPr>
              <a:t>Oct. 2016</a:t>
            </a:r>
            <a:endParaRPr lang="en-US" altLang="de-DE" sz="1400" b="0" baseline="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64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idx="4294967295"/>
          </p:nvPr>
        </p:nvSpPr>
        <p:spPr>
          <a:xfrm>
            <a:off x="1564234" y="138512"/>
            <a:ext cx="5582114" cy="680356"/>
          </a:xfrm>
          <a:prstGeom prst="rect">
            <a:avLst/>
          </a:prstGeom>
          <a:noFill/>
          <a:ln>
            <a:noFill/>
          </a:ln>
          <a:extLst>
            <a:ext uri="{91240B29-F687-4F45-9708-019B960494DF}">
              <a14:hiddenLine xmlns:a14="http://schemas.microsoft.com/office/drawing/2010/main" w="25400">
                <a:solidFill>
                  <a:srgbClr val="0000FF"/>
                </a:solidFill>
                <a:miter lim="800000"/>
                <a:headEnd/>
                <a:tailEnd/>
              </a14:hiddenLine>
            </a:ext>
          </a:extLst>
        </p:spPr>
        <p:txBody>
          <a:bodyPr/>
          <a:lstStyle/>
          <a:p>
            <a:r>
              <a:rPr lang="en-US" altLang="de-DE" sz="2800" b="1" u="sng"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I</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ndirect Evidence for </a:t>
            </a:r>
            <a:r>
              <a:rPr lang="en-US" altLang="de-DE" sz="2800" b="1" u="sng" baseline="30000"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229m</a:t>
            </a:r>
            <a:r>
              <a:rPr lang="en-US" altLang="de-DE" sz="2800" b="1" u="sng" dirty="0" smtClean="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Th</a:t>
            </a:r>
            <a:endParaRPr lang="de-DE" altLang="de-DE" sz="2800" b="1" u="sng" dirty="0">
              <a:solidFill>
                <a:srgbClr val="05791B"/>
              </a:solidFill>
              <a:latin typeface="Arial" panose="020B0604020202020204" pitchFamily="34" charset="0"/>
              <a:cs typeface="Arial" panose="020B0604020202020204" pitchFamily="34" charset="0"/>
            </a:endParaRPr>
          </a:p>
        </p:txBody>
      </p:sp>
      <p:sp>
        <p:nvSpPr>
          <p:cNvPr id="8" name="TextBox 7"/>
          <p:cNvSpPr txBox="1"/>
          <p:nvPr/>
        </p:nvSpPr>
        <p:spPr>
          <a:xfrm>
            <a:off x="-10638" y="6528383"/>
            <a:ext cx="298480" cy="338554"/>
          </a:xfrm>
          <a:prstGeom prst="rect">
            <a:avLst/>
          </a:prstGeom>
          <a:noFill/>
        </p:spPr>
        <p:txBody>
          <a:bodyPr wrap="none" rtlCol="0">
            <a:spAutoFit/>
          </a:bodyPr>
          <a:lstStyle/>
          <a:p>
            <a:r>
              <a:rPr lang="en-US" sz="1600" baseline="0" dirty="0" smtClean="0">
                <a:solidFill>
                  <a:schemeClr val="bg2"/>
                </a:solidFill>
                <a:effectLst/>
                <a:latin typeface="Arial" panose="020B0604020202020204" pitchFamily="34" charset="0"/>
                <a:cs typeface="Arial" panose="020B0604020202020204" pitchFamily="34" charset="0"/>
              </a:rPr>
              <a:t>9</a:t>
            </a:r>
            <a:endParaRPr lang="de-DE" sz="1600" baseline="0" dirty="0">
              <a:solidFill>
                <a:schemeClr val="bg2"/>
              </a:solidFill>
              <a:effectLst/>
              <a:latin typeface="Arial" panose="020B0604020202020204" pitchFamily="34" charset="0"/>
              <a:cs typeface="Arial" panose="020B0604020202020204" pitchFamily="34" charset="0"/>
            </a:endParaRPr>
          </a:p>
        </p:txBody>
      </p:sp>
      <p:sp>
        <p:nvSpPr>
          <p:cNvPr id="17" name="Text Box 16"/>
          <p:cNvSpPr txBox="1">
            <a:spLocks noChangeArrowheads="1"/>
          </p:cNvSpPr>
          <p:nvPr/>
        </p:nvSpPr>
        <p:spPr bwMode="auto">
          <a:xfrm>
            <a:off x="364650" y="6275388"/>
            <a:ext cx="8541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de-DE" sz="1800" b="0" baseline="0" dirty="0">
                <a:solidFill>
                  <a:srgbClr val="000000"/>
                </a:solidFill>
                <a:effectLst/>
                <a:latin typeface="Arial" charset="0"/>
              </a:rPr>
              <a:t>f</a:t>
            </a:r>
            <a:r>
              <a:rPr lang="en-US" altLang="de-DE" sz="1800" b="0" baseline="0" dirty="0" smtClean="0">
                <a:solidFill>
                  <a:srgbClr val="000000"/>
                </a:solidFill>
                <a:effectLst/>
                <a:latin typeface="Arial" charset="0"/>
              </a:rPr>
              <a:t>rom energy difference of high-energy transitions  </a:t>
            </a:r>
            <a:r>
              <a:rPr lang="en-US" altLang="de-DE" sz="1800" b="0" baseline="0" dirty="0" smtClean="0">
                <a:solidFill>
                  <a:srgbClr val="000000"/>
                </a:solidFill>
                <a:effectLst/>
                <a:latin typeface="Arial" charset="0"/>
                <a:cs typeface="Arial" charset="0"/>
              </a:rPr>
              <a:t>→  low isomer excitation energy</a:t>
            </a:r>
          </a:p>
        </p:txBody>
      </p:sp>
      <p:pic>
        <p:nvPicPr>
          <p:cNvPr id="18" name="Picture 17" descr="Be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818" y="1510763"/>
            <a:ext cx="3075555" cy="242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descr="Be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31" y="3798350"/>
            <a:ext cx="3075556" cy="24243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Be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8923" y="2539163"/>
            <a:ext cx="4383686" cy="31491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21"/>
          <p:cNvSpPr txBox="1">
            <a:spLocks noChangeArrowheads="1"/>
          </p:cNvSpPr>
          <p:nvPr/>
        </p:nvSpPr>
        <p:spPr bwMode="auto">
          <a:xfrm>
            <a:off x="4690292" y="5753307"/>
            <a:ext cx="429476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de-DE" sz="1600" b="0" baseline="0" dirty="0" smtClean="0">
                <a:solidFill>
                  <a:srgbClr val="3333CC"/>
                </a:solidFill>
                <a:effectLst/>
                <a:latin typeface="Arial" charset="0"/>
              </a:rPr>
              <a:t>B.R. Beck et al., PRL </a:t>
            </a:r>
            <a:r>
              <a:rPr lang="en-US" altLang="de-DE" sz="1600" baseline="0" dirty="0" smtClean="0">
                <a:solidFill>
                  <a:srgbClr val="3333CC"/>
                </a:solidFill>
                <a:effectLst/>
                <a:latin typeface="Arial" charset="0"/>
              </a:rPr>
              <a:t>98</a:t>
            </a:r>
            <a:r>
              <a:rPr lang="en-US" altLang="de-DE" sz="1600" b="0" baseline="0" dirty="0" smtClean="0">
                <a:solidFill>
                  <a:srgbClr val="3333CC"/>
                </a:solidFill>
                <a:effectLst/>
                <a:latin typeface="Arial" charset="0"/>
              </a:rPr>
              <a:t> (2007) 142501</a:t>
            </a:r>
          </a:p>
          <a:p>
            <a:pPr lvl="0"/>
            <a:r>
              <a:rPr lang="en-US" sz="1600" b="0" baseline="0" dirty="0" smtClean="0">
                <a:solidFill>
                  <a:srgbClr val="000099"/>
                </a:solidFill>
                <a:effectLst/>
                <a:latin typeface="Arial"/>
              </a:rPr>
              <a:t>                           LLNL-PROC-415170 </a:t>
            </a:r>
            <a:r>
              <a:rPr lang="en-US" sz="1600" b="0" baseline="0" dirty="0">
                <a:solidFill>
                  <a:srgbClr val="000099"/>
                </a:solidFill>
                <a:effectLst/>
                <a:latin typeface="Arial"/>
              </a:rPr>
              <a:t>(2009</a:t>
            </a:r>
            <a:r>
              <a:rPr lang="en-US" sz="1600" b="0" baseline="0" dirty="0" smtClean="0">
                <a:solidFill>
                  <a:srgbClr val="000099"/>
                </a:solidFill>
                <a:effectLst/>
                <a:latin typeface="Arial"/>
              </a:rPr>
              <a:t>)</a:t>
            </a:r>
            <a:endParaRPr lang="en-US" sz="1600" b="0" baseline="0" dirty="0">
              <a:solidFill>
                <a:srgbClr val="000099"/>
              </a:solidFill>
              <a:effectLst/>
              <a:latin typeface="Arial"/>
            </a:endParaRPr>
          </a:p>
        </p:txBody>
      </p:sp>
      <p:grpSp>
        <p:nvGrpSpPr>
          <p:cNvPr id="2" name="Group 1"/>
          <p:cNvGrpSpPr/>
          <p:nvPr/>
        </p:nvGrpSpPr>
        <p:grpSpPr>
          <a:xfrm>
            <a:off x="4740508" y="1537701"/>
            <a:ext cx="3254417" cy="824621"/>
            <a:chOff x="4713212" y="1674181"/>
            <a:chExt cx="3254417" cy="824621"/>
          </a:xfrm>
        </p:grpSpPr>
        <p:sp>
          <p:nvSpPr>
            <p:cNvPr id="16" name="Text Box 15"/>
            <p:cNvSpPr txBox="1">
              <a:spLocks noChangeArrowheads="1"/>
            </p:cNvSpPr>
            <p:nvPr/>
          </p:nvSpPr>
          <p:spPr bwMode="auto">
            <a:xfrm>
              <a:off x="4713212" y="2071056"/>
              <a:ext cx="3254417" cy="42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120000"/>
                </a:lnSpc>
              </a:pPr>
              <a:r>
                <a:rPr lang="en-US" altLang="de-DE" b="0" baseline="0" dirty="0" smtClean="0">
                  <a:solidFill>
                    <a:srgbClr val="FF0000"/>
                  </a:solidFill>
                  <a:effectLst/>
                  <a:latin typeface="Arial" charset="0"/>
                </a:rPr>
                <a:t>E</a:t>
              </a:r>
              <a:r>
                <a:rPr lang="en-US" altLang="de-DE" sz="2800" dirty="0">
                  <a:solidFill>
                    <a:srgbClr val="FF0000"/>
                  </a:solidFill>
                  <a:effectLst/>
                  <a:latin typeface="Arial" charset="0"/>
                </a:rPr>
                <a:t>*</a:t>
              </a:r>
              <a:r>
                <a:rPr lang="en-US" altLang="de-DE" b="0" baseline="0" dirty="0" smtClean="0">
                  <a:solidFill>
                    <a:srgbClr val="FF0000"/>
                  </a:solidFill>
                  <a:effectLst/>
                  <a:latin typeface="Arial" charset="0"/>
                </a:rPr>
                <a:t> (</a:t>
              </a:r>
              <a:r>
                <a:rPr lang="en-US" altLang="de-DE" b="0" dirty="0" smtClean="0">
                  <a:solidFill>
                    <a:srgbClr val="FF0000"/>
                  </a:solidFill>
                  <a:effectLst/>
                  <a:latin typeface="Arial" charset="0"/>
                </a:rPr>
                <a:t>229m</a:t>
              </a:r>
              <a:r>
                <a:rPr lang="en-US" altLang="de-DE" b="0" baseline="0" dirty="0" smtClean="0">
                  <a:solidFill>
                    <a:srgbClr val="FF0000"/>
                  </a:solidFill>
                  <a:effectLst/>
                  <a:latin typeface="Arial" charset="0"/>
                </a:rPr>
                <a:t>Th) = (7.8 </a:t>
              </a:r>
              <a:r>
                <a:rPr lang="en-US" altLang="de-DE" b="0" baseline="0" dirty="0" smtClean="0">
                  <a:solidFill>
                    <a:srgbClr val="FF0000"/>
                  </a:solidFill>
                  <a:effectLst/>
                  <a:latin typeface="Arial" charset="0"/>
                  <a:cs typeface="Arial" charset="0"/>
                </a:rPr>
                <a:t>± 0.5) eV</a:t>
              </a:r>
              <a:endParaRPr lang="en-US" altLang="de-DE" b="0" baseline="0" dirty="0" smtClean="0">
                <a:solidFill>
                  <a:srgbClr val="000000"/>
                </a:solidFill>
                <a:effectLst/>
                <a:latin typeface="Arial" charset="0"/>
              </a:endParaRPr>
            </a:p>
          </p:txBody>
        </p:sp>
        <p:sp>
          <p:nvSpPr>
            <p:cNvPr id="22" name="Text Box 31"/>
            <p:cNvSpPr txBox="1">
              <a:spLocks noChangeArrowheads="1"/>
            </p:cNvSpPr>
            <p:nvPr/>
          </p:nvSpPr>
          <p:spPr bwMode="auto">
            <a:xfrm>
              <a:off x="4713212" y="1674181"/>
              <a:ext cx="29995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ap="sq">
                  <a:solidFill>
                    <a:srgbClr val="000080"/>
                  </a:solidFill>
                  <a:miter lim="800000"/>
                  <a:headEnd type="none" w="lg"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de-DE" b="0" baseline="0" dirty="0" smtClean="0">
                  <a:solidFill>
                    <a:srgbClr val="FF0000"/>
                  </a:solidFill>
                  <a:effectLst/>
                  <a:latin typeface="Arial" panose="020B0604020202020204" pitchFamily="34" charset="0"/>
                  <a:cs typeface="Arial" panose="020B0604020202020204" pitchFamily="34" charset="0"/>
                </a:rPr>
                <a:t>E* (</a:t>
              </a:r>
              <a:r>
                <a:rPr lang="en-US" altLang="de-DE" b="0" dirty="0">
                  <a:solidFill>
                    <a:srgbClr val="FF0000"/>
                  </a:solidFill>
                  <a:effectLst/>
                  <a:latin typeface="Arial" panose="020B0604020202020204" pitchFamily="34" charset="0"/>
                  <a:cs typeface="Arial" panose="020B0604020202020204" pitchFamily="34" charset="0"/>
                </a:rPr>
                <a:t>229m</a:t>
              </a:r>
              <a:r>
                <a:rPr lang="en-US" altLang="de-DE" b="0" baseline="0" dirty="0">
                  <a:solidFill>
                    <a:srgbClr val="FF0000"/>
                  </a:solidFill>
                  <a:effectLst/>
                  <a:latin typeface="Arial" panose="020B0604020202020204" pitchFamily="34" charset="0"/>
                  <a:cs typeface="Arial" panose="020B0604020202020204" pitchFamily="34" charset="0"/>
                </a:rPr>
                <a:t>Th</a:t>
              </a:r>
              <a:r>
                <a:rPr lang="en-US" altLang="de-DE" b="0" baseline="0" dirty="0" smtClean="0">
                  <a:solidFill>
                    <a:srgbClr val="FF0000"/>
                  </a:solidFill>
                  <a:effectLst/>
                  <a:latin typeface="Arial" panose="020B0604020202020204" pitchFamily="34" charset="0"/>
                  <a:cs typeface="Arial" panose="020B0604020202020204" pitchFamily="34" charset="0"/>
                </a:rPr>
                <a:t>) = </a:t>
              </a:r>
              <a:r>
                <a:rPr lang="en-US" altLang="de-DE" b="0" baseline="0" dirty="0" smtClean="0">
                  <a:solidFill>
                    <a:srgbClr val="FF6600"/>
                  </a:solidFill>
                  <a:effectLst/>
                  <a:latin typeface="Symbol" pitchFamily="18" charset="2"/>
                </a:rPr>
                <a:t>D</a:t>
              </a:r>
              <a:r>
                <a:rPr lang="en-US" altLang="de-DE" b="0" baseline="0" dirty="0" smtClean="0">
                  <a:solidFill>
                    <a:srgbClr val="FF6600"/>
                  </a:solidFill>
                  <a:effectLst/>
                </a:rPr>
                <a:t>E</a:t>
              </a:r>
              <a:r>
                <a:rPr lang="en-US" altLang="de-DE" b="0" baseline="-25000" dirty="0" smtClean="0">
                  <a:solidFill>
                    <a:srgbClr val="FF6600"/>
                  </a:solidFill>
                  <a:effectLst/>
                </a:rPr>
                <a:t>29 </a:t>
              </a:r>
              <a:r>
                <a:rPr lang="en-US" altLang="de-DE" b="0" baseline="0" dirty="0" smtClean="0">
                  <a:solidFill>
                    <a:schemeClr val="bg2"/>
                  </a:solidFill>
                  <a:effectLst/>
                </a:rPr>
                <a:t>-</a:t>
              </a:r>
              <a:r>
                <a:rPr lang="en-US" altLang="de-DE" b="0" baseline="0" dirty="0" smtClean="0">
                  <a:solidFill>
                    <a:srgbClr val="05791B"/>
                  </a:solidFill>
                  <a:effectLst/>
                </a:rPr>
                <a:t> </a:t>
              </a:r>
              <a:r>
                <a:rPr lang="en-US" altLang="de-DE" b="0" baseline="0" dirty="0" smtClean="0">
                  <a:solidFill>
                    <a:srgbClr val="993300"/>
                  </a:solidFill>
                  <a:effectLst/>
                  <a:latin typeface="Symbol" pitchFamily="18" charset="2"/>
                </a:rPr>
                <a:t>D</a:t>
              </a:r>
              <a:r>
                <a:rPr lang="en-US" altLang="de-DE" b="0" baseline="0" dirty="0" smtClean="0">
                  <a:solidFill>
                    <a:srgbClr val="993300"/>
                  </a:solidFill>
                  <a:effectLst/>
                </a:rPr>
                <a:t>E</a:t>
              </a:r>
              <a:r>
                <a:rPr lang="en-US" altLang="de-DE" b="0" baseline="-25000" dirty="0" smtClean="0">
                  <a:solidFill>
                    <a:srgbClr val="993300"/>
                  </a:solidFill>
                  <a:effectLst/>
                </a:rPr>
                <a:t>42</a:t>
              </a:r>
              <a:endParaRPr lang="de-DE" altLang="de-DE" b="0" baseline="-25000" dirty="0">
                <a:solidFill>
                  <a:srgbClr val="993300"/>
                </a:solidFill>
                <a:effectLst/>
              </a:endParaRPr>
            </a:p>
          </p:txBody>
        </p:sp>
      </p:grpSp>
      <p:sp>
        <p:nvSpPr>
          <p:cNvPr id="35" name="Line 45"/>
          <p:cNvSpPr>
            <a:spLocks noChangeShapeType="1"/>
          </p:cNvSpPr>
          <p:nvPr/>
        </p:nvSpPr>
        <p:spPr bwMode="auto">
          <a:xfrm flipH="1">
            <a:off x="5191802" y="4150736"/>
            <a:ext cx="0" cy="164089"/>
          </a:xfrm>
          <a:prstGeom prst="line">
            <a:avLst/>
          </a:prstGeom>
          <a:noFill/>
          <a:ln w="38100" cap="sq">
            <a:solidFill>
              <a:srgbClr val="00FFFF"/>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6" name="Line 45"/>
          <p:cNvSpPr>
            <a:spLocks noChangeShapeType="1"/>
          </p:cNvSpPr>
          <p:nvPr/>
        </p:nvSpPr>
        <p:spPr bwMode="auto">
          <a:xfrm flipH="1">
            <a:off x="5193139" y="4639626"/>
            <a:ext cx="0" cy="298134"/>
          </a:xfrm>
          <a:prstGeom prst="line">
            <a:avLst/>
          </a:prstGeom>
          <a:noFill/>
          <a:ln w="38100" cap="sq">
            <a:solidFill>
              <a:srgbClr val="00FFFF"/>
            </a:solidFill>
            <a:round/>
            <a:headEnd type="none" w="lg" len="lg"/>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 name="Line 45"/>
          <p:cNvSpPr>
            <a:spLocks noChangeShapeType="1"/>
          </p:cNvSpPr>
          <p:nvPr/>
        </p:nvSpPr>
        <p:spPr bwMode="auto">
          <a:xfrm rot="720000" flipH="1">
            <a:off x="6675454" y="3598125"/>
            <a:ext cx="189135" cy="132524"/>
          </a:xfrm>
          <a:custGeom>
            <a:avLst/>
            <a:gdLst>
              <a:gd name="connsiteX0" fmla="*/ 0 w 173426"/>
              <a:gd name="connsiteY0" fmla="*/ 0 h 129686"/>
              <a:gd name="connsiteX1" fmla="*/ 173426 w 173426"/>
              <a:gd name="connsiteY1" fmla="*/ 129686 h 129686"/>
              <a:gd name="connsiteX0" fmla="*/ 0 w 249626"/>
              <a:gd name="connsiteY0" fmla="*/ 0 h 158261"/>
              <a:gd name="connsiteX1" fmla="*/ 249626 w 249626"/>
              <a:gd name="connsiteY1" fmla="*/ 158261 h 158261"/>
              <a:gd name="connsiteX0" fmla="*/ 0 w 206764"/>
              <a:gd name="connsiteY0" fmla="*/ 0 h 139211"/>
              <a:gd name="connsiteX1" fmla="*/ 206764 w 206764"/>
              <a:gd name="connsiteY1" fmla="*/ 139211 h 139211"/>
              <a:gd name="connsiteX0" fmla="*/ 0 w 263914"/>
              <a:gd name="connsiteY0" fmla="*/ 0 h 158261"/>
              <a:gd name="connsiteX1" fmla="*/ 263914 w 263914"/>
              <a:gd name="connsiteY1" fmla="*/ 158261 h 158261"/>
            </a:gdLst>
            <a:ahLst/>
            <a:cxnLst>
              <a:cxn ang="0">
                <a:pos x="connsiteX0" y="connsiteY0"/>
              </a:cxn>
              <a:cxn ang="0">
                <a:pos x="connsiteX1" y="connsiteY1"/>
              </a:cxn>
            </a:cxnLst>
            <a:rect l="l" t="t" r="r" b="b"/>
            <a:pathLst>
              <a:path w="263914" h="158261">
                <a:moveTo>
                  <a:pt x="0" y="0"/>
                </a:moveTo>
                <a:cubicBezTo>
                  <a:pt x="57809" y="43229"/>
                  <a:pt x="206105" y="115032"/>
                  <a:pt x="263914" y="158261"/>
                </a:cubicBezTo>
              </a:path>
            </a:pathLst>
          </a:custGeom>
          <a:noFill/>
          <a:ln w="38100" cap="sq">
            <a:solidFill>
              <a:srgbClr val="00FFFF"/>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 name="Line 45"/>
          <p:cNvSpPr>
            <a:spLocks noChangeShapeType="1"/>
          </p:cNvSpPr>
          <p:nvPr/>
        </p:nvSpPr>
        <p:spPr bwMode="auto">
          <a:xfrm rot="720000" flipH="1">
            <a:off x="5228532" y="3801279"/>
            <a:ext cx="929896" cy="451054"/>
          </a:xfrm>
          <a:custGeom>
            <a:avLst/>
            <a:gdLst>
              <a:gd name="connsiteX0" fmla="*/ 0 w 173426"/>
              <a:gd name="connsiteY0" fmla="*/ 0 h 129686"/>
              <a:gd name="connsiteX1" fmla="*/ 173426 w 173426"/>
              <a:gd name="connsiteY1" fmla="*/ 129686 h 129686"/>
              <a:gd name="connsiteX0" fmla="*/ 0 w 249626"/>
              <a:gd name="connsiteY0" fmla="*/ 0 h 158261"/>
              <a:gd name="connsiteX1" fmla="*/ 249626 w 249626"/>
              <a:gd name="connsiteY1" fmla="*/ 158261 h 158261"/>
              <a:gd name="connsiteX0" fmla="*/ 0 w 206764"/>
              <a:gd name="connsiteY0" fmla="*/ 0 h 139211"/>
              <a:gd name="connsiteX1" fmla="*/ 206764 w 206764"/>
              <a:gd name="connsiteY1" fmla="*/ 139211 h 139211"/>
              <a:gd name="connsiteX0" fmla="*/ 0 w 263914"/>
              <a:gd name="connsiteY0" fmla="*/ 0 h 158261"/>
              <a:gd name="connsiteX1" fmla="*/ 263914 w 263914"/>
              <a:gd name="connsiteY1" fmla="*/ 158261 h 158261"/>
            </a:gdLst>
            <a:ahLst/>
            <a:cxnLst>
              <a:cxn ang="0">
                <a:pos x="connsiteX0" y="connsiteY0"/>
              </a:cxn>
              <a:cxn ang="0">
                <a:pos x="connsiteX1" y="connsiteY1"/>
              </a:cxn>
            </a:cxnLst>
            <a:rect l="l" t="t" r="r" b="b"/>
            <a:pathLst>
              <a:path w="263914" h="158261">
                <a:moveTo>
                  <a:pt x="0" y="0"/>
                </a:moveTo>
                <a:cubicBezTo>
                  <a:pt x="57809" y="43229"/>
                  <a:pt x="206105" y="115032"/>
                  <a:pt x="263914" y="158261"/>
                </a:cubicBezTo>
              </a:path>
            </a:pathLst>
          </a:custGeom>
          <a:noFill/>
          <a:ln w="38100" cap="sq">
            <a:solidFill>
              <a:srgbClr val="00FFFF"/>
            </a:solidFill>
            <a:round/>
            <a:headEnd type="none" w="lg" len="lg"/>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9" name="Line 45"/>
          <p:cNvSpPr>
            <a:spLocks noChangeShapeType="1"/>
          </p:cNvSpPr>
          <p:nvPr/>
        </p:nvSpPr>
        <p:spPr bwMode="auto">
          <a:xfrm flipH="1">
            <a:off x="7635470" y="4094998"/>
            <a:ext cx="0" cy="298134"/>
          </a:xfrm>
          <a:prstGeom prst="line">
            <a:avLst/>
          </a:prstGeom>
          <a:noFill/>
          <a:ln w="38100" cap="sq">
            <a:solidFill>
              <a:srgbClr val="00FFFF"/>
            </a:solidFill>
            <a:round/>
            <a:headEnd type="none" w="lg" len="lg"/>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 name="Line 45"/>
          <p:cNvSpPr>
            <a:spLocks noChangeShapeType="1"/>
          </p:cNvSpPr>
          <p:nvPr/>
        </p:nvSpPr>
        <p:spPr bwMode="auto">
          <a:xfrm flipH="1">
            <a:off x="7636757" y="3608184"/>
            <a:ext cx="0" cy="164089"/>
          </a:xfrm>
          <a:prstGeom prst="line">
            <a:avLst/>
          </a:prstGeom>
          <a:noFill/>
          <a:ln w="38100" cap="sq">
            <a:solidFill>
              <a:srgbClr val="00FFFF"/>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 name="Line 45"/>
          <p:cNvSpPr>
            <a:spLocks noChangeShapeType="1"/>
          </p:cNvSpPr>
          <p:nvPr/>
        </p:nvSpPr>
        <p:spPr bwMode="auto">
          <a:xfrm flipH="1">
            <a:off x="7644708" y="4393133"/>
            <a:ext cx="0" cy="82044"/>
          </a:xfrm>
          <a:prstGeom prst="line">
            <a:avLst/>
          </a:prstGeom>
          <a:noFill/>
          <a:ln w="38100" cap="sq">
            <a:solidFill>
              <a:srgbClr val="00FFFF"/>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 name="Line 45"/>
          <p:cNvSpPr>
            <a:spLocks noChangeShapeType="1"/>
          </p:cNvSpPr>
          <p:nvPr/>
        </p:nvSpPr>
        <p:spPr bwMode="auto">
          <a:xfrm flipH="1">
            <a:off x="7644708" y="4784075"/>
            <a:ext cx="0" cy="153685"/>
          </a:xfrm>
          <a:prstGeom prst="line">
            <a:avLst/>
          </a:prstGeom>
          <a:noFill/>
          <a:ln w="38100" cap="sq">
            <a:solidFill>
              <a:srgbClr val="00FFFF"/>
            </a:solidFill>
            <a:round/>
            <a:headEnd type="none" w="lg" len="lg"/>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 name="Line 33"/>
          <p:cNvSpPr>
            <a:spLocks noChangeShapeType="1"/>
          </p:cNvSpPr>
          <p:nvPr/>
        </p:nvSpPr>
        <p:spPr bwMode="auto">
          <a:xfrm flipV="1">
            <a:off x="5475731" y="3968750"/>
            <a:ext cx="1809347" cy="498110"/>
          </a:xfrm>
          <a:prstGeom prst="line">
            <a:avLst/>
          </a:prstGeom>
          <a:noFill/>
          <a:ln w="22225" cap="sq">
            <a:solidFill>
              <a:srgbClr val="993300"/>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 name="Line 32"/>
          <p:cNvSpPr>
            <a:spLocks noChangeShapeType="1"/>
          </p:cNvSpPr>
          <p:nvPr/>
        </p:nvSpPr>
        <p:spPr bwMode="auto">
          <a:xfrm>
            <a:off x="6540766" y="3912797"/>
            <a:ext cx="938202" cy="562380"/>
          </a:xfrm>
          <a:prstGeom prst="line">
            <a:avLst/>
          </a:prstGeom>
          <a:noFill/>
          <a:ln w="22225" cap="sq">
            <a:solidFill>
              <a:srgbClr val="FF6600"/>
            </a:solidFill>
            <a:round/>
            <a:headEnd type="non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 name="TextBox 2"/>
          <p:cNvSpPr txBox="1"/>
          <p:nvPr/>
        </p:nvSpPr>
        <p:spPr>
          <a:xfrm>
            <a:off x="14882" y="1066800"/>
            <a:ext cx="3910045" cy="369332"/>
          </a:xfrm>
          <a:prstGeom prst="rect">
            <a:avLst/>
          </a:prstGeom>
          <a:noFill/>
        </p:spPr>
        <p:txBody>
          <a:bodyPr wrap="none" rtlCol="0">
            <a:spAutoFit/>
          </a:bodyPr>
          <a:lstStyle/>
          <a:p>
            <a:pPr marL="285750" indent="-285750">
              <a:buClr>
                <a:srgbClr val="FF0000"/>
              </a:buClr>
              <a:buFont typeface="Wingdings" panose="05000000000000000000" pitchFamily="2" charset="2"/>
              <a:buChar char="§"/>
            </a:pPr>
            <a:r>
              <a:rPr lang="en-US" sz="1800" b="0" baseline="0" dirty="0">
                <a:solidFill>
                  <a:srgbClr val="000099"/>
                </a:solidFill>
                <a:effectLst/>
                <a:latin typeface="Arial" panose="020B0604020202020204" pitchFamily="34" charset="0"/>
                <a:cs typeface="Arial" panose="020B0604020202020204" pitchFamily="34" charset="0"/>
              </a:rPr>
              <a:t>d</a:t>
            </a:r>
            <a:r>
              <a:rPr lang="en-US" sz="1800" b="0" baseline="0" dirty="0" smtClean="0">
                <a:solidFill>
                  <a:srgbClr val="000099"/>
                </a:solidFill>
                <a:effectLst/>
                <a:latin typeface="Arial" panose="020B0604020202020204" pitchFamily="34" charset="0"/>
                <a:cs typeface="Arial" panose="020B0604020202020204" pitchFamily="34" charset="0"/>
              </a:rPr>
              <a:t>ata from X-ray micro-calorimeter</a:t>
            </a:r>
            <a:endParaRPr lang="de-DE" sz="1800" b="0" baseline="0" dirty="0">
              <a:solidFill>
                <a:srgbClr val="000099"/>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0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theme/theme1.xml><?xml version="1.0" encoding="utf-8"?>
<a:theme xmlns:a="http://schemas.openxmlformats.org/drawingml/2006/main" name="Modern">
  <a:themeElements>
    <a:clrScheme name="Modern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Moder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sq" cmpd="sng" algn="ctr">
          <a:solidFill>
            <a:srgbClr val="000080"/>
          </a:solidFill>
          <a:prstDash val="solid"/>
          <a:round/>
          <a:headEnd type="triangle" w="lg" len="lg"/>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38100" cap="sq" cmpd="sng" algn="ctr">
          <a:solidFill>
            <a:srgbClr val="000080"/>
          </a:solidFill>
          <a:prstDash val="solid"/>
          <a:round/>
          <a:headEnd type="triangle" w="lg" len="lg"/>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2000" b="1" i="0" u="none" strike="noStrike" cap="none" normalizeH="0" baseline="30000" smtClean="0">
            <a:ln>
              <a:noFill/>
            </a:ln>
            <a:solidFill>
              <a:srgbClr val="EA1F0A"/>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Modern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Modern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Modern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4099</Words>
  <Application>Microsoft Office PowerPoint</Application>
  <PresentationFormat>Bildschirmpräsentation (4:3)</PresentationFormat>
  <Paragraphs>725</Paragraphs>
  <Slides>43</Slides>
  <Notes>10</Notes>
  <HiddenSlides>1</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2</vt:i4>
      </vt:variant>
      <vt:variant>
        <vt:lpstr>Folientitel</vt:lpstr>
      </vt:variant>
      <vt:variant>
        <vt:i4>43</vt:i4>
      </vt:variant>
    </vt:vector>
  </HeadingPairs>
  <TitlesOfParts>
    <vt:vector size="53" baseType="lpstr">
      <vt:lpstr>MS Mincho</vt:lpstr>
      <vt:lpstr>Arial</vt:lpstr>
      <vt:lpstr>Century Gothic</vt:lpstr>
      <vt:lpstr>Comic Sans MS</vt:lpstr>
      <vt:lpstr>Symbol</vt:lpstr>
      <vt:lpstr>Times New Roman</vt:lpstr>
      <vt:lpstr>Wingdings</vt:lpstr>
      <vt:lpstr>Modern</vt:lpstr>
      <vt:lpstr>Equation</vt:lpstr>
      <vt:lpstr>Formel</vt:lpstr>
      <vt:lpstr>Direct Detection of the Elusive 229Thorium Isomer: Milestone towards a Nuclear Clock</vt:lpstr>
      <vt:lpstr>Functional Principle of Clocks</vt:lpstr>
      <vt:lpstr>Clock Accuracies</vt:lpstr>
      <vt:lpstr>Clock properties </vt:lpstr>
      <vt:lpstr>What makes 229mTh so unique ?</vt:lpstr>
      <vt:lpstr>229mTh: Nuclear Clock ?</vt:lpstr>
      <vt:lpstr>229mTh and time dependence of  fundamental constants </vt:lpstr>
      <vt:lpstr>Sensitivity to variations of a</vt:lpstr>
      <vt:lpstr>Indirect Evidence for 229mTh</vt:lpstr>
      <vt:lpstr>Experimental Approach @ LMU</vt:lpstr>
      <vt:lpstr>Experimental Setup</vt:lpstr>
      <vt:lpstr>Experimental Setup</vt:lpstr>
      <vt:lpstr>233U ion sources</vt:lpstr>
      <vt:lpstr>Ion Extraction from Buffer Gas Cell</vt:lpstr>
      <vt:lpstr>Isomer Decay:  Search for VUV Fluorescence</vt:lpstr>
      <vt:lpstr>VUV Optics Setup</vt:lpstr>
      <vt:lpstr>Isomer Detection Process</vt:lpstr>
      <vt:lpstr>Isomer Detection Process</vt:lpstr>
      <vt:lpstr>Isomer Detection Process</vt:lpstr>
      <vt:lpstr>PowerPoint-Präsentation</vt:lpstr>
      <vt:lpstr>PowerPoint-Präsentation</vt:lpstr>
      <vt:lpstr>PowerPoint-Präsentation</vt:lpstr>
      <vt:lpstr>PowerPoint-Präsentation</vt:lpstr>
      <vt:lpstr>PowerPoint-Präsentation</vt:lpstr>
      <vt:lpstr>Direct Signal of IC Decay from 229mTh</vt:lpstr>
      <vt:lpstr>Verification Measurements</vt:lpstr>
      <vt:lpstr>Potential Background Contributions</vt:lpstr>
      <vt:lpstr>Lively Echo to Publication</vt:lpstr>
      <vt:lpstr>Next steps: Halflife determination</vt:lpstr>
      <vt:lpstr>Halflife: Neutral 229mTh</vt:lpstr>
      <vt:lpstr>Halflife: Neutral 229mTh</vt:lpstr>
      <vt:lpstr>Halflife: Charged 229mTh</vt:lpstr>
      <vt:lpstr>“Holy Grail”: Excitation Energy</vt:lpstr>
      <vt:lpstr>Excitation Energy</vt:lpstr>
      <vt:lpstr>PowerPoint-Präsentation</vt:lpstr>
      <vt:lpstr>PowerPoint-Präsentation</vt:lpstr>
      <vt:lpstr>Why better clocks at all ?</vt:lpstr>
      <vt:lpstr>Further potential applications</vt:lpstr>
      <vt:lpstr>The nuClock Consortium</vt:lpstr>
      <vt:lpstr>Collaboration with PTB Braunschweig</vt:lpstr>
      <vt:lpstr>Summary</vt:lpstr>
      <vt:lpstr>we made a big step towards the ultimate goal of a Nuclear Clock  ….</vt:lpstr>
      <vt:lpstr>Thanks to ….</vt:lpstr>
    </vt:vector>
  </TitlesOfParts>
  <Company>GSI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Thirolf</dc:creator>
  <cp:lastModifiedBy>desruser1</cp:lastModifiedBy>
  <cp:revision>1272</cp:revision>
  <cp:lastPrinted>2003-05-21T14:35:36Z</cp:lastPrinted>
  <dcterms:created xsi:type="dcterms:W3CDTF">2003-02-25T13:44:20Z</dcterms:created>
  <dcterms:modified xsi:type="dcterms:W3CDTF">2016-11-15T16:32:06Z</dcterms:modified>
</cp:coreProperties>
</file>