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6" r:id="rId3"/>
    <p:sldId id="257" r:id="rId4"/>
    <p:sldId id="274" r:id="rId5"/>
    <p:sldId id="264" r:id="rId6"/>
    <p:sldId id="265" r:id="rId7"/>
    <p:sldId id="258" r:id="rId8"/>
    <p:sldId id="267" r:id="rId9"/>
    <p:sldId id="275" r:id="rId10"/>
    <p:sldId id="266" r:id="rId11"/>
    <p:sldId id="268" r:id="rId12"/>
    <p:sldId id="271" r:id="rId13"/>
    <p:sldId id="272" r:id="rId14"/>
    <p:sldId id="273" r:id="rId15"/>
    <p:sldId id="269" r:id="rId16"/>
    <p:sldId id="259" r:id="rId17"/>
    <p:sldId id="261" r:id="rId18"/>
    <p:sldId id="262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2" autoAdjust="0"/>
  </p:normalViewPr>
  <p:slideViewPr>
    <p:cSldViewPr>
      <p:cViewPr>
        <p:scale>
          <a:sx n="100" d="100"/>
          <a:sy n="100" d="100"/>
        </p:scale>
        <p:origin x="-186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673CD-E18F-45DC-9599-3F5384D9EC6A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F8994-A1F7-4B4D-8FBE-AFC43C1FC41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F8994-A1F7-4B4D-8FBE-AFC43C1FC4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255229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11101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9088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6074145" y="6608385"/>
            <a:ext cx="2890343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b="0" dirty="0" smtClean="0"/>
              <a:t>EMMI</a:t>
            </a:r>
            <a:r>
              <a:rPr lang="en-US" sz="1200" b="0" baseline="0" dirty="0" smtClean="0"/>
              <a:t> Days,</a:t>
            </a:r>
            <a:r>
              <a:rPr lang="en-US" sz="1200" b="0" dirty="0" smtClean="0"/>
              <a:t> GSI-Darmstadt 15/11/2016</a:t>
            </a:r>
            <a:endParaRPr lang="en-US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116632"/>
            <a:ext cx="6242342" cy="79208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 b="1"/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6218161" y="6599277"/>
            <a:ext cx="2890343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b="0" dirty="0" smtClean="0"/>
              <a:t>EMMI</a:t>
            </a:r>
            <a:r>
              <a:rPr lang="en-US" sz="1200" b="0" baseline="0" dirty="0" smtClean="0"/>
              <a:t> Days,</a:t>
            </a:r>
            <a:r>
              <a:rPr lang="en-US" sz="1200" b="0" dirty="0" smtClean="0"/>
              <a:t> GSI-Darmstadt 15/11/2016</a:t>
            </a:r>
            <a:endParaRPr lang="en-US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/>
          <a:lstStyle/>
          <a:p>
            <a:fld id="{64CB37BF-BB41-4332-929F-5550ECFB1D44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/>
          <a:lstStyle/>
          <a:p>
            <a:fld id="{64CB37BF-BB41-4332-929F-5550ECFB1D44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59791"/>
            <a:ext cx="6242342" cy="5769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Plasma physics at  FAIR</a:t>
            </a:r>
            <a:endParaRPr lang="en-US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V. Bagnoud for the plasma physics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as a proton microscope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46" y="1272934"/>
            <a:ext cx="5252833" cy="2128612"/>
          </a:xfrm>
        </p:spPr>
        <p:txBody>
          <a:bodyPr/>
          <a:lstStyle/>
          <a:p>
            <a:r>
              <a:rPr lang="de-DE" dirty="0">
                <a:cs typeface="Arial" panose="020B0604020202020204" pitchFamily="34" charset="0"/>
                <a:sym typeface="Helvetica"/>
              </a:rPr>
              <a:t>Proton-</a:t>
            </a:r>
            <a:r>
              <a:rPr lang="de-DE" dirty="0" err="1">
                <a:cs typeface="Arial" panose="020B0604020202020204" pitchFamily="34" charset="0"/>
                <a:sym typeface="Helvetica"/>
              </a:rPr>
              <a:t>beams</a:t>
            </a:r>
            <a:r>
              <a:rPr lang="de-DE" dirty="0">
                <a:cs typeface="Arial" panose="020B0604020202020204" pitchFamily="34" charset="0"/>
                <a:sym typeface="Helvetica"/>
              </a:rPr>
              <a:t> </a:t>
            </a:r>
            <a:r>
              <a:rPr lang="de-DE" dirty="0" err="1">
                <a:cs typeface="Arial" panose="020B0604020202020204" pitchFamily="34" charset="0"/>
                <a:sym typeface="Helvetica"/>
              </a:rPr>
              <a:t>from</a:t>
            </a:r>
            <a:r>
              <a:rPr lang="de-DE" dirty="0">
                <a:cs typeface="Arial" panose="020B0604020202020204" pitchFamily="34" charset="0"/>
                <a:sym typeface="Helvetica"/>
              </a:rPr>
              <a:t> FAIR will </a:t>
            </a:r>
            <a:r>
              <a:rPr lang="de-DE" dirty="0" err="1">
                <a:cs typeface="Arial" panose="020B0604020202020204" pitchFamily="34" charset="0"/>
                <a:sym typeface="Helvetica"/>
              </a:rPr>
              <a:t>enable</a:t>
            </a:r>
            <a:r>
              <a:rPr lang="de-DE" dirty="0">
                <a:cs typeface="Arial" panose="020B0604020202020204" pitchFamily="34" charset="0"/>
                <a:sym typeface="Helvetica"/>
              </a:rPr>
              <a:t> </a:t>
            </a:r>
            <a:r>
              <a:rPr lang="de-DE" dirty="0" err="1">
                <a:cs typeface="Arial" panose="020B0604020202020204" pitchFamily="34" charset="0"/>
                <a:sym typeface="Helvetica"/>
              </a:rPr>
              <a:t>unprecedented</a:t>
            </a:r>
            <a:r>
              <a:rPr lang="de-DE" dirty="0">
                <a:cs typeface="Arial" panose="020B0604020202020204" pitchFamily="34" charset="0"/>
                <a:sym typeface="Helvetica"/>
              </a:rPr>
              <a:t> </a:t>
            </a:r>
            <a:r>
              <a:rPr lang="de-DE" dirty="0" err="1">
                <a:cs typeface="Arial" panose="020B0604020202020204" pitchFamily="34" charset="0"/>
                <a:sym typeface="Helvetica"/>
              </a:rPr>
              <a:t>capabilities</a:t>
            </a:r>
            <a:endParaRPr lang="de-DE" dirty="0">
              <a:cs typeface="Arial" panose="020B0604020202020204" pitchFamily="34" charset="0"/>
              <a:sym typeface="Helvetica"/>
            </a:endParaRPr>
          </a:p>
          <a:p>
            <a:pPr marL="576263" lvl="1" indent="-176213">
              <a:buFont typeface="Arial" panose="020B0604020202020204" pitchFamily="34" charset="0"/>
              <a:buChar char="•"/>
            </a:pPr>
            <a:r>
              <a:rPr lang="de-DE" dirty="0">
                <a:cs typeface="Arial" panose="020B0604020202020204" pitchFamily="34" charset="0"/>
                <a:sym typeface="Helvetica"/>
              </a:rPr>
              <a:t>High-</a:t>
            </a:r>
            <a:r>
              <a:rPr lang="de-DE" dirty="0" err="1">
                <a:cs typeface="Arial" panose="020B0604020202020204" pitchFamily="34" charset="0"/>
                <a:sym typeface="Helvetica"/>
              </a:rPr>
              <a:t>magnification</a:t>
            </a:r>
            <a:r>
              <a:rPr lang="de-DE" dirty="0">
                <a:cs typeface="Arial" panose="020B0604020202020204" pitchFamily="34" charset="0"/>
                <a:sym typeface="Helvetica"/>
              </a:rPr>
              <a:t>: </a:t>
            </a:r>
            <a:r>
              <a:rPr lang="de-DE" dirty="0">
                <a:cs typeface="Arial" panose="020B0604020202020204" pitchFamily="34" charset="0"/>
                <a:sym typeface="Wingdings" panose="05000000000000000000" pitchFamily="2" charset="2"/>
              </a:rPr>
              <a:t>10 </a:t>
            </a:r>
            <a:r>
              <a:rPr lang="de-DE" dirty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de-DE" dirty="0">
                <a:cs typeface="Arial" panose="020B0604020202020204" pitchFamily="34" charset="0"/>
                <a:sym typeface="Wingdings" panose="05000000000000000000" pitchFamily="2" charset="2"/>
              </a:rPr>
              <a:t>m </a:t>
            </a:r>
            <a:r>
              <a:rPr lang="de-DE" dirty="0" err="1">
                <a:cs typeface="Arial" panose="020B0604020202020204" pitchFamily="34" charset="0"/>
                <a:sym typeface="Wingdings" panose="05000000000000000000" pitchFamily="2" charset="2"/>
              </a:rPr>
              <a:t>spatial</a:t>
            </a:r>
            <a:r>
              <a:rPr lang="de-DE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cs typeface="Arial" panose="020B0604020202020204" pitchFamily="34" charset="0"/>
                <a:sym typeface="Wingdings" panose="05000000000000000000" pitchFamily="2" charset="2"/>
              </a:rPr>
              <a:t>resolution</a:t>
            </a:r>
            <a:endParaRPr lang="de-DE" dirty="0">
              <a:cs typeface="Arial" panose="020B0604020202020204" pitchFamily="34" charset="0"/>
              <a:sym typeface="Helvetica"/>
            </a:endParaRPr>
          </a:p>
          <a:p>
            <a:pPr marL="576263" lvl="1" indent="-176213">
              <a:buFont typeface="Arial" panose="020B0604020202020204" pitchFamily="34" charset="0"/>
              <a:buChar char="•"/>
            </a:pPr>
            <a:r>
              <a:rPr lang="de-DE" dirty="0">
                <a:cs typeface="Arial" panose="020B0604020202020204" pitchFamily="34" charset="0"/>
                <a:sym typeface="Helvetica"/>
              </a:rPr>
              <a:t>High </a:t>
            </a:r>
            <a:r>
              <a:rPr lang="de-DE" dirty="0" err="1">
                <a:cs typeface="Arial" panose="020B0604020202020204" pitchFamily="34" charset="0"/>
                <a:sym typeface="Helvetica"/>
              </a:rPr>
              <a:t>field</a:t>
            </a:r>
            <a:r>
              <a:rPr lang="de-DE" dirty="0">
                <a:cs typeface="Arial" panose="020B0604020202020204" pitchFamily="34" charset="0"/>
                <a:sym typeface="Helvetica"/>
              </a:rPr>
              <a:t>-</a:t>
            </a:r>
            <a:r>
              <a:rPr lang="de-DE" dirty="0" err="1">
                <a:cs typeface="Arial" panose="020B0604020202020204" pitchFamily="34" charset="0"/>
                <a:sym typeface="Helvetica"/>
              </a:rPr>
              <a:t>of</a:t>
            </a:r>
            <a:r>
              <a:rPr lang="de-DE" dirty="0">
                <a:cs typeface="Arial" panose="020B0604020202020204" pitchFamily="34" charset="0"/>
                <a:sym typeface="Helvetica"/>
              </a:rPr>
              <a:t>-view: </a:t>
            </a:r>
            <a:r>
              <a:rPr lang="de-DE" dirty="0" err="1">
                <a:cs typeface="Arial" panose="020B0604020202020204" pitchFamily="34" charset="0"/>
                <a:sym typeface="Helvetica"/>
              </a:rPr>
              <a:t>several</a:t>
            </a:r>
            <a:r>
              <a:rPr lang="de-DE" dirty="0">
                <a:cs typeface="Arial" panose="020B0604020202020204" pitchFamily="34" charset="0"/>
                <a:sym typeface="Wingdings" panose="05000000000000000000" pitchFamily="2" charset="2"/>
              </a:rPr>
              <a:t> cm</a:t>
            </a:r>
            <a:endParaRPr lang="de-DE" dirty="0">
              <a:cs typeface="Arial" panose="020B0604020202020204" pitchFamily="34" charset="0"/>
              <a:sym typeface="Helvetica"/>
            </a:endParaRPr>
          </a:p>
          <a:p>
            <a:pPr marL="576263" lvl="1" indent="-176213">
              <a:buFont typeface="Arial" panose="020B0604020202020204" pitchFamily="34" charset="0"/>
              <a:buChar char="•"/>
            </a:pPr>
            <a:r>
              <a:rPr lang="de-DE" dirty="0" err="1">
                <a:cs typeface="Arial" panose="020B0604020202020204" pitchFamily="34" charset="0"/>
                <a:sym typeface="Helvetica"/>
              </a:rPr>
              <a:t>Intense</a:t>
            </a:r>
            <a:r>
              <a:rPr lang="de-DE" dirty="0">
                <a:cs typeface="Arial" panose="020B0604020202020204" pitchFamily="34" charset="0"/>
                <a:sym typeface="Helvetica"/>
              </a:rPr>
              <a:t> </a:t>
            </a:r>
            <a:r>
              <a:rPr lang="de-DE" dirty="0" err="1">
                <a:cs typeface="Arial" panose="020B0604020202020204" pitchFamily="34" charset="0"/>
                <a:sym typeface="Helvetica"/>
              </a:rPr>
              <a:t>proton</a:t>
            </a:r>
            <a:r>
              <a:rPr lang="de-DE" dirty="0">
                <a:cs typeface="Arial" panose="020B0604020202020204" pitchFamily="34" charset="0"/>
                <a:sym typeface="Helvetica"/>
              </a:rPr>
              <a:t> </a:t>
            </a:r>
            <a:r>
              <a:rPr lang="de-DE" dirty="0" err="1">
                <a:cs typeface="Arial" panose="020B0604020202020204" pitchFamily="34" charset="0"/>
                <a:sym typeface="Helvetica"/>
              </a:rPr>
              <a:t>pulses</a:t>
            </a:r>
            <a:r>
              <a:rPr lang="de-DE" dirty="0">
                <a:cs typeface="Arial" panose="020B0604020202020204" pitchFamily="34" charset="0"/>
                <a:sym typeface="Helvetica"/>
              </a:rPr>
              <a:t> </a:t>
            </a:r>
            <a:r>
              <a:rPr lang="de-DE" dirty="0">
                <a:cs typeface="Arial" panose="020B0604020202020204" pitchFamily="34" charset="0"/>
                <a:sym typeface="Wingdings" panose="05000000000000000000" pitchFamily="2" charset="2"/>
              </a:rPr>
              <a:t> high </a:t>
            </a:r>
            <a:r>
              <a:rPr lang="de-DE" dirty="0" err="1">
                <a:cs typeface="Arial" panose="020B0604020202020204" pitchFamily="34" charset="0"/>
                <a:sym typeface="Wingdings" panose="05000000000000000000" pitchFamily="2" charset="2"/>
              </a:rPr>
              <a:t>density</a:t>
            </a:r>
            <a:r>
              <a:rPr lang="de-DE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cs typeface="Arial" panose="020B0604020202020204" pitchFamily="34" charset="0"/>
                <a:sym typeface="Wingdings" panose="05000000000000000000" pitchFamily="2" charset="2"/>
              </a:rPr>
              <a:t>contrast</a:t>
            </a:r>
            <a:r>
              <a:rPr lang="de-DE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cs typeface="Arial" panose="020B0604020202020204" pitchFamily="34" charset="0"/>
                <a:sym typeface="Wingdings" panose="05000000000000000000" pitchFamily="2" charset="2"/>
              </a:rPr>
              <a:t>even</a:t>
            </a:r>
            <a:r>
              <a:rPr lang="de-DE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de-DE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cs typeface="Arial" panose="020B0604020202020204" pitchFamily="34" charset="0"/>
                <a:sym typeface="Wingdings" panose="05000000000000000000" pitchFamily="2" charset="2"/>
              </a:rPr>
              <a:t>short</a:t>
            </a:r>
            <a:r>
              <a:rPr lang="de-DE" dirty="0">
                <a:cs typeface="Arial" panose="020B0604020202020204" pitchFamily="34" charset="0"/>
                <a:sym typeface="Wingdings" panose="05000000000000000000" pitchFamily="2" charset="2"/>
              </a:rPr>
              <a:t> (10ns) </a:t>
            </a:r>
            <a:r>
              <a:rPr lang="de-DE" dirty="0" err="1">
                <a:cs typeface="Arial" panose="020B0604020202020204" pitchFamily="34" charset="0"/>
                <a:sym typeface="Wingdings" panose="05000000000000000000" pitchFamily="2" charset="2"/>
              </a:rPr>
              <a:t>exposure</a:t>
            </a:r>
            <a:endParaRPr lang="de-DE" dirty="0">
              <a:cs typeface="Arial" panose="020B0604020202020204" pitchFamily="34" charset="0"/>
              <a:sym typeface="Helvetica"/>
            </a:endParaRP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41" y="1844824"/>
            <a:ext cx="2590468" cy="13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05" y="3067538"/>
            <a:ext cx="993758" cy="85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56" y="1697215"/>
            <a:ext cx="1051965" cy="137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73"/>
          <p:cNvSpPr/>
          <p:nvPr/>
        </p:nvSpPr>
        <p:spPr>
          <a:xfrm>
            <a:off x="4572000" y="3626718"/>
            <a:ext cx="3322320" cy="572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44647" tIns="44647" rIns="44647" bIns="44647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0751">
              <a:spcBef>
                <a:spcPts val="422"/>
              </a:spcBef>
              <a:buSzPct val="150000"/>
              <a:defRPr sz="1800">
                <a:uFillTx/>
              </a:defRPr>
            </a:pPr>
            <a:r>
              <a:rPr lang="de-DE" sz="1400" dirty="0" err="1" smtClean="0">
                <a:ea typeface="Helvetica"/>
                <a:cs typeface="Arial" panose="020B0604020202020204" pitchFamily="34" charset="0"/>
                <a:sym typeface="Helvetica"/>
              </a:rPr>
              <a:t>Framing</a:t>
            </a:r>
            <a:r>
              <a:rPr lang="de-DE" sz="1400" dirty="0" smtClean="0">
                <a:ea typeface="Helvetica"/>
                <a:cs typeface="Arial" panose="020B0604020202020204" pitchFamily="34" charset="0"/>
                <a:sym typeface="Helvetica"/>
              </a:rPr>
              <a:t> </a:t>
            </a:r>
            <a:r>
              <a:rPr lang="de-DE" sz="1400" dirty="0" err="1" smtClean="0">
                <a:ea typeface="Helvetica"/>
                <a:cs typeface="Arial" panose="020B0604020202020204" pitchFamily="34" charset="0"/>
                <a:sym typeface="Helvetica"/>
              </a:rPr>
              <a:t>mode</a:t>
            </a:r>
            <a:r>
              <a:rPr lang="de-DE" sz="1400" dirty="0" smtClean="0">
                <a:ea typeface="Helvetica"/>
                <a:cs typeface="Arial" panose="020B0604020202020204" pitchFamily="34" charset="0"/>
                <a:sym typeface="Helvetica"/>
              </a:rPr>
              <a:t> </a:t>
            </a:r>
            <a:r>
              <a:rPr lang="de-DE" sz="1400" dirty="0" err="1" smtClean="0">
                <a:ea typeface="Helvetica"/>
                <a:cs typeface="Arial" panose="020B0604020202020204" pitchFamily="34" charset="0"/>
                <a:sym typeface="Helvetica"/>
              </a:rPr>
              <a:t>for</a:t>
            </a:r>
            <a:r>
              <a:rPr lang="de-DE" sz="1400" dirty="0" smtClean="0">
                <a:ea typeface="Helvetica"/>
                <a:cs typeface="Arial" panose="020B0604020202020204" pitchFamily="34" charset="0"/>
                <a:sym typeface="Helvetica"/>
              </a:rPr>
              <a:t> </a:t>
            </a:r>
            <a:r>
              <a:rPr lang="de-DE" sz="1400" dirty="0" err="1" smtClean="0">
                <a:ea typeface="Helvetica"/>
                <a:cs typeface="Arial" panose="020B0604020202020204" pitchFamily="34" charset="0"/>
                <a:sym typeface="Helvetica"/>
              </a:rPr>
              <a:t>dynamical</a:t>
            </a:r>
            <a:r>
              <a:rPr lang="de-DE" sz="1400" dirty="0" smtClean="0">
                <a:ea typeface="Helvetica"/>
                <a:cs typeface="Arial" panose="020B0604020202020204" pitchFamily="34" charset="0"/>
                <a:sym typeface="Helvetica"/>
              </a:rPr>
              <a:t> </a:t>
            </a:r>
            <a:r>
              <a:rPr lang="de-DE" sz="1400" dirty="0" err="1" smtClean="0">
                <a:ea typeface="Helvetica"/>
                <a:cs typeface="Arial" panose="020B0604020202020204" pitchFamily="34" charset="0"/>
                <a:sym typeface="Helvetica"/>
              </a:rPr>
              <a:t>events</a:t>
            </a:r>
            <a:endParaRPr lang="de-DE" sz="1400" dirty="0" smtClean="0">
              <a:ea typeface="Helvetica"/>
              <a:cs typeface="Arial" panose="020B0604020202020204" pitchFamily="34" charset="0"/>
              <a:sym typeface="Helvetica"/>
            </a:endParaRPr>
          </a:p>
          <a:p>
            <a:pPr defTabSz="410751">
              <a:spcBef>
                <a:spcPts val="422"/>
              </a:spcBef>
              <a:buSzPct val="150000"/>
              <a:defRPr sz="1800">
                <a:uFillTx/>
              </a:defRPr>
            </a:pPr>
            <a:r>
              <a:rPr lang="de-DE" sz="1400" dirty="0" smtClean="0">
                <a:ea typeface="Helvetica"/>
                <a:cs typeface="Arial" panose="020B0604020202020204" pitchFamily="34" charset="0"/>
                <a:sym typeface="Helvetica"/>
              </a:rPr>
              <a:t>(</a:t>
            </a:r>
            <a:r>
              <a:rPr lang="de-DE" sz="1400" dirty="0" err="1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Underwater</a:t>
            </a:r>
            <a:r>
              <a:rPr lang="de-DE" sz="140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</a:t>
            </a:r>
            <a:r>
              <a:rPr lang="de-DE" sz="1400" dirty="0" err="1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electrical</a:t>
            </a:r>
            <a:r>
              <a:rPr lang="de-DE" sz="140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</a:t>
            </a:r>
            <a:r>
              <a:rPr lang="de-DE" sz="1400" dirty="0" err="1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wire</a:t>
            </a:r>
            <a:r>
              <a:rPr lang="de-DE" sz="140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explosion</a:t>
            </a:r>
            <a:r>
              <a:rPr lang="de-DE" sz="1400" dirty="0" smtClean="0">
                <a:ea typeface="Helvetica"/>
                <a:cs typeface="Arial" panose="020B0604020202020204" pitchFamily="34" charset="0"/>
                <a:sym typeface="Helvetica"/>
              </a:rPr>
              <a:t>)</a:t>
            </a:r>
            <a:endParaRPr sz="1400" dirty="0"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0" name="Textfeld 11"/>
          <p:cNvSpPr txBox="1"/>
          <p:nvPr/>
        </p:nvSpPr>
        <p:spPr>
          <a:xfrm>
            <a:off x="755576" y="6125234"/>
            <a:ext cx="7560840" cy="400110"/>
          </a:xfrm>
          <a:prstGeom prst="rect">
            <a:avLst/>
          </a:prstGeom>
          <a:solidFill>
            <a:srgbClr val="FFC000"/>
          </a:solidFill>
          <a:ln w="635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PRIOR </a:t>
            </a:r>
            <a:r>
              <a:rPr lang="en-US" sz="2000" b="1" dirty="0" smtClean="0">
                <a:solidFill>
                  <a:schemeClr val="bg1"/>
                </a:solidFill>
              </a:rPr>
              <a:t>should be used with external drivers (pump-probe)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4932040" y="4215544"/>
            <a:ext cx="2216738" cy="1733736"/>
            <a:chOff x="4766880" y="2347150"/>
            <a:chExt cx="3679216" cy="3224975"/>
          </a:xfrm>
        </p:grpSpPr>
        <p:pic>
          <p:nvPicPr>
            <p:cNvPr id="18" name="prad_wire.pdf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795162" y="2384822"/>
              <a:ext cx="3650934" cy="318730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" name="Textfeld 1"/>
            <p:cNvSpPr txBox="1"/>
            <p:nvPr/>
          </p:nvSpPr>
          <p:spPr>
            <a:xfrm>
              <a:off x="4766880" y="2347150"/>
              <a:ext cx="870855" cy="466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 err="1" smtClean="0"/>
                <a:t>static</a:t>
              </a:r>
              <a:endParaRPr lang="en-US" sz="1400" dirty="0"/>
            </a:p>
          </p:txBody>
        </p:sp>
        <p:sp>
          <p:nvSpPr>
            <p:cNvPr id="20" name="Textfeld 15"/>
            <p:cNvSpPr txBox="1"/>
            <p:nvPr/>
          </p:nvSpPr>
          <p:spPr>
            <a:xfrm>
              <a:off x="6638541" y="2347150"/>
              <a:ext cx="1486982" cy="746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 err="1" smtClean="0"/>
                <a:t>dynamic</a:t>
              </a:r>
              <a:endParaRPr lang="de-DE" sz="1400" dirty="0" smtClean="0"/>
            </a:p>
            <a:p>
              <a:r>
                <a:rPr lang="de-DE" sz="1200" dirty="0" smtClean="0"/>
                <a:t>(20ns </a:t>
              </a:r>
              <a:r>
                <a:rPr lang="de-DE" sz="1200" dirty="0" err="1" smtClean="0"/>
                <a:t>frame</a:t>
              </a:r>
              <a:r>
                <a:rPr lang="de-DE" sz="1200" dirty="0" smtClean="0"/>
                <a:t>)</a:t>
              </a:r>
              <a:endParaRPr lang="en-US" sz="1200" dirty="0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755576" y="3645024"/>
            <a:ext cx="2867228" cy="2261003"/>
            <a:chOff x="198227" y="3619681"/>
            <a:chExt cx="3634255" cy="2810944"/>
          </a:xfrm>
        </p:grpSpPr>
        <p:sp>
          <p:nvSpPr>
            <p:cNvPr id="8" name="Shape 85"/>
            <p:cNvSpPr/>
            <p:nvPr/>
          </p:nvSpPr>
          <p:spPr>
            <a:xfrm>
              <a:off x="198227" y="4267469"/>
              <a:ext cx="416749" cy="2678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lc="http://schemas.openxmlformats.org/drawingml/2006/lockedCanvas" val="1"/>
              </a:ext>
            </a:extLst>
          </p:spPr>
          <p:txBody>
            <a:bodyPr lIns="0" tIns="0" rIns="0" bIns="0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9" name="Shape 86"/>
            <p:cNvSpPr/>
            <p:nvPr/>
          </p:nvSpPr>
          <p:spPr>
            <a:xfrm>
              <a:off x="2351153" y="4189811"/>
              <a:ext cx="416749" cy="2678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lc="http://schemas.openxmlformats.org/drawingml/2006/lockedCanvas" val="1"/>
              </a:ext>
            </a:extLst>
          </p:spPr>
          <p:txBody>
            <a:bodyPr lIns="0" tIns="0" rIns="0" bIns="0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</a:rPr>
                <a:t>W</a:t>
              </a: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80" y="4397745"/>
              <a:ext cx="3373514" cy="203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hape 73"/>
            <p:cNvSpPr/>
            <p:nvPr/>
          </p:nvSpPr>
          <p:spPr>
            <a:xfrm>
              <a:off x="443727" y="5787408"/>
              <a:ext cx="3388755" cy="3799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lc="http://schemas.openxmlformats.org/drawingml/2006/lockedCanvas" val="1"/>
              </a:ext>
            </a:extLst>
          </p:spPr>
          <p:txBody>
            <a:bodyPr wrap="square" lIns="44647" tIns="44647" rIns="44647" bIns="44647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0751">
                <a:spcBef>
                  <a:spcPts val="422"/>
                </a:spcBef>
                <a:buSzPct val="150000"/>
                <a:defRPr sz="1800">
                  <a:uFillTx/>
                </a:defRPr>
              </a:pPr>
              <a:endParaRPr sz="140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</p:txBody>
        </p:sp>
        <p:sp>
          <p:nvSpPr>
            <p:cNvPr id="15" name="Shape 73"/>
            <p:cNvSpPr/>
            <p:nvPr/>
          </p:nvSpPr>
          <p:spPr>
            <a:xfrm>
              <a:off x="511694" y="3619681"/>
              <a:ext cx="3252822" cy="6477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lc="http://schemas.openxmlformats.org/drawingml/2006/lockedCanvas" val="1"/>
              </a:ext>
            </a:extLst>
          </p:spPr>
          <p:txBody>
            <a:bodyPr wrap="square" lIns="44647" tIns="44647" rIns="44647" bIns="44647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10751">
                <a:spcBef>
                  <a:spcPts val="422"/>
                </a:spcBef>
                <a:buSzPct val="150000"/>
                <a:defRPr sz="1800">
                  <a:uFillTx/>
                </a:defRPr>
              </a:pPr>
              <a:r>
                <a:rPr lang="de-DE" sz="1400" dirty="0" smtClean="0">
                  <a:ea typeface="Helvetica"/>
                  <a:cs typeface="Arial" panose="020B0604020202020204" pitchFamily="34" charset="0"/>
                  <a:sym typeface="Helvetica"/>
                </a:rPr>
                <a:t>High </a:t>
              </a:r>
              <a:r>
                <a:rPr lang="de-DE" sz="1400" dirty="0" err="1" smtClean="0">
                  <a:ea typeface="Helvetica"/>
                  <a:cs typeface="Arial" panose="020B0604020202020204" pitchFamily="34" charset="0"/>
                  <a:sym typeface="Helvetica"/>
                </a:rPr>
                <a:t>resolution</a:t>
              </a:r>
              <a:r>
                <a:rPr lang="de-DE" sz="1400" dirty="0" smtClean="0">
                  <a:ea typeface="Helvetica"/>
                  <a:cs typeface="Arial" panose="020B0604020202020204" pitchFamily="34" charset="0"/>
                  <a:sym typeface="Helvetica"/>
                </a:rPr>
                <a:t> </a:t>
              </a:r>
              <a:r>
                <a:rPr lang="de-DE" sz="1400" dirty="0" err="1" smtClean="0">
                  <a:ea typeface="Helvetica"/>
                  <a:cs typeface="Arial" panose="020B0604020202020204" pitchFamily="34" charset="0"/>
                  <a:sym typeface="Helvetica"/>
                </a:rPr>
                <a:t>static</a:t>
              </a:r>
              <a:r>
                <a:rPr lang="de-DE" sz="1400" dirty="0" smtClean="0">
                  <a:ea typeface="Helvetica"/>
                  <a:cs typeface="Arial" panose="020B0604020202020204" pitchFamily="34" charset="0"/>
                  <a:sym typeface="Helvetica"/>
                </a:rPr>
                <a:t> </a:t>
              </a:r>
              <a:r>
                <a:rPr lang="de-DE" sz="1400" dirty="0" err="1" smtClean="0">
                  <a:ea typeface="Helvetica"/>
                  <a:cs typeface="Arial" panose="020B0604020202020204" pitchFamily="34" charset="0"/>
                  <a:sym typeface="Helvetica"/>
                </a:rPr>
                <a:t>images</a:t>
              </a:r>
              <a:r>
                <a:rPr lang="de-DE" sz="1400" dirty="0" smtClean="0">
                  <a:ea typeface="Helvetica"/>
                  <a:cs typeface="Arial" panose="020B0604020202020204" pitchFamily="34" charset="0"/>
                  <a:sym typeface="Helvetica"/>
                </a:rPr>
                <a:t> </a:t>
              </a:r>
              <a:r>
                <a:rPr lang="de-DE" sz="1400" dirty="0" err="1" smtClean="0">
                  <a:ea typeface="Helvetica"/>
                  <a:cs typeface="Arial" panose="020B0604020202020204" pitchFamily="34" charset="0"/>
                  <a:sym typeface="Helvetica"/>
                </a:rPr>
                <a:t>with</a:t>
              </a:r>
              <a:r>
                <a:rPr lang="de-DE" sz="1400" dirty="0" smtClean="0">
                  <a:ea typeface="Helvetica"/>
                  <a:cs typeface="Arial" panose="020B0604020202020204" pitchFamily="34" charset="0"/>
                  <a:sym typeface="Helvetica"/>
                </a:rPr>
                <a:t> </a:t>
              </a:r>
              <a:r>
                <a:rPr lang="de-DE" sz="1400" dirty="0" smtClean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30</a:t>
              </a:r>
              <a:r>
                <a:rPr lang="de-DE" sz="1400" dirty="0" smtClean="0">
                  <a:latin typeface="Symbol" panose="05050102010706020507" pitchFamily="18" charset="2"/>
                  <a:ea typeface="Helvetica"/>
                  <a:cs typeface="Arial" panose="020B0604020202020204" pitchFamily="34" charset="0"/>
                  <a:sym typeface="Helvetica"/>
                </a:rPr>
                <a:t>m</a:t>
              </a:r>
              <a:r>
                <a:rPr lang="de-DE" sz="1400" dirty="0" smtClean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m </a:t>
              </a:r>
              <a:r>
                <a:rPr lang="de-DE" sz="1400" dirty="0" err="1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spatial</a:t>
              </a:r>
              <a:r>
                <a:rPr lang="de-DE" sz="1400" dirty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ea typeface="Helvetica"/>
                  <a:cs typeface="Arial" panose="020B0604020202020204" pitchFamily="34" charset="0"/>
                  <a:sym typeface="Helvetica"/>
                </a:rPr>
                <a:t>resolution</a:t>
              </a:r>
              <a:endParaRPr lang="de-DE" sz="140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endParaRPr>
            </a:p>
          </p:txBody>
        </p:sp>
      </p:grpSp>
      <p:sp>
        <p:nvSpPr>
          <p:cNvPr id="16" name="Shape 73"/>
          <p:cNvSpPr/>
          <p:nvPr/>
        </p:nvSpPr>
        <p:spPr>
          <a:xfrm>
            <a:off x="4942045" y="5819624"/>
            <a:ext cx="3002355" cy="305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44647" tIns="44647" rIns="44647" bIns="44647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0751">
              <a:spcBef>
                <a:spcPts val="422"/>
              </a:spcBef>
              <a:buSzPct val="150000"/>
              <a:defRPr sz="1800">
                <a:uFillTx/>
              </a:defRPr>
            </a:pPr>
            <a:endParaRPr sz="1400" dirty="0"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7" name="Textfeld 24"/>
          <p:cNvSpPr txBox="1"/>
          <p:nvPr/>
        </p:nvSpPr>
        <p:spPr>
          <a:xfrm>
            <a:off x="5034142" y="1260049"/>
            <a:ext cx="3992879" cy="584775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ea typeface="Helvetica"/>
                <a:cs typeface="Arial" panose="020B0604020202020204" pitchFamily="34" charset="0"/>
                <a:sym typeface="Helvetica"/>
              </a:rPr>
              <a:t>Recent successful demonstration of Prior prototype (SIS18@HHT)</a:t>
            </a:r>
            <a:endParaRPr lang="en-US" sz="1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Pump probe experiments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-36512" y="1450685"/>
            <a:ext cx="5445579" cy="2266347"/>
          </a:xfrm>
        </p:spPr>
        <p:txBody>
          <a:bodyPr/>
          <a:lstStyle/>
          <a:p>
            <a:r>
              <a:rPr lang="en-US" dirty="0" smtClean="0"/>
              <a:t>Plasma physics relies on measuring plasma parameters</a:t>
            </a:r>
          </a:p>
          <a:p>
            <a:pPr lvl="1"/>
            <a:r>
              <a:rPr lang="en-US" dirty="0" smtClean="0"/>
              <a:t>surface diagnostics are adapted to a limited numbers of configuration</a:t>
            </a:r>
            <a:endParaRPr lang="en-US" dirty="0"/>
          </a:p>
        </p:txBody>
      </p:sp>
      <p:pic>
        <p:nvPicPr>
          <p:cNvPr id="10" name="Content Placeholder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5468" r="41033" b="7259"/>
          <a:stretch/>
        </p:blipFill>
        <p:spPr>
          <a:xfrm rot="3647022">
            <a:off x="4833240" y="1144404"/>
            <a:ext cx="2756263" cy="5185337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5283361" y="1295501"/>
            <a:ext cx="2448272" cy="2945070"/>
            <a:chOff x="5220072" y="1492042"/>
            <a:chExt cx="2448272" cy="2945070"/>
          </a:xfrm>
        </p:grpSpPr>
        <p:sp>
          <p:nvSpPr>
            <p:cNvPr id="12" name="Stern mit 5 Zacken 11"/>
            <p:cNvSpPr/>
            <p:nvPr/>
          </p:nvSpPr>
          <p:spPr>
            <a:xfrm>
              <a:off x="5220072" y="2276872"/>
              <a:ext cx="2448272" cy="2160240"/>
            </a:xfrm>
            <a:prstGeom prst="star5">
              <a:avLst>
                <a:gd name="adj" fmla="val 19958"/>
                <a:gd name="hf" fmla="val 105146"/>
                <a:gd name="vf" fmla="val 110557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latin typeface="Symbol" panose="05050102010706020507" pitchFamily="18" charset="2"/>
                </a:rPr>
                <a:t>r</a:t>
              </a:r>
              <a:r>
                <a:rPr lang="en-US" sz="2400" b="1" dirty="0"/>
                <a:t>, T, </a:t>
              </a:r>
              <a:r>
                <a:rPr lang="en-US" sz="2400" b="1" dirty="0" smtClean="0"/>
                <a:t>P</a:t>
              </a:r>
              <a:endParaRPr lang="en-US" sz="2400" b="1" dirty="0"/>
            </a:p>
            <a:p>
              <a:pPr algn="ctr"/>
              <a:endParaRPr lang="en-US" sz="2400" b="1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364088" y="1492042"/>
              <a:ext cx="936475" cy="156966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9600" b="1" dirty="0" smtClean="0"/>
                <a:t>?</a:t>
              </a:r>
            </a:p>
          </p:txBody>
        </p:sp>
      </p:grpSp>
      <p:sp>
        <p:nvSpPr>
          <p:cNvPr id="14" name="Inhaltsplatzhalter 8"/>
          <p:cNvSpPr txBox="1">
            <a:spLocks/>
          </p:cNvSpPr>
          <p:nvPr/>
        </p:nvSpPr>
        <p:spPr>
          <a:xfrm>
            <a:off x="66392" y="2780928"/>
            <a:ext cx="3686492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b="1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b="1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b="1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b="1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b="1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Pyrometry</a:t>
            </a:r>
            <a:r>
              <a:rPr lang="en-US" dirty="0" smtClean="0"/>
              <a:t> allows surface temperature measurement that are:</a:t>
            </a:r>
          </a:p>
          <a:p>
            <a:pPr lvl="1"/>
            <a:r>
              <a:rPr lang="en-US" dirty="0" smtClean="0"/>
              <a:t>time-resolved </a:t>
            </a:r>
          </a:p>
          <a:p>
            <a:pPr lvl="1"/>
            <a:r>
              <a:rPr lang="en-US" dirty="0" smtClean="0"/>
              <a:t>spatially resolved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VISAR measurements offer information on shocks and indirectly on pressures</a:t>
            </a:r>
          </a:p>
          <a:p>
            <a:pPr lvl="1"/>
            <a:r>
              <a:rPr lang="en-US" dirty="0" smtClean="0"/>
              <a:t>quasi one-dimensional geometry required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203241" y="5595084"/>
            <a:ext cx="4608512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Volumetric measurements are mandatory with FAIR targets</a:t>
            </a:r>
          </a:p>
        </p:txBody>
      </p:sp>
    </p:spTree>
    <p:extLst>
      <p:ext uri="{BB962C8B-B14F-4D97-AF65-F5344CB8AC3E}">
        <p14:creationId xmlns:p14="http://schemas.microsoft.com/office/powerpoint/2010/main" val="357552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8550"/>
            <a:ext cx="7155904" cy="792110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Diagnostics based on laser-accelerated particles</a:t>
            </a:r>
            <a:endParaRPr lang="en-US" dirty="0"/>
          </a:p>
        </p:txBody>
      </p:sp>
      <p:pic>
        <p:nvPicPr>
          <p:cNvPr id="35" name="Content Placeholder 3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5468" r="41033" b="7259"/>
          <a:stretch/>
        </p:blipFill>
        <p:spPr>
          <a:xfrm>
            <a:off x="6244046" y="1412015"/>
            <a:ext cx="2756263" cy="5185337"/>
          </a:xfrm>
        </p:spPr>
      </p:pic>
      <p:grpSp>
        <p:nvGrpSpPr>
          <p:cNvPr id="37" name="Group 36"/>
          <p:cNvGrpSpPr/>
          <p:nvPr/>
        </p:nvGrpSpPr>
        <p:grpSpPr>
          <a:xfrm>
            <a:off x="3847844" y="2689708"/>
            <a:ext cx="1595309" cy="2011368"/>
            <a:chOff x="3847844" y="2329746"/>
            <a:chExt cx="1595309" cy="2011368"/>
          </a:xfrm>
        </p:grpSpPr>
        <p:sp>
          <p:nvSpPr>
            <p:cNvPr id="19" name="Parallelogram 18"/>
            <p:cNvSpPr/>
            <p:nvPr/>
          </p:nvSpPr>
          <p:spPr>
            <a:xfrm rot="5400000">
              <a:off x="3773184" y="2719485"/>
              <a:ext cx="1642036" cy="862558"/>
            </a:xfrm>
            <a:prstGeom prst="parallelogram">
              <a:avLst>
                <a:gd name="adj" fmla="val 27816"/>
              </a:avLst>
            </a:prstGeom>
            <a:blipFill dpi="0" rotWithShape="1">
              <a:blip r:embed="rId3">
                <a:alphaModFix amt="71000"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7844" y="3971782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Be converter</a:t>
              </a:r>
              <a:endParaRPr lang="en-US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01052" y="2610350"/>
            <a:ext cx="4723742" cy="1898712"/>
            <a:chOff x="50485" y="2231284"/>
            <a:chExt cx="4723742" cy="1898712"/>
          </a:xfrm>
        </p:grpSpPr>
        <p:sp>
          <p:nvSpPr>
            <p:cNvPr id="17" name="Freeform 16"/>
            <p:cNvSpPr/>
            <p:nvPr/>
          </p:nvSpPr>
          <p:spPr>
            <a:xfrm rot="10800000">
              <a:off x="1904128" y="2613716"/>
              <a:ext cx="2690074" cy="1084217"/>
            </a:xfrm>
            <a:custGeom>
              <a:avLst/>
              <a:gdLst>
                <a:gd name="connsiteX0" fmla="*/ 13063 w 1332412"/>
                <a:gd name="connsiteY0" fmla="*/ 0 h 1084217"/>
                <a:gd name="connsiteX1" fmla="*/ 1332412 w 1332412"/>
                <a:gd name="connsiteY1" fmla="*/ 535577 h 1084217"/>
                <a:gd name="connsiteX2" fmla="*/ 0 w 1332412"/>
                <a:gd name="connsiteY2" fmla="*/ 1084217 h 1084217"/>
                <a:gd name="connsiteX3" fmla="*/ 13063 w 1332412"/>
                <a:gd name="connsiteY3" fmla="*/ 0 h 108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2412" h="1084217">
                  <a:moveTo>
                    <a:pt x="13063" y="0"/>
                  </a:moveTo>
                  <a:lnTo>
                    <a:pt x="1332412" y="535577"/>
                  </a:lnTo>
                  <a:lnTo>
                    <a:pt x="0" y="1084217"/>
                  </a:lnTo>
                  <a:lnTo>
                    <a:pt x="13063" y="0"/>
                  </a:ln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8" name="Oval 17"/>
            <p:cNvSpPr/>
            <p:nvPr/>
          </p:nvSpPr>
          <p:spPr>
            <a:xfrm rot="10800000">
              <a:off x="4414177" y="2617786"/>
              <a:ext cx="360050" cy="108015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Parallelogram 6"/>
            <p:cNvSpPr/>
            <p:nvPr/>
          </p:nvSpPr>
          <p:spPr>
            <a:xfrm rot="5400000">
              <a:off x="1292270" y="2878448"/>
              <a:ext cx="1080150" cy="574518"/>
            </a:xfrm>
            <a:prstGeom prst="parallelogram">
              <a:avLst>
                <a:gd name="adj" fmla="val 27816"/>
              </a:avLst>
            </a:prstGeom>
            <a:blipFill dpi="0" rotWithShape="1">
              <a:blip r:embed="rId3">
                <a:alphaModFix amt="71000"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10" name="Straight Connector 9"/>
            <p:cNvCxnSpPr>
              <a:stCxn id="8" idx="0"/>
            </p:cNvCxnSpPr>
            <p:nvPr/>
          </p:nvCxnSpPr>
          <p:spPr>
            <a:xfrm>
              <a:off x="500160" y="2617786"/>
              <a:ext cx="1332185" cy="540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8" idx="4"/>
            </p:cNvCxnSpPr>
            <p:nvPr/>
          </p:nvCxnSpPr>
          <p:spPr>
            <a:xfrm flipH="1">
              <a:off x="500160" y="3157861"/>
              <a:ext cx="1332185" cy="540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492456" y="2621565"/>
              <a:ext cx="1332412" cy="1084217"/>
            </a:xfrm>
            <a:custGeom>
              <a:avLst/>
              <a:gdLst>
                <a:gd name="connsiteX0" fmla="*/ 13063 w 1332412"/>
                <a:gd name="connsiteY0" fmla="*/ 0 h 1084217"/>
                <a:gd name="connsiteX1" fmla="*/ 1332412 w 1332412"/>
                <a:gd name="connsiteY1" fmla="*/ 535577 h 1084217"/>
                <a:gd name="connsiteX2" fmla="*/ 0 w 1332412"/>
                <a:gd name="connsiteY2" fmla="*/ 1084217 h 1084217"/>
                <a:gd name="connsiteX3" fmla="*/ 13063 w 1332412"/>
                <a:gd name="connsiteY3" fmla="*/ 0 h 108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2412" h="1084217">
                  <a:moveTo>
                    <a:pt x="13063" y="0"/>
                  </a:moveTo>
                  <a:lnTo>
                    <a:pt x="1332412" y="535577"/>
                  </a:lnTo>
                  <a:lnTo>
                    <a:pt x="0" y="1084217"/>
                  </a:lnTo>
                  <a:lnTo>
                    <a:pt x="13063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Oval 7"/>
            <p:cNvSpPr/>
            <p:nvPr/>
          </p:nvSpPr>
          <p:spPr>
            <a:xfrm>
              <a:off x="320135" y="2617786"/>
              <a:ext cx="360050" cy="108015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485" y="2231284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PW laser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09777" y="3760664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thin target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9604" y="2272073"/>
              <a:ext cx="2089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25000"/>
                    </a:schemeClr>
                  </a:solidFill>
                </a:rPr>
                <a:t>Protons &gt; 50 </a:t>
              </a:r>
              <a:r>
                <a:rPr lang="en-US" b="1" dirty="0" err="1" smtClean="0">
                  <a:solidFill>
                    <a:schemeClr val="accent1">
                      <a:lumMod val="25000"/>
                    </a:schemeClr>
                  </a:solidFill>
                </a:rPr>
                <a:t>Mev</a:t>
              </a:r>
              <a:endParaRPr lang="en-US" b="1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44805" y="2672209"/>
            <a:ext cx="1385948" cy="1241669"/>
            <a:chOff x="5144805" y="2312247"/>
            <a:chExt cx="1385948" cy="1241669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5144805" y="2785282"/>
              <a:ext cx="1296180" cy="1025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44805" y="3479169"/>
              <a:ext cx="1296180" cy="7474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144805" y="3170661"/>
              <a:ext cx="1296180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358637" y="2312247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neutrons</a:t>
              </a:r>
              <a:endParaRPr lang="en-US" b="1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385638" y="1628662"/>
            <a:ext cx="64906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Proton imaging can be applied exploiting the unique properties of such beams (sub ns resolution etc...)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Advanced schemes are even more promising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/>
              <a:t>laser driven neutron sources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/>
              <a:t>proton beam transport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500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19149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Laser-driven proton and neutron sources as diagnostics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8174" y="3368160"/>
            <a:ext cx="5191898" cy="2817570"/>
          </a:xfrm>
        </p:spPr>
        <p:txBody>
          <a:bodyPr>
            <a:normAutofit/>
          </a:bodyPr>
          <a:lstStyle/>
          <a:p>
            <a:r>
              <a:rPr lang="en-US" dirty="0" smtClean="0"/>
              <a:t>GSI belongs to the leading laboratories when it comes to laser-driven particle acceleration. Highlights are:</a:t>
            </a:r>
          </a:p>
          <a:p>
            <a:pPr lvl="1"/>
            <a:r>
              <a:rPr lang="en-US" dirty="0" smtClean="0"/>
              <a:t>record-high proton energies and numbers obtained at PHELIX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dirty="0" smtClean="0"/>
              <a:t>host-lab for the LIGHT</a:t>
            </a:r>
            <a:r>
              <a:rPr lang="en-US" baseline="30000" dirty="0" smtClean="0"/>
              <a:t>2</a:t>
            </a:r>
            <a:r>
              <a:rPr lang="en-US" dirty="0" smtClean="0"/>
              <a:t> (Laser Ion Generation Handling and Transport) experiment </a:t>
            </a:r>
          </a:p>
          <a:p>
            <a:pPr lvl="1"/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5634" y="6178383"/>
            <a:ext cx="3241593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1200" dirty="0" smtClean="0"/>
              <a:t>1 - F. Wagner et al. PRL </a:t>
            </a:r>
            <a:r>
              <a:rPr lang="en-US" sz="1200" b="1" dirty="0" smtClean="0"/>
              <a:t>116</a:t>
            </a:r>
            <a:r>
              <a:rPr lang="en-US" sz="1200" dirty="0" smtClean="0"/>
              <a:t>,</a:t>
            </a:r>
            <a:r>
              <a:rPr lang="en-US" sz="1200" dirty="0"/>
              <a:t> </a:t>
            </a:r>
            <a:r>
              <a:rPr lang="en-US" sz="1200" dirty="0" smtClean="0"/>
              <a:t>205002 (2016)</a:t>
            </a:r>
          </a:p>
          <a:p>
            <a:r>
              <a:rPr lang="en-US" sz="1200" dirty="0" smtClean="0"/>
              <a:t>2 - S. </a:t>
            </a:r>
            <a:r>
              <a:rPr lang="en-US" sz="1200" dirty="0" err="1" smtClean="0"/>
              <a:t>Budold</a:t>
            </a:r>
            <a:r>
              <a:rPr lang="en-US" sz="1200" dirty="0" smtClean="0"/>
              <a:t> et al. Scientific reports </a:t>
            </a:r>
            <a:r>
              <a:rPr lang="en-US" sz="1200" b="1" dirty="0" smtClean="0"/>
              <a:t>5</a:t>
            </a:r>
            <a:r>
              <a:rPr lang="en-US" sz="1200" dirty="0" smtClean="0"/>
              <a:t> (2015)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5253966" y="3410545"/>
            <a:ext cx="3515501" cy="2808050"/>
            <a:chOff x="7471828" y="2244655"/>
            <a:chExt cx="3515501" cy="2808050"/>
          </a:xfrm>
        </p:grpSpPr>
        <p:sp>
          <p:nvSpPr>
            <p:cNvPr id="123" name="Textfeld 122"/>
            <p:cNvSpPr txBox="1"/>
            <p:nvPr/>
          </p:nvSpPr>
          <p:spPr>
            <a:xfrm>
              <a:off x="7524328" y="2244655"/>
              <a:ext cx="3126625" cy="461665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200" dirty="0" smtClean="0"/>
                <a:t>Proton source performance (cut-off energy)</a:t>
              </a:r>
            </a:p>
            <a:p>
              <a:pPr algn="ctr"/>
              <a:r>
                <a:rPr lang="en-US" sz="1200" dirty="0" smtClean="0"/>
                <a:t>at various facilities</a:t>
              </a:r>
            </a:p>
          </p:txBody>
        </p:sp>
        <p:grpSp>
          <p:nvGrpSpPr>
            <p:cNvPr id="125" name="Gruppieren 124"/>
            <p:cNvGrpSpPr/>
            <p:nvPr/>
          </p:nvGrpSpPr>
          <p:grpSpPr>
            <a:xfrm>
              <a:off x="7471828" y="2777457"/>
              <a:ext cx="3515501" cy="2275248"/>
              <a:chOff x="4279298" y="3997669"/>
              <a:chExt cx="3515501" cy="2275248"/>
            </a:xfrm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4778488" y="5942298"/>
                <a:ext cx="246639" cy="153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0,01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5548813" y="5942298"/>
                <a:ext cx="175688" cy="153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0,1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6336030" y="5942298"/>
                <a:ext cx="70951" cy="153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7060744" y="5942298"/>
                <a:ext cx="141902" cy="153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10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4501277" y="5813728"/>
                <a:ext cx="70951" cy="153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0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4453976" y="5392793"/>
                <a:ext cx="141902" cy="153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20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8" name="Rectangle 11"/>
              <p:cNvSpPr>
                <a:spLocks noChangeArrowheads="1"/>
              </p:cNvSpPr>
              <p:nvPr/>
            </p:nvSpPr>
            <p:spPr bwMode="auto">
              <a:xfrm>
                <a:off x="4453976" y="4971859"/>
                <a:ext cx="141902" cy="153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40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4453976" y="4554150"/>
                <a:ext cx="141902" cy="153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60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4453976" y="4133216"/>
                <a:ext cx="141902" cy="153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80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 flipV="1">
                <a:off x="4639965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V="1">
                <a:off x="4700780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 flipV="1">
                <a:off x="4748081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 flipV="1">
                <a:off x="4792003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 flipV="1">
                <a:off x="4829167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 flipV="1">
                <a:off x="4864643" y="5890689"/>
                <a:ext cx="0" cy="3870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 flipV="1">
                <a:off x="5089321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 flipV="1">
                <a:off x="5222776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 flipV="1">
                <a:off x="5315688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 flipV="1">
                <a:off x="5386639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 flipV="1">
                <a:off x="5447454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 flipV="1">
                <a:off x="5496444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 flipV="1">
                <a:off x="5540366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34" name="Line 27"/>
              <p:cNvSpPr>
                <a:spLocks noChangeShapeType="1"/>
              </p:cNvSpPr>
              <p:nvPr/>
            </p:nvSpPr>
            <p:spPr bwMode="auto">
              <a:xfrm flipV="1">
                <a:off x="5579220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35" name="Line 28"/>
              <p:cNvSpPr>
                <a:spLocks noChangeShapeType="1"/>
              </p:cNvSpPr>
              <p:nvPr/>
            </p:nvSpPr>
            <p:spPr bwMode="auto">
              <a:xfrm flipV="1">
                <a:off x="5613006" y="5890689"/>
                <a:ext cx="0" cy="3870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36" name="Line 29"/>
              <p:cNvSpPr>
                <a:spLocks noChangeShapeType="1"/>
              </p:cNvSpPr>
              <p:nvPr/>
            </p:nvSpPr>
            <p:spPr bwMode="auto">
              <a:xfrm flipV="1">
                <a:off x="5837684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37" name="Line 30"/>
              <p:cNvSpPr>
                <a:spLocks noChangeShapeType="1"/>
              </p:cNvSpPr>
              <p:nvPr/>
            </p:nvSpPr>
            <p:spPr bwMode="auto">
              <a:xfrm flipV="1">
                <a:off x="5969450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38" name="Line 31"/>
              <p:cNvSpPr>
                <a:spLocks noChangeShapeType="1"/>
              </p:cNvSpPr>
              <p:nvPr/>
            </p:nvSpPr>
            <p:spPr bwMode="auto">
              <a:xfrm flipV="1">
                <a:off x="6062362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39" name="Line 32"/>
              <p:cNvSpPr>
                <a:spLocks noChangeShapeType="1"/>
              </p:cNvSpPr>
              <p:nvPr/>
            </p:nvSpPr>
            <p:spPr bwMode="auto">
              <a:xfrm flipV="1">
                <a:off x="6136692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40" name="Line 33"/>
              <p:cNvSpPr>
                <a:spLocks noChangeShapeType="1"/>
              </p:cNvSpPr>
              <p:nvPr/>
            </p:nvSpPr>
            <p:spPr bwMode="auto">
              <a:xfrm flipV="1">
                <a:off x="6195818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41" name="Line 34"/>
              <p:cNvSpPr>
                <a:spLocks noChangeShapeType="1"/>
              </p:cNvSpPr>
              <p:nvPr/>
            </p:nvSpPr>
            <p:spPr bwMode="auto">
              <a:xfrm flipV="1">
                <a:off x="6246497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42" name="Line 35"/>
              <p:cNvSpPr>
                <a:spLocks noChangeShapeType="1"/>
              </p:cNvSpPr>
              <p:nvPr/>
            </p:nvSpPr>
            <p:spPr bwMode="auto">
              <a:xfrm flipV="1">
                <a:off x="6288730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43" name="Line 36"/>
              <p:cNvSpPr>
                <a:spLocks noChangeShapeType="1"/>
              </p:cNvSpPr>
              <p:nvPr/>
            </p:nvSpPr>
            <p:spPr bwMode="auto">
              <a:xfrm flipV="1">
                <a:off x="6327584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44" name="Line 37"/>
              <p:cNvSpPr>
                <a:spLocks noChangeShapeType="1"/>
              </p:cNvSpPr>
              <p:nvPr/>
            </p:nvSpPr>
            <p:spPr bwMode="auto">
              <a:xfrm flipV="1">
                <a:off x="6361370" y="5890689"/>
                <a:ext cx="0" cy="3870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45" name="Line 38"/>
              <p:cNvSpPr>
                <a:spLocks noChangeShapeType="1"/>
              </p:cNvSpPr>
              <p:nvPr/>
            </p:nvSpPr>
            <p:spPr bwMode="auto">
              <a:xfrm flipV="1">
                <a:off x="6587737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46" name="Line 39"/>
              <p:cNvSpPr>
                <a:spLocks noChangeShapeType="1"/>
              </p:cNvSpPr>
              <p:nvPr/>
            </p:nvSpPr>
            <p:spPr bwMode="auto">
              <a:xfrm flipV="1">
                <a:off x="6717814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47" name="Line 40"/>
              <p:cNvSpPr>
                <a:spLocks noChangeShapeType="1"/>
              </p:cNvSpPr>
              <p:nvPr/>
            </p:nvSpPr>
            <p:spPr bwMode="auto">
              <a:xfrm flipV="1">
                <a:off x="6812415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48" name="Line 41"/>
              <p:cNvSpPr>
                <a:spLocks noChangeShapeType="1"/>
              </p:cNvSpPr>
              <p:nvPr/>
            </p:nvSpPr>
            <p:spPr bwMode="auto">
              <a:xfrm flipV="1">
                <a:off x="6885055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49" name="Line 42"/>
              <p:cNvSpPr>
                <a:spLocks noChangeShapeType="1"/>
              </p:cNvSpPr>
              <p:nvPr/>
            </p:nvSpPr>
            <p:spPr bwMode="auto">
              <a:xfrm flipV="1">
                <a:off x="6942492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50" name="Line 43"/>
              <p:cNvSpPr>
                <a:spLocks noChangeShapeType="1"/>
              </p:cNvSpPr>
              <p:nvPr/>
            </p:nvSpPr>
            <p:spPr bwMode="auto">
              <a:xfrm flipV="1">
                <a:off x="6993171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51" name="Line 44"/>
              <p:cNvSpPr>
                <a:spLocks noChangeShapeType="1"/>
              </p:cNvSpPr>
              <p:nvPr/>
            </p:nvSpPr>
            <p:spPr bwMode="auto">
              <a:xfrm flipV="1">
                <a:off x="7037093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52" name="Line 45"/>
              <p:cNvSpPr>
                <a:spLocks noChangeShapeType="1"/>
              </p:cNvSpPr>
              <p:nvPr/>
            </p:nvSpPr>
            <p:spPr bwMode="auto">
              <a:xfrm flipV="1">
                <a:off x="7074258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53" name="Line 46"/>
              <p:cNvSpPr>
                <a:spLocks noChangeShapeType="1"/>
              </p:cNvSpPr>
              <p:nvPr/>
            </p:nvSpPr>
            <p:spPr bwMode="auto">
              <a:xfrm flipV="1">
                <a:off x="7109733" y="5890689"/>
                <a:ext cx="0" cy="3870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54" name="Line 47"/>
              <p:cNvSpPr>
                <a:spLocks noChangeShapeType="1"/>
              </p:cNvSpPr>
              <p:nvPr/>
            </p:nvSpPr>
            <p:spPr bwMode="auto">
              <a:xfrm flipV="1">
                <a:off x="7334411" y="5890689"/>
                <a:ext cx="0" cy="209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55" name="Line 48"/>
              <p:cNvSpPr>
                <a:spLocks noChangeShapeType="1"/>
              </p:cNvSpPr>
              <p:nvPr/>
            </p:nvSpPr>
            <p:spPr bwMode="auto">
              <a:xfrm>
                <a:off x="4639965" y="5890689"/>
                <a:ext cx="2694447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56" name="Line 49"/>
              <p:cNvSpPr>
                <a:spLocks noChangeShapeType="1"/>
              </p:cNvSpPr>
              <p:nvPr/>
            </p:nvSpPr>
            <p:spPr bwMode="auto">
              <a:xfrm>
                <a:off x="4599422" y="5890689"/>
                <a:ext cx="4054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57" name="Line 50"/>
              <p:cNvSpPr>
                <a:spLocks noChangeShapeType="1"/>
              </p:cNvSpPr>
              <p:nvPr/>
            </p:nvSpPr>
            <p:spPr bwMode="auto">
              <a:xfrm>
                <a:off x="4618004" y="5681028"/>
                <a:ext cx="21961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58" name="Line 51"/>
              <p:cNvSpPr>
                <a:spLocks noChangeShapeType="1"/>
              </p:cNvSpPr>
              <p:nvPr/>
            </p:nvSpPr>
            <p:spPr bwMode="auto">
              <a:xfrm>
                <a:off x="4599422" y="5471367"/>
                <a:ext cx="4054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59" name="Line 52"/>
              <p:cNvSpPr>
                <a:spLocks noChangeShapeType="1"/>
              </p:cNvSpPr>
              <p:nvPr/>
            </p:nvSpPr>
            <p:spPr bwMode="auto">
              <a:xfrm>
                <a:off x="4618004" y="5260094"/>
                <a:ext cx="21961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60" name="Line 53"/>
              <p:cNvSpPr>
                <a:spLocks noChangeShapeType="1"/>
              </p:cNvSpPr>
              <p:nvPr/>
            </p:nvSpPr>
            <p:spPr bwMode="auto">
              <a:xfrm>
                <a:off x="4599422" y="5050433"/>
                <a:ext cx="4054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61" name="Line 54"/>
              <p:cNvSpPr>
                <a:spLocks noChangeShapeType="1"/>
              </p:cNvSpPr>
              <p:nvPr/>
            </p:nvSpPr>
            <p:spPr bwMode="auto">
              <a:xfrm>
                <a:off x="4618004" y="4842385"/>
                <a:ext cx="21961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62" name="Line 55"/>
              <p:cNvSpPr>
                <a:spLocks noChangeShapeType="1"/>
              </p:cNvSpPr>
              <p:nvPr/>
            </p:nvSpPr>
            <p:spPr bwMode="auto">
              <a:xfrm>
                <a:off x="4599422" y="4631111"/>
                <a:ext cx="4054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63" name="Line 56"/>
              <p:cNvSpPr>
                <a:spLocks noChangeShapeType="1"/>
              </p:cNvSpPr>
              <p:nvPr/>
            </p:nvSpPr>
            <p:spPr bwMode="auto">
              <a:xfrm>
                <a:off x="4618004" y="4421450"/>
                <a:ext cx="21961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64" name="Line 57"/>
              <p:cNvSpPr>
                <a:spLocks noChangeShapeType="1"/>
              </p:cNvSpPr>
              <p:nvPr/>
            </p:nvSpPr>
            <p:spPr bwMode="auto">
              <a:xfrm>
                <a:off x="4599422" y="4211790"/>
                <a:ext cx="4054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65" name="Line 58"/>
              <p:cNvSpPr>
                <a:spLocks noChangeShapeType="1"/>
              </p:cNvSpPr>
              <p:nvPr/>
            </p:nvSpPr>
            <p:spPr bwMode="auto">
              <a:xfrm>
                <a:off x="4618004" y="4000516"/>
                <a:ext cx="21961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66" name="Line 59"/>
              <p:cNvSpPr>
                <a:spLocks noChangeShapeType="1"/>
              </p:cNvSpPr>
              <p:nvPr/>
            </p:nvSpPr>
            <p:spPr bwMode="auto">
              <a:xfrm flipV="1">
                <a:off x="4639965" y="4000516"/>
                <a:ext cx="0" cy="189017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67" name="Rectangle 60"/>
              <p:cNvSpPr>
                <a:spLocks noChangeArrowheads="1"/>
              </p:cNvSpPr>
              <p:nvPr/>
            </p:nvSpPr>
            <p:spPr bwMode="auto">
              <a:xfrm>
                <a:off x="6694164" y="4652077"/>
                <a:ext cx="45611" cy="43545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68" name="Rectangle 61"/>
              <p:cNvSpPr>
                <a:spLocks noChangeArrowheads="1"/>
              </p:cNvSpPr>
              <p:nvPr/>
            </p:nvSpPr>
            <p:spPr bwMode="auto">
              <a:xfrm>
                <a:off x="6113042" y="5237515"/>
                <a:ext cx="47301" cy="45158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69" name="Rectangle 62"/>
              <p:cNvSpPr>
                <a:spLocks noChangeArrowheads="1"/>
              </p:cNvSpPr>
              <p:nvPr/>
            </p:nvSpPr>
            <p:spPr bwMode="auto">
              <a:xfrm>
                <a:off x="5423804" y="5658449"/>
                <a:ext cx="47301" cy="45158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70" name="Rectangle 63"/>
              <p:cNvSpPr>
                <a:spLocks noChangeArrowheads="1"/>
              </p:cNvSpPr>
              <p:nvPr/>
            </p:nvSpPr>
            <p:spPr bwMode="auto">
              <a:xfrm>
                <a:off x="6339409" y="5364924"/>
                <a:ext cx="45611" cy="43545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71" name="Rectangle 64"/>
              <p:cNvSpPr>
                <a:spLocks noChangeArrowheads="1"/>
              </p:cNvSpPr>
              <p:nvPr/>
            </p:nvSpPr>
            <p:spPr bwMode="auto">
              <a:xfrm>
                <a:off x="6564087" y="5027854"/>
                <a:ext cx="47301" cy="45158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72" name="Rectangle 65"/>
              <p:cNvSpPr>
                <a:spLocks noChangeArrowheads="1"/>
              </p:cNvSpPr>
              <p:nvPr/>
            </p:nvSpPr>
            <p:spPr bwMode="auto">
              <a:xfrm>
                <a:off x="6172167" y="5448789"/>
                <a:ext cx="45611" cy="43545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73" name="Rectangle 66"/>
              <p:cNvSpPr>
                <a:spLocks noChangeArrowheads="1"/>
              </p:cNvSpPr>
              <p:nvPr/>
            </p:nvSpPr>
            <p:spPr bwMode="auto">
              <a:xfrm>
                <a:off x="6918842" y="5658449"/>
                <a:ext cx="47301" cy="45158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74" name="Rectangle 67"/>
              <p:cNvSpPr>
                <a:spLocks noChangeArrowheads="1"/>
              </p:cNvSpPr>
              <p:nvPr/>
            </p:nvSpPr>
            <p:spPr bwMode="auto">
              <a:xfrm>
                <a:off x="6918842" y="4713363"/>
                <a:ext cx="47301" cy="45158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75" name="Rectangle 68"/>
              <p:cNvSpPr>
                <a:spLocks noChangeArrowheads="1"/>
              </p:cNvSpPr>
              <p:nvPr/>
            </p:nvSpPr>
            <p:spPr bwMode="auto">
              <a:xfrm>
                <a:off x="6714435" y="5069786"/>
                <a:ext cx="47301" cy="45158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76" name="Rectangle 69"/>
              <p:cNvSpPr>
                <a:spLocks noChangeArrowheads="1"/>
              </p:cNvSpPr>
              <p:nvPr/>
            </p:nvSpPr>
            <p:spPr bwMode="auto">
              <a:xfrm>
                <a:off x="6172167" y="5532653"/>
                <a:ext cx="45611" cy="43545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77" name="Rectangle 70"/>
              <p:cNvSpPr>
                <a:spLocks noChangeArrowheads="1"/>
              </p:cNvSpPr>
              <p:nvPr/>
            </p:nvSpPr>
            <p:spPr bwMode="auto">
              <a:xfrm>
                <a:off x="4840993" y="5716509"/>
                <a:ext cx="47301" cy="43545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78" name="Rectangle 71"/>
              <p:cNvSpPr>
                <a:spLocks noChangeArrowheads="1"/>
              </p:cNvSpPr>
              <p:nvPr/>
            </p:nvSpPr>
            <p:spPr bwMode="auto">
              <a:xfrm>
                <a:off x="5621453" y="5237515"/>
                <a:ext cx="47301" cy="45158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79" name="Rectangle 72"/>
              <p:cNvSpPr>
                <a:spLocks noChangeArrowheads="1"/>
              </p:cNvSpPr>
              <p:nvPr/>
            </p:nvSpPr>
            <p:spPr bwMode="auto">
              <a:xfrm>
                <a:off x="5589356" y="5700382"/>
                <a:ext cx="45611" cy="45158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80" name="Rectangle 73"/>
              <p:cNvSpPr>
                <a:spLocks noChangeArrowheads="1"/>
              </p:cNvSpPr>
              <p:nvPr/>
            </p:nvSpPr>
            <p:spPr bwMode="auto">
              <a:xfrm>
                <a:off x="6469486" y="4452093"/>
                <a:ext cx="45611" cy="45158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81" name="Freeform 74"/>
              <p:cNvSpPr>
                <a:spLocks/>
              </p:cNvSpPr>
              <p:nvPr/>
            </p:nvSpPr>
            <p:spPr bwMode="auto">
              <a:xfrm>
                <a:off x="5359610" y="5610066"/>
                <a:ext cx="52369" cy="41932"/>
              </a:xfrm>
              <a:custGeom>
                <a:avLst/>
                <a:gdLst>
                  <a:gd name="T0" fmla="*/ 16 w 31"/>
                  <a:gd name="T1" fmla="*/ 0 h 26"/>
                  <a:gd name="T2" fmla="*/ 31 w 31"/>
                  <a:gd name="T3" fmla="*/ 26 h 26"/>
                  <a:gd name="T4" fmla="*/ 0 w 31"/>
                  <a:gd name="T5" fmla="*/ 26 h 26"/>
                  <a:gd name="T6" fmla="*/ 16 w 31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6">
                    <a:moveTo>
                      <a:pt x="16" y="0"/>
                    </a:moveTo>
                    <a:lnTo>
                      <a:pt x="31" y="26"/>
                    </a:lnTo>
                    <a:lnTo>
                      <a:pt x="0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82" name="Freeform 75"/>
              <p:cNvSpPr>
                <a:spLocks/>
              </p:cNvSpPr>
              <p:nvPr/>
            </p:nvSpPr>
            <p:spPr bwMode="auto">
              <a:xfrm>
                <a:off x="5467726" y="5831016"/>
                <a:ext cx="54058" cy="41932"/>
              </a:xfrm>
              <a:custGeom>
                <a:avLst/>
                <a:gdLst>
                  <a:gd name="T0" fmla="*/ 17 w 32"/>
                  <a:gd name="T1" fmla="*/ 0 h 26"/>
                  <a:gd name="T2" fmla="*/ 32 w 32"/>
                  <a:gd name="T3" fmla="*/ 26 h 26"/>
                  <a:gd name="T4" fmla="*/ 0 w 32"/>
                  <a:gd name="T5" fmla="*/ 26 h 26"/>
                  <a:gd name="T6" fmla="*/ 17 w 32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26">
                    <a:moveTo>
                      <a:pt x="17" y="0"/>
                    </a:moveTo>
                    <a:lnTo>
                      <a:pt x="32" y="26"/>
                    </a:lnTo>
                    <a:lnTo>
                      <a:pt x="0" y="2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83" name="Freeform 76"/>
              <p:cNvSpPr>
                <a:spLocks/>
              </p:cNvSpPr>
              <p:nvPr/>
            </p:nvSpPr>
            <p:spPr bwMode="auto">
              <a:xfrm>
                <a:off x="5467726" y="5842306"/>
                <a:ext cx="54058" cy="41932"/>
              </a:xfrm>
              <a:custGeom>
                <a:avLst/>
                <a:gdLst>
                  <a:gd name="T0" fmla="*/ 17 w 32"/>
                  <a:gd name="T1" fmla="*/ 0 h 26"/>
                  <a:gd name="T2" fmla="*/ 32 w 32"/>
                  <a:gd name="T3" fmla="*/ 26 h 26"/>
                  <a:gd name="T4" fmla="*/ 0 w 32"/>
                  <a:gd name="T5" fmla="*/ 26 h 26"/>
                  <a:gd name="T6" fmla="*/ 17 w 32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26">
                    <a:moveTo>
                      <a:pt x="17" y="0"/>
                    </a:moveTo>
                    <a:lnTo>
                      <a:pt x="32" y="26"/>
                    </a:lnTo>
                    <a:lnTo>
                      <a:pt x="0" y="2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84" name="Freeform 77"/>
              <p:cNvSpPr>
                <a:spLocks/>
              </p:cNvSpPr>
              <p:nvPr/>
            </p:nvSpPr>
            <p:spPr bwMode="auto">
              <a:xfrm>
                <a:off x="5670443" y="5777795"/>
                <a:ext cx="54058" cy="41932"/>
              </a:xfrm>
              <a:custGeom>
                <a:avLst/>
                <a:gdLst>
                  <a:gd name="T0" fmla="*/ 16 w 32"/>
                  <a:gd name="T1" fmla="*/ 0 h 26"/>
                  <a:gd name="T2" fmla="*/ 32 w 32"/>
                  <a:gd name="T3" fmla="*/ 26 h 26"/>
                  <a:gd name="T4" fmla="*/ 0 w 32"/>
                  <a:gd name="T5" fmla="*/ 26 h 26"/>
                  <a:gd name="T6" fmla="*/ 16 w 32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26">
                    <a:moveTo>
                      <a:pt x="16" y="0"/>
                    </a:moveTo>
                    <a:lnTo>
                      <a:pt x="32" y="26"/>
                    </a:lnTo>
                    <a:lnTo>
                      <a:pt x="0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85" name="Freeform 78"/>
              <p:cNvSpPr>
                <a:spLocks/>
              </p:cNvSpPr>
              <p:nvPr/>
            </p:nvSpPr>
            <p:spPr bwMode="auto">
              <a:xfrm>
                <a:off x="5420425" y="5835855"/>
                <a:ext cx="52369" cy="41932"/>
              </a:xfrm>
              <a:custGeom>
                <a:avLst/>
                <a:gdLst>
                  <a:gd name="T0" fmla="*/ 16 w 31"/>
                  <a:gd name="T1" fmla="*/ 0 h 26"/>
                  <a:gd name="T2" fmla="*/ 31 w 31"/>
                  <a:gd name="T3" fmla="*/ 26 h 26"/>
                  <a:gd name="T4" fmla="*/ 0 w 31"/>
                  <a:gd name="T5" fmla="*/ 26 h 26"/>
                  <a:gd name="T6" fmla="*/ 16 w 31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6">
                    <a:moveTo>
                      <a:pt x="16" y="0"/>
                    </a:moveTo>
                    <a:lnTo>
                      <a:pt x="31" y="26"/>
                    </a:lnTo>
                    <a:lnTo>
                      <a:pt x="0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86" name="Freeform 79"/>
              <p:cNvSpPr>
                <a:spLocks/>
              </p:cNvSpPr>
              <p:nvPr/>
            </p:nvSpPr>
            <p:spPr bwMode="auto">
              <a:xfrm>
                <a:off x="5584288" y="5777795"/>
                <a:ext cx="54058" cy="41932"/>
              </a:xfrm>
              <a:custGeom>
                <a:avLst/>
                <a:gdLst>
                  <a:gd name="T0" fmla="*/ 17 w 32"/>
                  <a:gd name="T1" fmla="*/ 0 h 26"/>
                  <a:gd name="T2" fmla="*/ 32 w 32"/>
                  <a:gd name="T3" fmla="*/ 26 h 26"/>
                  <a:gd name="T4" fmla="*/ 0 w 32"/>
                  <a:gd name="T5" fmla="*/ 26 h 26"/>
                  <a:gd name="T6" fmla="*/ 17 w 32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26">
                    <a:moveTo>
                      <a:pt x="17" y="0"/>
                    </a:moveTo>
                    <a:lnTo>
                      <a:pt x="32" y="26"/>
                    </a:lnTo>
                    <a:lnTo>
                      <a:pt x="0" y="2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87" name="Freeform 80"/>
              <p:cNvSpPr>
                <a:spLocks/>
              </p:cNvSpPr>
              <p:nvPr/>
            </p:nvSpPr>
            <p:spPr bwMode="auto">
              <a:xfrm>
                <a:off x="5359610" y="5753603"/>
                <a:ext cx="52369" cy="41932"/>
              </a:xfrm>
              <a:custGeom>
                <a:avLst/>
                <a:gdLst>
                  <a:gd name="T0" fmla="*/ 16 w 31"/>
                  <a:gd name="T1" fmla="*/ 0 h 26"/>
                  <a:gd name="T2" fmla="*/ 31 w 31"/>
                  <a:gd name="T3" fmla="*/ 26 h 26"/>
                  <a:gd name="T4" fmla="*/ 0 w 31"/>
                  <a:gd name="T5" fmla="*/ 26 h 26"/>
                  <a:gd name="T6" fmla="*/ 16 w 31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6">
                    <a:moveTo>
                      <a:pt x="16" y="0"/>
                    </a:moveTo>
                    <a:lnTo>
                      <a:pt x="31" y="26"/>
                    </a:lnTo>
                    <a:lnTo>
                      <a:pt x="0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88" name="Freeform 81"/>
              <p:cNvSpPr>
                <a:spLocks/>
              </p:cNvSpPr>
              <p:nvPr/>
            </p:nvSpPr>
            <p:spPr bwMode="auto">
              <a:xfrm>
                <a:off x="5513337" y="5834242"/>
                <a:ext cx="52369" cy="41932"/>
              </a:xfrm>
              <a:custGeom>
                <a:avLst/>
                <a:gdLst>
                  <a:gd name="T0" fmla="*/ 16 w 31"/>
                  <a:gd name="T1" fmla="*/ 0 h 26"/>
                  <a:gd name="T2" fmla="*/ 31 w 31"/>
                  <a:gd name="T3" fmla="*/ 26 h 26"/>
                  <a:gd name="T4" fmla="*/ 0 w 31"/>
                  <a:gd name="T5" fmla="*/ 26 h 26"/>
                  <a:gd name="T6" fmla="*/ 16 w 31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6">
                    <a:moveTo>
                      <a:pt x="16" y="0"/>
                    </a:moveTo>
                    <a:lnTo>
                      <a:pt x="31" y="26"/>
                    </a:lnTo>
                    <a:lnTo>
                      <a:pt x="0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89" name="Freeform 82"/>
              <p:cNvSpPr>
                <a:spLocks/>
              </p:cNvSpPr>
              <p:nvPr/>
            </p:nvSpPr>
            <p:spPr bwMode="auto">
              <a:xfrm>
                <a:off x="5716054" y="5782633"/>
                <a:ext cx="54058" cy="41932"/>
              </a:xfrm>
              <a:custGeom>
                <a:avLst/>
                <a:gdLst>
                  <a:gd name="T0" fmla="*/ 17 w 32"/>
                  <a:gd name="T1" fmla="*/ 0 h 26"/>
                  <a:gd name="T2" fmla="*/ 32 w 32"/>
                  <a:gd name="T3" fmla="*/ 26 h 26"/>
                  <a:gd name="T4" fmla="*/ 0 w 32"/>
                  <a:gd name="T5" fmla="*/ 26 h 26"/>
                  <a:gd name="T6" fmla="*/ 17 w 32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26">
                    <a:moveTo>
                      <a:pt x="17" y="0"/>
                    </a:moveTo>
                    <a:lnTo>
                      <a:pt x="32" y="26"/>
                    </a:lnTo>
                    <a:lnTo>
                      <a:pt x="0" y="2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90" name="Freeform 83"/>
              <p:cNvSpPr>
                <a:spLocks/>
              </p:cNvSpPr>
              <p:nvPr/>
            </p:nvSpPr>
            <p:spPr bwMode="auto">
              <a:xfrm>
                <a:off x="5942422" y="5777795"/>
                <a:ext cx="52369" cy="41932"/>
              </a:xfrm>
              <a:custGeom>
                <a:avLst/>
                <a:gdLst>
                  <a:gd name="T0" fmla="*/ 16 w 31"/>
                  <a:gd name="T1" fmla="*/ 0 h 26"/>
                  <a:gd name="T2" fmla="*/ 31 w 31"/>
                  <a:gd name="T3" fmla="*/ 26 h 26"/>
                  <a:gd name="T4" fmla="*/ 0 w 31"/>
                  <a:gd name="T5" fmla="*/ 26 h 26"/>
                  <a:gd name="T6" fmla="*/ 16 w 31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6">
                    <a:moveTo>
                      <a:pt x="16" y="0"/>
                    </a:moveTo>
                    <a:lnTo>
                      <a:pt x="31" y="26"/>
                    </a:lnTo>
                    <a:lnTo>
                      <a:pt x="0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91" name="Freeform 84"/>
              <p:cNvSpPr>
                <a:spLocks/>
              </p:cNvSpPr>
              <p:nvPr/>
            </p:nvSpPr>
            <p:spPr bwMode="auto">
              <a:xfrm>
                <a:off x="6109663" y="5590713"/>
                <a:ext cx="52369" cy="41932"/>
              </a:xfrm>
              <a:custGeom>
                <a:avLst/>
                <a:gdLst>
                  <a:gd name="T0" fmla="*/ 16 w 31"/>
                  <a:gd name="T1" fmla="*/ 0 h 26"/>
                  <a:gd name="T2" fmla="*/ 31 w 31"/>
                  <a:gd name="T3" fmla="*/ 26 h 26"/>
                  <a:gd name="T4" fmla="*/ 0 w 31"/>
                  <a:gd name="T5" fmla="*/ 26 h 26"/>
                  <a:gd name="T6" fmla="*/ 16 w 31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6">
                    <a:moveTo>
                      <a:pt x="16" y="0"/>
                    </a:moveTo>
                    <a:lnTo>
                      <a:pt x="31" y="26"/>
                    </a:lnTo>
                    <a:lnTo>
                      <a:pt x="0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92" name="Freeform 85"/>
              <p:cNvSpPr>
                <a:spLocks/>
              </p:cNvSpPr>
              <p:nvPr/>
            </p:nvSpPr>
            <p:spPr bwMode="auto">
              <a:xfrm>
                <a:off x="7082705" y="5506849"/>
                <a:ext cx="52369" cy="41932"/>
              </a:xfrm>
              <a:custGeom>
                <a:avLst/>
                <a:gdLst>
                  <a:gd name="T0" fmla="*/ 16 w 31"/>
                  <a:gd name="T1" fmla="*/ 0 h 26"/>
                  <a:gd name="T2" fmla="*/ 31 w 31"/>
                  <a:gd name="T3" fmla="*/ 26 h 26"/>
                  <a:gd name="T4" fmla="*/ 0 w 31"/>
                  <a:gd name="T5" fmla="*/ 26 h 26"/>
                  <a:gd name="T6" fmla="*/ 16 w 31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6">
                    <a:moveTo>
                      <a:pt x="16" y="0"/>
                    </a:moveTo>
                    <a:lnTo>
                      <a:pt x="31" y="26"/>
                    </a:lnTo>
                    <a:lnTo>
                      <a:pt x="0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93" name="Line 86"/>
              <p:cNvSpPr>
                <a:spLocks noChangeShapeType="1"/>
              </p:cNvSpPr>
              <p:nvPr/>
            </p:nvSpPr>
            <p:spPr bwMode="auto">
              <a:xfrm>
                <a:off x="6675581" y="4065027"/>
                <a:ext cx="82776" cy="80639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94" name="Line 87"/>
              <p:cNvSpPr>
                <a:spLocks noChangeShapeType="1"/>
              </p:cNvSpPr>
              <p:nvPr/>
            </p:nvSpPr>
            <p:spPr bwMode="auto">
              <a:xfrm flipH="1">
                <a:off x="6675581" y="4065027"/>
                <a:ext cx="82776" cy="80639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95" name="Line 88"/>
              <p:cNvSpPr>
                <a:spLocks noChangeShapeType="1"/>
              </p:cNvSpPr>
              <p:nvPr/>
            </p:nvSpPr>
            <p:spPr bwMode="auto">
              <a:xfrm>
                <a:off x="6717814" y="4065027"/>
                <a:ext cx="0" cy="80639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96" name="Line 89"/>
              <p:cNvSpPr>
                <a:spLocks noChangeShapeType="1"/>
              </p:cNvSpPr>
              <p:nvPr/>
            </p:nvSpPr>
            <p:spPr bwMode="auto">
              <a:xfrm>
                <a:off x="6675581" y="4105346"/>
                <a:ext cx="82776" cy="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99" name="Line 92"/>
              <p:cNvSpPr>
                <a:spLocks noChangeShapeType="1"/>
              </p:cNvSpPr>
              <p:nvPr/>
            </p:nvSpPr>
            <p:spPr bwMode="auto">
              <a:xfrm flipH="1" flipV="1">
                <a:off x="6944181" y="4769810"/>
                <a:ext cx="121630" cy="19030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100" name="Freeform 93"/>
              <p:cNvSpPr>
                <a:spLocks/>
              </p:cNvSpPr>
              <p:nvPr/>
            </p:nvSpPr>
            <p:spPr bwMode="auto">
              <a:xfrm>
                <a:off x="6944181" y="4769810"/>
                <a:ext cx="37165" cy="41932"/>
              </a:xfrm>
              <a:custGeom>
                <a:avLst/>
                <a:gdLst>
                  <a:gd name="T0" fmla="*/ 0 w 22"/>
                  <a:gd name="T1" fmla="*/ 0 h 26"/>
                  <a:gd name="T2" fmla="*/ 22 w 22"/>
                  <a:gd name="T3" fmla="*/ 13 h 26"/>
                  <a:gd name="T4" fmla="*/ 13 w 22"/>
                  <a:gd name="T5" fmla="*/ 20 h 26"/>
                  <a:gd name="T6" fmla="*/ 3 w 22"/>
                  <a:gd name="T7" fmla="*/ 26 h 26"/>
                  <a:gd name="T8" fmla="*/ 0 w 2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0" y="0"/>
                    </a:moveTo>
                    <a:lnTo>
                      <a:pt x="22" y="13"/>
                    </a:lnTo>
                    <a:lnTo>
                      <a:pt x="13" y="20"/>
                    </a:lnTo>
                    <a:lnTo>
                      <a:pt x="3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101" name="Line 94"/>
              <p:cNvSpPr>
                <a:spLocks noChangeShapeType="1"/>
              </p:cNvSpPr>
              <p:nvPr/>
            </p:nvSpPr>
            <p:spPr bwMode="auto">
              <a:xfrm flipV="1">
                <a:off x="6248186" y="4502089"/>
                <a:ext cx="221299" cy="17256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102" name="Freeform 95"/>
              <p:cNvSpPr>
                <a:spLocks/>
              </p:cNvSpPr>
              <p:nvPr/>
            </p:nvSpPr>
            <p:spPr bwMode="auto">
              <a:xfrm>
                <a:off x="6427253" y="4502089"/>
                <a:ext cx="42233" cy="37094"/>
              </a:xfrm>
              <a:custGeom>
                <a:avLst/>
                <a:gdLst>
                  <a:gd name="T0" fmla="*/ 25 w 25"/>
                  <a:gd name="T1" fmla="*/ 0 h 23"/>
                  <a:gd name="T2" fmla="*/ 14 w 25"/>
                  <a:gd name="T3" fmla="*/ 23 h 23"/>
                  <a:gd name="T4" fmla="*/ 7 w 25"/>
                  <a:gd name="T5" fmla="*/ 15 h 23"/>
                  <a:gd name="T6" fmla="*/ 0 w 25"/>
                  <a:gd name="T7" fmla="*/ 6 h 23"/>
                  <a:gd name="T8" fmla="*/ 25 w 25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5" y="0"/>
                    </a:moveTo>
                    <a:lnTo>
                      <a:pt x="14" y="23"/>
                    </a:lnTo>
                    <a:lnTo>
                      <a:pt x="7" y="15"/>
                    </a:lnTo>
                    <a:lnTo>
                      <a:pt x="0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103" name="Rectangle 96"/>
              <p:cNvSpPr>
                <a:spLocks noChangeArrowheads="1"/>
              </p:cNvSpPr>
              <p:nvPr/>
            </p:nvSpPr>
            <p:spPr bwMode="auto">
              <a:xfrm>
                <a:off x="5675511" y="4668205"/>
                <a:ext cx="844654" cy="153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Gaillard (2011)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4" name="Rectangle 97"/>
              <p:cNvSpPr>
                <a:spLocks noChangeArrowheads="1"/>
              </p:cNvSpPr>
              <p:nvPr/>
            </p:nvSpPr>
            <p:spPr bwMode="auto">
              <a:xfrm>
                <a:off x="4753149" y="4032772"/>
                <a:ext cx="1767016" cy="338683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105" name="Rectangle 98"/>
              <p:cNvSpPr>
                <a:spLocks noChangeArrowheads="1"/>
              </p:cNvSpPr>
              <p:nvPr/>
            </p:nvSpPr>
            <p:spPr bwMode="auto">
              <a:xfrm>
                <a:off x="4839303" y="4110185"/>
                <a:ext cx="45611" cy="43545"/>
              </a:xfrm>
              <a:prstGeom prst="rect">
                <a:avLst/>
              </a:prstGeom>
              <a:solidFill>
                <a:srgbClr val="FF0000"/>
              </a:solidFill>
              <a:ln w="1588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106" name="Rectangle 99"/>
              <p:cNvSpPr>
                <a:spLocks noChangeArrowheads="1"/>
              </p:cNvSpPr>
              <p:nvPr/>
            </p:nvSpPr>
            <p:spPr bwMode="auto">
              <a:xfrm>
                <a:off x="4940662" y="4055350"/>
                <a:ext cx="1606532" cy="308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long pulse lasers   (&gt;100 fs)</a:t>
                </a:r>
              </a:p>
              <a:p>
                <a:pPr lvl="0"/>
                <a:r>
                  <a:rPr lang="en-US" altLang="en-US" sz="1000" dirty="0">
                    <a:solidFill>
                      <a:srgbClr val="000000"/>
                    </a:solidFill>
                  </a:rPr>
                  <a:t>short pulse lasers (&lt; 100 </a:t>
                </a:r>
                <a:r>
                  <a:rPr lang="en-US" altLang="en-US" sz="1000" dirty="0" smtClean="0">
                    <a:solidFill>
                      <a:srgbClr val="000000"/>
                    </a:solidFill>
                  </a:rPr>
                  <a:t>fs)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7" name="Freeform 100"/>
              <p:cNvSpPr>
                <a:spLocks/>
              </p:cNvSpPr>
              <p:nvPr/>
            </p:nvSpPr>
            <p:spPr bwMode="auto">
              <a:xfrm>
                <a:off x="4834235" y="4266624"/>
                <a:ext cx="52369" cy="41932"/>
              </a:xfrm>
              <a:custGeom>
                <a:avLst/>
                <a:gdLst>
                  <a:gd name="T0" fmla="*/ 16 w 31"/>
                  <a:gd name="T1" fmla="*/ 0 h 26"/>
                  <a:gd name="T2" fmla="*/ 31 w 31"/>
                  <a:gd name="T3" fmla="*/ 26 h 26"/>
                  <a:gd name="T4" fmla="*/ 0 w 31"/>
                  <a:gd name="T5" fmla="*/ 26 h 26"/>
                  <a:gd name="T6" fmla="*/ 16 w 31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6">
                    <a:moveTo>
                      <a:pt x="16" y="0"/>
                    </a:moveTo>
                    <a:lnTo>
                      <a:pt x="31" y="26"/>
                    </a:lnTo>
                    <a:lnTo>
                      <a:pt x="0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109" name="Rectangle 102"/>
              <p:cNvSpPr>
                <a:spLocks noChangeArrowheads="1"/>
              </p:cNvSpPr>
              <p:nvPr/>
            </p:nvSpPr>
            <p:spPr bwMode="auto">
              <a:xfrm rot="16200000">
                <a:off x="3483650" y="4908252"/>
                <a:ext cx="1745023" cy="153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maximum proton energy [MeV]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0" name="Rectangle 103"/>
              <p:cNvSpPr>
                <a:spLocks noChangeArrowheads="1"/>
              </p:cNvSpPr>
              <p:nvPr/>
            </p:nvSpPr>
            <p:spPr bwMode="auto">
              <a:xfrm>
                <a:off x="4906876" y="6119703"/>
                <a:ext cx="2121771" cy="153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Laser on-target intensity [10</a:t>
                </a:r>
                <a:r>
                  <a:rPr kumimoji="0" lang="en-US" altLang="en-US" sz="10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20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W/cm</a:t>
                </a:r>
                <a:r>
                  <a:rPr kumimoji="0" lang="en-US" altLang="en-US" sz="10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] 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7" name="Line 110"/>
              <p:cNvSpPr>
                <a:spLocks noChangeShapeType="1"/>
              </p:cNvSpPr>
              <p:nvPr/>
            </p:nvSpPr>
            <p:spPr bwMode="auto">
              <a:xfrm flipV="1">
                <a:off x="6457661" y="4695622"/>
                <a:ext cx="219610" cy="17256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118" name="Freeform 111"/>
              <p:cNvSpPr>
                <a:spLocks/>
              </p:cNvSpPr>
              <p:nvPr/>
            </p:nvSpPr>
            <p:spPr bwMode="auto">
              <a:xfrm>
                <a:off x="6636727" y="4695622"/>
                <a:ext cx="40543" cy="38707"/>
              </a:xfrm>
              <a:custGeom>
                <a:avLst/>
                <a:gdLst>
                  <a:gd name="T0" fmla="*/ 24 w 24"/>
                  <a:gd name="T1" fmla="*/ 0 h 24"/>
                  <a:gd name="T2" fmla="*/ 13 w 24"/>
                  <a:gd name="T3" fmla="*/ 24 h 24"/>
                  <a:gd name="T4" fmla="*/ 7 w 24"/>
                  <a:gd name="T5" fmla="*/ 15 h 24"/>
                  <a:gd name="T6" fmla="*/ 0 w 24"/>
                  <a:gd name="T7" fmla="*/ 7 h 24"/>
                  <a:gd name="T8" fmla="*/ 24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13" y="24"/>
                    </a:lnTo>
                    <a:lnTo>
                      <a:pt x="7" y="15"/>
                    </a:lnTo>
                    <a:lnTo>
                      <a:pt x="0" y="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119" name="Rectangle 112"/>
              <p:cNvSpPr>
                <a:spLocks noChangeArrowheads="1"/>
              </p:cNvSpPr>
              <p:nvPr/>
            </p:nvSpPr>
            <p:spPr bwMode="auto">
              <a:xfrm>
                <a:off x="5935664" y="4879479"/>
                <a:ext cx="858169" cy="153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Snavely (2000)</a:t>
                </a:r>
                <a:endPara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0" name="Line 48"/>
              <p:cNvSpPr>
                <a:spLocks noChangeShapeType="1"/>
              </p:cNvSpPr>
              <p:nvPr/>
            </p:nvSpPr>
            <p:spPr bwMode="auto">
              <a:xfrm>
                <a:off x="4639965" y="4000516"/>
                <a:ext cx="2694447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121" name="Line 59"/>
              <p:cNvSpPr>
                <a:spLocks noChangeShapeType="1"/>
              </p:cNvSpPr>
              <p:nvPr/>
            </p:nvSpPr>
            <p:spPr bwMode="auto">
              <a:xfrm flipV="1">
                <a:off x="7334412" y="3997669"/>
                <a:ext cx="0" cy="189017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97" name="Rectangle 90"/>
              <p:cNvSpPr>
                <a:spLocks noChangeArrowheads="1"/>
              </p:cNvSpPr>
              <p:nvPr/>
            </p:nvSpPr>
            <p:spPr bwMode="auto">
              <a:xfrm>
                <a:off x="6587737" y="4202113"/>
                <a:ext cx="1207062" cy="15388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cs typeface="Arial" pitchFamily="34" charset="0"/>
                  </a:rPr>
                  <a:t>Wagner (GSI - 2015)</a:t>
                </a:r>
              </a:p>
            </p:txBody>
          </p:sp>
          <p:sp>
            <p:nvSpPr>
              <p:cNvPr id="98" name="Rectangle 91"/>
              <p:cNvSpPr>
                <a:spLocks noChangeArrowheads="1"/>
              </p:cNvSpPr>
              <p:nvPr/>
            </p:nvSpPr>
            <p:spPr bwMode="auto">
              <a:xfrm>
                <a:off x="6792144" y="4974633"/>
                <a:ext cx="842965" cy="153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Robson (2007)</a:t>
                </a:r>
                <a:endPara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4" name="Rechteck 123"/>
              <p:cNvSpPr/>
              <p:nvPr/>
            </p:nvSpPr>
            <p:spPr>
              <a:xfrm>
                <a:off x="6696798" y="4081493"/>
                <a:ext cx="45719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2" name="Gruppieren 111"/>
          <p:cNvGrpSpPr/>
          <p:nvPr/>
        </p:nvGrpSpPr>
        <p:grpSpPr>
          <a:xfrm>
            <a:off x="6636036" y="1541051"/>
            <a:ext cx="2032185" cy="1350207"/>
            <a:chOff x="6657236" y="1532094"/>
            <a:chExt cx="2667292" cy="1856780"/>
          </a:xfrm>
        </p:grpSpPr>
        <p:grpSp>
          <p:nvGrpSpPr>
            <p:cNvPr id="113" name="Gruppieren 112"/>
            <p:cNvGrpSpPr/>
            <p:nvPr/>
          </p:nvGrpSpPr>
          <p:grpSpPr>
            <a:xfrm>
              <a:off x="6657236" y="1532094"/>
              <a:ext cx="2667292" cy="1856780"/>
              <a:chOff x="6444208" y="1532094"/>
              <a:chExt cx="2667292" cy="1856780"/>
            </a:xfrm>
          </p:grpSpPr>
          <p:sp>
            <p:nvSpPr>
              <p:cNvPr id="128" name="Rechteck 81"/>
              <p:cNvSpPr/>
              <p:nvPr/>
            </p:nvSpPr>
            <p:spPr bwMode="auto">
              <a:xfrm flipH="1">
                <a:off x="7514254" y="1734746"/>
                <a:ext cx="1378225" cy="1191218"/>
              </a:xfrm>
              <a:custGeom>
                <a:avLst/>
                <a:gdLst>
                  <a:gd name="connsiteX0" fmla="*/ 0 w 72008"/>
                  <a:gd name="connsiteY0" fmla="*/ 0 h 493204"/>
                  <a:gd name="connsiteX1" fmla="*/ 72008 w 72008"/>
                  <a:gd name="connsiteY1" fmla="*/ 0 h 493204"/>
                  <a:gd name="connsiteX2" fmla="*/ 72008 w 72008"/>
                  <a:gd name="connsiteY2" fmla="*/ 493204 h 493204"/>
                  <a:gd name="connsiteX3" fmla="*/ 0 w 72008"/>
                  <a:gd name="connsiteY3" fmla="*/ 493204 h 493204"/>
                  <a:gd name="connsiteX4" fmla="*/ 0 w 72008"/>
                  <a:gd name="connsiteY4" fmla="*/ 0 h 493204"/>
                  <a:gd name="connsiteX0" fmla="*/ 0 w 72008"/>
                  <a:gd name="connsiteY0" fmla="*/ 0 h 493204"/>
                  <a:gd name="connsiteX1" fmla="*/ 72008 w 72008"/>
                  <a:gd name="connsiteY1" fmla="*/ 0 h 493204"/>
                  <a:gd name="connsiteX2" fmla="*/ 70867 w 72008"/>
                  <a:gd name="connsiteY2" fmla="*/ 227931 h 493204"/>
                  <a:gd name="connsiteX3" fmla="*/ 72008 w 72008"/>
                  <a:gd name="connsiteY3" fmla="*/ 493204 h 493204"/>
                  <a:gd name="connsiteX4" fmla="*/ 0 w 72008"/>
                  <a:gd name="connsiteY4" fmla="*/ 493204 h 493204"/>
                  <a:gd name="connsiteX5" fmla="*/ 0 w 72008"/>
                  <a:gd name="connsiteY5" fmla="*/ 0 h 493204"/>
                  <a:gd name="connsiteX0" fmla="*/ 0 w 72008"/>
                  <a:gd name="connsiteY0" fmla="*/ 0 h 493204"/>
                  <a:gd name="connsiteX1" fmla="*/ 5333 w 72008"/>
                  <a:gd name="connsiteY1" fmla="*/ 0 h 493204"/>
                  <a:gd name="connsiteX2" fmla="*/ 70867 w 72008"/>
                  <a:gd name="connsiteY2" fmla="*/ 227931 h 493204"/>
                  <a:gd name="connsiteX3" fmla="*/ 72008 w 72008"/>
                  <a:gd name="connsiteY3" fmla="*/ 493204 h 493204"/>
                  <a:gd name="connsiteX4" fmla="*/ 0 w 72008"/>
                  <a:gd name="connsiteY4" fmla="*/ 493204 h 493204"/>
                  <a:gd name="connsiteX5" fmla="*/ 0 w 72008"/>
                  <a:gd name="connsiteY5" fmla="*/ 0 h 493204"/>
                  <a:gd name="connsiteX0" fmla="*/ 0 w 70868"/>
                  <a:gd name="connsiteY0" fmla="*/ 0 h 493204"/>
                  <a:gd name="connsiteX1" fmla="*/ 5333 w 70868"/>
                  <a:gd name="connsiteY1" fmla="*/ 0 h 493204"/>
                  <a:gd name="connsiteX2" fmla="*/ 70867 w 70868"/>
                  <a:gd name="connsiteY2" fmla="*/ 227931 h 493204"/>
                  <a:gd name="connsiteX3" fmla="*/ 5333 w 70868"/>
                  <a:gd name="connsiteY3" fmla="*/ 493204 h 493204"/>
                  <a:gd name="connsiteX4" fmla="*/ 0 w 70868"/>
                  <a:gd name="connsiteY4" fmla="*/ 493204 h 493204"/>
                  <a:gd name="connsiteX5" fmla="*/ 0 w 70868"/>
                  <a:gd name="connsiteY5" fmla="*/ 0 h 493204"/>
                  <a:gd name="connsiteX0" fmla="*/ 0 w 113729"/>
                  <a:gd name="connsiteY0" fmla="*/ 0 h 493204"/>
                  <a:gd name="connsiteX1" fmla="*/ 5333 w 113729"/>
                  <a:gd name="connsiteY1" fmla="*/ 0 h 493204"/>
                  <a:gd name="connsiteX2" fmla="*/ 113729 w 113729"/>
                  <a:gd name="connsiteY2" fmla="*/ 227931 h 493204"/>
                  <a:gd name="connsiteX3" fmla="*/ 5333 w 113729"/>
                  <a:gd name="connsiteY3" fmla="*/ 493204 h 493204"/>
                  <a:gd name="connsiteX4" fmla="*/ 0 w 113729"/>
                  <a:gd name="connsiteY4" fmla="*/ 493204 h 493204"/>
                  <a:gd name="connsiteX5" fmla="*/ 0 w 113729"/>
                  <a:gd name="connsiteY5" fmla="*/ 0 h 49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729" h="493204">
                    <a:moveTo>
                      <a:pt x="0" y="0"/>
                    </a:moveTo>
                    <a:lnTo>
                      <a:pt x="5333" y="0"/>
                    </a:lnTo>
                    <a:cubicBezTo>
                      <a:pt x="4953" y="75977"/>
                      <a:pt x="114109" y="151954"/>
                      <a:pt x="113729" y="227931"/>
                    </a:cubicBezTo>
                    <a:cubicBezTo>
                      <a:pt x="114109" y="316355"/>
                      <a:pt x="4953" y="404780"/>
                      <a:pt x="5333" y="493204"/>
                    </a:cubicBezTo>
                    <a:lnTo>
                      <a:pt x="0" y="493204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bg1">
                      <a:alpha val="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9" name="Bogen 128"/>
              <p:cNvSpPr/>
              <p:nvPr/>
            </p:nvSpPr>
            <p:spPr bwMode="auto">
              <a:xfrm>
                <a:off x="6444208" y="1585780"/>
                <a:ext cx="1316475" cy="1458482"/>
              </a:xfrm>
              <a:prstGeom prst="arc">
                <a:avLst>
                  <a:gd name="adj1" fmla="val 4993576"/>
                  <a:gd name="adj2" fmla="val 3922749"/>
                </a:avLst>
              </a:prstGeom>
              <a:gradFill flip="none" rotWithShape="1">
                <a:gsLst>
                  <a:gs pos="21000">
                    <a:schemeClr val="accent2"/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0" name="Rechteck 17"/>
              <p:cNvSpPr/>
              <p:nvPr/>
            </p:nvSpPr>
            <p:spPr bwMode="auto">
              <a:xfrm>
                <a:off x="7033357" y="1532094"/>
                <a:ext cx="543604" cy="1512168"/>
              </a:xfrm>
              <a:custGeom>
                <a:avLst/>
                <a:gdLst>
                  <a:gd name="connsiteX0" fmla="*/ 0 w 504056"/>
                  <a:gd name="connsiteY0" fmla="*/ 0 h 1512168"/>
                  <a:gd name="connsiteX1" fmla="*/ 504056 w 504056"/>
                  <a:gd name="connsiteY1" fmla="*/ 0 h 1512168"/>
                  <a:gd name="connsiteX2" fmla="*/ 504056 w 504056"/>
                  <a:gd name="connsiteY2" fmla="*/ 1512168 h 1512168"/>
                  <a:gd name="connsiteX3" fmla="*/ 0 w 504056"/>
                  <a:gd name="connsiteY3" fmla="*/ 1512168 h 1512168"/>
                  <a:gd name="connsiteX4" fmla="*/ 0 w 504056"/>
                  <a:gd name="connsiteY4" fmla="*/ 0 h 1512168"/>
                  <a:gd name="connsiteX0" fmla="*/ 6102 w 510158"/>
                  <a:gd name="connsiteY0" fmla="*/ 0 h 1512168"/>
                  <a:gd name="connsiteX1" fmla="*/ 510158 w 510158"/>
                  <a:gd name="connsiteY1" fmla="*/ 0 h 1512168"/>
                  <a:gd name="connsiteX2" fmla="*/ 510158 w 510158"/>
                  <a:gd name="connsiteY2" fmla="*/ 1512168 h 1512168"/>
                  <a:gd name="connsiteX3" fmla="*/ 6102 w 510158"/>
                  <a:gd name="connsiteY3" fmla="*/ 1512168 h 1512168"/>
                  <a:gd name="connsiteX4" fmla="*/ 0 w 510158"/>
                  <a:gd name="connsiteY4" fmla="*/ 741449 h 1512168"/>
                  <a:gd name="connsiteX5" fmla="*/ 6102 w 510158"/>
                  <a:gd name="connsiteY5" fmla="*/ 0 h 1512168"/>
                  <a:gd name="connsiteX0" fmla="*/ 0 w 504056"/>
                  <a:gd name="connsiteY0" fmla="*/ 0 h 1512168"/>
                  <a:gd name="connsiteX1" fmla="*/ 504056 w 504056"/>
                  <a:gd name="connsiteY1" fmla="*/ 0 h 1512168"/>
                  <a:gd name="connsiteX2" fmla="*/ 504056 w 504056"/>
                  <a:gd name="connsiteY2" fmla="*/ 1512168 h 1512168"/>
                  <a:gd name="connsiteX3" fmla="*/ 0 w 504056"/>
                  <a:gd name="connsiteY3" fmla="*/ 1512168 h 1512168"/>
                  <a:gd name="connsiteX4" fmla="*/ 55810 w 504056"/>
                  <a:gd name="connsiteY4" fmla="*/ 770024 h 1512168"/>
                  <a:gd name="connsiteX5" fmla="*/ 0 w 504056"/>
                  <a:gd name="connsiteY5" fmla="*/ 0 h 1512168"/>
                  <a:gd name="connsiteX0" fmla="*/ 0 w 504056"/>
                  <a:gd name="connsiteY0" fmla="*/ 0 h 1512168"/>
                  <a:gd name="connsiteX1" fmla="*/ 504056 w 504056"/>
                  <a:gd name="connsiteY1" fmla="*/ 0 h 1512168"/>
                  <a:gd name="connsiteX2" fmla="*/ 504056 w 504056"/>
                  <a:gd name="connsiteY2" fmla="*/ 1512168 h 1512168"/>
                  <a:gd name="connsiteX3" fmla="*/ 0 w 504056"/>
                  <a:gd name="connsiteY3" fmla="*/ 1512168 h 1512168"/>
                  <a:gd name="connsiteX4" fmla="*/ 55810 w 504056"/>
                  <a:gd name="connsiteY4" fmla="*/ 770024 h 1512168"/>
                  <a:gd name="connsiteX5" fmla="*/ 36761 w 504056"/>
                  <a:gd name="connsiteY5" fmla="*/ 579524 h 1512168"/>
                  <a:gd name="connsiteX6" fmla="*/ 0 w 504056"/>
                  <a:gd name="connsiteY6" fmla="*/ 0 h 1512168"/>
                  <a:gd name="connsiteX0" fmla="*/ 0 w 504056"/>
                  <a:gd name="connsiteY0" fmla="*/ 0 h 1512168"/>
                  <a:gd name="connsiteX1" fmla="*/ 504056 w 504056"/>
                  <a:gd name="connsiteY1" fmla="*/ 0 h 1512168"/>
                  <a:gd name="connsiteX2" fmla="*/ 504056 w 504056"/>
                  <a:gd name="connsiteY2" fmla="*/ 1512168 h 1512168"/>
                  <a:gd name="connsiteX3" fmla="*/ 0 w 504056"/>
                  <a:gd name="connsiteY3" fmla="*/ 1512168 h 1512168"/>
                  <a:gd name="connsiteX4" fmla="*/ 55810 w 504056"/>
                  <a:gd name="connsiteY4" fmla="*/ 770024 h 1512168"/>
                  <a:gd name="connsiteX5" fmla="*/ 8186 w 504056"/>
                  <a:gd name="connsiteY5" fmla="*/ 631911 h 1512168"/>
                  <a:gd name="connsiteX6" fmla="*/ 0 w 504056"/>
                  <a:gd name="connsiteY6" fmla="*/ 0 h 1512168"/>
                  <a:gd name="connsiteX0" fmla="*/ 0 w 504056"/>
                  <a:gd name="connsiteY0" fmla="*/ 0 h 1512168"/>
                  <a:gd name="connsiteX1" fmla="*/ 504056 w 504056"/>
                  <a:gd name="connsiteY1" fmla="*/ 0 h 1512168"/>
                  <a:gd name="connsiteX2" fmla="*/ 504056 w 504056"/>
                  <a:gd name="connsiteY2" fmla="*/ 1512168 h 1512168"/>
                  <a:gd name="connsiteX3" fmla="*/ 0 w 504056"/>
                  <a:gd name="connsiteY3" fmla="*/ 1512168 h 1512168"/>
                  <a:gd name="connsiteX4" fmla="*/ 46286 w 504056"/>
                  <a:gd name="connsiteY4" fmla="*/ 950999 h 1512168"/>
                  <a:gd name="connsiteX5" fmla="*/ 55810 w 504056"/>
                  <a:gd name="connsiteY5" fmla="*/ 770024 h 1512168"/>
                  <a:gd name="connsiteX6" fmla="*/ 8186 w 504056"/>
                  <a:gd name="connsiteY6" fmla="*/ 631911 h 1512168"/>
                  <a:gd name="connsiteX7" fmla="*/ 0 w 504056"/>
                  <a:gd name="connsiteY7" fmla="*/ 0 h 1512168"/>
                  <a:gd name="connsiteX0" fmla="*/ 0 w 504056"/>
                  <a:gd name="connsiteY0" fmla="*/ 0 h 1512168"/>
                  <a:gd name="connsiteX1" fmla="*/ 504056 w 504056"/>
                  <a:gd name="connsiteY1" fmla="*/ 0 h 1512168"/>
                  <a:gd name="connsiteX2" fmla="*/ 504056 w 504056"/>
                  <a:gd name="connsiteY2" fmla="*/ 1512168 h 1512168"/>
                  <a:gd name="connsiteX3" fmla="*/ 0 w 504056"/>
                  <a:gd name="connsiteY3" fmla="*/ 1512168 h 1512168"/>
                  <a:gd name="connsiteX4" fmla="*/ 3423 w 504056"/>
                  <a:gd name="connsiteY4" fmla="*/ 950999 h 1512168"/>
                  <a:gd name="connsiteX5" fmla="*/ 55810 w 504056"/>
                  <a:gd name="connsiteY5" fmla="*/ 770024 h 1512168"/>
                  <a:gd name="connsiteX6" fmla="*/ 8186 w 504056"/>
                  <a:gd name="connsiteY6" fmla="*/ 631911 h 1512168"/>
                  <a:gd name="connsiteX7" fmla="*/ 0 w 504056"/>
                  <a:gd name="connsiteY7" fmla="*/ 0 h 1512168"/>
                  <a:gd name="connsiteX0" fmla="*/ 0 w 504056"/>
                  <a:gd name="connsiteY0" fmla="*/ 0 h 1512168"/>
                  <a:gd name="connsiteX1" fmla="*/ 504056 w 504056"/>
                  <a:gd name="connsiteY1" fmla="*/ 0 h 1512168"/>
                  <a:gd name="connsiteX2" fmla="*/ 504056 w 504056"/>
                  <a:gd name="connsiteY2" fmla="*/ 1512168 h 1512168"/>
                  <a:gd name="connsiteX3" fmla="*/ 0 w 504056"/>
                  <a:gd name="connsiteY3" fmla="*/ 1512168 h 1512168"/>
                  <a:gd name="connsiteX4" fmla="*/ 3423 w 504056"/>
                  <a:gd name="connsiteY4" fmla="*/ 950999 h 1512168"/>
                  <a:gd name="connsiteX5" fmla="*/ 70097 w 504056"/>
                  <a:gd name="connsiteY5" fmla="*/ 784311 h 1512168"/>
                  <a:gd name="connsiteX6" fmla="*/ 8186 w 504056"/>
                  <a:gd name="connsiteY6" fmla="*/ 631911 h 1512168"/>
                  <a:gd name="connsiteX7" fmla="*/ 0 w 504056"/>
                  <a:gd name="connsiteY7" fmla="*/ 0 h 1512168"/>
                  <a:gd name="connsiteX0" fmla="*/ 0 w 504056"/>
                  <a:gd name="connsiteY0" fmla="*/ 0 h 1512168"/>
                  <a:gd name="connsiteX1" fmla="*/ 504056 w 504056"/>
                  <a:gd name="connsiteY1" fmla="*/ 0 h 1512168"/>
                  <a:gd name="connsiteX2" fmla="*/ 504056 w 504056"/>
                  <a:gd name="connsiteY2" fmla="*/ 1512168 h 1512168"/>
                  <a:gd name="connsiteX3" fmla="*/ 0 w 504056"/>
                  <a:gd name="connsiteY3" fmla="*/ 1512168 h 1512168"/>
                  <a:gd name="connsiteX4" fmla="*/ 3423 w 504056"/>
                  <a:gd name="connsiteY4" fmla="*/ 950999 h 1512168"/>
                  <a:gd name="connsiteX5" fmla="*/ 70097 w 504056"/>
                  <a:gd name="connsiteY5" fmla="*/ 784311 h 1512168"/>
                  <a:gd name="connsiteX6" fmla="*/ 8186 w 504056"/>
                  <a:gd name="connsiteY6" fmla="*/ 631911 h 1512168"/>
                  <a:gd name="connsiteX7" fmla="*/ 0 w 504056"/>
                  <a:gd name="connsiteY7" fmla="*/ 0 h 1512168"/>
                  <a:gd name="connsiteX0" fmla="*/ 0 w 504056"/>
                  <a:gd name="connsiteY0" fmla="*/ 0 h 1512168"/>
                  <a:gd name="connsiteX1" fmla="*/ 504056 w 504056"/>
                  <a:gd name="connsiteY1" fmla="*/ 0 h 1512168"/>
                  <a:gd name="connsiteX2" fmla="*/ 504056 w 504056"/>
                  <a:gd name="connsiteY2" fmla="*/ 1512168 h 1512168"/>
                  <a:gd name="connsiteX3" fmla="*/ 0 w 504056"/>
                  <a:gd name="connsiteY3" fmla="*/ 1512168 h 1512168"/>
                  <a:gd name="connsiteX4" fmla="*/ 3423 w 504056"/>
                  <a:gd name="connsiteY4" fmla="*/ 950999 h 1512168"/>
                  <a:gd name="connsiteX5" fmla="*/ 70097 w 504056"/>
                  <a:gd name="connsiteY5" fmla="*/ 784311 h 1512168"/>
                  <a:gd name="connsiteX6" fmla="*/ 8186 w 504056"/>
                  <a:gd name="connsiteY6" fmla="*/ 631911 h 1512168"/>
                  <a:gd name="connsiteX7" fmla="*/ 0 w 504056"/>
                  <a:gd name="connsiteY7" fmla="*/ 0 h 1512168"/>
                  <a:gd name="connsiteX0" fmla="*/ 0 w 504056"/>
                  <a:gd name="connsiteY0" fmla="*/ 0 h 1512168"/>
                  <a:gd name="connsiteX1" fmla="*/ 504056 w 504056"/>
                  <a:gd name="connsiteY1" fmla="*/ 0 h 1512168"/>
                  <a:gd name="connsiteX2" fmla="*/ 504056 w 504056"/>
                  <a:gd name="connsiteY2" fmla="*/ 1512168 h 1512168"/>
                  <a:gd name="connsiteX3" fmla="*/ 0 w 504056"/>
                  <a:gd name="connsiteY3" fmla="*/ 1512168 h 1512168"/>
                  <a:gd name="connsiteX4" fmla="*/ 3423 w 504056"/>
                  <a:gd name="connsiteY4" fmla="*/ 950999 h 1512168"/>
                  <a:gd name="connsiteX5" fmla="*/ 70097 w 504056"/>
                  <a:gd name="connsiteY5" fmla="*/ 784311 h 1512168"/>
                  <a:gd name="connsiteX6" fmla="*/ 8186 w 504056"/>
                  <a:gd name="connsiteY6" fmla="*/ 631911 h 1512168"/>
                  <a:gd name="connsiteX7" fmla="*/ 0 w 504056"/>
                  <a:gd name="connsiteY7" fmla="*/ 0 h 1512168"/>
                  <a:gd name="connsiteX0" fmla="*/ 0 w 504056"/>
                  <a:gd name="connsiteY0" fmla="*/ 0 h 1512168"/>
                  <a:gd name="connsiteX1" fmla="*/ 504056 w 504056"/>
                  <a:gd name="connsiteY1" fmla="*/ 0 h 1512168"/>
                  <a:gd name="connsiteX2" fmla="*/ 504056 w 504056"/>
                  <a:gd name="connsiteY2" fmla="*/ 1512168 h 1512168"/>
                  <a:gd name="connsiteX3" fmla="*/ 0 w 504056"/>
                  <a:gd name="connsiteY3" fmla="*/ 1512168 h 1512168"/>
                  <a:gd name="connsiteX4" fmla="*/ 3423 w 504056"/>
                  <a:gd name="connsiteY4" fmla="*/ 950999 h 1512168"/>
                  <a:gd name="connsiteX5" fmla="*/ 70097 w 504056"/>
                  <a:gd name="connsiteY5" fmla="*/ 784311 h 1512168"/>
                  <a:gd name="connsiteX6" fmla="*/ 8186 w 504056"/>
                  <a:gd name="connsiteY6" fmla="*/ 631911 h 1512168"/>
                  <a:gd name="connsiteX7" fmla="*/ 0 w 504056"/>
                  <a:gd name="connsiteY7" fmla="*/ 0 h 1512168"/>
                  <a:gd name="connsiteX0" fmla="*/ 39548 w 543604"/>
                  <a:gd name="connsiteY0" fmla="*/ 0 h 1512168"/>
                  <a:gd name="connsiteX1" fmla="*/ 543604 w 543604"/>
                  <a:gd name="connsiteY1" fmla="*/ 0 h 1512168"/>
                  <a:gd name="connsiteX2" fmla="*/ 543604 w 543604"/>
                  <a:gd name="connsiteY2" fmla="*/ 1512168 h 1512168"/>
                  <a:gd name="connsiteX3" fmla="*/ 39548 w 543604"/>
                  <a:gd name="connsiteY3" fmla="*/ 1512168 h 1512168"/>
                  <a:gd name="connsiteX4" fmla="*/ 42971 w 543604"/>
                  <a:gd name="connsiteY4" fmla="*/ 950999 h 1512168"/>
                  <a:gd name="connsiteX5" fmla="*/ 107 w 543604"/>
                  <a:gd name="connsiteY5" fmla="*/ 803361 h 1512168"/>
                  <a:gd name="connsiteX6" fmla="*/ 47734 w 543604"/>
                  <a:gd name="connsiteY6" fmla="*/ 631911 h 1512168"/>
                  <a:gd name="connsiteX7" fmla="*/ 39548 w 543604"/>
                  <a:gd name="connsiteY7" fmla="*/ 0 h 1512168"/>
                  <a:gd name="connsiteX0" fmla="*/ 39548 w 543604"/>
                  <a:gd name="connsiteY0" fmla="*/ 0 h 1512168"/>
                  <a:gd name="connsiteX1" fmla="*/ 543604 w 543604"/>
                  <a:gd name="connsiteY1" fmla="*/ 0 h 1512168"/>
                  <a:gd name="connsiteX2" fmla="*/ 543604 w 543604"/>
                  <a:gd name="connsiteY2" fmla="*/ 1512168 h 1512168"/>
                  <a:gd name="connsiteX3" fmla="*/ 39548 w 543604"/>
                  <a:gd name="connsiteY3" fmla="*/ 1512168 h 1512168"/>
                  <a:gd name="connsiteX4" fmla="*/ 42971 w 543604"/>
                  <a:gd name="connsiteY4" fmla="*/ 950999 h 1512168"/>
                  <a:gd name="connsiteX5" fmla="*/ 107 w 543604"/>
                  <a:gd name="connsiteY5" fmla="*/ 779548 h 1512168"/>
                  <a:gd name="connsiteX6" fmla="*/ 47734 w 543604"/>
                  <a:gd name="connsiteY6" fmla="*/ 631911 h 1512168"/>
                  <a:gd name="connsiteX7" fmla="*/ 39548 w 543604"/>
                  <a:gd name="connsiteY7" fmla="*/ 0 h 1512168"/>
                  <a:gd name="connsiteX0" fmla="*/ 39548 w 543604"/>
                  <a:gd name="connsiteY0" fmla="*/ 0 h 1512168"/>
                  <a:gd name="connsiteX1" fmla="*/ 543604 w 543604"/>
                  <a:gd name="connsiteY1" fmla="*/ 0 h 1512168"/>
                  <a:gd name="connsiteX2" fmla="*/ 543604 w 543604"/>
                  <a:gd name="connsiteY2" fmla="*/ 1512168 h 1512168"/>
                  <a:gd name="connsiteX3" fmla="*/ 39548 w 543604"/>
                  <a:gd name="connsiteY3" fmla="*/ 1512168 h 1512168"/>
                  <a:gd name="connsiteX4" fmla="*/ 42971 w 543604"/>
                  <a:gd name="connsiteY4" fmla="*/ 950999 h 1512168"/>
                  <a:gd name="connsiteX5" fmla="*/ 107 w 543604"/>
                  <a:gd name="connsiteY5" fmla="*/ 793836 h 1512168"/>
                  <a:gd name="connsiteX6" fmla="*/ 47734 w 543604"/>
                  <a:gd name="connsiteY6" fmla="*/ 631911 h 1512168"/>
                  <a:gd name="connsiteX7" fmla="*/ 39548 w 543604"/>
                  <a:gd name="connsiteY7" fmla="*/ 0 h 151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3604" h="1512168">
                    <a:moveTo>
                      <a:pt x="39548" y="0"/>
                    </a:moveTo>
                    <a:lnTo>
                      <a:pt x="543604" y="0"/>
                    </a:lnTo>
                    <a:lnTo>
                      <a:pt x="543604" y="1512168"/>
                    </a:lnTo>
                    <a:lnTo>
                      <a:pt x="39548" y="1512168"/>
                    </a:lnTo>
                    <a:lnTo>
                      <a:pt x="42971" y="950999"/>
                    </a:lnTo>
                    <a:cubicBezTo>
                      <a:pt x="65196" y="895436"/>
                      <a:pt x="-3068" y="901786"/>
                      <a:pt x="107" y="793836"/>
                    </a:cubicBezTo>
                    <a:cubicBezTo>
                      <a:pt x="-1480" y="685886"/>
                      <a:pt x="68371" y="682711"/>
                      <a:pt x="47734" y="631911"/>
                    </a:cubicBezTo>
                    <a:lnTo>
                      <a:pt x="39548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2"/>
                  </a:gs>
                  <a:gs pos="79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131" name="Gruppieren 130"/>
              <p:cNvGrpSpPr/>
              <p:nvPr/>
            </p:nvGrpSpPr>
            <p:grpSpPr>
              <a:xfrm flipH="1">
                <a:off x="6717467" y="1890579"/>
                <a:ext cx="72009" cy="72008"/>
                <a:chOff x="5044802" y="1758987"/>
                <a:chExt cx="144016" cy="157845"/>
              </a:xfrm>
            </p:grpSpPr>
            <p:sp>
              <p:nvSpPr>
                <p:cNvPr id="386" name="Ellipse 385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87" name="Gerade Verbindung 386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2" name="Gruppieren 131"/>
              <p:cNvGrpSpPr/>
              <p:nvPr/>
            </p:nvGrpSpPr>
            <p:grpSpPr>
              <a:xfrm flipH="1">
                <a:off x="6686081" y="2624327"/>
                <a:ext cx="72009" cy="72008"/>
                <a:chOff x="5044802" y="1758987"/>
                <a:chExt cx="144016" cy="157845"/>
              </a:xfrm>
            </p:grpSpPr>
            <p:sp>
              <p:nvSpPr>
                <p:cNvPr id="384" name="Ellipse 383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85" name="Gerade Verbindung 384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3" name="Gruppieren 132"/>
              <p:cNvGrpSpPr/>
              <p:nvPr/>
            </p:nvGrpSpPr>
            <p:grpSpPr>
              <a:xfrm flipH="1">
                <a:off x="7642292" y="2161662"/>
                <a:ext cx="72009" cy="72008"/>
                <a:chOff x="5044802" y="1758987"/>
                <a:chExt cx="144016" cy="157845"/>
              </a:xfrm>
            </p:grpSpPr>
            <p:sp>
              <p:nvSpPr>
                <p:cNvPr id="382" name="Ellipse 381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83" name="Gerade Verbindung 382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4" name="Gruppieren 133"/>
              <p:cNvGrpSpPr/>
              <p:nvPr/>
            </p:nvGrpSpPr>
            <p:grpSpPr>
              <a:xfrm flipH="1">
                <a:off x="6795323" y="2718209"/>
                <a:ext cx="72009" cy="72008"/>
                <a:chOff x="5044802" y="1758987"/>
                <a:chExt cx="144016" cy="157845"/>
              </a:xfrm>
            </p:grpSpPr>
            <p:sp>
              <p:nvSpPr>
                <p:cNvPr id="380" name="Ellipse 379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81" name="Gerade Verbindung 380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5" name="Gruppieren 134"/>
              <p:cNvGrpSpPr/>
              <p:nvPr/>
            </p:nvGrpSpPr>
            <p:grpSpPr>
              <a:xfrm flipH="1">
                <a:off x="6837677" y="2398476"/>
                <a:ext cx="72009" cy="72008"/>
                <a:chOff x="5044802" y="1758987"/>
                <a:chExt cx="144016" cy="157845"/>
              </a:xfrm>
            </p:grpSpPr>
            <p:sp>
              <p:nvSpPr>
                <p:cNvPr id="378" name="Ellipse 377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79" name="Gerade Verbindung 378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6" name="Gruppieren 135"/>
              <p:cNvGrpSpPr/>
              <p:nvPr/>
            </p:nvGrpSpPr>
            <p:grpSpPr>
              <a:xfrm flipH="1">
                <a:off x="6558096" y="2280930"/>
                <a:ext cx="72009" cy="72008"/>
                <a:chOff x="5044802" y="1758987"/>
                <a:chExt cx="144016" cy="157845"/>
              </a:xfrm>
            </p:grpSpPr>
            <p:sp>
              <p:nvSpPr>
                <p:cNvPr id="376" name="Ellipse 375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77" name="Gerade Verbindung 376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7" name="Gruppieren 136"/>
              <p:cNvGrpSpPr/>
              <p:nvPr/>
            </p:nvGrpSpPr>
            <p:grpSpPr>
              <a:xfrm flipH="1">
                <a:off x="6630105" y="2074048"/>
                <a:ext cx="72009" cy="72008"/>
                <a:chOff x="5044802" y="1758987"/>
                <a:chExt cx="144016" cy="157845"/>
              </a:xfrm>
            </p:grpSpPr>
            <p:sp>
              <p:nvSpPr>
                <p:cNvPr id="374" name="Ellipse 373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75" name="Gerade Verbindung 374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8" name="Gruppieren 137"/>
              <p:cNvGrpSpPr/>
              <p:nvPr/>
            </p:nvGrpSpPr>
            <p:grpSpPr>
              <a:xfrm flipH="1">
                <a:off x="6922367" y="1747326"/>
                <a:ext cx="72009" cy="72008"/>
                <a:chOff x="5044802" y="1758987"/>
                <a:chExt cx="144016" cy="157845"/>
              </a:xfrm>
            </p:grpSpPr>
            <p:sp>
              <p:nvSpPr>
                <p:cNvPr id="372" name="Ellipse 371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73" name="Gerade Verbindung 372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9" name="Gruppieren 138"/>
              <p:cNvGrpSpPr/>
              <p:nvPr/>
            </p:nvGrpSpPr>
            <p:grpSpPr>
              <a:xfrm flipH="1">
                <a:off x="6820123" y="2209313"/>
                <a:ext cx="72009" cy="72008"/>
                <a:chOff x="5044802" y="1758987"/>
                <a:chExt cx="144016" cy="157845"/>
              </a:xfrm>
            </p:grpSpPr>
            <p:sp>
              <p:nvSpPr>
                <p:cNvPr id="370" name="Ellipse 369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71" name="Gerade Verbindung 370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0" name="Gruppieren 139"/>
              <p:cNvGrpSpPr/>
              <p:nvPr/>
            </p:nvGrpSpPr>
            <p:grpSpPr>
              <a:xfrm flipH="1">
                <a:off x="6959126" y="2059899"/>
                <a:ext cx="72009" cy="72008"/>
                <a:chOff x="5044802" y="1758987"/>
                <a:chExt cx="144016" cy="157845"/>
              </a:xfrm>
            </p:grpSpPr>
            <p:sp>
              <p:nvSpPr>
                <p:cNvPr id="368" name="Ellipse 367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69" name="Gerade Verbindung 368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1" name="Gruppieren 140"/>
              <p:cNvGrpSpPr/>
              <p:nvPr/>
            </p:nvGrpSpPr>
            <p:grpSpPr>
              <a:xfrm flipH="1">
                <a:off x="8352861" y="2258347"/>
                <a:ext cx="72009" cy="72008"/>
                <a:chOff x="5044802" y="1758987"/>
                <a:chExt cx="144016" cy="157845"/>
              </a:xfrm>
            </p:grpSpPr>
            <p:sp>
              <p:nvSpPr>
                <p:cNvPr id="366" name="Ellipse 365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67" name="Gerade Verbindung 366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2" name="Gruppieren 141"/>
              <p:cNvGrpSpPr/>
              <p:nvPr/>
            </p:nvGrpSpPr>
            <p:grpSpPr>
              <a:xfrm flipH="1">
                <a:off x="6962903" y="2604823"/>
                <a:ext cx="72009" cy="72008"/>
                <a:chOff x="5044802" y="1758987"/>
                <a:chExt cx="144016" cy="157845"/>
              </a:xfrm>
            </p:grpSpPr>
            <p:sp>
              <p:nvSpPr>
                <p:cNvPr id="364" name="Ellipse 363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65" name="Gerade Verbindung 364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3" name="Gruppieren 142"/>
              <p:cNvGrpSpPr/>
              <p:nvPr/>
            </p:nvGrpSpPr>
            <p:grpSpPr>
              <a:xfrm flipH="1">
                <a:off x="7116866" y="2219028"/>
                <a:ext cx="72009" cy="72008"/>
                <a:chOff x="5044802" y="1758987"/>
                <a:chExt cx="144016" cy="157845"/>
              </a:xfrm>
            </p:grpSpPr>
            <p:sp>
              <p:nvSpPr>
                <p:cNvPr id="362" name="Ellipse 361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63" name="Gerade Verbindung 362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4" name="Gruppieren 143"/>
              <p:cNvGrpSpPr/>
              <p:nvPr/>
            </p:nvGrpSpPr>
            <p:grpSpPr>
              <a:xfrm flipH="1">
                <a:off x="8256428" y="2085753"/>
                <a:ext cx="72009" cy="72008"/>
                <a:chOff x="5044802" y="1758987"/>
                <a:chExt cx="144016" cy="157845"/>
              </a:xfrm>
            </p:grpSpPr>
            <p:sp>
              <p:nvSpPr>
                <p:cNvPr id="360" name="Ellipse 359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61" name="Gerade Verbindung 360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5" name="Gruppieren 144"/>
              <p:cNvGrpSpPr/>
              <p:nvPr/>
            </p:nvGrpSpPr>
            <p:grpSpPr>
              <a:xfrm flipH="1">
                <a:off x="8589545" y="2239642"/>
                <a:ext cx="72009" cy="72008"/>
                <a:chOff x="5044802" y="1758987"/>
                <a:chExt cx="144016" cy="157845"/>
              </a:xfrm>
            </p:grpSpPr>
            <p:sp>
              <p:nvSpPr>
                <p:cNvPr id="358" name="Ellipse 357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59" name="Gerade Verbindung 358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6" name="Gruppieren 145"/>
              <p:cNvGrpSpPr/>
              <p:nvPr/>
            </p:nvGrpSpPr>
            <p:grpSpPr>
              <a:xfrm flipH="1">
                <a:off x="8188912" y="2184241"/>
                <a:ext cx="72009" cy="72008"/>
                <a:chOff x="5044802" y="1758987"/>
                <a:chExt cx="144016" cy="157845"/>
              </a:xfrm>
            </p:grpSpPr>
            <p:sp>
              <p:nvSpPr>
                <p:cNvPr id="356" name="Ellipse 355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57" name="Gerade Verbindung 356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7" name="Gruppieren 146"/>
              <p:cNvGrpSpPr/>
              <p:nvPr/>
            </p:nvGrpSpPr>
            <p:grpSpPr>
              <a:xfrm flipH="1">
                <a:off x="8549357" y="1931133"/>
                <a:ext cx="72009" cy="72008"/>
                <a:chOff x="5044802" y="1758987"/>
                <a:chExt cx="144016" cy="157845"/>
              </a:xfrm>
            </p:grpSpPr>
            <p:sp>
              <p:nvSpPr>
                <p:cNvPr id="354" name="Ellipse 353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55" name="Gerade Verbindung 354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8" name="Gruppieren 147"/>
              <p:cNvGrpSpPr/>
              <p:nvPr/>
            </p:nvGrpSpPr>
            <p:grpSpPr>
              <a:xfrm flipH="1">
                <a:off x="8247180" y="2445122"/>
                <a:ext cx="72009" cy="72008"/>
                <a:chOff x="5044802" y="1758987"/>
                <a:chExt cx="144016" cy="157845"/>
              </a:xfrm>
            </p:grpSpPr>
            <p:sp>
              <p:nvSpPr>
                <p:cNvPr id="352" name="Ellipse 351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53" name="Gerade Verbindung 352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9" name="Gruppieren 148"/>
              <p:cNvGrpSpPr/>
              <p:nvPr/>
            </p:nvGrpSpPr>
            <p:grpSpPr>
              <a:xfrm>
                <a:off x="6850084" y="1925778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348" name="Gruppieren 347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350" name="Ellipse 349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351" name="Gerade Verbindung 350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349" name="Gerade Verbindung 348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0" name="Gruppieren 149"/>
              <p:cNvGrpSpPr/>
              <p:nvPr/>
            </p:nvGrpSpPr>
            <p:grpSpPr>
              <a:xfrm>
                <a:off x="6767804" y="2055945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344" name="Gruppieren 343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346" name="Ellipse 345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347" name="Gerade Verbindung 346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345" name="Gerade Verbindung 344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1" name="Gruppieren 150"/>
              <p:cNvGrpSpPr/>
              <p:nvPr/>
            </p:nvGrpSpPr>
            <p:grpSpPr>
              <a:xfrm>
                <a:off x="6924402" y="2192655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340" name="Gruppieren 339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342" name="Ellipse 341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343" name="Gerade Verbindung 342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341" name="Gerade Verbindung 340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2" name="Gruppieren 151"/>
              <p:cNvGrpSpPr/>
              <p:nvPr/>
            </p:nvGrpSpPr>
            <p:grpSpPr>
              <a:xfrm>
                <a:off x="6713042" y="2349751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336" name="Gruppieren 335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338" name="Ellipse 337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339" name="Gerade Verbindung 338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337" name="Gerade Verbindung 336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3" name="Gruppieren 152"/>
              <p:cNvGrpSpPr/>
              <p:nvPr/>
            </p:nvGrpSpPr>
            <p:grpSpPr>
              <a:xfrm>
                <a:off x="6909686" y="2325626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332" name="Gruppieren 331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334" name="Ellipse 333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335" name="Gerade Verbindung 334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333" name="Gerade Verbindung 332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4" name="Gruppieren 153"/>
              <p:cNvGrpSpPr/>
              <p:nvPr/>
            </p:nvGrpSpPr>
            <p:grpSpPr>
              <a:xfrm>
                <a:off x="6629350" y="2483196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328" name="Gruppieren 327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330" name="Ellipse 329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331" name="Gerade Verbindung 330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329" name="Gerade Verbindung 328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5" name="Gruppieren 154"/>
              <p:cNvGrpSpPr/>
              <p:nvPr/>
            </p:nvGrpSpPr>
            <p:grpSpPr>
              <a:xfrm>
                <a:off x="6932686" y="2703505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324" name="Gruppieren 323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326" name="Ellipse 325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327" name="Gerade Verbindung 326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325" name="Gerade Verbindung 324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6" name="Gruppieren 155"/>
              <p:cNvGrpSpPr/>
              <p:nvPr/>
            </p:nvGrpSpPr>
            <p:grpSpPr>
              <a:xfrm>
                <a:off x="6767048" y="2503417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320" name="Gruppieren 319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322" name="Ellipse 321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323" name="Gerade Verbindung 322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321" name="Gerade Verbindung 320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7" name="Gruppieren 156"/>
              <p:cNvGrpSpPr/>
              <p:nvPr/>
            </p:nvGrpSpPr>
            <p:grpSpPr>
              <a:xfrm>
                <a:off x="6943082" y="2477288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316" name="Gruppieren 315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318" name="Ellipse 317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319" name="Gerade Verbindung 318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317" name="Gerade Verbindung 316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8" name="Gruppieren 157"/>
              <p:cNvGrpSpPr/>
              <p:nvPr/>
            </p:nvGrpSpPr>
            <p:grpSpPr>
              <a:xfrm>
                <a:off x="6704837" y="2220781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312" name="Gruppieren 311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314" name="Ellipse 313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315" name="Gerade Verbindung 314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313" name="Gerade Verbindung 312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9" name="Gruppieren 158"/>
              <p:cNvGrpSpPr/>
              <p:nvPr/>
            </p:nvGrpSpPr>
            <p:grpSpPr>
              <a:xfrm flipH="1">
                <a:off x="7287503" y="2166312"/>
                <a:ext cx="72009" cy="72008"/>
                <a:chOff x="5044802" y="1758987"/>
                <a:chExt cx="144016" cy="157845"/>
              </a:xfrm>
            </p:grpSpPr>
            <p:sp>
              <p:nvSpPr>
                <p:cNvPr id="310" name="Ellipse 309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11" name="Gerade Verbindung 310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60" name="Gruppieren 159"/>
              <p:cNvGrpSpPr/>
              <p:nvPr/>
            </p:nvGrpSpPr>
            <p:grpSpPr>
              <a:xfrm>
                <a:off x="8134150" y="2060401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306" name="Gruppieren 305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308" name="Ellipse 307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309" name="Gerade Verbindung 308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307" name="Gerade Verbindung 306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61" name="Gruppieren 160"/>
              <p:cNvGrpSpPr/>
              <p:nvPr/>
            </p:nvGrpSpPr>
            <p:grpSpPr>
              <a:xfrm flipH="1">
                <a:off x="7101614" y="2342397"/>
                <a:ext cx="72009" cy="72008"/>
                <a:chOff x="5044802" y="1758987"/>
                <a:chExt cx="144016" cy="157845"/>
              </a:xfrm>
            </p:grpSpPr>
            <p:sp>
              <p:nvSpPr>
                <p:cNvPr id="304" name="Ellipse 303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05" name="Gerade Verbindung 304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62" name="Gruppieren 161"/>
              <p:cNvGrpSpPr/>
              <p:nvPr/>
            </p:nvGrpSpPr>
            <p:grpSpPr>
              <a:xfrm flipH="1">
                <a:off x="7286748" y="2323525"/>
                <a:ext cx="72009" cy="72008"/>
                <a:chOff x="5044802" y="1758987"/>
                <a:chExt cx="144016" cy="157845"/>
              </a:xfrm>
            </p:grpSpPr>
            <p:sp>
              <p:nvSpPr>
                <p:cNvPr id="302" name="Ellipse 301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303" name="Gerade Verbindung 302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63" name="Gerade Verbindung mit Pfeil 162"/>
              <p:cNvCxnSpPr/>
              <p:nvPr/>
            </p:nvCxnSpPr>
            <p:spPr bwMode="auto">
              <a:xfrm flipV="1">
                <a:off x="7760683" y="1868361"/>
                <a:ext cx="915773" cy="25539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" name="Gerade Verbindung mit Pfeil 163"/>
              <p:cNvCxnSpPr/>
              <p:nvPr/>
            </p:nvCxnSpPr>
            <p:spPr bwMode="auto">
              <a:xfrm>
                <a:off x="7736891" y="2455701"/>
                <a:ext cx="869902" cy="296375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5" name="Textfeld 164"/>
              <p:cNvSpPr txBox="1"/>
              <p:nvPr/>
            </p:nvSpPr>
            <p:spPr>
              <a:xfrm>
                <a:off x="7426526" y="2988764"/>
                <a:ext cx="16849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directed plasma expansion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6" name="Gerade Verbindung mit Pfeil 165"/>
              <p:cNvCxnSpPr>
                <a:stCxn id="165" idx="0"/>
              </p:cNvCxnSpPr>
              <p:nvPr/>
            </p:nvCxnSpPr>
            <p:spPr bwMode="auto">
              <a:xfrm flipV="1">
                <a:off x="8269013" y="2651350"/>
                <a:ext cx="110790" cy="337414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67" name="Gruppieren 166"/>
              <p:cNvGrpSpPr/>
              <p:nvPr/>
            </p:nvGrpSpPr>
            <p:grpSpPr>
              <a:xfrm>
                <a:off x="8317108" y="1983146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98" name="Gruppieren 297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300" name="Ellipse 299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301" name="Gerade Verbindung 300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99" name="Gerade Verbindung 298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68" name="Gruppieren 167"/>
              <p:cNvGrpSpPr/>
              <p:nvPr/>
            </p:nvGrpSpPr>
            <p:grpSpPr>
              <a:xfrm>
                <a:off x="8434993" y="2160096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94" name="Gruppieren 293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96" name="Ellipse 295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97" name="Gerade Verbindung 296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95" name="Gerade Verbindung 294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69" name="Gruppieren 168"/>
              <p:cNvGrpSpPr/>
              <p:nvPr/>
            </p:nvGrpSpPr>
            <p:grpSpPr>
              <a:xfrm>
                <a:off x="8282593" y="2193719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90" name="Gruppieren 289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92" name="Ellipse 291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93" name="Gerade Verbindung 292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91" name="Gerade Verbindung 290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70" name="Gruppieren 169"/>
              <p:cNvGrpSpPr/>
              <p:nvPr/>
            </p:nvGrpSpPr>
            <p:grpSpPr>
              <a:xfrm>
                <a:off x="8475854" y="2246156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86" name="Gruppieren 285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88" name="Ellipse 287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89" name="Gerade Verbindung 288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87" name="Gerade Verbindung 286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71" name="Gruppieren 170"/>
              <p:cNvGrpSpPr/>
              <p:nvPr/>
            </p:nvGrpSpPr>
            <p:grpSpPr>
              <a:xfrm>
                <a:off x="8129922" y="2284513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82" name="Gruppieren 281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84" name="Ellipse 283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85" name="Gerade Verbindung 284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83" name="Gerade Verbindung 282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72" name="Gruppieren 171"/>
              <p:cNvGrpSpPr/>
              <p:nvPr/>
            </p:nvGrpSpPr>
            <p:grpSpPr>
              <a:xfrm>
                <a:off x="8439849" y="2604823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78" name="Gruppieren 277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80" name="Ellipse 279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81" name="Gerade Verbindung 280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79" name="Gerade Verbindung 278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73" name="Gruppieren 172"/>
              <p:cNvGrpSpPr/>
              <p:nvPr/>
            </p:nvGrpSpPr>
            <p:grpSpPr>
              <a:xfrm>
                <a:off x="8434993" y="2346119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74" name="Gruppieren 273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76" name="Ellipse 275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77" name="Gerade Verbindung 276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75" name="Gerade Verbindung 274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74" name="Gruppieren 173"/>
              <p:cNvGrpSpPr/>
              <p:nvPr/>
            </p:nvGrpSpPr>
            <p:grpSpPr>
              <a:xfrm>
                <a:off x="8496104" y="2060818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70" name="Gruppieren 269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72" name="Ellipse 271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73" name="Gerade Verbindung 272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71" name="Gerade Verbindung 270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75" name="Gruppieren 174"/>
              <p:cNvGrpSpPr/>
              <p:nvPr/>
            </p:nvGrpSpPr>
            <p:grpSpPr>
              <a:xfrm>
                <a:off x="8606832" y="2126941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66" name="Gruppieren 265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68" name="Ellipse 267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69" name="Gerade Verbindung 268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67" name="Gerade Verbindung 266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76" name="Gruppieren 175"/>
              <p:cNvGrpSpPr/>
              <p:nvPr/>
            </p:nvGrpSpPr>
            <p:grpSpPr>
              <a:xfrm>
                <a:off x="8707096" y="2235612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62" name="Gruppieren 261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64" name="Ellipse 263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65" name="Gerade Verbindung 264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63" name="Gerade Verbindung 262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77" name="Gruppieren 176"/>
              <p:cNvGrpSpPr/>
              <p:nvPr/>
            </p:nvGrpSpPr>
            <p:grpSpPr>
              <a:xfrm>
                <a:off x="8779106" y="2355322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58" name="Gruppieren 257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60" name="Ellipse 259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61" name="Gerade Verbindung 260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59" name="Gerade Verbindung 258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78" name="Gruppieren 177"/>
              <p:cNvGrpSpPr/>
              <p:nvPr/>
            </p:nvGrpSpPr>
            <p:grpSpPr>
              <a:xfrm>
                <a:off x="8263081" y="2298564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54" name="Gruppieren 253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56" name="Ellipse 255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57" name="Gerade Verbindung 256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55" name="Gerade Verbindung 254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79" name="Gruppieren 178"/>
              <p:cNvGrpSpPr/>
              <p:nvPr/>
            </p:nvGrpSpPr>
            <p:grpSpPr>
              <a:xfrm>
                <a:off x="8311189" y="2388252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50" name="Gruppieren 249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52" name="Ellipse 251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53" name="Gerade Verbindung 252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51" name="Gerade Verbindung 250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80" name="Gruppieren 179"/>
              <p:cNvGrpSpPr/>
              <p:nvPr/>
            </p:nvGrpSpPr>
            <p:grpSpPr>
              <a:xfrm>
                <a:off x="8684958" y="2450992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46" name="Gruppieren 245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48" name="Ellipse 247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49" name="Gerade Verbindung 248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47" name="Gerade Verbindung 246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81" name="Gruppieren 180"/>
              <p:cNvGrpSpPr/>
              <p:nvPr/>
            </p:nvGrpSpPr>
            <p:grpSpPr>
              <a:xfrm>
                <a:off x="8309208" y="2541602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42" name="Gruppieren 241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44" name="Ellipse 243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45" name="Gerade Verbindung 244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43" name="Gerade Verbindung 242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82" name="Gruppieren 181"/>
              <p:cNvGrpSpPr/>
              <p:nvPr/>
            </p:nvGrpSpPr>
            <p:grpSpPr>
              <a:xfrm flipH="1">
                <a:off x="8516065" y="2556904"/>
                <a:ext cx="72009" cy="72008"/>
                <a:chOff x="5044802" y="1758987"/>
                <a:chExt cx="144016" cy="157845"/>
              </a:xfrm>
            </p:grpSpPr>
            <p:sp>
              <p:nvSpPr>
                <p:cNvPr id="240" name="Ellipse 239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241" name="Gerade Verbindung 240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83" name="Gruppieren 182"/>
              <p:cNvGrpSpPr/>
              <p:nvPr/>
            </p:nvGrpSpPr>
            <p:grpSpPr>
              <a:xfrm flipH="1">
                <a:off x="8534823" y="2443540"/>
                <a:ext cx="72009" cy="72008"/>
                <a:chOff x="5044802" y="1758987"/>
                <a:chExt cx="144016" cy="157845"/>
              </a:xfrm>
            </p:grpSpPr>
            <p:sp>
              <p:nvSpPr>
                <p:cNvPr id="238" name="Ellipse 237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239" name="Gerade Verbindung 238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84" name="Gruppieren 183"/>
              <p:cNvGrpSpPr/>
              <p:nvPr/>
            </p:nvGrpSpPr>
            <p:grpSpPr>
              <a:xfrm flipH="1">
                <a:off x="8649708" y="2356799"/>
                <a:ext cx="72009" cy="72008"/>
                <a:chOff x="5044802" y="1758987"/>
                <a:chExt cx="144016" cy="157845"/>
              </a:xfrm>
            </p:grpSpPr>
            <p:sp>
              <p:nvSpPr>
                <p:cNvPr id="236" name="Ellipse 235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237" name="Gerade Verbindung 236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85" name="Gruppieren 184"/>
              <p:cNvGrpSpPr/>
              <p:nvPr/>
            </p:nvGrpSpPr>
            <p:grpSpPr>
              <a:xfrm flipH="1">
                <a:off x="8367840" y="2085698"/>
                <a:ext cx="72009" cy="72008"/>
                <a:chOff x="5044802" y="1758987"/>
                <a:chExt cx="144016" cy="157845"/>
              </a:xfrm>
            </p:grpSpPr>
            <p:sp>
              <p:nvSpPr>
                <p:cNvPr id="234" name="Ellipse 233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235" name="Gerade Verbindung 234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86" name="Gruppieren 185"/>
              <p:cNvGrpSpPr/>
              <p:nvPr/>
            </p:nvGrpSpPr>
            <p:grpSpPr>
              <a:xfrm flipH="1">
                <a:off x="8369479" y="2461607"/>
                <a:ext cx="72009" cy="72008"/>
                <a:chOff x="5044802" y="1758987"/>
                <a:chExt cx="144016" cy="157845"/>
              </a:xfrm>
            </p:grpSpPr>
            <p:sp>
              <p:nvSpPr>
                <p:cNvPr id="232" name="Ellipse 231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233" name="Gerade Verbindung 232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87" name="Gruppieren 186"/>
              <p:cNvGrpSpPr/>
              <p:nvPr/>
            </p:nvGrpSpPr>
            <p:grpSpPr>
              <a:xfrm>
                <a:off x="7062086" y="2478026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28" name="Gruppieren 227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30" name="Ellipse 229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31" name="Gerade Verbindung 230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29" name="Gerade Verbindung 228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88" name="Gruppieren 187"/>
              <p:cNvGrpSpPr/>
              <p:nvPr/>
            </p:nvGrpSpPr>
            <p:grpSpPr>
              <a:xfrm>
                <a:off x="7200655" y="2258908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24" name="Gruppieren 223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26" name="Ellipse 225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27" name="Gerade Verbindung 226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25" name="Gerade Verbindung 224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89" name="Gruppieren 188"/>
              <p:cNvGrpSpPr/>
              <p:nvPr/>
            </p:nvGrpSpPr>
            <p:grpSpPr>
              <a:xfrm>
                <a:off x="7181898" y="2125741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20" name="Gruppieren 219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22" name="Ellipse 221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23" name="Gerade Verbindung 222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21" name="Gerade Verbindung 220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90" name="Gruppieren 189"/>
              <p:cNvGrpSpPr/>
              <p:nvPr/>
            </p:nvGrpSpPr>
            <p:grpSpPr>
              <a:xfrm>
                <a:off x="7200357" y="2411534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16" name="Gruppieren 215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18" name="Ellipse 217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19" name="Gerade Verbindung 218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17" name="Gerade Verbindung 216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91" name="Gruppieren 190"/>
              <p:cNvGrpSpPr/>
              <p:nvPr/>
            </p:nvGrpSpPr>
            <p:grpSpPr>
              <a:xfrm>
                <a:off x="7386124" y="2392626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12" name="Gruppieren 211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14" name="Ellipse 213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15" name="Gerade Verbindung 214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13" name="Gerade Verbindung 212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92" name="Gruppieren 191"/>
              <p:cNvGrpSpPr/>
              <p:nvPr/>
            </p:nvGrpSpPr>
            <p:grpSpPr>
              <a:xfrm>
                <a:off x="7403372" y="2106900"/>
                <a:ext cx="72010" cy="67806"/>
                <a:chOff x="5148062" y="1830434"/>
                <a:chExt cx="792089" cy="747415"/>
              </a:xfrm>
            </p:grpSpPr>
            <p:grpSp>
              <p:nvGrpSpPr>
                <p:cNvPr id="208" name="Gruppieren 207"/>
                <p:cNvGrpSpPr/>
                <p:nvPr/>
              </p:nvGrpSpPr>
              <p:grpSpPr>
                <a:xfrm flipH="1">
                  <a:off x="5148062" y="1830434"/>
                  <a:ext cx="792089" cy="747415"/>
                  <a:chOff x="5044802" y="1758987"/>
                  <a:chExt cx="144016" cy="157845"/>
                </a:xfrm>
                <a:solidFill>
                  <a:srgbClr val="00B050"/>
                </a:solidFill>
              </p:grpSpPr>
              <p:sp>
                <p:nvSpPr>
                  <p:cNvPr id="210" name="Ellipse 209"/>
                  <p:cNvSpPr/>
                  <p:nvPr/>
                </p:nvSpPr>
                <p:spPr bwMode="auto">
                  <a:xfrm>
                    <a:off x="5044802" y="1758987"/>
                    <a:ext cx="144016" cy="157845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ＭＳ Ｐゴシック" charset="-128"/>
                    </a:endParaRPr>
                  </a:p>
                </p:txBody>
              </p:sp>
              <p:cxnSp>
                <p:nvCxnSpPr>
                  <p:cNvPr id="211" name="Gerade Verbindung 210"/>
                  <p:cNvCxnSpPr/>
                  <p:nvPr/>
                </p:nvCxnSpPr>
                <p:spPr bwMode="auto">
                  <a:xfrm>
                    <a:off x="5082315" y="1837910"/>
                    <a:ext cx="72008" cy="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09" name="Gerade Verbindung 208"/>
                <p:cNvCxnSpPr/>
                <p:nvPr/>
              </p:nvCxnSpPr>
              <p:spPr bwMode="auto">
                <a:xfrm>
                  <a:off x="5544105" y="2038818"/>
                  <a:ext cx="1" cy="360497"/>
                </a:xfrm>
                <a:prstGeom prst="lin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93" name="Gruppieren 192"/>
              <p:cNvGrpSpPr/>
              <p:nvPr/>
            </p:nvGrpSpPr>
            <p:grpSpPr>
              <a:xfrm flipH="1">
                <a:off x="7314115" y="2466752"/>
                <a:ext cx="72009" cy="72008"/>
                <a:chOff x="5044802" y="1758987"/>
                <a:chExt cx="144016" cy="157845"/>
              </a:xfrm>
            </p:grpSpPr>
            <p:sp>
              <p:nvSpPr>
                <p:cNvPr id="206" name="Ellipse 205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207" name="Gerade Verbindung 206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94" name="Gruppieren 193"/>
              <p:cNvGrpSpPr/>
              <p:nvPr/>
            </p:nvGrpSpPr>
            <p:grpSpPr>
              <a:xfrm flipH="1">
                <a:off x="7384615" y="2228468"/>
                <a:ext cx="72009" cy="72008"/>
                <a:chOff x="5044802" y="1758987"/>
                <a:chExt cx="144016" cy="157845"/>
              </a:xfrm>
            </p:grpSpPr>
            <p:sp>
              <p:nvSpPr>
                <p:cNvPr id="204" name="Ellipse 203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205" name="Gerade Verbindung 204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95" name="Gruppieren 194"/>
              <p:cNvGrpSpPr/>
              <p:nvPr/>
            </p:nvGrpSpPr>
            <p:grpSpPr>
              <a:xfrm flipH="1">
                <a:off x="7495498" y="2219028"/>
                <a:ext cx="72009" cy="72008"/>
                <a:chOff x="5044802" y="1758987"/>
                <a:chExt cx="144016" cy="157845"/>
              </a:xfrm>
            </p:grpSpPr>
            <p:sp>
              <p:nvSpPr>
                <p:cNvPr id="202" name="Ellipse 201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203" name="Gerade Verbindung 202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96" name="Gruppieren 195"/>
              <p:cNvGrpSpPr/>
              <p:nvPr/>
            </p:nvGrpSpPr>
            <p:grpSpPr>
              <a:xfrm flipH="1">
                <a:off x="7501387" y="2427883"/>
                <a:ext cx="72009" cy="72008"/>
                <a:chOff x="5044802" y="1758987"/>
                <a:chExt cx="144016" cy="157845"/>
              </a:xfrm>
            </p:grpSpPr>
            <p:sp>
              <p:nvSpPr>
                <p:cNvPr id="200" name="Ellipse 199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201" name="Gerade Verbindung 200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97" name="Gruppieren 196"/>
              <p:cNvGrpSpPr/>
              <p:nvPr/>
            </p:nvGrpSpPr>
            <p:grpSpPr>
              <a:xfrm flipH="1">
                <a:off x="7548751" y="2285750"/>
                <a:ext cx="72009" cy="72008"/>
                <a:chOff x="5044802" y="1758987"/>
                <a:chExt cx="144016" cy="157845"/>
              </a:xfrm>
            </p:grpSpPr>
            <p:sp>
              <p:nvSpPr>
                <p:cNvPr id="198" name="Ellipse 197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199" name="Gerade Verbindung 198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114" name="Gerade Verbindung 113"/>
            <p:cNvCxnSpPr>
              <a:endCxn id="130" idx="0"/>
            </p:cNvCxnSpPr>
            <p:nvPr/>
          </p:nvCxnSpPr>
          <p:spPr bwMode="auto">
            <a:xfrm flipH="1" flipV="1">
              <a:off x="7285933" y="1532094"/>
              <a:ext cx="6429" cy="3897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>
              <a:stCxn id="130" idx="1"/>
              <a:endCxn id="130" idx="0"/>
            </p:cNvCxnSpPr>
            <p:nvPr/>
          </p:nvCxnSpPr>
          <p:spPr bwMode="auto">
            <a:xfrm flipH="1">
              <a:off x="7285933" y="1532094"/>
              <a:ext cx="50405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Gerade Verbindung 115"/>
            <p:cNvCxnSpPr>
              <a:endCxn id="130" idx="1"/>
            </p:cNvCxnSpPr>
            <p:nvPr/>
          </p:nvCxnSpPr>
          <p:spPr bwMode="auto">
            <a:xfrm flipV="1">
              <a:off x="7789989" y="1532094"/>
              <a:ext cx="0" cy="35848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 flipV="1">
              <a:off x="7285933" y="2738762"/>
              <a:ext cx="6429" cy="30499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 flipH="1">
              <a:off x="7291174" y="3043752"/>
              <a:ext cx="50405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 flipH="1" flipV="1">
              <a:off x="7786424" y="2678024"/>
              <a:ext cx="3565" cy="36572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8" name="Gruppieren 387"/>
          <p:cNvGrpSpPr/>
          <p:nvPr/>
        </p:nvGrpSpPr>
        <p:grpSpPr>
          <a:xfrm>
            <a:off x="683568" y="1337336"/>
            <a:ext cx="2609603" cy="1553921"/>
            <a:chOff x="85658" y="1337336"/>
            <a:chExt cx="3207513" cy="2113493"/>
          </a:xfrm>
        </p:grpSpPr>
        <p:sp>
          <p:nvSpPr>
            <p:cNvPr id="389" name="Rechteck 81"/>
            <p:cNvSpPr/>
            <p:nvPr/>
          </p:nvSpPr>
          <p:spPr bwMode="auto">
            <a:xfrm>
              <a:off x="2060181" y="1689884"/>
              <a:ext cx="216024" cy="1191218"/>
            </a:xfrm>
            <a:custGeom>
              <a:avLst/>
              <a:gdLst>
                <a:gd name="connsiteX0" fmla="*/ 0 w 72008"/>
                <a:gd name="connsiteY0" fmla="*/ 0 h 493204"/>
                <a:gd name="connsiteX1" fmla="*/ 72008 w 72008"/>
                <a:gd name="connsiteY1" fmla="*/ 0 h 493204"/>
                <a:gd name="connsiteX2" fmla="*/ 72008 w 72008"/>
                <a:gd name="connsiteY2" fmla="*/ 493204 h 493204"/>
                <a:gd name="connsiteX3" fmla="*/ 0 w 72008"/>
                <a:gd name="connsiteY3" fmla="*/ 493204 h 493204"/>
                <a:gd name="connsiteX4" fmla="*/ 0 w 72008"/>
                <a:gd name="connsiteY4" fmla="*/ 0 h 493204"/>
                <a:gd name="connsiteX0" fmla="*/ 0 w 72008"/>
                <a:gd name="connsiteY0" fmla="*/ 0 h 493204"/>
                <a:gd name="connsiteX1" fmla="*/ 72008 w 72008"/>
                <a:gd name="connsiteY1" fmla="*/ 0 h 493204"/>
                <a:gd name="connsiteX2" fmla="*/ 70867 w 72008"/>
                <a:gd name="connsiteY2" fmla="*/ 227931 h 493204"/>
                <a:gd name="connsiteX3" fmla="*/ 72008 w 72008"/>
                <a:gd name="connsiteY3" fmla="*/ 493204 h 493204"/>
                <a:gd name="connsiteX4" fmla="*/ 0 w 72008"/>
                <a:gd name="connsiteY4" fmla="*/ 493204 h 493204"/>
                <a:gd name="connsiteX5" fmla="*/ 0 w 72008"/>
                <a:gd name="connsiteY5" fmla="*/ 0 h 493204"/>
                <a:gd name="connsiteX0" fmla="*/ 0 w 72008"/>
                <a:gd name="connsiteY0" fmla="*/ 0 h 493204"/>
                <a:gd name="connsiteX1" fmla="*/ 5333 w 72008"/>
                <a:gd name="connsiteY1" fmla="*/ 0 h 493204"/>
                <a:gd name="connsiteX2" fmla="*/ 70867 w 72008"/>
                <a:gd name="connsiteY2" fmla="*/ 227931 h 493204"/>
                <a:gd name="connsiteX3" fmla="*/ 72008 w 72008"/>
                <a:gd name="connsiteY3" fmla="*/ 493204 h 493204"/>
                <a:gd name="connsiteX4" fmla="*/ 0 w 72008"/>
                <a:gd name="connsiteY4" fmla="*/ 493204 h 493204"/>
                <a:gd name="connsiteX5" fmla="*/ 0 w 72008"/>
                <a:gd name="connsiteY5" fmla="*/ 0 h 493204"/>
                <a:gd name="connsiteX0" fmla="*/ 0 w 70868"/>
                <a:gd name="connsiteY0" fmla="*/ 0 h 493204"/>
                <a:gd name="connsiteX1" fmla="*/ 5333 w 70868"/>
                <a:gd name="connsiteY1" fmla="*/ 0 h 493204"/>
                <a:gd name="connsiteX2" fmla="*/ 70867 w 70868"/>
                <a:gd name="connsiteY2" fmla="*/ 227931 h 493204"/>
                <a:gd name="connsiteX3" fmla="*/ 5333 w 70868"/>
                <a:gd name="connsiteY3" fmla="*/ 493204 h 493204"/>
                <a:gd name="connsiteX4" fmla="*/ 0 w 70868"/>
                <a:gd name="connsiteY4" fmla="*/ 493204 h 493204"/>
                <a:gd name="connsiteX5" fmla="*/ 0 w 70868"/>
                <a:gd name="connsiteY5" fmla="*/ 0 h 493204"/>
                <a:gd name="connsiteX0" fmla="*/ 0 w 113729"/>
                <a:gd name="connsiteY0" fmla="*/ 0 h 493204"/>
                <a:gd name="connsiteX1" fmla="*/ 5333 w 113729"/>
                <a:gd name="connsiteY1" fmla="*/ 0 h 493204"/>
                <a:gd name="connsiteX2" fmla="*/ 113729 w 113729"/>
                <a:gd name="connsiteY2" fmla="*/ 227931 h 493204"/>
                <a:gd name="connsiteX3" fmla="*/ 5333 w 113729"/>
                <a:gd name="connsiteY3" fmla="*/ 493204 h 493204"/>
                <a:gd name="connsiteX4" fmla="*/ 0 w 113729"/>
                <a:gd name="connsiteY4" fmla="*/ 493204 h 493204"/>
                <a:gd name="connsiteX5" fmla="*/ 0 w 113729"/>
                <a:gd name="connsiteY5" fmla="*/ 0 h 49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729" h="493204">
                  <a:moveTo>
                    <a:pt x="0" y="0"/>
                  </a:moveTo>
                  <a:lnTo>
                    <a:pt x="5333" y="0"/>
                  </a:lnTo>
                  <a:cubicBezTo>
                    <a:pt x="4953" y="75977"/>
                    <a:pt x="114109" y="151954"/>
                    <a:pt x="113729" y="227931"/>
                  </a:cubicBezTo>
                  <a:cubicBezTo>
                    <a:pt x="114109" y="316355"/>
                    <a:pt x="4953" y="404780"/>
                    <a:pt x="5333" y="493204"/>
                  </a:cubicBezTo>
                  <a:lnTo>
                    <a:pt x="0" y="4932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90" name="Textfeld 389"/>
            <p:cNvSpPr txBox="1"/>
            <p:nvPr/>
          </p:nvSpPr>
          <p:spPr>
            <a:xfrm>
              <a:off x="115965" y="2834876"/>
              <a:ext cx="4812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laser</a:t>
              </a:r>
              <a:endParaRPr lang="en-US" sz="1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91" name="Gruppieren 390"/>
            <p:cNvGrpSpPr/>
            <p:nvPr/>
          </p:nvGrpSpPr>
          <p:grpSpPr>
            <a:xfrm>
              <a:off x="259981" y="1791063"/>
              <a:ext cx="2952328" cy="1659766"/>
              <a:chOff x="755575" y="1837124"/>
              <a:chExt cx="2160240" cy="1235418"/>
            </a:xfrm>
          </p:grpSpPr>
          <p:sp>
            <p:nvSpPr>
              <p:cNvPr id="481" name="Arc 6"/>
              <p:cNvSpPr/>
              <p:nvPr/>
            </p:nvSpPr>
            <p:spPr bwMode="auto">
              <a:xfrm rot="10800000" flipV="1">
                <a:off x="811522" y="1837124"/>
                <a:ext cx="1020618" cy="726681"/>
              </a:xfrm>
              <a:custGeom>
                <a:avLst/>
                <a:gdLst>
                  <a:gd name="connsiteX0" fmla="*/ 2104295 w 2160240"/>
                  <a:gd name="connsiteY0" fmla="*/ 496354 h 753386"/>
                  <a:gd name="connsiteX1" fmla="*/ 1066067 w 2160240"/>
                  <a:gd name="connsiteY1" fmla="*/ 753355 h 753386"/>
                  <a:gd name="connsiteX2" fmla="*/ 1080120 w 2160240"/>
                  <a:gd name="connsiteY2" fmla="*/ 376693 h 753386"/>
                  <a:gd name="connsiteX3" fmla="*/ 2104295 w 2160240"/>
                  <a:gd name="connsiteY3" fmla="*/ 496354 h 753386"/>
                  <a:gd name="connsiteX0" fmla="*/ 2104295 w 2160240"/>
                  <a:gd name="connsiteY0" fmla="*/ 496354 h 753386"/>
                  <a:gd name="connsiteX1" fmla="*/ 1066067 w 2160240"/>
                  <a:gd name="connsiteY1" fmla="*/ 753355 h 753386"/>
                  <a:gd name="connsiteX0" fmla="*/ 1038228 w 1196835"/>
                  <a:gd name="connsiteY0" fmla="*/ 1795 h 562354"/>
                  <a:gd name="connsiteX1" fmla="*/ 0 w 1196835"/>
                  <a:gd name="connsiteY1" fmla="*/ 258796 h 562354"/>
                  <a:gd name="connsiteX2" fmla="*/ 1105434 w 1196835"/>
                  <a:gd name="connsiteY2" fmla="*/ 560560 h 562354"/>
                  <a:gd name="connsiteX3" fmla="*/ 1038228 w 1196835"/>
                  <a:gd name="connsiteY3" fmla="*/ 1795 h 562354"/>
                  <a:gd name="connsiteX0" fmla="*/ 1038228 w 1196835"/>
                  <a:gd name="connsiteY0" fmla="*/ 1795 h 562354"/>
                  <a:gd name="connsiteX1" fmla="*/ 0 w 1196835"/>
                  <a:gd name="connsiteY1" fmla="*/ 258796 h 562354"/>
                  <a:gd name="connsiteX0" fmla="*/ 1038228 w 1243846"/>
                  <a:gd name="connsiteY0" fmla="*/ 0 h 562876"/>
                  <a:gd name="connsiteX1" fmla="*/ 0 w 1243846"/>
                  <a:gd name="connsiteY1" fmla="*/ 257001 h 562876"/>
                  <a:gd name="connsiteX2" fmla="*/ 1105434 w 1243846"/>
                  <a:gd name="connsiteY2" fmla="*/ 558765 h 562876"/>
                  <a:gd name="connsiteX3" fmla="*/ 1038228 w 1243846"/>
                  <a:gd name="connsiteY3" fmla="*/ 0 h 562876"/>
                  <a:gd name="connsiteX0" fmla="*/ 1038228 w 1243846"/>
                  <a:gd name="connsiteY0" fmla="*/ 0 h 562876"/>
                  <a:gd name="connsiteX1" fmla="*/ 0 w 1243846"/>
                  <a:gd name="connsiteY1" fmla="*/ 257001 h 562876"/>
                  <a:gd name="connsiteX0" fmla="*/ 1038228 w 1198835"/>
                  <a:gd name="connsiteY0" fmla="*/ 0 h 752987"/>
                  <a:gd name="connsiteX1" fmla="*/ 0 w 1198835"/>
                  <a:gd name="connsiteY1" fmla="*/ 257001 h 752987"/>
                  <a:gd name="connsiteX2" fmla="*/ 1046441 w 1198835"/>
                  <a:gd name="connsiteY2" fmla="*/ 750494 h 752987"/>
                  <a:gd name="connsiteX3" fmla="*/ 1038228 w 1198835"/>
                  <a:gd name="connsiteY3" fmla="*/ 0 h 752987"/>
                  <a:gd name="connsiteX0" fmla="*/ 1038228 w 1198835"/>
                  <a:gd name="connsiteY0" fmla="*/ 0 h 752987"/>
                  <a:gd name="connsiteX1" fmla="*/ 0 w 1198835"/>
                  <a:gd name="connsiteY1" fmla="*/ 257001 h 752987"/>
                  <a:gd name="connsiteX0" fmla="*/ 1038256 w 1198863"/>
                  <a:gd name="connsiteY0" fmla="*/ 0 h 752987"/>
                  <a:gd name="connsiteX1" fmla="*/ 28 w 1198863"/>
                  <a:gd name="connsiteY1" fmla="*/ 257001 h 752987"/>
                  <a:gd name="connsiteX2" fmla="*/ 1046469 w 1198863"/>
                  <a:gd name="connsiteY2" fmla="*/ 750494 h 752987"/>
                  <a:gd name="connsiteX3" fmla="*/ 1038256 w 1198863"/>
                  <a:gd name="connsiteY3" fmla="*/ 0 h 752987"/>
                  <a:gd name="connsiteX0" fmla="*/ 1038256 w 1198863"/>
                  <a:gd name="connsiteY0" fmla="*/ 0 h 752987"/>
                  <a:gd name="connsiteX1" fmla="*/ 28 w 1198863"/>
                  <a:gd name="connsiteY1" fmla="*/ 257001 h 752987"/>
                  <a:gd name="connsiteX0" fmla="*/ 1038256 w 1054667"/>
                  <a:gd name="connsiteY0" fmla="*/ 0 h 750494"/>
                  <a:gd name="connsiteX1" fmla="*/ 28 w 1054667"/>
                  <a:gd name="connsiteY1" fmla="*/ 257001 h 750494"/>
                  <a:gd name="connsiteX2" fmla="*/ 1046469 w 1054667"/>
                  <a:gd name="connsiteY2" fmla="*/ 750494 h 750494"/>
                  <a:gd name="connsiteX3" fmla="*/ 1038256 w 1054667"/>
                  <a:gd name="connsiteY3" fmla="*/ 0 h 750494"/>
                  <a:gd name="connsiteX0" fmla="*/ 1038256 w 1054667"/>
                  <a:gd name="connsiteY0" fmla="*/ 0 h 750494"/>
                  <a:gd name="connsiteX1" fmla="*/ 28 w 1054667"/>
                  <a:gd name="connsiteY1" fmla="*/ 257001 h 750494"/>
                  <a:gd name="connsiteX0" fmla="*/ 1038256 w 1050444"/>
                  <a:gd name="connsiteY0" fmla="*/ 0 h 750494"/>
                  <a:gd name="connsiteX1" fmla="*/ 28 w 1050444"/>
                  <a:gd name="connsiteY1" fmla="*/ 257001 h 750494"/>
                  <a:gd name="connsiteX2" fmla="*/ 1046469 w 1050444"/>
                  <a:gd name="connsiteY2" fmla="*/ 750494 h 750494"/>
                  <a:gd name="connsiteX3" fmla="*/ 1038256 w 1050444"/>
                  <a:gd name="connsiteY3" fmla="*/ 0 h 750494"/>
                  <a:gd name="connsiteX0" fmla="*/ 1038256 w 1050444"/>
                  <a:gd name="connsiteY0" fmla="*/ 0 h 750494"/>
                  <a:gd name="connsiteX1" fmla="*/ 28 w 1050444"/>
                  <a:gd name="connsiteY1" fmla="*/ 257001 h 750494"/>
                  <a:gd name="connsiteX0" fmla="*/ 1108822 w 1121010"/>
                  <a:gd name="connsiteY0" fmla="*/ 0 h 760181"/>
                  <a:gd name="connsiteX1" fmla="*/ 70594 w 1121010"/>
                  <a:gd name="connsiteY1" fmla="*/ 257001 h 760181"/>
                  <a:gd name="connsiteX2" fmla="*/ 205844 w 1121010"/>
                  <a:gd name="connsiteY2" fmla="*/ 415538 h 760181"/>
                  <a:gd name="connsiteX3" fmla="*/ 1117035 w 1121010"/>
                  <a:gd name="connsiteY3" fmla="*/ 750494 h 760181"/>
                  <a:gd name="connsiteX4" fmla="*/ 1108822 w 1121010"/>
                  <a:gd name="connsiteY4" fmla="*/ 0 h 760181"/>
                  <a:gd name="connsiteX0" fmla="*/ 1108822 w 1121010"/>
                  <a:gd name="connsiteY0" fmla="*/ 0 h 760181"/>
                  <a:gd name="connsiteX1" fmla="*/ 70594 w 1121010"/>
                  <a:gd name="connsiteY1" fmla="*/ 257001 h 760181"/>
                  <a:gd name="connsiteX0" fmla="*/ 1149685 w 1161873"/>
                  <a:gd name="connsiteY0" fmla="*/ 0 h 762455"/>
                  <a:gd name="connsiteX1" fmla="*/ 111457 w 1161873"/>
                  <a:gd name="connsiteY1" fmla="*/ 257001 h 762455"/>
                  <a:gd name="connsiteX2" fmla="*/ 132407 w 1161873"/>
                  <a:gd name="connsiteY2" fmla="*/ 486976 h 762455"/>
                  <a:gd name="connsiteX3" fmla="*/ 1157898 w 1161873"/>
                  <a:gd name="connsiteY3" fmla="*/ 750494 h 762455"/>
                  <a:gd name="connsiteX4" fmla="*/ 1149685 w 1161873"/>
                  <a:gd name="connsiteY4" fmla="*/ 0 h 762455"/>
                  <a:gd name="connsiteX0" fmla="*/ 1149685 w 1161873"/>
                  <a:gd name="connsiteY0" fmla="*/ 0 h 762455"/>
                  <a:gd name="connsiteX1" fmla="*/ 111457 w 1161873"/>
                  <a:gd name="connsiteY1" fmla="*/ 257001 h 762455"/>
                  <a:gd name="connsiteX0" fmla="*/ 1100663 w 1112851"/>
                  <a:gd name="connsiteY0" fmla="*/ 0 h 762455"/>
                  <a:gd name="connsiteX1" fmla="*/ 62435 w 1112851"/>
                  <a:gd name="connsiteY1" fmla="*/ 257001 h 762455"/>
                  <a:gd name="connsiteX2" fmla="*/ 83385 w 1112851"/>
                  <a:gd name="connsiteY2" fmla="*/ 486976 h 762455"/>
                  <a:gd name="connsiteX3" fmla="*/ 1108876 w 1112851"/>
                  <a:gd name="connsiteY3" fmla="*/ 750494 h 762455"/>
                  <a:gd name="connsiteX4" fmla="*/ 1100663 w 1112851"/>
                  <a:gd name="connsiteY4" fmla="*/ 0 h 762455"/>
                  <a:gd name="connsiteX0" fmla="*/ 1100663 w 1112851"/>
                  <a:gd name="connsiteY0" fmla="*/ 0 h 762455"/>
                  <a:gd name="connsiteX1" fmla="*/ 62435 w 1112851"/>
                  <a:gd name="connsiteY1" fmla="*/ 257001 h 762455"/>
                  <a:gd name="connsiteX0" fmla="*/ 1038497 w 1050685"/>
                  <a:gd name="connsiteY0" fmla="*/ 0 h 762455"/>
                  <a:gd name="connsiteX1" fmla="*/ 269 w 1050685"/>
                  <a:gd name="connsiteY1" fmla="*/ 257001 h 762455"/>
                  <a:gd name="connsiteX2" fmla="*/ 21219 w 1050685"/>
                  <a:gd name="connsiteY2" fmla="*/ 486976 h 762455"/>
                  <a:gd name="connsiteX3" fmla="*/ 1046710 w 1050685"/>
                  <a:gd name="connsiteY3" fmla="*/ 750494 h 762455"/>
                  <a:gd name="connsiteX4" fmla="*/ 1038497 w 1050685"/>
                  <a:gd name="connsiteY4" fmla="*/ 0 h 762455"/>
                  <a:gd name="connsiteX0" fmla="*/ 1038497 w 1050685"/>
                  <a:gd name="connsiteY0" fmla="*/ 0 h 762455"/>
                  <a:gd name="connsiteX1" fmla="*/ 269 w 1050685"/>
                  <a:gd name="connsiteY1" fmla="*/ 257001 h 762455"/>
                  <a:gd name="connsiteX0" fmla="*/ 1038497 w 1050685"/>
                  <a:gd name="connsiteY0" fmla="*/ 0 h 762455"/>
                  <a:gd name="connsiteX1" fmla="*/ 269 w 1050685"/>
                  <a:gd name="connsiteY1" fmla="*/ 257001 h 762455"/>
                  <a:gd name="connsiteX2" fmla="*/ 21219 w 1050685"/>
                  <a:gd name="connsiteY2" fmla="*/ 486976 h 762455"/>
                  <a:gd name="connsiteX3" fmla="*/ 1046710 w 1050685"/>
                  <a:gd name="connsiteY3" fmla="*/ 750494 h 762455"/>
                  <a:gd name="connsiteX4" fmla="*/ 1038497 w 1050685"/>
                  <a:gd name="connsiteY4" fmla="*/ 0 h 762455"/>
                  <a:gd name="connsiteX0" fmla="*/ 1038497 w 1050685"/>
                  <a:gd name="connsiteY0" fmla="*/ 0 h 762455"/>
                  <a:gd name="connsiteX1" fmla="*/ 19319 w 1050685"/>
                  <a:gd name="connsiteY1" fmla="*/ 257001 h 762455"/>
                  <a:gd name="connsiteX0" fmla="*/ 1020618 w 1032806"/>
                  <a:gd name="connsiteY0" fmla="*/ 0 h 762455"/>
                  <a:gd name="connsiteX1" fmla="*/ 1440 w 1032806"/>
                  <a:gd name="connsiteY1" fmla="*/ 271289 h 762455"/>
                  <a:gd name="connsiteX2" fmla="*/ 3340 w 1032806"/>
                  <a:gd name="connsiteY2" fmla="*/ 486976 h 762455"/>
                  <a:gd name="connsiteX3" fmla="*/ 1028831 w 1032806"/>
                  <a:gd name="connsiteY3" fmla="*/ 750494 h 762455"/>
                  <a:gd name="connsiteX4" fmla="*/ 1020618 w 1032806"/>
                  <a:gd name="connsiteY4" fmla="*/ 0 h 762455"/>
                  <a:gd name="connsiteX0" fmla="*/ 1020618 w 1032806"/>
                  <a:gd name="connsiteY0" fmla="*/ 0 h 762455"/>
                  <a:gd name="connsiteX1" fmla="*/ 1440 w 1032806"/>
                  <a:gd name="connsiteY1" fmla="*/ 257001 h 762455"/>
                  <a:gd name="connsiteX0" fmla="*/ 1020618 w 1032806"/>
                  <a:gd name="connsiteY0" fmla="*/ 0 h 762455"/>
                  <a:gd name="connsiteX1" fmla="*/ 1440 w 1032806"/>
                  <a:gd name="connsiteY1" fmla="*/ 257002 h 762455"/>
                  <a:gd name="connsiteX2" fmla="*/ 3340 w 1032806"/>
                  <a:gd name="connsiteY2" fmla="*/ 486976 h 762455"/>
                  <a:gd name="connsiteX3" fmla="*/ 1028831 w 1032806"/>
                  <a:gd name="connsiteY3" fmla="*/ 750494 h 762455"/>
                  <a:gd name="connsiteX4" fmla="*/ 1020618 w 1032806"/>
                  <a:gd name="connsiteY4" fmla="*/ 0 h 762455"/>
                  <a:gd name="connsiteX0" fmla="*/ 1020618 w 1032806"/>
                  <a:gd name="connsiteY0" fmla="*/ 0 h 762455"/>
                  <a:gd name="connsiteX1" fmla="*/ 1440 w 1032806"/>
                  <a:gd name="connsiteY1" fmla="*/ 257001 h 762455"/>
                  <a:gd name="connsiteX0" fmla="*/ 1020618 w 1030142"/>
                  <a:gd name="connsiteY0" fmla="*/ 0 h 762455"/>
                  <a:gd name="connsiteX1" fmla="*/ 1440 w 1030142"/>
                  <a:gd name="connsiteY1" fmla="*/ 257002 h 762455"/>
                  <a:gd name="connsiteX2" fmla="*/ 3340 w 1030142"/>
                  <a:gd name="connsiteY2" fmla="*/ 486976 h 762455"/>
                  <a:gd name="connsiteX3" fmla="*/ 1028831 w 1030142"/>
                  <a:gd name="connsiteY3" fmla="*/ 750494 h 762455"/>
                  <a:gd name="connsiteX4" fmla="*/ 1020618 w 1030142"/>
                  <a:gd name="connsiteY4" fmla="*/ 0 h 762455"/>
                  <a:gd name="connsiteX0" fmla="*/ 1020618 w 1030142"/>
                  <a:gd name="connsiteY0" fmla="*/ 0 h 762455"/>
                  <a:gd name="connsiteX1" fmla="*/ 1440 w 1030142"/>
                  <a:gd name="connsiteY1" fmla="*/ 257001 h 762455"/>
                  <a:gd name="connsiteX0" fmla="*/ 1020618 w 1020618"/>
                  <a:gd name="connsiteY0" fmla="*/ 0 h 726056"/>
                  <a:gd name="connsiteX1" fmla="*/ 1440 w 1020618"/>
                  <a:gd name="connsiteY1" fmla="*/ 257002 h 726056"/>
                  <a:gd name="connsiteX2" fmla="*/ 3340 w 1020618"/>
                  <a:gd name="connsiteY2" fmla="*/ 486976 h 726056"/>
                  <a:gd name="connsiteX3" fmla="*/ 1014544 w 1020618"/>
                  <a:gd name="connsiteY3" fmla="*/ 712394 h 726056"/>
                  <a:gd name="connsiteX4" fmla="*/ 1020618 w 1020618"/>
                  <a:gd name="connsiteY4" fmla="*/ 0 h 726056"/>
                  <a:gd name="connsiteX0" fmla="*/ 1020618 w 1020618"/>
                  <a:gd name="connsiteY0" fmla="*/ 0 h 726056"/>
                  <a:gd name="connsiteX1" fmla="*/ 1440 w 1020618"/>
                  <a:gd name="connsiteY1" fmla="*/ 257001 h 726056"/>
                  <a:gd name="connsiteX0" fmla="*/ 1020618 w 1021212"/>
                  <a:gd name="connsiteY0" fmla="*/ 0 h 726056"/>
                  <a:gd name="connsiteX1" fmla="*/ 1440 w 1021212"/>
                  <a:gd name="connsiteY1" fmla="*/ 257002 h 726056"/>
                  <a:gd name="connsiteX2" fmla="*/ 3340 w 1021212"/>
                  <a:gd name="connsiteY2" fmla="*/ 486976 h 726056"/>
                  <a:gd name="connsiteX3" fmla="*/ 1019306 w 1021212"/>
                  <a:gd name="connsiteY3" fmla="*/ 712394 h 726056"/>
                  <a:gd name="connsiteX4" fmla="*/ 1020618 w 1021212"/>
                  <a:gd name="connsiteY4" fmla="*/ 0 h 726056"/>
                  <a:gd name="connsiteX0" fmla="*/ 1020618 w 1021212"/>
                  <a:gd name="connsiteY0" fmla="*/ 0 h 726056"/>
                  <a:gd name="connsiteX1" fmla="*/ 1440 w 1021212"/>
                  <a:gd name="connsiteY1" fmla="*/ 257001 h 726056"/>
                  <a:gd name="connsiteX0" fmla="*/ 1020618 w 1020618"/>
                  <a:gd name="connsiteY0" fmla="*/ 0 h 721540"/>
                  <a:gd name="connsiteX1" fmla="*/ 1440 w 1020618"/>
                  <a:gd name="connsiteY1" fmla="*/ 257002 h 721540"/>
                  <a:gd name="connsiteX2" fmla="*/ 3340 w 1020618"/>
                  <a:gd name="connsiteY2" fmla="*/ 486976 h 721540"/>
                  <a:gd name="connsiteX3" fmla="*/ 1014543 w 1020618"/>
                  <a:gd name="connsiteY3" fmla="*/ 707631 h 721540"/>
                  <a:gd name="connsiteX4" fmla="*/ 1020618 w 1020618"/>
                  <a:gd name="connsiteY4" fmla="*/ 0 h 721540"/>
                  <a:gd name="connsiteX0" fmla="*/ 1020618 w 1020618"/>
                  <a:gd name="connsiteY0" fmla="*/ 0 h 721540"/>
                  <a:gd name="connsiteX1" fmla="*/ 1440 w 1020618"/>
                  <a:gd name="connsiteY1" fmla="*/ 257001 h 721540"/>
                  <a:gd name="connsiteX0" fmla="*/ 1020618 w 1020618"/>
                  <a:gd name="connsiteY0" fmla="*/ 0 h 721540"/>
                  <a:gd name="connsiteX1" fmla="*/ 1440 w 1020618"/>
                  <a:gd name="connsiteY1" fmla="*/ 257002 h 721540"/>
                  <a:gd name="connsiteX2" fmla="*/ 3340 w 1020618"/>
                  <a:gd name="connsiteY2" fmla="*/ 486976 h 721540"/>
                  <a:gd name="connsiteX3" fmla="*/ 1014543 w 1020618"/>
                  <a:gd name="connsiteY3" fmla="*/ 707631 h 721540"/>
                  <a:gd name="connsiteX4" fmla="*/ 1020618 w 1020618"/>
                  <a:gd name="connsiteY4" fmla="*/ 0 h 721540"/>
                  <a:gd name="connsiteX0" fmla="*/ 1020618 w 1020618"/>
                  <a:gd name="connsiteY0" fmla="*/ 0 h 721540"/>
                  <a:gd name="connsiteX1" fmla="*/ 1440 w 1020618"/>
                  <a:gd name="connsiteY1" fmla="*/ 257001 h 721540"/>
                  <a:gd name="connsiteX0" fmla="*/ 1020618 w 1020618"/>
                  <a:gd name="connsiteY0" fmla="*/ 0 h 721540"/>
                  <a:gd name="connsiteX1" fmla="*/ 1440 w 1020618"/>
                  <a:gd name="connsiteY1" fmla="*/ 257002 h 721540"/>
                  <a:gd name="connsiteX2" fmla="*/ 3340 w 1020618"/>
                  <a:gd name="connsiteY2" fmla="*/ 486976 h 721540"/>
                  <a:gd name="connsiteX3" fmla="*/ 1014543 w 1020618"/>
                  <a:gd name="connsiteY3" fmla="*/ 707631 h 721540"/>
                  <a:gd name="connsiteX4" fmla="*/ 1020618 w 1020618"/>
                  <a:gd name="connsiteY4" fmla="*/ 0 h 721540"/>
                  <a:gd name="connsiteX0" fmla="*/ 1020618 w 1020618"/>
                  <a:gd name="connsiteY0" fmla="*/ 0 h 721540"/>
                  <a:gd name="connsiteX1" fmla="*/ 1440 w 1020618"/>
                  <a:gd name="connsiteY1" fmla="*/ 257001 h 721540"/>
                  <a:gd name="connsiteX0" fmla="*/ 1020618 w 1020618"/>
                  <a:gd name="connsiteY0" fmla="*/ 0 h 707631"/>
                  <a:gd name="connsiteX1" fmla="*/ 1440 w 1020618"/>
                  <a:gd name="connsiteY1" fmla="*/ 257002 h 707631"/>
                  <a:gd name="connsiteX2" fmla="*/ 3340 w 1020618"/>
                  <a:gd name="connsiteY2" fmla="*/ 486976 h 707631"/>
                  <a:gd name="connsiteX3" fmla="*/ 1014543 w 1020618"/>
                  <a:gd name="connsiteY3" fmla="*/ 707631 h 707631"/>
                  <a:gd name="connsiteX4" fmla="*/ 1020618 w 1020618"/>
                  <a:gd name="connsiteY4" fmla="*/ 0 h 707631"/>
                  <a:gd name="connsiteX0" fmla="*/ 1020618 w 1020618"/>
                  <a:gd name="connsiteY0" fmla="*/ 0 h 707631"/>
                  <a:gd name="connsiteX1" fmla="*/ 1440 w 1020618"/>
                  <a:gd name="connsiteY1" fmla="*/ 257001 h 707631"/>
                  <a:gd name="connsiteX0" fmla="*/ 1020618 w 1020618"/>
                  <a:gd name="connsiteY0" fmla="*/ 0 h 726681"/>
                  <a:gd name="connsiteX1" fmla="*/ 1440 w 1020618"/>
                  <a:gd name="connsiteY1" fmla="*/ 257002 h 726681"/>
                  <a:gd name="connsiteX2" fmla="*/ 3340 w 1020618"/>
                  <a:gd name="connsiteY2" fmla="*/ 486976 h 726681"/>
                  <a:gd name="connsiteX3" fmla="*/ 1014543 w 1020618"/>
                  <a:gd name="connsiteY3" fmla="*/ 726681 h 726681"/>
                  <a:gd name="connsiteX4" fmla="*/ 1020618 w 1020618"/>
                  <a:gd name="connsiteY4" fmla="*/ 0 h 726681"/>
                  <a:gd name="connsiteX0" fmla="*/ 1020618 w 1020618"/>
                  <a:gd name="connsiteY0" fmla="*/ 0 h 726681"/>
                  <a:gd name="connsiteX1" fmla="*/ 1440 w 1020618"/>
                  <a:gd name="connsiteY1" fmla="*/ 257001 h 726681"/>
                  <a:gd name="connsiteX0" fmla="*/ 1020618 w 1020618"/>
                  <a:gd name="connsiteY0" fmla="*/ 0 h 726681"/>
                  <a:gd name="connsiteX1" fmla="*/ 1440 w 1020618"/>
                  <a:gd name="connsiteY1" fmla="*/ 257002 h 726681"/>
                  <a:gd name="connsiteX2" fmla="*/ 3340 w 1020618"/>
                  <a:gd name="connsiteY2" fmla="*/ 486976 h 726681"/>
                  <a:gd name="connsiteX3" fmla="*/ 1014543 w 1020618"/>
                  <a:gd name="connsiteY3" fmla="*/ 726681 h 726681"/>
                  <a:gd name="connsiteX4" fmla="*/ 1020618 w 1020618"/>
                  <a:gd name="connsiteY4" fmla="*/ 0 h 726681"/>
                  <a:gd name="connsiteX0" fmla="*/ 1020618 w 1020618"/>
                  <a:gd name="connsiteY0" fmla="*/ 0 h 726681"/>
                  <a:gd name="connsiteX1" fmla="*/ 1440 w 1020618"/>
                  <a:gd name="connsiteY1" fmla="*/ 257001 h 726681"/>
                  <a:gd name="connsiteX0" fmla="*/ 1020618 w 1020618"/>
                  <a:gd name="connsiteY0" fmla="*/ 0 h 726681"/>
                  <a:gd name="connsiteX1" fmla="*/ 1440 w 1020618"/>
                  <a:gd name="connsiteY1" fmla="*/ 257002 h 726681"/>
                  <a:gd name="connsiteX2" fmla="*/ 3340 w 1020618"/>
                  <a:gd name="connsiteY2" fmla="*/ 486976 h 726681"/>
                  <a:gd name="connsiteX3" fmla="*/ 1014543 w 1020618"/>
                  <a:gd name="connsiteY3" fmla="*/ 726681 h 726681"/>
                  <a:gd name="connsiteX4" fmla="*/ 1020618 w 1020618"/>
                  <a:gd name="connsiteY4" fmla="*/ 0 h 726681"/>
                  <a:gd name="connsiteX0" fmla="*/ 1020618 w 1020618"/>
                  <a:gd name="connsiteY0" fmla="*/ 0 h 726681"/>
                  <a:gd name="connsiteX1" fmla="*/ 1440 w 1020618"/>
                  <a:gd name="connsiteY1" fmla="*/ 257001 h 72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0618" h="726681" stroke="0" extrusionOk="0">
                    <a:moveTo>
                      <a:pt x="1020618" y="0"/>
                    </a:moveTo>
                    <a:cubicBezTo>
                      <a:pt x="871479" y="155255"/>
                      <a:pt x="470893" y="259132"/>
                      <a:pt x="1440" y="257002"/>
                    </a:cubicBezTo>
                    <a:cubicBezTo>
                      <a:pt x="-1418" y="378646"/>
                      <a:pt x="383" y="333289"/>
                      <a:pt x="3340" y="486976"/>
                    </a:cubicBezTo>
                    <a:cubicBezTo>
                      <a:pt x="525409" y="478737"/>
                      <a:pt x="864047" y="591149"/>
                      <a:pt x="1014543" y="726681"/>
                    </a:cubicBezTo>
                    <a:cubicBezTo>
                      <a:pt x="1017182" y="413068"/>
                      <a:pt x="1009374" y="343571"/>
                      <a:pt x="1020618" y="0"/>
                    </a:cubicBezTo>
                    <a:close/>
                  </a:path>
                  <a:path w="1020618" h="726681" fill="none">
                    <a:moveTo>
                      <a:pt x="1020618" y="0"/>
                    </a:moveTo>
                    <a:cubicBezTo>
                      <a:pt x="871479" y="155255"/>
                      <a:pt x="470893" y="259131"/>
                      <a:pt x="1440" y="257001"/>
                    </a:cubicBezTo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254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2" name="Arc 6"/>
              <p:cNvSpPr/>
              <p:nvPr/>
            </p:nvSpPr>
            <p:spPr bwMode="auto">
              <a:xfrm rot="10800000">
                <a:off x="755575" y="2319156"/>
                <a:ext cx="2160240" cy="753386"/>
              </a:xfrm>
              <a:prstGeom prst="arc">
                <a:avLst>
                  <a:gd name="adj1" fmla="val 399840"/>
                  <a:gd name="adj2" fmla="val 5528204"/>
                </a:avLst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254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92" name="Pfeil nach rechts 391"/>
            <p:cNvSpPr/>
            <p:nvPr/>
          </p:nvSpPr>
          <p:spPr bwMode="auto">
            <a:xfrm>
              <a:off x="541414" y="2678024"/>
              <a:ext cx="562573" cy="224386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93" name="Bogen 392"/>
            <p:cNvSpPr/>
            <p:nvPr/>
          </p:nvSpPr>
          <p:spPr bwMode="auto">
            <a:xfrm>
              <a:off x="1342998" y="1823632"/>
              <a:ext cx="789190" cy="943716"/>
            </a:xfrm>
            <a:prstGeom prst="arc">
              <a:avLst>
                <a:gd name="adj1" fmla="val 4993576"/>
                <a:gd name="adj2" fmla="val 3922749"/>
              </a:avLst>
            </a:prstGeom>
            <a:gradFill flip="none" rotWithShape="1">
              <a:gsLst>
                <a:gs pos="12000">
                  <a:schemeClr val="accent2">
                    <a:alpha val="8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94" name="Rechteck 17"/>
            <p:cNvSpPr/>
            <p:nvPr/>
          </p:nvSpPr>
          <p:spPr bwMode="auto">
            <a:xfrm>
              <a:off x="1571115" y="1506613"/>
              <a:ext cx="561074" cy="1512168"/>
            </a:xfrm>
            <a:custGeom>
              <a:avLst/>
              <a:gdLst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0 w 504056"/>
                <a:gd name="connsiteY4" fmla="*/ 0 h 1512168"/>
                <a:gd name="connsiteX0" fmla="*/ 6102 w 510158"/>
                <a:gd name="connsiteY0" fmla="*/ 0 h 1512168"/>
                <a:gd name="connsiteX1" fmla="*/ 510158 w 510158"/>
                <a:gd name="connsiteY1" fmla="*/ 0 h 1512168"/>
                <a:gd name="connsiteX2" fmla="*/ 510158 w 510158"/>
                <a:gd name="connsiteY2" fmla="*/ 1512168 h 1512168"/>
                <a:gd name="connsiteX3" fmla="*/ 6102 w 510158"/>
                <a:gd name="connsiteY3" fmla="*/ 1512168 h 1512168"/>
                <a:gd name="connsiteX4" fmla="*/ 0 w 510158"/>
                <a:gd name="connsiteY4" fmla="*/ 741449 h 1512168"/>
                <a:gd name="connsiteX5" fmla="*/ 6102 w 510158"/>
                <a:gd name="connsiteY5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55810 w 504056"/>
                <a:gd name="connsiteY4" fmla="*/ 770024 h 1512168"/>
                <a:gd name="connsiteX5" fmla="*/ 0 w 504056"/>
                <a:gd name="connsiteY5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55810 w 504056"/>
                <a:gd name="connsiteY4" fmla="*/ 770024 h 1512168"/>
                <a:gd name="connsiteX5" fmla="*/ 36761 w 504056"/>
                <a:gd name="connsiteY5" fmla="*/ 579524 h 1512168"/>
                <a:gd name="connsiteX6" fmla="*/ 0 w 504056"/>
                <a:gd name="connsiteY6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55810 w 504056"/>
                <a:gd name="connsiteY4" fmla="*/ 770024 h 1512168"/>
                <a:gd name="connsiteX5" fmla="*/ 8186 w 504056"/>
                <a:gd name="connsiteY5" fmla="*/ 631911 h 1512168"/>
                <a:gd name="connsiteX6" fmla="*/ 0 w 504056"/>
                <a:gd name="connsiteY6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46286 w 504056"/>
                <a:gd name="connsiteY4" fmla="*/ 950999 h 1512168"/>
                <a:gd name="connsiteX5" fmla="*/ 55810 w 504056"/>
                <a:gd name="connsiteY5" fmla="*/ 770024 h 1512168"/>
                <a:gd name="connsiteX6" fmla="*/ 8186 w 504056"/>
                <a:gd name="connsiteY6" fmla="*/ 631911 h 1512168"/>
                <a:gd name="connsiteX7" fmla="*/ 0 w 504056"/>
                <a:gd name="connsiteY7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3423 w 504056"/>
                <a:gd name="connsiteY4" fmla="*/ 950999 h 1512168"/>
                <a:gd name="connsiteX5" fmla="*/ 55810 w 504056"/>
                <a:gd name="connsiteY5" fmla="*/ 770024 h 1512168"/>
                <a:gd name="connsiteX6" fmla="*/ 8186 w 504056"/>
                <a:gd name="connsiteY6" fmla="*/ 631911 h 1512168"/>
                <a:gd name="connsiteX7" fmla="*/ 0 w 504056"/>
                <a:gd name="connsiteY7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3423 w 504056"/>
                <a:gd name="connsiteY4" fmla="*/ 950999 h 1512168"/>
                <a:gd name="connsiteX5" fmla="*/ 70097 w 504056"/>
                <a:gd name="connsiteY5" fmla="*/ 784311 h 1512168"/>
                <a:gd name="connsiteX6" fmla="*/ 8186 w 504056"/>
                <a:gd name="connsiteY6" fmla="*/ 631911 h 1512168"/>
                <a:gd name="connsiteX7" fmla="*/ 0 w 504056"/>
                <a:gd name="connsiteY7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3423 w 504056"/>
                <a:gd name="connsiteY4" fmla="*/ 950999 h 1512168"/>
                <a:gd name="connsiteX5" fmla="*/ 70097 w 504056"/>
                <a:gd name="connsiteY5" fmla="*/ 784311 h 1512168"/>
                <a:gd name="connsiteX6" fmla="*/ 8186 w 504056"/>
                <a:gd name="connsiteY6" fmla="*/ 631911 h 1512168"/>
                <a:gd name="connsiteX7" fmla="*/ 0 w 504056"/>
                <a:gd name="connsiteY7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3423 w 504056"/>
                <a:gd name="connsiteY4" fmla="*/ 950999 h 1512168"/>
                <a:gd name="connsiteX5" fmla="*/ 70097 w 504056"/>
                <a:gd name="connsiteY5" fmla="*/ 784311 h 1512168"/>
                <a:gd name="connsiteX6" fmla="*/ 8186 w 504056"/>
                <a:gd name="connsiteY6" fmla="*/ 631911 h 1512168"/>
                <a:gd name="connsiteX7" fmla="*/ 0 w 504056"/>
                <a:gd name="connsiteY7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3423 w 504056"/>
                <a:gd name="connsiteY4" fmla="*/ 950999 h 1512168"/>
                <a:gd name="connsiteX5" fmla="*/ 70097 w 504056"/>
                <a:gd name="connsiteY5" fmla="*/ 784311 h 1512168"/>
                <a:gd name="connsiteX6" fmla="*/ 8186 w 504056"/>
                <a:gd name="connsiteY6" fmla="*/ 631911 h 1512168"/>
                <a:gd name="connsiteX7" fmla="*/ 0 w 504056"/>
                <a:gd name="connsiteY7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3423 w 504056"/>
                <a:gd name="connsiteY4" fmla="*/ 950999 h 1512168"/>
                <a:gd name="connsiteX5" fmla="*/ 70097 w 504056"/>
                <a:gd name="connsiteY5" fmla="*/ 784311 h 1512168"/>
                <a:gd name="connsiteX6" fmla="*/ 8186 w 504056"/>
                <a:gd name="connsiteY6" fmla="*/ 631911 h 1512168"/>
                <a:gd name="connsiteX7" fmla="*/ 0 w 504056"/>
                <a:gd name="connsiteY7" fmla="*/ 0 h 1512168"/>
                <a:gd name="connsiteX0" fmla="*/ 39548 w 543604"/>
                <a:gd name="connsiteY0" fmla="*/ 0 h 1512168"/>
                <a:gd name="connsiteX1" fmla="*/ 543604 w 543604"/>
                <a:gd name="connsiteY1" fmla="*/ 0 h 1512168"/>
                <a:gd name="connsiteX2" fmla="*/ 543604 w 543604"/>
                <a:gd name="connsiteY2" fmla="*/ 1512168 h 1512168"/>
                <a:gd name="connsiteX3" fmla="*/ 39548 w 543604"/>
                <a:gd name="connsiteY3" fmla="*/ 1512168 h 1512168"/>
                <a:gd name="connsiteX4" fmla="*/ 42971 w 543604"/>
                <a:gd name="connsiteY4" fmla="*/ 950999 h 1512168"/>
                <a:gd name="connsiteX5" fmla="*/ 107 w 543604"/>
                <a:gd name="connsiteY5" fmla="*/ 803361 h 1512168"/>
                <a:gd name="connsiteX6" fmla="*/ 47734 w 543604"/>
                <a:gd name="connsiteY6" fmla="*/ 631911 h 1512168"/>
                <a:gd name="connsiteX7" fmla="*/ 39548 w 543604"/>
                <a:gd name="connsiteY7" fmla="*/ 0 h 1512168"/>
                <a:gd name="connsiteX0" fmla="*/ 39548 w 543604"/>
                <a:gd name="connsiteY0" fmla="*/ 0 h 1512168"/>
                <a:gd name="connsiteX1" fmla="*/ 543604 w 543604"/>
                <a:gd name="connsiteY1" fmla="*/ 0 h 1512168"/>
                <a:gd name="connsiteX2" fmla="*/ 543604 w 543604"/>
                <a:gd name="connsiteY2" fmla="*/ 1512168 h 1512168"/>
                <a:gd name="connsiteX3" fmla="*/ 39548 w 543604"/>
                <a:gd name="connsiteY3" fmla="*/ 1512168 h 1512168"/>
                <a:gd name="connsiteX4" fmla="*/ 42971 w 543604"/>
                <a:gd name="connsiteY4" fmla="*/ 950999 h 1512168"/>
                <a:gd name="connsiteX5" fmla="*/ 107 w 543604"/>
                <a:gd name="connsiteY5" fmla="*/ 779548 h 1512168"/>
                <a:gd name="connsiteX6" fmla="*/ 47734 w 543604"/>
                <a:gd name="connsiteY6" fmla="*/ 631911 h 1512168"/>
                <a:gd name="connsiteX7" fmla="*/ 39548 w 543604"/>
                <a:gd name="connsiteY7" fmla="*/ 0 h 1512168"/>
                <a:gd name="connsiteX0" fmla="*/ 39548 w 543604"/>
                <a:gd name="connsiteY0" fmla="*/ 0 h 1512168"/>
                <a:gd name="connsiteX1" fmla="*/ 543604 w 543604"/>
                <a:gd name="connsiteY1" fmla="*/ 0 h 1512168"/>
                <a:gd name="connsiteX2" fmla="*/ 543604 w 543604"/>
                <a:gd name="connsiteY2" fmla="*/ 1512168 h 1512168"/>
                <a:gd name="connsiteX3" fmla="*/ 39548 w 543604"/>
                <a:gd name="connsiteY3" fmla="*/ 1512168 h 1512168"/>
                <a:gd name="connsiteX4" fmla="*/ 42971 w 543604"/>
                <a:gd name="connsiteY4" fmla="*/ 950999 h 1512168"/>
                <a:gd name="connsiteX5" fmla="*/ 107 w 543604"/>
                <a:gd name="connsiteY5" fmla="*/ 793836 h 1512168"/>
                <a:gd name="connsiteX6" fmla="*/ 47734 w 543604"/>
                <a:gd name="connsiteY6" fmla="*/ 631911 h 1512168"/>
                <a:gd name="connsiteX7" fmla="*/ 39548 w 543604"/>
                <a:gd name="connsiteY7" fmla="*/ 0 h 1512168"/>
                <a:gd name="connsiteX0" fmla="*/ 39809 w 543865"/>
                <a:gd name="connsiteY0" fmla="*/ 0 h 1512168"/>
                <a:gd name="connsiteX1" fmla="*/ 543865 w 543865"/>
                <a:gd name="connsiteY1" fmla="*/ 0 h 1512168"/>
                <a:gd name="connsiteX2" fmla="*/ 543865 w 543865"/>
                <a:gd name="connsiteY2" fmla="*/ 1512168 h 1512168"/>
                <a:gd name="connsiteX3" fmla="*/ 39809 w 543865"/>
                <a:gd name="connsiteY3" fmla="*/ 1512168 h 1512168"/>
                <a:gd name="connsiteX4" fmla="*/ 43232 w 543865"/>
                <a:gd name="connsiteY4" fmla="*/ 950999 h 1512168"/>
                <a:gd name="connsiteX5" fmla="*/ 368 w 543865"/>
                <a:gd name="connsiteY5" fmla="*/ 793836 h 1512168"/>
                <a:gd name="connsiteX6" fmla="*/ 47995 w 543865"/>
                <a:gd name="connsiteY6" fmla="*/ 631911 h 1512168"/>
                <a:gd name="connsiteX7" fmla="*/ 39809 w 543865"/>
                <a:gd name="connsiteY7" fmla="*/ 0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865" h="1512168">
                  <a:moveTo>
                    <a:pt x="39809" y="0"/>
                  </a:moveTo>
                  <a:lnTo>
                    <a:pt x="543865" y="0"/>
                  </a:lnTo>
                  <a:lnTo>
                    <a:pt x="543865" y="1512168"/>
                  </a:lnTo>
                  <a:lnTo>
                    <a:pt x="39809" y="1512168"/>
                  </a:lnTo>
                  <a:lnTo>
                    <a:pt x="43232" y="950999"/>
                  </a:lnTo>
                  <a:cubicBezTo>
                    <a:pt x="65457" y="895436"/>
                    <a:pt x="-2807" y="901786"/>
                    <a:pt x="368" y="793836"/>
                  </a:cubicBezTo>
                  <a:cubicBezTo>
                    <a:pt x="-5835" y="690649"/>
                    <a:pt x="68632" y="682711"/>
                    <a:pt x="47995" y="631911"/>
                  </a:cubicBezTo>
                  <a:lnTo>
                    <a:pt x="39809" y="0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395" name="Gruppieren 394"/>
            <p:cNvGrpSpPr/>
            <p:nvPr/>
          </p:nvGrpSpPr>
          <p:grpSpPr>
            <a:xfrm flipH="1">
              <a:off x="1340101" y="1962410"/>
              <a:ext cx="72009" cy="72008"/>
              <a:chOff x="5044802" y="1758987"/>
              <a:chExt cx="144016" cy="157845"/>
            </a:xfrm>
          </p:grpSpPr>
          <p:sp>
            <p:nvSpPr>
              <p:cNvPr id="479" name="Ellipse 478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80" name="Gerade Verbindung 479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6" name="Gruppieren 395"/>
            <p:cNvGrpSpPr/>
            <p:nvPr/>
          </p:nvGrpSpPr>
          <p:grpSpPr>
            <a:xfrm flipH="1">
              <a:off x="1407621" y="2506687"/>
              <a:ext cx="72009" cy="72008"/>
              <a:chOff x="5044802" y="1758987"/>
              <a:chExt cx="144016" cy="157845"/>
            </a:xfrm>
          </p:grpSpPr>
          <p:sp>
            <p:nvSpPr>
              <p:cNvPr id="477" name="Ellipse 476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78" name="Gerade Verbindung 477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7" name="Gruppieren 396"/>
            <p:cNvGrpSpPr/>
            <p:nvPr/>
          </p:nvGrpSpPr>
          <p:grpSpPr>
            <a:xfrm flipH="1">
              <a:off x="1392905" y="2372995"/>
              <a:ext cx="72009" cy="72008"/>
              <a:chOff x="5044802" y="1758987"/>
              <a:chExt cx="144016" cy="157845"/>
            </a:xfrm>
          </p:grpSpPr>
          <p:sp>
            <p:nvSpPr>
              <p:cNvPr id="475" name="Ellipse 474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76" name="Gerade Verbindung 475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8" name="Gruppieren 397"/>
            <p:cNvGrpSpPr/>
            <p:nvPr/>
          </p:nvGrpSpPr>
          <p:grpSpPr>
            <a:xfrm flipH="1">
              <a:off x="1375351" y="2183832"/>
              <a:ext cx="72009" cy="72008"/>
              <a:chOff x="5044802" y="1758987"/>
              <a:chExt cx="144016" cy="157845"/>
            </a:xfrm>
          </p:grpSpPr>
          <p:sp>
            <p:nvSpPr>
              <p:cNvPr id="473" name="Ellipse 472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74" name="Gerade Verbindung 473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9" name="Gruppieren 398"/>
            <p:cNvGrpSpPr/>
            <p:nvPr/>
          </p:nvGrpSpPr>
          <p:grpSpPr>
            <a:xfrm flipH="1">
              <a:off x="1514354" y="2034418"/>
              <a:ext cx="72009" cy="72008"/>
              <a:chOff x="5044802" y="1758987"/>
              <a:chExt cx="144016" cy="157845"/>
            </a:xfrm>
          </p:grpSpPr>
          <p:sp>
            <p:nvSpPr>
              <p:cNvPr id="471" name="Ellipse 470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72" name="Gerade Verbindung 471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0" name="Gruppieren 399"/>
            <p:cNvGrpSpPr/>
            <p:nvPr/>
          </p:nvGrpSpPr>
          <p:grpSpPr>
            <a:xfrm flipH="1">
              <a:off x="2251536" y="2218784"/>
              <a:ext cx="72009" cy="72008"/>
              <a:chOff x="5044802" y="1758987"/>
              <a:chExt cx="144016" cy="157845"/>
            </a:xfrm>
          </p:grpSpPr>
          <p:sp>
            <p:nvSpPr>
              <p:cNvPr id="469" name="Ellipse 468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70" name="Gerade Verbindung 469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1" name="Gruppieren 400"/>
            <p:cNvGrpSpPr/>
            <p:nvPr/>
          </p:nvGrpSpPr>
          <p:grpSpPr>
            <a:xfrm flipH="1">
              <a:off x="1518131" y="2579342"/>
              <a:ext cx="72009" cy="72008"/>
              <a:chOff x="5044802" y="1758987"/>
              <a:chExt cx="144016" cy="157845"/>
            </a:xfrm>
          </p:grpSpPr>
          <p:sp>
            <p:nvSpPr>
              <p:cNvPr id="467" name="Ellipse 466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68" name="Gerade Verbindung 467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2" name="Gruppieren 401"/>
            <p:cNvGrpSpPr/>
            <p:nvPr/>
          </p:nvGrpSpPr>
          <p:grpSpPr>
            <a:xfrm flipH="1">
              <a:off x="2176165" y="2036501"/>
              <a:ext cx="72009" cy="72008"/>
              <a:chOff x="5044802" y="1758987"/>
              <a:chExt cx="144016" cy="157845"/>
            </a:xfrm>
          </p:grpSpPr>
          <p:sp>
            <p:nvSpPr>
              <p:cNvPr id="465" name="Ellipse 464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66" name="Gerade Verbindung 465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3" name="Gruppieren 402"/>
            <p:cNvGrpSpPr/>
            <p:nvPr/>
          </p:nvGrpSpPr>
          <p:grpSpPr>
            <a:xfrm flipH="1">
              <a:off x="2160494" y="2242297"/>
              <a:ext cx="72009" cy="72008"/>
              <a:chOff x="5044802" y="1758987"/>
              <a:chExt cx="144016" cy="157845"/>
            </a:xfrm>
          </p:grpSpPr>
          <p:sp>
            <p:nvSpPr>
              <p:cNvPr id="463" name="Ellipse 462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64" name="Gerade Verbindung 463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4" name="Gruppieren 403"/>
            <p:cNvGrpSpPr/>
            <p:nvPr/>
          </p:nvGrpSpPr>
          <p:grpSpPr>
            <a:xfrm flipH="1">
              <a:off x="2152888" y="2134862"/>
              <a:ext cx="72009" cy="72008"/>
              <a:chOff x="5044802" y="1758987"/>
              <a:chExt cx="144016" cy="157845"/>
            </a:xfrm>
          </p:grpSpPr>
          <p:sp>
            <p:nvSpPr>
              <p:cNvPr id="461" name="Ellipse 460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62" name="Gerade Verbindung 461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5" name="Gruppieren 404"/>
            <p:cNvGrpSpPr/>
            <p:nvPr/>
          </p:nvGrpSpPr>
          <p:grpSpPr>
            <a:xfrm flipH="1">
              <a:off x="2224897" y="2315751"/>
              <a:ext cx="72009" cy="72008"/>
              <a:chOff x="5044802" y="1758987"/>
              <a:chExt cx="144016" cy="157845"/>
            </a:xfrm>
          </p:grpSpPr>
          <p:sp>
            <p:nvSpPr>
              <p:cNvPr id="459" name="Ellipse 458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60" name="Gerade Verbindung 459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6" name="Gruppieren 405"/>
            <p:cNvGrpSpPr/>
            <p:nvPr/>
          </p:nvGrpSpPr>
          <p:grpSpPr>
            <a:xfrm flipH="1">
              <a:off x="2495301" y="2100127"/>
              <a:ext cx="72009" cy="72008"/>
              <a:chOff x="5044802" y="1758987"/>
              <a:chExt cx="144016" cy="157845"/>
            </a:xfrm>
          </p:grpSpPr>
          <p:sp>
            <p:nvSpPr>
              <p:cNvPr id="457" name="Ellipse 456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58" name="Gerade Verbindung 457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7" name="Gruppieren 406"/>
            <p:cNvGrpSpPr/>
            <p:nvPr/>
          </p:nvGrpSpPr>
          <p:grpSpPr>
            <a:xfrm flipH="1">
              <a:off x="2171942" y="2395995"/>
              <a:ext cx="72009" cy="72008"/>
              <a:chOff x="5044802" y="1758987"/>
              <a:chExt cx="144016" cy="157845"/>
            </a:xfrm>
          </p:grpSpPr>
          <p:sp>
            <p:nvSpPr>
              <p:cNvPr id="455" name="Ellipse 454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56" name="Gerade Verbindung 455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08" name="Gerade Verbindung mit Pfeil 407"/>
            <p:cNvCxnSpPr/>
            <p:nvPr/>
          </p:nvCxnSpPr>
          <p:spPr bwMode="auto">
            <a:xfrm flipV="1">
              <a:off x="1758084" y="2180789"/>
              <a:ext cx="915383" cy="5705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9" name="Gruppieren 408"/>
            <p:cNvGrpSpPr/>
            <p:nvPr/>
          </p:nvGrpSpPr>
          <p:grpSpPr>
            <a:xfrm>
              <a:off x="1360985" y="2078420"/>
              <a:ext cx="72010" cy="67806"/>
              <a:chOff x="5148062" y="1830434"/>
              <a:chExt cx="792089" cy="747415"/>
            </a:xfrm>
          </p:grpSpPr>
          <p:grpSp>
            <p:nvGrpSpPr>
              <p:cNvPr id="451" name="Gruppieren 450"/>
              <p:cNvGrpSpPr/>
              <p:nvPr/>
            </p:nvGrpSpPr>
            <p:grpSpPr>
              <a:xfrm flipH="1">
                <a:off x="5148062" y="1830434"/>
                <a:ext cx="792089" cy="747415"/>
                <a:chOff x="5044802" y="1758987"/>
                <a:chExt cx="144016" cy="157845"/>
              </a:xfrm>
              <a:solidFill>
                <a:srgbClr val="00B050"/>
              </a:solidFill>
            </p:grpSpPr>
            <p:sp>
              <p:nvSpPr>
                <p:cNvPr id="453" name="Ellipse 452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454" name="Gerade Verbindung 453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52" name="Gerade Verbindung 451"/>
              <p:cNvCxnSpPr/>
              <p:nvPr/>
            </p:nvCxnSpPr>
            <p:spPr bwMode="auto">
              <a:xfrm>
                <a:off x="5544105" y="2038818"/>
                <a:ext cx="1" cy="360497"/>
              </a:xfrm>
              <a:prstGeom prst="lin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0" name="Gruppieren 409"/>
            <p:cNvGrpSpPr/>
            <p:nvPr/>
          </p:nvGrpSpPr>
          <p:grpSpPr>
            <a:xfrm>
              <a:off x="1306993" y="2305189"/>
              <a:ext cx="72010" cy="67806"/>
              <a:chOff x="5148062" y="1830434"/>
              <a:chExt cx="792089" cy="747415"/>
            </a:xfrm>
          </p:grpSpPr>
          <p:grpSp>
            <p:nvGrpSpPr>
              <p:cNvPr id="447" name="Gruppieren 446"/>
              <p:cNvGrpSpPr/>
              <p:nvPr/>
            </p:nvGrpSpPr>
            <p:grpSpPr>
              <a:xfrm flipH="1">
                <a:off x="5148062" y="1830434"/>
                <a:ext cx="792089" cy="747415"/>
                <a:chOff x="5044802" y="1758987"/>
                <a:chExt cx="144016" cy="157845"/>
              </a:xfrm>
              <a:solidFill>
                <a:srgbClr val="00B050"/>
              </a:solidFill>
            </p:grpSpPr>
            <p:sp>
              <p:nvSpPr>
                <p:cNvPr id="449" name="Ellipse 448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450" name="Gerade Verbindung 449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48" name="Gerade Verbindung 447"/>
              <p:cNvCxnSpPr/>
              <p:nvPr/>
            </p:nvCxnSpPr>
            <p:spPr bwMode="auto">
              <a:xfrm>
                <a:off x="5544105" y="2038818"/>
                <a:ext cx="1" cy="360497"/>
              </a:xfrm>
              <a:prstGeom prst="lin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11" name="Freihandform 410"/>
            <p:cNvSpPr/>
            <p:nvPr/>
          </p:nvSpPr>
          <p:spPr bwMode="auto">
            <a:xfrm>
              <a:off x="1743496" y="1996207"/>
              <a:ext cx="366058" cy="171450"/>
            </a:xfrm>
            <a:custGeom>
              <a:avLst/>
              <a:gdLst>
                <a:gd name="connsiteX0" fmla="*/ 0 w 366058"/>
                <a:gd name="connsiteY0" fmla="*/ 171450 h 171450"/>
                <a:gd name="connsiteX1" fmla="*/ 323850 w 366058"/>
                <a:gd name="connsiteY1" fmla="*/ 128588 h 171450"/>
                <a:gd name="connsiteX2" fmla="*/ 352425 w 366058"/>
                <a:gd name="connsiteY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058" h="171450">
                  <a:moveTo>
                    <a:pt x="0" y="171450"/>
                  </a:moveTo>
                  <a:cubicBezTo>
                    <a:pt x="132556" y="164306"/>
                    <a:pt x="265113" y="157163"/>
                    <a:pt x="323850" y="128588"/>
                  </a:cubicBezTo>
                  <a:cubicBezTo>
                    <a:pt x="382587" y="100013"/>
                    <a:pt x="367506" y="50006"/>
                    <a:pt x="352425" y="0"/>
                  </a:cubicBezTo>
                </a:path>
              </a:pathLst>
            </a:cu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2" name="Freihandform 411"/>
            <p:cNvSpPr/>
            <p:nvPr/>
          </p:nvSpPr>
          <p:spPr bwMode="auto">
            <a:xfrm flipV="1">
              <a:off x="1743496" y="2367951"/>
              <a:ext cx="366058" cy="171561"/>
            </a:xfrm>
            <a:custGeom>
              <a:avLst/>
              <a:gdLst>
                <a:gd name="connsiteX0" fmla="*/ 0 w 366058"/>
                <a:gd name="connsiteY0" fmla="*/ 171450 h 171450"/>
                <a:gd name="connsiteX1" fmla="*/ 323850 w 366058"/>
                <a:gd name="connsiteY1" fmla="*/ 128588 h 171450"/>
                <a:gd name="connsiteX2" fmla="*/ 352425 w 366058"/>
                <a:gd name="connsiteY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058" h="171450">
                  <a:moveTo>
                    <a:pt x="0" y="171450"/>
                  </a:moveTo>
                  <a:cubicBezTo>
                    <a:pt x="132556" y="164306"/>
                    <a:pt x="265113" y="157163"/>
                    <a:pt x="323850" y="128588"/>
                  </a:cubicBezTo>
                  <a:cubicBezTo>
                    <a:pt x="382587" y="100013"/>
                    <a:pt x="367506" y="50006"/>
                    <a:pt x="352425" y="0"/>
                  </a:cubicBezTo>
                </a:path>
              </a:pathLst>
            </a:cu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3" name="Freihandform 412"/>
            <p:cNvSpPr/>
            <p:nvPr/>
          </p:nvSpPr>
          <p:spPr bwMode="auto">
            <a:xfrm rot="292653" flipV="1">
              <a:off x="1756830" y="2256845"/>
              <a:ext cx="371122" cy="77268"/>
            </a:xfrm>
            <a:custGeom>
              <a:avLst/>
              <a:gdLst>
                <a:gd name="connsiteX0" fmla="*/ 0 w 680027"/>
                <a:gd name="connsiteY0" fmla="*/ 8707 h 132532"/>
                <a:gd name="connsiteX1" fmla="*/ 600075 w 680027"/>
                <a:gd name="connsiteY1" fmla="*/ 8707 h 132532"/>
                <a:gd name="connsiteX2" fmla="*/ 661988 w 680027"/>
                <a:gd name="connsiteY2" fmla="*/ 99195 h 132532"/>
                <a:gd name="connsiteX3" fmla="*/ 490538 w 680027"/>
                <a:gd name="connsiteY3" fmla="*/ 132532 h 132532"/>
                <a:gd name="connsiteX0" fmla="*/ 0 w 691147"/>
                <a:gd name="connsiteY0" fmla="*/ 8707 h 105785"/>
                <a:gd name="connsiteX1" fmla="*/ 600075 w 691147"/>
                <a:gd name="connsiteY1" fmla="*/ 8707 h 105785"/>
                <a:gd name="connsiteX2" fmla="*/ 661988 w 691147"/>
                <a:gd name="connsiteY2" fmla="*/ 99195 h 105785"/>
                <a:gd name="connsiteX3" fmla="*/ 333732 w 691147"/>
                <a:gd name="connsiteY3" fmla="*/ 103065 h 10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147" h="105785">
                  <a:moveTo>
                    <a:pt x="0" y="8707"/>
                  </a:moveTo>
                  <a:cubicBezTo>
                    <a:pt x="244872" y="1166"/>
                    <a:pt x="489744" y="-6374"/>
                    <a:pt x="600075" y="8707"/>
                  </a:cubicBezTo>
                  <a:cubicBezTo>
                    <a:pt x="710406" y="23788"/>
                    <a:pt x="706378" y="83469"/>
                    <a:pt x="661988" y="99195"/>
                  </a:cubicBezTo>
                  <a:cubicBezTo>
                    <a:pt x="617598" y="114921"/>
                    <a:pt x="410329" y="96715"/>
                    <a:pt x="333732" y="103065"/>
                  </a:cubicBezTo>
                </a:path>
              </a:pathLst>
            </a:cu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4" name="Textfeld 413"/>
            <p:cNvSpPr txBox="1"/>
            <p:nvPr/>
          </p:nvSpPr>
          <p:spPr>
            <a:xfrm>
              <a:off x="2278150" y="1337336"/>
              <a:ext cx="10150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fast electrons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15" name="Gerade Verbindung mit Pfeil 414"/>
            <p:cNvCxnSpPr/>
            <p:nvPr/>
          </p:nvCxnSpPr>
          <p:spPr bwMode="auto">
            <a:xfrm>
              <a:off x="1033864" y="1738024"/>
              <a:ext cx="269478" cy="22911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6" name="Textfeld 415"/>
            <p:cNvSpPr txBox="1"/>
            <p:nvPr/>
          </p:nvSpPr>
          <p:spPr>
            <a:xfrm>
              <a:off x="336442" y="1416502"/>
              <a:ext cx="8595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hot plasma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17" name="Gerade Verbindung mit Pfeil 416"/>
            <p:cNvCxnSpPr/>
            <p:nvPr/>
          </p:nvCxnSpPr>
          <p:spPr bwMode="auto">
            <a:xfrm flipH="1">
              <a:off x="1860387" y="1640499"/>
              <a:ext cx="706924" cy="45572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8" name="Textfeld 417"/>
            <p:cNvSpPr txBox="1"/>
            <p:nvPr/>
          </p:nvSpPr>
          <p:spPr>
            <a:xfrm>
              <a:off x="2122711" y="2944748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electron 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sheath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19" name="Gerade Verbindung mit Pfeil 418"/>
            <p:cNvCxnSpPr/>
            <p:nvPr/>
          </p:nvCxnSpPr>
          <p:spPr bwMode="auto">
            <a:xfrm flipH="1" flipV="1">
              <a:off x="2296906" y="2445003"/>
              <a:ext cx="627371" cy="4361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Textfeld 419"/>
            <p:cNvSpPr txBox="1"/>
            <p:nvPr/>
          </p:nvSpPr>
          <p:spPr>
            <a:xfrm>
              <a:off x="1500308" y="1485078"/>
              <a:ext cx="7601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foil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5 – 50 </a:t>
              </a:r>
              <a:r>
                <a:rPr lang="en-US" sz="1000" b="1" dirty="0" smtClean="0">
                  <a:solidFill>
                    <a:schemeClr val="bg1"/>
                  </a:solidFill>
                  <a:latin typeface="Symbol" panose="05050102010706020507" pitchFamily="18" charset="2"/>
                </a:rPr>
                <a:t>m</a:t>
              </a:r>
              <a:r>
                <a:rPr lang="en-US" sz="1000" b="1" dirty="0" smtClean="0">
                  <a:solidFill>
                    <a:schemeClr val="bg1"/>
                  </a:solidFill>
                </a:rPr>
                <a:t>m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421" name="Textfeld 420"/>
            <p:cNvSpPr txBox="1"/>
            <p:nvPr/>
          </p:nvSpPr>
          <p:spPr>
            <a:xfrm>
              <a:off x="85658" y="3140968"/>
              <a:ext cx="9925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I &gt;10</a:t>
              </a:r>
              <a:r>
                <a:rPr lang="en-US" sz="1000" b="1" baseline="30000" dirty="0" smtClean="0">
                  <a:solidFill>
                    <a:srgbClr val="FF0000"/>
                  </a:solidFill>
                </a:rPr>
                <a:t>18</a:t>
              </a:r>
              <a:r>
                <a:rPr lang="en-US" sz="1000" b="1" dirty="0" smtClean="0">
                  <a:solidFill>
                    <a:srgbClr val="FF0000"/>
                  </a:solidFill>
                </a:rPr>
                <a:t> W/cm</a:t>
              </a:r>
              <a:r>
                <a:rPr lang="en-US" sz="1000" b="1" baseline="30000" dirty="0" smtClean="0">
                  <a:solidFill>
                    <a:srgbClr val="FF0000"/>
                  </a:solidFill>
                </a:rPr>
                <a:t>2</a:t>
              </a:r>
              <a:endParaRPr lang="en-US" sz="1000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422" name="Freihandform 421"/>
            <p:cNvSpPr/>
            <p:nvPr/>
          </p:nvSpPr>
          <p:spPr bwMode="auto">
            <a:xfrm>
              <a:off x="1512018" y="2135439"/>
              <a:ext cx="164755" cy="308046"/>
            </a:xfrm>
            <a:custGeom>
              <a:avLst/>
              <a:gdLst>
                <a:gd name="connsiteX0" fmla="*/ 19050 w 171450"/>
                <a:gd name="connsiteY0" fmla="*/ 0 h 319088"/>
                <a:gd name="connsiteX1" fmla="*/ 171450 w 171450"/>
                <a:gd name="connsiteY1" fmla="*/ 0 h 319088"/>
                <a:gd name="connsiteX2" fmla="*/ 119063 w 171450"/>
                <a:gd name="connsiteY2" fmla="*/ 142875 h 319088"/>
                <a:gd name="connsiteX3" fmla="*/ 171450 w 171450"/>
                <a:gd name="connsiteY3" fmla="*/ 314325 h 319088"/>
                <a:gd name="connsiteX4" fmla="*/ 42863 w 171450"/>
                <a:gd name="connsiteY4" fmla="*/ 319088 h 319088"/>
                <a:gd name="connsiteX5" fmla="*/ 0 w 171450"/>
                <a:gd name="connsiteY5" fmla="*/ 166688 h 319088"/>
                <a:gd name="connsiteX6" fmla="*/ 19050 w 171450"/>
                <a:gd name="connsiteY6" fmla="*/ 0 h 319088"/>
                <a:gd name="connsiteX0" fmla="*/ 38984 w 171450"/>
                <a:gd name="connsiteY0" fmla="*/ 0 h 319088"/>
                <a:gd name="connsiteX1" fmla="*/ 171450 w 171450"/>
                <a:gd name="connsiteY1" fmla="*/ 0 h 319088"/>
                <a:gd name="connsiteX2" fmla="*/ 119063 w 171450"/>
                <a:gd name="connsiteY2" fmla="*/ 142875 h 319088"/>
                <a:gd name="connsiteX3" fmla="*/ 171450 w 171450"/>
                <a:gd name="connsiteY3" fmla="*/ 314325 h 319088"/>
                <a:gd name="connsiteX4" fmla="*/ 42863 w 171450"/>
                <a:gd name="connsiteY4" fmla="*/ 319088 h 319088"/>
                <a:gd name="connsiteX5" fmla="*/ 0 w 171450"/>
                <a:gd name="connsiteY5" fmla="*/ 166688 h 319088"/>
                <a:gd name="connsiteX6" fmla="*/ 38984 w 171450"/>
                <a:gd name="connsiteY6" fmla="*/ 0 h 319088"/>
                <a:gd name="connsiteX0" fmla="*/ 38984 w 171450"/>
                <a:gd name="connsiteY0" fmla="*/ 0 h 319088"/>
                <a:gd name="connsiteX1" fmla="*/ 171450 w 171450"/>
                <a:gd name="connsiteY1" fmla="*/ 0 h 319088"/>
                <a:gd name="connsiteX2" fmla="*/ 119063 w 171450"/>
                <a:gd name="connsiteY2" fmla="*/ 142875 h 319088"/>
                <a:gd name="connsiteX3" fmla="*/ 171450 w 171450"/>
                <a:gd name="connsiteY3" fmla="*/ 314325 h 319088"/>
                <a:gd name="connsiteX4" fmla="*/ 42863 w 171450"/>
                <a:gd name="connsiteY4" fmla="*/ 319088 h 319088"/>
                <a:gd name="connsiteX5" fmla="*/ 0 w 171450"/>
                <a:gd name="connsiteY5" fmla="*/ 166688 h 319088"/>
                <a:gd name="connsiteX6" fmla="*/ 38984 w 171450"/>
                <a:gd name="connsiteY6" fmla="*/ 0 h 319088"/>
                <a:gd name="connsiteX0" fmla="*/ 38984 w 171450"/>
                <a:gd name="connsiteY0" fmla="*/ 0 h 319088"/>
                <a:gd name="connsiteX1" fmla="*/ 171450 w 171450"/>
                <a:gd name="connsiteY1" fmla="*/ 0 h 319088"/>
                <a:gd name="connsiteX2" fmla="*/ 119063 w 171450"/>
                <a:gd name="connsiteY2" fmla="*/ 142875 h 319088"/>
                <a:gd name="connsiteX3" fmla="*/ 171450 w 171450"/>
                <a:gd name="connsiteY3" fmla="*/ 314325 h 319088"/>
                <a:gd name="connsiteX4" fmla="*/ 42863 w 171450"/>
                <a:gd name="connsiteY4" fmla="*/ 319088 h 319088"/>
                <a:gd name="connsiteX5" fmla="*/ 0 w 171450"/>
                <a:gd name="connsiteY5" fmla="*/ 166688 h 319088"/>
                <a:gd name="connsiteX6" fmla="*/ 38984 w 171450"/>
                <a:gd name="connsiteY6" fmla="*/ 0 h 319088"/>
                <a:gd name="connsiteX0" fmla="*/ 38984 w 171450"/>
                <a:gd name="connsiteY0" fmla="*/ 0 h 319088"/>
                <a:gd name="connsiteX1" fmla="*/ 171450 w 171450"/>
                <a:gd name="connsiteY1" fmla="*/ 0 h 319088"/>
                <a:gd name="connsiteX2" fmla="*/ 119063 w 171450"/>
                <a:gd name="connsiteY2" fmla="*/ 142875 h 319088"/>
                <a:gd name="connsiteX3" fmla="*/ 171450 w 171450"/>
                <a:gd name="connsiteY3" fmla="*/ 314325 h 319088"/>
                <a:gd name="connsiteX4" fmla="*/ 42863 w 171450"/>
                <a:gd name="connsiteY4" fmla="*/ 319088 h 319088"/>
                <a:gd name="connsiteX5" fmla="*/ 0 w 171450"/>
                <a:gd name="connsiteY5" fmla="*/ 151889 h 319088"/>
                <a:gd name="connsiteX6" fmla="*/ 38984 w 171450"/>
                <a:gd name="connsiteY6" fmla="*/ 0 h 319088"/>
                <a:gd name="connsiteX0" fmla="*/ 39933 w 172399"/>
                <a:gd name="connsiteY0" fmla="*/ 0 h 319088"/>
                <a:gd name="connsiteX1" fmla="*/ 172399 w 172399"/>
                <a:gd name="connsiteY1" fmla="*/ 0 h 319088"/>
                <a:gd name="connsiteX2" fmla="*/ 120012 w 172399"/>
                <a:gd name="connsiteY2" fmla="*/ 142875 h 319088"/>
                <a:gd name="connsiteX3" fmla="*/ 172399 w 172399"/>
                <a:gd name="connsiteY3" fmla="*/ 314325 h 319088"/>
                <a:gd name="connsiteX4" fmla="*/ 43812 w 172399"/>
                <a:gd name="connsiteY4" fmla="*/ 319088 h 319088"/>
                <a:gd name="connsiteX5" fmla="*/ 949 w 172399"/>
                <a:gd name="connsiteY5" fmla="*/ 151889 h 319088"/>
                <a:gd name="connsiteX6" fmla="*/ 39933 w 172399"/>
                <a:gd name="connsiteY6" fmla="*/ 0 h 319088"/>
                <a:gd name="connsiteX0" fmla="*/ 39933 w 172399"/>
                <a:gd name="connsiteY0" fmla="*/ 0 h 319088"/>
                <a:gd name="connsiteX1" fmla="*/ 172399 w 172399"/>
                <a:gd name="connsiteY1" fmla="*/ 0 h 319088"/>
                <a:gd name="connsiteX2" fmla="*/ 120012 w 172399"/>
                <a:gd name="connsiteY2" fmla="*/ 142875 h 319088"/>
                <a:gd name="connsiteX3" fmla="*/ 172399 w 172399"/>
                <a:gd name="connsiteY3" fmla="*/ 314325 h 319088"/>
                <a:gd name="connsiteX4" fmla="*/ 43812 w 172399"/>
                <a:gd name="connsiteY4" fmla="*/ 319088 h 319088"/>
                <a:gd name="connsiteX5" fmla="*/ 949 w 172399"/>
                <a:gd name="connsiteY5" fmla="*/ 151889 h 319088"/>
                <a:gd name="connsiteX6" fmla="*/ 39933 w 172399"/>
                <a:gd name="connsiteY6" fmla="*/ 0 h 319088"/>
                <a:gd name="connsiteX0" fmla="*/ 39933 w 172399"/>
                <a:gd name="connsiteY0" fmla="*/ 0 h 319088"/>
                <a:gd name="connsiteX1" fmla="*/ 172399 w 172399"/>
                <a:gd name="connsiteY1" fmla="*/ 0 h 319088"/>
                <a:gd name="connsiteX2" fmla="*/ 120012 w 172399"/>
                <a:gd name="connsiteY2" fmla="*/ 162608 h 319088"/>
                <a:gd name="connsiteX3" fmla="*/ 172399 w 172399"/>
                <a:gd name="connsiteY3" fmla="*/ 314325 h 319088"/>
                <a:gd name="connsiteX4" fmla="*/ 43812 w 172399"/>
                <a:gd name="connsiteY4" fmla="*/ 319088 h 319088"/>
                <a:gd name="connsiteX5" fmla="*/ 949 w 172399"/>
                <a:gd name="connsiteY5" fmla="*/ 151889 h 319088"/>
                <a:gd name="connsiteX6" fmla="*/ 39933 w 172399"/>
                <a:gd name="connsiteY6" fmla="*/ 0 h 3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399" h="319088">
                  <a:moveTo>
                    <a:pt x="39933" y="0"/>
                  </a:moveTo>
                  <a:lnTo>
                    <a:pt x="172399" y="0"/>
                  </a:lnTo>
                  <a:cubicBezTo>
                    <a:pt x="154937" y="47625"/>
                    <a:pt x="112557" y="105117"/>
                    <a:pt x="120012" y="162608"/>
                  </a:cubicBezTo>
                  <a:cubicBezTo>
                    <a:pt x="112557" y="229624"/>
                    <a:pt x="154937" y="257175"/>
                    <a:pt x="172399" y="314325"/>
                  </a:cubicBezTo>
                  <a:lnTo>
                    <a:pt x="43812" y="319088"/>
                  </a:lnTo>
                  <a:cubicBezTo>
                    <a:pt x="29524" y="263355"/>
                    <a:pt x="287" y="212555"/>
                    <a:pt x="949" y="151889"/>
                  </a:cubicBezTo>
                  <a:cubicBezTo>
                    <a:pt x="-5990" y="91393"/>
                    <a:pt x="26938" y="50630"/>
                    <a:pt x="3993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23" name="Gruppieren 422"/>
            <p:cNvGrpSpPr/>
            <p:nvPr/>
          </p:nvGrpSpPr>
          <p:grpSpPr>
            <a:xfrm flipH="1">
              <a:off x="1697705" y="2040971"/>
              <a:ext cx="72009" cy="72008"/>
              <a:chOff x="5044802" y="1758987"/>
              <a:chExt cx="144016" cy="157845"/>
            </a:xfrm>
          </p:grpSpPr>
          <p:sp>
            <p:nvSpPr>
              <p:cNvPr id="445" name="Ellipse 444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46" name="Gerade Verbindung 445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24" name="Gruppieren 423"/>
            <p:cNvGrpSpPr/>
            <p:nvPr/>
          </p:nvGrpSpPr>
          <p:grpSpPr>
            <a:xfrm flipH="1">
              <a:off x="1672094" y="2193547"/>
              <a:ext cx="72009" cy="72008"/>
              <a:chOff x="5044802" y="1758987"/>
              <a:chExt cx="144016" cy="157845"/>
            </a:xfrm>
          </p:grpSpPr>
          <p:sp>
            <p:nvSpPr>
              <p:cNvPr id="443" name="Ellipse 442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44" name="Gerade Verbindung 443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25" name="Gruppieren 424"/>
            <p:cNvGrpSpPr/>
            <p:nvPr/>
          </p:nvGrpSpPr>
          <p:grpSpPr>
            <a:xfrm>
              <a:off x="1479630" y="2167174"/>
              <a:ext cx="72010" cy="67806"/>
              <a:chOff x="5148062" y="1830434"/>
              <a:chExt cx="792089" cy="747415"/>
            </a:xfrm>
          </p:grpSpPr>
          <p:grpSp>
            <p:nvGrpSpPr>
              <p:cNvPr id="439" name="Gruppieren 438"/>
              <p:cNvGrpSpPr/>
              <p:nvPr/>
            </p:nvGrpSpPr>
            <p:grpSpPr>
              <a:xfrm flipH="1">
                <a:off x="5148062" y="1830434"/>
                <a:ext cx="792089" cy="747415"/>
                <a:chOff x="5044802" y="1758987"/>
                <a:chExt cx="144016" cy="157845"/>
              </a:xfrm>
              <a:solidFill>
                <a:srgbClr val="00B050"/>
              </a:solidFill>
            </p:grpSpPr>
            <p:sp>
              <p:nvSpPr>
                <p:cNvPr id="441" name="Ellipse 440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442" name="Gerade Verbindung 441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40" name="Gerade Verbindung 439"/>
              <p:cNvCxnSpPr/>
              <p:nvPr/>
            </p:nvCxnSpPr>
            <p:spPr bwMode="auto">
              <a:xfrm>
                <a:off x="5544105" y="2038818"/>
                <a:ext cx="1" cy="360497"/>
              </a:xfrm>
              <a:prstGeom prst="lin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26" name="Gruppieren 425"/>
            <p:cNvGrpSpPr/>
            <p:nvPr/>
          </p:nvGrpSpPr>
          <p:grpSpPr>
            <a:xfrm>
              <a:off x="1464914" y="2300145"/>
              <a:ext cx="72010" cy="67806"/>
              <a:chOff x="5148062" y="1830434"/>
              <a:chExt cx="792089" cy="747415"/>
            </a:xfrm>
          </p:grpSpPr>
          <p:grpSp>
            <p:nvGrpSpPr>
              <p:cNvPr id="435" name="Gruppieren 434"/>
              <p:cNvGrpSpPr/>
              <p:nvPr/>
            </p:nvGrpSpPr>
            <p:grpSpPr>
              <a:xfrm flipH="1">
                <a:off x="5148062" y="1830434"/>
                <a:ext cx="792089" cy="747415"/>
                <a:chOff x="5044802" y="1758987"/>
                <a:chExt cx="144016" cy="157845"/>
              </a:xfrm>
              <a:solidFill>
                <a:srgbClr val="00B050"/>
              </a:solidFill>
            </p:grpSpPr>
            <p:sp>
              <p:nvSpPr>
                <p:cNvPr id="437" name="Ellipse 436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438" name="Gerade Verbindung 437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36" name="Gerade Verbindung 435"/>
              <p:cNvCxnSpPr/>
              <p:nvPr/>
            </p:nvCxnSpPr>
            <p:spPr bwMode="auto">
              <a:xfrm>
                <a:off x="5544105" y="2038818"/>
                <a:ext cx="1" cy="360497"/>
              </a:xfrm>
              <a:prstGeom prst="lin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27" name="Gruppieren 426"/>
            <p:cNvGrpSpPr/>
            <p:nvPr/>
          </p:nvGrpSpPr>
          <p:grpSpPr>
            <a:xfrm>
              <a:off x="1498310" y="2451807"/>
              <a:ext cx="72010" cy="67806"/>
              <a:chOff x="5148062" y="1830434"/>
              <a:chExt cx="792089" cy="747415"/>
            </a:xfrm>
          </p:grpSpPr>
          <p:grpSp>
            <p:nvGrpSpPr>
              <p:cNvPr id="431" name="Gruppieren 430"/>
              <p:cNvGrpSpPr/>
              <p:nvPr/>
            </p:nvGrpSpPr>
            <p:grpSpPr>
              <a:xfrm flipH="1">
                <a:off x="5148062" y="1830434"/>
                <a:ext cx="792089" cy="747415"/>
                <a:chOff x="5044802" y="1758987"/>
                <a:chExt cx="144016" cy="157845"/>
              </a:xfrm>
              <a:solidFill>
                <a:srgbClr val="00B050"/>
              </a:solidFill>
            </p:grpSpPr>
            <p:sp>
              <p:nvSpPr>
                <p:cNvPr id="433" name="Ellipse 432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434" name="Gerade Verbindung 433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32" name="Gerade Verbindung 431"/>
              <p:cNvCxnSpPr/>
              <p:nvPr/>
            </p:nvCxnSpPr>
            <p:spPr bwMode="auto">
              <a:xfrm>
                <a:off x="5544105" y="2038818"/>
                <a:ext cx="1" cy="360497"/>
              </a:xfrm>
              <a:prstGeom prst="lin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28" name="Gruppieren 427"/>
            <p:cNvGrpSpPr/>
            <p:nvPr/>
          </p:nvGrpSpPr>
          <p:grpSpPr>
            <a:xfrm flipH="1">
              <a:off x="1695282" y="2383693"/>
              <a:ext cx="72009" cy="72008"/>
              <a:chOff x="5044802" y="1758987"/>
              <a:chExt cx="144016" cy="157845"/>
            </a:xfrm>
          </p:grpSpPr>
          <p:sp>
            <p:nvSpPr>
              <p:cNvPr id="429" name="Ellipse 428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30" name="Gerade Verbindung 429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83" name="Gruppieren 482"/>
          <p:cNvGrpSpPr/>
          <p:nvPr/>
        </p:nvGrpSpPr>
        <p:grpSpPr>
          <a:xfrm>
            <a:off x="3707904" y="1309121"/>
            <a:ext cx="2366434" cy="1679643"/>
            <a:chOff x="3393533" y="1309121"/>
            <a:chExt cx="2880320" cy="2253443"/>
          </a:xfrm>
        </p:grpSpPr>
        <p:grpSp>
          <p:nvGrpSpPr>
            <p:cNvPr id="484" name="Gruppieren 483"/>
            <p:cNvGrpSpPr/>
            <p:nvPr/>
          </p:nvGrpSpPr>
          <p:grpSpPr>
            <a:xfrm>
              <a:off x="3393533" y="1775790"/>
              <a:ext cx="2880320" cy="1659766"/>
              <a:chOff x="6516216" y="1682296"/>
              <a:chExt cx="2376264" cy="1659766"/>
            </a:xfrm>
          </p:grpSpPr>
          <p:sp>
            <p:nvSpPr>
              <p:cNvPr id="635" name="Arc 6"/>
              <p:cNvSpPr/>
              <p:nvPr/>
            </p:nvSpPr>
            <p:spPr bwMode="auto">
              <a:xfrm rot="10800000" flipV="1">
                <a:off x="6577758" y="1682296"/>
                <a:ext cx="1122680" cy="976285"/>
              </a:xfrm>
              <a:custGeom>
                <a:avLst/>
                <a:gdLst>
                  <a:gd name="connsiteX0" fmla="*/ 2104295 w 2160240"/>
                  <a:gd name="connsiteY0" fmla="*/ 496354 h 753386"/>
                  <a:gd name="connsiteX1" fmla="*/ 1066067 w 2160240"/>
                  <a:gd name="connsiteY1" fmla="*/ 753355 h 753386"/>
                  <a:gd name="connsiteX2" fmla="*/ 1080120 w 2160240"/>
                  <a:gd name="connsiteY2" fmla="*/ 376693 h 753386"/>
                  <a:gd name="connsiteX3" fmla="*/ 2104295 w 2160240"/>
                  <a:gd name="connsiteY3" fmla="*/ 496354 h 753386"/>
                  <a:gd name="connsiteX0" fmla="*/ 2104295 w 2160240"/>
                  <a:gd name="connsiteY0" fmla="*/ 496354 h 753386"/>
                  <a:gd name="connsiteX1" fmla="*/ 1066067 w 2160240"/>
                  <a:gd name="connsiteY1" fmla="*/ 753355 h 753386"/>
                  <a:gd name="connsiteX0" fmla="*/ 1038228 w 1196835"/>
                  <a:gd name="connsiteY0" fmla="*/ 1795 h 562354"/>
                  <a:gd name="connsiteX1" fmla="*/ 0 w 1196835"/>
                  <a:gd name="connsiteY1" fmla="*/ 258796 h 562354"/>
                  <a:gd name="connsiteX2" fmla="*/ 1105434 w 1196835"/>
                  <a:gd name="connsiteY2" fmla="*/ 560560 h 562354"/>
                  <a:gd name="connsiteX3" fmla="*/ 1038228 w 1196835"/>
                  <a:gd name="connsiteY3" fmla="*/ 1795 h 562354"/>
                  <a:gd name="connsiteX0" fmla="*/ 1038228 w 1196835"/>
                  <a:gd name="connsiteY0" fmla="*/ 1795 h 562354"/>
                  <a:gd name="connsiteX1" fmla="*/ 0 w 1196835"/>
                  <a:gd name="connsiteY1" fmla="*/ 258796 h 562354"/>
                  <a:gd name="connsiteX0" fmla="*/ 1038228 w 1243846"/>
                  <a:gd name="connsiteY0" fmla="*/ 0 h 562876"/>
                  <a:gd name="connsiteX1" fmla="*/ 0 w 1243846"/>
                  <a:gd name="connsiteY1" fmla="*/ 257001 h 562876"/>
                  <a:gd name="connsiteX2" fmla="*/ 1105434 w 1243846"/>
                  <a:gd name="connsiteY2" fmla="*/ 558765 h 562876"/>
                  <a:gd name="connsiteX3" fmla="*/ 1038228 w 1243846"/>
                  <a:gd name="connsiteY3" fmla="*/ 0 h 562876"/>
                  <a:gd name="connsiteX0" fmla="*/ 1038228 w 1243846"/>
                  <a:gd name="connsiteY0" fmla="*/ 0 h 562876"/>
                  <a:gd name="connsiteX1" fmla="*/ 0 w 1243846"/>
                  <a:gd name="connsiteY1" fmla="*/ 257001 h 562876"/>
                  <a:gd name="connsiteX0" fmla="*/ 1038228 w 1198835"/>
                  <a:gd name="connsiteY0" fmla="*/ 0 h 752987"/>
                  <a:gd name="connsiteX1" fmla="*/ 0 w 1198835"/>
                  <a:gd name="connsiteY1" fmla="*/ 257001 h 752987"/>
                  <a:gd name="connsiteX2" fmla="*/ 1046441 w 1198835"/>
                  <a:gd name="connsiteY2" fmla="*/ 750494 h 752987"/>
                  <a:gd name="connsiteX3" fmla="*/ 1038228 w 1198835"/>
                  <a:gd name="connsiteY3" fmla="*/ 0 h 752987"/>
                  <a:gd name="connsiteX0" fmla="*/ 1038228 w 1198835"/>
                  <a:gd name="connsiteY0" fmla="*/ 0 h 752987"/>
                  <a:gd name="connsiteX1" fmla="*/ 0 w 1198835"/>
                  <a:gd name="connsiteY1" fmla="*/ 257001 h 752987"/>
                  <a:gd name="connsiteX0" fmla="*/ 1038256 w 1198863"/>
                  <a:gd name="connsiteY0" fmla="*/ 0 h 752987"/>
                  <a:gd name="connsiteX1" fmla="*/ 28 w 1198863"/>
                  <a:gd name="connsiteY1" fmla="*/ 257001 h 752987"/>
                  <a:gd name="connsiteX2" fmla="*/ 1046469 w 1198863"/>
                  <a:gd name="connsiteY2" fmla="*/ 750494 h 752987"/>
                  <a:gd name="connsiteX3" fmla="*/ 1038256 w 1198863"/>
                  <a:gd name="connsiteY3" fmla="*/ 0 h 752987"/>
                  <a:gd name="connsiteX0" fmla="*/ 1038256 w 1198863"/>
                  <a:gd name="connsiteY0" fmla="*/ 0 h 752987"/>
                  <a:gd name="connsiteX1" fmla="*/ 28 w 1198863"/>
                  <a:gd name="connsiteY1" fmla="*/ 257001 h 752987"/>
                  <a:gd name="connsiteX0" fmla="*/ 1038256 w 1054667"/>
                  <a:gd name="connsiteY0" fmla="*/ 0 h 750494"/>
                  <a:gd name="connsiteX1" fmla="*/ 28 w 1054667"/>
                  <a:gd name="connsiteY1" fmla="*/ 257001 h 750494"/>
                  <a:gd name="connsiteX2" fmla="*/ 1046469 w 1054667"/>
                  <a:gd name="connsiteY2" fmla="*/ 750494 h 750494"/>
                  <a:gd name="connsiteX3" fmla="*/ 1038256 w 1054667"/>
                  <a:gd name="connsiteY3" fmla="*/ 0 h 750494"/>
                  <a:gd name="connsiteX0" fmla="*/ 1038256 w 1054667"/>
                  <a:gd name="connsiteY0" fmla="*/ 0 h 750494"/>
                  <a:gd name="connsiteX1" fmla="*/ 28 w 1054667"/>
                  <a:gd name="connsiteY1" fmla="*/ 257001 h 750494"/>
                  <a:gd name="connsiteX0" fmla="*/ 1038256 w 1050444"/>
                  <a:gd name="connsiteY0" fmla="*/ 0 h 750494"/>
                  <a:gd name="connsiteX1" fmla="*/ 28 w 1050444"/>
                  <a:gd name="connsiteY1" fmla="*/ 257001 h 750494"/>
                  <a:gd name="connsiteX2" fmla="*/ 1046469 w 1050444"/>
                  <a:gd name="connsiteY2" fmla="*/ 750494 h 750494"/>
                  <a:gd name="connsiteX3" fmla="*/ 1038256 w 1050444"/>
                  <a:gd name="connsiteY3" fmla="*/ 0 h 750494"/>
                  <a:gd name="connsiteX0" fmla="*/ 1038256 w 1050444"/>
                  <a:gd name="connsiteY0" fmla="*/ 0 h 750494"/>
                  <a:gd name="connsiteX1" fmla="*/ 28 w 1050444"/>
                  <a:gd name="connsiteY1" fmla="*/ 257001 h 750494"/>
                  <a:gd name="connsiteX0" fmla="*/ 1108822 w 1121010"/>
                  <a:gd name="connsiteY0" fmla="*/ 0 h 760181"/>
                  <a:gd name="connsiteX1" fmla="*/ 70594 w 1121010"/>
                  <a:gd name="connsiteY1" fmla="*/ 257001 h 760181"/>
                  <a:gd name="connsiteX2" fmla="*/ 205844 w 1121010"/>
                  <a:gd name="connsiteY2" fmla="*/ 415538 h 760181"/>
                  <a:gd name="connsiteX3" fmla="*/ 1117035 w 1121010"/>
                  <a:gd name="connsiteY3" fmla="*/ 750494 h 760181"/>
                  <a:gd name="connsiteX4" fmla="*/ 1108822 w 1121010"/>
                  <a:gd name="connsiteY4" fmla="*/ 0 h 760181"/>
                  <a:gd name="connsiteX0" fmla="*/ 1108822 w 1121010"/>
                  <a:gd name="connsiteY0" fmla="*/ 0 h 760181"/>
                  <a:gd name="connsiteX1" fmla="*/ 70594 w 1121010"/>
                  <a:gd name="connsiteY1" fmla="*/ 257001 h 760181"/>
                  <a:gd name="connsiteX0" fmla="*/ 1149685 w 1161873"/>
                  <a:gd name="connsiteY0" fmla="*/ 0 h 762455"/>
                  <a:gd name="connsiteX1" fmla="*/ 111457 w 1161873"/>
                  <a:gd name="connsiteY1" fmla="*/ 257001 h 762455"/>
                  <a:gd name="connsiteX2" fmla="*/ 132407 w 1161873"/>
                  <a:gd name="connsiteY2" fmla="*/ 486976 h 762455"/>
                  <a:gd name="connsiteX3" fmla="*/ 1157898 w 1161873"/>
                  <a:gd name="connsiteY3" fmla="*/ 750494 h 762455"/>
                  <a:gd name="connsiteX4" fmla="*/ 1149685 w 1161873"/>
                  <a:gd name="connsiteY4" fmla="*/ 0 h 762455"/>
                  <a:gd name="connsiteX0" fmla="*/ 1149685 w 1161873"/>
                  <a:gd name="connsiteY0" fmla="*/ 0 h 762455"/>
                  <a:gd name="connsiteX1" fmla="*/ 111457 w 1161873"/>
                  <a:gd name="connsiteY1" fmla="*/ 257001 h 762455"/>
                  <a:gd name="connsiteX0" fmla="*/ 1100663 w 1112851"/>
                  <a:gd name="connsiteY0" fmla="*/ 0 h 762455"/>
                  <a:gd name="connsiteX1" fmla="*/ 62435 w 1112851"/>
                  <a:gd name="connsiteY1" fmla="*/ 257001 h 762455"/>
                  <a:gd name="connsiteX2" fmla="*/ 83385 w 1112851"/>
                  <a:gd name="connsiteY2" fmla="*/ 486976 h 762455"/>
                  <a:gd name="connsiteX3" fmla="*/ 1108876 w 1112851"/>
                  <a:gd name="connsiteY3" fmla="*/ 750494 h 762455"/>
                  <a:gd name="connsiteX4" fmla="*/ 1100663 w 1112851"/>
                  <a:gd name="connsiteY4" fmla="*/ 0 h 762455"/>
                  <a:gd name="connsiteX0" fmla="*/ 1100663 w 1112851"/>
                  <a:gd name="connsiteY0" fmla="*/ 0 h 762455"/>
                  <a:gd name="connsiteX1" fmla="*/ 62435 w 1112851"/>
                  <a:gd name="connsiteY1" fmla="*/ 257001 h 762455"/>
                  <a:gd name="connsiteX0" fmla="*/ 1038497 w 1050685"/>
                  <a:gd name="connsiteY0" fmla="*/ 0 h 762455"/>
                  <a:gd name="connsiteX1" fmla="*/ 269 w 1050685"/>
                  <a:gd name="connsiteY1" fmla="*/ 257001 h 762455"/>
                  <a:gd name="connsiteX2" fmla="*/ 21219 w 1050685"/>
                  <a:gd name="connsiteY2" fmla="*/ 486976 h 762455"/>
                  <a:gd name="connsiteX3" fmla="*/ 1046710 w 1050685"/>
                  <a:gd name="connsiteY3" fmla="*/ 750494 h 762455"/>
                  <a:gd name="connsiteX4" fmla="*/ 1038497 w 1050685"/>
                  <a:gd name="connsiteY4" fmla="*/ 0 h 762455"/>
                  <a:gd name="connsiteX0" fmla="*/ 1038497 w 1050685"/>
                  <a:gd name="connsiteY0" fmla="*/ 0 h 762455"/>
                  <a:gd name="connsiteX1" fmla="*/ 269 w 1050685"/>
                  <a:gd name="connsiteY1" fmla="*/ 257001 h 762455"/>
                  <a:gd name="connsiteX0" fmla="*/ 1038497 w 1050685"/>
                  <a:gd name="connsiteY0" fmla="*/ 0 h 762455"/>
                  <a:gd name="connsiteX1" fmla="*/ 269 w 1050685"/>
                  <a:gd name="connsiteY1" fmla="*/ 257001 h 762455"/>
                  <a:gd name="connsiteX2" fmla="*/ 21219 w 1050685"/>
                  <a:gd name="connsiteY2" fmla="*/ 486976 h 762455"/>
                  <a:gd name="connsiteX3" fmla="*/ 1046710 w 1050685"/>
                  <a:gd name="connsiteY3" fmla="*/ 750494 h 762455"/>
                  <a:gd name="connsiteX4" fmla="*/ 1038497 w 1050685"/>
                  <a:gd name="connsiteY4" fmla="*/ 0 h 762455"/>
                  <a:gd name="connsiteX0" fmla="*/ 1038497 w 1050685"/>
                  <a:gd name="connsiteY0" fmla="*/ 0 h 762455"/>
                  <a:gd name="connsiteX1" fmla="*/ 19319 w 1050685"/>
                  <a:gd name="connsiteY1" fmla="*/ 257001 h 762455"/>
                  <a:gd name="connsiteX0" fmla="*/ 1020618 w 1032806"/>
                  <a:gd name="connsiteY0" fmla="*/ 0 h 762455"/>
                  <a:gd name="connsiteX1" fmla="*/ 1440 w 1032806"/>
                  <a:gd name="connsiteY1" fmla="*/ 271289 h 762455"/>
                  <a:gd name="connsiteX2" fmla="*/ 3340 w 1032806"/>
                  <a:gd name="connsiteY2" fmla="*/ 486976 h 762455"/>
                  <a:gd name="connsiteX3" fmla="*/ 1028831 w 1032806"/>
                  <a:gd name="connsiteY3" fmla="*/ 750494 h 762455"/>
                  <a:gd name="connsiteX4" fmla="*/ 1020618 w 1032806"/>
                  <a:gd name="connsiteY4" fmla="*/ 0 h 762455"/>
                  <a:gd name="connsiteX0" fmla="*/ 1020618 w 1032806"/>
                  <a:gd name="connsiteY0" fmla="*/ 0 h 762455"/>
                  <a:gd name="connsiteX1" fmla="*/ 1440 w 1032806"/>
                  <a:gd name="connsiteY1" fmla="*/ 257001 h 762455"/>
                  <a:gd name="connsiteX0" fmla="*/ 1020618 w 1032806"/>
                  <a:gd name="connsiteY0" fmla="*/ 0 h 762455"/>
                  <a:gd name="connsiteX1" fmla="*/ 1440 w 1032806"/>
                  <a:gd name="connsiteY1" fmla="*/ 257002 h 762455"/>
                  <a:gd name="connsiteX2" fmla="*/ 3340 w 1032806"/>
                  <a:gd name="connsiteY2" fmla="*/ 486976 h 762455"/>
                  <a:gd name="connsiteX3" fmla="*/ 1028831 w 1032806"/>
                  <a:gd name="connsiteY3" fmla="*/ 750494 h 762455"/>
                  <a:gd name="connsiteX4" fmla="*/ 1020618 w 1032806"/>
                  <a:gd name="connsiteY4" fmla="*/ 0 h 762455"/>
                  <a:gd name="connsiteX0" fmla="*/ 1020618 w 1032806"/>
                  <a:gd name="connsiteY0" fmla="*/ 0 h 762455"/>
                  <a:gd name="connsiteX1" fmla="*/ 1440 w 1032806"/>
                  <a:gd name="connsiteY1" fmla="*/ 257001 h 762455"/>
                  <a:gd name="connsiteX0" fmla="*/ 1020618 w 1030142"/>
                  <a:gd name="connsiteY0" fmla="*/ 0 h 762455"/>
                  <a:gd name="connsiteX1" fmla="*/ 1440 w 1030142"/>
                  <a:gd name="connsiteY1" fmla="*/ 257002 h 762455"/>
                  <a:gd name="connsiteX2" fmla="*/ 3340 w 1030142"/>
                  <a:gd name="connsiteY2" fmla="*/ 486976 h 762455"/>
                  <a:gd name="connsiteX3" fmla="*/ 1028831 w 1030142"/>
                  <a:gd name="connsiteY3" fmla="*/ 750494 h 762455"/>
                  <a:gd name="connsiteX4" fmla="*/ 1020618 w 1030142"/>
                  <a:gd name="connsiteY4" fmla="*/ 0 h 762455"/>
                  <a:gd name="connsiteX0" fmla="*/ 1020618 w 1030142"/>
                  <a:gd name="connsiteY0" fmla="*/ 0 h 762455"/>
                  <a:gd name="connsiteX1" fmla="*/ 1440 w 1030142"/>
                  <a:gd name="connsiteY1" fmla="*/ 257001 h 762455"/>
                  <a:gd name="connsiteX0" fmla="*/ 1020618 w 1020618"/>
                  <a:gd name="connsiteY0" fmla="*/ 0 h 726056"/>
                  <a:gd name="connsiteX1" fmla="*/ 1440 w 1020618"/>
                  <a:gd name="connsiteY1" fmla="*/ 257002 h 726056"/>
                  <a:gd name="connsiteX2" fmla="*/ 3340 w 1020618"/>
                  <a:gd name="connsiteY2" fmla="*/ 486976 h 726056"/>
                  <a:gd name="connsiteX3" fmla="*/ 1014544 w 1020618"/>
                  <a:gd name="connsiteY3" fmla="*/ 712394 h 726056"/>
                  <a:gd name="connsiteX4" fmla="*/ 1020618 w 1020618"/>
                  <a:gd name="connsiteY4" fmla="*/ 0 h 726056"/>
                  <a:gd name="connsiteX0" fmla="*/ 1020618 w 1020618"/>
                  <a:gd name="connsiteY0" fmla="*/ 0 h 726056"/>
                  <a:gd name="connsiteX1" fmla="*/ 1440 w 1020618"/>
                  <a:gd name="connsiteY1" fmla="*/ 257001 h 726056"/>
                  <a:gd name="connsiteX0" fmla="*/ 1020618 w 1021212"/>
                  <a:gd name="connsiteY0" fmla="*/ 0 h 726056"/>
                  <a:gd name="connsiteX1" fmla="*/ 1440 w 1021212"/>
                  <a:gd name="connsiteY1" fmla="*/ 257002 h 726056"/>
                  <a:gd name="connsiteX2" fmla="*/ 3340 w 1021212"/>
                  <a:gd name="connsiteY2" fmla="*/ 486976 h 726056"/>
                  <a:gd name="connsiteX3" fmla="*/ 1019306 w 1021212"/>
                  <a:gd name="connsiteY3" fmla="*/ 712394 h 726056"/>
                  <a:gd name="connsiteX4" fmla="*/ 1020618 w 1021212"/>
                  <a:gd name="connsiteY4" fmla="*/ 0 h 726056"/>
                  <a:gd name="connsiteX0" fmla="*/ 1020618 w 1021212"/>
                  <a:gd name="connsiteY0" fmla="*/ 0 h 726056"/>
                  <a:gd name="connsiteX1" fmla="*/ 1440 w 1021212"/>
                  <a:gd name="connsiteY1" fmla="*/ 257001 h 726056"/>
                  <a:gd name="connsiteX0" fmla="*/ 1020618 w 1020618"/>
                  <a:gd name="connsiteY0" fmla="*/ 0 h 721540"/>
                  <a:gd name="connsiteX1" fmla="*/ 1440 w 1020618"/>
                  <a:gd name="connsiteY1" fmla="*/ 257002 h 721540"/>
                  <a:gd name="connsiteX2" fmla="*/ 3340 w 1020618"/>
                  <a:gd name="connsiteY2" fmla="*/ 486976 h 721540"/>
                  <a:gd name="connsiteX3" fmla="*/ 1014543 w 1020618"/>
                  <a:gd name="connsiteY3" fmla="*/ 707631 h 721540"/>
                  <a:gd name="connsiteX4" fmla="*/ 1020618 w 1020618"/>
                  <a:gd name="connsiteY4" fmla="*/ 0 h 721540"/>
                  <a:gd name="connsiteX0" fmla="*/ 1020618 w 1020618"/>
                  <a:gd name="connsiteY0" fmla="*/ 0 h 721540"/>
                  <a:gd name="connsiteX1" fmla="*/ 1440 w 1020618"/>
                  <a:gd name="connsiteY1" fmla="*/ 257001 h 721540"/>
                  <a:gd name="connsiteX0" fmla="*/ 1020618 w 1020618"/>
                  <a:gd name="connsiteY0" fmla="*/ 0 h 721540"/>
                  <a:gd name="connsiteX1" fmla="*/ 1440 w 1020618"/>
                  <a:gd name="connsiteY1" fmla="*/ 257002 h 721540"/>
                  <a:gd name="connsiteX2" fmla="*/ 3340 w 1020618"/>
                  <a:gd name="connsiteY2" fmla="*/ 486976 h 721540"/>
                  <a:gd name="connsiteX3" fmla="*/ 1014543 w 1020618"/>
                  <a:gd name="connsiteY3" fmla="*/ 707631 h 721540"/>
                  <a:gd name="connsiteX4" fmla="*/ 1020618 w 1020618"/>
                  <a:gd name="connsiteY4" fmla="*/ 0 h 721540"/>
                  <a:gd name="connsiteX0" fmla="*/ 1020618 w 1020618"/>
                  <a:gd name="connsiteY0" fmla="*/ 0 h 721540"/>
                  <a:gd name="connsiteX1" fmla="*/ 1440 w 1020618"/>
                  <a:gd name="connsiteY1" fmla="*/ 257001 h 721540"/>
                  <a:gd name="connsiteX0" fmla="*/ 1020618 w 1020618"/>
                  <a:gd name="connsiteY0" fmla="*/ 0 h 721540"/>
                  <a:gd name="connsiteX1" fmla="*/ 1440 w 1020618"/>
                  <a:gd name="connsiteY1" fmla="*/ 257002 h 721540"/>
                  <a:gd name="connsiteX2" fmla="*/ 3340 w 1020618"/>
                  <a:gd name="connsiteY2" fmla="*/ 486976 h 721540"/>
                  <a:gd name="connsiteX3" fmla="*/ 1014543 w 1020618"/>
                  <a:gd name="connsiteY3" fmla="*/ 707631 h 721540"/>
                  <a:gd name="connsiteX4" fmla="*/ 1020618 w 1020618"/>
                  <a:gd name="connsiteY4" fmla="*/ 0 h 721540"/>
                  <a:gd name="connsiteX0" fmla="*/ 1020618 w 1020618"/>
                  <a:gd name="connsiteY0" fmla="*/ 0 h 721540"/>
                  <a:gd name="connsiteX1" fmla="*/ 1440 w 1020618"/>
                  <a:gd name="connsiteY1" fmla="*/ 257001 h 721540"/>
                  <a:gd name="connsiteX0" fmla="*/ 1020618 w 1020618"/>
                  <a:gd name="connsiteY0" fmla="*/ 0 h 707631"/>
                  <a:gd name="connsiteX1" fmla="*/ 1440 w 1020618"/>
                  <a:gd name="connsiteY1" fmla="*/ 257002 h 707631"/>
                  <a:gd name="connsiteX2" fmla="*/ 3340 w 1020618"/>
                  <a:gd name="connsiteY2" fmla="*/ 486976 h 707631"/>
                  <a:gd name="connsiteX3" fmla="*/ 1014543 w 1020618"/>
                  <a:gd name="connsiteY3" fmla="*/ 707631 h 707631"/>
                  <a:gd name="connsiteX4" fmla="*/ 1020618 w 1020618"/>
                  <a:gd name="connsiteY4" fmla="*/ 0 h 707631"/>
                  <a:gd name="connsiteX0" fmla="*/ 1020618 w 1020618"/>
                  <a:gd name="connsiteY0" fmla="*/ 0 h 707631"/>
                  <a:gd name="connsiteX1" fmla="*/ 1440 w 1020618"/>
                  <a:gd name="connsiteY1" fmla="*/ 257001 h 707631"/>
                  <a:gd name="connsiteX0" fmla="*/ 1020618 w 1020618"/>
                  <a:gd name="connsiteY0" fmla="*/ 0 h 726681"/>
                  <a:gd name="connsiteX1" fmla="*/ 1440 w 1020618"/>
                  <a:gd name="connsiteY1" fmla="*/ 257002 h 726681"/>
                  <a:gd name="connsiteX2" fmla="*/ 3340 w 1020618"/>
                  <a:gd name="connsiteY2" fmla="*/ 486976 h 726681"/>
                  <a:gd name="connsiteX3" fmla="*/ 1014543 w 1020618"/>
                  <a:gd name="connsiteY3" fmla="*/ 726681 h 726681"/>
                  <a:gd name="connsiteX4" fmla="*/ 1020618 w 1020618"/>
                  <a:gd name="connsiteY4" fmla="*/ 0 h 726681"/>
                  <a:gd name="connsiteX0" fmla="*/ 1020618 w 1020618"/>
                  <a:gd name="connsiteY0" fmla="*/ 0 h 726681"/>
                  <a:gd name="connsiteX1" fmla="*/ 1440 w 1020618"/>
                  <a:gd name="connsiteY1" fmla="*/ 257001 h 726681"/>
                  <a:gd name="connsiteX0" fmla="*/ 1020618 w 1020618"/>
                  <a:gd name="connsiteY0" fmla="*/ 0 h 726681"/>
                  <a:gd name="connsiteX1" fmla="*/ 1440 w 1020618"/>
                  <a:gd name="connsiteY1" fmla="*/ 257002 h 726681"/>
                  <a:gd name="connsiteX2" fmla="*/ 3340 w 1020618"/>
                  <a:gd name="connsiteY2" fmla="*/ 486976 h 726681"/>
                  <a:gd name="connsiteX3" fmla="*/ 1014543 w 1020618"/>
                  <a:gd name="connsiteY3" fmla="*/ 726681 h 726681"/>
                  <a:gd name="connsiteX4" fmla="*/ 1020618 w 1020618"/>
                  <a:gd name="connsiteY4" fmla="*/ 0 h 726681"/>
                  <a:gd name="connsiteX0" fmla="*/ 1020618 w 1020618"/>
                  <a:gd name="connsiteY0" fmla="*/ 0 h 726681"/>
                  <a:gd name="connsiteX1" fmla="*/ 1440 w 1020618"/>
                  <a:gd name="connsiteY1" fmla="*/ 257001 h 726681"/>
                  <a:gd name="connsiteX0" fmla="*/ 1020618 w 1020618"/>
                  <a:gd name="connsiteY0" fmla="*/ 0 h 726681"/>
                  <a:gd name="connsiteX1" fmla="*/ 1440 w 1020618"/>
                  <a:gd name="connsiteY1" fmla="*/ 257002 h 726681"/>
                  <a:gd name="connsiteX2" fmla="*/ 3340 w 1020618"/>
                  <a:gd name="connsiteY2" fmla="*/ 486976 h 726681"/>
                  <a:gd name="connsiteX3" fmla="*/ 1014543 w 1020618"/>
                  <a:gd name="connsiteY3" fmla="*/ 726681 h 726681"/>
                  <a:gd name="connsiteX4" fmla="*/ 1020618 w 1020618"/>
                  <a:gd name="connsiteY4" fmla="*/ 0 h 726681"/>
                  <a:gd name="connsiteX0" fmla="*/ 1020618 w 1020618"/>
                  <a:gd name="connsiteY0" fmla="*/ 0 h 726681"/>
                  <a:gd name="connsiteX1" fmla="*/ 1440 w 1020618"/>
                  <a:gd name="connsiteY1" fmla="*/ 257001 h 72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0618" h="726681" stroke="0" extrusionOk="0">
                    <a:moveTo>
                      <a:pt x="1020618" y="0"/>
                    </a:moveTo>
                    <a:cubicBezTo>
                      <a:pt x="871479" y="155255"/>
                      <a:pt x="470893" y="259132"/>
                      <a:pt x="1440" y="257002"/>
                    </a:cubicBezTo>
                    <a:cubicBezTo>
                      <a:pt x="-1418" y="378646"/>
                      <a:pt x="383" y="333289"/>
                      <a:pt x="3340" y="486976"/>
                    </a:cubicBezTo>
                    <a:cubicBezTo>
                      <a:pt x="525409" y="478737"/>
                      <a:pt x="864047" y="591149"/>
                      <a:pt x="1014543" y="726681"/>
                    </a:cubicBezTo>
                    <a:cubicBezTo>
                      <a:pt x="1017182" y="413068"/>
                      <a:pt x="1009374" y="343571"/>
                      <a:pt x="1020618" y="0"/>
                    </a:cubicBezTo>
                    <a:close/>
                  </a:path>
                  <a:path w="1020618" h="726681" fill="none">
                    <a:moveTo>
                      <a:pt x="1020618" y="0"/>
                    </a:moveTo>
                    <a:cubicBezTo>
                      <a:pt x="871479" y="155255"/>
                      <a:pt x="470893" y="259131"/>
                      <a:pt x="1440" y="257001"/>
                    </a:cubicBezTo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254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6" name="Arc 6"/>
              <p:cNvSpPr/>
              <p:nvPr/>
            </p:nvSpPr>
            <p:spPr bwMode="auto">
              <a:xfrm rot="10800000">
                <a:off x="6516216" y="2329899"/>
                <a:ext cx="2376264" cy="1012163"/>
              </a:xfrm>
              <a:prstGeom prst="arc">
                <a:avLst>
                  <a:gd name="adj1" fmla="val 527251"/>
                  <a:gd name="adj2" fmla="val 5528204"/>
                </a:avLst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6254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85" name="Rechteck 81"/>
            <p:cNvSpPr/>
            <p:nvPr/>
          </p:nvSpPr>
          <p:spPr bwMode="auto">
            <a:xfrm>
              <a:off x="5160165" y="1689541"/>
              <a:ext cx="216024" cy="1191218"/>
            </a:xfrm>
            <a:custGeom>
              <a:avLst/>
              <a:gdLst>
                <a:gd name="connsiteX0" fmla="*/ 0 w 72008"/>
                <a:gd name="connsiteY0" fmla="*/ 0 h 493204"/>
                <a:gd name="connsiteX1" fmla="*/ 72008 w 72008"/>
                <a:gd name="connsiteY1" fmla="*/ 0 h 493204"/>
                <a:gd name="connsiteX2" fmla="*/ 72008 w 72008"/>
                <a:gd name="connsiteY2" fmla="*/ 493204 h 493204"/>
                <a:gd name="connsiteX3" fmla="*/ 0 w 72008"/>
                <a:gd name="connsiteY3" fmla="*/ 493204 h 493204"/>
                <a:gd name="connsiteX4" fmla="*/ 0 w 72008"/>
                <a:gd name="connsiteY4" fmla="*/ 0 h 493204"/>
                <a:gd name="connsiteX0" fmla="*/ 0 w 72008"/>
                <a:gd name="connsiteY0" fmla="*/ 0 h 493204"/>
                <a:gd name="connsiteX1" fmla="*/ 72008 w 72008"/>
                <a:gd name="connsiteY1" fmla="*/ 0 h 493204"/>
                <a:gd name="connsiteX2" fmla="*/ 70867 w 72008"/>
                <a:gd name="connsiteY2" fmla="*/ 227931 h 493204"/>
                <a:gd name="connsiteX3" fmla="*/ 72008 w 72008"/>
                <a:gd name="connsiteY3" fmla="*/ 493204 h 493204"/>
                <a:gd name="connsiteX4" fmla="*/ 0 w 72008"/>
                <a:gd name="connsiteY4" fmla="*/ 493204 h 493204"/>
                <a:gd name="connsiteX5" fmla="*/ 0 w 72008"/>
                <a:gd name="connsiteY5" fmla="*/ 0 h 493204"/>
                <a:gd name="connsiteX0" fmla="*/ 0 w 72008"/>
                <a:gd name="connsiteY0" fmla="*/ 0 h 493204"/>
                <a:gd name="connsiteX1" fmla="*/ 5333 w 72008"/>
                <a:gd name="connsiteY1" fmla="*/ 0 h 493204"/>
                <a:gd name="connsiteX2" fmla="*/ 70867 w 72008"/>
                <a:gd name="connsiteY2" fmla="*/ 227931 h 493204"/>
                <a:gd name="connsiteX3" fmla="*/ 72008 w 72008"/>
                <a:gd name="connsiteY3" fmla="*/ 493204 h 493204"/>
                <a:gd name="connsiteX4" fmla="*/ 0 w 72008"/>
                <a:gd name="connsiteY4" fmla="*/ 493204 h 493204"/>
                <a:gd name="connsiteX5" fmla="*/ 0 w 72008"/>
                <a:gd name="connsiteY5" fmla="*/ 0 h 493204"/>
                <a:gd name="connsiteX0" fmla="*/ 0 w 70868"/>
                <a:gd name="connsiteY0" fmla="*/ 0 h 493204"/>
                <a:gd name="connsiteX1" fmla="*/ 5333 w 70868"/>
                <a:gd name="connsiteY1" fmla="*/ 0 h 493204"/>
                <a:gd name="connsiteX2" fmla="*/ 70867 w 70868"/>
                <a:gd name="connsiteY2" fmla="*/ 227931 h 493204"/>
                <a:gd name="connsiteX3" fmla="*/ 5333 w 70868"/>
                <a:gd name="connsiteY3" fmla="*/ 493204 h 493204"/>
                <a:gd name="connsiteX4" fmla="*/ 0 w 70868"/>
                <a:gd name="connsiteY4" fmla="*/ 493204 h 493204"/>
                <a:gd name="connsiteX5" fmla="*/ 0 w 70868"/>
                <a:gd name="connsiteY5" fmla="*/ 0 h 493204"/>
                <a:gd name="connsiteX0" fmla="*/ 0 w 113729"/>
                <a:gd name="connsiteY0" fmla="*/ 0 h 493204"/>
                <a:gd name="connsiteX1" fmla="*/ 5333 w 113729"/>
                <a:gd name="connsiteY1" fmla="*/ 0 h 493204"/>
                <a:gd name="connsiteX2" fmla="*/ 113729 w 113729"/>
                <a:gd name="connsiteY2" fmla="*/ 227931 h 493204"/>
                <a:gd name="connsiteX3" fmla="*/ 5333 w 113729"/>
                <a:gd name="connsiteY3" fmla="*/ 493204 h 493204"/>
                <a:gd name="connsiteX4" fmla="*/ 0 w 113729"/>
                <a:gd name="connsiteY4" fmla="*/ 493204 h 493204"/>
                <a:gd name="connsiteX5" fmla="*/ 0 w 113729"/>
                <a:gd name="connsiteY5" fmla="*/ 0 h 49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729" h="493204">
                  <a:moveTo>
                    <a:pt x="0" y="0"/>
                  </a:moveTo>
                  <a:lnTo>
                    <a:pt x="5333" y="0"/>
                  </a:lnTo>
                  <a:cubicBezTo>
                    <a:pt x="4953" y="75977"/>
                    <a:pt x="114109" y="151954"/>
                    <a:pt x="113729" y="227931"/>
                  </a:cubicBezTo>
                  <a:cubicBezTo>
                    <a:pt x="114109" y="316355"/>
                    <a:pt x="4953" y="404780"/>
                    <a:pt x="5333" y="493204"/>
                  </a:cubicBezTo>
                  <a:lnTo>
                    <a:pt x="0" y="4932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86" name="Bogen 485"/>
            <p:cNvSpPr/>
            <p:nvPr/>
          </p:nvSpPr>
          <p:spPr bwMode="auto">
            <a:xfrm>
              <a:off x="4224061" y="1689540"/>
              <a:ext cx="1008112" cy="1191219"/>
            </a:xfrm>
            <a:prstGeom prst="arc">
              <a:avLst>
                <a:gd name="adj1" fmla="val 4993576"/>
                <a:gd name="adj2" fmla="val 3922749"/>
              </a:avLst>
            </a:prstGeom>
            <a:gradFill flip="none" rotWithShape="1">
              <a:gsLst>
                <a:gs pos="12000">
                  <a:schemeClr val="accent2">
                    <a:alpha val="8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87" name="Rechteck 17"/>
            <p:cNvSpPr/>
            <p:nvPr/>
          </p:nvSpPr>
          <p:spPr bwMode="auto">
            <a:xfrm>
              <a:off x="4688569" y="1506270"/>
              <a:ext cx="543604" cy="1512168"/>
            </a:xfrm>
            <a:custGeom>
              <a:avLst/>
              <a:gdLst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0 w 504056"/>
                <a:gd name="connsiteY4" fmla="*/ 0 h 1512168"/>
                <a:gd name="connsiteX0" fmla="*/ 6102 w 510158"/>
                <a:gd name="connsiteY0" fmla="*/ 0 h 1512168"/>
                <a:gd name="connsiteX1" fmla="*/ 510158 w 510158"/>
                <a:gd name="connsiteY1" fmla="*/ 0 h 1512168"/>
                <a:gd name="connsiteX2" fmla="*/ 510158 w 510158"/>
                <a:gd name="connsiteY2" fmla="*/ 1512168 h 1512168"/>
                <a:gd name="connsiteX3" fmla="*/ 6102 w 510158"/>
                <a:gd name="connsiteY3" fmla="*/ 1512168 h 1512168"/>
                <a:gd name="connsiteX4" fmla="*/ 0 w 510158"/>
                <a:gd name="connsiteY4" fmla="*/ 741449 h 1512168"/>
                <a:gd name="connsiteX5" fmla="*/ 6102 w 510158"/>
                <a:gd name="connsiteY5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55810 w 504056"/>
                <a:gd name="connsiteY4" fmla="*/ 770024 h 1512168"/>
                <a:gd name="connsiteX5" fmla="*/ 0 w 504056"/>
                <a:gd name="connsiteY5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55810 w 504056"/>
                <a:gd name="connsiteY4" fmla="*/ 770024 h 1512168"/>
                <a:gd name="connsiteX5" fmla="*/ 36761 w 504056"/>
                <a:gd name="connsiteY5" fmla="*/ 579524 h 1512168"/>
                <a:gd name="connsiteX6" fmla="*/ 0 w 504056"/>
                <a:gd name="connsiteY6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55810 w 504056"/>
                <a:gd name="connsiteY4" fmla="*/ 770024 h 1512168"/>
                <a:gd name="connsiteX5" fmla="*/ 8186 w 504056"/>
                <a:gd name="connsiteY5" fmla="*/ 631911 h 1512168"/>
                <a:gd name="connsiteX6" fmla="*/ 0 w 504056"/>
                <a:gd name="connsiteY6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46286 w 504056"/>
                <a:gd name="connsiteY4" fmla="*/ 950999 h 1512168"/>
                <a:gd name="connsiteX5" fmla="*/ 55810 w 504056"/>
                <a:gd name="connsiteY5" fmla="*/ 770024 h 1512168"/>
                <a:gd name="connsiteX6" fmla="*/ 8186 w 504056"/>
                <a:gd name="connsiteY6" fmla="*/ 631911 h 1512168"/>
                <a:gd name="connsiteX7" fmla="*/ 0 w 504056"/>
                <a:gd name="connsiteY7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3423 w 504056"/>
                <a:gd name="connsiteY4" fmla="*/ 950999 h 1512168"/>
                <a:gd name="connsiteX5" fmla="*/ 55810 w 504056"/>
                <a:gd name="connsiteY5" fmla="*/ 770024 h 1512168"/>
                <a:gd name="connsiteX6" fmla="*/ 8186 w 504056"/>
                <a:gd name="connsiteY6" fmla="*/ 631911 h 1512168"/>
                <a:gd name="connsiteX7" fmla="*/ 0 w 504056"/>
                <a:gd name="connsiteY7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3423 w 504056"/>
                <a:gd name="connsiteY4" fmla="*/ 950999 h 1512168"/>
                <a:gd name="connsiteX5" fmla="*/ 70097 w 504056"/>
                <a:gd name="connsiteY5" fmla="*/ 784311 h 1512168"/>
                <a:gd name="connsiteX6" fmla="*/ 8186 w 504056"/>
                <a:gd name="connsiteY6" fmla="*/ 631911 h 1512168"/>
                <a:gd name="connsiteX7" fmla="*/ 0 w 504056"/>
                <a:gd name="connsiteY7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3423 w 504056"/>
                <a:gd name="connsiteY4" fmla="*/ 950999 h 1512168"/>
                <a:gd name="connsiteX5" fmla="*/ 70097 w 504056"/>
                <a:gd name="connsiteY5" fmla="*/ 784311 h 1512168"/>
                <a:gd name="connsiteX6" fmla="*/ 8186 w 504056"/>
                <a:gd name="connsiteY6" fmla="*/ 631911 h 1512168"/>
                <a:gd name="connsiteX7" fmla="*/ 0 w 504056"/>
                <a:gd name="connsiteY7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3423 w 504056"/>
                <a:gd name="connsiteY4" fmla="*/ 950999 h 1512168"/>
                <a:gd name="connsiteX5" fmla="*/ 70097 w 504056"/>
                <a:gd name="connsiteY5" fmla="*/ 784311 h 1512168"/>
                <a:gd name="connsiteX6" fmla="*/ 8186 w 504056"/>
                <a:gd name="connsiteY6" fmla="*/ 631911 h 1512168"/>
                <a:gd name="connsiteX7" fmla="*/ 0 w 504056"/>
                <a:gd name="connsiteY7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3423 w 504056"/>
                <a:gd name="connsiteY4" fmla="*/ 950999 h 1512168"/>
                <a:gd name="connsiteX5" fmla="*/ 70097 w 504056"/>
                <a:gd name="connsiteY5" fmla="*/ 784311 h 1512168"/>
                <a:gd name="connsiteX6" fmla="*/ 8186 w 504056"/>
                <a:gd name="connsiteY6" fmla="*/ 631911 h 1512168"/>
                <a:gd name="connsiteX7" fmla="*/ 0 w 504056"/>
                <a:gd name="connsiteY7" fmla="*/ 0 h 1512168"/>
                <a:gd name="connsiteX0" fmla="*/ 0 w 504056"/>
                <a:gd name="connsiteY0" fmla="*/ 0 h 1512168"/>
                <a:gd name="connsiteX1" fmla="*/ 504056 w 504056"/>
                <a:gd name="connsiteY1" fmla="*/ 0 h 1512168"/>
                <a:gd name="connsiteX2" fmla="*/ 504056 w 504056"/>
                <a:gd name="connsiteY2" fmla="*/ 1512168 h 1512168"/>
                <a:gd name="connsiteX3" fmla="*/ 0 w 504056"/>
                <a:gd name="connsiteY3" fmla="*/ 1512168 h 1512168"/>
                <a:gd name="connsiteX4" fmla="*/ 3423 w 504056"/>
                <a:gd name="connsiteY4" fmla="*/ 950999 h 1512168"/>
                <a:gd name="connsiteX5" fmla="*/ 70097 w 504056"/>
                <a:gd name="connsiteY5" fmla="*/ 784311 h 1512168"/>
                <a:gd name="connsiteX6" fmla="*/ 8186 w 504056"/>
                <a:gd name="connsiteY6" fmla="*/ 631911 h 1512168"/>
                <a:gd name="connsiteX7" fmla="*/ 0 w 504056"/>
                <a:gd name="connsiteY7" fmla="*/ 0 h 1512168"/>
                <a:gd name="connsiteX0" fmla="*/ 39548 w 543604"/>
                <a:gd name="connsiteY0" fmla="*/ 0 h 1512168"/>
                <a:gd name="connsiteX1" fmla="*/ 543604 w 543604"/>
                <a:gd name="connsiteY1" fmla="*/ 0 h 1512168"/>
                <a:gd name="connsiteX2" fmla="*/ 543604 w 543604"/>
                <a:gd name="connsiteY2" fmla="*/ 1512168 h 1512168"/>
                <a:gd name="connsiteX3" fmla="*/ 39548 w 543604"/>
                <a:gd name="connsiteY3" fmla="*/ 1512168 h 1512168"/>
                <a:gd name="connsiteX4" fmla="*/ 42971 w 543604"/>
                <a:gd name="connsiteY4" fmla="*/ 950999 h 1512168"/>
                <a:gd name="connsiteX5" fmla="*/ 107 w 543604"/>
                <a:gd name="connsiteY5" fmla="*/ 803361 h 1512168"/>
                <a:gd name="connsiteX6" fmla="*/ 47734 w 543604"/>
                <a:gd name="connsiteY6" fmla="*/ 631911 h 1512168"/>
                <a:gd name="connsiteX7" fmla="*/ 39548 w 543604"/>
                <a:gd name="connsiteY7" fmla="*/ 0 h 1512168"/>
                <a:gd name="connsiteX0" fmla="*/ 39548 w 543604"/>
                <a:gd name="connsiteY0" fmla="*/ 0 h 1512168"/>
                <a:gd name="connsiteX1" fmla="*/ 543604 w 543604"/>
                <a:gd name="connsiteY1" fmla="*/ 0 h 1512168"/>
                <a:gd name="connsiteX2" fmla="*/ 543604 w 543604"/>
                <a:gd name="connsiteY2" fmla="*/ 1512168 h 1512168"/>
                <a:gd name="connsiteX3" fmla="*/ 39548 w 543604"/>
                <a:gd name="connsiteY3" fmla="*/ 1512168 h 1512168"/>
                <a:gd name="connsiteX4" fmla="*/ 42971 w 543604"/>
                <a:gd name="connsiteY4" fmla="*/ 950999 h 1512168"/>
                <a:gd name="connsiteX5" fmla="*/ 107 w 543604"/>
                <a:gd name="connsiteY5" fmla="*/ 779548 h 1512168"/>
                <a:gd name="connsiteX6" fmla="*/ 47734 w 543604"/>
                <a:gd name="connsiteY6" fmla="*/ 631911 h 1512168"/>
                <a:gd name="connsiteX7" fmla="*/ 39548 w 543604"/>
                <a:gd name="connsiteY7" fmla="*/ 0 h 1512168"/>
                <a:gd name="connsiteX0" fmla="*/ 39548 w 543604"/>
                <a:gd name="connsiteY0" fmla="*/ 0 h 1512168"/>
                <a:gd name="connsiteX1" fmla="*/ 543604 w 543604"/>
                <a:gd name="connsiteY1" fmla="*/ 0 h 1512168"/>
                <a:gd name="connsiteX2" fmla="*/ 543604 w 543604"/>
                <a:gd name="connsiteY2" fmla="*/ 1512168 h 1512168"/>
                <a:gd name="connsiteX3" fmla="*/ 39548 w 543604"/>
                <a:gd name="connsiteY3" fmla="*/ 1512168 h 1512168"/>
                <a:gd name="connsiteX4" fmla="*/ 42971 w 543604"/>
                <a:gd name="connsiteY4" fmla="*/ 950999 h 1512168"/>
                <a:gd name="connsiteX5" fmla="*/ 107 w 543604"/>
                <a:gd name="connsiteY5" fmla="*/ 793836 h 1512168"/>
                <a:gd name="connsiteX6" fmla="*/ 47734 w 543604"/>
                <a:gd name="connsiteY6" fmla="*/ 631911 h 1512168"/>
                <a:gd name="connsiteX7" fmla="*/ 39548 w 543604"/>
                <a:gd name="connsiteY7" fmla="*/ 0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604" h="1512168">
                  <a:moveTo>
                    <a:pt x="39548" y="0"/>
                  </a:moveTo>
                  <a:lnTo>
                    <a:pt x="543604" y="0"/>
                  </a:lnTo>
                  <a:lnTo>
                    <a:pt x="543604" y="1512168"/>
                  </a:lnTo>
                  <a:lnTo>
                    <a:pt x="39548" y="1512168"/>
                  </a:lnTo>
                  <a:lnTo>
                    <a:pt x="42971" y="950999"/>
                  </a:lnTo>
                  <a:cubicBezTo>
                    <a:pt x="65196" y="895436"/>
                    <a:pt x="-3068" y="901786"/>
                    <a:pt x="107" y="793836"/>
                  </a:cubicBezTo>
                  <a:cubicBezTo>
                    <a:pt x="-1480" y="685886"/>
                    <a:pt x="68371" y="682711"/>
                    <a:pt x="47734" y="631911"/>
                  </a:cubicBezTo>
                  <a:lnTo>
                    <a:pt x="39548" y="0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88" name="Gruppieren 487"/>
            <p:cNvGrpSpPr/>
            <p:nvPr/>
          </p:nvGrpSpPr>
          <p:grpSpPr>
            <a:xfrm flipH="1">
              <a:off x="4440085" y="1962067"/>
              <a:ext cx="72009" cy="72008"/>
              <a:chOff x="5044802" y="1758987"/>
              <a:chExt cx="144016" cy="157845"/>
            </a:xfrm>
          </p:grpSpPr>
          <p:sp>
            <p:nvSpPr>
              <p:cNvPr id="633" name="Ellipse 632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634" name="Gerade Verbindung 633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89" name="Gruppieren 488"/>
            <p:cNvGrpSpPr/>
            <p:nvPr/>
          </p:nvGrpSpPr>
          <p:grpSpPr>
            <a:xfrm flipH="1">
              <a:off x="4368076" y="2491275"/>
              <a:ext cx="72009" cy="72008"/>
              <a:chOff x="5044802" y="1758987"/>
              <a:chExt cx="144016" cy="157845"/>
            </a:xfrm>
          </p:grpSpPr>
          <p:sp>
            <p:nvSpPr>
              <p:cNvPr id="631" name="Ellipse 630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632" name="Gerade Verbindung 631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90" name="Gruppieren 489"/>
            <p:cNvGrpSpPr/>
            <p:nvPr/>
          </p:nvGrpSpPr>
          <p:grpSpPr>
            <a:xfrm flipH="1">
              <a:off x="4497729" y="2605673"/>
              <a:ext cx="72009" cy="72008"/>
              <a:chOff x="5044802" y="1758987"/>
              <a:chExt cx="144016" cy="157845"/>
            </a:xfrm>
          </p:grpSpPr>
          <p:sp>
            <p:nvSpPr>
              <p:cNvPr id="629" name="Ellipse 628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630" name="Gerade Verbindung 629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91" name="Gruppieren 490"/>
            <p:cNvGrpSpPr/>
            <p:nvPr/>
          </p:nvGrpSpPr>
          <p:grpSpPr>
            <a:xfrm flipH="1">
              <a:off x="4492889" y="2372652"/>
              <a:ext cx="72009" cy="72008"/>
              <a:chOff x="5044802" y="1758987"/>
              <a:chExt cx="144016" cy="157845"/>
            </a:xfrm>
          </p:grpSpPr>
          <p:sp>
            <p:nvSpPr>
              <p:cNvPr id="627" name="Ellipse 626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628" name="Gerade Verbindung 627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92" name="Gruppieren 491"/>
            <p:cNvGrpSpPr/>
            <p:nvPr/>
          </p:nvGrpSpPr>
          <p:grpSpPr>
            <a:xfrm flipH="1">
              <a:off x="4313315" y="2274199"/>
              <a:ext cx="72009" cy="72008"/>
              <a:chOff x="5044802" y="1758987"/>
              <a:chExt cx="144016" cy="157845"/>
            </a:xfrm>
          </p:grpSpPr>
          <p:sp>
            <p:nvSpPr>
              <p:cNvPr id="625" name="Ellipse 624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626" name="Gerade Verbindung 625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93" name="Gruppieren 492"/>
            <p:cNvGrpSpPr/>
            <p:nvPr/>
          </p:nvGrpSpPr>
          <p:grpSpPr>
            <a:xfrm flipH="1">
              <a:off x="4332071" y="2095878"/>
              <a:ext cx="72009" cy="72008"/>
              <a:chOff x="5044802" y="1758987"/>
              <a:chExt cx="144016" cy="157845"/>
            </a:xfrm>
          </p:grpSpPr>
          <p:sp>
            <p:nvSpPr>
              <p:cNvPr id="623" name="Ellipse 622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624" name="Gerade Verbindung 623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94" name="Gruppieren 493"/>
            <p:cNvGrpSpPr/>
            <p:nvPr/>
          </p:nvGrpSpPr>
          <p:grpSpPr>
            <a:xfrm flipH="1">
              <a:off x="4579088" y="1849874"/>
              <a:ext cx="72009" cy="72008"/>
              <a:chOff x="5044802" y="1758987"/>
              <a:chExt cx="144016" cy="157845"/>
            </a:xfrm>
          </p:grpSpPr>
          <p:sp>
            <p:nvSpPr>
              <p:cNvPr id="621" name="Ellipse 620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622" name="Gerade Verbindung 621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95" name="Gruppieren 494"/>
            <p:cNvGrpSpPr/>
            <p:nvPr/>
          </p:nvGrpSpPr>
          <p:grpSpPr>
            <a:xfrm flipH="1">
              <a:off x="4475335" y="2183489"/>
              <a:ext cx="72009" cy="72008"/>
              <a:chOff x="5044802" y="1758987"/>
              <a:chExt cx="144016" cy="157845"/>
            </a:xfrm>
          </p:grpSpPr>
          <p:sp>
            <p:nvSpPr>
              <p:cNvPr id="619" name="Ellipse 618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620" name="Gerade Verbindung 619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96" name="Gruppieren 495"/>
            <p:cNvGrpSpPr/>
            <p:nvPr/>
          </p:nvGrpSpPr>
          <p:grpSpPr>
            <a:xfrm flipH="1">
              <a:off x="4614338" y="2034075"/>
              <a:ext cx="72009" cy="72008"/>
              <a:chOff x="5044802" y="1758987"/>
              <a:chExt cx="144016" cy="157845"/>
            </a:xfrm>
          </p:grpSpPr>
          <p:sp>
            <p:nvSpPr>
              <p:cNvPr id="617" name="Ellipse 616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618" name="Gerade Verbindung 617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97" name="Gruppieren 496"/>
            <p:cNvGrpSpPr/>
            <p:nvPr/>
          </p:nvGrpSpPr>
          <p:grpSpPr>
            <a:xfrm flipH="1">
              <a:off x="5351520" y="2218441"/>
              <a:ext cx="72009" cy="72008"/>
              <a:chOff x="5044802" y="1758987"/>
              <a:chExt cx="144016" cy="157845"/>
            </a:xfrm>
          </p:grpSpPr>
          <p:sp>
            <p:nvSpPr>
              <p:cNvPr id="615" name="Ellipse 614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616" name="Gerade Verbindung 615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98" name="Gruppieren 497"/>
            <p:cNvGrpSpPr/>
            <p:nvPr/>
          </p:nvGrpSpPr>
          <p:grpSpPr>
            <a:xfrm flipH="1">
              <a:off x="4618115" y="2578999"/>
              <a:ext cx="72009" cy="72008"/>
              <a:chOff x="5044802" y="1758987"/>
              <a:chExt cx="144016" cy="157845"/>
            </a:xfrm>
          </p:grpSpPr>
          <p:sp>
            <p:nvSpPr>
              <p:cNvPr id="613" name="Ellipse 612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614" name="Gerade Verbindung 613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99" name="Gruppieren 498"/>
            <p:cNvGrpSpPr/>
            <p:nvPr/>
          </p:nvGrpSpPr>
          <p:grpSpPr>
            <a:xfrm flipH="1">
              <a:off x="5276149" y="2036158"/>
              <a:ext cx="72009" cy="72008"/>
              <a:chOff x="5044802" y="1758987"/>
              <a:chExt cx="144016" cy="157845"/>
            </a:xfrm>
          </p:grpSpPr>
          <p:sp>
            <p:nvSpPr>
              <p:cNvPr id="611" name="Ellipse 610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612" name="Gerade Verbindung 611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00" name="Gruppieren 499"/>
            <p:cNvGrpSpPr/>
            <p:nvPr/>
          </p:nvGrpSpPr>
          <p:grpSpPr>
            <a:xfrm flipH="1">
              <a:off x="5260478" y="2241954"/>
              <a:ext cx="72009" cy="72008"/>
              <a:chOff x="5044802" y="1758987"/>
              <a:chExt cx="144016" cy="157845"/>
            </a:xfrm>
          </p:grpSpPr>
          <p:sp>
            <p:nvSpPr>
              <p:cNvPr id="609" name="Ellipse 608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610" name="Gerade Verbindung 609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01" name="Gruppieren 500"/>
            <p:cNvGrpSpPr/>
            <p:nvPr/>
          </p:nvGrpSpPr>
          <p:grpSpPr>
            <a:xfrm flipH="1">
              <a:off x="5252872" y="2134519"/>
              <a:ext cx="72009" cy="72008"/>
              <a:chOff x="5044802" y="1758987"/>
              <a:chExt cx="144016" cy="157845"/>
            </a:xfrm>
          </p:grpSpPr>
          <p:sp>
            <p:nvSpPr>
              <p:cNvPr id="607" name="Ellipse 606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608" name="Gerade Verbindung 607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02" name="Gruppieren 501"/>
            <p:cNvGrpSpPr/>
            <p:nvPr/>
          </p:nvGrpSpPr>
          <p:grpSpPr>
            <a:xfrm flipH="1">
              <a:off x="5324881" y="2315408"/>
              <a:ext cx="72009" cy="72008"/>
              <a:chOff x="5044802" y="1758987"/>
              <a:chExt cx="144016" cy="157845"/>
            </a:xfrm>
          </p:grpSpPr>
          <p:sp>
            <p:nvSpPr>
              <p:cNvPr id="605" name="Ellipse 604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606" name="Gerade Verbindung 605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03" name="Gruppieren 502"/>
            <p:cNvGrpSpPr/>
            <p:nvPr/>
          </p:nvGrpSpPr>
          <p:grpSpPr>
            <a:xfrm flipH="1">
              <a:off x="5336991" y="2114156"/>
              <a:ext cx="72009" cy="72008"/>
              <a:chOff x="5044802" y="1758987"/>
              <a:chExt cx="144016" cy="157845"/>
            </a:xfrm>
          </p:grpSpPr>
          <p:sp>
            <p:nvSpPr>
              <p:cNvPr id="603" name="Ellipse 602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604" name="Gerade Verbindung 603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04" name="Gruppieren 503"/>
            <p:cNvGrpSpPr/>
            <p:nvPr/>
          </p:nvGrpSpPr>
          <p:grpSpPr>
            <a:xfrm flipH="1">
              <a:off x="5271926" y="2395652"/>
              <a:ext cx="72009" cy="72008"/>
              <a:chOff x="5044802" y="1758987"/>
              <a:chExt cx="144016" cy="157845"/>
            </a:xfrm>
          </p:grpSpPr>
          <p:sp>
            <p:nvSpPr>
              <p:cNvPr id="601" name="Ellipse 600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602" name="Gerade Verbindung 601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05" name="Gruppieren 504"/>
            <p:cNvGrpSpPr/>
            <p:nvPr/>
          </p:nvGrpSpPr>
          <p:grpSpPr>
            <a:xfrm>
              <a:off x="4550982" y="1947889"/>
              <a:ext cx="72010" cy="67806"/>
              <a:chOff x="5148062" y="1830434"/>
              <a:chExt cx="792089" cy="747415"/>
            </a:xfrm>
          </p:grpSpPr>
          <p:grpSp>
            <p:nvGrpSpPr>
              <p:cNvPr id="597" name="Gruppieren 596"/>
              <p:cNvGrpSpPr/>
              <p:nvPr/>
            </p:nvGrpSpPr>
            <p:grpSpPr>
              <a:xfrm flipH="1">
                <a:off x="5148062" y="1830434"/>
                <a:ext cx="792089" cy="747415"/>
                <a:chOff x="5044802" y="1758987"/>
                <a:chExt cx="144016" cy="157845"/>
              </a:xfrm>
              <a:solidFill>
                <a:srgbClr val="00B050"/>
              </a:solidFill>
            </p:grpSpPr>
            <p:sp>
              <p:nvSpPr>
                <p:cNvPr id="599" name="Ellipse 598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600" name="Gerade Verbindung 599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98" name="Gerade Verbindung 597"/>
              <p:cNvCxnSpPr/>
              <p:nvPr/>
            </p:nvCxnSpPr>
            <p:spPr bwMode="auto">
              <a:xfrm>
                <a:off x="5544105" y="2038818"/>
                <a:ext cx="1" cy="360497"/>
              </a:xfrm>
              <a:prstGeom prst="lin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06" name="Gruppieren 505"/>
            <p:cNvGrpSpPr/>
            <p:nvPr/>
          </p:nvGrpSpPr>
          <p:grpSpPr>
            <a:xfrm>
              <a:off x="4460969" y="2078077"/>
              <a:ext cx="72010" cy="67806"/>
              <a:chOff x="5148062" y="1830434"/>
              <a:chExt cx="792089" cy="747415"/>
            </a:xfrm>
          </p:grpSpPr>
          <p:grpSp>
            <p:nvGrpSpPr>
              <p:cNvPr id="593" name="Gruppieren 592"/>
              <p:cNvGrpSpPr/>
              <p:nvPr/>
            </p:nvGrpSpPr>
            <p:grpSpPr>
              <a:xfrm flipH="1">
                <a:off x="5148062" y="1830434"/>
                <a:ext cx="792089" cy="747415"/>
                <a:chOff x="5044802" y="1758987"/>
                <a:chExt cx="144016" cy="157845"/>
              </a:xfrm>
              <a:solidFill>
                <a:srgbClr val="00B050"/>
              </a:solidFill>
            </p:grpSpPr>
            <p:sp>
              <p:nvSpPr>
                <p:cNvPr id="595" name="Ellipse 594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596" name="Gerade Verbindung 595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94" name="Gerade Verbindung 593"/>
              <p:cNvCxnSpPr/>
              <p:nvPr/>
            </p:nvCxnSpPr>
            <p:spPr bwMode="auto">
              <a:xfrm>
                <a:off x="5544105" y="2038818"/>
                <a:ext cx="1" cy="360497"/>
              </a:xfrm>
              <a:prstGeom prst="lin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07" name="Gruppieren 506"/>
            <p:cNvGrpSpPr/>
            <p:nvPr/>
          </p:nvGrpSpPr>
          <p:grpSpPr>
            <a:xfrm>
              <a:off x="4579614" y="2166831"/>
              <a:ext cx="72010" cy="67806"/>
              <a:chOff x="5148062" y="1830434"/>
              <a:chExt cx="792089" cy="747415"/>
            </a:xfrm>
          </p:grpSpPr>
          <p:grpSp>
            <p:nvGrpSpPr>
              <p:cNvPr id="589" name="Gruppieren 588"/>
              <p:cNvGrpSpPr/>
              <p:nvPr/>
            </p:nvGrpSpPr>
            <p:grpSpPr>
              <a:xfrm flipH="1">
                <a:off x="5148062" y="1830434"/>
                <a:ext cx="792089" cy="747415"/>
                <a:chOff x="5044802" y="1758987"/>
                <a:chExt cx="144016" cy="157845"/>
              </a:xfrm>
              <a:solidFill>
                <a:srgbClr val="00B050"/>
              </a:solidFill>
            </p:grpSpPr>
            <p:sp>
              <p:nvSpPr>
                <p:cNvPr id="591" name="Ellipse 590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592" name="Gerade Verbindung 591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90" name="Gerade Verbindung 589"/>
              <p:cNvCxnSpPr/>
              <p:nvPr/>
            </p:nvCxnSpPr>
            <p:spPr bwMode="auto">
              <a:xfrm>
                <a:off x="5544105" y="2038818"/>
                <a:ext cx="1" cy="360497"/>
              </a:xfrm>
              <a:prstGeom prst="lin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08" name="Gruppieren 507"/>
            <p:cNvGrpSpPr/>
            <p:nvPr/>
          </p:nvGrpSpPr>
          <p:grpSpPr>
            <a:xfrm>
              <a:off x="4406977" y="2304846"/>
              <a:ext cx="72010" cy="67806"/>
              <a:chOff x="5148062" y="1830434"/>
              <a:chExt cx="792089" cy="747415"/>
            </a:xfrm>
          </p:grpSpPr>
          <p:grpSp>
            <p:nvGrpSpPr>
              <p:cNvPr id="585" name="Gruppieren 584"/>
              <p:cNvGrpSpPr/>
              <p:nvPr/>
            </p:nvGrpSpPr>
            <p:grpSpPr>
              <a:xfrm flipH="1">
                <a:off x="5148062" y="1830434"/>
                <a:ext cx="792089" cy="747415"/>
                <a:chOff x="5044802" y="1758987"/>
                <a:chExt cx="144016" cy="157845"/>
              </a:xfrm>
              <a:solidFill>
                <a:srgbClr val="00B050"/>
              </a:solidFill>
            </p:grpSpPr>
            <p:sp>
              <p:nvSpPr>
                <p:cNvPr id="587" name="Ellipse 586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588" name="Gerade Verbindung 587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6" name="Gerade Verbindung 585"/>
              <p:cNvCxnSpPr/>
              <p:nvPr/>
            </p:nvCxnSpPr>
            <p:spPr bwMode="auto">
              <a:xfrm>
                <a:off x="5544105" y="2038818"/>
                <a:ext cx="1" cy="360497"/>
              </a:xfrm>
              <a:prstGeom prst="lin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09" name="Gruppieren 508"/>
            <p:cNvGrpSpPr/>
            <p:nvPr/>
          </p:nvGrpSpPr>
          <p:grpSpPr>
            <a:xfrm>
              <a:off x="4564898" y="2299802"/>
              <a:ext cx="72010" cy="67806"/>
              <a:chOff x="5148062" y="1830434"/>
              <a:chExt cx="792089" cy="747415"/>
            </a:xfrm>
          </p:grpSpPr>
          <p:grpSp>
            <p:nvGrpSpPr>
              <p:cNvPr id="581" name="Gruppieren 580"/>
              <p:cNvGrpSpPr/>
              <p:nvPr/>
            </p:nvGrpSpPr>
            <p:grpSpPr>
              <a:xfrm flipH="1">
                <a:off x="5148062" y="1830434"/>
                <a:ext cx="792089" cy="747415"/>
                <a:chOff x="5044802" y="1758987"/>
                <a:chExt cx="144016" cy="157845"/>
              </a:xfrm>
              <a:solidFill>
                <a:srgbClr val="00B050"/>
              </a:solidFill>
            </p:grpSpPr>
            <p:sp>
              <p:nvSpPr>
                <p:cNvPr id="583" name="Ellipse 582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584" name="Gerade Verbindung 583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2" name="Gerade Verbindung 581"/>
              <p:cNvCxnSpPr/>
              <p:nvPr/>
            </p:nvCxnSpPr>
            <p:spPr bwMode="auto">
              <a:xfrm>
                <a:off x="5544105" y="2038818"/>
                <a:ext cx="1" cy="360497"/>
              </a:xfrm>
              <a:prstGeom prst="lin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0" name="Gruppieren 509"/>
            <p:cNvGrpSpPr/>
            <p:nvPr/>
          </p:nvGrpSpPr>
          <p:grpSpPr>
            <a:xfrm>
              <a:off x="4324044" y="2399854"/>
              <a:ext cx="72010" cy="67806"/>
              <a:chOff x="5148062" y="1830434"/>
              <a:chExt cx="792089" cy="747415"/>
            </a:xfrm>
          </p:grpSpPr>
          <p:grpSp>
            <p:nvGrpSpPr>
              <p:cNvPr id="577" name="Gruppieren 576"/>
              <p:cNvGrpSpPr/>
              <p:nvPr/>
            </p:nvGrpSpPr>
            <p:grpSpPr>
              <a:xfrm flipH="1">
                <a:off x="5148062" y="1830434"/>
                <a:ext cx="792089" cy="747415"/>
                <a:chOff x="5044802" y="1758987"/>
                <a:chExt cx="144016" cy="157845"/>
              </a:xfrm>
              <a:solidFill>
                <a:srgbClr val="00B050"/>
              </a:solidFill>
            </p:grpSpPr>
            <p:sp>
              <p:nvSpPr>
                <p:cNvPr id="579" name="Ellipse 578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580" name="Gerade Verbindung 579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78" name="Gerade Verbindung 577"/>
              <p:cNvCxnSpPr/>
              <p:nvPr/>
            </p:nvCxnSpPr>
            <p:spPr bwMode="auto">
              <a:xfrm>
                <a:off x="5544105" y="2038818"/>
                <a:ext cx="1" cy="360497"/>
              </a:xfrm>
              <a:prstGeom prst="lin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1" name="Gruppieren 510"/>
            <p:cNvGrpSpPr/>
            <p:nvPr/>
          </p:nvGrpSpPr>
          <p:grpSpPr>
            <a:xfrm>
              <a:off x="4587898" y="2677681"/>
              <a:ext cx="72010" cy="67806"/>
              <a:chOff x="5148062" y="1830434"/>
              <a:chExt cx="792089" cy="747415"/>
            </a:xfrm>
          </p:grpSpPr>
          <p:grpSp>
            <p:nvGrpSpPr>
              <p:cNvPr id="573" name="Gruppieren 572"/>
              <p:cNvGrpSpPr/>
              <p:nvPr/>
            </p:nvGrpSpPr>
            <p:grpSpPr>
              <a:xfrm flipH="1">
                <a:off x="5148062" y="1830434"/>
                <a:ext cx="792089" cy="747415"/>
                <a:chOff x="5044802" y="1758987"/>
                <a:chExt cx="144016" cy="157845"/>
              </a:xfrm>
              <a:solidFill>
                <a:srgbClr val="00B050"/>
              </a:solidFill>
            </p:grpSpPr>
            <p:sp>
              <p:nvSpPr>
                <p:cNvPr id="575" name="Ellipse 574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576" name="Gerade Verbindung 575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74" name="Gerade Verbindung 573"/>
              <p:cNvCxnSpPr/>
              <p:nvPr/>
            </p:nvCxnSpPr>
            <p:spPr bwMode="auto">
              <a:xfrm>
                <a:off x="5544105" y="2038818"/>
                <a:ext cx="1" cy="360497"/>
              </a:xfrm>
              <a:prstGeom prst="lin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2" name="Gruppieren 511"/>
            <p:cNvGrpSpPr/>
            <p:nvPr/>
          </p:nvGrpSpPr>
          <p:grpSpPr>
            <a:xfrm>
              <a:off x="4478987" y="2510889"/>
              <a:ext cx="72010" cy="67806"/>
              <a:chOff x="5148062" y="1830434"/>
              <a:chExt cx="792089" cy="747415"/>
            </a:xfrm>
          </p:grpSpPr>
          <p:grpSp>
            <p:nvGrpSpPr>
              <p:cNvPr id="569" name="Gruppieren 568"/>
              <p:cNvGrpSpPr/>
              <p:nvPr/>
            </p:nvGrpSpPr>
            <p:grpSpPr>
              <a:xfrm flipH="1">
                <a:off x="5148062" y="1830434"/>
                <a:ext cx="792089" cy="747415"/>
                <a:chOff x="5044802" y="1758987"/>
                <a:chExt cx="144016" cy="157845"/>
              </a:xfrm>
              <a:solidFill>
                <a:srgbClr val="00B050"/>
              </a:solidFill>
            </p:grpSpPr>
            <p:sp>
              <p:nvSpPr>
                <p:cNvPr id="571" name="Ellipse 570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572" name="Gerade Verbindung 571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70" name="Gerade Verbindung 569"/>
              <p:cNvCxnSpPr/>
              <p:nvPr/>
            </p:nvCxnSpPr>
            <p:spPr bwMode="auto">
              <a:xfrm>
                <a:off x="5544105" y="2038818"/>
                <a:ext cx="1" cy="360497"/>
              </a:xfrm>
              <a:prstGeom prst="lin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3" name="Gruppieren 512"/>
            <p:cNvGrpSpPr/>
            <p:nvPr/>
          </p:nvGrpSpPr>
          <p:grpSpPr>
            <a:xfrm>
              <a:off x="4598294" y="2451464"/>
              <a:ext cx="72010" cy="67806"/>
              <a:chOff x="5148062" y="1830434"/>
              <a:chExt cx="792089" cy="747415"/>
            </a:xfrm>
          </p:grpSpPr>
          <p:grpSp>
            <p:nvGrpSpPr>
              <p:cNvPr id="565" name="Gruppieren 564"/>
              <p:cNvGrpSpPr/>
              <p:nvPr/>
            </p:nvGrpSpPr>
            <p:grpSpPr>
              <a:xfrm flipH="1">
                <a:off x="5148062" y="1830434"/>
                <a:ext cx="792089" cy="747415"/>
                <a:chOff x="5044802" y="1758987"/>
                <a:chExt cx="144016" cy="157845"/>
              </a:xfrm>
              <a:solidFill>
                <a:srgbClr val="00B050"/>
              </a:solidFill>
            </p:grpSpPr>
            <p:sp>
              <p:nvSpPr>
                <p:cNvPr id="567" name="Ellipse 566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568" name="Gerade Verbindung 567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66" name="Gerade Verbindung 565"/>
              <p:cNvCxnSpPr/>
              <p:nvPr/>
            </p:nvCxnSpPr>
            <p:spPr bwMode="auto">
              <a:xfrm>
                <a:off x="5544105" y="2038818"/>
                <a:ext cx="1" cy="360497"/>
              </a:xfrm>
              <a:prstGeom prst="lin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4" name="Gruppieren 513"/>
            <p:cNvGrpSpPr/>
            <p:nvPr/>
          </p:nvGrpSpPr>
          <p:grpSpPr>
            <a:xfrm>
              <a:off x="4360049" y="2194957"/>
              <a:ext cx="72010" cy="67806"/>
              <a:chOff x="5148062" y="1830434"/>
              <a:chExt cx="792089" cy="747415"/>
            </a:xfrm>
          </p:grpSpPr>
          <p:grpSp>
            <p:nvGrpSpPr>
              <p:cNvPr id="561" name="Gruppieren 560"/>
              <p:cNvGrpSpPr/>
              <p:nvPr/>
            </p:nvGrpSpPr>
            <p:grpSpPr>
              <a:xfrm flipH="1">
                <a:off x="5148062" y="1830434"/>
                <a:ext cx="792089" cy="747415"/>
                <a:chOff x="5044802" y="1758987"/>
                <a:chExt cx="144016" cy="157845"/>
              </a:xfrm>
              <a:solidFill>
                <a:srgbClr val="00B050"/>
              </a:solidFill>
            </p:grpSpPr>
            <p:sp>
              <p:nvSpPr>
                <p:cNvPr id="563" name="Ellipse 562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564" name="Gerade Verbindung 563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62" name="Gerade Verbindung 561"/>
              <p:cNvCxnSpPr/>
              <p:nvPr/>
            </p:nvCxnSpPr>
            <p:spPr bwMode="auto">
              <a:xfrm>
                <a:off x="5544105" y="2038818"/>
                <a:ext cx="1" cy="360497"/>
              </a:xfrm>
              <a:prstGeom prst="lin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5" name="Gruppieren 514"/>
            <p:cNvGrpSpPr/>
            <p:nvPr/>
          </p:nvGrpSpPr>
          <p:grpSpPr>
            <a:xfrm>
              <a:off x="5152974" y="2044174"/>
              <a:ext cx="72010" cy="67806"/>
              <a:chOff x="5148062" y="1830434"/>
              <a:chExt cx="792089" cy="747415"/>
            </a:xfrm>
          </p:grpSpPr>
          <p:grpSp>
            <p:nvGrpSpPr>
              <p:cNvPr id="557" name="Gruppieren 556"/>
              <p:cNvGrpSpPr/>
              <p:nvPr/>
            </p:nvGrpSpPr>
            <p:grpSpPr>
              <a:xfrm flipH="1">
                <a:off x="5148062" y="1830434"/>
                <a:ext cx="792089" cy="747415"/>
                <a:chOff x="5044802" y="1758987"/>
                <a:chExt cx="144016" cy="157845"/>
              </a:xfrm>
              <a:solidFill>
                <a:srgbClr val="00B050"/>
              </a:solidFill>
            </p:grpSpPr>
            <p:sp>
              <p:nvSpPr>
                <p:cNvPr id="559" name="Ellipse 558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560" name="Gerade Verbindung 559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58" name="Gerade Verbindung 557"/>
              <p:cNvCxnSpPr/>
              <p:nvPr/>
            </p:nvCxnSpPr>
            <p:spPr bwMode="auto">
              <a:xfrm>
                <a:off x="5544105" y="2038818"/>
                <a:ext cx="1" cy="360497"/>
              </a:xfrm>
              <a:prstGeom prst="lin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6" name="Gruppieren 515"/>
            <p:cNvGrpSpPr/>
            <p:nvPr/>
          </p:nvGrpSpPr>
          <p:grpSpPr>
            <a:xfrm>
              <a:off x="5144377" y="2146056"/>
              <a:ext cx="72010" cy="67806"/>
              <a:chOff x="5148062" y="1830434"/>
              <a:chExt cx="792089" cy="747415"/>
            </a:xfrm>
          </p:grpSpPr>
          <p:grpSp>
            <p:nvGrpSpPr>
              <p:cNvPr id="553" name="Gruppieren 552"/>
              <p:cNvGrpSpPr/>
              <p:nvPr/>
            </p:nvGrpSpPr>
            <p:grpSpPr>
              <a:xfrm flipH="1">
                <a:off x="5148062" y="1830434"/>
                <a:ext cx="792089" cy="747415"/>
                <a:chOff x="5044802" y="1758987"/>
                <a:chExt cx="144016" cy="157845"/>
              </a:xfrm>
              <a:solidFill>
                <a:srgbClr val="00B050"/>
              </a:solidFill>
            </p:grpSpPr>
            <p:sp>
              <p:nvSpPr>
                <p:cNvPr id="555" name="Ellipse 554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556" name="Gerade Verbindung 555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54" name="Gerade Verbindung 553"/>
              <p:cNvCxnSpPr/>
              <p:nvPr/>
            </p:nvCxnSpPr>
            <p:spPr bwMode="auto">
              <a:xfrm>
                <a:off x="5544105" y="2038818"/>
                <a:ext cx="1" cy="360497"/>
              </a:xfrm>
              <a:prstGeom prst="lin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7" name="Gruppieren 516"/>
            <p:cNvGrpSpPr/>
            <p:nvPr/>
          </p:nvGrpSpPr>
          <p:grpSpPr>
            <a:xfrm>
              <a:off x="5139321" y="2252921"/>
              <a:ext cx="72010" cy="67806"/>
              <a:chOff x="5148062" y="1830434"/>
              <a:chExt cx="792089" cy="747415"/>
            </a:xfrm>
          </p:grpSpPr>
          <p:grpSp>
            <p:nvGrpSpPr>
              <p:cNvPr id="549" name="Gruppieren 548"/>
              <p:cNvGrpSpPr/>
              <p:nvPr/>
            </p:nvGrpSpPr>
            <p:grpSpPr>
              <a:xfrm flipH="1">
                <a:off x="5148062" y="1830434"/>
                <a:ext cx="792089" cy="747415"/>
                <a:chOff x="5044802" y="1758987"/>
                <a:chExt cx="144016" cy="157845"/>
              </a:xfrm>
              <a:solidFill>
                <a:srgbClr val="00B050"/>
              </a:solidFill>
            </p:grpSpPr>
            <p:sp>
              <p:nvSpPr>
                <p:cNvPr id="551" name="Ellipse 550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552" name="Gerade Verbindung 551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50" name="Gerade Verbindung 549"/>
              <p:cNvCxnSpPr/>
              <p:nvPr/>
            </p:nvCxnSpPr>
            <p:spPr bwMode="auto">
              <a:xfrm>
                <a:off x="5544105" y="2038818"/>
                <a:ext cx="1" cy="360497"/>
              </a:xfrm>
              <a:prstGeom prst="lin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8" name="Gruppieren 517"/>
            <p:cNvGrpSpPr/>
            <p:nvPr/>
          </p:nvGrpSpPr>
          <p:grpSpPr>
            <a:xfrm>
              <a:off x="5152219" y="2347686"/>
              <a:ext cx="72010" cy="67806"/>
              <a:chOff x="5148062" y="1830434"/>
              <a:chExt cx="792089" cy="747415"/>
            </a:xfrm>
          </p:grpSpPr>
          <p:grpSp>
            <p:nvGrpSpPr>
              <p:cNvPr id="545" name="Gruppieren 544"/>
              <p:cNvGrpSpPr/>
              <p:nvPr/>
            </p:nvGrpSpPr>
            <p:grpSpPr>
              <a:xfrm flipH="1">
                <a:off x="5148062" y="1830434"/>
                <a:ext cx="792089" cy="747415"/>
                <a:chOff x="5044802" y="1758987"/>
                <a:chExt cx="144016" cy="157845"/>
              </a:xfrm>
              <a:solidFill>
                <a:srgbClr val="00B050"/>
              </a:solidFill>
            </p:grpSpPr>
            <p:sp>
              <p:nvSpPr>
                <p:cNvPr id="547" name="Ellipse 546"/>
                <p:cNvSpPr/>
                <p:nvPr/>
              </p:nvSpPr>
              <p:spPr bwMode="auto">
                <a:xfrm>
                  <a:off x="5044802" y="1758987"/>
                  <a:ext cx="144016" cy="157845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548" name="Gerade Verbindung 547"/>
                <p:cNvCxnSpPr/>
                <p:nvPr/>
              </p:nvCxnSpPr>
              <p:spPr bwMode="auto">
                <a:xfrm>
                  <a:off x="5082315" y="1837910"/>
                  <a:ext cx="72008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46" name="Gerade Verbindung 545"/>
              <p:cNvCxnSpPr/>
              <p:nvPr/>
            </p:nvCxnSpPr>
            <p:spPr bwMode="auto">
              <a:xfrm>
                <a:off x="5544105" y="2038818"/>
                <a:ext cx="1" cy="360497"/>
              </a:xfrm>
              <a:prstGeom prst="lin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19" name="Gerade Verbindung mit Pfeil 518"/>
            <p:cNvCxnSpPr/>
            <p:nvPr/>
          </p:nvCxnSpPr>
          <p:spPr bwMode="auto">
            <a:xfrm flipV="1">
              <a:off x="5260478" y="1843537"/>
              <a:ext cx="293295" cy="1862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0" name="Gerade Verbindung mit Pfeil 519"/>
            <p:cNvCxnSpPr/>
            <p:nvPr/>
          </p:nvCxnSpPr>
          <p:spPr bwMode="auto">
            <a:xfrm flipV="1">
              <a:off x="5307930" y="2222523"/>
              <a:ext cx="293295" cy="725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1" name="Gerade Verbindung mit Pfeil 520"/>
            <p:cNvCxnSpPr/>
            <p:nvPr/>
          </p:nvCxnSpPr>
          <p:spPr bwMode="auto">
            <a:xfrm>
              <a:off x="5245277" y="2415492"/>
              <a:ext cx="355948" cy="13065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2" name="Textfeld 521"/>
                <p:cNvSpPr txBox="1"/>
                <p:nvPr/>
              </p:nvSpPr>
              <p:spPr>
                <a:xfrm>
                  <a:off x="5220111" y="1647675"/>
                  <a:ext cx="305084" cy="2648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0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0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n-US" sz="1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45" name="Textfeld 3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111" y="1647675"/>
                  <a:ext cx="353558" cy="33393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3" name="Textfeld 522"/>
            <p:cNvSpPr txBox="1"/>
            <p:nvPr/>
          </p:nvSpPr>
          <p:spPr>
            <a:xfrm>
              <a:off x="4566052" y="3162454"/>
              <a:ext cx="10807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field ionization</a:t>
              </a:r>
            </a:p>
            <a:p>
              <a:r>
                <a:rPr lang="en-US" sz="1000" b="1" dirty="0" smtClean="0">
                  <a:solidFill>
                    <a:schemeClr val="tx1"/>
                  </a:solidFill>
                </a:rPr>
                <a:t>&amp; acceleration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24" name="Gerade Verbindung mit Pfeil 523"/>
            <p:cNvCxnSpPr/>
            <p:nvPr/>
          </p:nvCxnSpPr>
          <p:spPr bwMode="auto">
            <a:xfrm flipH="1" flipV="1">
              <a:off x="5197630" y="2451464"/>
              <a:ext cx="346764" cy="74530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5" name="Textfeld 524"/>
            <p:cNvSpPr txBox="1"/>
            <p:nvPr/>
          </p:nvSpPr>
          <p:spPr>
            <a:xfrm>
              <a:off x="5288122" y="1309121"/>
              <a:ext cx="7873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large field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26" name="Gerade Verbindung mit Pfeil 525"/>
            <p:cNvCxnSpPr>
              <a:stCxn id="525" idx="2"/>
            </p:cNvCxnSpPr>
            <p:nvPr/>
          </p:nvCxnSpPr>
          <p:spPr bwMode="auto">
            <a:xfrm flipH="1">
              <a:off x="5423139" y="1555342"/>
              <a:ext cx="258681" cy="4996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7" name="Freihandform 526"/>
            <p:cNvSpPr/>
            <p:nvPr/>
          </p:nvSpPr>
          <p:spPr bwMode="auto">
            <a:xfrm rot="292653" flipV="1">
              <a:off x="4757153" y="2242576"/>
              <a:ext cx="371122" cy="77268"/>
            </a:xfrm>
            <a:custGeom>
              <a:avLst/>
              <a:gdLst>
                <a:gd name="connsiteX0" fmla="*/ 0 w 680027"/>
                <a:gd name="connsiteY0" fmla="*/ 8707 h 132532"/>
                <a:gd name="connsiteX1" fmla="*/ 600075 w 680027"/>
                <a:gd name="connsiteY1" fmla="*/ 8707 h 132532"/>
                <a:gd name="connsiteX2" fmla="*/ 661988 w 680027"/>
                <a:gd name="connsiteY2" fmla="*/ 99195 h 132532"/>
                <a:gd name="connsiteX3" fmla="*/ 490538 w 680027"/>
                <a:gd name="connsiteY3" fmla="*/ 132532 h 132532"/>
                <a:gd name="connsiteX0" fmla="*/ 0 w 691147"/>
                <a:gd name="connsiteY0" fmla="*/ 8707 h 105785"/>
                <a:gd name="connsiteX1" fmla="*/ 600075 w 691147"/>
                <a:gd name="connsiteY1" fmla="*/ 8707 h 105785"/>
                <a:gd name="connsiteX2" fmla="*/ 661988 w 691147"/>
                <a:gd name="connsiteY2" fmla="*/ 99195 h 105785"/>
                <a:gd name="connsiteX3" fmla="*/ 333732 w 691147"/>
                <a:gd name="connsiteY3" fmla="*/ 103065 h 10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147" h="105785">
                  <a:moveTo>
                    <a:pt x="0" y="8707"/>
                  </a:moveTo>
                  <a:cubicBezTo>
                    <a:pt x="244872" y="1166"/>
                    <a:pt x="489744" y="-6374"/>
                    <a:pt x="600075" y="8707"/>
                  </a:cubicBezTo>
                  <a:cubicBezTo>
                    <a:pt x="710406" y="23788"/>
                    <a:pt x="706378" y="83469"/>
                    <a:pt x="661988" y="99195"/>
                  </a:cubicBezTo>
                  <a:cubicBezTo>
                    <a:pt x="617598" y="114921"/>
                    <a:pt x="410329" y="96715"/>
                    <a:pt x="333732" y="103065"/>
                  </a:cubicBezTo>
                </a:path>
              </a:pathLst>
            </a:cu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28" name="Freihandform 527"/>
            <p:cNvSpPr/>
            <p:nvPr/>
          </p:nvSpPr>
          <p:spPr bwMode="auto">
            <a:xfrm>
              <a:off x="4740930" y="2054451"/>
              <a:ext cx="366058" cy="171450"/>
            </a:xfrm>
            <a:custGeom>
              <a:avLst/>
              <a:gdLst>
                <a:gd name="connsiteX0" fmla="*/ 0 w 366058"/>
                <a:gd name="connsiteY0" fmla="*/ 171450 h 171450"/>
                <a:gd name="connsiteX1" fmla="*/ 323850 w 366058"/>
                <a:gd name="connsiteY1" fmla="*/ 128588 h 171450"/>
                <a:gd name="connsiteX2" fmla="*/ 352425 w 366058"/>
                <a:gd name="connsiteY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058" h="171450">
                  <a:moveTo>
                    <a:pt x="0" y="171450"/>
                  </a:moveTo>
                  <a:cubicBezTo>
                    <a:pt x="132556" y="164306"/>
                    <a:pt x="265113" y="157163"/>
                    <a:pt x="323850" y="128588"/>
                  </a:cubicBezTo>
                  <a:cubicBezTo>
                    <a:pt x="382587" y="100013"/>
                    <a:pt x="367506" y="50006"/>
                    <a:pt x="352425" y="0"/>
                  </a:cubicBezTo>
                </a:path>
              </a:pathLst>
            </a:cu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29" name="Freihandform 528"/>
            <p:cNvSpPr/>
            <p:nvPr/>
          </p:nvSpPr>
          <p:spPr bwMode="auto">
            <a:xfrm flipV="1">
              <a:off x="4740930" y="2367951"/>
              <a:ext cx="366058" cy="171561"/>
            </a:xfrm>
            <a:custGeom>
              <a:avLst/>
              <a:gdLst>
                <a:gd name="connsiteX0" fmla="*/ 0 w 366058"/>
                <a:gd name="connsiteY0" fmla="*/ 171450 h 171450"/>
                <a:gd name="connsiteX1" fmla="*/ 323850 w 366058"/>
                <a:gd name="connsiteY1" fmla="*/ 128588 h 171450"/>
                <a:gd name="connsiteX2" fmla="*/ 352425 w 366058"/>
                <a:gd name="connsiteY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058" h="171450">
                  <a:moveTo>
                    <a:pt x="0" y="171450"/>
                  </a:moveTo>
                  <a:cubicBezTo>
                    <a:pt x="132556" y="164306"/>
                    <a:pt x="265113" y="157163"/>
                    <a:pt x="323850" y="128588"/>
                  </a:cubicBezTo>
                  <a:cubicBezTo>
                    <a:pt x="382587" y="100013"/>
                    <a:pt x="367506" y="50006"/>
                    <a:pt x="352425" y="0"/>
                  </a:cubicBezTo>
                </a:path>
              </a:pathLst>
            </a:cu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530" name="Gruppieren 529"/>
            <p:cNvGrpSpPr/>
            <p:nvPr/>
          </p:nvGrpSpPr>
          <p:grpSpPr>
            <a:xfrm flipH="1">
              <a:off x="4869698" y="2116612"/>
              <a:ext cx="72009" cy="72008"/>
              <a:chOff x="5044802" y="1758987"/>
              <a:chExt cx="144016" cy="157845"/>
            </a:xfrm>
          </p:grpSpPr>
          <p:sp>
            <p:nvSpPr>
              <p:cNvPr id="543" name="Ellipse 542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544" name="Gerade Verbindung 543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31" name="Gruppieren 530"/>
            <p:cNvGrpSpPr/>
            <p:nvPr/>
          </p:nvGrpSpPr>
          <p:grpSpPr>
            <a:xfrm flipH="1">
              <a:off x="4772078" y="2193204"/>
              <a:ext cx="72009" cy="72008"/>
              <a:chOff x="5044802" y="1758987"/>
              <a:chExt cx="144016" cy="157845"/>
            </a:xfrm>
          </p:grpSpPr>
          <p:sp>
            <p:nvSpPr>
              <p:cNvPr id="541" name="Ellipse 540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542" name="Gerade Verbindung 541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32" name="Gruppieren 531"/>
            <p:cNvGrpSpPr/>
            <p:nvPr/>
          </p:nvGrpSpPr>
          <p:grpSpPr>
            <a:xfrm flipH="1">
              <a:off x="4870706" y="2259585"/>
              <a:ext cx="72009" cy="72008"/>
              <a:chOff x="5044802" y="1758987"/>
              <a:chExt cx="144016" cy="157845"/>
            </a:xfrm>
          </p:grpSpPr>
          <p:sp>
            <p:nvSpPr>
              <p:cNvPr id="539" name="Ellipse 538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540" name="Gerade Verbindung 539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33" name="Gruppieren 532"/>
            <p:cNvGrpSpPr/>
            <p:nvPr/>
          </p:nvGrpSpPr>
          <p:grpSpPr>
            <a:xfrm flipH="1">
              <a:off x="4756826" y="2316573"/>
              <a:ext cx="72009" cy="72008"/>
              <a:chOff x="5044802" y="1758987"/>
              <a:chExt cx="144016" cy="157845"/>
            </a:xfrm>
          </p:grpSpPr>
          <p:sp>
            <p:nvSpPr>
              <p:cNvPr id="537" name="Ellipse 536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538" name="Gerade Verbindung 537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34" name="Gruppieren 533"/>
            <p:cNvGrpSpPr/>
            <p:nvPr/>
          </p:nvGrpSpPr>
          <p:grpSpPr>
            <a:xfrm flipH="1">
              <a:off x="4870706" y="2378984"/>
              <a:ext cx="72009" cy="72008"/>
              <a:chOff x="5044802" y="1758987"/>
              <a:chExt cx="144016" cy="157845"/>
            </a:xfrm>
          </p:grpSpPr>
          <p:sp>
            <p:nvSpPr>
              <p:cNvPr id="535" name="Ellipse 534"/>
              <p:cNvSpPr/>
              <p:nvPr/>
            </p:nvSpPr>
            <p:spPr bwMode="auto">
              <a:xfrm>
                <a:off x="5044802" y="1758987"/>
                <a:ext cx="144016" cy="157845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536" name="Gerade Verbindung 535"/>
              <p:cNvCxnSpPr/>
              <p:nvPr/>
            </p:nvCxnSpPr>
            <p:spPr bwMode="auto">
              <a:xfrm>
                <a:off x="5082315" y="1837910"/>
                <a:ext cx="7200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0333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128792" cy="7920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direct application of proton/deuteron sources</a:t>
            </a:r>
            <a:r>
              <a:rPr lang="en-US" baseline="30000" dirty="0" smtClean="0"/>
              <a:t>1</a:t>
            </a:r>
            <a:r>
              <a:rPr lang="en-US" dirty="0" smtClean="0"/>
              <a:t> is the temperature measurement of WDM states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5496" y="3429000"/>
            <a:ext cx="4653491" cy="2664296"/>
          </a:xfrm>
        </p:spPr>
        <p:txBody>
          <a:bodyPr/>
          <a:lstStyle/>
          <a:p>
            <a:r>
              <a:rPr lang="en-US" dirty="0" smtClean="0"/>
              <a:t>Laser–driven deuterons produce large neutron numbers when a moderator is employed</a:t>
            </a:r>
          </a:p>
          <a:p>
            <a:r>
              <a:rPr lang="en-US" dirty="0" smtClean="0"/>
              <a:t>Laser-driven neutrons are produced in sufficient numbers</a:t>
            </a:r>
          </a:p>
          <a:p>
            <a:r>
              <a:rPr lang="en-US" dirty="0" smtClean="0"/>
              <a:t>first conclusive proof-of-principle experiments on neutron resonance spectroscopy</a:t>
            </a:r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66" y="1268760"/>
            <a:ext cx="4955066" cy="190269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026090" y="6069774"/>
            <a:ext cx="5106090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 smtClean="0"/>
              <a:t>Single </a:t>
            </a:r>
            <a:r>
              <a:rPr lang="de-DE" sz="1400" dirty="0" err="1" smtClean="0"/>
              <a:t>shot</a:t>
            </a:r>
            <a:r>
              <a:rPr lang="de-DE" sz="1400" dirty="0" smtClean="0"/>
              <a:t> </a:t>
            </a:r>
            <a:r>
              <a:rPr lang="de-DE" sz="1400" dirty="0" err="1" smtClean="0"/>
              <a:t>neutron</a:t>
            </a:r>
            <a:r>
              <a:rPr lang="de-DE" sz="1400" dirty="0" smtClean="0"/>
              <a:t> </a:t>
            </a:r>
            <a:r>
              <a:rPr lang="de-DE" sz="1400" dirty="0" err="1" smtClean="0"/>
              <a:t>based</a:t>
            </a:r>
            <a:r>
              <a:rPr lang="de-DE" sz="1400" dirty="0" smtClean="0"/>
              <a:t> </a:t>
            </a:r>
            <a:r>
              <a:rPr lang="de-DE" sz="1400" dirty="0" err="1" smtClean="0"/>
              <a:t>temperature</a:t>
            </a:r>
            <a:r>
              <a:rPr lang="de-DE" sz="1400" dirty="0" smtClean="0"/>
              <a:t> </a:t>
            </a:r>
            <a:r>
              <a:rPr lang="de-DE" sz="1400" dirty="0" err="1" smtClean="0"/>
              <a:t>measurements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shocked</a:t>
            </a:r>
            <a:r>
              <a:rPr lang="de-DE" sz="1400" dirty="0" smtClean="0"/>
              <a:t> material </a:t>
            </a:r>
            <a:r>
              <a:rPr lang="de-DE" sz="1400" dirty="0" err="1" smtClean="0"/>
              <a:t>has</a:t>
            </a:r>
            <a:r>
              <a:rPr lang="de-DE" sz="1400" dirty="0" smtClean="0"/>
              <a:t> </a:t>
            </a:r>
            <a:r>
              <a:rPr lang="de-DE" sz="1400" dirty="0" err="1" smtClean="0"/>
              <a:t>been</a:t>
            </a:r>
            <a:r>
              <a:rPr lang="de-DE" sz="1400" dirty="0" smtClean="0"/>
              <a:t> </a:t>
            </a:r>
            <a:r>
              <a:rPr lang="de-DE" sz="1400" dirty="0" err="1" smtClean="0"/>
              <a:t>shown</a:t>
            </a:r>
            <a:r>
              <a:rPr lang="de-DE" sz="1400" dirty="0" smtClean="0"/>
              <a:t> at LANSCE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80" y="3388197"/>
            <a:ext cx="3814110" cy="268157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5169" y="6223661"/>
            <a:ext cx="2590324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000" dirty="0" smtClean="0"/>
              <a:t>1 - M. Roth et al. PRL </a:t>
            </a:r>
            <a:r>
              <a:rPr lang="en-US" sz="1200" b="1" dirty="0" smtClean="0"/>
              <a:t>110</a:t>
            </a:r>
            <a:r>
              <a:rPr lang="en-US" sz="1000" dirty="0" smtClean="0"/>
              <a:t>, 044802 (2013)</a:t>
            </a:r>
          </a:p>
        </p:txBody>
      </p:sp>
    </p:spTree>
    <p:extLst>
      <p:ext uri="{BB962C8B-B14F-4D97-AF65-F5344CB8AC3E}">
        <p14:creationId xmlns:p14="http://schemas.microsoft.com/office/powerpoint/2010/main" val="5216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029755" cy="792089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X-ray based diagnostics will play an important role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96" y="1268760"/>
            <a:ext cx="8211834" cy="4903585"/>
          </a:xfrm>
        </p:spPr>
        <p:txBody>
          <a:bodyPr/>
          <a:lstStyle/>
          <a:p>
            <a:r>
              <a:rPr lang="en-US" dirty="0" smtClean="0"/>
              <a:t>Many diagnostic techniques employ bright x-ray sources:</a:t>
            </a:r>
          </a:p>
          <a:p>
            <a:pPr lvl="1"/>
            <a:r>
              <a:rPr lang="en-US" dirty="0" err="1" smtClean="0"/>
              <a:t>baklighting</a:t>
            </a:r>
            <a:r>
              <a:rPr lang="en-US" dirty="0" smtClean="0"/>
              <a:t> with K-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or Bremsstrahlung radiation, </a:t>
            </a:r>
          </a:p>
          <a:p>
            <a:pPr lvl="1"/>
            <a:r>
              <a:rPr lang="en-US" dirty="0" smtClean="0"/>
              <a:t>XANES, X-ray scattering </a:t>
            </a:r>
          </a:p>
          <a:p>
            <a:r>
              <a:rPr lang="en-US" dirty="0" smtClean="0"/>
              <a:t>Recent laser developments allow for a step-wise creation of powerful x-rays</a:t>
            </a:r>
          </a:p>
          <a:p>
            <a:pPr lvl="1"/>
            <a:r>
              <a:rPr lang="en-US" dirty="0" smtClean="0"/>
              <a:t>generation of directed electrons beams</a:t>
            </a:r>
          </a:p>
          <a:p>
            <a:pPr lvl="1"/>
            <a:r>
              <a:rPr lang="en-US" dirty="0" smtClean="0"/>
              <a:t>electrons radiate x-rays (coherent or incoherent)</a:t>
            </a:r>
          </a:p>
          <a:p>
            <a:pPr lvl="1"/>
            <a:r>
              <a:rPr lang="en-US" dirty="0" smtClean="0"/>
              <a:t>source can be located meters from probe</a:t>
            </a:r>
          </a:p>
        </p:txBody>
      </p:sp>
      <p:pic>
        <p:nvPicPr>
          <p:cNvPr id="4" name="Content Placeholder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5468" r="41033" b="7259"/>
          <a:stretch/>
        </p:blipFill>
        <p:spPr bwMode="auto">
          <a:xfrm>
            <a:off x="7343259" y="3284984"/>
            <a:ext cx="1765245" cy="332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121"/>
          <p:cNvGrpSpPr/>
          <p:nvPr/>
        </p:nvGrpSpPr>
        <p:grpSpPr>
          <a:xfrm>
            <a:off x="3484972" y="4369432"/>
            <a:ext cx="2056973" cy="1504364"/>
            <a:chOff x="2829718" y="2899562"/>
            <a:chExt cx="2056973" cy="1504364"/>
          </a:xfrm>
        </p:grpSpPr>
        <p:sp>
          <p:nvSpPr>
            <p:cNvPr id="6" name="Parallelogram 12"/>
            <p:cNvSpPr/>
            <p:nvPr/>
          </p:nvSpPr>
          <p:spPr>
            <a:xfrm rot="5400000">
              <a:off x="2912211" y="3152378"/>
              <a:ext cx="1080150" cy="574518"/>
            </a:xfrm>
            <a:prstGeom prst="parallelogram">
              <a:avLst>
                <a:gd name="adj" fmla="val 27816"/>
              </a:avLst>
            </a:prstGeom>
            <a:blipFill dpi="0" rotWithShape="1">
              <a:blip r:embed="rId3">
                <a:alphaModFix amt="71000"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TextBox 18"/>
            <p:cNvSpPr txBox="1"/>
            <p:nvPr/>
          </p:nvSpPr>
          <p:spPr>
            <a:xfrm>
              <a:off x="2829718" y="4034594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foil or wire target</a:t>
              </a:r>
              <a:endParaRPr lang="en-US" b="1" dirty="0"/>
            </a:p>
          </p:txBody>
        </p:sp>
      </p:grpSp>
      <p:grpSp>
        <p:nvGrpSpPr>
          <p:cNvPr id="8" name="Group 128"/>
          <p:cNvGrpSpPr/>
          <p:nvPr/>
        </p:nvGrpSpPr>
        <p:grpSpPr>
          <a:xfrm>
            <a:off x="2223329" y="4320169"/>
            <a:ext cx="915635" cy="1254063"/>
            <a:chOff x="1482258" y="2850299"/>
            <a:chExt cx="915635" cy="1254063"/>
          </a:xfrm>
        </p:grpSpPr>
        <p:grpSp>
          <p:nvGrpSpPr>
            <p:cNvPr id="9" name="Group 122"/>
            <p:cNvGrpSpPr/>
            <p:nvPr/>
          </p:nvGrpSpPr>
          <p:grpSpPr>
            <a:xfrm>
              <a:off x="1619590" y="2850299"/>
              <a:ext cx="621227" cy="864119"/>
              <a:chOff x="3851900" y="4417749"/>
              <a:chExt cx="621227" cy="864119"/>
            </a:xfrm>
          </p:grpSpPr>
          <p:sp>
            <p:nvSpPr>
              <p:cNvPr id="11" name="Rounded Rectangle 123"/>
              <p:cNvSpPr/>
              <p:nvPr/>
            </p:nvSpPr>
            <p:spPr>
              <a:xfrm>
                <a:off x="3990829" y="4417749"/>
                <a:ext cx="348325" cy="864119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bg1"/>
                  </a:gs>
                  <a:gs pos="62000">
                    <a:schemeClr val="accent1">
                      <a:shade val="100000"/>
                      <a:satMod val="115000"/>
                      <a:lumMod val="56000"/>
                      <a:lumOff val="44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24"/>
              <p:cNvSpPr/>
              <p:nvPr/>
            </p:nvSpPr>
            <p:spPr>
              <a:xfrm>
                <a:off x="4098006" y="4509150"/>
                <a:ext cx="133971" cy="3441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5"/>
              <p:cNvSpPr/>
              <p:nvPr/>
            </p:nvSpPr>
            <p:spPr>
              <a:xfrm>
                <a:off x="3851900" y="4509151"/>
                <a:ext cx="272901" cy="344169"/>
              </a:xfrm>
              <a:custGeom>
                <a:avLst/>
                <a:gdLst>
                  <a:gd name="connsiteX0" fmla="*/ 0 w 723900"/>
                  <a:gd name="connsiteY0" fmla="*/ 28575 h 962025"/>
                  <a:gd name="connsiteX1" fmla="*/ 371475 w 723900"/>
                  <a:gd name="connsiteY1" fmla="*/ 962025 h 962025"/>
                  <a:gd name="connsiteX2" fmla="*/ 723900 w 723900"/>
                  <a:gd name="connsiteY2" fmla="*/ 952500 h 962025"/>
                  <a:gd name="connsiteX3" fmla="*/ 714375 w 723900"/>
                  <a:gd name="connsiteY3" fmla="*/ 0 h 962025"/>
                  <a:gd name="connsiteX4" fmla="*/ 0 w 723900"/>
                  <a:gd name="connsiteY4" fmla="*/ 28575 h 962025"/>
                  <a:gd name="connsiteX0" fmla="*/ 0 w 733425"/>
                  <a:gd name="connsiteY0" fmla="*/ 0 h 933450"/>
                  <a:gd name="connsiteX1" fmla="*/ 371475 w 733425"/>
                  <a:gd name="connsiteY1" fmla="*/ 933450 h 933450"/>
                  <a:gd name="connsiteX2" fmla="*/ 723900 w 733425"/>
                  <a:gd name="connsiteY2" fmla="*/ 923925 h 933450"/>
                  <a:gd name="connsiteX3" fmla="*/ 733425 w 733425"/>
                  <a:gd name="connsiteY3" fmla="*/ 9525 h 933450"/>
                  <a:gd name="connsiteX4" fmla="*/ 0 w 733425"/>
                  <a:gd name="connsiteY4" fmla="*/ 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425" h="933450">
                    <a:moveTo>
                      <a:pt x="0" y="0"/>
                    </a:moveTo>
                    <a:lnTo>
                      <a:pt x="371475" y="933450"/>
                    </a:lnTo>
                    <a:lnTo>
                      <a:pt x="723900" y="923925"/>
                    </a:lnTo>
                    <a:lnTo>
                      <a:pt x="733425" y="952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26"/>
              <p:cNvSpPr/>
              <p:nvPr/>
            </p:nvSpPr>
            <p:spPr>
              <a:xfrm flipH="1">
                <a:off x="4205184" y="4509151"/>
                <a:ext cx="267943" cy="340658"/>
              </a:xfrm>
              <a:custGeom>
                <a:avLst/>
                <a:gdLst>
                  <a:gd name="connsiteX0" fmla="*/ 0 w 723900"/>
                  <a:gd name="connsiteY0" fmla="*/ 28575 h 962025"/>
                  <a:gd name="connsiteX1" fmla="*/ 371475 w 723900"/>
                  <a:gd name="connsiteY1" fmla="*/ 962025 h 962025"/>
                  <a:gd name="connsiteX2" fmla="*/ 723900 w 723900"/>
                  <a:gd name="connsiteY2" fmla="*/ 952500 h 962025"/>
                  <a:gd name="connsiteX3" fmla="*/ 714375 w 723900"/>
                  <a:gd name="connsiteY3" fmla="*/ 0 h 962025"/>
                  <a:gd name="connsiteX4" fmla="*/ 0 w 723900"/>
                  <a:gd name="connsiteY4" fmla="*/ 28575 h 962025"/>
                  <a:gd name="connsiteX0" fmla="*/ 0 w 733425"/>
                  <a:gd name="connsiteY0" fmla="*/ 0 h 933450"/>
                  <a:gd name="connsiteX1" fmla="*/ 371475 w 733425"/>
                  <a:gd name="connsiteY1" fmla="*/ 933450 h 933450"/>
                  <a:gd name="connsiteX2" fmla="*/ 723900 w 733425"/>
                  <a:gd name="connsiteY2" fmla="*/ 923925 h 933450"/>
                  <a:gd name="connsiteX3" fmla="*/ 733425 w 733425"/>
                  <a:gd name="connsiteY3" fmla="*/ 9525 h 933450"/>
                  <a:gd name="connsiteX4" fmla="*/ 0 w 733425"/>
                  <a:gd name="connsiteY4" fmla="*/ 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425" h="933450">
                    <a:moveTo>
                      <a:pt x="0" y="0"/>
                    </a:moveTo>
                    <a:lnTo>
                      <a:pt x="371475" y="933450"/>
                    </a:lnTo>
                    <a:lnTo>
                      <a:pt x="723900" y="923925"/>
                    </a:lnTo>
                    <a:lnTo>
                      <a:pt x="733425" y="952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127"/>
            <p:cNvSpPr txBox="1"/>
            <p:nvPr/>
          </p:nvSpPr>
          <p:spPr>
            <a:xfrm>
              <a:off x="1482258" y="373503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gas jet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Group 120"/>
          <p:cNvGrpSpPr/>
          <p:nvPr/>
        </p:nvGrpSpPr>
        <p:grpSpPr>
          <a:xfrm>
            <a:off x="2325680" y="3975084"/>
            <a:ext cx="1781860" cy="1474498"/>
            <a:chOff x="1670426" y="2505214"/>
            <a:chExt cx="1781860" cy="1474498"/>
          </a:xfrm>
        </p:grpSpPr>
        <p:cxnSp>
          <p:nvCxnSpPr>
            <p:cNvPr id="16" name="Straight Connector 13"/>
            <p:cNvCxnSpPr>
              <a:stCxn id="19" idx="0"/>
            </p:cNvCxnSpPr>
            <p:nvPr/>
          </p:nvCxnSpPr>
          <p:spPr>
            <a:xfrm>
              <a:off x="2120101" y="2891716"/>
              <a:ext cx="1332185" cy="540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4"/>
            <p:cNvCxnSpPr>
              <a:endCxn id="19" idx="4"/>
            </p:cNvCxnSpPr>
            <p:nvPr/>
          </p:nvCxnSpPr>
          <p:spPr>
            <a:xfrm flipH="1">
              <a:off x="2120101" y="3431791"/>
              <a:ext cx="1332185" cy="540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5"/>
            <p:cNvSpPr/>
            <p:nvPr/>
          </p:nvSpPr>
          <p:spPr>
            <a:xfrm>
              <a:off x="2112397" y="2895495"/>
              <a:ext cx="1332412" cy="1084217"/>
            </a:xfrm>
            <a:custGeom>
              <a:avLst/>
              <a:gdLst>
                <a:gd name="connsiteX0" fmla="*/ 13063 w 1332412"/>
                <a:gd name="connsiteY0" fmla="*/ 0 h 1084217"/>
                <a:gd name="connsiteX1" fmla="*/ 1332412 w 1332412"/>
                <a:gd name="connsiteY1" fmla="*/ 535577 h 1084217"/>
                <a:gd name="connsiteX2" fmla="*/ 0 w 1332412"/>
                <a:gd name="connsiteY2" fmla="*/ 1084217 h 1084217"/>
                <a:gd name="connsiteX3" fmla="*/ 13063 w 1332412"/>
                <a:gd name="connsiteY3" fmla="*/ 0 h 108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2412" h="1084217">
                  <a:moveTo>
                    <a:pt x="13063" y="0"/>
                  </a:moveTo>
                  <a:lnTo>
                    <a:pt x="1332412" y="535577"/>
                  </a:lnTo>
                  <a:lnTo>
                    <a:pt x="0" y="1084217"/>
                  </a:lnTo>
                  <a:lnTo>
                    <a:pt x="13063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9" name="Oval 16"/>
            <p:cNvSpPr/>
            <p:nvPr/>
          </p:nvSpPr>
          <p:spPr>
            <a:xfrm>
              <a:off x="1940076" y="2891716"/>
              <a:ext cx="360050" cy="108015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TextBox 17"/>
            <p:cNvSpPr txBox="1"/>
            <p:nvPr/>
          </p:nvSpPr>
          <p:spPr>
            <a:xfrm>
              <a:off x="1670426" y="2505214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PW laser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119"/>
          <p:cNvGrpSpPr/>
          <p:nvPr/>
        </p:nvGrpSpPr>
        <p:grpSpPr>
          <a:xfrm>
            <a:off x="3647836" y="3459325"/>
            <a:ext cx="4158400" cy="1662041"/>
            <a:chOff x="2992582" y="1989455"/>
            <a:chExt cx="4158400" cy="1662041"/>
          </a:xfrm>
        </p:grpSpPr>
        <p:sp>
          <p:nvSpPr>
            <p:cNvPr id="22" name="TextBox 19"/>
            <p:cNvSpPr txBox="1"/>
            <p:nvPr/>
          </p:nvSpPr>
          <p:spPr>
            <a:xfrm>
              <a:off x="2992582" y="2505214"/>
              <a:ext cx="3788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Incoherent X-rays (10 – 100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keV</a:t>
              </a:r>
              <a:r>
                <a:rPr lang="en-US" b="1" dirty="0" smtClean="0">
                  <a:solidFill>
                    <a:srgbClr val="0000FF"/>
                  </a:solidFill>
                </a:rPr>
                <a:t>)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grpSp>
          <p:nvGrpSpPr>
            <p:cNvPr id="23" name="Group 118"/>
            <p:cNvGrpSpPr/>
            <p:nvPr/>
          </p:nvGrpSpPr>
          <p:grpSpPr>
            <a:xfrm>
              <a:off x="4015013" y="1989455"/>
              <a:ext cx="3135969" cy="1662041"/>
              <a:chOff x="4015013" y="1989455"/>
              <a:chExt cx="3135969" cy="1662041"/>
            </a:xfrm>
          </p:grpSpPr>
          <p:grpSp>
            <p:nvGrpSpPr>
              <p:cNvPr id="24" name="Group 70"/>
              <p:cNvGrpSpPr/>
              <p:nvPr/>
            </p:nvGrpSpPr>
            <p:grpSpPr>
              <a:xfrm rot="14324149" flipV="1">
                <a:off x="6372816" y="2521764"/>
                <a:ext cx="1112032" cy="47413"/>
                <a:chOff x="3540519" y="3070305"/>
                <a:chExt cx="2128351" cy="187325"/>
              </a:xfrm>
            </p:grpSpPr>
            <p:grpSp>
              <p:nvGrpSpPr>
                <p:cNvPr id="57" name="Group 71"/>
                <p:cNvGrpSpPr/>
                <p:nvPr/>
              </p:nvGrpSpPr>
              <p:grpSpPr>
                <a:xfrm rot="10800000">
                  <a:off x="3540519" y="3070305"/>
                  <a:ext cx="1800250" cy="187325"/>
                  <a:chOff x="2822575" y="2301876"/>
                  <a:chExt cx="3667126" cy="187325"/>
                </a:xfrm>
              </p:grpSpPr>
              <p:sp>
                <p:nvSpPr>
                  <p:cNvPr id="60" name="Freeform 60"/>
                  <p:cNvSpPr>
                    <a:spLocks/>
                  </p:cNvSpPr>
                  <p:nvPr/>
                </p:nvSpPr>
                <p:spPr bwMode="auto">
                  <a:xfrm>
                    <a:off x="2822575" y="2301876"/>
                    <a:ext cx="1065213" cy="187325"/>
                  </a:xfrm>
                  <a:custGeom>
                    <a:avLst/>
                    <a:gdLst>
                      <a:gd name="T0" fmla="*/ 11 w 671"/>
                      <a:gd name="T1" fmla="*/ 43 h 118"/>
                      <a:gd name="T2" fmla="*/ 22 w 671"/>
                      <a:gd name="T3" fmla="*/ 27 h 118"/>
                      <a:gd name="T4" fmla="*/ 38 w 671"/>
                      <a:gd name="T5" fmla="*/ 11 h 118"/>
                      <a:gd name="T6" fmla="*/ 54 w 671"/>
                      <a:gd name="T7" fmla="*/ 0 h 118"/>
                      <a:gd name="T8" fmla="*/ 70 w 671"/>
                      <a:gd name="T9" fmla="*/ 0 h 118"/>
                      <a:gd name="T10" fmla="*/ 86 w 671"/>
                      <a:gd name="T11" fmla="*/ 0 h 118"/>
                      <a:gd name="T12" fmla="*/ 102 w 671"/>
                      <a:gd name="T13" fmla="*/ 11 h 118"/>
                      <a:gd name="T14" fmla="*/ 118 w 671"/>
                      <a:gd name="T15" fmla="*/ 27 h 118"/>
                      <a:gd name="T16" fmla="*/ 133 w 671"/>
                      <a:gd name="T17" fmla="*/ 48 h 118"/>
                      <a:gd name="T18" fmla="*/ 149 w 671"/>
                      <a:gd name="T19" fmla="*/ 70 h 118"/>
                      <a:gd name="T20" fmla="*/ 165 w 671"/>
                      <a:gd name="T21" fmla="*/ 91 h 118"/>
                      <a:gd name="T22" fmla="*/ 181 w 671"/>
                      <a:gd name="T23" fmla="*/ 107 h 118"/>
                      <a:gd name="T24" fmla="*/ 197 w 671"/>
                      <a:gd name="T25" fmla="*/ 118 h 118"/>
                      <a:gd name="T26" fmla="*/ 213 w 671"/>
                      <a:gd name="T27" fmla="*/ 118 h 118"/>
                      <a:gd name="T28" fmla="*/ 229 w 671"/>
                      <a:gd name="T29" fmla="*/ 118 h 118"/>
                      <a:gd name="T30" fmla="*/ 245 w 671"/>
                      <a:gd name="T31" fmla="*/ 107 h 118"/>
                      <a:gd name="T32" fmla="*/ 261 w 671"/>
                      <a:gd name="T33" fmla="*/ 91 h 118"/>
                      <a:gd name="T34" fmla="*/ 282 w 671"/>
                      <a:gd name="T35" fmla="*/ 70 h 118"/>
                      <a:gd name="T36" fmla="*/ 298 w 671"/>
                      <a:gd name="T37" fmla="*/ 48 h 118"/>
                      <a:gd name="T38" fmla="*/ 309 w 671"/>
                      <a:gd name="T39" fmla="*/ 32 h 118"/>
                      <a:gd name="T40" fmla="*/ 325 w 671"/>
                      <a:gd name="T41" fmla="*/ 16 h 118"/>
                      <a:gd name="T42" fmla="*/ 341 w 671"/>
                      <a:gd name="T43" fmla="*/ 0 h 118"/>
                      <a:gd name="T44" fmla="*/ 357 w 671"/>
                      <a:gd name="T45" fmla="*/ 0 h 118"/>
                      <a:gd name="T46" fmla="*/ 373 w 671"/>
                      <a:gd name="T47" fmla="*/ 0 h 118"/>
                      <a:gd name="T48" fmla="*/ 389 w 671"/>
                      <a:gd name="T49" fmla="*/ 11 h 118"/>
                      <a:gd name="T50" fmla="*/ 405 w 671"/>
                      <a:gd name="T51" fmla="*/ 27 h 118"/>
                      <a:gd name="T52" fmla="*/ 421 w 671"/>
                      <a:gd name="T53" fmla="*/ 43 h 118"/>
                      <a:gd name="T54" fmla="*/ 437 w 671"/>
                      <a:gd name="T55" fmla="*/ 64 h 118"/>
                      <a:gd name="T56" fmla="*/ 453 w 671"/>
                      <a:gd name="T57" fmla="*/ 86 h 118"/>
                      <a:gd name="T58" fmla="*/ 469 w 671"/>
                      <a:gd name="T59" fmla="*/ 102 h 118"/>
                      <a:gd name="T60" fmla="*/ 485 w 671"/>
                      <a:gd name="T61" fmla="*/ 113 h 118"/>
                      <a:gd name="T62" fmla="*/ 501 w 671"/>
                      <a:gd name="T63" fmla="*/ 118 h 118"/>
                      <a:gd name="T64" fmla="*/ 517 w 671"/>
                      <a:gd name="T65" fmla="*/ 118 h 118"/>
                      <a:gd name="T66" fmla="*/ 533 w 671"/>
                      <a:gd name="T67" fmla="*/ 107 h 118"/>
                      <a:gd name="T68" fmla="*/ 549 w 671"/>
                      <a:gd name="T69" fmla="*/ 97 h 118"/>
                      <a:gd name="T70" fmla="*/ 565 w 671"/>
                      <a:gd name="T71" fmla="*/ 75 h 118"/>
                      <a:gd name="T72" fmla="*/ 580 w 671"/>
                      <a:gd name="T73" fmla="*/ 54 h 118"/>
                      <a:gd name="T74" fmla="*/ 596 w 671"/>
                      <a:gd name="T75" fmla="*/ 32 h 118"/>
                      <a:gd name="T76" fmla="*/ 612 w 671"/>
                      <a:gd name="T77" fmla="*/ 16 h 118"/>
                      <a:gd name="T78" fmla="*/ 628 w 671"/>
                      <a:gd name="T79" fmla="*/ 5 h 118"/>
                      <a:gd name="T80" fmla="*/ 644 w 671"/>
                      <a:gd name="T81" fmla="*/ 0 h 118"/>
                      <a:gd name="T82" fmla="*/ 660 w 671"/>
                      <a:gd name="T83" fmla="*/ 0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71" h="118">
                        <a:moveTo>
                          <a:pt x="0" y="54"/>
                        </a:moveTo>
                        <a:lnTo>
                          <a:pt x="6" y="48"/>
                        </a:lnTo>
                        <a:lnTo>
                          <a:pt x="11" y="43"/>
                        </a:lnTo>
                        <a:lnTo>
                          <a:pt x="16" y="38"/>
                        </a:lnTo>
                        <a:lnTo>
                          <a:pt x="16" y="32"/>
                        </a:lnTo>
                        <a:lnTo>
                          <a:pt x="22" y="27"/>
                        </a:lnTo>
                        <a:lnTo>
                          <a:pt x="27" y="21"/>
                        </a:lnTo>
                        <a:lnTo>
                          <a:pt x="32" y="16"/>
                        </a:lnTo>
                        <a:lnTo>
                          <a:pt x="38" y="11"/>
                        </a:lnTo>
                        <a:lnTo>
                          <a:pt x="43" y="5"/>
                        </a:lnTo>
                        <a:lnTo>
                          <a:pt x="48" y="5"/>
                        </a:lnTo>
                        <a:lnTo>
                          <a:pt x="54" y="0"/>
                        </a:lnTo>
                        <a:lnTo>
                          <a:pt x="59" y="0"/>
                        </a:lnTo>
                        <a:lnTo>
                          <a:pt x="64" y="0"/>
                        </a:lnTo>
                        <a:lnTo>
                          <a:pt x="70" y="0"/>
                        </a:lnTo>
                        <a:lnTo>
                          <a:pt x="75" y="0"/>
                        </a:lnTo>
                        <a:lnTo>
                          <a:pt x="80" y="0"/>
                        </a:lnTo>
                        <a:lnTo>
                          <a:pt x="86" y="0"/>
                        </a:lnTo>
                        <a:lnTo>
                          <a:pt x="91" y="5"/>
                        </a:lnTo>
                        <a:lnTo>
                          <a:pt x="96" y="5"/>
                        </a:lnTo>
                        <a:lnTo>
                          <a:pt x="102" y="11"/>
                        </a:lnTo>
                        <a:lnTo>
                          <a:pt x="107" y="16"/>
                        </a:lnTo>
                        <a:lnTo>
                          <a:pt x="112" y="21"/>
                        </a:lnTo>
                        <a:lnTo>
                          <a:pt x="118" y="27"/>
                        </a:lnTo>
                        <a:lnTo>
                          <a:pt x="128" y="38"/>
                        </a:lnTo>
                        <a:lnTo>
                          <a:pt x="128" y="43"/>
                        </a:lnTo>
                        <a:lnTo>
                          <a:pt x="133" y="48"/>
                        </a:lnTo>
                        <a:lnTo>
                          <a:pt x="144" y="59"/>
                        </a:lnTo>
                        <a:lnTo>
                          <a:pt x="144" y="64"/>
                        </a:lnTo>
                        <a:lnTo>
                          <a:pt x="149" y="70"/>
                        </a:lnTo>
                        <a:lnTo>
                          <a:pt x="155" y="75"/>
                        </a:lnTo>
                        <a:lnTo>
                          <a:pt x="165" y="86"/>
                        </a:lnTo>
                        <a:lnTo>
                          <a:pt x="165" y="91"/>
                        </a:lnTo>
                        <a:lnTo>
                          <a:pt x="171" y="97"/>
                        </a:lnTo>
                        <a:lnTo>
                          <a:pt x="176" y="102"/>
                        </a:lnTo>
                        <a:lnTo>
                          <a:pt x="181" y="107"/>
                        </a:lnTo>
                        <a:lnTo>
                          <a:pt x="187" y="107"/>
                        </a:lnTo>
                        <a:lnTo>
                          <a:pt x="192" y="113"/>
                        </a:lnTo>
                        <a:lnTo>
                          <a:pt x="197" y="118"/>
                        </a:lnTo>
                        <a:lnTo>
                          <a:pt x="203" y="118"/>
                        </a:lnTo>
                        <a:lnTo>
                          <a:pt x="208" y="118"/>
                        </a:lnTo>
                        <a:lnTo>
                          <a:pt x="213" y="118"/>
                        </a:lnTo>
                        <a:lnTo>
                          <a:pt x="219" y="118"/>
                        </a:lnTo>
                        <a:lnTo>
                          <a:pt x="224" y="118"/>
                        </a:lnTo>
                        <a:lnTo>
                          <a:pt x="229" y="118"/>
                        </a:lnTo>
                        <a:lnTo>
                          <a:pt x="235" y="113"/>
                        </a:lnTo>
                        <a:lnTo>
                          <a:pt x="240" y="113"/>
                        </a:lnTo>
                        <a:lnTo>
                          <a:pt x="245" y="107"/>
                        </a:lnTo>
                        <a:lnTo>
                          <a:pt x="251" y="102"/>
                        </a:lnTo>
                        <a:lnTo>
                          <a:pt x="256" y="97"/>
                        </a:lnTo>
                        <a:lnTo>
                          <a:pt x="261" y="91"/>
                        </a:lnTo>
                        <a:lnTo>
                          <a:pt x="267" y="86"/>
                        </a:lnTo>
                        <a:lnTo>
                          <a:pt x="272" y="81"/>
                        </a:lnTo>
                        <a:lnTo>
                          <a:pt x="282" y="70"/>
                        </a:lnTo>
                        <a:lnTo>
                          <a:pt x="282" y="64"/>
                        </a:lnTo>
                        <a:lnTo>
                          <a:pt x="288" y="59"/>
                        </a:lnTo>
                        <a:lnTo>
                          <a:pt x="298" y="48"/>
                        </a:lnTo>
                        <a:lnTo>
                          <a:pt x="298" y="43"/>
                        </a:lnTo>
                        <a:lnTo>
                          <a:pt x="304" y="38"/>
                        </a:lnTo>
                        <a:lnTo>
                          <a:pt x="309" y="32"/>
                        </a:lnTo>
                        <a:lnTo>
                          <a:pt x="320" y="21"/>
                        </a:lnTo>
                        <a:lnTo>
                          <a:pt x="320" y="16"/>
                        </a:lnTo>
                        <a:lnTo>
                          <a:pt x="325" y="16"/>
                        </a:lnTo>
                        <a:lnTo>
                          <a:pt x="330" y="11"/>
                        </a:lnTo>
                        <a:lnTo>
                          <a:pt x="336" y="5"/>
                        </a:lnTo>
                        <a:lnTo>
                          <a:pt x="341" y="0"/>
                        </a:lnTo>
                        <a:lnTo>
                          <a:pt x="346" y="0"/>
                        </a:lnTo>
                        <a:lnTo>
                          <a:pt x="352" y="0"/>
                        </a:lnTo>
                        <a:lnTo>
                          <a:pt x="357" y="0"/>
                        </a:lnTo>
                        <a:lnTo>
                          <a:pt x="362" y="0"/>
                        </a:lnTo>
                        <a:lnTo>
                          <a:pt x="368" y="0"/>
                        </a:lnTo>
                        <a:lnTo>
                          <a:pt x="373" y="0"/>
                        </a:lnTo>
                        <a:lnTo>
                          <a:pt x="378" y="0"/>
                        </a:lnTo>
                        <a:lnTo>
                          <a:pt x="384" y="5"/>
                        </a:lnTo>
                        <a:lnTo>
                          <a:pt x="389" y="11"/>
                        </a:lnTo>
                        <a:lnTo>
                          <a:pt x="394" y="16"/>
                        </a:lnTo>
                        <a:lnTo>
                          <a:pt x="400" y="21"/>
                        </a:lnTo>
                        <a:lnTo>
                          <a:pt x="405" y="27"/>
                        </a:lnTo>
                        <a:lnTo>
                          <a:pt x="410" y="32"/>
                        </a:lnTo>
                        <a:lnTo>
                          <a:pt x="416" y="38"/>
                        </a:lnTo>
                        <a:lnTo>
                          <a:pt x="421" y="43"/>
                        </a:lnTo>
                        <a:lnTo>
                          <a:pt x="431" y="54"/>
                        </a:lnTo>
                        <a:lnTo>
                          <a:pt x="431" y="59"/>
                        </a:lnTo>
                        <a:lnTo>
                          <a:pt x="437" y="64"/>
                        </a:lnTo>
                        <a:lnTo>
                          <a:pt x="447" y="75"/>
                        </a:lnTo>
                        <a:lnTo>
                          <a:pt x="447" y="81"/>
                        </a:lnTo>
                        <a:lnTo>
                          <a:pt x="453" y="86"/>
                        </a:lnTo>
                        <a:lnTo>
                          <a:pt x="458" y="91"/>
                        </a:lnTo>
                        <a:lnTo>
                          <a:pt x="463" y="97"/>
                        </a:lnTo>
                        <a:lnTo>
                          <a:pt x="469" y="102"/>
                        </a:lnTo>
                        <a:lnTo>
                          <a:pt x="474" y="107"/>
                        </a:lnTo>
                        <a:lnTo>
                          <a:pt x="479" y="113"/>
                        </a:lnTo>
                        <a:lnTo>
                          <a:pt x="485" y="113"/>
                        </a:lnTo>
                        <a:lnTo>
                          <a:pt x="490" y="118"/>
                        </a:lnTo>
                        <a:lnTo>
                          <a:pt x="495" y="118"/>
                        </a:lnTo>
                        <a:lnTo>
                          <a:pt x="501" y="118"/>
                        </a:lnTo>
                        <a:lnTo>
                          <a:pt x="506" y="118"/>
                        </a:lnTo>
                        <a:lnTo>
                          <a:pt x="511" y="118"/>
                        </a:lnTo>
                        <a:lnTo>
                          <a:pt x="517" y="118"/>
                        </a:lnTo>
                        <a:lnTo>
                          <a:pt x="522" y="118"/>
                        </a:lnTo>
                        <a:lnTo>
                          <a:pt x="527" y="113"/>
                        </a:lnTo>
                        <a:lnTo>
                          <a:pt x="533" y="107"/>
                        </a:lnTo>
                        <a:lnTo>
                          <a:pt x="538" y="102"/>
                        </a:lnTo>
                        <a:lnTo>
                          <a:pt x="543" y="102"/>
                        </a:lnTo>
                        <a:lnTo>
                          <a:pt x="549" y="97"/>
                        </a:lnTo>
                        <a:lnTo>
                          <a:pt x="554" y="91"/>
                        </a:lnTo>
                        <a:lnTo>
                          <a:pt x="565" y="81"/>
                        </a:lnTo>
                        <a:lnTo>
                          <a:pt x="565" y="75"/>
                        </a:lnTo>
                        <a:lnTo>
                          <a:pt x="570" y="70"/>
                        </a:lnTo>
                        <a:lnTo>
                          <a:pt x="580" y="59"/>
                        </a:lnTo>
                        <a:lnTo>
                          <a:pt x="580" y="54"/>
                        </a:lnTo>
                        <a:lnTo>
                          <a:pt x="586" y="48"/>
                        </a:lnTo>
                        <a:lnTo>
                          <a:pt x="596" y="38"/>
                        </a:lnTo>
                        <a:lnTo>
                          <a:pt x="596" y="32"/>
                        </a:lnTo>
                        <a:lnTo>
                          <a:pt x="602" y="27"/>
                        </a:lnTo>
                        <a:lnTo>
                          <a:pt x="607" y="21"/>
                        </a:lnTo>
                        <a:lnTo>
                          <a:pt x="612" y="16"/>
                        </a:lnTo>
                        <a:lnTo>
                          <a:pt x="618" y="11"/>
                        </a:lnTo>
                        <a:lnTo>
                          <a:pt x="623" y="5"/>
                        </a:lnTo>
                        <a:lnTo>
                          <a:pt x="628" y="5"/>
                        </a:lnTo>
                        <a:lnTo>
                          <a:pt x="634" y="0"/>
                        </a:lnTo>
                        <a:lnTo>
                          <a:pt x="639" y="0"/>
                        </a:lnTo>
                        <a:lnTo>
                          <a:pt x="644" y="0"/>
                        </a:lnTo>
                        <a:lnTo>
                          <a:pt x="650" y="0"/>
                        </a:lnTo>
                        <a:lnTo>
                          <a:pt x="655" y="0"/>
                        </a:lnTo>
                        <a:lnTo>
                          <a:pt x="660" y="0"/>
                        </a:lnTo>
                        <a:lnTo>
                          <a:pt x="666" y="0"/>
                        </a:lnTo>
                        <a:lnTo>
                          <a:pt x="671" y="5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61"/>
                  <p:cNvSpPr>
                    <a:spLocks/>
                  </p:cNvSpPr>
                  <p:nvPr/>
                </p:nvSpPr>
                <p:spPr bwMode="auto">
                  <a:xfrm>
                    <a:off x="3887788" y="2301876"/>
                    <a:ext cx="1022350" cy="187325"/>
                  </a:xfrm>
                  <a:custGeom>
                    <a:avLst/>
                    <a:gdLst>
                      <a:gd name="T0" fmla="*/ 11 w 644"/>
                      <a:gd name="T1" fmla="*/ 11 h 118"/>
                      <a:gd name="T2" fmla="*/ 27 w 644"/>
                      <a:gd name="T3" fmla="*/ 27 h 118"/>
                      <a:gd name="T4" fmla="*/ 43 w 644"/>
                      <a:gd name="T5" fmla="*/ 48 h 118"/>
                      <a:gd name="T6" fmla="*/ 64 w 644"/>
                      <a:gd name="T7" fmla="*/ 70 h 118"/>
                      <a:gd name="T8" fmla="*/ 74 w 644"/>
                      <a:gd name="T9" fmla="*/ 86 h 118"/>
                      <a:gd name="T10" fmla="*/ 90 w 644"/>
                      <a:gd name="T11" fmla="*/ 107 h 118"/>
                      <a:gd name="T12" fmla="*/ 106 w 644"/>
                      <a:gd name="T13" fmla="*/ 118 h 118"/>
                      <a:gd name="T14" fmla="*/ 122 w 644"/>
                      <a:gd name="T15" fmla="*/ 118 h 118"/>
                      <a:gd name="T16" fmla="*/ 138 w 644"/>
                      <a:gd name="T17" fmla="*/ 118 h 118"/>
                      <a:gd name="T18" fmla="*/ 154 w 644"/>
                      <a:gd name="T19" fmla="*/ 107 h 118"/>
                      <a:gd name="T20" fmla="*/ 170 w 644"/>
                      <a:gd name="T21" fmla="*/ 91 h 118"/>
                      <a:gd name="T22" fmla="*/ 191 w 644"/>
                      <a:gd name="T23" fmla="*/ 70 h 118"/>
                      <a:gd name="T24" fmla="*/ 207 w 644"/>
                      <a:gd name="T25" fmla="*/ 48 h 118"/>
                      <a:gd name="T26" fmla="*/ 223 w 644"/>
                      <a:gd name="T27" fmla="*/ 27 h 118"/>
                      <a:gd name="T28" fmla="*/ 229 w 644"/>
                      <a:gd name="T29" fmla="*/ 21 h 118"/>
                      <a:gd name="T30" fmla="*/ 239 w 644"/>
                      <a:gd name="T31" fmla="*/ 11 h 118"/>
                      <a:gd name="T32" fmla="*/ 255 w 644"/>
                      <a:gd name="T33" fmla="*/ 0 h 118"/>
                      <a:gd name="T34" fmla="*/ 271 w 644"/>
                      <a:gd name="T35" fmla="*/ 0 h 118"/>
                      <a:gd name="T36" fmla="*/ 287 w 644"/>
                      <a:gd name="T37" fmla="*/ 5 h 118"/>
                      <a:gd name="T38" fmla="*/ 303 w 644"/>
                      <a:gd name="T39" fmla="*/ 11 h 118"/>
                      <a:gd name="T40" fmla="*/ 319 w 644"/>
                      <a:gd name="T41" fmla="*/ 32 h 118"/>
                      <a:gd name="T42" fmla="*/ 335 w 644"/>
                      <a:gd name="T43" fmla="*/ 48 h 118"/>
                      <a:gd name="T44" fmla="*/ 346 w 644"/>
                      <a:gd name="T45" fmla="*/ 64 h 118"/>
                      <a:gd name="T46" fmla="*/ 356 w 644"/>
                      <a:gd name="T47" fmla="*/ 81 h 118"/>
                      <a:gd name="T48" fmla="*/ 372 w 644"/>
                      <a:gd name="T49" fmla="*/ 97 h 118"/>
                      <a:gd name="T50" fmla="*/ 388 w 644"/>
                      <a:gd name="T51" fmla="*/ 113 h 118"/>
                      <a:gd name="T52" fmla="*/ 404 w 644"/>
                      <a:gd name="T53" fmla="*/ 118 h 118"/>
                      <a:gd name="T54" fmla="*/ 420 w 644"/>
                      <a:gd name="T55" fmla="*/ 118 h 118"/>
                      <a:gd name="T56" fmla="*/ 436 w 644"/>
                      <a:gd name="T57" fmla="*/ 113 h 118"/>
                      <a:gd name="T58" fmla="*/ 452 w 644"/>
                      <a:gd name="T59" fmla="*/ 102 h 118"/>
                      <a:gd name="T60" fmla="*/ 468 w 644"/>
                      <a:gd name="T61" fmla="*/ 81 h 118"/>
                      <a:gd name="T62" fmla="*/ 489 w 644"/>
                      <a:gd name="T63" fmla="*/ 59 h 118"/>
                      <a:gd name="T64" fmla="*/ 505 w 644"/>
                      <a:gd name="T65" fmla="*/ 38 h 118"/>
                      <a:gd name="T66" fmla="*/ 516 w 644"/>
                      <a:gd name="T67" fmla="*/ 21 h 118"/>
                      <a:gd name="T68" fmla="*/ 532 w 644"/>
                      <a:gd name="T69" fmla="*/ 5 h 118"/>
                      <a:gd name="T70" fmla="*/ 548 w 644"/>
                      <a:gd name="T71" fmla="*/ 0 h 118"/>
                      <a:gd name="T72" fmla="*/ 564 w 644"/>
                      <a:gd name="T73" fmla="*/ 0 h 118"/>
                      <a:gd name="T74" fmla="*/ 580 w 644"/>
                      <a:gd name="T75" fmla="*/ 5 h 118"/>
                      <a:gd name="T76" fmla="*/ 596 w 644"/>
                      <a:gd name="T77" fmla="*/ 16 h 118"/>
                      <a:gd name="T78" fmla="*/ 612 w 644"/>
                      <a:gd name="T79" fmla="*/ 32 h 118"/>
                      <a:gd name="T80" fmla="*/ 623 w 644"/>
                      <a:gd name="T81" fmla="*/ 48 h 118"/>
                      <a:gd name="T82" fmla="*/ 638 w 644"/>
                      <a:gd name="T83" fmla="*/ 64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44" h="118">
                        <a:moveTo>
                          <a:pt x="0" y="5"/>
                        </a:moveTo>
                        <a:lnTo>
                          <a:pt x="5" y="5"/>
                        </a:lnTo>
                        <a:lnTo>
                          <a:pt x="11" y="11"/>
                        </a:lnTo>
                        <a:lnTo>
                          <a:pt x="16" y="16"/>
                        </a:lnTo>
                        <a:lnTo>
                          <a:pt x="21" y="21"/>
                        </a:lnTo>
                        <a:lnTo>
                          <a:pt x="27" y="27"/>
                        </a:lnTo>
                        <a:lnTo>
                          <a:pt x="32" y="32"/>
                        </a:lnTo>
                        <a:lnTo>
                          <a:pt x="43" y="43"/>
                        </a:lnTo>
                        <a:lnTo>
                          <a:pt x="43" y="48"/>
                        </a:lnTo>
                        <a:lnTo>
                          <a:pt x="48" y="54"/>
                        </a:lnTo>
                        <a:lnTo>
                          <a:pt x="53" y="59"/>
                        </a:lnTo>
                        <a:lnTo>
                          <a:pt x="64" y="70"/>
                        </a:lnTo>
                        <a:lnTo>
                          <a:pt x="64" y="75"/>
                        </a:lnTo>
                        <a:lnTo>
                          <a:pt x="69" y="81"/>
                        </a:lnTo>
                        <a:lnTo>
                          <a:pt x="74" y="86"/>
                        </a:lnTo>
                        <a:lnTo>
                          <a:pt x="85" y="97"/>
                        </a:lnTo>
                        <a:lnTo>
                          <a:pt x="85" y="102"/>
                        </a:lnTo>
                        <a:lnTo>
                          <a:pt x="90" y="107"/>
                        </a:lnTo>
                        <a:lnTo>
                          <a:pt x="96" y="113"/>
                        </a:lnTo>
                        <a:lnTo>
                          <a:pt x="101" y="113"/>
                        </a:lnTo>
                        <a:lnTo>
                          <a:pt x="106" y="118"/>
                        </a:lnTo>
                        <a:lnTo>
                          <a:pt x="112" y="118"/>
                        </a:lnTo>
                        <a:lnTo>
                          <a:pt x="117" y="118"/>
                        </a:lnTo>
                        <a:lnTo>
                          <a:pt x="122" y="118"/>
                        </a:lnTo>
                        <a:lnTo>
                          <a:pt x="128" y="118"/>
                        </a:lnTo>
                        <a:lnTo>
                          <a:pt x="133" y="118"/>
                        </a:lnTo>
                        <a:lnTo>
                          <a:pt x="138" y="118"/>
                        </a:lnTo>
                        <a:lnTo>
                          <a:pt x="144" y="113"/>
                        </a:lnTo>
                        <a:lnTo>
                          <a:pt x="149" y="113"/>
                        </a:lnTo>
                        <a:lnTo>
                          <a:pt x="154" y="107"/>
                        </a:lnTo>
                        <a:lnTo>
                          <a:pt x="160" y="102"/>
                        </a:lnTo>
                        <a:lnTo>
                          <a:pt x="165" y="97"/>
                        </a:lnTo>
                        <a:lnTo>
                          <a:pt x="170" y="91"/>
                        </a:lnTo>
                        <a:lnTo>
                          <a:pt x="176" y="86"/>
                        </a:lnTo>
                        <a:lnTo>
                          <a:pt x="181" y="81"/>
                        </a:lnTo>
                        <a:lnTo>
                          <a:pt x="191" y="70"/>
                        </a:lnTo>
                        <a:lnTo>
                          <a:pt x="191" y="64"/>
                        </a:lnTo>
                        <a:lnTo>
                          <a:pt x="197" y="59"/>
                        </a:lnTo>
                        <a:lnTo>
                          <a:pt x="207" y="48"/>
                        </a:lnTo>
                        <a:lnTo>
                          <a:pt x="207" y="43"/>
                        </a:lnTo>
                        <a:lnTo>
                          <a:pt x="213" y="38"/>
                        </a:lnTo>
                        <a:lnTo>
                          <a:pt x="223" y="27"/>
                        </a:lnTo>
                        <a:lnTo>
                          <a:pt x="218" y="27"/>
                        </a:lnTo>
                        <a:lnTo>
                          <a:pt x="223" y="27"/>
                        </a:lnTo>
                        <a:lnTo>
                          <a:pt x="229" y="21"/>
                        </a:lnTo>
                        <a:lnTo>
                          <a:pt x="239" y="11"/>
                        </a:lnTo>
                        <a:lnTo>
                          <a:pt x="234" y="11"/>
                        </a:lnTo>
                        <a:lnTo>
                          <a:pt x="239" y="11"/>
                        </a:lnTo>
                        <a:lnTo>
                          <a:pt x="245" y="5"/>
                        </a:lnTo>
                        <a:lnTo>
                          <a:pt x="250" y="5"/>
                        </a:lnTo>
                        <a:lnTo>
                          <a:pt x="255" y="0"/>
                        </a:lnTo>
                        <a:lnTo>
                          <a:pt x="261" y="0"/>
                        </a:lnTo>
                        <a:lnTo>
                          <a:pt x="266" y="0"/>
                        </a:lnTo>
                        <a:lnTo>
                          <a:pt x="271" y="0"/>
                        </a:lnTo>
                        <a:lnTo>
                          <a:pt x="277" y="0"/>
                        </a:lnTo>
                        <a:lnTo>
                          <a:pt x="282" y="0"/>
                        </a:lnTo>
                        <a:lnTo>
                          <a:pt x="287" y="5"/>
                        </a:lnTo>
                        <a:lnTo>
                          <a:pt x="293" y="5"/>
                        </a:lnTo>
                        <a:lnTo>
                          <a:pt x="298" y="11"/>
                        </a:lnTo>
                        <a:lnTo>
                          <a:pt x="303" y="11"/>
                        </a:lnTo>
                        <a:lnTo>
                          <a:pt x="314" y="21"/>
                        </a:lnTo>
                        <a:lnTo>
                          <a:pt x="314" y="27"/>
                        </a:lnTo>
                        <a:lnTo>
                          <a:pt x="319" y="32"/>
                        </a:lnTo>
                        <a:lnTo>
                          <a:pt x="325" y="38"/>
                        </a:lnTo>
                        <a:lnTo>
                          <a:pt x="330" y="43"/>
                        </a:lnTo>
                        <a:lnTo>
                          <a:pt x="335" y="48"/>
                        </a:lnTo>
                        <a:lnTo>
                          <a:pt x="340" y="54"/>
                        </a:lnTo>
                        <a:lnTo>
                          <a:pt x="340" y="59"/>
                        </a:lnTo>
                        <a:lnTo>
                          <a:pt x="346" y="64"/>
                        </a:lnTo>
                        <a:lnTo>
                          <a:pt x="351" y="70"/>
                        </a:lnTo>
                        <a:lnTo>
                          <a:pt x="356" y="75"/>
                        </a:lnTo>
                        <a:lnTo>
                          <a:pt x="356" y="81"/>
                        </a:lnTo>
                        <a:lnTo>
                          <a:pt x="362" y="86"/>
                        </a:lnTo>
                        <a:lnTo>
                          <a:pt x="367" y="91"/>
                        </a:lnTo>
                        <a:lnTo>
                          <a:pt x="372" y="97"/>
                        </a:lnTo>
                        <a:lnTo>
                          <a:pt x="378" y="102"/>
                        </a:lnTo>
                        <a:lnTo>
                          <a:pt x="383" y="107"/>
                        </a:lnTo>
                        <a:lnTo>
                          <a:pt x="388" y="113"/>
                        </a:lnTo>
                        <a:lnTo>
                          <a:pt x="394" y="118"/>
                        </a:lnTo>
                        <a:lnTo>
                          <a:pt x="399" y="118"/>
                        </a:lnTo>
                        <a:lnTo>
                          <a:pt x="404" y="118"/>
                        </a:lnTo>
                        <a:lnTo>
                          <a:pt x="410" y="118"/>
                        </a:lnTo>
                        <a:lnTo>
                          <a:pt x="415" y="118"/>
                        </a:lnTo>
                        <a:lnTo>
                          <a:pt x="420" y="118"/>
                        </a:lnTo>
                        <a:lnTo>
                          <a:pt x="426" y="118"/>
                        </a:lnTo>
                        <a:lnTo>
                          <a:pt x="431" y="118"/>
                        </a:lnTo>
                        <a:lnTo>
                          <a:pt x="436" y="113"/>
                        </a:lnTo>
                        <a:lnTo>
                          <a:pt x="442" y="113"/>
                        </a:lnTo>
                        <a:lnTo>
                          <a:pt x="447" y="107"/>
                        </a:lnTo>
                        <a:lnTo>
                          <a:pt x="452" y="102"/>
                        </a:lnTo>
                        <a:lnTo>
                          <a:pt x="458" y="97"/>
                        </a:lnTo>
                        <a:lnTo>
                          <a:pt x="468" y="86"/>
                        </a:lnTo>
                        <a:lnTo>
                          <a:pt x="468" y="81"/>
                        </a:lnTo>
                        <a:lnTo>
                          <a:pt x="474" y="75"/>
                        </a:lnTo>
                        <a:lnTo>
                          <a:pt x="479" y="70"/>
                        </a:lnTo>
                        <a:lnTo>
                          <a:pt x="489" y="59"/>
                        </a:lnTo>
                        <a:lnTo>
                          <a:pt x="489" y="54"/>
                        </a:lnTo>
                        <a:lnTo>
                          <a:pt x="495" y="48"/>
                        </a:lnTo>
                        <a:lnTo>
                          <a:pt x="505" y="38"/>
                        </a:lnTo>
                        <a:lnTo>
                          <a:pt x="505" y="32"/>
                        </a:lnTo>
                        <a:lnTo>
                          <a:pt x="511" y="27"/>
                        </a:lnTo>
                        <a:lnTo>
                          <a:pt x="516" y="21"/>
                        </a:lnTo>
                        <a:lnTo>
                          <a:pt x="521" y="16"/>
                        </a:lnTo>
                        <a:lnTo>
                          <a:pt x="527" y="11"/>
                        </a:lnTo>
                        <a:lnTo>
                          <a:pt x="532" y="5"/>
                        </a:lnTo>
                        <a:lnTo>
                          <a:pt x="537" y="5"/>
                        </a:lnTo>
                        <a:lnTo>
                          <a:pt x="543" y="0"/>
                        </a:lnTo>
                        <a:lnTo>
                          <a:pt x="548" y="0"/>
                        </a:lnTo>
                        <a:lnTo>
                          <a:pt x="553" y="0"/>
                        </a:lnTo>
                        <a:lnTo>
                          <a:pt x="559" y="0"/>
                        </a:lnTo>
                        <a:lnTo>
                          <a:pt x="564" y="0"/>
                        </a:lnTo>
                        <a:lnTo>
                          <a:pt x="569" y="0"/>
                        </a:lnTo>
                        <a:lnTo>
                          <a:pt x="575" y="0"/>
                        </a:lnTo>
                        <a:lnTo>
                          <a:pt x="580" y="5"/>
                        </a:lnTo>
                        <a:lnTo>
                          <a:pt x="585" y="5"/>
                        </a:lnTo>
                        <a:lnTo>
                          <a:pt x="591" y="11"/>
                        </a:lnTo>
                        <a:lnTo>
                          <a:pt x="596" y="16"/>
                        </a:lnTo>
                        <a:lnTo>
                          <a:pt x="601" y="21"/>
                        </a:lnTo>
                        <a:lnTo>
                          <a:pt x="607" y="27"/>
                        </a:lnTo>
                        <a:lnTo>
                          <a:pt x="612" y="32"/>
                        </a:lnTo>
                        <a:lnTo>
                          <a:pt x="617" y="38"/>
                        </a:lnTo>
                        <a:lnTo>
                          <a:pt x="623" y="43"/>
                        </a:lnTo>
                        <a:lnTo>
                          <a:pt x="623" y="48"/>
                        </a:lnTo>
                        <a:lnTo>
                          <a:pt x="628" y="54"/>
                        </a:lnTo>
                        <a:lnTo>
                          <a:pt x="633" y="59"/>
                        </a:lnTo>
                        <a:lnTo>
                          <a:pt x="638" y="64"/>
                        </a:lnTo>
                        <a:lnTo>
                          <a:pt x="638" y="70"/>
                        </a:lnTo>
                        <a:lnTo>
                          <a:pt x="644" y="75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62"/>
                  <p:cNvSpPr>
                    <a:spLocks/>
                  </p:cNvSpPr>
                  <p:nvPr/>
                </p:nvSpPr>
                <p:spPr bwMode="auto">
                  <a:xfrm>
                    <a:off x="4910138" y="2301876"/>
                    <a:ext cx="1047750" cy="187325"/>
                  </a:xfrm>
                  <a:custGeom>
                    <a:avLst/>
                    <a:gdLst>
                      <a:gd name="T0" fmla="*/ 16 w 660"/>
                      <a:gd name="T1" fmla="*/ 91 h 118"/>
                      <a:gd name="T2" fmla="*/ 26 w 660"/>
                      <a:gd name="T3" fmla="*/ 102 h 118"/>
                      <a:gd name="T4" fmla="*/ 37 w 660"/>
                      <a:gd name="T5" fmla="*/ 113 h 118"/>
                      <a:gd name="T6" fmla="*/ 53 w 660"/>
                      <a:gd name="T7" fmla="*/ 118 h 118"/>
                      <a:gd name="T8" fmla="*/ 69 w 660"/>
                      <a:gd name="T9" fmla="*/ 118 h 118"/>
                      <a:gd name="T10" fmla="*/ 85 w 660"/>
                      <a:gd name="T11" fmla="*/ 113 h 118"/>
                      <a:gd name="T12" fmla="*/ 101 w 660"/>
                      <a:gd name="T13" fmla="*/ 97 h 118"/>
                      <a:gd name="T14" fmla="*/ 117 w 660"/>
                      <a:gd name="T15" fmla="*/ 81 h 118"/>
                      <a:gd name="T16" fmla="*/ 133 w 660"/>
                      <a:gd name="T17" fmla="*/ 59 h 118"/>
                      <a:gd name="T18" fmla="*/ 149 w 660"/>
                      <a:gd name="T19" fmla="*/ 38 h 118"/>
                      <a:gd name="T20" fmla="*/ 165 w 660"/>
                      <a:gd name="T21" fmla="*/ 21 h 118"/>
                      <a:gd name="T22" fmla="*/ 175 w 660"/>
                      <a:gd name="T23" fmla="*/ 11 h 118"/>
                      <a:gd name="T24" fmla="*/ 191 w 660"/>
                      <a:gd name="T25" fmla="*/ 0 h 118"/>
                      <a:gd name="T26" fmla="*/ 207 w 660"/>
                      <a:gd name="T27" fmla="*/ 0 h 118"/>
                      <a:gd name="T28" fmla="*/ 223 w 660"/>
                      <a:gd name="T29" fmla="*/ 0 h 118"/>
                      <a:gd name="T30" fmla="*/ 239 w 660"/>
                      <a:gd name="T31" fmla="*/ 16 h 118"/>
                      <a:gd name="T32" fmla="*/ 261 w 660"/>
                      <a:gd name="T33" fmla="*/ 32 h 118"/>
                      <a:gd name="T34" fmla="*/ 271 w 660"/>
                      <a:gd name="T35" fmla="*/ 48 h 118"/>
                      <a:gd name="T36" fmla="*/ 287 w 660"/>
                      <a:gd name="T37" fmla="*/ 70 h 118"/>
                      <a:gd name="T38" fmla="*/ 303 w 660"/>
                      <a:gd name="T39" fmla="*/ 91 h 118"/>
                      <a:gd name="T40" fmla="*/ 319 w 660"/>
                      <a:gd name="T41" fmla="*/ 107 h 118"/>
                      <a:gd name="T42" fmla="*/ 335 w 660"/>
                      <a:gd name="T43" fmla="*/ 118 h 118"/>
                      <a:gd name="T44" fmla="*/ 351 w 660"/>
                      <a:gd name="T45" fmla="*/ 118 h 118"/>
                      <a:gd name="T46" fmla="*/ 367 w 660"/>
                      <a:gd name="T47" fmla="*/ 118 h 118"/>
                      <a:gd name="T48" fmla="*/ 383 w 660"/>
                      <a:gd name="T49" fmla="*/ 107 h 118"/>
                      <a:gd name="T50" fmla="*/ 399 w 660"/>
                      <a:gd name="T51" fmla="*/ 91 h 118"/>
                      <a:gd name="T52" fmla="*/ 415 w 660"/>
                      <a:gd name="T53" fmla="*/ 70 h 118"/>
                      <a:gd name="T54" fmla="*/ 431 w 660"/>
                      <a:gd name="T55" fmla="*/ 48 h 118"/>
                      <a:gd name="T56" fmla="*/ 452 w 660"/>
                      <a:gd name="T57" fmla="*/ 27 h 118"/>
                      <a:gd name="T58" fmla="*/ 463 w 660"/>
                      <a:gd name="T59" fmla="*/ 11 h 118"/>
                      <a:gd name="T60" fmla="*/ 479 w 660"/>
                      <a:gd name="T61" fmla="*/ 0 h 118"/>
                      <a:gd name="T62" fmla="*/ 495 w 660"/>
                      <a:gd name="T63" fmla="*/ 0 h 118"/>
                      <a:gd name="T64" fmla="*/ 511 w 660"/>
                      <a:gd name="T65" fmla="*/ 0 h 118"/>
                      <a:gd name="T66" fmla="*/ 527 w 660"/>
                      <a:gd name="T67" fmla="*/ 11 h 118"/>
                      <a:gd name="T68" fmla="*/ 543 w 660"/>
                      <a:gd name="T69" fmla="*/ 27 h 118"/>
                      <a:gd name="T70" fmla="*/ 559 w 660"/>
                      <a:gd name="T71" fmla="*/ 48 h 118"/>
                      <a:gd name="T72" fmla="*/ 580 w 660"/>
                      <a:gd name="T73" fmla="*/ 70 h 118"/>
                      <a:gd name="T74" fmla="*/ 596 w 660"/>
                      <a:gd name="T75" fmla="*/ 91 h 118"/>
                      <a:gd name="T76" fmla="*/ 612 w 660"/>
                      <a:gd name="T77" fmla="*/ 107 h 118"/>
                      <a:gd name="T78" fmla="*/ 617 w 660"/>
                      <a:gd name="T79" fmla="*/ 113 h 118"/>
                      <a:gd name="T80" fmla="*/ 633 w 660"/>
                      <a:gd name="T81" fmla="*/ 118 h 118"/>
                      <a:gd name="T82" fmla="*/ 649 w 660"/>
                      <a:gd name="T83" fmla="*/ 118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60" h="118">
                        <a:moveTo>
                          <a:pt x="0" y="75"/>
                        </a:moveTo>
                        <a:lnTo>
                          <a:pt x="5" y="81"/>
                        </a:lnTo>
                        <a:lnTo>
                          <a:pt x="16" y="91"/>
                        </a:lnTo>
                        <a:lnTo>
                          <a:pt x="16" y="97"/>
                        </a:lnTo>
                        <a:lnTo>
                          <a:pt x="21" y="102"/>
                        </a:lnTo>
                        <a:lnTo>
                          <a:pt x="26" y="102"/>
                        </a:lnTo>
                        <a:lnTo>
                          <a:pt x="37" y="113"/>
                        </a:lnTo>
                        <a:lnTo>
                          <a:pt x="32" y="113"/>
                        </a:lnTo>
                        <a:lnTo>
                          <a:pt x="37" y="113"/>
                        </a:lnTo>
                        <a:lnTo>
                          <a:pt x="42" y="118"/>
                        </a:lnTo>
                        <a:lnTo>
                          <a:pt x="48" y="118"/>
                        </a:lnTo>
                        <a:lnTo>
                          <a:pt x="53" y="118"/>
                        </a:lnTo>
                        <a:lnTo>
                          <a:pt x="58" y="118"/>
                        </a:lnTo>
                        <a:lnTo>
                          <a:pt x="64" y="118"/>
                        </a:lnTo>
                        <a:lnTo>
                          <a:pt x="69" y="118"/>
                        </a:lnTo>
                        <a:lnTo>
                          <a:pt x="74" y="118"/>
                        </a:lnTo>
                        <a:lnTo>
                          <a:pt x="80" y="118"/>
                        </a:lnTo>
                        <a:lnTo>
                          <a:pt x="85" y="113"/>
                        </a:lnTo>
                        <a:lnTo>
                          <a:pt x="90" y="107"/>
                        </a:lnTo>
                        <a:lnTo>
                          <a:pt x="96" y="102"/>
                        </a:lnTo>
                        <a:lnTo>
                          <a:pt x="101" y="97"/>
                        </a:lnTo>
                        <a:lnTo>
                          <a:pt x="106" y="91"/>
                        </a:lnTo>
                        <a:lnTo>
                          <a:pt x="112" y="86"/>
                        </a:lnTo>
                        <a:lnTo>
                          <a:pt x="117" y="81"/>
                        </a:lnTo>
                        <a:lnTo>
                          <a:pt x="128" y="70"/>
                        </a:lnTo>
                        <a:lnTo>
                          <a:pt x="128" y="64"/>
                        </a:lnTo>
                        <a:lnTo>
                          <a:pt x="133" y="59"/>
                        </a:lnTo>
                        <a:lnTo>
                          <a:pt x="143" y="48"/>
                        </a:lnTo>
                        <a:lnTo>
                          <a:pt x="143" y="43"/>
                        </a:lnTo>
                        <a:lnTo>
                          <a:pt x="149" y="38"/>
                        </a:lnTo>
                        <a:lnTo>
                          <a:pt x="154" y="32"/>
                        </a:lnTo>
                        <a:lnTo>
                          <a:pt x="159" y="27"/>
                        </a:lnTo>
                        <a:lnTo>
                          <a:pt x="165" y="21"/>
                        </a:lnTo>
                        <a:lnTo>
                          <a:pt x="175" y="11"/>
                        </a:lnTo>
                        <a:lnTo>
                          <a:pt x="170" y="11"/>
                        </a:lnTo>
                        <a:lnTo>
                          <a:pt x="175" y="11"/>
                        </a:lnTo>
                        <a:lnTo>
                          <a:pt x="181" y="5"/>
                        </a:lnTo>
                        <a:lnTo>
                          <a:pt x="186" y="0"/>
                        </a:lnTo>
                        <a:lnTo>
                          <a:pt x="191" y="0"/>
                        </a:lnTo>
                        <a:lnTo>
                          <a:pt x="197" y="0"/>
                        </a:lnTo>
                        <a:lnTo>
                          <a:pt x="202" y="0"/>
                        </a:lnTo>
                        <a:lnTo>
                          <a:pt x="207" y="0"/>
                        </a:lnTo>
                        <a:lnTo>
                          <a:pt x="213" y="0"/>
                        </a:lnTo>
                        <a:lnTo>
                          <a:pt x="218" y="0"/>
                        </a:lnTo>
                        <a:lnTo>
                          <a:pt x="223" y="0"/>
                        </a:lnTo>
                        <a:lnTo>
                          <a:pt x="229" y="5"/>
                        </a:lnTo>
                        <a:lnTo>
                          <a:pt x="234" y="11"/>
                        </a:lnTo>
                        <a:lnTo>
                          <a:pt x="239" y="16"/>
                        </a:lnTo>
                        <a:lnTo>
                          <a:pt x="245" y="21"/>
                        </a:lnTo>
                        <a:lnTo>
                          <a:pt x="250" y="21"/>
                        </a:lnTo>
                        <a:lnTo>
                          <a:pt x="261" y="32"/>
                        </a:lnTo>
                        <a:lnTo>
                          <a:pt x="261" y="38"/>
                        </a:lnTo>
                        <a:lnTo>
                          <a:pt x="266" y="43"/>
                        </a:lnTo>
                        <a:lnTo>
                          <a:pt x="271" y="48"/>
                        </a:lnTo>
                        <a:lnTo>
                          <a:pt x="282" y="59"/>
                        </a:lnTo>
                        <a:lnTo>
                          <a:pt x="282" y="64"/>
                        </a:lnTo>
                        <a:lnTo>
                          <a:pt x="287" y="70"/>
                        </a:lnTo>
                        <a:lnTo>
                          <a:pt x="298" y="81"/>
                        </a:lnTo>
                        <a:lnTo>
                          <a:pt x="298" y="86"/>
                        </a:lnTo>
                        <a:lnTo>
                          <a:pt x="303" y="91"/>
                        </a:lnTo>
                        <a:lnTo>
                          <a:pt x="308" y="97"/>
                        </a:lnTo>
                        <a:lnTo>
                          <a:pt x="314" y="102"/>
                        </a:lnTo>
                        <a:lnTo>
                          <a:pt x="319" y="107"/>
                        </a:lnTo>
                        <a:lnTo>
                          <a:pt x="324" y="113"/>
                        </a:lnTo>
                        <a:lnTo>
                          <a:pt x="330" y="113"/>
                        </a:lnTo>
                        <a:lnTo>
                          <a:pt x="335" y="118"/>
                        </a:lnTo>
                        <a:lnTo>
                          <a:pt x="340" y="118"/>
                        </a:lnTo>
                        <a:lnTo>
                          <a:pt x="346" y="118"/>
                        </a:lnTo>
                        <a:lnTo>
                          <a:pt x="351" y="118"/>
                        </a:lnTo>
                        <a:lnTo>
                          <a:pt x="356" y="118"/>
                        </a:lnTo>
                        <a:lnTo>
                          <a:pt x="362" y="118"/>
                        </a:lnTo>
                        <a:lnTo>
                          <a:pt x="367" y="118"/>
                        </a:lnTo>
                        <a:lnTo>
                          <a:pt x="372" y="113"/>
                        </a:lnTo>
                        <a:lnTo>
                          <a:pt x="378" y="107"/>
                        </a:lnTo>
                        <a:lnTo>
                          <a:pt x="383" y="107"/>
                        </a:lnTo>
                        <a:lnTo>
                          <a:pt x="388" y="102"/>
                        </a:lnTo>
                        <a:lnTo>
                          <a:pt x="394" y="97"/>
                        </a:lnTo>
                        <a:lnTo>
                          <a:pt x="399" y="91"/>
                        </a:lnTo>
                        <a:lnTo>
                          <a:pt x="410" y="81"/>
                        </a:lnTo>
                        <a:lnTo>
                          <a:pt x="410" y="75"/>
                        </a:lnTo>
                        <a:lnTo>
                          <a:pt x="415" y="70"/>
                        </a:lnTo>
                        <a:lnTo>
                          <a:pt x="420" y="64"/>
                        </a:lnTo>
                        <a:lnTo>
                          <a:pt x="431" y="54"/>
                        </a:lnTo>
                        <a:lnTo>
                          <a:pt x="431" y="48"/>
                        </a:lnTo>
                        <a:lnTo>
                          <a:pt x="436" y="43"/>
                        </a:lnTo>
                        <a:lnTo>
                          <a:pt x="441" y="38"/>
                        </a:lnTo>
                        <a:lnTo>
                          <a:pt x="452" y="27"/>
                        </a:lnTo>
                        <a:lnTo>
                          <a:pt x="452" y="21"/>
                        </a:lnTo>
                        <a:lnTo>
                          <a:pt x="457" y="16"/>
                        </a:lnTo>
                        <a:lnTo>
                          <a:pt x="463" y="11"/>
                        </a:lnTo>
                        <a:lnTo>
                          <a:pt x="468" y="5"/>
                        </a:lnTo>
                        <a:lnTo>
                          <a:pt x="473" y="5"/>
                        </a:lnTo>
                        <a:lnTo>
                          <a:pt x="479" y="0"/>
                        </a:lnTo>
                        <a:lnTo>
                          <a:pt x="484" y="0"/>
                        </a:lnTo>
                        <a:lnTo>
                          <a:pt x="489" y="0"/>
                        </a:lnTo>
                        <a:lnTo>
                          <a:pt x="495" y="0"/>
                        </a:lnTo>
                        <a:lnTo>
                          <a:pt x="500" y="0"/>
                        </a:lnTo>
                        <a:lnTo>
                          <a:pt x="505" y="0"/>
                        </a:lnTo>
                        <a:lnTo>
                          <a:pt x="511" y="0"/>
                        </a:lnTo>
                        <a:lnTo>
                          <a:pt x="516" y="5"/>
                        </a:lnTo>
                        <a:lnTo>
                          <a:pt x="521" y="5"/>
                        </a:lnTo>
                        <a:lnTo>
                          <a:pt x="527" y="11"/>
                        </a:lnTo>
                        <a:lnTo>
                          <a:pt x="532" y="16"/>
                        </a:lnTo>
                        <a:lnTo>
                          <a:pt x="537" y="21"/>
                        </a:lnTo>
                        <a:lnTo>
                          <a:pt x="543" y="27"/>
                        </a:lnTo>
                        <a:lnTo>
                          <a:pt x="548" y="32"/>
                        </a:lnTo>
                        <a:lnTo>
                          <a:pt x="559" y="43"/>
                        </a:lnTo>
                        <a:lnTo>
                          <a:pt x="559" y="48"/>
                        </a:lnTo>
                        <a:lnTo>
                          <a:pt x="564" y="54"/>
                        </a:lnTo>
                        <a:lnTo>
                          <a:pt x="569" y="59"/>
                        </a:lnTo>
                        <a:lnTo>
                          <a:pt x="580" y="70"/>
                        </a:lnTo>
                        <a:lnTo>
                          <a:pt x="580" y="75"/>
                        </a:lnTo>
                        <a:lnTo>
                          <a:pt x="585" y="81"/>
                        </a:lnTo>
                        <a:lnTo>
                          <a:pt x="596" y="91"/>
                        </a:lnTo>
                        <a:lnTo>
                          <a:pt x="596" y="97"/>
                        </a:lnTo>
                        <a:lnTo>
                          <a:pt x="601" y="97"/>
                        </a:lnTo>
                        <a:lnTo>
                          <a:pt x="612" y="107"/>
                        </a:lnTo>
                        <a:lnTo>
                          <a:pt x="606" y="107"/>
                        </a:lnTo>
                        <a:lnTo>
                          <a:pt x="612" y="107"/>
                        </a:lnTo>
                        <a:lnTo>
                          <a:pt x="617" y="113"/>
                        </a:lnTo>
                        <a:lnTo>
                          <a:pt x="622" y="118"/>
                        </a:lnTo>
                        <a:lnTo>
                          <a:pt x="628" y="118"/>
                        </a:lnTo>
                        <a:lnTo>
                          <a:pt x="633" y="118"/>
                        </a:lnTo>
                        <a:lnTo>
                          <a:pt x="638" y="118"/>
                        </a:lnTo>
                        <a:lnTo>
                          <a:pt x="644" y="118"/>
                        </a:lnTo>
                        <a:lnTo>
                          <a:pt x="649" y="118"/>
                        </a:lnTo>
                        <a:lnTo>
                          <a:pt x="654" y="118"/>
                        </a:lnTo>
                        <a:lnTo>
                          <a:pt x="660" y="113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63"/>
                  <p:cNvSpPr>
                    <a:spLocks/>
                  </p:cNvSpPr>
                  <p:nvPr/>
                </p:nvSpPr>
                <p:spPr bwMode="auto">
                  <a:xfrm>
                    <a:off x="5957888" y="2301876"/>
                    <a:ext cx="531813" cy="187325"/>
                  </a:xfrm>
                  <a:custGeom>
                    <a:avLst/>
                    <a:gdLst>
                      <a:gd name="T0" fmla="*/ 5 w 335"/>
                      <a:gd name="T1" fmla="*/ 113 h 118"/>
                      <a:gd name="T2" fmla="*/ 16 w 335"/>
                      <a:gd name="T3" fmla="*/ 102 h 118"/>
                      <a:gd name="T4" fmla="*/ 26 w 335"/>
                      <a:gd name="T5" fmla="*/ 91 h 118"/>
                      <a:gd name="T6" fmla="*/ 37 w 335"/>
                      <a:gd name="T7" fmla="*/ 81 h 118"/>
                      <a:gd name="T8" fmla="*/ 48 w 335"/>
                      <a:gd name="T9" fmla="*/ 70 h 118"/>
                      <a:gd name="T10" fmla="*/ 53 w 335"/>
                      <a:gd name="T11" fmla="*/ 59 h 118"/>
                      <a:gd name="T12" fmla="*/ 63 w 335"/>
                      <a:gd name="T13" fmla="*/ 48 h 118"/>
                      <a:gd name="T14" fmla="*/ 69 w 335"/>
                      <a:gd name="T15" fmla="*/ 38 h 118"/>
                      <a:gd name="T16" fmla="*/ 79 w 335"/>
                      <a:gd name="T17" fmla="*/ 27 h 118"/>
                      <a:gd name="T18" fmla="*/ 85 w 335"/>
                      <a:gd name="T19" fmla="*/ 16 h 118"/>
                      <a:gd name="T20" fmla="*/ 95 w 335"/>
                      <a:gd name="T21" fmla="*/ 11 h 118"/>
                      <a:gd name="T22" fmla="*/ 106 w 335"/>
                      <a:gd name="T23" fmla="*/ 0 h 118"/>
                      <a:gd name="T24" fmla="*/ 117 w 335"/>
                      <a:gd name="T25" fmla="*/ 0 h 118"/>
                      <a:gd name="T26" fmla="*/ 127 w 335"/>
                      <a:gd name="T27" fmla="*/ 0 h 118"/>
                      <a:gd name="T28" fmla="*/ 138 w 335"/>
                      <a:gd name="T29" fmla="*/ 0 h 118"/>
                      <a:gd name="T30" fmla="*/ 149 w 335"/>
                      <a:gd name="T31" fmla="*/ 5 h 118"/>
                      <a:gd name="T32" fmla="*/ 165 w 335"/>
                      <a:gd name="T33" fmla="*/ 16 h 118"/>
                      <a:gd name="T34" fmla="*/ 165 w 335"/>
                      <a:gd name="T35" fmla="*/ 16 h 118"/>
                      <a:gd name="T36" fmla="*/ 181 w 335"/>
                      <a:gd name="T37" fmla="*/ 32 h 118"/>
                      <a:gd name="T38" fmla="*/ 186 w 335"/>
                      <a:gd name="T39" fmla="*/ 43 h 118"/>
                      <a:gd name="T40" fmla="*/ 197 w 335"/>
                      <a:gd name="T41" fmla="*/ 59 h 118"/>
                      <a:gd name="T42" fmla="*/ 212 w 335"/>
                      <a:gd name="T43" fmla="*/ 75 h 118"/>
                      <a:gd name="T44" fmla="*/ 218 w 335"/>
                      <a:gd name="T45" fmla="*/ 86 h 118"/>
                      <a:gd name="T46" fmla="*/ 228 w 335"/>
                      <a:gd name="T47" fmla="*/ 97 h 118"/>
                      <a:gd name="T48" fmla="*/ 239 w 335"/>
                      <a:gd name="T49" fmla="*/ 107 h 118"/>
                      <a:gd name="T50" fmla="*/ 250 w 335"/>
                      <a:gd name="T51" fmla="*/ 113 h 118"/>
                      <a:gd name="T52" fmla="*/ 260 w 335"/>
                      <a:gd name="T53" fmla="*/ 118 h 118"/>
                      <a:gd name="T54" fmla="*/ 271 w 335"/>
                      <a:gd name="T55" fmla="*/ 118 h 118"/>
                      <a:gd name="T56" fmla="*/ 282 w 335"/>
                      <a:gd name="T57" fmla="*/ 118 h 118"/>
                      <a:gd name="T58" fmla="*/ 292 w 335"/>
                      <a:gd name="T59" fmla="*/ 113 h 118"/>
                      <a:gd name="T60" fmla="*/ 303 w 335"/>
                      <a:gd name="T61" fmla="*/ 107 h 118"/>
                      <a:gd name="T62" fmla="*/ 314 w 335"/>
                      <a:gd name="T63" fmla="*/ 97 h 118"/>
                      <a:gd name="T64" fmla="*/ 324 w 335"/>
                      <a:gd name="T65" fmla="*/ 86 h 118"/>
                      <a:gd name="T66" fmla="*/ 335 w 335"/>
                      <a:gd name="T67" fmla="*/ 75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35" h="118">
                        <a:moveTo>
                          <a:pt x="0" y="113"/>
                        </a:moveTo>
                        <a:lnTo>
                          <a:pt x="5" y="113"/>
                        </a:lnTo>
                        <a:lnTo>
                          <a:pt x="10" y="107"/>
                        </a:lnTo>
                        <a:lnTo>
                          <a:pt x="16" y="102"/>
                        </a:lnTo>
                        <a:lnTo>
                          <a:pt x="21" y="97"/>
                        </a:lnTo>
                        <a:lnTo>
                          <a:pt x="26" y="91"/>
                        </a:lnTo>
                        <a:lnTo>
                          <a:pt x="32" y="86"/>
                        </a:lnTo>
                        <a:lnTo>
                          <a:pt x="37" y="81"/>
                        </a:lnTo>
                        <a:lnTo>
                          <a:pt x="42" y="75"/>
                        </a:lnTo>
                        <a:lnTo>
                          <a:pt x="48" y="70"/>
                        </a:lnTo>
                        <a:lnTo>
                          <a:pt x="53" y="64"/>
                        </a:lnTo>
                        <a:lnTo>
                          <a:pt x="53" y="59"/>
                        </a:lnTo>
                        <a:lnTo>
                          <a:pt x="58" y="54"/>
                        </a:lnTo>
                        <a:lnTo>
                          <a:pt x="63" y="48"/>
                        </a:lnTo>
                        <a:lnTo>
                          <a:pt x="69" y="43"/>
                        </a:lnTo>
                        <a:lnTo>
                          <a:pt x="69" y="38"/>
                        </a:lnTo>
                        <a:lnTo>
                          <a:pt x="74" y="32"/>
                        </a:lnTo>
                        <a:lnTo>
                          <a:pt x="79" y="27"/>
                        </a:lnTo>
                        <a:lnTo>
                          <a:pt x="90" y="16"/>
                        </a:lnTo>
                        <a:lnTo>
                          <a:pt x="85" y="16"/>
                        </a:lnTo>
                        <a:lnTo>
                          <a:pt x="90" y="16"/>
                        </a:lnTo>
                        <a:lnTo>
                          <a:pt x="95" y="11"/>
                        </a:lnTo>
                        <a:lnTo>
                          <a:pt x="101" y="5"/>
                        </a:lnTo>
                        <a:lnTo>
                          <a:pt x="106" y="0"/>
                        </a:lnTo>
                        <a:lnTo>
                          <a:pt x="111" y="0"/>
                        </a:lnTo>
                        <a:lnTo>
                          <a:pt x="117" y="0"/>
                        </a:lnTo>
                        <a:lnTo>
                          <a:pt x="122" y="0"/>
                        </a:lnTo>
                        <a:lnTo>
                          <a:pt x="127" y="0"/>
                        </a:lnTo>
                        <a:lnTo>
                          <a:pt x="133" y="0"/>
                        </a:lnTo>
                        <a:lnTo>
                          <a:pt x="138" y="0"/>
                        </a:lnTo>
                        <a:lnTo>
                          <a:pt x="143" y="0"/>
                        </a:lnTo>
                        <a:lnTo>
                          <a:pt x="149" y="5"/>
                        </a:lnTo>
                        <a:lnTo>
                          <a:pt x="154" y="5"/>
                        </a:lnTo>
                        <a:lnTo>
                          <a:pt x="165" y="16"/>
                        </a:lnTo>
                        <a:lnTo>
                          <a:pt x="159" y="16"/>
                        </a:lnTo>
                        <a:lnTo>
                          <a:pt x="165" y="16"/>
                        </a:lnTo>
                        <a:lnTo>
                          <a:pt x="170" y="21"/>
                        </a:lnTo>
                        <a:lnTo>
                          <a:pt x="181" y="32"/>
                        </a:lnTo>
                        <a:lnTo>
                          <a:pt x="181" y="38"/>
                        </a:lnTo>
                        <a:lnTo>
                          <a:pt x="186" y="43"/>
                        </a:lnTo>
                        <a:lnTo>
                          <a:pt x="197" y="54"/>
                        </a:lnTo>
                        <a:lnTo>
                          <a:pt x="197" y="59"/>
                        </a:lnTo>
                        <a:lnTo>
                          <a:pt x="202" y="64"/>
                        </a:lnTo>
                        <a:lnTo>
                          <a:pt x="212" y="75"/>
                        </a:lnTo>
                        <a:lnTo>
                          <a:pt x="212" y="81"/>
                        </a:lnTo>
                        <a:lnTo>
                          <a:pt x="218" y="86"/>
                        </a:lnTo>
                        <a:lnTo>
                          <a:pt x="223" y="91"/>
                        </a:lnTo>
                        <a:lnTo>
                          <a:pt x="228" y="97"/>
                        </a:lnTo>
                        <a:lnTo>
                          <a:pt x="234" y="102"/>
                        </a:lnTo>
                        <a:lnTo>
                          <a:pt x="239" y="107"/>
                        </a:lnTo>
                        <a:lnTo>
                          <a:pt x="244" y="113"/>
                        </a:lnTo>
                        <a:lnTo>
                          <a:pt x="250" y="113"/>
                        </a:lnTo>
                        <a:lnTo>
                          <a:pt x="255" y="118"/>
                        </a:lnTo>
                        <a:lnTo>
                          <a:pt x="260" y="118"/>
                        </a:lnTo>
                        <a:lnTo>
                          <a:pt x="266" y="118"/>
                        </a:lnTo>
                        <a:lnTo>
                          <a:pt x="271" y="118"/>
                        </a:lnTo>
                        <a:lnTo>
                          <a:pt x="276" y="118"/>
                        </a:lnTo>
                        <a:lnTo>
                          <a:pt x="282" y="118"/>
                        </a:lnTo>
                        <a:lnTo>
                          <a:pt x="287" y="118"/>
                        </a:lnTo>
                        <a:lnTo>
                          <a:pt x="292" y="113"/>
                        </a:lnTo>
                        <a:lnTo>
                          <a:pt x="298" y="107"/>
                        </a:lnTo>
                        <a:lnTo>
                          <a:pt x="303" y="107"/>
                        </a:lnTo>
                        <a:lnTo>
                          <a:pt x="308" y="102"/>
                        </a:lnTo>
                        <a:lnTo>
                          <a:pt x="314" y="97"/>
                        </a:lnTo>
                        <a:lnTo>
                          <a:pt x="319" y="91"/>
                        </a:lnTo>
                        <a:lnTo>
                          <a:pt x="324" y="86"/>
                        </a:lnTo>
                        <a:lnTo>
                          <a:pt x="330" y="81"/>
                        </a:lnTo>
                        <a:lnTo>
                          <a:pt x="335" y="75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8" name="Isosceles Triangle 72"/>
                <p:cNvSpPr/>
                <p:nvPr/>
              </p:nvSpPr>
              <p:spPr>
                <a:xfrm rot="5400000">
                  <a:off x="5511243" y="3074566"/>
                  <a:ext cx="141033" cy="174220"/>
                </a:xfrm>
                <a:prstGeom prst="triangl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" name="Straight Connector 73"/>
                <p:cNvCxnSpPr>
                  <a:stCxn id="58" idx="3"/>
                </p:cNvCxnSpPr>
                <p:nvPr/>
              </p:nvCxnSpPr>
              <p:spPr>
                <a:xfrm flipH="1" flipV="1">
                  <a:off x="5320430" y="3161676"/>
                  <a:ext cx="174220" cy="1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78"/>
              <p:cNvGrpSpPr/>
              <p:nvPr/>
            </p:nvGrpSpPr>
            <p:grpSpPr>
              <a:xfrm rot="21246073">
                <a:off x="5642034" y="3049168"/>
                <a:ext cx="1508948" cy="91913"/>
                <a:chOff x="3540519" y="3070305"/>
                <a:chExt cx="2128351" cy="187325"/>
              </a:xfrm>
            </p:grpSpPr>
            <p:grpSp>
              <p:nvGrpSpPr>
                <p:cNvPr id="50" name="Group 79"/>
                <p:cNvGrpSpPr/>
                <p:nvPr/>
              </p:nvGrpSpPr>
              <p:grpSpPr>
                <a:xfrm rot="10800000">
                  <a:off x="3540519" y="3070305"/>
                  <a:ext cx="1800250" cy="187325"/>
                  <a:chOff x="2822575" y="2301876"/>
                  <a:chExt cx="3667126" cy="187325"/>
                </a:xfrm>
              </p:grpSpPr>
              <p:sp>
                <p:nvSpPr>
                  <p:cNvPr id="53" name="Freeform 60"/>
                  <p:cNvSpPr>
                    <a:spLocks/>
                  </p:cNvSpPr>
                  <p:nvPr/>
                </p:nvSpPr>
                <p:spPr bwMode="auto">
                  <a:xfrm>
                    <a:off x="2822575" y="2301876"/>
                    <a:ext cx="1065213" cy="187325"/>
                  </a:xfrm>
                  <a:custGeom>
                    <a:avLst/>
                    <a:gdLst>
                      <a:gd name="T0" fmla="*/ 11 w 671"/>
                      <a:gd name="T1" fmla="*/ 43 h 118"/>
                      <a:gd name="T2" fmla="*/ 22 w 671"/>
                      <a:gd name="T3" fmla="*/ 27 h 118"/>
                      <a:gd name="T4" fmla="*/ 38 w 671"/>
                      <a:gd name="T5" fmla="*/ 11 h 118"/>
                      <a:gd name="T6" fmla="*/ 54 w 671"/>
                      <a:gd name="T7" fmla="*/ 0 h 118"/>
                      <a:gd name="T8" fmla="*/ 70 w 671"/>
                      <a:gd name="T9" fmla="*/ 0 h 118"/>
                      <a:gd name="T10" fmla="*/ 86 w 671"/>
                      <a:gd name="T11" fmla="*/ 0 h 118"/>
                      <a:gd name="T12" fmla="*/ 102 w 671"/>
                      <a:gd name="T13" fmla="*/ 11 h 118"/>
                      <a:gd name="T14" fmla="*/ 118 w 671"/>
                      <a:gd name="T15" fmla="*/ 27 h 118"/>
                      <a:gd name="T16" fmla="*/ 133 w 671"/>
                      <a:gd name="T17" fmla="*/ 48 h 118"/>
                      <a:gd name="T18" fmla="*/ 149 w 671"/>
                      <a:gd name="T19" fmla="*/ 70 h 118"/>
                      <a:gd name="T20" fmla="*/ 165 w 671"/>
                      <a:gd name="T21" fmla="*/ 91 h 118"/>
                      <a:gd name="T22" fmla="*/ 181 w 671"/>
                      <a:gd name="T23" fmla="*/ 107 h 118"/>
                      <a:gd name="T24" fmla="*/ 197 w 671"/>
                      <a:gd name="T25" fmla="*/ 118 h 118"/>
                      <a:gd name="T26" fmla="*/ 213 w 671"/>
                      <a:gd name="T27" fmla="*/ 118 h 118"/>
                      <a:gd name="T28" fmla="*/ 229 w 671"/>
                      <a:gd name="T29" fmla="*/ 118 h 118"/>
                      <a:gd name="T30" fmla="*/ 245 w 671"/>
                      <a:gd name="T31" fmla="*/ 107 h 118"/>
                      <a:gd name="T32" fmla="*/ 261 w 671"/>
                      <a:gd name="T33" fmla="*/ 91 h 118"/>
                      <a:gd name="T34" fmla="*/ 282 w 671"/>
                      <a:gd name="T35" fmla="*/ 70 h 118"/>
                      <a:gd name="T36" fmla="*/ 298 w 671"/>
                      <a:gd name="T37" fmla="*/ 48 h 118"/>
                      <a:gd name="T38" fmla="*/ 309 w 671"/>
                      <a:gd name="T39" fmla="*/ 32 h 118"/>
                      <a:gd name="T40" fmla="*/ 325 w 671"/>
                      <a:gd name="T41" fmla="*/ 16 h 118"/>
                      <a:gd name="T42" fmla="*/ 341 w 671"/>
                      <a:gd name="T43" fmla="*/ 0 h 118"/>
                      <a:gd name="T44" fmla="*/ 357 w 671"/>
                      <a:gd name="T45" fmla="*/ 0 h 118"/>
                      <a:gd name="T46" fmla="*/ 373 w 671"/>
                      <a:gd name="T47" fmla="*/ 0 h 118"/>
                      <a:gd name="T48" fmla="*/ 389 w 671"/>
                      <a:gd name="T49" fmla="*/ 11 h 118"/>
                      <a:gd name="T50" fmla="*/ 405 w 671"/>
                      <a:gd name="T51" fmla="*/ 27 h 118"/>
                      <a:gd name="T52" fmla="*/ 421 w 671"/>
                      <a:gd name="T53" fmla="*/ 43 h 118"/>
                      <a:gd name="T54" fmla="*/ 437 w 671"/>
                      <a:gd name="T55" fmla="*/ 64 h 118"/>
                      <a:gd name="T56" fmla="*/ 453 w 671"/>
                      <a:gd name="T57" fmla="*/ 86 h 118"/>
                      <a:gd name="T58" fmla="*/ 469 w 671"/>
                      <a:gd name="T59" fmla="*/ 102 h 118"/>
                      <a:gd name="T60" fmla="*/ 485 w 671"/>
                      <a:gd name="T61" fmla="*/ 113 h 118"/>
                      <a:gd name="T62" fmla="*/ 501 w 671"/>
                      <a:gd name="T63" fmla="*/ 118 h 118"/>
                      <a:gd name="T64" fmla="*/ 517 w 671"/>
                      <a:gd name="T65" fmla="*/ 118 h 118"/>
                      <a:gd name="T66" fmla="*/ 533 w 671"/>
                      <a:gd name="T67" fmla="*/ 107 h 118"/>
                      <a:gd name="T68" fmla="*/ 549 w 671"/>
                      <a:gd name="T69" fmla="*/ 97 h 118"/>
                      <a:gd name="T70" fmla="*/ 565 w 671"/>
                      <a:gd name="T71" fmla="*/ 75 h 118"/>
                      <a:gd name="T72" fmla="*/ 580 w 671"/>
                      <a:gd name="T73" fmla="*/ 54 h 118"/>
                      <a:gd name="T74" fmla="*/ 596 w 671"/>
                      <a:gd name="T75" fmla="*/ 32 h 118"/>
                      <a:gd name="T76" fmla="*/ 612 w 671"/>
                      <a:gd name="T77" fmla="*/ 16 h 118"/>
                      <a:gd name="T78" fmla="*/ 628 w 671"/>
                      <a:gd name="T79" fmla="*/ 5 h 118"/>
                      <a:gd name="T80" fmla="*/ 644 w 671"/>
                      <a:gd name="T81" fmla="*/ 0 h 118"/>
                      <a:gd name="T82" fmla="*/ 660 w 671"/>
                      <a:gd name="T83" fmla="*/ 0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71" h="118">
                        <a:moveTo>
                          <a:pt x="0" y="54"/>
                        </a:moveTo>
                        <a:lnTo>
                          <a:pt x="6" y="48"/>
                        </a:lnTo>
                        <a:lnTo>
                          <a:pt x="11" y="43"/>
                        </a:lnTo>
                        <a:lnTo>
                          <a:pt x="16" y="38"/>
                        </a:lnTo>
                        <a:lnTo>
                          <a:pt x="16" y="32"/>
                        </a:lnTo>
                        <a:lnTo>
                          <a:pt x="22" y="27"/>
                        </a:lnTo>
                        <a:lnTo>
                          <a:pt x="27" y="21"/>
                        </a:lnTo>
                        <a:lnTo>
                          <a:pt x="32" y="16"/>
                        </a:lnTo>
                        <a:lnTo>
                          <a:pt x="38" y="11"/>
                        </a:lnTo>
                        <a:lnTo>
                          <a:pt x="43" y="5"/>
                        </a:lnTo>
                        <a:lnTo>
                          <a:pt x="48" y="5"/>
                        </a:lnTo>
                        <a:lnTo>
                          <a:pt x="54" y="0"/>
                        </a:lnTo>
                        <a:lnTo>
                          <a:pt x="59" y="0"/>
                        </a:lnTo>
                        <a:lnTo>
                          <a:pt x="64" y="0"/>
                        </a:lnTo>
                        <a:lnTo>
                          <a:pt x="70" y="0"/>
                        </a:lnTo>
                        <a:lnTo>
                          <a:pt x="75" y="0"/>
                        </a:lnTo>
                        <a:lnTo>
                          <a:pt x="80" y="0"/>
                        </a:lnTo>
                        <a:lnTo>
                          <a:pt x="86" y="0"/>
                        </a:lnTo>
                        <a:lnTo>
                          <a:pt x="91" y="5"/>
                        </a:lnTo>
                        <a:lnTo>
                          <a:pt x="96" y="5"/>
                        </a:lnTo>
                        <a:lnTo>
                          <a:pt x="102" y="11"/>
                        </a:lnTo>
                        <a:lnTo>
                          <a:pt x="107" y="16"/>
                        </a:lnTo>
                        <a:lnTo>
                          <a:pt x="112" y="21"/>
                        </a:lnTo>
                        <a:lnTo>
                          <a:pt x="118" y="27"/>
                        </a:lnTo>
                        <a:lnTo>
                          <a:pt x="128" y="38"/>
                        </a:lnTo>
                        <a:lnTo>
                          <a:pt x="128" y="43"/>
                        </a:lnTo>
                        <a:lnTo>
                          <a:pt x="133" y="48"/>
                        </a:lnTo>
                        <a:lnTo>
                          <a:pt x="144" y="59"/>
                        </a:lnTo>
                        <a:lnTo>
                          <a:pt x="144" y="64"/>
                        </a:lnTo>
                        <a:lnTo>
                          <a:pt x="149" y="70"/>
                        </a:lnTo>
                        <a:lnTo>
                          <a:pt x="155" y="75"/>
                        </a:lnTo>
                        <a:lnTo>
                          <a:pt x="165" y="86"/>
                        </a:lnTo>
                        <a:lnTo>
                          <a:pt x="165" y="91"/>
                        </a:lnTo>
                        <a:lnTo>
                          <a:pt x="171" y="97"/>
                        </a:lnTo>
                        <a:lnTo>
                          <a:pt x="176" y="102"/>
                        </a:lnTo>
                        <a:lnTo>
                          <a:pt x="181" y="107"/>
                        </a:lnTo>
                        <a:lnTo>
                          <a:pt x="187" y="107"/>
                        </a:lnTo>
                        <a:lnTo>
                          <a:pt x="192" y="113"/>
                        </a:lnTo>
                        <a:lnTo>
                          <a:pt x="197" y="118"/>
                        </a:lnTo>
                        <a:lnTo>
                          <a:pt x="203" y="118"/>
                        </a:lnTo>
                        <a:lnTo>
                          <a:pt x="208" y="118"/>
                        </a:lnTo>
                        <a:lnTo>
                          <a:pt x="213" y="118"/>
                        </a:lnTo>
                        <a:lnTo>
                          <a:pt x="219" y="118"/>
                        </a:lnTo>
                        <a:lnTo>
                          <a:pt x="224" y="118"/>
                        </a:lnTo>
                        <a:lnTo>
                          <a:pt x="229" y="118"/>
                        </a:lnTo>
                        <a:lnTo>
                          <a:pt x="235" y="113"/>
                        </a:lnTo>
                        <a:lnTo>
                          <a:pt x="240" y="113"/>
                        </a:lnTo>
                        <a:lnTo>
                          <a:pt x="245" y="107"/>
                        </a:lnTo>
                        <a:lnTo>
                          <a:pt x="251" y="102"/>
                        </a:lnTo>
                        <a:lnTo>
                          <a:pt x="256" y="97"/>
                        </a:lnTo>
                        <a:lnTo>
                          <a:pt x="261" y="91"/>
                        </a:lnTo>
                        <a:lnTo>
                          <a:pt x="267" y="86"/>
                        </a:lnTo>
                        <a:lnTo>
                          <a:pt x="272" y="81"/>
                        </a:lnTo>
                        <a:lnTo>
                          <a:pt x="282" y="70"/>
                        </a:lnTo>
                        <a:lnTo>
                          <a:pt x="282" y="64"/>
                        </a:lnTo>
                        <a:lnTo>
                          <a:pt x="288" y="59"/>
                        </a:lnTo>
                        <a:lnTo>
                          <a:pt x="298" y="48"/>
                        </a:lnTo>
                        <a:lnTo>
                          <a:pt x="298" y="43"/>
                        </a:lnTo>
                        <a:lnTo>
                          <a:pt x="304" y="38"/>
                        </a:lnTo>
                        <a:lnTo>
                          <a:pt x="309" y="32"/>
                        </a:lnTo>
                        <a:lnTo>
                          <a:pt x="320" y="21"/>
                        </a:lnTo>
                        <a:lnTo>
                          <a:pt x="320" y="16"/>
                        </a:lnTo>
                        <a:lnTo>
                          <a:pt x="325" y="16"/>
                        </a:lnTo>
                        <a:lnTo>
                          <a:pt x="330" y="11"/>
                        </a:lnTo>
                        <a:lnTo>
                          <a:pt x="336" y="5"/>
                        </a:lnTo>
                        <a:lnTo>
                          <a:pt x="341" y="0"/>
                        </a:lnTo>
                        <a:lnTo>
                          <a:pt x="346" y="0"/>
                        </a:lnTo>
                        <a:lnTo>
                          <a:pt x="352" y="0"/>
                        </a:lnTo>
                        <a:lnTo>
                          <a:pt x="357" y="0"/>
                        </a:lnTo>
                        <a:lnTo>
                          <a:pt x="362" y="0"/>
                        </a:lnTo>
                        <a:lnTo>
                          <a:pt x="368" y="0"/>
                        </a:lnTo>
                        <a:lnTo>
                          <a:pt x="373" y="0"/>
                        </a:lnTo>
                        <a:lnTo>
                          <a:pt x="378" y="0"/>
                        </a:lnTo>
                        <a:lnTo>
                          <a:pt x="384" y="5"/>
                        </a:lnTo>
                        <a:lnTo>
                          <a:pt x="389" y="11"/>
                        </a:lnTo>
                        <a:lnTo>
                          <a:pt x="394" y="16"/>
                        </a:lnTo>
                        <a:lnTo>
                          <a:pt x="400" y="21"/>
                        </a:lnTo>
                        <a:lnTo>
                          <a:pt x="405" y="27"/>
                        </a:lnTo>
                        <a:lnTo>
                          <a:pt x="410" y="32"/>
                        </a:lnTo>
                        <a:lnTo>
                          <a:pt x="416" y="38"/>
                        </a:lnTo>
                        <a:lnTo>
                          <a:pt x="421" y="43"/>
                        </a:lnTo>
                        <a:lnTo>
                          <a:pt x="431" y="54"/>
                        </a:lnTo>
                        <a:lnTo>
                          <a:pt x="431" y="59"/>
                        </a:lnTo>
                        <a:lnTo>
                          <a:pt x="437" y="64"/>
                        </a:lnTo>
                        <a:lnTo>
                          <a:pt x="447" y="75"/>
                        </a:lnTo>
                        <a:lnTo>
                          <a:pt x="447" y="81"/>
                        </a:lnTo>
                        <a:lnTo>
                          <a:pt x="453" y="86"/>
                        </a:lnTo>
                        <a:lnTo>
                          <a:pt x="458" y="91"/>
                        </a:lnTo>
                        <a:lnTo>
                          <a:pt x="463" y="97"/>
                        </a:lnTo>
                        <a:lnTo>
                          <a:pt x="469" y="102"/>
                        </a:lnTo>
                        <a:lnTo>
                          <a:pt x="474" y="107"/>
                        </a:lnTo>
                        <a:lnTo>
                          <a:pt x="479" y="113"/>
                        </a:lnTo>
                        <a:lnTo>
                          <a:pt x="485" y="113"/>
                        </a:lnTo>
                        <a:lnTo>
                          <a:pt x="490" y="118"/>
                        </a:lnTo>
                        <a:lnTo>
                          <a:pt x="495" y="118"/>
                        </a:lnTo>
                        <a:lnTo>
                          <a:pt x="501" y="118"/>
                        </a:lnTo>
                        <a:lnTo>
                          <a:pt x="506" y="118"/>
                        </a:lnTo>
                        <a:lnTo>
                          <a:pt x="511" y="118"/>
                        </a:lnTo>
                        <a:lnTo>
                          <a:pt x="517" y="118"/>
                        </a:lnTo>
                        <a:lnTo>
                          <a:pt x="522" y="118"/>
                        </a:lnTo>
                        <a:lnTo>
                          <a:pt x="527" y="113"/>
                        </a:lnTo>
                        <a:lnTo>
                          <a:pt x="533" y="107"/>
                        </a:lnTo>
                        <a:lnTo>
                          <a:pt x="538" y="102"/>
                        </a:lnTo>
                        <a:lnTo>
                          <a:pt x="543" y="102"/>
                        </a:lnTo>
                        <a:lnTo>
                          <a:pt x="549" y="97"/>
                        </a:lnTo>
                        <a:lnTo>
                          <a:pt x="554" y="91"/>
                        </a:lnTo>
                        <a:lnTo>
                          <a:pt x="565" y="81"/>
                        </a:lnTo>
                        <a:lnTo>
                          <a:pt x="565" y="75"/>
                        </a:lnTo>
                        <a:lnTo>
                          <a:pt x="570" y="70"/>
                        </a:lnTo>
                        <a:lnTo>
                          <a:pt x="580" y="59"/>
                        </a:lnTo>
                        <a:lnTo>
                          <a:pt x="580" y="54"/>
                        </a:lnTo>
                        <a:lnTo>
                          <a:pt x="586" y="48"/>
                        </a:lnTo>
                        <a:lnTo>
                          <a:pt x="596" y="38"/>
                        </a:lnTo>
                        <a:lnTo>
                          <a:pt x="596" y="32"/>
                        </a:lnTo>
                        <a:lnTo>
                          <a:pt x="602" y="27"/>
                        </a:lnTo>
                        <a:lnTo>
                          <a:pt x="607" y="21"/>
                        </a:lnTo>
                        <a:lnTo>
                          <a:pt x="612" y="16"/>
                        </a:lnTo>
                        <a:lnTo>
                          <a:pt x="618" y="11"/>
                        </a:lnTo>
                        <a:lnTo>
                          <a:pt x="623" y="5"/>
                        </a:lnTo>
                        <a:lnTo>
                          <a:pt x="628" y="5"/>
                        </a:lnTo>
                        <a:lnTo>
                          <a:pt x="634" y="0"/>
                        </a:lnTo>
                        <a:lnTo>
                          <a:pt x="639" y="0"/>
                        </a:lnTo>
                        <a:lnTo>
                          <a:pt x="644" y="0"/>
                        </a:lnTo>
                        <a:lnTo>
                          <a:pt x="650" y="0"/>
                        </a:lnTo>
                        <a:lnTo>
                          <a:pt x="655" y="0"/>
                        </a:lnTo>
                        <a:lnTo>
                          <a:pt x="660" y="0"/>
                        </a:lnTo>
                        <a:lnTo>
                          <a:pt x="666" y="0"/>
                        </a:lnTo>
                        <a:lnTo>
                          <a:pt x="671" y="5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61"/>
                  <p:cNvSpPr>
                    <a:spLocks/>
                  </p:cNvSpPr>
                  <p:nvPr/>
                </p:nvSpPr>
                <p:spPr bwMode="auto">
                  <a:xfrm>
                    <a:off x="3887788" y="2301876"/>
                    <a:ext cx="1022350" cy="187325"/>
                  </a:xfrm>
                  <a:custGeom>
                    <a:avLst/>
                    <a:gdLst>
                      <a:gd name="T0" fmla="*/ 11 w 644"/>
                      <a:gd name="T1" fmla="*/ 11 h 118"/>
                      <a:gd name="T2" fmla="*/ 27 w 644"/>
                      <a:gd name="T3" fmla="*/ 27 h 118"/>
                      <a:gd name="T4" fmla="*/ 43 w 644"/>
                      <a:gd name="T5" fmla="*/ 48 h 118"/>
                      <a:gd name="T6" fmla="*/ 64 w 644"/>
                      <a:gd name="T7" fmla="*/ 70 h 118"/>
                      <a:gd name="T8" fmla="*/ 74 w 644"/>
                      <a:gd name="T9" fmla="*/ 86 h 118"/>
                      <a:gd name="T10" fmla="*/ 90 w 644"/>
                      <a:gd name="T11" fmla="*/ 107 h 118"/>
                      <a:gd name="T12" fmla="*/ 106 w 644"/>
                      <a:gd name="T13" fmla="*/ 118 h 118"/>
                      <a:gd name="T14" fmla="*/ 122 w 644"/>
                      <a:gd name="T15" fmla="*/ 118 h 118"/>
                      <a:gd name="T16" fmla="*/ 138 w 644"/>
                      <a:gd name="T17" fmla="*/ 118 h 118"/>
                      <a:gd name="T18" fmla="*/ 154 w 644"/>
                      <a:gd name="T19" fmla="*/ 107 h 118"/>
                      <a:gd name="T20" fmla="*/ 170 w 644"/>
                      <a:gd name="T21" fmla="*/ 91 h 118"/>
                      <a:gd name="T22" fmla="*/ 191 w 644"/>
                      <a:gd name="T23" fmla="*/ 70 h 118"/>
                      <a:gd name="T24" fmla="*/ 207 w 644"/>
                      <a:gd name="T25" fmla="*/ 48 h 118"/>
                      <a:gd name="T26" fmla="*/ 223 w 644"/>
                      <a:gd name="T27" fmla="*/ 27 h 118"/>
                      <a:gd name="T28" fmla="*/ 229 w 644"/>
                      <a:gd name="T29" fmla="*/ 21 h 118"/>
                      <a:gd name="T30" fmla="*/ 239 w 644"/>
                      <a:gd name="T31" fmla="*/ 11 h 118"/>
                      <a:gd name="T32" fmla="*/ 255 w 644"/>
                      <a:gd name="T33" fmla="*/ 0 h 118"/>
                      <a:gd name="T34" fmla="*/ 271 w 644"/>
                      <a:gd name="T35" fmla="*/ 0 h 118"/>
                      <a:gd name="T36" fmla="*/ 287 w 644"/>
                      <a:gd name="T37" fmla="*/ 5 h 118"/>
                      <a:gd name="T38" fmla="*/ 303 w 644"/>
                      <a:gd name="T39" fmla="*/ 11 h 118"/>
                      <a:gd name="T40" fmla="*/ 319 w 644"/>
                      <a:gd name="T41" fmla="*/ 32 h 118"/>
                      <a:gd name="T42" fmla="*/ 335 w 644"/>
                      <a:gd name="T43" fmla="*/ 48 h 118"/>
                      <a:gd name="T44" fmla="*/ 346 w 644"/>
                      <a:gd name="T45" fmla="*/ 64 h 118"/>
                      <a:gd name="T46" fmla="*/ 356 w 644"/>
                      <a:gd name="T47" fmla="*/ 81 h 118"/>
                      <a:gd name="T48" fmla="*/ 372 w 644"/>
                      <a:gd name="T49" fmla="*/ 97 h 118"/>
                      <a:gd name="T50" fmla="*/ 388 w 644"/>
                      <a:gd name="T51" fmla="*/ 113 h 118"/>
                      <a:gd name="T52" fmla="*/ 404 w 644"/>
                      <a:gd name="T53" fmla="*/ 118 h 118"/>
                      <a:gd name="T54" fmla="*/ 420 w 644"/>
                      <a:gd name="T55" fmla="*/ 118 h 118"/>
                      <a:gd name="T56" fmla="*/ 436 w 644"/>
                      <a:gd name="T57" fmla="*/ 113 h 118"/>
                      <a:gd name="T58" fmla="*/ 452 w 644"/>
                      <a:gd name="T59" fmla="*/ 102 h 118"/>
                      <a:gd name="T60" fmla="*/ 468 w 644"/>
                      <a:gd name="T61" fmla="*/ 81 h 118"/>
                      <a:gd name="T62" fmla="*/ 489 w 644"/>
                      <a:gd name="T63" fmla="*/ 59 h 118"/>
                      <a:gd name="T64" fmla="*/ 505 w 644"/>
                      <a:gd name="T65" fmla="*/ 38 h 118"/>
                      <a:gd name="T66" fmla="*/ 516 w 644"/>
                      <a:gd name="T67" fmla="*/ 21 h 118"/>
                      <a:gd name="T68" fmla="*/ 532 w 644"/>
                      <a:gd name="T69" fmla="*/ 5 h 118"/>
                      <a:gd name="T70" fmla="*/ 548 w 644"/>
                      <a:gd name="T71" fmla="*/ 0 h 118"/>
                      <a:gd name="T72" fmla="*/ 564 w 644"/>
                      <a:gd name="T73" fmla="*/ 0 h 118"/>
                      <a:gd name="T74" fmla="*/ 580 w 644"/>
                      <a:gd name="T75" fmla="*/ 5 h 118"/>
                      <a:gd name="T76" fmla="*/ 596 w 644"/>
                      <a:gd name="T77" fmla="*/ 16 h 118"/>
                      <a:gd name="T78" fmla="*/ 612 w 644"/>
                      <a:gd name="T79" fmla="*/ 32 h 118"/>
                      <a:gd name="T80" fmla="*/ 623 w 644"/>
                      <a:gd name="T81" fmla="*/ 48 h 118"/>
                      <a:gd name="T82" fmla="*/ 638 w 644"/>
                      <a:gd name="T83" fmla="*/ 64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44" h="118">
                        <a:moveTo>
                          <a:pt x="0" y="5"/>
                        </a:moveTo>
                        <a:lnTo>
                          <a:pt x="5" y="5"/>
                        </a:lnTo>
                        <a:lnTo>
                          <a:pt x="11" y="11"/>
                        </a:lnTo>
                        <a:lnTo>
                          <a:pt x="16" y="16"/>
                        </a:lnTo>
                        <a:lnTo>
                          <a:pt x="21" y="21"/>
                        </a:lnTo>
                        <a:lnTo>
                          <a:pt x="27" y="27"/>
                        </a:lnTo>
                        <a:lnTo>
                          <a:pt x="32" y="32"/>
                        </a:lnTo>
                        <a:lnTo>
                          <a:pt x="43" y="43"/>
                        </a:lnTo>
                        <a:lnTo>
                          <a:pt x="43" y="48"/>
                        </a:lnTo>
                        <a:lnTo>
                          <a:pt x="48" y="54"/>
                        </a:lnTo>
                        <a:lnTo>
                          <a:pt x="53" y="59"/>
                        </a:lnTo>
                        <a:lnTo>
                          <a:pt x="64" y="70"/>
                        </a:lnTo>
                        <a:lnTo>
                          <a:pt x="64" y="75"/>
                        </a:lnTo>
                        <a:lnTo>
                          <a:pt x="69" y="81"/>
                        </a:lnTo>
                        <a:lnTo>
                          <a:pt x="74" y="86"/>
                        </a:lnTo>
                        <a:lnTo>
                          <a:pt x="85" y="97"/>
                        </a:lnTo>
                        <a:lnTo>
                          <a:pt x="85" y="102"/>
                        </a:lnTo>
                        <a:lnTo>
                          <a:pt x="90" y="107"/>
                        </a:lnTo>
                        <a:lnTo>
                          <a:pt x="96" y="113"/>
                        </a:lnTo>
                        <a:lnTo>
                          <a:pt x="101" y="113"/>
                        </a:lnTo>
                        <a:lnTo>
                          <a:pt x="106" y="118"/>
                        </a:lnTo>
                        <a:lnTo>
                          <a:pt x="112" y="118"/>
                        </a:lnTo>
                        <a:lnTo>
                          <a:pt x="117" y="118"/>
                        </a:lnTo>
                        <a:lnTo>
                          <a:pt x="122" y="118"/>
                        </a:lnTo>
                        <a:lnTo>
                          <a:pt x="128" y="118"/>
                        </a:lnTo>
                        <a:lnTo>
                          <a:pt x="133" y="118"/>
                        </a:lnTo>
                        <a:lnTo>
                          <a:pt x="138" y="118"/>
                        </a:lnTo>
                        <a:lnTo>
                          <a:pt x="144" y="113"/>
                        </a:lnTo>
                        <a:lnTo>
                          <a:pt x="149" y="113"/>
                        </a:lnTo>
                        <a:lnTo>
                          <a:pt x="154" y="107"/>
                        </a:lnTo>
                        <a:lnTo>
                          <a:pt x="160" y="102"/>
                        </a:lnTo>
                        <a:lnTo>
                          <a:pt x="165" y="97"/>
                        </a:lnTo>
                        <a:lnTo>
                          <a:pt x="170" y="91"/>
                        </a:lnTo>
                        <a:lnTo>
                          <a:pt x="176" y="86"/>
                        </a:lnTo>
                        <a:lnTo>
                          <a:pt x="181" y="81"/>
                        </a:lnTo>
                        <a:lnTo>
                          <a:pt x="191" y="70"/>
                        </a:lnTo>
                        <a:lnTo>
                          <a:pt x="191" y="64"/>
                        </a:lnTo>
                        <a:lnTo>
                          <a:pt x="197" y="59"/>
                        </a:lnTo>
                        <a:lnTo>
                          <a:pt x="207" y="48"/>
                        </a:lnTo>
                        <a:lnTo>
                          <a:pt x="207" y="43"/>
                        </a:lnTo>
                        <a:lnTo>
                          <a:pt x="213" y="38"/>
                        </a:lnTo>
                        <a:lnTo>
                          <a:pt x="223" y="27"/>
                        </a:lnTo>
                        <a:lnTo>
                          <a:pt x="218" y="27"/>
                        </a:lnTo>
                        <a:lnTo>
                          <a:pt x="223" y="27"/>
                        </a:lnTo>
                        <a:lnTo>
                          <a:pt x="229" y="21"/>
                        </a:lnTo>
                        <a:lnTo>
                          <a:pt x="239" y="11"/>
                        </a:lnTo>
                        <a:lnTo>
                          <a:pt x="234" y="11"/>
                        </a:lnTo>
                        <a:lnTo>
                          <a:pt x="239" y="11"/>
                        </a:lnTo>
                        <a:lnTo>
                          <a:pt x="245" y="5"/>
                        </a:lnTo>
                        <a:lnTo>
                          <a:pt x="250" y="5"/>
                        </a:lnTo>
                        <a:lnTo>
                          <a:pt x="255" y="0"/>
                        </a:lnTo>
                        <a:lnTo>
                          <a:pt x="261" y="0"/>
                        </a:lnTo>
                        <a:lnTo>
                          <a:pt x="266" y="0"/>
                        </a:lnTo>
                        <a:lnTo>
                          <a:pt x="271" y="0"/>
                        </a:lnTo>
                        <a:lnTo>
                          <a:pt x="277" y="0"/>
                        </a:lnTo>
                        <a:lnTo>
                          <a:pt x="282" y="0"/>
                        </a:lnTo>
                        <a:lnTo>
                          <a:pt x="287" y="5"/>
                        </a:lnTo>
                        <a:lnTo>
                          <a:pt x="293" y="5"/>
                        </a:lnTo>
                        <a:lnTo>
                          <a:pt x="298" y="11"/>
                        </a:lnTo>
                        <a:lnTo>
                          <a:pt x="303" y="11"/>
                        </a:lnTo>
                        <a:lnTo>
                          <a:pt x="314" y="21"/>
                        </a:lnTo>
                        <a:lnTo>
                          <a:pt x="314" y="27"/>
                        </a:lnTo>
                        <a:lnTo>
                          <a:pt x="319" y="32"/>
                        </a:lnTo>
                        <a:lnTo>
                          <a:pt x="325" y="38"/>
                        </a:lnTo>
                        <a:lnTo>
                          <a:pt x="330" y="43"/>
                        </a:lnTo>
                        <a:lnTo>
                          <a:pt x="335" y="48"/>
                        </a:lnTo>
                        <a:lnTo>
                          <a:pt x="340" y="54"/>
                        </a:lnTo>
                        <a:lnTo>
                          <a:pt x="340" y="59"/>
                        </a:lnTo>
                        <a:lnTo>
                          <a:pt x="346" y="64"/>
                        </a:lnTo>
                        <a:lnTo>
                          <a:pt x="351" y="70"/>
                        </a:lnTo>
                        <a:lnTo>
                          <a:pt x="356" y="75"/>
                        </a:lnTo>
                        <a:lnTo>
                          <a:pt x="356" y="81"/>
                        </a:lnTo>
                        <a:lnTo>
                          <a:pt x="362" y="86"/>
                        </a:lnTo>
                        <a:lnTo>
                          <a:pt x="367" y="91"/>
                        </a:lnTo>
                        <a:lnTo>
                          <a:pt x="372" y="97"/>
                        </a:lnTo>
                        <a:lnTo>
                          <a:pt x="378" y="102"/>
                        </a:lnTo>
                        <a:lnTo>
                          <a:pt x="383" y="107"/>
                        </a:lnTo>
                        <a:lnTo>
                          <a:pt x="388" y="113"/>
                        </a:lnTo>
                        <a:lnTo>
                          <a:pt x="394" y="118"/>
                        </a:lnTo>
                        <a:lnTo>
                          <a:pt x="399" y="118"/>
                        </a:lnTo>
                        <a:lnTo>
                          <a:pt x="404" y="118"/>
                        </a:lnTo>
                        <a:lnTo>
                          <a:pt x="410" y="118"/>
                        </a:lnTo>
                        <a:lnTo>
                          <a:pt x="415" y="118"/>
                        </a:lnTo>
                        <a:lnTo>
                          <a:pt x="420" y="118"/>
                        </a:lnTo>
                        <a:lnTo>
                          <a:pt x="426" y="118"/>
                        </a:lnTo>
                        <a:lnTo>
                          <a:pt x="431" y="118"/>
                        </a:lnTo>
                        <a:lnTo>
                          <a:pt x="436" y="113"/>
                        </a:lnTo>
                        <a:lnTo>
                          <a:pt x="442" y="113"/>
                        </a:lnTo>
                        <a:lnTo>
                          <a:pt x="447" y="107"/>
                        </a:lnTo>
                        <a:lnTo>
                          <a:pt x="452" y="102"/>
                        </a:lnTo>
                        <a:lnTo>
                          <a:pt x="458" y="97"/>
                        </a:lnTo>
                        <a:lnTo>
                          <a:pt x="468" y="86"/>
                        </a:lnTo>
                        <a:lnTo>
                          <a:pt x="468" y="81"/>
                        </a:lnTo>
                        <a:lnTo>
                          <a:pt x="474" y="75"/>
                        </a:lnTo>
                        <a:lnTo>
                          <a:pt x="479" y="70"/>
                        </a:lnTo>
                        <a:lnTo>
                          <a:pt x="489" y="59"/>
                        </a:lnTo>
                        <a:lnTo>
                          <a:pt x="489" y="54"/>
                        </a:lnTo>
                        <a:lnTo>
                          <a:pt x="495" y="48"/>
                        </a:lnTo>
                        <a:lnTo>
                          <a:pt x="505" y="38"/>
                        </a:lnTo>
                        <a:lnTo>
                          <a:pt x="505" y="32"/>
                        </a:lnTo>
                        <a:lnTo>
                          <a:pt x="511" y="27"/>
                        </a:lnTo>
                        <a:lnTo>
                          <a:pt x="516" y="21"/>
                        </a:lnTo>
                        <a:lnTo>
                          <a:pt x="521" y="16"/>
                        </a:lnTo>
                        <a:lnTo>
                          <a:pt x="527" y="11"/>
                        </a:lnTo>
                        <a:lnTo>
                          <a:pt x="532" y="5"/>
                        </a:lnTo>
                        <a:lnTo>
                          <a:pt x="537" y="5"/>
                        </a:lnTo>
                        <a:lnTo>
                          <a:pt x="543" y="0"/>
                        </a:lnTo>
                        <a:lnTo>
                          <a:pt x="548" y="0"/>
                        </a:lnTo>
                        <a:lnTo>
                          <a:pt x="553" y="0"/>
                        </a:lnTo>
                        <a:lnTo>
                          <a:pt x="559" y="0"/>
                        </a:lnTo>
                        <a:lnTo>
                          <a:pt x="564" y="0"/>
                        </a:lnTo>
                        <a:lnTo>
                          <a:pt x="569" y="0"/>
                        </a:lnTo>
                        <a:lnTo>
                          <a:pt x="575" y="0"/>
                        </a:lnTo>
                        <a:lnTo>
                          <a:pt x="580" y="5"/>
                        </a:lnTo>
                        <a:lnTo>
                          <a:pt x="585" y="5"/>
                        </a:lnTo>
                        <a:lnTo>
                          <a:pt x="591" y="11"/>
                        </a:lnTo>
                        <a:lnTo>
                          <a:pt x="596" y="16"/>
                        </a:lnTo>
                        <a:lnTo>
                          <a:pt x="601" y="21"/>
                        </a:lnTo>
                        <a:lnTo>
                          <a:pt x="607" y="27"/>
                        </a:lnTo>
                        <a:lnTo>
                          <a:pt x="612" y="32"/>
                        </a:lnTo>
                        <a:lnTo>
                          <a:pt x="617" y="38"/>
                        </a:lnTo>
                        <a:lnTo>
                          <a:pt x="623" y="43"/>
                        </a:lnTo>
                        <a:lnTo>
                          <a:pt x="623" y="48"/>
                        </a:lnTo>
                        <a:lnTo>
                          <a:pt x="628" y="54"/>
                        </a:lnTo>
                        <a:lnTo>
                          <a:pt x="633" y="59"/>
                        </a:lnTo>
                        <a:lnTo>
                          <a:pt x="638" y="64"/>
                        </a:lnTo>
                        <a:lnTo>
                          <a:pt x="638" y="70"/>
                        </a:lnTo>
                        <a:lnTo>
                          <a:pt x="644" y="75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62"/>
                  <p:cNvSpPr>
                    <a:spLocks/>
                  </p:cNvSpPr>
                  <p:nvPr/>
                </p:nvSpPr>
                <p:spPr bwMode="auto">
                  <a:xfrm>
                    <a:off x="4910138" y="2301876"/>
                    <a:ext cx="1047750" cy="187325"/>
                  </a:xfrm>
                  <a:custGeom>
                    <a:avLst/>
                    <a:gdLst>
                      <a:gd name="T0" fmla="*/ 16 w 660"/>
                      <a:gd name="T1" fmla="*/ 91 h 118"/>
                      <a:gd name="T2" fmla="*/ 26 w 660"/>
                      <a:gd name="T3" fmla="*/ 102 h 118"/>
                      <a:gd name="T4" fmla="*/ 37 w 660"/>
                      <a:gd name="T5" fmla="*/ 113 h 118"/>
                      <a:gd name="T6" fmla="*/ 53 w 660"/>
                      <a:gd name="T7" fmla="*/ 118 h 118"/>
                      <a:gd name="T8" fmla="*/ 69 w 660"/>
                      <a:gd name="T9" fmla="*/ 118 h 118"/>
                      <a:gd name="T10" fmla="*/ 85 w 660"/>
                      <a:gd name="T11" fmla="*/ 113 h 118"/>
                      <a:gd name="T12" fmla="*/ 101 w 660"/>
                      <a:gd name="T13" fmla="*/ 97 h 118"/>
                      <a:gd name="T14" fmla="*/ 117 w 660"/>
                      <a:gd name="T15" fmla="*/ 81 h 118"/>
                      <a:gd name="T16" fmla="*/ 133 w 660"/>
                      <a:gd name="T17" fmla="*/ 59 h 118"/>
                      <a:gd name="T18" fmla="*/ 149 w 660"/>
                      <a:gd name="T19" fmla="*/ 38 h 118"/>
                      <a:gd name="T20" fmla="*/ 165 w 660"/>
                      <a:gd name="T21" fmla="*/ 21 h 118"/>
                      <a:gd name="T22" fmla="*/ 175 w 660"/>
                      <a:gd name="T23" fmla="*/ 11 h 118"/>
                      <a:gd name="T24" fmla="*/ 191 w 660"/>
                      <a:gd name="T25" fmla="*/ 0 h 118"/>
                      <a:gd name="T26" fmla="*/ 207 w 660"/>
                      <a:gd name="T27" fmla="*/ 0 h 118"/>
                      <a:gd name="T28" fmla="*/ 223 w 660"/>
                      <a:gd name="T29" fmla="*/ 0 h 118"/>
                      <a:gd name="T30" fmla="*/ 239 w 660"/>
                      <a:gd name="T31" fmla="*/ 16 h 118"/>
                      <a:gd name="T32" fmla="*/ 261 w 660"/>
                      <a:gd name="T33" fmla="*/ 32 h 118"/>
                      <a:gd name="T34" fmla="*/ 271 w 660"/>
                      <a:gd name="T35" fmla="*/ 48 h 118"/>
                      <a:gd name="T36" fmla="*/ 287 w 660"/>
                      <a:gd name="T37" fmla="*/ 70 h 118"/>
                      <a:gd name="T38" fmla="*/ 303 w 660"/>
                      <a:gd name="T39" fmla="*/ 91 h 118"/>
                      <a:gd name="T40" fmla="*/ 319 w 660"/>
                      <a:gd name="T41" fmla="*/ 107 h 118"/>
                      <a:gd name="T42" fmla="*/ 335 w 660"/>
                      <a:gd name="T43" fmla="*/ 118 h 118"/>
                      <a:gd name="T44" fmla="*/ 351 w 660"/>
                      <a:gd name="T45" fmla="*/ 118 h 118"/>
                      <a:gd name="T46" fmla="*/ 367 w 660"/>
                      <a:gd name="T47" fmla="*/ 118 h 118"/>
                      <a:gd name="T48" fmla="*/ 383 w 660"/>
                      <a:gd name="T49" fmla="*/ 107 h 118"/>
                      <a:gd name="T50" fmla="*/ 399 w 660"/>
                      <a:gd name="T51" fmla="*/ 91 h 118"/>
                      <a:gd name="T52" fmla="*/ 415 w 660"/>
                      <a:gd name="T53" fmla="*/ 70 h 118"/>
                      <a:gd name="T54" fmla="*/ 431 w 660"/>
                      <a:gd name="T55" fmla="*/ 48 h 118"/>
                      <a:gd name="T56" fmla="*/ 452 w 660"/>
                      <a:gd name="T57" fmla="*/ 27 h 118"/>
                      <a:gd name="T58" fmla="*/ 463 w 660"/>
                      <a:gd name="T59" fmla="*/ 11 h 118"/>
                      <a:gd name="T60" fmla="*/ 479 w 660"/>
                      <a:gd name="T61" fmla="*/ 0 h 118"/>
                      <a:gd name="T62" fmla="*/ 495 w 660"/>
                      <a:gd name="T63" fmla="*/ 0 h 118"/>
                      <a:gd name="T64" fmla="*/ 511 w 660"/>
                      <a:gd name="T65" fmla="*/ 0 h 118"/>
                      <a:gd name="T66" fmla="*/ 527 w 660"/>
                      <a:gd name="T67" fmla="*/ 11 h 118"/>
                      <a:gd name="T68" fmla="*/ 543 w 660"/>
                      <a:gd name="T69" fmla="*/ 27 h 118"/>
                      <a:gd name="T70" fmla="*/ 559 w 660"/>
                      <a:gd name="T71" fmla="*/ 48 h 118"/>
                      <a:gd name="T72" fmla="*/ 580 w 660"/>
                      <a:gd name="T73" fmla="*/ 70 h 118"/>
                      <a:gd name="T74" fmla="*/ 596 w 660"/>
                      <a:gd name="T75" fmla="*/ 91 h 118"/>
                      <a:gd name="T76" fmla="*/ 612 w 660"/>
                      <a:gd name="T77" fmla="*/ 107 h 118"/>
                      <a:gd name="T78" fmla="*/ 617 w 660"/>
                      <a:gd name="T79" fmla="*/ 113 h 118"/>
                      <a:gd name="T80" fmla="*/ 633 w 660"/>
                      <a:gd name="T81" fmla="*/ 118 h 118"/>
                      <a:gd name="T82" fmla="*/ 649 w 660"/>
                      <a:gd name="T83" fmla="*/ 118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60" h="118">
                        <a:moveTo>
                          <a:pt x="0" y="75"/>
                        </a:moveTo>
                        <a:lnTo>
                          <a:pt x="5" y="81"/>
                        </a:lnTo>
                        <a:lnTo>
                          <a:pt x="16" y="91"/>
                        </a:lnTo>
                        <a:lnTo>
                          <a:pt x="16" y="97"/>
                        </a:lnTo>
                        <a:lnTo>
                          <a:pt x="21" y="102"/>
                        </a:lnTo>
                        <a:lnTo>
                          <a:pt x="26" y="102"/>
                        </a:lnTo>
                        <a:lnTo>
                          <a:pt x="37" y="113"/>
                        </a:lnTo>
                        <a:lnTo>
                          <a:pt x="32" y="113"/>
                        </a:lnTo>
                        <a:lnTo>
                          <a:pt x="37" y="113"/>
                        </a:lnTo>
                        <a:lnTo>
                          <a:pt x="42" y="118"/>
                        </a:lnTo>
                        <a:lnTo>
                          <a:pt x="48" y="118"/>
                        </a:lnTo>
                        <a:lnTo>
                          <a:pt x="53" y="118"/>
                        </a:lnTo>
                        <a:lnTo>
                          <a:pt x="58" y="118"/>
                        </a:lnTo>
                        <a:lnTo>
                          <a:pt x="64" y="118"/>
                        </a:lnTo>
                        <a:lnTo>
                          <a:pt x="69" y="118"/>
                        </a:lnTo>
                        <a:lnTo>
                          <a:pt x="74" y="118"/>
                        </a:lnTo>
                        <a:lnTo>
                          <a:pt x="80" y="118"/>
                        </a:lnTo>
                        <a:lnTo>
                          <a:pt x="85" y="113"/>
                        </a:lnTo>
                        <a:lnTo>
                          <a:pt x="90" y="107"/>
                        </a:lnTo>
                        <a:lnTo>
                          <a:pt x="96" y="102"/>
                        </a:lnTo>
                        <a:lnTo>
                          <a:pt x="101" y="97"/>
                        </a:lnTo>
                        <a:lnTo>
                          <a:pt x="106" y="91"/>
                        </a:lnTo>
                        <a:lnTo>
                          <a:pt x="112" y="86"/>
                        </a:lnTo>
                        <a:lnTo>
                          <a:pt x="117" y="81"/>
                        </a:lnTo>
                        <a:lnTo>
                          <a:pt x="128" y="70"/>
                        </a:lnTo>
                        <a:lnTo>
                          <a:pt x="128" y="64"/>
                        </a:lnTo>
                        <a:lnTo>
                          <a:pt x="133" y="59"/>
                        </a:lnTo>
                        <a:lnTo>
                          <a:pt x="143" y="48"/>
                        </a:lnTo>
                        <a:lnTo>
                          <a:pt x="143" y="43"/>
                        </a:lnTo>
                        <a:lnTo>
                          <a:pt x="149" y="38"/>
                        </a:lnTo>
                        <a:lnTo>
                          <a:pt x="154" y="32"/>
                        </a:lnTo>
                        <a:lnTo>
                          <a:pt x="159" y="27"/>
                        </a:lnTo>
                        <a:lnTo>
                          <a:pt x="165" y="21"/>
                        </a:lnTo>
                        <a:lnTo>
                          <a:pt x="175" y="11"/>
                        </a:lnTo>
                        <a:lnTo>
                          <a:pt x="170" y="11"/>
                        </a:lnTo>
                        <a:lnTo>
                          <a:pt x="175" y="11"/>
                        </a:lnTo>
                        <a:lnTo>
                          <a:pt x="181" y="5"/>
                        </a:lnTo>
                        <a:lnTo>
                          <a:pt x="186" y="0"/>
                        </a:lnTo>
                        <a:lnTo>
                          <a:pt x="191" y="0"/>
                        </a:lnTo>
                        <a:lnTo>
                          <a:pt x="197" y="0"/>
                        </a:lnTo>
                        <a:lnTo>
                          <a:pt x="202" y="0"/>
                        </a:lnTo>
                        <a:lnTo>
                          <a:pt x="207" y="0"/>
                        </a:lnTo>
                        <a:lnTo>
                          <a:pt x="213" y="0"/>
                        </a:lnTo>
                        <a:lnTo>
                          <a:pt x="218" y="0"/>
                        </a:lnTo>
                        <a:lnTo>
                          <a:pt x="223" y="0"/>
                        </a:lnTo>
                        <a:lnTo>
                          <a:pt x="229" y="5"/>
                        </a:lnTo>
                        <a:lnTo>
                          <a:pt x="234" y="11"/>
                        </a:lnTo>
                        <a:lnTo>
                          <a:pt x="239" y="16"/>
                        </a:lnTo>
                        <a:lnTo>
                          <a:pt x="245" y="21"/>
                        </a:lnTo>
                        <a:lnTo>
                          <a:pt x="250" y="21"/>
                        </a:lnTo>
                        <a:lnTo>
                          <a:pt x="261" y="32"/>
                        </a:lnTo>
                        <a:lnTo>
                          <a:pt x="261" y="38"/>
                        </a:lnTo>
                        <a:lnTo>
                          <a:pt x="266" y="43"/>
                        </a:lnTo>
                        <a:lnTo>
                          <a:pt x="271" y="48"/>
                        </a:lnTo>
                        <a:lnTo>
                          <a:pt x="282" y="59"/>
                        </a:lnTo>
                        <a:lnTo>
                          <a:pt x="282" y="64"/>
                        </a:lnTo>
                        <a:lnTo>
                          <a:pt x="287" y="70"/>
                        </a:lnTo>
                        <a:lnTo>
                          <a:pt x="298" y="81"/>
                        </a:lnTo>
                        <a:lnTo>
                          <a:pt x="298" y="86"/>
                        </a:lnTo>
                        <a:lnTo>
                          <a:pt x="303" y="91"/>
                        </a:lnTo>
                        <a:lnTo>
                          <a:pt x="308" y="97"/>
                        </a:lnTo>
                        <a:lnTo>
                          <a:pt x="314" y="102"/>
                        </a:lnTo>
                        <a:lnTo>
                          <a:pt x="319" y="107"/>
                        </a:lnTo>
                        <a:lnTo>
                          <a:pt x="324" y="113"/>
                        </a:lnTo>
                        <a:lnTo>
                          <a:pt x="330" y="113"/>
                        </a:lnTo>
                        <a:lnTo>
                          <a:pt x="335" y="118"/>
                        </a:lnTo>
                        <a:lnTo>
                          <a:pt x="340" y="118"/>
                        </a:lnTo>
                        <a:lnTo>
                          <a:pt x="346" y="118"/>
                        </a:lnTo>
                        <a:lnTo>
                          <a:pt x="351" y="118"/>
                        </a:lnTo>
                        <a:lnTo>
                          <a:pt x="356" y="118"/>
                        </a:lnTo>
                        <a:lnTo>
                          <a:pt x="362" y="118"/>
                        </a:lnTo>
                        <a:lnTo>
                          <a:pt x="367" y="118"/>
                        </a:lnTo>
                        <a:lnTo>
                          <a:pt x="372" y="113"/>
                        </a:lnTo>
                        <a:lnTo>
                          <a:pt x="378" y="107"/>
                        </a:lnTo>
                        <a:lnTo>
                          <a:pt x="383" y="107"/>
                        </a:lnTo>
                        <a:lnTo>
                          <a:pt x="388" y="102"/>
                        </a:lnTo>
                        <a:lnTo>
                          <a:pt x="394" y="97"/>
                        </a:lnTo>
                        <a:lnTo>
                          <a:pt x="399" y="91"/>
                        </a:lnTo>
                        <a:lnTo>
                          <a:pt x="410" y="81"/>
                        </a:lnTo>
                        <a:lnTo>
                          <a:pt x="410" y="75"/>
                        </a:lnTo>
                        <a:lnTo>
                          <a:pt x="415" y="70"/>
                        </a:lnTo>
                        <a:lnTo>
                          <a:pt x="420" y="64"/>
                        </a:lnTo>
                        <a:lnTo>
                          <a:pt x="431" y="54"/>
                        </a:lnTo>
                        <a:lnTo>
                          <a:pt x="431" y="48"/>
                        </a:lnTo>
                        <a:lnTo>
                          <a:pt x="436" y="43"/>
                        </a:lnTo>
                        <a:lnTo>
                          <a:pt x="441" y="38"/>
                        </a:lnTo>
                        <a:lnTo>
                          <a:pt x="452" y="27"/>
                        </a:lnTo>
                        <a:lnTo>
                          <a:pt x="452" y="21"/>
                        </a:lnTo>
                        <a:lnTo>
                          <a:pt x="457" y="16"/>
                        </a:lnTo>
                        <a:lnTo>
                          <a:pt x="463" y="11"/>
                        </a:lnTo>
                        <a:lnTo>
                          <a:pt x="468" y="5"/>
                        </a:lnTo>
                        <a:lnTo>
                          <a:pt x="473" y="5"/>
                        </a:lnTo>
                        <a:lnTo>
                          <a:pt x="479" y="0"/>
                        </a:lnTo>
                        <a:lnTo>
                          <a:pt x="484" y="0"/>
                        </a:lnTo>
                        <a:lnTo>
                          <a:pt x="489" y="0"/>
                        </a:lnTo>
                        <a:lnTo>
                          <a:pt x="495" y="0"/>
                        </a:lnTo>
                        <a:lnTo>
                          <a:pt x="500" y="0"/>
                        </a:lnTo>
                        <a:lnTo>
                          <a:pt x="505" y="0"/>
                        </a:lnTo>
                        <a:lnTo>
                          <a:pt x="511" y="0"/>
                        </a:lnTo>
                        <a:lnTo>
                          <a:pt x="516" y="5"/>
                        </a:lnTo>
                        <a:lnTo>
                          <a:pt x="521" y="5"/>
                        </a:lnTo>
                        <a:lnTo>
                          <a:pt x="527" y="11"/>
                        </a:lnTo>
                        <a:lnTo>
                          <a:pt x="532" y="16"/>
                        </a:lnTo>
                        <a:lnTo>
                          <a:pt x="537" y="21"/>
                        </a:lnTo>
                        <a:lnTo>
                          <a:pt x="543" y="27"/>
                        </a:lnTo>
                        <a:lnTo>
                          <a:pt x="548" y="32"/>
                        </a:lnTo>
                        <a:lnTo>
                          <a:pt x="559" y="43"/>
                        </a:lnTo>
                        <a:lnTo>
                          <a:pt x="559" y="48"/>
                        </a:lnTo>
                        <a:lnTo>
                          <a:pt x="564" y="54"/>
                        </a:lnTo>
                        <a:lnTo>
                          <a:pt x="569" y="59"/>
                        </a:lnTo>
                        <a:lnTo>
                          <a:pt x="580" y="70"/>
                        </a:lnTo>
                        <a:lnTo>
                          <a:pt x="580" y="75"/>
                        </a:lnTo>
                        <a:lnTo>
                          <a:pt x="585" y="81"/>
                        </a:lnTo>
                        <a:lnTo>
                          <a:pt x="596" y="91"/>
                        </a:lnTo>
                        <a:lnTo>
                          <a:pt x="596" y="97"/>
                        </a:lnTo>
                        <a:lnTo>
                          <a:pt x="601" y="97"/>
                        </a:lnTo>
                        <a:lnTo>
                          <a:pt x="612" y="107"/>
                        </a:lnTo>
                        <a:lnTo>
                          <a:pt x="606" y="107"/>
                        </a:lnTo>
                        <a:lnTo>
                          <a:pt x="612" y="107"/>
                        </a:lnTo>
                        <a:lnTo>
                          <a:pt x="617" y="113"/>
                        </a:lnTo>
                        <a:lnTo>
                          <a:pt x="622" y="118"/>
                        </a:lnTo>
                        <a:lnTo>
                          <a:pt x="628" y="118"/>
                        </a:lnTo>
                        <a:lnTo>
                          <a:pt x="633" y="118"/>
                        </a:lnTo>
                        <a:lnTo>
                          <a:pt x="638" y="118"/>
                        </a:lnTo>
                        <a:lnTo>
                          <a:pt x="644" y="118"/>
                        </a:lnTo>
                        <a:lnTo>
                          <a:pt x="649" y="118"/>
                        </a:lnTo>
                        <a:lnTo>
                          <a:pt x="654" y="118"/>
                        </a:lnTo>
                        <a:lnTo>
                          <a:pt x="660" y="113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63"/>
                  <p:cNvSpPr>
                    <a:spLocks/>
                  </p:cNvSpPr>
                  <p:nvPr/>
                </p:nvSpPr>
                <p:spPr bwMode="auto">
                  <a:xfrm>
                    <a:off x="5957888" y="2301876"/>
                    <a:ext cx="531813" cy="187325"/>
                  </a:xfrm>
                  <a:custGeom>
                    <a:avLst/>
                    <a:gdLst>
                      <a:gd name="T0" fmla="*/ 5 w 335"/>
                      <a:gd name="T1" fmla="*/ 113 h 118"/>
                      <a:gd name="T2" fmla="*/ 16 w 335"/>
                      <a:gd name="T3" fmla="*/ 102 h 118"/>
                      <a:gd name="T4" fmla="*/ 26 w 335"/>
                      <a:gd name="T5" fmla="*/ 91 h 118"/>
                      <a:gd name="T6" fmla="*/ 37 w 335"/>
                      <a:gd name="T7" fmla="*/ 81 h 118"/>
                      <a:gd name="T8" fmla="*/ 48 w 335"/>
                      <a:gd name="T9" fmla="*/ 70 h 118"/>
                      <a:gd name="T10" fmla="*/ 53 w 335"/>
                      <a:gd name="T11" fmla="*/ 59 h 118"/>
                      <a:gd name="T12" fmla="*/ 63 w 335"/>
                      <a:gd name="T13" fmla="*/ 48 h 118"/>
                      <a:gd name="T14" fmla="*/ 69 w 335"/>
                      <a:gd name="T15" fmla="*/ 38 h 118"/>
                      <a:gd name="T16" fmla="*/ 79 w 335"/>
                      <a:gd name="T17" fmla="*/ 27 h 118"/>
                      <a:gd name="T18" fmla="*/ 85 w 335"/>
                      <a:gd name="T19" fmla="*/ 16 h 118"/>
                      <a:gd name="T20" fmla="*/ 95 w 335"/>
                      <a:gd name="T21" fmla="*/ 11 h 118"/>
                      <a:gd name="T22" fmla="*/ 106 w 335"/>
                      <a:gd name="T23" fmla="*/ 0 h 118"/>
                      <a:gd name="T24" fmla="*/ 117 w 335"/>
                      <a:gd name="T25" fmla="*/ 0 h 118"/>
                      <a:gd name="T26" fmla="*/ 127 w 335"/>
                      <a:gd name="T27" fmla="*/ 0 h 118"/>
                      <a:gd name="T28" fmla="*/ 138 w 335"/>
                      <a:gd name="T29" fmla="*/ 0 h 118"/>
                      <a:gd name="T30" fmla="*/ 149 w 335"/>
                      <a:gd name="T31" fmla="*/ 5 h 118"/>
                      <a:gd name="T32" fmla="*/ 165 w 335"/>
                      <a:gd name="T33" fmla="*/ 16 h 118"/>
                      <a:gd name="T34" fmla="*/ 165 w 335"/>
                      <a:gd name="T35" fmla="*/ 16 h 118"/>
                      <a:gd name="T36" fmla="*/ 181 w 335"/>
                      <a:gd name="T37" fmla="*/ 32 h 118"/>
                      <a:gd name="T38" fmla="*/ 186 w 335"/>
                      <a:gd name="T39" fmla="*/ 43 h 118"/>
                      <a:gd name="T40" fmla="*/ 197 w 335"/>
                      <a:gd name="T41" fmla="*/ 59 h 118"/>
                      <a:gd name="T42" fmla="*/ 212 w 335"/>
                      <a:gd name="T43" fmla="*/ 75 h 118"/>
                      <a:gd name="T44" fmla="*/ 218 w 335"/>
                      <a:gd name="T45" fmla="*/ 86 h 118"/>
                      <a:gd name="T46" fmla="*/ 228 w 335"/>
                      <a:gd name="T47" fmla="*/ 97 h 118"/>
                      <a:gd name="T48" fmla="*/ 239 w 335"/>
                      <a:gd name="T49" fmla="*/ 107 h 118"/>
                      <a:gd name="T50" fmla="*/ 250 w 335"/>
                      <a:gd name="T51" fmla="*/ 113 h 118"/>
                      <a:gd name="T52" fmla="*/ 260 w 335"/>
                      <a:gd name="T53" fmla="*/ 118 h 118"/>
                      <a:gd name="T54" fmla="*/ 271 w 335"/>
                      <a:gd name="T55" fmla="*/ 118 h 118"/>
                      <a:gd name="T56" fmla="*/ 282 w 335"/>
                      <a:gd name="T57" fmla="*/ 118 h 118"/>
                      <a:gd name="T58" fmla="*/ 292 w 335"/>
                      <a:gd name="T59" fmla="*/ 113 h 118"/>
                      <a:gd name="T60" fmla="*/ 303 w 335"/>
                      <a:gd name="T61" fmla="*/ 107 h 118"/>
                      <a:gd name="T62" fmla="*/ 314 w 335"/>
                      <a:gd name="T63" fmla="*/ 97 h 118"/>
                      <a:gd name="T64" fmla="*/ 324 w 335"/>
                      <a:gd name="T65" fmla="*/ 86 h 118"/>
                      <a:gd name="T66" fmla="*/ 335 w 335"/>
                      <a:gd name="T67" fmla="*/ 75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35" h="118">
                        <a:moveTo>
                          <a:pt x="0" y="113"/>
                        </a:moveTo>
                        <a:lnTo>
                          <a:pt x="5" y="113"/>
                        </a:lnTo>
                        <a:lnTo>
                          <a:pt x="10" y="107"/>
                        </a:lnTo>
                        <a:lnTo>
                          <a:pt x="16" y="102"/>
                        </a:lnTo>
                        <a:lnTo>
                          <a:pt x="21" y="97"/>
                        </a:lnTo>
                        <a:lnTo>
                          <a:pt x="26" y="91"/>
                        </a:lnTo>
                        <a:lnTo>
                          <a:pt x="32" y="86"/>
                        </a:lnTo>
                        <a:lnTo>
                          <a:pt x="37" y="81"/>
                        </a:lnTo>
                        <a:lnTo>
                          <a:pt x="42" y="75"/>
                        </a:lnTo>
                        <a:lnTo>
                          <a:pt x="48" y="70"/>
                        </a:lnTo>
                        <a:lnTo>
                          <a:pt x="53" y="64"/>
                        </a:lnTo>
                        <a:lnTo>
                          <a:pt x="53" y="59"/>
                        </a:lnTo>
                        <a:lnTo>
                          <a:pt x="58" y="54"/>
                        </a:lnTo>
                        <a:lnTo>
                          <a:pt x="63" y="48"/>
                        </a:lnTo>
                        <a:lnTo>
                          <a:pt x="69" y="43"/>
                        </a:lnTo>
                        <a:lnTo>
                          <a:pt x="69" y="38"/>
                        </a:lnTo>
                        <a:lnTo>
                          <a:pt x="74" y="32"/>
                        </a:lnTo>
                        <a:lnTo>
                          <a:pt x="79" y="27"/>
                        </a:lnTo>
                        <a:lnTo>
                          <a:pt x="90" y="16"/>
                        </a:lnTo>
                        <a:lnTo>
                          <a:pt x="85" y="16"/>
                        </a:lnTo>
                        <a:lnTo>
                          <a:pt x="90" y="16"/>
                        </a:lnTo>
                        <a:lnTo>
                          <a:pt x="95" y="11"/>
                        </a:lnTo>
                        <a:lnTo>
                          <a:pt x="101" y="5"/>
                        </a:lnTo>
                        <a:lnTo>
                          <a:pt x="106" y="0"/>
                        </a:lnTo>
                        <a:lnTo>
                          <a:pt x="111" y="0"/>
                        </a:lnTo>
                        <a:lnTo>
                          <a:pt x="117" y="0"/>
                        </a:lnTo>
                        <a:lnTo>
                          <a:pt x="122" y="0"/>
                        </a:lnTo>
                        <a:lnTo>
                          <a:pt x="127" y="0"/>
                        </a:lnTo>
                        <a:lnTo>
                          <a:pt x="133" y="0"/>
                        </a:lnTo>
                        <a:lnTo>
                          <a:pt x="138" y="0"/>
                        </a:lnTo>
                        <a:lnTo>
                          <a:pt x="143" y="0"/>
                        </a:lnTo>
                        <a:lnTo>
                          <a:pt x="149" y="5"/>
                        </a:lnTo>
                        <a:lnTo>
                          <a:pt x="154" y="5"/>
                        </a:lnTo>
                        <a:lnTo>
                          <a:pt x="165" y="16"/>
                        </a:lnTo>
                        <a:lnTo>
                          <a:pt x="159" y="16"/>
                        </a:lnTo>
                        <a:lnTo>
                          <a:pt x="165" y="16"/>
                        </a:lnTo>
                        <a:lnTo>
                          <a:pt x="170" y="21"/>
                        </a:lnTo>
                        <a:lnTo>
                          <a:pt x="181" y="32"/>
                        </a:lnTo>
                        <a:lnTo>
                          <a:pt x="181" y="38"/>
                        </a:lnTo>
                        <a:lnTo>
                          <a:pt x="186" y="43"/>
                        </a:lnTo>
                        <a:lnTo>
                          <a:pt x="197" y="54"/>
                        </a:lnTo>
                        <a:lnTo>
                          <a:pt x="197" y="59"/>
                        </a:lnTo>
                        <a:lnTo>
                          <a:pt x="202" y="64"/>
                        </a:lnTo>
                        <a:lnTo>
                          <a:pt x="212" y="75"/>
                        </a:lnTo>
                        <a:lnTo>
                          <a:pt x="212" y="81"/>
                        </a:lnTo>
                        <a:lnTo>
                          <a:pt x="218" y="86"/>
                        </a:lnTo>
                        <a:lnTo>
                          <a:pt x="223" y="91"/>
                        </a:lnTo>
                        <a:lnTo>
                          <a:pt x="228" y="97"/>
                        </a:lnTo>
                        <a:lnTo>
                          <a:pt x="234" y="102"/>
                        </a:lnTo>
                        <a:lnTo>
                          <a:pt x="239" y="107"/>
                        </a:lnTo>
                        <a:lnTo>
                          <a:pt x="244" y="113"/>
                        </a:lnTo>
                        <a:lnTo>
                          <a:pt x="250" y="113"/>
                        </a:lnTo>
                        <a:lnTo>
                          <a:pt x="255" y="118"/>
                        </a:lnTo>
                        <a:lnTo>
                          <a:pt x="260" y="118"/>
                        </a:lnTo>
                        <a:lnTo>
                          <a:pt x="266" y="118"/>
                        </a:lnTo>
                        <a:lnTo>
                          <a:pt x="271" y="118"/>
                        </a:lnTo>
                        <a:lnTo>
                          <a:pt x="276" y="118"/>
                        </a:lnTo>
                        <a:lnTo>
                          <a:pt x="282" y="118"/>
                        </a:lnTo>
                        <a:lnTo>
                          <a:pt x="287" y="118"/>
                        </a:lnTo>
                        <a:lnTo>
                          <a:pt x="292" y="113"/>
                        </a:lnTo>
                        <a:lnTo>
                          <a:pt x="298" y="107"/>
                        </a:lnTo>
                        <a:lnTo>
                          <a:pt x="303" y="107"/>
                        </a:lnTo>
                        <a:lnTo>
                          <a:pt x="308" y="102"/>
                        </a:lnTo>
                        <a:lnTo>
                          <a:pt x="314" y="97"/>
                        </a:lnTo>
                        <a:lnTo>
                          <a:pt x="319" y="91"/>
                        </a:lnTo>
                        <a:lnTo>
                          <a:pt x="324" y="86"/>
                        </a:lnTo>
                        <a:lnTo>
                          <a:pt x="330" y="81"/>
                        </a:lnTo>
                        <a:lnTo>
                          <a:pt x="335" y="75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" name="Isosceles Triangle 80"/>
                <p:cNvSpPr/>
                <p:nvPr/>
              </p:nvSpPr>
              <p:spPr>
                <a:xfrm rot="5400000">
                  <a:off x="5511243" y="3074566"/>
                  <a:ext cx="141033" cy="174220"/>
                </a:xfrm>
                <a:prstGeom prst="triangl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" name="Straight Connector 81"/>
                <p:cNvCxnSpPr>
                  <a:stCxn id="51" idx="3"/>
                </p:cNvCxnSpPr>
                <p:nvPr/>
              </p:nvCxnSpPr>
              <p:spPr>
                <a:xfrm flipH="1" flipV="1">
                  <a:off x="5320430" y="3161676"/>
                  <a:ext cx="174220" cy="1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94"/>
              <p:cNvGrpSpPr/>
              <p:nvPr/>
            </p:nvGrpSpPr>
            <p:grpSpPr>
              <a:xfrm rot="21246073">
                <a:off x="4015013" y="3201568"/>
                <a:ext cx="1508948" cy="91913"/>
                <a:chOff x="3540519" y="3070305"/>
                <a:chExt cx="2128351" cy="187325"/>
              </a:xfrm>
            </p:grpSpPr>
            <p:grpSp>
              <p:nvGrpSpPr>
                <p:cNvPr id="43" name="Group 95"/>
                <p:cNvGrpSpPr/>
                <p:nvPr/>
              </p:nvGrpSpPr>
              <p:grpSpPr>
                <a:xfrm rot="10800000">
                  <a:off x="3540519" y="3070305"/>
                  <a:ext cx="1800250" cy="187325"/>
                  <a:chOff x="2822575" y="2301876"/>
                  <a:chExt cx="3667126" cy="187325"/>
                </a:xfrm>
              </p:grpSpPr>
              <p:sp>
                <p:nvSpPr>
                  <p:cNvPr id="46" name="Freeform 60"/>
                  <p:cNvSpPr>
                    <a:spLocks/>
                  </p:cNvSpPr>
                  <p:nvPr/>
                </p:nvSpPr>
                <p:spPr bwMode="auto">
                  <a:xfrm>
                    <a:off x="2822575" y="2301876"/>
                    <a:ext cx="1065213" cy="187325"/>
                  </a:xfrm>
                  <a:custGeom>
                    <a:avLst/>
                    <a:gdLst>
                      <a:gd name="T0" fmla="*/ 11 w 671"/>
                      <a:gd name="T1" fmla="*/ 43 h 118"/>
                      <a:gd name="T2" fmla="*/ 22 w 671"/>
                      <a:gd name="T3" fmla="*/ 27 h 118"/>
                      <a:gd name="T4" fmla="*/ 38 w 671"/>
                      <a:gd name="T5" fmla="*/ 11 h 118"/>
                      <a:gd name="T6" fmla="*/ 54 w 671"/>
                      <a:gd name="T7" fmla="*/ 0 h 118"/>
                      <a:gd name="T8" fmla="*/ 70 w 671"/>
                      <a:gd name="T9" fmla="*/ 0 h 118"/>
                      <a:gd name="T10" fmla="*/ 86 w 671"/>
                      <a:gd name="T11" fmla="*/ 0 h 118"/>
                      <a:gd name="T12" fmla="*/ 102 w 671"/>
                      <a:gd name="T13" fmla="*/ 11 h 118"/>
                      <a:gd name="T14" fmla="*/ 118 w 671"/>
                      <a:gd name="T15" fmla="*/ 27 h 118"/>
                      <a:gd name="T16" fmla="*/ 133 w 671"/>
                      <a:gd name="T17" fmla="*/ 48 h 118"/>
                      <a:gd name="T18" fmla="*/ 149 w 671"/>
                      <a:gd name="T19" fmla="*/ 70 h 118"/>
                      <a:gd name="T20" fmla="*/ 165 w 671"/>
                      <a:gd name="T21" fmla="*/ 91 h 118"/>
                      <a:gd name="T22" fmla="*/ 181 w 671"/>
                      <a:gd name="T23" fmla="*/ 107 h 118"/>
                      <a:gd name="T24" fmla="*/ 197 w 671"/>
                      <a:gd name="T25" fmla="*/ 118 h 118"/>
                      <a:gd name="T26" fmla="*/ 213 w 671"/>
                      <a:gd name="T27" fmla="*/ 118 h 118"/>
                      <a:gd name="T28" fmla="*/ 229 w 671"/>
                      <a:gd name="T29" fmla="*/ 118 h 118"/>
                      <a:gd name="T30" fmla="*/ 245 w 671"/>
                      <a:gd name="T31" fmla="*/ 107 h 118"/>
                      <a:gd name="T32" fmla="*/ 261 w 671"/>
                      <a:gd name="T33" fmla="*/ 91 h 118"/>
                      <a:gd name="T34" fmla="*/ 282 w 671"/>
                      <a:gd name="T35" fmla="*/ 70 h 118"/>
                      <a:gd name="T36" fmla="*/ 298 w 671"/>
                      <a:gd name="T37" fmla="*/ 48 h 118"/>
                      <a:gd name="T38" fmla="*/ 309 w 671"/>
                      <a:gd name="T39" fmla="*/ 32 h 118"/>
                      <a:gd name="T40" fmla="*/ 325 w 671"/>
                      <a:gd name="T41" fmla="*/ 16 h 118"/>
                      <a:gd name="T42" fmla="*/ 341 w 671"/>
                      <a:gd name="T43" fmla="*/ 0 h 118"/>
                      <a:gd name="T44" fmla="*/ 357 w 671"/>
                      <a:gd name="T45" fmla="*/ 0 h 118"/>
                      <a:gd name="T46" fmla="*/ 373 w 671"/>
                      <a:gd name="T47" fmla="*/ 0 h 118"/>
                      <a:gd name="T48" fmla="*/ 389 w 671"/>
                      <a:gd name="T49" fmla="*/ 11 h 118"/>
                      <a:gd name="T50" fmla="*/ 405 w 671"/>
                      <a:gd name="T51" fmla="*/ 27 h 118"/>
                      <a:gd name="T52" fmla="*/ 421 w 671"/>
                      <a:gd name="T53" fmla="*/ 43 h 118"/>
                      <a:gd name="T54" fmla="*/ 437 w 671"/>
                      <a:gd name="T55" fmla="*/ 64 h 118"/>
                      <a:gd name="T56" fmla="*/ 453 w 671"/>
                      <a:gd name="T57" fmla="*/ 86 h 118"/>
                      <a:gd name="T58" fmla="*/ 469 w 671"/>
                      <a:gd name="T59" fmla="*/ 102 h 118"/>
                      <a:gd name="T60" fmla="*/ 485 w 671"/>
                      <a:gd name="T61" fmla="*/ 113 h 118"/>
                      <a:gd name="T62" fmla="*/ 501 w 671"/>
                      <a:gd name="T63" fmla="*/ 118 h 118"/>
                      <a:gd name="T64" fmla="*/ 517 w 671"/>
                      <a:gd name="T65" fmla="*/ 118 h 118"/>
                      <a:gd name="T66" fmla="*/ 533 w 671"/>
                      <a:gd name="T67" fmla="*/ 107 h 118"/>
                      <a:gd name="T68" fmla="*/ 549 w 671"/>
                      <a:gd name="T69" fmla="*/ 97 h 118"/>
                      <a:gd name="T70" fmla="*/ 565 w 671"/>
                      <a:gd name="T71" fmla="*/ 75 h 118"/>
                      <a:gd name="T72" fmla="*/ 580 w 671"/>
                      <a:gd name="T73" fmla="*/ 54 h 118"/>
                      <a:gd name="T74" fmla="*/ 596 w 671"/>
                      <a:gd name="T75" fmla="*/ 32 h 118"/>
                      <a:gd name="T76" fmla="*/ 612 w 671"/>
                      <a:gd name="T77" fmla="*/ 16 h 118"/>
                      <a:gd name="T78" fmla="*/ 628 w 671"/>
                      <a:gd name="T79" fmla="*/ 5 h 118"/>
                      <a:gd name="T80" fmla="*/ 644 w 671"/>
                      <a:gd name="T81" fmla="*/ 0 h 118"/>
                      <a:gd name="T82" fmla="*/ 660 w 671"/>
                      <a:gd name="T83" fmla="*/ 0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71" h="118">
                        <a:moveTo>
                          <a:pt x="0" y="54"/>
                        </a:moveTo>
                        <a:lnTo>
                          <a:pt x="6" y="48"/>
                        </a:lnTo>
                        <a:lnTo>
                          <a:pt x="11" y="43"/>
                        </a:lnTo>
                        <a:lnTo>
                          <a:pt x="16" y="38"/>
                        </a:lnTo>
                        <a:lnTo>
                          <a:pt x="16" y="32"/>
                        </a:lnTo>
                        <a:lnTo>
                          <a:pt x="22" y="27"/>
                        </a:lnTo>
                        <a:lnTo>
                          <a:pt x="27" y="21"/>
                        </a:lnTo>
                        <a:lnTo>
                          <a:pt x="32" y="16"/>
                        </a:lnTo>
                        <a:lnTo>
                          <a:pt x="38" y="11"/>
                        </a:lnTo>
                        <a:lnTo>
                          <a:pt x="43" y="5"/>
                        </a:lnTo>
                        <a:lnTo>
                          <a:pt x="48" y="5"/>
                        </a:lnTo>
                        <a:lnTo>
                          <a:pt x="54" y="0"/>
                        </a:lnTo>
                        <a:lnTo>
                          <a:pt x="59" y="0"/>
                        </a:lnTo>
                        <a:lnTo>
                          <a:pt x="64" y="0"/>
                        </a:lnTo>
                        <a:lnTo>
                          <a:pt x="70" y="0"/>
                        </a:lnTo>
                        <a:lnTo>
                          <a:pt x="75" y="0"/>
                        </a:lnTo>
                        <a:lnTo>
                          <a:pt x="80" y="0"/>
                        </a:lnTo>
                        <a:lnTo>
                          <a:pt x="86" y="0"/>
                        </a:lnTo>
                        <a:lnTo>
                          <a:pt x="91" y="5"/>
                        </a:lnTo>
                        <a:lnTo>
                          <a:pt x="96" y="5"/>
                        </a:lnTo>
                        <a:lnTo>
                          <a:pt x="102" y="11"/>
                        </a:lnTo>
                        <a:lnTo>
                          <a:pt x="107" y="16"/>
                        </a:lnTo>
                        <a:lnTo>
                          <a:pt x="112" y="21"/>
                        </a:lnTo>
                        <a:lnTo>
                          <a:pt x="118" y="27"/>
                        </a:lnTo>
                        <a:lnTo>
                          <a:pt x="128" y="38"/>
                        </a:lnTo>
                        <a:lnTo>
                          <a:pt x="128" y="43"/>
                        </a:lnTo>
                        <a:lnTo>
                          <a:pt x="133" y="48"/>
                        </a:lnTo>
                        <a:lnTo>
                          <a:pt x="144" y="59"/>
                        </a:lnTo>
                        <a:lnTo>
                          <a:pt x="144" y="64"/>
                        </a:lnTo>
                        <a:lnTo>
                          <a:pt x="149" y="70"/>
                        </a:lnTo>
                        <a:lnTo>
                          <a:pt x="155" y="75"/>
                        </a:lnTo>
                        <a:lnTo>
                          <a:pt x="165" y="86"/>
                        </a:lnTo>
                        <a:lnTo>
                          <a:pt x="165" y="91"/>
                        </a:lnTo>
                        <a:lnTo>
                          <a:pt x="171" y="97"/>
                        </a:lnTo>
                        <a:lnTo>
                          <a:pt x="176" y="102"/>
                        </a:lnTo>
                        <a:lnTo>
                          <a:pt x="181" y="107"/>
                        </a:lnTo>
                        <a:lnTo>
                          <a:pt x="187" y="107"/>
                        </a:lnTo>
                        <a:lnTo>
                          <a:pt x="192" y="113"/>
                        </a:lnTo>
                        <a:lnTo>
                          <a:pt x="197" y="118"/>
                        </a:lnTo>
                        <a:lnTo>
                          <a:pt x="203" y="118"/>
                        </a:lnTo>
                        <a:lnTo>
                          <a:pt x="208" y="118"/>
                        </a:lnTo>
                        <a:lnTo>
                          <a:pt x="213" y="118"/>
                        </a:lnTo>
                        <a:lnTo>
                          <a:pt x="219" y="118"/>
                        </a:lnTo>
                        <a:lnTo>
                          <a:pt x="224" y="118"/>
                        </a:lnTo>
                        <a:lnTo>
                          <a:pt x="229" y="118"/>
                        </a:lnTo>
                        <a:lnTo>
                          <a:pt x="235" y="113"/>
                        </a:lnTo>
                        <a:lnTo>
                          <a:pt x="240" y="113"/>
                        </a:lnTo>
                        <a:lnTo>
                          <a:pt x="245" y="107"/>
                        </a:lnTo>
                        <a:lnTo>
                          <a:pt x="251" y="102"/>
                        </a:lnTo>
                        <a:lnTo>
                          <a:pt x="256" y="97"/>
                        </a:lnTo>
                        <a:lnTo>
                          <a:pt x="261" y="91"/>
                        </a:lnTo>
                        <a:lnTo>
                          <a:pt x="267" y="86"/>
                        </a:lnTo>
                        <a:lnTo>
                          <a:pt x="272" y="81"/>
                        </a:lnTo>
                        <a:lnTo>
                          <a:pt x="282" y="70"/>
                        </a:lnTo>
                        <a:lnTo>
                          <a:pt x="282" y="64"/>
                        </a:lnTo>
                        <a:lnTo>
                          <a:pt x="288" y="59"/>
                        </a:lnTo>
                        <a:lnTo>
                          <a:pt x="298" y="48"/>
                        </a:lnTo>
                        <a:lnTo>
                          <a:pt x="298" y="43"/>
                        </a:lnTo>
                        <a:lnTo>
                          <a:pt x="304" y="38"/>
                        </a:lnTo>
                        <a:lnTo>
                          <a:pt x="309" y="32"/>
                        </a:lnTo>
                        <a:lnTo>
                          <a:pt x="320" y="21"/>
                        </a:lnTo>
                        <a:lnTo>
                          <a:pt x="320" y="16"/>
                        </a:lnTo>
                        <a:lnTo>
                          <a:pt x="325" y="16"/>
                        </a:lnTo>
                        <a:lnTo>
                          <a:pt x="330" y="11"/>
                        </a:lnTo>
                        <a:lnTo>
                          <a:pt x="336" y="5"/>
                        </a:lnTo>
                        <a:lnTo>
                          <a:pt x="341" y="0"/>
                        </a:lnTo>
                        <a:lnTo>
                          <a:pt x="346" y="0"/>
                        </a:lnTo>
                        <a:lnTo>
                          <a:pt x="352" y="0"/>
                        </a:lnTo>
                        <a:lnTo>
                          <a:pt x="357" y="0"/>
                        </a:lnTo>
                        <a:lnTo>
                          <a:pt x="362" y="0"/>
                        </a:lnTo>
                        <a:lnTo>
                          <a:pt x="368" y="0"/>
                        </a:lnTo>
                        <a:lnTo>
                          <a:pt x="373" y="0"/>
                        </a:lnTo>
                        <a:lnTo>
                          <a:pt x="378" y="0"/>
                        </a:lnTo>
                        <a:lnTo>
                          <a:pt x="384" y="5"/>
                        </a:lnTo>
                        <a:lnTo>
                          <a:pt x="389" y="11"/>
                        </a:lnTo>
                        <a:lnTo>
                          <a:pt x="394" y="16"/>
                        </a:lnTo>
                        <a:lnTo>
                          <a:pt x="400" y="21"/>
                        </a:lnTo>
                        <a:lnTo>
                          <a:pt x="405" y="27"/>
                        </a:lnTo>
                        <a:lnTo>
                          <a:pt x="410" y="32"/>
                        </a:lnTo>
                        <a:lnTo>
                          <a:pt x="416" y="38"/>
                        </a:lnTo>
                        <a:lnTo>
                          <a:pt x="421" y="43"/>
                        </a:lnTo>
                        <a:lnTo>
                          <a:pt x="431" y="54"/>
                        </a:lnTo>
                        <a:lnTo>
                          <a:pt x="431" y="59"/>
                        </a:lnTo>
                        <a:lnTo>
                          <a:pt x="437" y="64"/>
                        </a:lnTo>
                        <a:lnTo>
                          <a:pt x="447" y="75"/>
                        </a:lnTo>
                        <a:lnTo>
                          <a:pt x="447" y="81"/>
                        </a:lnTo>
                        <a:lnTo>
                          <a:pt x="453" y="86"/>
                        </a:lnTo>
                        <a:lnTo>
                          <a:pt x="458" y="91"/>
                        </a:lnTo>
                        <a:lnTo>
                          <a:pt x="463" y="97"/>
                        </a:lnTo>
                        <a:lnTo>
                          <a:pt x="469" y="102"/>
                        </a:lnTo>
                        <a:lnTo>
                          <a:pt x="474" y="107"/>
                        </a:lnTo>
                        <a:lnTo>
                          <a:pt x="479" y="113"/>
                        </a:lnTo>
                        <a:lnTo>
                          <a:pt x="485" y="113"/>
                        </a:lnTo>
                        <a:lnTo>
                          <a:pt x="490" y="118"/>
                        </a:lnTo>
                        <a:lnTo>
                          <a:pt x="495" y="118"/>
                        </a:lnTo>
                        <a:lnTo>
                          <a:pt x="501" y="118"/>
                        </a:lnTo>
                        <a:lnTo>
                          <a:pt x="506" y="118"/>
                        </a:lnTo>
                        <a:lnTo>
                          <a:pt x="511" y="118"/>
                        </a:lnTo>
                        <a:lnTo>
                          <a:pt x="517" y="118"/>
                        </a:lnTo>
                        <a:lnTo>
                          <a:pt x="522" y="118"/>
                        </a:lnTo>
                        <a:lnTo>
                          <a:pt x="527" y="113"/>
                        </a:lnTo>
                        <a:lnTo>
                          <a:pt x="533" y="107"/>
                        </a:lnTo>
                        <a:lnTo>
                          <a:pt x="538" y="102"/>
                        </a:lnTo>
                        <a:lnTo>
                          <a:pt x="543" y="102"/>
                        </a:lnTo>
                        <a:lnTo>
                          <a:pt x="549" y="97"/>
                        </a:lnTo>
                        <a:lnTo>
                          <a:pt x="554" y="91"/>
                        </a:lnTo>
                        <a:lnTo>
                          <a:pt x="565" y="81"/>
                        </a:lnTo>
                        <a:lnTo>
                          <a:pt x="565" y="75"/>
                        </a:lnTo>
                        <a:lnTo>
                          <a:pt x="570" y="70"/>
                        </a:lnTo>
                        <a:lnTo>
                          <a:pt x="580" y="59"/>
                        </a:lnTo>
                        <a:lnTo>
                          <a:pt x="580" y="54"/>
                        </a:lnTo>
                        <a:lnTo>
                          <a:pt x="586" y="48"/>
                        </a:lnTo>
                        <a:lnTo>
                          <a:pt x="596" y="38"/>
                        </a:lnTo>
                        <a:lnTo>
                          <a:pt x="596" y="32"/>
                        </a:lnTo>
                        <a:lnTo>
                          <a:pt x="602" y="27"/>
                        </a:lnTo>
                        <a:lnTo>
                          <a:pt x="607" y="21"/>
                        </a:lnTo>
                        <a:lnTo>
                          <a:pt x="612" y="16"/>
                        </a:lnTo>
                        <a:lnTo>
                          <a:pt x="618" y="11"/>
                        </a:lnTo>
                        <a:lnTo>
                          <a:pt x="623" y="5"/>
                        </a:lnTo>
                        <a:lnTo>
                          <a:pt x="628" y="5"/>
                        </a:lnTo>
                        <a:lnTo>
                          <a:pt x="634" y="0"/>
                        </a:lnTo>
                        <a:lnTo>
                          <a:pt x="639" y="0"/>
                        </a:lnTo>
                        <a:lnTo>
                          <a:pt x="644" y="0"/>
                        </a:lnTo>
                        <a:lnTo>
                          <a:pt x="650" y="0"/>
                        </a:lnTo>
                        <a:lnTo>
                          <a:pt x="655" y="0"/>
                        </a:lnTo>
                        <a:lnTo>
                          <a:pt x="660" y="0"/>
                        </a:lnTo>
                        <a:lnTo>
                          <a:pt x="666" y="0"/>
                        </a:lnTo>
                        <a:lnTo>
                          <a:pt x="671" y="5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61"/>
                  <p:cNvSpPr>
                    <a:spLocks/>
                  </p:cNvSpPr>
                  <p:nvPr/>
                </p:nvSpPr>
                <p:spPr bwMode="auto">
                  <a:xfrm>
                    <a:off x="3887788" y="2301876"/>
                    <a:ext cx="1022350" cy="187325"/>
                  </a:xfrm>
                  <a:custGeom>
                    <a:avLst/>
                    <a:gdLst>
                      <a:gd name="T0" fmla="*/ 11 w 644"/>
                      <a:gd name="T1" fmla="*/ 11 h 118"/>
                      <a:gd name="T2" fmla="*/ 27 w 644"/>
                      <a:gd name="T3" fmla="*/ 27 h 118"/>
                      <a:gd name="T4" fmla="*/ 43 w 644"/>
                      <a:gd name="T5" fmla="*/ 48 h 118"/>
                      <a:gd name="T6" fmla="*/ 64 w 644"/>
                      <a:gd name="T7" fmla="*/ 70 h 118"/>
                      <a:gd name="T8" fmla="*/ 74 w 644"/>
                      <a:gd name="T9" fmla="*/ 86 h 118"/>
                      <a:gd name="T10" fmla="*/ 90 w 644"/>
                      <a:gd name="T11" fmla="*/ 107 h 118"/>
                      <a:gd name="T12" fmla="*/ 106 w 644"/>
                      <a:gd name="T13" fmla="*/ 118 h 118"/>
                      <a:gd name="T14" fmla="*/ 122 w 644"/>
                      <a:gd name="T15" fmla="*/ 118 h 118"/>
                      <a:gd name="T16" fmla="*/ 138 w 644"/>
                      <a:gd name="T17" fmla="*/ 118 h 118"/>
                      <a:gd name="T18" fmla="*/ 154 w 644"/>
                      <a:gd name="T19" fmla="*/ 107 h 118"/>
                      <a:gd name="T20" fmla="*/ 170 w 644"/>
                      <a:gd name="T21" fmla="*/ 91 h 118"/>
                      <a:gd name="T22" fmla="*/ 191 w 644"/>
                      <a:gd name="T23" fmla="*/ 70 h 118"/>
                      <a:gd name="T24" fmla="*/ 207 w 644"/>
                      <a:gd name="T25" fmla="*/ 48 h 118"/>
                      <a:gd name="T26" fmla="*/ 223 w 644"/>
                      <a:gd name="T27" fmla="*/ 27 h 118"/>
                      <a:gd name="T28" fmla="*/ 229 w 644"/>
                      <a:gd name="T29" fmla="*/ 21 h 118"/>
                      <a:gd name="T30" fmla="*/ 239 w 644"/>
                      <a:gd name="T31" fmla="*/ 11 h 118"/>
                      <a:gd name="T32" fmla="*/ 255 w 644"/>
                      <a:gd name="T33" fmla="*/ 0 h 118"/>
                      <a:gd name="T34" fmla="*/ 271 w 644"/>
                      <a:gd name="T35" fmla="*/ 0 h 118"/>
                      <a:gd name="T36" fmla="*/ 287 w 644"/>
                      <a:gd name="T37" fmla="*/ 5 h 118"/>
                      <a:gd name="T38" fmla="*/ 303 w 644"/>
                      <a:gd name="T39" fmla="*/ 11 h 118"/>
                      <a:gd name="T40" fmla="*/ 319 w 644"/>
                      <a:gd name="T41" fmla="*/ 32 h 118"/>
                      <a:gd name="T42" fmla="*/ 335 w 644"/>
                      <a:gd name="T43" fmla="*/ 48 h 118"/>
                      <a:gd name="T44" fmla="*/ 346 w 644"/>
                      <a:gd name="T45" fmla="*/ 64 h 118"/>
                      <a:gd name="T46" fmla="*/ 356 w 644"/>
                      <a:gd name="T47" fmla="*/ 81 h 118"/>
                      <a:gd name="T48" fmla="*/ 372 w 644"/>
                      <a:gd name="T49" fmla="*/ 97 h 118"/>
                      <a:gd name="T50" fmla="*/ 388 w 644"/>
                      <a:gd name="T51" fmla="*/ 113 h 118"/>
                      <a:gd name="T52" fmla="*/ 404 w 644"/>
                      <a:gd name="T53" fmla="*/ 118 h 118"/>
                      <a:gd name="T54" fmla="*/ 420 w 644"/>
                      <a:gd name="T55" fmla="*/ 118 h 118"/>
                      <a:gd name="T56" fmla="*/ 436 w 644"/>
                      <a:gd name="T57" fmla="*/ 113 h 118"/>
                      <a:gd name="T58" fmla="*/ 452 w 644"/>
                      <a:gd name="T59" fmla="*/ 102 h 118"/>
                      <a:gd name="T60" fmla="*/ 468 w 644"/>
                      <a:gd name="T61" fmla="*/ 81 h 118"/>
                      <a:gd name="T62" fmla="*/ 489 w 644"/>
                      <a:gd name="T63" fmla="*/ 59 h 118"/>
                      <a:gd name="T64" fmla="*/ 505 w 644"/>
                      <a:gd name="T65" fmla="*/ 38 h 118"/>
                      <a:gd name="T66" fmla="*/ 516 w 644"/>
                      <a:gd name="T67" fmla="*/ 21 h 118"/>
                      <a:gd name="T68" fmla="*/ 532 w 644"/>
                      <a:gd name="T69" fmla="*/ 5 h 118"/>
                      <a:gd name="T70" fmla="*/ 548 w 644"/>
                      <a:gd name="T71" fmla="*/ 0 h 118"/>
                      <a:gd name="T72" fmla="*/ 564 w 644"/>
                      <a:gd name="T73" fmla="*/ 0 h 118"/>
                      <a:gd name="T74" fmla="*/ 580 w 644"/>
                      <a:gd name="T75" fmla="*/ 5 h 118"/>
                      <a:gd name="T76" fmla="*/ 596 w 644"/>
                      <a:gd name="T77" fmla="*/ 16 h 118"/>
                      <a:gd name="T78" fmla="*/ 612 w 644"/>
                      <a:gd name="T79" fmla="*/ 32 h 118"/>
                      <a:gd name="T80" fmla="*/ 623 w 644"/>
                      <a:gd name="T81" fmla="*/ 48 h 118"/>
                      <a:gd name="T82" fmla="*/ 638 w 644"/>
                      <a:gd name="T83" fmla="*/ 64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44" h="118">
                        <a:moveTo>
                          <a:pt x="0" y="5"/>
                        </a:moveTo>
                        <a:lnTo>
                          <a:pt x="5" y="5"/>
                        </a:lnTo>
                        <a:lnTo>
                          <a:pt x="11" y="11"/>
                        </a:lnTo>
                        <a:lnTo>
                          <a:pt x="16" y="16"/>
                        </a:lnTo>
                        <a:lnTo>
                          <a:pt x="21" y="21"/>
                        </a:lnTo>
                        <a:lnTo>
                          <a:pt x="27" y="27"/>
                        </a:lnTo>
                        <a:lnTo>
                          <a:pt x="32" y="32"/>
                        </a:lnTo>
                        <a:lnTo>
                          <a:pt x="43" y="43"/>
                        </a:lnTo>
                        <a:lnTo>
                          <a:pt x="43" y="48"/>
                        </a:lnTo>
                        <a:lnTo>
                          <a:pt x="48" y="54"/>
                        </a:lnTo>
                        <a:lnTo>
                          <a:pt x="53" y="59"/>
                        </a:lnTo>
                        <a:lnTo>
                          <a:pt x="64" y="70"/>
                        </a:lnTo>
                        <a:lnTo>
                          <a:pt x="64" y="75"/>
                        </a:lnTo>
                        <a:lnTo>
                          <a:pt x="69" y="81"/>
                        </a:lnTo>
                        <a:lnTo>
                          <a:pt x="74" y="86"/>
                        </a:lnTo>
                        <a:lnTo>
                          <a:pt x="85" y="97"/>
                        </a:lnTo>
                        <a:lnTo>
                          <a:pt x="85" y="102"/>
                        </a:lnTo>
                        <a:lnTo>
                          <a:pt x="90" y="107"/>
                        </a:lnTo>
                        <a:lnTo>
                          <a:pt x="96" y="113"/>
                        </a:lnTo>
                        <a:lnTo>
                          <a:pt x="101" y="113"/>
                        </a:lnTo>
                        <a:lnTo>
                          <a:pt x="106" y="118"/>
                        </a:lnTo>
                        <a:lnTo>
                          <a:pt x="112" y="118"/>
                        </a:lnTo>
                        <a:lnTo>
                          <a:pt x="117" y="118"/>
                        </a:lnTo>
                        <a:lnTo>
                          <a:pt x="122" y="118"/>
                        </a:lnTo>
                        <a:lnTo>
                          <a:pt x="128" y="118"/>
                        </a:lnTo>
                        <a:lnTo>
                          <a:pt x="133" y="118"/>
                        </a:lnTo>
                        <a:lnTo>
                          <a:pt x="138" y="118"/>
                        </a:lnTo>
                        <a:lnTo>
                          <a:pt x="144" y="113"/>
                        </a:lnTo>
                        <a:lnTo>
                          <a:pt x="149" y="113"/>
                        </a:lnTo>
                        <a:lnTo>
                          <a:pt x="154" y="107"/>
                        </a:lnTo>
                        <a:lnTo>
                          <a:pt x="160" y="102"/>
                        </a:lnTo>
                        <a:lnTo>
                          <a:pt x="165" y="97"/>
                        </a:lnTo>
                        <a:lnTo>
                          <a:pt x="170" y="91"/>
                        </a:lnTo>
                        <a:lnTo>
                          <a:pt x="176" y="86"/>
                        </a:lnTo>
                        <a:lnTo>
                          <a:pt x="181" y="81"/>
                        </a:lnTo>
                        <a:lnTo>
                          <a:pt x="191" y="70"/>
                        </a:lnTo>
                        <a:lnTo>
                          <a:pt x="191" y="64"/>
                        </a:lnTo>
                        <a:lnTo>
                          <a:pt x="197" y="59"/>
                        </a:lnTo>
                        <a:lnTo>
                          <a:pt x="207" y="48"/>
                        </a:lnTo>
                        <a:lnTo>
                          <a:pt x="207" y="43"/>
                        </a:lnTo>
                        <a:lnTo>
                          <a:pt x="213" y="38"/>
                        </a:lnTo>
                        <a:lnTo>
                          <a:pt x="223" y="27"/>
                        </a:lnTo>
                        <a:lnTo>
                          <a:pt x="218" y="27"/>
                        </a:lnTo>
                        <a:lnTo>
                          <a:pt x="223" y="27"/>
                        </a:lnTo>
                        <a:lnTo>
                          <a:pt x="229" y="21"/>
                        </a:lnTo>
                        <a:lnTo>
                          <a:pt x="239" y="11"/>
                        </a:lnTo>
                        <a:lnTo>
                          <a:pt x="234" y="11"/>
                        </a:lnTo>
                        <a:lnTo>
                          <a:pt x="239" y="11"/>
                        </a:lnTo>
                        <a:lnTo>
                          <a:pt x="245" y="5"/>
                        </a:lnTo>
                        <a:lnTo>
                          <a:pt x="250" y="5"/>
                        </a:lnTo>
                        <a:lnTo>
                          <a:pt x="255" y="0"/>
                        </a:lnTo>
                        <a:lnTo>
                          <a:pt x="261" y="0"/>
                        </a:lnTo>
                        <a:lnTo>
                          <a:pt x="266" y="0"/>
                        </a:lnTo>
                        <a:lnTo>
                          <a:pt x="271" y="0"/>
                        </a:lnTo>
                        <a:lnTo>
                          <a:pt x="277" y="0"/>
                        </a:lnTo>
                        <a:lnTo>
                          <a:pt x="282" y="0"/>
                        </a:lnTo>
                        <a:lnTo>
                          <a:pt x="287" y="5"/>
                        </a:lnTo>
                        <a:lnTo>
                          <a:pt x="293" y="5"/>
                        </a:lnTo>
                        <a:lnTo>
                          <a:pt x="298" y="11"/>
                        </a:lnTo>
                        <a:lnTo>
                          <a:pt x="303" y="11"/>
                        </a:lnTo>
                        <a:lnTo>
                          <a:pt x="314" y="21"/>
                        </a:lnTo>
                        <a:lnTo>
                          <a:pt x="314" y="27"/>
                        </a:lnTo>
                        <a:lnTo>
                          <a:pt x="319" y="32"/>
                        </a:lnTo>
                        <a:lnTo>
                          <a:pt x="325" y="38"/>
                        </a:lnTo>
                        <a:lnTo>
                          <a:pt x="330" y="43"/>
                        </a:lnTo>
                        <a:lnTo>
                          <a:pt x="335" y="48"/>
                        </a:lnTo>
                        <a:lnTo>
                          <a:pt x="340" y="54"/>
                        </a:lnTo>
                        <a:lnTo>
                          <a:pt x="340" y="59"/>
                        </a:lnTo>
                        <a:lnTo>
                          <a:pt x="346" y="64"/>
                        </a:lnTo>
                        <a:lnTo>
                          <a:pt x="351" y="70"/>
                        </a:lnTo>
                        <a:lnTo>
                          <a:pt x="356" y="75"/>
                        </a:lnTo>
                        <a:lnTo>
                          <a:pt x="356" y="81"/>
                        </a:lnTo>
                        <a:lnTo>
                          <a:pt x="362" y="86"/>
                        </a:lnTo>
                        <a:lnTo>
                          <a:pt x="367" y="91"/>
                        </a:lnTo>
                        <a:lnTo>
                          <a:pt x="372" y="97"/>
                        </a:lnTo>
                        <a:lnTo>
                          <a:pt x="378" y="102"/>
                        </a:lnTo>
                        <a:lnTo>
                          <a:pt x="383" y="107"/>
                        </a:lnTo>
                        <a:lnTo>
                          <a:pt x="388" y="113"/>
                        </a:lnTo>
                        <a:lnTo>
                          <a:pt x="394" y="118"/>
                        </a:lnTo>
                        <a:lnTo>
                          <a:pt x="399" y="118"/>
                        </a:lnTo>
                        <a:lnTo>
                          <a:pt x="404" y="118"/>
                        </a:lnTo>
                        <a:lnTo>
                          <a:pt x="410" y="118"/>
                        </a:lnTo>
                        <a:lnTo>
                          <a:pt x="415" y="118"/>
                        </a:lnTo>
                        <a:lnTo>
                          <a:pt x="420" y="118"/>
                        </a:lnTo>
                        <a:lnTo>
                          <a:pt x="426" y="118"/>
                        </a:lnTo>
                        <a:lnTo>
                          <a:pt x="431" y="118"/>
                        </a:lnTo>
                        <a:lnTo>
                          <a:pt x="436" y="113"/>
                        </a:lnTo>
                        <a:lnTo>
                          <a:pt x="442" y="113"/>
                        </a:lnTo>
                        <a:lnTo>
                          <a:pt x="447" y="107"/>
                        </a:lnTo>
                        <a:lnTo>
                          <a:pt x="452" y="102"/>
                        </a:lnTo>
                        <a:lnTo>
                          <a:pt x="458" y="97"/>
                        </a:lnTo>
                        <a:lnTo>
                          <a:pt x="468" y="86"/>
                        </a:lnTo>
                        <a:lnTo>
                          <a:pt x="468" y="81"/>
                        </a:lnTo>
                        <a:lnTo>
                          <a:pt x="474" y="75"/>
                        </a:lnTo>
                        <a:lnTo>
                          <a:pt x="479" y="70"/>
                        </a:lnTo>
                        <a:lnTo>
                          <a:pt x="489" y="59"/>
                        </a:lnTo>
                        <a:lnTo>
                          <a:pt x="489" y="54"/>
                        </a:lnTo>
                        <a:lnTo>
                          <a:pt x="495" y="48"/>
                        </a:lnTo>
                        <a:lnTo>
                          <a:pt x="505" y="38"/>
                        </a:lnTo>
                        <a:lnTo>
                          <a:pt x="505" y="32"/>
                        </a:lnTo>
                        <a:lnTo>
                          <a:pt x="511" y="27"/>
                        </a:lnTo>
                        <a:lnTo>
                          <a:pt x="516" y="21"/>
                        </a:lnTo>
                        <a:lnTo>
                          <a:pt x="521" y="16"/>
                        </a:lnTo>
                        <a:lnTo>
                          <a:pt x="527" y="11"/>
                        </a:lnTo>
                        <a:lnTo>
                          <a:pt x="532" y="5"/>
                        </a:lnTo>
                        <a:lnTo>
                          <a:pt x="537" y="5"/>
                        </a:lnTo>
                        <a:lnTo>
                          <a:pt x="543" y="0"/>
                        </a:lnTo>
                        <a:lnTo>
                          <a:pt x="548" y="0"/>
                        </a:lnTo>
                        <a:lnTo>
                          <a:pt x="553" y="0"/>
                        </a:lnTo>
                        <a:lnTo>
                          <a:pt x="559" y="0"/>
                        </a:lnTo>
                        <a:lnTo>
                          <a:pt x="564" y="0"/>
                        </a:lnTo>
                        <a:lnTo>
                          <a:pt x="569" y="0"/>
                        </a:lnTo>
                        <a:lnTo>
                          <a:pt x="575" y="0"/>
                        </a:lnTo>
                        <a:lnTo>
                          <a:pt x="580" y="5"/>
                        </a:lnTo>
                        <a:lnTo>
                          <a:pt x="585" y="5"/>
                        </a:lnTo>
                        <a:lnTo>
                          <a:pt x="591" y="11"/>
                        </a:lnTo>
                        <a:lnTo>
                          <a:pt x="596" y="16"/>
                        </a:lnTo>
                        <a:lnTo>
                          <a:pt x="601" y="21"/>
                        </a:lnTo>
                        <a:lnTo>
                          <a:pt x="607" y="27"/>
                        </a:lnTo>
                        <a:lnTo>
                          <a:pt x="612" y="32"/>
                        </a:lnTo>
                        <a:lnTo>
                          <a:pt x="617" y="38"/>
                        </a:lnTo>
                        <a:lnTo>
                          <a:pt x="623" y="43"/>
                        </a:lnTo>
                        <a:lnTo>
                          <a:pt x="623" y="48"/>
                        </a:lnTo>
                        <a:lnTo>
                          <a:pt x="628" y="54"/>
                        </a:lnTo>
                        <a:lnTo>
                          <a:pt x="633" y="59"/>
                        </a:lnTo>
                        <a:lnTo>
                          <a:pt x="638" y="64"/>
                        </a:lnTo>
                        <a:lnTo>
                          <a:pt x="638" y="70"/>
                        </a:lnTo>
                        <a:lnTo>
                          <a:pt x="644" y="75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62"/>
                  <p:cNvSpPr>
                    <a:spLocks/>
                  </p:cNvSpPr>
                  <p:nvPr/>
                </p:nvSpPr>
                <p:spPr bwMode="auto">
                  <a:xfrm>
                    <a:off x="4910138" y="2301876"/>
                    <a:ext cx="1047750" cy="187325"/>
                  </a:xfrm>
                  <a:custGeom>
                    <a:avLst/>
                    <a:gdLst>
                      <a:gd name="T0" fmla="*/ 16 w 660"/>
                      <a:gd name="T1" fmla="*/ 91 h 118"/>
                      <a:gd name="T2" fmla="*/ 26 w 660"/>
                      <a:gd name="T3" fmla="*/ 102 h 118"/>
                      <a:gd name="T4" fmla="*/ 37 w 660"/>
                      <a:gd name="T5" fmla="*/ 113 h 118"/>
                      <a:gd name="T6" fmla="*/ 53 w 660"/>
                      <a:gd name="T7" fmla="*/ 118 h 118"/>
                      <a:gd name="T8" fmla="*/ 69 w 660"/>
                      <a:gd name="T9" fmla="*/ 118 h 118"/>
                      <a:gd name="T10" fmla="*/ 85 w 660"/>
                      <a:gd name="T11" fmla="*/ 113 h 118"/>
                      <a:gd name="T12" fmla="*/ 101 w 660"/>
                      <a:gd name="T13" fmla="*/ 97 h 118"/>
                      <a:gd name="T14" fmla="*/ 117 w 660"/>
                      <a:gd name="T15" fmla="*/ 81 h 118"/>
                      <a:gd name="T16" fmla="*/ 133 w 660"/>
                      <a:gd name="T17" fmla="*/ 59 h 118"/>
                      <a:gd name="T18" fmla="*/ 149 w 660"/>
                      <a:gd name="T19" fmla="*/ 38 h 118"/>
                      <a:gd name="T20" fmla="*/ 165 w 660"/>
                      <a:gd name="T21" fmla="*/ 21 h 118"/>
                      <a:gd name="T22" fmla="*/ 175 w 660"/>
                      <a:gd name="T23" fmla="*/ 11 h 118"/>
                      <a:gd name="T24" fmla="*/ 191 w 660"/>
                      <a:gd name="T25" fmla="*/ 0 h 118"/>
                      <a:gd name="T26" fmla="*/ 207 w 660"/>
                      <a:gd name="T27" fmla="*/ 0 h 118"/>
                      <a:gd name="T28" fmla="*/ 223 w 660"/>
                      <a:gd name="T29" fmla="*/ 0 h 118"/>
                      <a:gd name="T30" fmla="*/ 239 w 660"/>
                      <a:gd name="T31" fmla="*/ 16 h 118"/>
                      <a:gd name="T32" fmla="*/ 261 w 660"/>
                      <a:gd name="T33" fmla="*/ 32 h 118"/>
                      <a:gd name="T34" fmla="*/ 271 w 660"/>
                      <a:gd name="T35" fmla="*/ 48 h 118"/>
                      <a:gd name="T36" fmla="*/ 287 w 660"/>
                      <a:gd name="T37" fmla="*/ 70 h 118"/>
                      <a:gd name="T38" fmla="*/ 303 w 660"/>
                      <a:gd name="T39" fmla="*/ 91 h 118"/>
                      <a:gd name="T40" fmla="*/ 319 w 660"/>
                      <a:gd name="T41" fmla="*/ 107 h 118"/>
                      <a:gd name="T42" fmla="*/ 335 w 660"/>
                      <a:gd name="T43" fmla="*/ 118 h 118"/>
                      <a:gd name="T44" fmla="*/ 351 w 660"/>
                      <a:gd name="T45" fmla="*/ 118 h 118"/>
                      <a:gd name="T46" fmla="*/ 367 w 660"/>
                      <a:gd name="T47" fmla="*/ 118 h 118"/>
                      <a:gd name="T48" fmla="*/ 383 w 660"/>
                      <a:gd name="T49" fmla="*/ 107 h 118"/>
                      <a:gd name="T50" fmla="*/ 399 w 660"/>
                      <a:gd name="T51" fmla="*/ 91 h 118"/>
                      <a:gd name="T52" fmla="*/ 415 w 660"/>
                      <a:gd name="T53" fmla="*/ 70 h 118"/>
                      <a:gd name="T54" fmla="*/ 431 w 660"/>
                      <a:gd name="T55" fmla="*/ 48 h 118"/>
                      <a:gd name="T56" fmla="*/ 452 w 660"/>
                      <a:gd name="T57" fmla="*/ 27 h 118"/>
                      <a:gd name="T58" fmla="*/ 463 w 660"/>
                      <a:gd name="T59" fmla="*/ 11 h 118"/>
                      <a:gd name="T60" fmla="*/ 479 w 660"/>
                      <a:gd name="T61" fmla="*/ 0 h 118"/>
                      <a:gd name="T62" fmla="*/ 495 w 660"/>
                      <a:gd name="T63" fmla="*/ 0 h 118"/>
                      <a:gd name="T64" fmla="*/ 511 w 660"/>
                      <a:gd name="T65" fmla="*/ 0 h 118"/>
                      <a:gd name="T66" fmla="*/ 527 w 660"/>
                      <a:gd name="T67" fmla="*/ 11 h 118"/>
                      <a:gd name="T68" fmla="*/ 543 w 660"/>
                      <a:gd name="T69" fmla="*/ 27 h 118"/>
                      <a:gd name="T70" fmla="*/ 559 w 660"/>
                      <a:gd name="T71" fmla="*/ 48 h 118"/>
                      <a:gd name="T72" fmla="*/ 580 w 660"/>
                      <a:gd name="T73" fmla="*/ 70 h 118"/>
                      <a:gd name="T74" fmla="*/ 596 w 660"/>
                      <a:gd name="T75" fmla="*/ 91 h 118"/>
                      <a:gd name="T76" fmla="*/ 612 w 660"/>
                      <a:gd name="T77" fmla="*/ 107 h 118"/>
                      <a:gd name="T78" fmla="*/ 617 w 660"/>
                      <a:gd name="T79" fmla="*/ 113 h 118"/>
                      <a:gd name="T80" fmla="*/ 633 w 660"/>
                      <a:gd name="T81" fmla="*/ 118 h 118"/>
                      <a:gd name="T82" fmla="*/ 649 w 660"/>
                      <a:gd name="T83" fmla="*/ 118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60" h="118">
                        <a:moveTo>
                          <a:pt x="0" y="75"/>
                        </a:moveTo>
                        <a:lnTo>
                          <a:pt x="5" y="81"/>
                        </a:lnTo>
                        <a:lnTo>
                          <a:pt x="16" y="91"/>
                        </a:lnTo>
                        <a:lnTo>
                          <a:pt x="16" y="97"/>
                        </a:lnTo>
                        <a:lnTo>
                          <a:pt x="21" y="102"/>
                        </a:lnTo>
                        <a:lnTo>
                          <a:pt x="26" y="102"/>
                        </a:lnTo>
                        <a:lnTo>
                          <a:pt x="37" y="113"/>
                        </a:lnTo>
                        <a:lnTo>
                          <a:pt x="32" y="113"/>
                        </a:lnTo>
                        <a:lnTo>
                          <a:pt x="37" y="113"/>
                        </a:lnTo>
                        <a:lnTo>
                          <a:pt x="42" y="118"/>
                        </a:lnTo>
                        <a:lnTo>
                          <a:pt x="48" y="118"/>
                        </a:lnTo>
                        <a:lnTo>
                          <a:pt x="53" y="118"/>
                        </a:lnTo>
                        <a:lnTo>
                          <a:pt x="58" y="118"/>
                        </a:lnTo>
                        <a:lnTo>
                          <a:pt x="64" y="118"/>
                        </a:lnTo>
                        <a:lnTo>
                          <a:pt x="69" y="118"/>
                        </a:lnTo>
                        <a:lnTo>
                          <a:pt x="74" y="118"/>
                        </a:lnTo>
                        <a:lnTo>
                          <a:pt x="80" y="118"/>
                        </a:lnTo>
                        <a:lnTo>
                          <a:pt x="85" y="113"/>
                        </a:lnTo>
                        <a:lnTo>
                          <a:pt x="90" y="107"/>
                        </a:lnTo>
                        <a:lnTo>
                          <a:pt x="96" y="102"/>
                        </a:lnTo>
                        <a:lnTo>
                          <a:pt x="101" y="97"/>
                        </a:lnTo>
                        <a:lnTo>
                          <a:pt x="106" y="91"/>
                        </a:lnTo>
                        <a:lnTo>
                          <a:pt x="112" y="86"/>
                        </a:lnTo>
                        <a:lnTo>
                          <a:pt x="117" y="81"/>
                        </a:lnTo>
                        <a:lnTo>
                          <a:pt x="128" y="70"/>
                        </a:lnTo>
                        <a:lnTo>
                          <a:pt x="128" y="64"/>
                        </a:lnTo>
                        <a:lnTo>
                          <a:pt x="133" y="59"/>
                        </a:lnTo>
                        <a:lnTo>
                          <a:pt x="143" y="48"/>
                        </a:lnTo>
                        <a:lnTo>
                          <a:pt x="143" y="43"/>
                        </a:lnTo>
                        <a:lnTo>
                          <a:pt x="149" y="38"/>
                        </a:lnTo>
                        <a:lnTo>
                          <a:pt x="154" y="32"/>
                        </a:lnTo>
                        <a:lnTo>
                          <a:pt x="159" y="27"/>
                        </a:lnTo>
                        <a:lnTo>
                          <a:pt x="165" y="21"/>
                        </a:lnTo>
                        <a:lnTo>
                          <a:pt x="175" y="11"/>
                        </a:lnTo>
                        <a:lnTo>
                          <a:pt x="170" y="11"/>
                        </a:lnTo>
                        <a:lnTo>
                          <a:pt x="175" y="11"/>
                        </a:lnTo>
                        <a:lnTo>
                          <a:pt x="181" y="5"/>
                        </a:lnTo>
                        <a:lnTo>
                          <a:pt x="186" y="0"/>
                        </a:lnTo>
                        <a:lnTo>
                          <a:pt x="191" y="0"/>
                        </a:lnTo>
                        <a:lnTo>
                          <a:pt x="197" y="0"/>
                        </a:lnTo>
                        <a:lnTo>
                          <a:pt x="202" y="0"/>
                        </a:lnTo>
                        <a:lnTo>
                          <a:pt x="207" y="0"/>
                        </a:lnTo>
                        <a:lnTo>
                          <a:pt x="213" y="0"/>
                        </a:lnTo>
                        <a:lnTo>
                          <a:pt x="218" y="0"/>
                        </a:lnTo>
                        <a:lnTo>
                          <a:pt x="223" y="0"/>
                        </a:lnTo>
                        <a:lnTo>
                          <a:pt x="229" y="5"/>
                        </a:lnTo>
                        <a:lnTo>
                          <a:pt x="234" y="11"/>
                        </a:lnTo>
                        <a:lnTo>
                          <a:pt x="239" y="16"/>
                        </a:lnTo>
                        <a:lnTo>
                          <a:pt x="245" y="21"/>
                        </a:lnTo>
                        <a:lnTo>
                          <a:pt x="250" y="21"/>
                        </a:lnTo>
                        <a:lnTo>
                          <a:pt x="261" y="32"/>
                        </a:lnTo>
                        <a:lnTo>
                          <a:pt x="261" y="38"/>
                        </a:lnTo>
                        <a:lnTo>
                          <a:pt x="266" y="43"/>
                        </a:lnTo>
                        <a:lnTo>
                          <a:pt x="271" y="48"/>
                        </a:lnTo>
                        <a:lnTo>
                          <a:pt x="282" y="59"/>
                        </a:lnTo>
                        <a:lnTo>
                          <a:pt x="282" y="64"/>
                        </a:lnTo>
                        <a:lnTo>
                          <a:pt x="287" y="70"/>
                        </a:lnTo>
                        <a:lnTo>
                          <a:pt x="298" y="81"/>
                        </a:lnTo>
                        <a:lnTo>
                          <a:pt x="298" y="86"/>
                        </a:lnTo>
                        <a:lnTo>
                          <a:pt x="303" y="91"/>
                        </a:lnTo>
                        <a:lnTo>
                          <a:pt x="308" y="97"/>
                        </a:lnTo>
                        <a:lnTo>
                          <a:pt x="314" y="102"/>
                        </a:lnTo>
                        <a:lnTo>
                          <a:pt x="319" y="107"/>
                        </a:lnTo>
                        <a:lnTo>
                          <a:pt x="324" y="113"/>
                        </a:lnTo>
                        <a:lnTo>
                          <a:pt x="330" y="113"/>
                        </a:lnTo>
                        <a:lnTo>
                          <a:pt x="335" y="118"/>
                        </a:lnTo>
                        <a:lnTo>
                          <a:pt x="340" y="118"/>
                        </a:lnTo>
                        <a:lnTo>
                          <a:pt x="346" y="118"/>
                        </a:lnTo>
                        <a:lnTo>
                          <a:pt x="351" y="118"/>
                        </a:lnTo>
                        <a:lnTo>
                          <a:pt x="356" y="118"/>
                        </a:lnTo>
                        <a:lnTo>
                          <a:pt x="362" y="118"/>
                        </a:lnTo>
                        <a:lnTo>
                          <a:pt x="367" y="118"/>
                        </a:lnTo>
                        <a:lnTo>
                          <a:pt x="372" y="113"/>
                        </a:lnTo>
                        <a:lnTo>
                          <a:pt x="378" y="107"/>
                        </a:lnTo>
                        <a:lnTo>
                          <a:pt x="383" y="107"/>
                        </a:lnTo>
                        <a:lnTo>
                          <a:pt x="388" y="102"/>
                        </a:lnTo>
                        <a:lnTo>
                          <a:pt x="394" y="97"/>
                        </a:lnTo>
                        <a:lnTo>
                          <a:pt x="399" y="91"/>
                        </a:lnTo>
                        <a:lnTo>
                          <a:pt x="410" y="81"/>
                        </a:lnTo>
                        <a:lnTo>
                          <a:pt x="410" y="75"/>
                        </a:lnTo>
                        <a:lnTo>
                          <a:pt x="415" y="70"/>
                        </a:lnTo>
                        <a:lnTo>
                          <a:pt x="420" y="64"/>
                        </a:lnTo>
                        <a:lnTo>
                          <a:pt x="431" y="54"/>
                        </a:lnTo>
                        <a:lnTo>
                          <a:pt x="431" y="48"/>
                        </a:lnTo>
                        <a:lnTo>
                          <a:pt x="436" y="43"/>
                        </a:lnTo>
                        <a:lnTo>
                          <a:pt x="441" y="38"/>
                        </a:lnTo>
                        <a:lnTo>
                          <a:pt x="452" y="27"/>
                        </a:lnTo>
                        <a:lnTo>
                          <a:pt x="452" y="21"/>
                        </a:lnTo>
                        <a:lnTo>
                          <a:pt x="457" y="16"/>
                        </a:lnTo>
                        <a:lnTo>
                          <a:pt x="463" y="11"/>
                        </a:lnTo>
                        <a:lnTo>
                          <a:pt x="468" y="5"/>
                        </a:lnTo>
                        <a:lnTo>
                          <a:pt x="473" y="5"/>
                        </a:lnTo>
                        <a:lnTo>
                          <a:pt x="479" y="0"/>
                        </a:lnTo>
                        <a:lnTo>
                          <a:pt x="484" y="0"/>
                        </a:lnTo>
                        <a:lnTo>
                          <a:pt x="489" y="0"/>
                        </a:lnTo>
                        <a:lnTo>
                          <a:pt x="495" y="0"/>
                        </a:lnTo>
                        <a:lnTo>
                          <a:pt x="500" y="0"/>
                        </a:lnTo>
                        <a:lnTo>
                          <a:pt x="505" y="0"/>
                        </a:lnTo>
                        <a:lnTo>
                          <a:pt x="511" y="0"/>
                        </a:lnTo>
                        <a:lnTo>
                          <a:pt x="516" y="5"/>
                        </a:lnTo>
                        <a:lnTo>
                          <a:pt x="521" y="5"/>
                        </a:lnTo>
                        <a:lnTo>
                          <a:pt x="527" y="11"/>
                        </a:lnTo>
                        <a:lnTo>
                          <a:pt x="532" y="16"/>
                        </a:lnTo>
                        <a:lnTo>
                          <a:pt x="537" y="21"/>
                        </a:lnTo>
                        <a:lnTo>
                          <a:pt x="543" y="27"/>
                        </a:lnTo>
                        <a:lnTo>
                          <a:pt x="548" y="32"/>
                        </a:lnTo>
                        <a:lnTo>
                          <a:pt x="559" y="43"/>
                        </a:lnTo>
                        <a:lnTo>
                          <a:pt x="559" y="48"/>
                        </a:lnTo>
                        <a:lnTo>
                          <a:pt x="564" y="54"/>
                        </a:lnTo>
                        <a:lnTo>
                          <a:pt x="569" y="59"/>
                        </a:lnTo>
                        <a:lnTo>
                          <a:pt x="580" y="70"/>
                        </a:lnTo>
                        <a:lnTo>
                          <a:pt x="580" y="75"/>
                        </a:lnTo>
                        <a:lnTo>
                          <a:pt x="585" y="81"/>
                        </a:lnTo>
                        <a:lnTo>
                          <a:pt x="596" y="91"/>
                        </a:lnTo>
                        <a:lnTo>
                          <a:pt x="596" y="97"/>
                        </a:lnTo>
                        <a:lnTo>
                          <a:pt x="601" y="97"/>
                        </a:lnTo>
                        <a:lnTo>
                          <a:pt x="612" y="107"/>
                        </a:lnTo>
                        <a:lnTo>
                          <a:pt x="606" y="107"/>
                        </a:lnTo>
                        <a:lnTo>
                          <a:pt x="612" y="107"/>
                        </a:lnTo>
                        <a:lnTo>
                          <a:pt x="617" y="113"/>
                        </a:lnTo>
                        <a:lnTo>
                          <a:pt x="622" y="118"/>
                        </a:lnTo>
                        <a:lnTo>
                          <a:pt x="628" y="118"/>
                        </a:lnTo>
                        <a:lnTo>
                          <a:pt x="633" y="118"/>
                        </a:lnTo>
                        <a:lnTo>
                          <a:pt x="638" y="118"/>
                        </a:lnTo>
                        <a:lnTo>
                          <a:pt x="644" y="118"/>
                        </a:lnTo>
                        <a:lnTo>
                          <a:pt x="649" y="118"/>
                        </a:lnTo>
                        <a:lnTo>
                          <a:pt x="654" y="118"/>
                        </a:lnTo>
                        <a:lnTo>
                          <a:pt x="660" y="113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63"/>
                  <p:cNvSpPr>
                    <a:spLocks/>
                  </p:cNvSpPr>
                  <p:nvPr/>
                </p:nvSpPr>
                <p:spPr bwMode="auto">
                  <a:xfrm>
                    <a:off x="5957888" y="2301876"/>
                    <a:ext cx="531813" cy="187325"/>
                  </a:xfrm>
                  <a:custGeom>
                    <a:avLst/>
                    <a:gdLst>
                      <a:gd name="T0" fmla="*/ 5 w 335"/>
                      <a:gd name="T1" fmla="*/ 113 h 118"/>
                      <a:gd name="T2" fmla="*/ 16 w 335"/>
                      <a:gd name="T3" fmla="*/ 102 h 118"/>
                      <a:gd name="T4" fmla="*/ 26 w 335"/>
                      <a:gd name="T5" fmla="*/ 91 h 118"/>
                      <a:gd name="T6" fmla="*/ 37 w 335"/>
                      <a:gd name="T7" fmla="*/ 81 h 118"/>
                      <a:gd name="T8" fmla="*/ 48 w 335"/>
                      <a:gd name="T9" fmla="*/ 70 h 118"/>
                      <a:gd name="T10" fmla="*/ 53 w 335"/>
                      <a:gd name="T11" fmla="*/ 59 h 118"/>
                      <a:gd name="T12" fmla="*/ 63 w 335"/>
                      <a:gd name="T13" fmla="*/ 48 h 118"/>
                      <a:gd name="T14" fmla="*/ 69 w 335"/>
                      <a:gd name="T15" fmla="*/ 38 h 118"/>
                      <a:gd name="T16" fmla="*/ 79 w 335"/>
                      <a:gd name="T17" fmla="*/ 27 h 118"/>
                      <a:gd name="T18" fmla="*/ 85 w 335"/>
                      <a:gd name="T19" fmla="*/ 16 h 118"/>
                      <a:gd name="T20" fmla="*/ 95 w 335"/>
                      <a:gd name="T21" fmla="*/ 11 h 118"/>
                      <a:gd name="T22" fmla="*/ 106 w 335"/>
                      <a:gd name="T23" fmla="*/ 0 h 118"/>
                      <a:gd name="T24" fmla="*/ 117 w 335"/>
                      <a:gd name="T25" fmla="*/ 0 h 118"/>
                      <a:gd name="T26" fmla="*/ 127 w 335"/>
                      <a:gd name="T27" fmla="*/ 0 h 118"/>
                      <a:gd name="T28" fmla="*/ 138 w 335"/>
                      <a:gd name="T29" fmla="*/ 0 h 118"/>
                      <a:gd name="T30" fmla="*/ 149 w 335"/>
                      <a:gd name="T31" fmla="*/ 5 h 118"/>
                      <a:gd name="T32" fmla="*/ 165 w 335"/>
                      <a:gd name="T33" fmla="*/ 16 h 118"/>
                      <a:gd name="T34" fmla="*/ 165 w 335"/>
                      <a:gd name="T35" fmla="*/ 16 h 118"/>
                      <a:gd name="T36" fmla="*/ 181 w 335"/>
                      <a:gd name="T37" fmla="*/ 32 h 118"/>
                      <a:gd name="T38" fmla="*/ 186 w 335"/>
                      <a:gd name="T39" fmla="*/ 43 h 118"/>
                      <a:gd name="T40" fmla="*/ 197 w 335"/>
                      <a:gd name="T41" fmla="*/ 59 h 118"/>
                      <a:gd name="T42" fmla="*/ 212 w 335"/>
                      <a:gd name="T43" fmla="*/ 75 h 118"/>
                      <a:gd name="T44" fmla="*/ 218 w 335"/>
                      <a:gd name="T45" fmla="*/ 86 h 118"/>
                      <a:gd name="T46" fmla="*/ 228 w 335"/>
                      <a:gd name="T47" fmla="*/ 97 h 118"/>
                      <a:gd name="T48" fmla="*/ 239 w 335"/>
                      <a:gd name="T49" fmla="*/ 107 h 118"/>
                      <a:gd name="T50" fmla="*/ 250 w 335"/>
                      <a:gd name="T51" fmla="*/ 113 h 118"/>
                      <a:gd name="T52" fmla="*/ 260 w 335"/>
                      <a:gd name="T53" fmla="*/ 118 h 118"/>
                      <a:gd name="T54" fmla="*/ 271 w 335"/>
                      <a:gd name="T55" fmla="*/ 118 h 118"/>
                      <a:gd name="T56" fmla="*/ 282 w 335"/>
                      <a:gd name="T57" fmla="*/ 118 h 118"/>
                      <a:gd name="T58" fmla="*/ 292 w 335"/>
                      <a:gd name="T59" fmla="*/ 113 h 118"/>
                      <a:gd name="T60" fmla="*/ 303 w 335"/>
                      <a:gd name="T61" fmla="*/ 107 h 118"/>
                      <a:gd name="T62" fmla="*/ 314 w 335"/>
                      <a:gd name="T63" fmla="*/ 97 h 118"/>
                      <a:gd name="T64" fmla="*/ 324 w 335"/>
                      <a:gd name="T65" fmla="*/ 86 h 118"/>
                      <a:gd name="T66" fmla="*/ 335 w 335"/>
                      <a:gd name="T67" fmla="*/ 75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35" h="118">
                        <a:moveTo>
                          <a:pt x="0" y="113"/>
                        </a:moveTo>
                        <a:lnTo>
                          <a:pt x="5" y="113"/>
                        </a:lnTo>
                        <a:lnTo>
                          <a:pt x="10" y="107"/>
                        </a:lnTo>
                        <a:lnTo>
                          <a:pt x="16" y="102"/>
                        </a:lnTo>
                        <a:lnTo>
                          <a:pt x="21" y="97"/>
                        </a:lnTo>
                        <a:lnTo>
                          <a:pt x="26" y="91"/>
                        </a:lnTo>
                        <a:lnTo>
                          <a:pt x="32" y="86"/>
                        </a:lnTo>
                        <a:lnTo>
                          <a:pt x="37" y="81"/>
                        </a:lnTo>
                        <a:lnTo>
                          <a:pt x="42" y="75"/>
                        </a:lnTo>
                        <a:lnTo>
                          <a:pt x="48" y="70"/>
                        </a:lnTo>
                        <a:lnTo>
                          <a:pt x="53" y="64"/>
                        </a:lnTo>
                        <a:lnTo>
                          <a:pt x="53" y="59"/>
                        </a:lnTo>
                        <a:lnTo>
                          <a:pt x="58" y="54"/>
                        </a:lnTo>
                        <a:lnTo>
                          <a:pt x="63" y="48"/>
                        </a:lnTo>
                        <a:lnTo>
                          <a:pt x="69" y="43"/>
                        </a:lnTo>
                        <a:lnTo>
                          <a:pt x="69" y="38"/>
                        </a:lnTo>
                        <a:lnTo>
                          <a:pt x="74" y="32"/>
                        </a:lnTo>
                        <a:lnTo>
                          <a:pt x="79" y="27"/>
                        </a:lnTo>
                        <a:lnTo>
                          <a:pt x="90" y="16"/>
                        </a:lnTo>
                        <a:lnTo>
                          <a:pt x="85" y="16"/>
                        </a:lnTo>
                        <a:lnTo>
                          <a:pt x="90" y="16"/>
                        </a:lnTo>
                        <a:lnTo>
                          <a:pt x="95" y="11"/>
                        </a:lnTo>
                        <a:lnTo>
                          <a:pt x="101" y="5"/>
                        </a:lnTo>
                        <a:lnTo>
                          <a:pt x="106" y="0"/>
                        </a:lnTo>
                        <a:lnTo>
                          <a:pt x="111" y="0"/>
                        </a:lnTo>
                        <a:lnTo>
                          <a:pt x="117" y="0"/>
                        </a:lnTo>
                        <a:lnTo>
                          <a:pt x="122" y="0"/>
                        </a:lnTo>
                        <a:lnTo>
                          <a:pt x="127" y="0"/>
                        </a:lnTo>
                        <a:lnTo>
                          <a:pt x="133" y="0"/>
                        </a:lnTo>
                        <a:lnTo>
                          <a:pt x="138" y="0"/>
                        </a:lnTo>
                        <a:lnTo>
                          <a:pt x="143" y="0"/>
                        </a:lnTo>
                        <a:lnTo>
                          <a:pt x="149" y="5"/>
                        </a:lnTo>
                        <a:lnTo>
                          <a:pt x="154" y="5"/>
                        </a:lnTo>
                        <a:lnTo>
                          <a:pt x="165" y="16"/>
                        </a:lnTo>
                        <a:lnTo>
                          <a:pt x="159" y="16"/>
                        </a:lnTo>
                        <a:lnTo>
                          <a:pt x="165" y="16"/>
                        </a:lnTo>
                        <a:lnTo>
                          <a:pt x="170" y="21"/>
                        </a:lnTo>
                        <a:lnTo>
                          <a:pt x="181" y="32"/>
                        </a:lnTo>
                        <a:lnTo>
                          <a:pt x="181" y="38"/>
                        </a:lnTo>
                        <a:lnTo>
                          <a:pt x="186" y="43"/>
                        </a:lnTo>
                        <a:lnTo>
                          <a:pt x="197" y="54"/>
                        </a:lnTo>
                        <a:lnTo>
                          <a:pt x="197" y="59"/>
                        </a:lnTo>
                        <a:lnTo>
                          <a:pt x="202" y="64"/>
                        </a:lnTo>
                        <a:lnTo>
                          <a:pt x="212" y="75"/>
                        </a:lnTo>
                        <a:lnTo>
                          <a:pt x="212" y="81"/>
                        </a:lnTo>
                        <a:lnTo>
                          <a:pt x="218" y="86"/>
                        </a:lnTo>
                        <a:lnTo>
                          <a:pt x="223" y="91"/>
                        </a:lnTo>
                        <a:lnTo>
                          <a:pt x="228" y="97"/>
                        </a:lnTo>
                        <a:lnTo>
                          <a:pt x="234" y="102"/>
                        </a:lnTo>
                        <a:lnTo>
                          <a:pt x="239" y="107"/>
                        </a:lnTo>
                        <a:lnTo>
                          <a:pt x="244" y="113"/>
                        </a:lnTo>
                        <a:lnTo>
                          <a:pt x="250" y="113"/>
                        </a:lnTo>
                        <a:lnTo>
                          <a:pt x="255" y="118"/>
                        </a:lnTo>
                        <a:lnTo>
                          <a:pt x="260" y="118"/>
                        </a:lnTo>
                        <a:lnTo>
                          <a:pt x="266" y="118"/>
                        </a:lnTo>
                        <a:lnTo>
                          <a:pt x="271" y="118"/>
                        </a:lnTo>
                        <a:lnTo>
                          <a:pt x="276" y="118"/>
                        </a:lnTo>
                        <a:lnTo>
                          <a:pt x="282" y="118"/>
                        </a:lnTo>
                        <a:lnTo>
                          <a:pt x="287" y="118"/>
                        </a:lnTo>
                        <a:lnTo>
                          <a:pt x="292" y="113"/>
                        </a:lnTo>
                        <a:lnTo>
                          <a:pt x="298" y="107"/>
                        </a:lnTo>
                        <a:lnTo>
                          <a:pt x="303" y="107"/>
                        </a:lnTo>
                        <a:lnTo>
                          <a:pt x="308" y="102"/>
                        </a:lnTo>
                        <a:lnTo>
                          <a:pt x="314" y="97"/>
                        </a:lnTo>
                        <a:lnTo>
                          <a:pt x="319" y="91"/>
                        </a:lnTo>
                        <a:lnTo>
                          <a:pt x="324" y="86"/>
                        </a:lnTo>
                        <a:lnTo>
                          <a:pt x="330" y="81"/>
                        </a:lnTo>
                        <a:lnTo>
                          <a:pt x="335" y="75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" name="Isosceles Triangle 96"/>
                <p:cNvSpPr/>
                <p:nvPr/>
              </p:nvSpPr>
              <p:spPr>
                <a:xfrm rot="5400000">
                  <a:off x="5511243" y="3074566"/>
                  <a:ext cx="141033" cy="174220"/>
                </a:xfrm>
                <a:prstGeom prst="triangl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97"/>
                <p:cNvCxnSpPr>
                  <a:stCxn id="44" idx="3"/>
                </p:cNvCxnSpPr>
                <p:nvPr/>
              </p:nvCxnSpPr>
              <p:spPr>
                <a:xfrm flipH="1" flipV="1">
                  <a:off x="5320430" y="3161676"/>
                  <a:ext cx="174220" cy="1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102"/>
              <p:cNvGrpSpPr/>
              <p:nvPr/>
            </p:nvGrpSpPr>
            <p:grpSpPr>
              <a:xfrm>
                <a:off x="4983613" y="3315551"/>
                <a:ext cx="1508948" cy="91913"/>
                <a:chOff x="3540519" y="3070305"/>
                <a:chExt cx="2128351" cy="187325"/>
              </a:xfrm>
            </p:grpSpPr>
            <p:grpSp>
              <p:nvGrpSpPr>
                <p:cNvPr id="36" name="Group 103"/>
                <p:cNvGrpSpPr/>
                <p:nvPr/>
              </p:nvGrpSpPr>
              <p:grpSpPr>
                <a:xfrm rot="10800000">
                  <a:off x="3540519" y="3070305"/>
                  <a:ext cx="1800250" cy="187325"/>
                  <a:chOff x="2822575" y="2301876"/>
                  <a:chExt cx="3667126" cy="187325"/>
                </a:xfrm>
              </p:grpSpPr>
              <p:sp>
                <p:nvSpPr>
                  <p:cNvPr id="39" name="Freeform 60"/>
                  <p:cNvSpPr>
                    <a:spLocks/>
                  </p:cNvSpPr>
                  <p:nvPr/>
                </p:nvSpPr>
                <p:spPr bwMode="auto">
                  <a:xfrm>
                    <a:off x="2822575" y="2301876"/>
                    <a:ext cx="1065213" cy="187325"/>
                  </a:xfrm>
                  <a:custGeom>
                    <a:avLst/>
                    <a:gdLst>
                      <a:gd name="T0" fmla="*/ 11 w 671"/>
                      <a:gd name="T1" fmla="*/ 43 h 118"/>
                      <a:gd name="T2" fmla="*/ 22 w 671"/>
                      <a:gd name="T3" fmla="*/ 27 h 118"/>
                      <a:gd name="T4" fmla="*/ 38 w 671"/>
                      <a:gd name="T5" fmla="*/ 11 h 118"/>
                      <a:gd name="T6" fmla="*/ 54 w 671"/>
                      <a:gd name="T7" fmla="*/ 0 h 118"/>
                      <a:gd name="T8" fmla="*/ 70 w 671"/>
                      <a:gd name="T9" fmla="*/ 0 h 118"/>
                      <a:gd name="T10" fmla="*/ 86 w 671"/>
                      <a:gd name="T11" fmla="*/ 0 h 118"/>
                      <a:gd name="T12" fmla="*/ 102 w 671"/>
                      <a:gd name="T13" fmla="*/ 11 h 118"/>
                      <a:gd name="T14" fmla="*/ 118 w 671"/>
                      <a:gd name="T15" fmla="*/ 27 h 118"/>
                      <a:gd name="T16" fmla="*/ 133 w 671"/>
                      <a:gd name="T17" fmla="*/ 48 h 118"/>
                      <a:gd name="T18" fmla="*/ 149 w 671"/>
                      <a:gd name="T19" fmla="*/ 70 h 118"/>
                      <a:gd name="T20" fmla="*/ 165 w 671"/>
                      <a:gd name="T21" fmla="*/ 91 h 118"/>
                      <a:gd name="T22" fmla="*/ 181 w 671"/>
                      <a:gd name="T23" fmla="*/ 107 h 118"/>
                      <a:gd name="T24" fmla="*/ 197 w 671"/>
                      <a:gd name="T25" fmla="*/ 118 h 118"/>
                      <a:gd name="T26" fmla="*/ 213 w 671"/>
                      <a:gd name="T27" fmla="*/ 118 h 118"/>
                      <a:gd name="T28" fmla="*/ 229 w 671"/>
                      <a:gd name="T29" fmla="*/ 118 h 118"/>
                      <a:gd name="T30" fmla="*/ 245 w 671"/>
                      <a:gd name="T31" fmla="*/ 107 h 118"/>
                      <a:gd name="T32" fmla="*/ 261 w 671"/>
                      <a:gd name="T33" fmla="*/ 91 h 118"/>
                      <a:gd name="T34" fmla="*/ 282 w 671"/>
                      <a:gd name="T35" fmla="*/ 70 h 118"/>
                      <a:gd name="T36" fmla="*/ 298 w 671"/>
                      <a:gd name="T37" fmla="*/ 48 h 118"/>
                      <a:gd name="T38" fmla="*/ 309 w 671"/>
                      <a:gd name="T39" fmla="*/ 32 h 118"/>
                      <a:gd name="T40" fmla="*/ 325 w 671"/>
                      <a:gd name="T41" fmla="*/ 16 h 118"/>
                      <a:gd name="T42" fmla="*/ 341 w 671"/>
                      <a:gd name="T43" fmla="*/ 0 h 118"/>
                      <a:gd name="T44" fmla="*/ 357 w 671"/>
                      <a:gd name="T45" fmla="*/ 0 h 118"/>
                      <a:gd name="T46" fmla="*/ 373 w 671"/>
                      <a:gd name="T47" fmla="*/ 0 h 118"/>
                      <a:gd name="T48" fmla="*/ 389 w 671"/>
                      <a:gd name="T49" fmla="*/ 11 h 118"/>
                      <a:gd name="T50" fmla="*/ 405 w 671"/>
                      <a:gd name="T51" fmla="*/ 27 h 118"/>
                      <a:gd name="T52" fmla="*/ 421 w 671"/>
                      <a:gd name="T53" fmla="*/ 43 h 118"/>
                      <a:gd name="T54" fmla="*/ 437 w 671"/>
                      <a:gd name="T55" fmla="*/ 64 h 118"/>
                      <a:gd name="T56" fmla="*/ 453 w 671"/>
                      <a:gd name="T57" fmla="*/ 86 h 118"/>
                      <a:gd name="T58" fmla="*/ 469 w 671"/>
                      <a:gd name="T59" fmla="*/ 102 h 118"/>
                      <a:gd name="T60" fmla="*/ 485 w 671"/>
                      <a:gd name="T61" fmla="*/ 113 h 118"/>
                      <a:gd name="T62" fmla="*/ 501 w 671"/>
                      <a:gd name="T63" fmla="*/ 118 h 118"/>
                      <a:gd name="T64" fmla="*/ 517 w 671"/>
                      <a:gd name="T65" fmla="*/ 118 h 118"/>
                      <a:gd name="T66" fmla="*/ 533 w 671"/>
                      <a:gd name="T67" fmla="*/ 107 h 118"/>
                      <a:gd name="T68" fmla="*/ 549 w 671"/>
                      <a:gd name="T69" fmla="*/ 97 h 118"/>
                      <a:gd name="T70" fmla="*/ 565 w 671"/>
                      <a:gd name="T71" fmla="*/ 75 h 118"/>
                      <a:gd name="T72" fmla="*/ 580 w 671"/>
                      <a:gd name="T73" fmla="*/ 54 h 118"/>
                      <a:gd name="T74" fmla="*/ 596 w 671"/>
                      <a:gd name="T75" fmla="*/ 32 h 118"/>
                      <a:gd name="T76" fmla="*/ 612 w 671"/>
                      <a:gd name="T77" fmla="*/ 16 h 118"/>
                      <a:gd name="T78" fmla="*/ 628 w 671"/>
                      <a:gd name="T79" fmla="*/ 5 h 118"/>
                      <a:gd name="T80" fmla="*/ 644 w 671"/>
                      <a:gd name="T81" fmla="*/ 0 h 118"/>
                      <a:gd name="T82" fmla="*/ 660 w 671"/>
                      <a:gd name="T83" fmla="*/ 0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71" h="118">
                        <a:moveTo>
                          <a:pt x="0" y="54"/>
                        </a:moveTo>
                        <a:lnTo>
                          <a:pt x="6" y="48"/>
                        </a:lnTo>
                        <a:lnTo>
                          <a:pt x="11" y="43"/>
                        </a:lnTo>
                        <a:lnTo>
                          <a:pt x="16" y="38"/>
                        </a:lnTo>
                        <a:lnTo>
                          <a:pt x="16" y="32"/>
                        </a:lnTo>
                        <a:lnTo>
                          <a:pt x="22" y="27"/>
                        </a:lnTo>
                        <a:lnTo>
                          <a:pt x="27" y="21"/>
                        </a:lnTo>
                        <a:lnTo>
                          <a:pt x="32" y="16"/>
                        </a:lnTo>
                        <a:lnTo>
                          <a:pt x="38" y="11"/>
                        </a:lnTo>
                        <a:lnTo>
                          <a:pt x="43" y="5"/>
                        </a:lnTo>
                        <a:lnTo>
                          <a:pt x="48" y="5"/>
                        </a:lnTo>
                        <a:lnTo>
                          <a:pt x="54" y="0"/>
                        </a:lnTo>
                        <a:lnTo>
                          <a:pt x="59" y="0"/>
                        </a:lnTo>
                        <a:lnTo>
                          <a:pt x="64" y="0"/>
                        </a:lnTo>
                        <a:lnTo>
                          <a:pt x="70" y="0"/>
                        </a:lnTo>
                        <a:lnTo>
                          <a:pt x="75" y="0"/>
                        </a:lnTo>
                        <a:lnTo>
                          <a:pt x="80" y="0"/>
                        </a:lnTo>
                        <a:lnTo>
                          <a:pt x="86" y="0"/>
                        </a:lnTo>
                        <a:lnTo>
                          <a:pt x="91" y="5"/>
                        </a:lnTo>
                        <a:lnTo>
                          <a:pt x="96" y="5"/>
                        </a:lnTo>
                        <a:lnTo>
                          <a:pt x="102" y="11"/>
                        </a:lnTo>
                        <a:lnTo>
                          <a:pt x="107" y="16"/>
                        </a:lnTo>
                        <a:lnTo>
                          <a:pt x="112" y="21"/>
                        </a:lnTo>
                        <a:lnTo>
                          <a:pt x="118" y="27"/>
                        </a:lnTo>
                        <a:lnTo>
                          <a:pt x="128" y="38"/>
                        </a:lnTo>
                        <a:lnTo>
                          <a:pt x="128" y="43"/>
                        </a:lnTo>
                        <a:lnTo>
                          <a:pt x="133" y="48"/>
                        </a:lnTo>
                        <a:lnTo>
                          <a:pt x="144" y="59"/>
                        </a:lnTo>
                        <a:lnTo>
                          <a:pt x="144" y="64"/>
                        </a:lnTo>
                        <a:lnTo>
                          <a:pt x="149" y="70"/>
                        </a:lnTo>
                        <a:lnTo>
                          <a:pt x="155" y="75"/>
                        </a:lnTo>
                        <a:lnTo>
                          <a:pt x="165" y="86"/>
                        </a:lnTo>
                        <a:lnTo>
                          <a:pt x="165" y="91"/>
                        </a:lnTo>
                        <a:lnTo>
                          <a:pt x="171" y="97"/>
                        </a:lnTo>
                        <a:lnTo>
                          <a:pt x="176" y="102"/>
                        </a:lnTo>
                        <a:lnTo>
                          <a:pt x="181" y="107"/>
                        </a:lnTo>
                        <a:lnTo>
                          <a:pt x="187" y="107"/>
                        </a:lnTo>
                        <a:lnTo>
                          <a:pt x="192" y="113"/>
                        </a:lnTo>
                        <a:lnTo>
                          <a:pt x="197" y="118"/>
                        </a:lnTo>
                        <a:lnTo>
                          <a:pt x="203" y="118"/>
                        </a:lnTo>
                        <a:lnTo>
                          <a:pt x="208" y="118"/>
                        </a:lnTo>
                        <a:lnTo>
                          <a:pt x="213" y="118"/>
                        </a:lnTo>
                        <a:lnTo>
                          <a:pt x="219" y="118"/>
                        </a:lnTo>
                        <a:lnTo>
                          <a:pt x="224" y="118"/>
                        </a:lnTo>
                        <a:lnTo>
                          <a:pt x="229" y="118"/>
                        </a:lnTo>
                        <a:lnTo>
                          <a:pt x="235" y="113"/>
                        </a:lnTo>
                        <a:lnTo>
                          <a:pt x="240" y="113"/>
                        </a:lnTo>
                        <a:lnTo>
                          <a:pt x="245" y="107"/>
                        </a:lnTo>
                        <a:lnTo>
                          <a:pt x="251" y="102"/>
                        </a:lnTo>
                        <a:lnTo>
                          <a:pt x="256" y="97"/>
                        </a:lnTo>
                        <a:lnTo>
                          <a:pt x="261" y="91"/>
                        </a:lnTo>
                        <a:lnTo>
                          <a:pt x="267" y="86"/>
                        </a:lnTo>
                        <a:lnTo>
                          <a:pt x="272" y="81"/>
                        </a:lnTo>
                        <a:lnTo>
                          <a:pt x="282" y="70"/>
                        </a:lnTo>
                        <a:lnTo>
                          <a:pt x="282" y="64"/>
                        </a:lnTo>
                        <a:lnTo>
                          <a:pt x="288" y="59"/>
                        </a:lnTo>
                        <a:lnTo>
                          <a:pt x="298" y="48"/>
                        </a:lnTo>
                        <a:lnTo>
                          <a:pt x="298" y="43"/>
                        </a:lnTo>
                        <a:lnTo>
                          <a:pt x="304" y="38"/>
                        </a:lnTo>
                        <a:lnTo>
                          <a:pt x="309" y="32"/>
                        </a:lnTo>
                        <a:lnTo>
                          <a:pt x="320" y="21"/>
                        </a:lnTo>
                        <a:lnTo>
                          <a:pt x="320" y="16"/>
                        </a:lnTo>
                        <a:lnTo>
                          <a:pt x="325" y="16"/>
                        </a:lnTo>
                        <a:lnTo>
                          <a:pt x="330" y="11"/>
                        </a:lnTo>
                        <a:lnTo>
                          <a:pt x="336" y="5"/>
                        </a:lnTo>
                        <a:lnTo>
                          <a:pt x="341" y="0"/>
                        </a:lnTo>
                        <a:lnTo>
                          <a:pt x="346" y="0"/>
                        </a:lnTo>
                        <a:lnTo>
                          <a:pt x="352" y="0"/>
                        </a:lnTo>
                        <a:lnTo>
                          <a:pt x="357" y="0"/>
                        </a:lnTo>
                        <a:lnTo>
                          <a:pt x="362" y="0"/>
                        </a:lnTo>
                        <a:lnTo>
                          <a:pt x="368" y="0"/>
                        </a:lnTo>
                        <a:lnTo>
                          <a:pt x="373" y="0"/>
                        </a:lnTo>
                        <a:lnTo>
                          <a:pt x="378" y="0"/>
                        </a:lnTo>
                        <a:lnTo>
                          <a:pt x="384" y="5"/>
                        </a:lnTo>
                        <a:lnTo>
                          <a:pt x="389" y="11"/>
                        </a:lnTo>
                        <a:lnTo>
                          <a:pt x="394" y="16"/>
                        </a:lnTo>
                        <a:lnTo>
                          <a:pt x="400" y="21"/>
                        </a:lnTo>
                        <a:lnTo>
                          <a:pt x="405" y="27"/>
                        </a:lnTo>
                        <a:lnTo>
                          <a:pt x="410" y="32"/>
                        </a:lnTo>
                        <a:lnTo>
                          <a:pt x="416" y="38"/>
                        </a:lnTo>
                        <a:lnTo>
                          <a:pt x="421" y="43"/>
                        </a:lnTo>
                        <a:lnTo>
                          <a:pt x="431" y="54"/>
                        </a:lnTo>
                        <a:lnTo>
                          <a:pt x="431" y="59"/>
                        </a:lnTo>
                        <a:lnTo>
                          <a:pt x="437" y="64"/>
                        </a:lnTo>
                        <a:lnTo>
                          <a:pt x="447" y="75"/>
                        </a:lnTo>
                        <a:lnTo>
                          <a:pt x="447" y="81"/>
                        </a:lnTo>
                        <a:lnTo>
                          <a:pt x="453" y="86"/>
                        </a:lnTo>
                        <a:lnTo>
                          <a:pt x="458" y="91"/>
                        </a:lnTo>
                        <a:lnTo>
                          <a:pt x="463" y="97"/>
                        </a:lnTo>
                        <a:lnTo>
                          <a:pt x="469" y="102"/>
                        </a:lnTo>
                        <a:lnTo>
                          <a:pt x="474" y="107"/>
                        </a:lnTo>
                        <a:lnTo>
                          <a:pt x="479" y="113"/>
                        </a:lnTo>
                        <a:lnTo>
                          <a:pt x="485" y="113"/>
                        </a:lnTo>
                        <a:lnTo>
                          <a:pt x="490" y="118"/>
                        </a:lnTo>
                        <a:lnTo>
                          <a:pt x="495" y="118"/>
                        </a:lnTo>
                        <a:lnTo>
                          <a:pt x="501" y="118"/>
                        </a:lnTo>
                        <a:lnTo>
                          <a:pt x="506" y="118"/>
                        </a:lnTo>
                        <a:lnTo>
                          <a:pt x="511" y="118"/>
                        </a:lnTo>
                        <a:lnTo>
                          <a:pt x="517" y="118"/>
                        </a:lnTo>
                        <a:lnTo>
                          <a:pt x="522" y="118"/>
                        </a:lnTo>
                        <a:lnTo>
                          <a:pt x="527" y="113"/>
                        </a:lnTo>
                        <a:lnTo>
                          <a:pt x="533" y="107"/>
                        </a:lnTo>
                        <a:lnTo>
                          <a:pt x="538" y="102"/>
                        </a:lnTo>
                        <a:lnTo>
                          <a:pt x="543" y="102"/>
                        </a:lnTo>
                        <a:lnTo>
                          <a:pt x="549" y="97"/>
                        </a:lnTo>
                        <a:lnTo>
                          <a:pt x="554" y="91"/>
                        </a:lnTo>
                        <a:lnTo>
                          <a:pt x="565" y="81"/>
                        </a:lnTo>
                        <a:lnTo>
                          <a:pt x="565" y="75"/>
                        </a:lnTo>
                        <a:lnTo>
                          <a:pt x="570" y="70"/>
                        </a:lnTo>
                        <a:lnTo>
                          <a:pt x="580" y="59"/>
                        </a:lnTo>
                        <a:lnTo>
                          <a:pt x="580" y="54"/>
                        </a:lnTo>
                        <a:lnTo>
                          <a:pt x="586" y="48"/>
                        </a:lnTo>
                        <a:lnTo>
                          <a:pt x="596" y="38"/>
                        </a:lnTo>
                        <a:lnTo>
                          <a:pt x="596" y="32"/>
                        </a:lnTo>
                        <a:lnTo>
                          <a:pt x="602" y="27"/>
                        </a:lnTo>
                        <a:lnTo>
                          <a:pt x="607" y="21"/>
                        </a:lnTo>
                        <a:lnTo>
                          <a:pt x="612" y="16"/>
                        </a:lnTo>
                        <a:lnTo>
                          <a:pt x="618" y="11"/>
                        </a:lnTo>
                        <a:lnTo>
                          <a:pt x="623" y="5"/>
                        </a:lnTo>
                        <a:lnTo>
                          <a:pt x="628" y="5"/>
                        </a:lnTo>
                        <a:lnTo>
                          <a:pt x="634" y="0"/>
                        </a:lnTo>
                        <a:lnTo>
                          <a:pt x="639" y="0"/>
                        </a:lnTo>
                        <a:lnTo>
                          <a:pt x="644" y="0"/>
                        </a:lnTo>
                        <a:lnTo>
                          <a:pt x="650" y="0"/>
                        </a:lnTo>
                        <a:lnTo>
                          <a:pt x="655" y="0"/>
                        </a:lnTo>
                        <a:lnTo>
                          <a:pt x="660" y="0"/>
                        </a:lnTo>
                        <a:lnTo>
                          <a:pt x="666" y="0"/>
                        </a:lnTo>
                        <a:lnTo>
                          <a:pt x="671" y="5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Freeform 61"/>
                  <p:cNvSpPr>
                    <a:spLocks/>
                  </p:cNvSpPr>
                  <p:nvPr/>
                </p:nvSpPr>
                <p:spPr bwMode="auto">
                  <a:xfrm>
                    <a:off x="3887788" y="2301876"/>
                    <a:ext cx="1022350" cy="187325"/>
                  </a:xfrm>
                  <a:custGeom>
                    <a:avLst/>
                    <a:gdLst>
                      <a:gd name="T0" fmla="*/ 11 w 644"/>
                      <a:gd name="T1" fmla="*/ 11 h 118"/>
                      <a:gd name="T2" fmla="*/ 27 w 644"/>
                      <a:gd name="T3" fmla="*/ 27 h 118"/>
                      <a:gd name="T4" fmla="*/ 43 w 644"/>
                      <a:gd name="T5" fmla="*/ 48 h 118"/>
                      <a:gd name="T6" fmla="*/ 64 w 644"/>
                      <a:gd name="T7" fmla="*/ 70 h 118"/>
                      <a:gd name="T8" fmla="*/ 74 w 644"/>
                      <a:gd name="T9" fmla="*/ 86 h 118"/>
                      <a:gd name="T10" fmla="*/ 90 w 644"/>
                      <a:gd name="T11" fmla="*/ 107 h 118"/>
                      <a:gd name="T12" fmla="*/ 106 w 644"/>
                      <a:gd name="T13" fmla="*/ 118 h 118"/>
                      <a:gd name="T14" fmla="*/ 122 w 644"/>
                      <a:gd name="T15" fmla="*/ 118 h 118"/>
                      <a:gd name="T16" fmla="*/ 138 w 644"/>
                      <a:gd name="T17" fmla="*/ 118 h 118"/>
                      <a:gd name="T18" fmla="*/ 154 w 644"/>
                      <a:gd name="T19" fmla="*/ 107 h 118"/>
                      <a:gd name="T20" fmla="*/ 170 w 644"/>
                      <a:gd name="T21" fmla="*/ 91 h 118"/>
                      <a:gd name="T22" fmla="*/ 191 w 644"/>
                      <a:gd name="T23" fmla="*/ 70 h 118"/>
                      <a:gd name="T24" fmla="*/ 207 w 644"/>
                      <a:gd name="T25" fmla="*/ 48 h 118"/>
                      <a:gd name="T26" fmla="*/ 223 w 644"/>
                      <a:gd name="T27" fmla="*/ 27 h 118"/>
                      <a:gd name="T28" fmla="*/ 229 w 644"/>
                      <a:gd name="T29" fmla="*/ 21 h 118"/>
                      <a:gd name="T30" fmla="*/ 239 w 644"/>
                      <a:gd name="T31" fmla="*/ 11 h 118"/>
                      <a:gd name="T32" fmla="*/ 255 w 644"/>
                      <a:gd name="T33" fmla="*/ 0 h 118"/>
                      <a:gd name="T34" fmla="*/ 271 w 644"/>
                      <a:gd name="T35" fmla="*/ 0 h 118"/>
                      <a:gd name="T36" fmla="*/ 287 w 644"/>
                      <a:gd name="T37" fmla="*/ 5 h 118"/>
                      <a:gd name="T38" fmla="*/ 303 w 644"/>
                      <a:gd name="T39" fmla="*/ 11 h 118"/>
                      <a:gd name="T40" fmla="*/ 319 w 644"/>
                      <a:gd name="T41" fmla="*/ 32 h 118"/>
                      <a:gd name="T42" fmla="*/ 335 w 644"/>
                      <a:gd name="T43" fmla="*/ 48 h 118"/>
                      <a:gd name="T44" fmla="*/ 346 w 644"/>
                      <a:gd name="T45" fmla="*/ 64 h 118"/>
                      <a:gd name="T46" fmla="*/ 356 w 644"/>
                      <a:gd name="T47" fmla="*/ 81 h 118"/>
                      <a:gd name="T48" fmla="*/ 372 w 644"/>
                      <a:gd name="T49" fmla="*/ 97 h 118"/>
                      <a:gd name="T50" fmla="*/ 388 w 644"/>
                      <a:gd name="T51" fmla="*/ 113 h 118"/>
                      <a:gd name="T52" fmla="*/ 404 w 644"/>
                      <a:gd name="T53" fmla="*/ 118 h 118"/>
                      <a:gd name="T54" fmla="*/ 420 w 644"/>
                      <a:gd name="T55" fmla="*/ 118 h 118"/>
                      <a:gd name="T56" fmla="*/ 436 w 644"/>
                      <a:gd name="T57" fmla="*/ 113 h 118"/>
                      <a:gd name="T58" fmla="*/ 452 w 644"/>
                      <a:gd name="T59" fmla="*/ 102 h 118"/>
                      <a:gd name="T60" fmla="*/ 468 w 644"/>
                      <a:gd name="T61" fmla="*/ 81 h 118"/>
                      <a:gd name="T62" fmla="*/ 489 w 644"/>
                      <a:gd name="T63" fmla="*/ 59 h 118"/>
                      <a:gd name="T64" fmla="*/ 505 w 644"/>
                      <a:gd name="T65" fmla="*/ 38 h 118"/>
                      <a:gd name="T66" fmla="*/ 516 w 644"/>
                      <a:gd name="T67" fmla="*/ 21 h 118"/>
                      <a:gd name="T68" fmla="*/ 532 w 644"/>
                      <a:gd name="T69" fmla="*/ 5 h 118"/>
                      <a:gd name="T70" fmla="*/ 548 w 644"/>
                      <a:gd name="T71" fmla="*/ 0 h 118"/>
                      <a:gd name="T72" fmla="*/ 564 w 644"/>
                      <a:gd name="T73" fmla="*/ 0 h 118"/>
                      <a:gd name="T74" fmla="*/ 580 w 644"/>
                      <a:gd name="T75" fmla="*/ 5 h 118"/>
                      <a:gd name="T76" fmla="*/ 596 w 644"/>
                      <a:gd name="T77" fmla="*/ 16 h 118"/>
                      <a:gd name="T78" fmla="*/ 612 w 644"/>
                      <a:gd name="T79" fmla="*/ 32 h 118"/>
                      <a:gd name="T80" fmla="*/ 623 w 644"/>
                      <a:gd name="T81" fmla="*/ 48 h 118"/>
                      <a:gd name="T82" fmla="*/ 638 w 644"/>
                      <a:gd name="T83" fmla="*/ 64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44" h="118">
                        <a:moveTo>
                          <a:pt x="0" y="5"/>
                        </a:moveTo>
                        <a:lnTo>
                          <a:pt x="5" y="5"/>
                        </a:lnTo>
                        <a:lnTo>
                          <a:pt x="11" y="11"/>
                        </a:lnTo>
                        <a:lnTo>
                          <a:pt x="16" y="16"/>
                        </a:lnTo>
                        <a:lnTo>
                          <a:pt x="21" y="21"/>
                        </a:lnTo>
                        <a:lnTo>
                          <a:pt x="27" y="27"/>
                        </a:lnTo>
                        <a:lnTo>
                          <a:pt x="32" y="32"/>
                        </a:lnTo>
                        <a:lnTo>
                          <a:pt x="43" y="43"/>
                        </a:lnTo>
                        <a:lnTo>
                          <a:pt x="43" y="48"/>
                        </a:lnTo>
                        <a:lnTo>
                          <a:pt x="48" y="54"/>
                        </a:lnTo>
                        <a:lnTo>
                          <a:pt x="53" y="59"/>
                        </a:lnTo>
                        <a:lnTo>
                          <a:pt x="64" y="70"/>
                        </a:lnTo>
                        <a:lnTo>
                          <a:pt x="64" y="75"/>
                        </a:lnTo>
                        <a:lnTo>
                          <a:pt x="69" y="81"/>
                        </a:lnTo>
                        <a:lnTo>
                          <a:pt x="74" y="86"/>
                        </a:lnTo>
                        <a:lnTo>
                          <a:pt x="85" y="97"/>
                        </a:lnTo>
                        <a:lnTo>
                          <a:pt x="85" y="102"/>
                        </a:lnTo>
                        <a:lnTo>
                          <a:pt x="90" y="107"/>
                        </a:lnTo>
                        <a:lnTo>
                          <a:pt x="96" y="113"/>
                        </a:lnTo>
                        <a:lnTo>
                          <a:pt x="101" y="113"/>
                        </a:lnTo>
                        <a:lnTo>
                          <a:pt x="106" y="118"/>
                        </a:lnTo>
                        <a:lnTo>
                          <a:pt x="112" y="118"/>
                        </a:lnTo>
                        <a:lnTo>
                          <a:pt x="117" y="118"/>
                        </a:lnTo>
                        <a:lnTo>
                          <a:pt x="122" y="118"/>
                        </a:lnTo>
                        <a:lnTo>
                          <a:pt x="128" y="118"/>
                        </a:lnTo>
                        <a:lnTo>
                          <a:pt x="133" y="118"/>
                        </a:lnTo>
                        <a:lnTo>
                          <a:pt x="138" y="118"/>
                        </a:lnTo>
                        <a:lnTo>
                          <a:pt x="144" y="113"/>
                        </a:lnTo>
                        <a:lnTo>
                          <a:pt x="149" y="113"/>
                        </a:lnTo>
                        <a:lnTo>
                          <a:pt x="154" y="107"/>
                        </a:lnTo>
                        <a:lnTo>
                          <a:pt x="160" y="102"/>
                        </a:lnTo>
                        <a:lnTo>
                          <a:pt x="165" y="97"/>
                        </a:lnTo>
                        <a:lnTo>
                          <a:pt x="170" y="91"/>
                        </a:lnTo>
                        <a:lnTo>
                          <a:pt x="176" y="86"/>
                        </a:lnTo>
                        <a:lnTo>
                          <a:pt x="181" y="81"/>
                        </a:lnTo>
                        <a:lnTo>
                          <a:pt x="191" y="70"/>
                        </a:lnTo>
                        <a:lnTo>
                          <a:pt x="191" y="64"/>
                        </a:lnTo>
                        <a:lnTo>
                          <a:pt x="197" y="59"/>
                        </a:lnTo>
                        <a:lnTo>
                          <a:pt x="207" y="48"/>
                        </a:lnTo>
                        <a:lnTo>
                          <a:pt x="207" y="43"/>
                        </a:lnTo>
                        <a:lnTo>
                          <a:pt x="213" y="38"/>
                        </a:lnTo>
                        <a:lnTo>
                          <a:pt x="223" y="27"/>
                        </a:lnTo>
                        <a:lnTo>
                          <a:pt x="218" y="27"/>
                        </a:lnTo>
                        <a:lnTo>
                          <a:pt x="223" y="27"/>
                        </a:lnTo>
                        <a:lnTo>
                          <a:pt x="229" y="21"/>
                        </a:lnTo>
                        <a:lnTo>
                          <a:pt x="239" y="11"/>
                        </a:lnTo>
                        <a:lnTo>
                          <a:pt x="234" y="11"/>
                        </a:lnTo>
                        <a:lnTo>
                          <a:pt x="239" y="11"/>
                        </a:lnTo>
                        <a:lnTo>
                          <a:pt x="245" y="5"/>
                        </a:lnTo>
                        <a:lnTo>
                          <a:pt x="250" y="5"/>
                        </a:lnTo>
                        <a:lnTo>
                          <a:pt x="255" y="0"/>
                        </a:lnTo>
                        <a:lnTo>
                          <a:pt x="261" y="0"/>
                        </a:lnTo>
                        <a:lnTo>
                          <a:pt x="266" y="0"/>
                        </a:lnTo>
                        <a:lnTo>
                          <a:pt x="271" y="0"/>
                        </a:lnTo>
                        <a:lnTo>
                          <a:pt x="277" y="0"/>
                        </a:lnTo>
                        <a:lnTo>
                          <a:pt x="282" y="0"/>
                        </a:lnTo>
                        <a:lnTo>
                          <a:pt x="287" y="5"/>
                        </a:lnTo>
                        <a:lnTo>
                          <a:pt x="293" y="5"/>
                        </a:lnTo>
                        <a:lnTo>
                          <a:pt x="298" y="11"/>
                        </a:lnTo>
                        <a:lnTo>
                          <a:pt x="303" y="11"/>
                        </a:lnTo>
                        <a:lnTo>
                          <a:pt x="314" y="21"/>
                        </a:lnTo>
                        <a:lnTo>
                          <a:pt x="314" y="27"/>
                        </a:lnTo>
                        <a:lnTo>
                          <a:pt x="319" y="32"/>
                        </a:lnTo>
                        <a:lnTo>
                          <a:pt x="325" y="38"/>
                        </a:lnTo>
                        <a:lnTo>
                          <a:pt x="330" y="43"/>
                        </a:lnTo>
                        <a:lnTo>
                          <a:pt x="335" y="48"/>
                        </a:lnTo>
                        <a:lnTo>
                          <a:pt x="340" y="54"/>
                        </a:lnTo>
                        <a:lnTo>
                          <a:pt x="340" y="59"/>
                        </a:lnTo>
                        <a:lnTo>
                          <a:pt x="346" y="64"/>
                        </a:lnTo>
                        <a:lnTo>
                          <a:pt x="351" y="70"/>
                        </a:lnTo>
                        <a:lnTo>
                          <a:pt x="356" y="75"/>
                        </a:lnTo>
                        <a:lnTo>
                          <a:pt x="356" y="81"/>
                        </a:lnTo>
                        <a:lnTo>
                          <a:pt x="362" y="86"/>
                        </a:lnTo>
                        <a:lnTo>
                          <a:pt x="367" y="91"/>
                        </a:lnTo>
                        <a:lnTo>
                          <a:pt x="372" y="97"/>
                        </a:lnTo>
                        <a:lnTo>
                          <a:pt x="378" y="102"/>
                        </a:lnTo>
                        <a:lnTo>
                          <a:pt x="383" y="107"/>
                        </a:lnTo>
                        <a:lnTo>
                          <a:pt x="388" y="113"/>
                        </a:lnTo>
                        <a:lnTo>
                          <a:pt x="394" y="118"/>
                        </a:lnTo>
                        <a:lnTo>
                          <a:pt x="399" y="118"/>
                        </a:lnTo>
                        <a:lnTo>
                          <a:pt x="404" y="118"/>
                        </a:lnTo>
                        <a:lnTo>
                          <a:pt x="410" y="118"/>
                        </a:lnTo>
                        <a:lnTo>
                          <a:pt x="415" y="118"/>
                        </a:lnTo>
                        <a:lnTo>
                          <a:pt x="420" y="118"/>
                        </a:lnTo>
                        <a:lnTo>
                          <a:pt x="426" y="118"/>
                        </a:lnTo>
                        <a:lnTo>
                          <a:pt x="431" y="118"/>
                        </a:lnTo>
                        <a:lnTo>
                          <a:pt x="436" y="113"/>
                        </a:lnTo>
                        <a:lnTo>
                          <a:pt x="442" y="113"/>
                        </a:lnTo>
                        <a:lnTo>
                          <a:pt x="447" y="107"/>
                        </a:lnTo>
                        <a:lnTo>
                          <a:pt x="452" y="102"/>
                        </a:lnTo>
                        <a:lnTo>
                          <a:pt x="458" y="97"/>
                        </a:lnTo>
                        <a:lnTo>
                          <a:pt x="468" y="86"/>
                        </a:lnTo>
                        <a:lnTo>
                          <a:pt x="468" y="81"/>
                        </a:lnTo>
                        <a:lnTo>
                          <a:pt x="474" y="75"/>
                        </a:lnTo>
                        <a:lnTo>
                          <a:pt x="479" y="70"/>
                        </a:lnTo>
                        <a:lnTo>
                          <a:pt x="489" y="59"/>
                        </a:lnTo>
                        <a:lnTo>
                          <a:pt x="489" y="54"/>
                        </a:lnTo>
                        <a:lnTo>
                          <a:pt x="495" y="48"/>
                        </a:lnTo>
                        <a:lnTo>
                          <a:pt x="505" y="38"/>
                        </a:lnTo>
                        <a:lnTo>
                          <a:pt x="505" y="32"/>
                        </a:lnTo>
                        <a:lnTo>
                          <a:pt x="511" y="27"/>
                        </a:lnTo>
                        <a:lnTo>
                          <a:pt x="516" y="21"/>
                        </a:lnTo>
                        <a:lnTo>
                          <a:pt x="521" y="16"/>
                        </a:lnTo>
                        <a:lnTo>
                          <a:pt x="527" y="11"/>
                        </a:lnTo>
                        <a:lnTo>
                          <a:pt x="532" y="5"/>
                        </a:lnTo>
                        <a:lnTo>
                          <a:pt x="537" y="5"/>
                        </a:lnTo>
                        <a:lnTo>
                          <a:pt x="543" y="0"/>
                        </a:lnTo>
                        <a:lnTo>
                          <a:pt x="548" y="0"/>
                        </a:lnTo>
                        <a:lnTo>
                          <a:pt x="553" y="0"/>
                        </a:lnTo>
                        <a:lnTo>
                          <a:pt x="559" y="0"/>
                        </a:lnTo>
                        <a:lnTo>
                          <a:pt x="564" y="0"/>
                        </a:lnTo>
                        <a:lnTo>
                          <a:pt x="569" y="0"/>
                        </a:lnTo>
                        <a:lnTo>
                          <a:pt x="575" y="0"/>
                        </a:lnTo>
                        <a:lnTo>
                          <a:pt x="580" y="5"/>
                        </a:lnTo>
                        <a:lnTo>
                          <a:pt x="585" y="5"/>
                        </a:lnTo>
                        <a:lnTo>
                          <a:pt x="591" y="11"/>
                        </a:lnTo>
                        <a:lnTo>
                          <a:pt x="596" y="16"/>
                        </a:lnTo>
                        <a:lnTo>
                          <a:pt x="601" y="21"/>
                        </a:lnTo>
                        <a:lnTo>
                          <a:pt x="607" y="27"/>
                        </a:lnTo>
                        <a:lnTo>
                          <a:pt x="612" y="32"/>
                        </a:lnTo>
                        <a:lnTo>
                          <a:pt x="617" y="38"/>
                        </a:lnTo>
                        <a:lnTo>
                          <a:pt x="623" y="43"/>
                        </a:lnTo>
                        <a:lnTo>
                          <a:pt x="623" y="48"/>
                        </a:lnTo>
                        <a:lnTo>
                          <a:pt x="628" y="54"/>
                        </a:lnTo>
                        <a:lnTo>
                          <a:pt x="633" y="59"/>
                        </a:lnTo>
                        <a:lnTo>
                          <a:pt x="638" y="64"/>
                        </a:lnTo>
                        <a:lnTo>
                          <a:pt x="638" y="70"/>
                        </a:lnTo>
                        <a:lnTo>
                          <a:pt x="644" y="75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62"/>
                  <p:cNvSpPr>
                    <a:spLocks/>
                  </p:cNvSpPr>
                  <p:nvPr/>
                </p:nvSpPr>
                <p:spPr bwMode="auto">
                  <a:xfrm>
                    <a:off x="4910138" y="2301876"/>
                    <a:ext cx="1047750" cy="187325"/>
                  </a:xfrm>
                  <a:custGeom>
                    <a:avLst/>
                    <a:gdLst>
                      <a:gd name="T0" fmla="*/ 16 w 660"/>
                      <a:gd name="T1" fmla="*/ 91 h 118"/>
                      <a:gd name="T2" fmla="*/ 26 w 660"/>
                      <a:gd name="T3" fmla="*/ 102 h 118"/>
                      <a:gd name="T4" fmla="*/ 37 w 660"/>
                      <a:gd name="T5" fmla="*/ 113 h 118"/>
                      <a:gd name="T6" fmla="*/ 53 w 660"/>
                      <a:gd name="T7" fmla="*/ 118 h 118"/>
                      <a:gd name="T8" fmla="*/ 69 w 660"/>
                      <a:gd name="T9" fmla="*/ 118 h 118"/>
                      <a:gd name="T10" fmla="*/ 85 w 660"/>
                      <a:gd name="T11" fmla="*/ 113 h 118"/>
                      <a:gd name="T12" fmla="*/ 101 w 660"/>
                      <a:gd name="T13" fmla="*/ 97 h 118"/>
                      <a:gd name="T14" fmla="*/ 117 w 660"/>
                      <a:gd name="T15" fmla="*/ 81 h 118"/>
                      <a:gd name="T16" fmla="*/ 133 w 660"/>
                      <a:gd name="T17" fmla="*/ 59 h 118"/>
                      <a:gd name="T18" fmla="*/ 149 w 660"/>
                      <a:gd name="T19" fmla="*/ 38 h 118"/>
                      <a:gd name="T20" fmla="*/ 165 w 660"/>
                      <a:gd name="T21" fmla="*/ 21 h 118"/>
                      <a:gd name="T22" fmla="*/ 175 w 660"/>
                      <a:gd name="T23" fmla="*/ 11 h 118"/>
                      <a:gd name="T24" fmla="*/ 191 w 660"/>
                      <a:gd name="T25" fmla="*/ 0 h 118"/>
                      <a:gd name="T26" fmla="*/ 207 w 660"/>
                      <a:gd name="T27" fmla="*/ 0 h 118"/>
                      <a:gd name="T28" fmla="*/ 223 w 660"/>
                      <a:gd name="T29" fmla="*/ 0 h 118"/>
                      <a:gd name="T30" fmla="*/ 239 w 660"/>
                      <a:gd name="T31" fmla="*/ 16 h 118"/>
                      <a:gd name="T32" fmla="*/ 261 w 660"/>
                      <a:gd name="T33" fmla="*/ 32 h 118"/>
                      <a:gd name="T34" fmla="*/ 271 w 660"/>
                      <a:gd name="T35" fmla="*/ 48 h 118"/>
                      <a:gd name="T36" fmla="*/ 287 w 660"/>
                      <a:gd name="T37" fmla="*/ 70 h 118"/>
                      <a:gd name="T38" fmla="*/ 303 w 660"/>
                      <a:gd name="T39" fmla="*/ 91 h 118"/>
                      <a:gd name="T40" fmla="*/ 319 w 660"/>
                      <a:gd name="T41" fmla="*/ 107 h 118"/>
                      <a:gd name="T42" fmla="*/ 335 w 660"/>
                      <a:gd name="T43" fmla="*/ 118 h 118"/>
                      <a:gd name="T44" fmla="*/ 351 w 660"/>
                      <a:gd name="T45" fmla="*/ 118 h 118"/>
                      <a:gd name="T46" fmla="*/ 367 w 660"/>
                      <a:gd name="T47" fmla="*/ 118 h 118"/>
                      <a:gd name="T48" fmla="*/ 383 w 660"/>
                      <a:gd name="T49" fmla="*/ 107 h 118"/>
                      <a:gd name="T50" fmla="*/ 399 w 660"/>
                      <a:gd name="T51" fmla="*/ 91 h 118"/>
                      <a:gd name="T52" fmla="*/ 415 w 660"/>
                      <a:gd name="T53" fmla="*/ 70 h 118"/>
                      <a:gd name="T54" fmla="*/ 431 w 660"/>
                      <a:gd name="T55" fmla="*/ 48 h 118"/>
                      <a:gd name="T56" fmla="*/ 452 w 660"/>
                      <a:gd name="T57" fmla="*/ 27 h 118"/>
                      <a:gd name="T58" fmla="*/ 463 w 660"/>
                      <a:gd name="T59" fmla="*/ 11 h 118"/>
                      <a:gd name="T60" fmla="*/ 479 w 660"/>
                      <a:gd name="T61" fmla="*/ 0 h 118"/>
                      <a:gd name="T62" fmla="*/ 495 w 660"/>
                      <a:gd name="T63" fmla="*/ 0 h 118"/>
                      <a:gd name="T64" fmla="*/ 511 w 660"/>
                      <a:gd name="T65" fmla="*/ 0 h 118"/>
                      <a:gd name="T66" fmla="*/ 527 w 660"/>
                      <a:gd name="T67" fmla="*/ 11 h 118"/>
                      <a:gd name="T68" fmla="*/ 543 w 660"/>
                      <a:gd name="T69" fmla="*/ 27 h 118"/>
                      <a:gd name="T70" fmla="*/ 559 w 660"/>
                      <a:gd name="T71" fmla="*/ 48 h 118"/>
                      <a:gd name="T72" fmla="*/ 580 w 660"/>
                      <a:gd name="T73" fmla="*/ 70 h 118"/>
                      <a:gd name="T74" fmla="*/ 596 w 660"/>
                      <a:gd name="T75" fmla="*/ 91 h 118"/>
                      <a:gd name="T76" fmla="*/ 612 w 660"/>
                      <a:gd name="T77" fmla="*/ 107 h 118"/>
                      <a:gd name="T78" fmla="*/ 617 w 660"/>
                      <a:gd name="T79" fmla="*/ 113 h 118"/>
                      <a:gd name="T80" fmla="*/ 633 w 660"/>
                      <a:gd name="T81" fmla="*/ 118 h 118"/>
                      <a:gd name="T82" fmla="*/ 649 w 660"/>
                      <a:gd name="T83" fmla="*/ 118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60" h="118">
                        <a:moveTo>
                          <a:pt x="0" y="75"/>
                        </a:moveTo>
                        <a:lnTo>
                          <a:pt x="5" y="81"/>
                        </a:lnTo>
                        <a:lnTo>
                          <a:pt x="16" y="91"/>
                        </a:lnTo>
                        <a:lnTo>
                          <a:pt x="16" y="97"/>
                        </a:lnTo>
                        <a:lnTo>
                          <a:pt x="21" y="102"/>
                        </a:lnTo>
                        <a:lnTo>
                          <a:pt x="26" y="102"/>
                        </a:lnTo>
                        <a:lnTo>
                          <a:pt x="37" y="113"/>
                        </a:lnTo>
                        <a:lnTo>
                          <a:pt x="32" y="113"/>
                        </a:lnTo>
                        <a:lnTo>
                          <a:pt x="37" y="113"/>
                        </a:lnTo>
                        <a:lnTo>
                          <a:pt x="42" y="118"/>
                        </a:lnTo>
                        <a:lnTo>
                          <a:pt x="48" y="118"/>
                        </a:lnTo>
                        <a:lnTo>
                          <a:pt x="53" y="118"/>
                        </a:lnTo>
                        <a:lnTo>
                          <a:pt x="58" y="118"/>
                        </a:lnTo>
                        <a:lnTo>
                          <a:pt x="64" y="118"/>
                        </a:lnTo>
                        <a:lnTo>
                          <a:pt x="69" y="118"/>
                        </a:lnTo>
                        <a:lnTo>
                          <a:pt x="74" y="118"/>
                        </a:lnTo>
                        <a:lnTo>
                          <a:pt x="80" y="118"/>
                        </a:lnTo>
                        <a:lnTo>
                          <a:pt x="85" y="113"/>
                        </a:lnTo>
                        <a:lnTo>
                          <a:pt x="90" y="107"/>
                        </a:lnTo>
                        <a:lnTo>
                          <a:pt x="96" y="102"/>
                        </a:lnTo>
                        <a:lnTo>
                          <a:pt x="101" y="97"/>
                        </a:lnTo>
                        <a:lnTo>
                          <a:pt x="106" y="91"/>
                        </a:lnTo>
                        <a:lnTo>
                          <a:pt x="112" y="86"/>
                        </a:lnTo>
                        <a:lnTo>
                          <a:pt x="117" y="81"/>
                        </a:lnTo>
                        <a:lnTo>
                          <a:pt x="128" y="70"/>
                        </a:lnTo>
                        <a:lnTo>
                          <a:pt x="128" y="64"/>
                        </a:lnTo>
                        <a:lnTo>
                          <a:pt x="133" y="59"/>
                        </a:lnTo>
                        <a:lnTo>
                          <a:pt x="143" y="48"/>
                        </a:lnTo>
                        <a:lnTo>
                          <a:pt x="143" y="43"/>
                        </a:lnTo>
                        <a:lnTo>
                          <a:pt x="149" y="38"/>
                        </a:lnTo>
                        <a:lnTo>
                          <a:pt x="154" y="32"/>
                        </a:lnTo>
                        <a:lnTo>
                          <a:pt x="159" y="27"/>
                        </a:lnTo>
                        <a:lnTo>
                          <a:pt x="165" y="21"/>
                        </a:lnTo>
                        <a:lnTo>
                          <a:pt x="175" y="11"/>
                        </a:lnTo>
                        <a:lnTo>
                          <a:pt x="170" y="11"/>
                        </a:lnTo>
                        <a:lnTo>
                          <a:pt x="175" y="11"/>
                        </a:lnTo>
                        <a:lnTo>
                          <a:pt x="181" y="5"/>
                        </a:lnTo>
                        <a:lnTo>
                          <a:pt x="186" y="0"/>
                        </a:lnTo>
                        <a:lnTo>
                          <a:pt x="191" y="0"/>
                        </a:lnTo>
                        <a:lnTo>
                          <a:pt x="197" y="0"/>
                        </a:lnTo>
                        <a:lnTo>
                          <a:pt x="202" y="0"/>
                        </a:lnTo>
                        <a:lnTo>
                          <a:pt x="207" y="0"/>
                        </a:lnTo>
                        <a:lnTo>
                          <a:pt x="213" y="0"/>
                        </a:lnTo>
                        <a:lnTo>
                          <a:pt x="218" y="0"/>
                        </a:lnTo>
                        <a:lnTo>
                          <a:pt x="223" y="0"/>
                        </a:lnTo>
                        <a:lnTo>
                          <a:pt x="229" y="5"/>
                        </a:lnTo>
                        <a:lnTo>
                          <a:pt x="234" y="11"/>
                        </a:lnTo>
                        <a:lnTo>
                          <a:pt x="239" y="16"/>
                        </a:lnTo>
                        <a:lnTo>
                          <a:pt x="245" y="21"/>
                        </a:lnTo>
                        <a:lnTo>
                          <a:pt x="250" y="21"/>
                        </a:lnTo>
                        <a:lnTo>
                          <a:pt x="261" y="32"/>
                        </a:lnTo>
                        <a:lnTo>
                          <a:pt x="261" y="38"/>
                        </a:lnTo>
                        <a:lnTo>
                          <a:pt x="266" y="43"/>
                        </a:lnTo>
                        <a:lnTo>
                          <a:pt x="271" y="48"/>
                        </a:lnTo>
                        <a:lnTo>
                          <a:pt x="282" y="59"/>
                        </a:lnTo>
                        <a:lnTo>
                          <a:pt x="282" y="64"/>
                        </a:lnTo>
                        <a:lnTo>
                          <a:pt x="287" y="70"/>
                        </a:lnTo>
                        <a:lnTo>
                          <a:pt x="298" y="81"/>
                        </a:lnTo>
                        <a:lnTo>
                          <a:pt x="298" y="86"/>
                        </a:lnTo>
                        <a:lnTo>
                          <a:pt x="303" y="91"/>
                        </a:lnTo>
                        <a:lnTo>
                          <a:pt x="308" y="97"/>
                        </a:lnTo>
                        <a:lnTo>
                          <a:pt x="314" y="102"/>
                        </a:lnTo>
                        <a:lnTo>
                          <a:pt x="319" y="107"/>
                        </a:lnTo>
                        <a:lnTo>
                          <a:pt x="324" y="113"/>
                        </a:lnTo>
                        <a:lnTo>
                          <a:pt x="330" y="113"/>
                        </a:lnTo>
                        <a:lnTo>
                          <a:pt x="335" y="118"/>
                        </a:lnTo>
                        <a:lnTo>
                          <a:pt x="340" y="118"/>
                        </a:lnTo>
                        <a:lnTo>
                          <a:pt x="346" y="118"/>
                        </a:lnTo>
                        <a:lnTo>
                          <a:pt x="351" y="118"/>
                        </a:lnTo>
                        <a:lnTo>
                          <a:pt x="356" y="118"/>
                        </a:lnTo>
                        <a:lnTo>
                          <a:pt x="362" y="118"/>
                        </a:lnTo>
                        <a:lnTo>
                          <a:pt x="367" y="118"/>
                        </a:lnTo>
                        <a:lnTo>
                          <a:pt x="372" y="113"/>
                        </a:lnTo>
                        <a:lnTo>
                          <a:pt x="378" y="107"/>
                        </a:lnTo>
                        <a:lnTo>
                          <a:pt x="383" y="107"/>
                        </a:lnTo>
                        <a:lnTo>
                          <a:pt x="388" y="102"/>
                        </a:lnTo>
                        <a:lnTo>
                          <a:pt x="394" y="97"/>
                        </a:lnTo>
                        <a:lnTo>
                          <a:pt x="399" y="91"/>
                        </a:lnTo>
                        <a:lnTo>
                          <a:pt x="410" y="81"/>
                        </a:lnTo>
                        <a:lnTo>
                          <a:pt x="410" y="75"/>
                        </a:lnTo>
                        <a:lnTo>
                          <a:pt x="415" y="70"/>
                        </a:lnTo>
                        <a:lnTo>
                          <a:pt x="420" y="64"/>
                        </a:lnTo>
                        <a:lnTo>
                          <a:pt x="431" y="54"/>
                        </a:lnTo>
                        <a:lnTo>
                          <a:pt x="431" y="48"/>
                        </a:lnTo>
                        <a:lnTo>
                          <a:pt x="436" y="43"/>
                        </a:lnTo>
                        <a:lnTo>
                          <a:pt x="441" y="38"/>
                        </a:lnTo>
                        <a:lnTo>
                          <a:pt x="452" y="27"/>
                        </a:lnTo>
                        <a:lnTo>
                          <a:pt x="452" y="21"/>
                        </a:lnTo>
                        <a:lnTo>
                          <a:pt x="457" y="16"/>
                        </a:lnTo>
                        <a:lnTo>
                          <a:pt x="463" y="11"/>
                        </a:lnTo>
                        <a:lnTo>
                          <a:pt x="468" y="5"/>
                        </a:lnTo>
                        <a:lnTo>
                          <a:pt x="473" y="5"/>
                        </a:lnTo>
                        <a:lnTo>
                          <a:pt x="479" y="0"/>
                        </a:lnTo>
                        <a:lnTo>
                          <a:pt x="484" y="0"/>
                        </a:lnTo>
                        <a:lnTo>
                          <a:pt x="489" y="0"/>
                        </a:lnTo>
                        <a:lnTo>
                          <a:pt x="495" y="0"/>
                        </a:lnTo>
                        <a:lnTo>
                          <a:pt x="500" y="0"/>
                        </a:lnTo>
                        <a:lnTo>
                          <a:pt x="505" y="0"/>
                        </a:lnTo>
                        <a:lnTo>
                          <a:pt x="511" y="0"/>
                        </a:lnTo>
                        <a:lnTo>
                          <a:pt x="516" y="5"/>
                        </a:lnTo>
                        <a:lnTo>
                          <a:pt x="521" y="5"/>
                        </a:lnTo>
                        <a:lnTo>
                          <a:pt x="527" y="11"/>
                        </a:lnTo>
                        <a:lnTo>
                          <a:pt x="532" y="16"/>
                        </a:lnTo>
                        <a:lnTo>
                          <a:pt x="537" y="21"/>
                        </a:lnTo>
                        <a:lnTo>
                          <a:pt x="543" y="27"/>
                        </a:lnTo>
                        <a:lnTo>
                          <a:pt x="548" y="32"/>
                        </a:lnTo>
                        <a:lnTo>
                          <a:pt x="559" y="43"/>
                        </a:lnTo>
                        <a:lnTo>
                          <a:pt x="559" y="48"/>
                        </a:lnTo>
                        <a:lnTo>
                          <a:pt x="564" y="54"/>
                        </a:lnTo>
                        <a:lnTo>
                          <a:pt x="569" y="59"/>
                        </a:lnTo>
                        <a:lnTo>
                          <a:pt x="580" y="70"/>
                        </a:lnTo>
                        <a:lnTo>
                          <a:pt x="580" y="75"/>
                        </a:lnTo>
                        <a:lnTo>
                          <a:pt x="585" y="81"/>
                        </a:lnTo>
                        <a:lnTo>
                          <a:pt x="596" y="91"/>
                        </a:lnTo>
                        <a:lnTo>
                          <a:pt x="596" y="97"/>
                        </a:lnTo>
                        <a:lnTo>
                          <a:pt x="601" y="97"/>
                        </a:lnTo>
                        <a:lnTo>
                          <a:pt x="612" y="107"/>
                        </a:lnTo>
                        <a:lnTo>
                          <a:pt x="606" y="107"/>
                        </a:lnTo>
                        <a:lnTo>
                          <a:pt x="612" y="107"/>
                        </a:lnTo>
                        <a:lnTo>
                          <a:pt x="617" y="113"/>
                        </a:lnTo>
                        <a:lnTo>
                          <a:pt x="622" y="118"/>
                        </a:lnTo>
                        <a:lnTo>
                          <a:pt x="628" y="118"/>
                        </a:lnTo>
                        <a:lnTo>
                          <a:pt x="633" y="118"/>
                        </a:lnTo>
                        <a:lnTo>
                          <a:pt x="638" y="118"/>
                        </a:lnTo>
                        <a:lnTo>
                          <a:pt x="644" y="118"/>
                        </a:lnTo>
                        <a:lnTo>
                          <a:pt x="649" y="118"/>
                        </a:lnTo>
                        <a:lnTo>
                          <a:pt x="654" y="118"/>
                        </a:lnTo>
                        <a:lnTo>
                          <a:pt x="660" y="113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63"/>
                  <p:cNvSpPr>
                    <a:spLocks/>
                  </p:cNvSpPr>
                  <p:nvPr/>
                </p:nvSpPr>
                <p:spPr bwMode="auto">
                  <a:xfrm>
                    <a:off x="5957888" y="2301876"/>
                    <a:ext cx="531813" cy="187325"/>
                  </a:xfrm>
                  <a:custGeom>
                    <a:avLst/>
                    <a:gdLst>
                      <a:gd name="T0" fmla="*/ 5 w 335"/>
                      <a:gd name="T1" fmla="*/ 113 h 118"/>
                      <a:gd name="T2" fmla="*/ 16 w 335"/>
                      <a:gd name="T3" fmla="*/ 102 h 118"/>
                      <a:gd name="T4" fmla="*/ 26 w 335"/>
                      <a:gd name="T5" fmla="*/ 91 h 118"/>
                      <a:gd name="T6" fmla="*/ 37 w 335"/>
                      <a:gd name="T7" fmla="*/ 81 h 118"/>
                      <a:gd name="T8" fmla="*/ 48 w 335"/>
                      <a:gd name="T9" fmla="*/ 70 h 118"/>
                      <a:gd name="T10" fmla="*/ 53 w 335"/>
                      <a:gd name="T11" fmla="*/ 59 h 118"/>
                      <a:gd name="T12" fmla="*/ 63 w 335"/>
                      <a:gd name="T13" fmla="*/ 48 h 118"/>
                      <a:gd name="T14" fmla="*/ 69 w 335"/>
                      <a:gd name="T15" fmla="*/ 38 h 118"/>
                      <a:gd name="T16" fmla="*/ 79 w 335"/>
                      <a:gd name="T17" fmla="*/ 27 h 118"/>
                      <a:gd name="T18" fmla="*/ 85 w 335"/>
                      <a:gd name="T19" fmla="*/ 16 h 118"/>
                      <a:gd name="T20" fmla="*/ 95 w 335"/>
                      <a:gd name="T21" fmla="*/ 11 h 118"/>
                      <a:gd name="T22" fmla="*/ 106 w 335"/>
                      <a:gd name="T23" fmla="*/ 0 h 118"/>
                      <a:gd name="T24" fmla="*/ 117 w 335"/>
                      <a:gd name="T25" fmla="*/ 0 h 118"/>
                      <a:gd name="T26" fmla="*/ 127 w 335"/>
                      <a:gd name="T27" fmla="*/ 0 h 118"/>
                      <a:gd name="T28" fmla="*/ 138 w 335"/>
                      <a:gd name="T29" fmla="*/ 0 h 118"/>
                      <a:gd name="T30" fmla="*/ 149 w 335"/>
                      <a:gd name="T31" fmla="*/ 5 h 118"/>
                      <a:gd name="T32" fmla="*/ 165 w 335"/>
                      <a:gd name="T33" fmla="*/ 16 h 118"/>
                      <a:gd name="T34" fmla="*/ 165 w 335"/>
                      <a:gd name="T35" fmla="*/ 16 h 118"/>
                      <a:gd name="T36" fmla="*/ 181 w 335"/>
                      <a:gd name="T37" fmla="*/ 32 h 118"/>
                      <a:gd name="T38" fmla="*/ 186 w 335"/>
                      <a:gd name="T39" fmla="*/ 43 h 118"/>
                      <a:gd name="T40" fmla="*/ 197 w 335"/>
                      <a:gd name="T41" fmla="*/ 59 h 118"/>
                      <a:gd name="T42" fmla="*/ 212 w 335"/>
                      <a:gd name="T43" fmla="*/ 75 h 118"/>
                      <a:gd name="T44" fmla="*/ 218 w 335"/>
                      <a:gd name="T45" fmla="*/ 86 h 118"/>
                      <a:gd name="T46" fmla="*/ 228 w 335"/>
                      <a:gd name="T47" fmla="*/ 97 h 118"/>
                      <a:gd name="T48" fmla="*/ 239 w 335"/>
                      <a:gd name="T49" fmla="*/ 107 h 118"/>
                      <a:gd name="T50" fmla="*/ 250 w 335"/>
                      <a:gd name="T51" fmla="*/ 113 h 118"/>
                      <a:gd name="T52" fmla="*/ 260 w 335"/>
                      <a:gd name="T53" fmla="*/ 118 h 118"/>
                      <a:gd name="T54" fmla="*/ 271 w 335"/>
                      <a:gd name="T55" fmla="*/ 118 h 118"/>
                      <a:gd name="T56" fmla="*/ 282 w 335"/>
                      <a:gd name="T57" fmla="*/ 118 h 118"/>
                      <a:gd name="T58" fmla="*/ 292 w 335"/>
                      <a:gd name="T59" fmla="*/ 113 h 118"/>
                      <a:gd name="T60" fmla="*/ 303 w 335"/>
                      <a:gd name="T61" fmla="*/ 107 h 118"/>
                      <a:gd name="T62" fmla="*/ 314 w 335"/>
                      <a:gd name="T63" fmla="*/ 97 h 118"/>
                      <a:gd name="T64" fmla="*/ 324 w 335"/>
                      <a:gd name="T65" fmla="*/ 86 h 118"/>
                      <a:gd name="T66" fmla="*/ 335 w 335"/>
                      <a:gd name="T67" fmla="*/ 75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35" h="118">
                        <a:moveTo>
                          <a:pt x="0" y="113"/>
                        </a:moveTo>
                        <a:lnTo>
                          <a:pt x="5" y="113"/>
                        </a:lnTo>
                        <a:lnTo>
                          <a:pt x="10" y="107"/>
                        </a:lnTo>
                        <a:lnTo>
                          <a:pt x="16" y="102"/>
                        </a:lnTo>
                        <a:lnTo>
                          <a:pt x="21" y="97"/>
                        </a:lnTo>
                        <a:lnTo>
                          <a:pt x="26" y="91"/>
                        </a:lnTo>
                        <a:lnTo>
                          <a:pt x="32" y="86"/>
                        </a:lnTo>
                        <a:lnTo>
                          <a:pt x="37" y="81"/>
                        </a:lnTo>
                        <a:lnTo>
                          <a:pt x="42" y="75"/>
                        </a:lnTo>
                        <a:lnTo>
                          <a:pt x="48" y="70"/>
                        </a:lnTo>
                        <a:lnTo>
                          <a:pt x="53" y="64"/>
                        </a:lnTo>
                        <a:lnTo>
                          <a:pt x="53" y="59"/>
                        </a:lnTo>
                        <a:lnTo>
                          <a:pt x="58" y="54"/>
                        </a:lnTo>
                        <a:lnTo>
                          <a:pt x="63" y="48"/>
                        </a:lnTo>
                        <a:lnTo>
                          <a:pt x="69" y="43"/>
                        </a:lnTo>
                        <a:lnTo>
                          <a:pt x="69" y="38"/>
                        </a:lnTo>
                        <a:lnTo>
                          <a:pt x="74" y="32"/>
                        </a:lnTo>
                        <a:lnTo>
                          <a:pt x="79" y="27"/>
                        </a:lnTo>
                        <a:lnTo>
                          <a:pt x="90" y="16"/>
                        </a:lnTo>
                        <a:lnTo>
                          <a:pt x="85" y="16"/>
                        </a:lnTo>
                        <a:lnTo>
                          <a:pt x="90" y="16"/>
                        </a:lnTo>
                        <a:lnTo>
                          <a:pt x="95" y="11"/>
                        </a:lnTo>
                        <a:lnTo>
                          <a:pt x="101" y="5"/>
                        </a:lnTo>
                        <a:lnTo>
                          <a:pt x="106" y="0"/>
                        </a:lnTo>
                        <a:lnTo>
                          <a:pt x="111" y="0"/>
                        </a:lnTo>
                        <a:lnTo>
                          <a:pt x="117" y="0"/>
                        </a:lnTo>
                        <a:lnTo>
                          <a:pt x="122" y="0"/>
                        </a:lnTo>
                        <a:lnTo>
                          <a:pt x="127" y="0"/>
                        </a:lnTo>
                        <a:lnTo>
                          <a:pt x="133" y="0"/>
                        </a:lnTo>
                        <a:lnTo>
                          <a:pt x="138" y="0"/>
                        </a:lnTo>
                        <a:lnTo>
                          <a:pt x="143" y="0"/>
                        </a:lnTo>
                        <a:lnTo>
                          <a:pt x="149" y="5"/>
                        </a:lnTo>
                        <a:lnTo>
                          <a:pt x="154" y="5"/>
                        </a:lnTo>
                        <a:lnTo>
                          <a:pt x="165" y="16"/>
                        </a:lnTo>
                        <a:lnTo>
                          <a:pt x="159" y="16"/>
                        </a:lnTo>
                        <a:lnTo>
                          <a:pt x="165" y="16"/>
                        </a:lnTo>
                        <a:lnTo>
                          <a:pt x="170" y="21"/>
                        </a:lnTo>
                        <a:lnTo>
                          <a:pt x="181" y="32"/>
                        </a:lnTo>
                        <a:lnTo>
                          <a:pt x="181" y="38"/>
                        </a:lnTo>
                        <a:lnTo>
                          <a:pt x="186" y="43"/>
                        </a:lnTo>
                        <a:lnTo>
                          <a:pt x="197" y="54"/>
                        </a:lnTo>
                        <a:lnTo>
                          <a:pt x="197" y="59"/>
                        </a:lnTo>
                        <a:lnTo>
                          <a:pt x="202" y="64"/>
                        </a:lnTo>
                        <a:lnTo>
                          <a:pt x="212" y="75"/>
                        </a:lnTo>
                        <a:lnTo>
                          <a:pt x="212" y="81"/>
                        </a:lnTo>
                        <a:lnTo>
                          <a:pt x="218" y="86"/>
                        </a:lnTo>
                        <a:lnTo>
                          <a:pt x="223" y="91"/>
                        </a:lnTo>
                        <a:lnTo>
                          <a:pt x="228" y="97"/>
                        </a:lnTo>
                        <a:lnTo>
                          <a:pt x="234" y="102"/>
                        </a:lnTo>
                        <a:lnTo>
                          <a:pt x="239" y="107"/>
                        </a:lnTo>
                        <a:lnTo>
                          <a:pt x="244" y="113"/>
                        </a:lnTo>
                        <a:lnTo>
                          <a:pt x="250" y="113"/>
                        </a:lnTo>
                        <a:lnTo>
                          <a:pt x="255" y="118"/>
                        </a:lnTo>
                        <a:lnTo>
                          <a:pt x="260" y="118"/>
                        </a:lnTo>
                        <a:lnTo>
                          <a:pt x="266" y="118"/>
                        </a:lnTo>
                        <a:lnTo>
                          <a:pt x="271" y="118"/>
                        </a:lnTo>
                        <a:lnTo>
                          <a:pt x="276" y="118"/>
                        </a:lnTo>
                        <a:lnTo>
                          <a:pt x="282" y="118"/>
                        </a:lnTo>
                        <a:lnTo>
                          <a:pt x="287" y="118"/>
                        </a:lnTo>
                        <a:lnTo>
                          <a:pt x="292" y="113"/>
                        </a:lnTo>
                        <a:lnTo>
                          <a:pt x="298" y="107"/>
                        </a:lnTo>
                        <a:lnTo>
                          <a:pt x="303" y="107"/>
                        </a:lnTo>
                        <a:lnTo>
                          <a:pt x="308" y="102"/>
                        </a:lnTo>
                        <a:lnTo>
                          <a:pt x="314" y="97"/>
                        </a:lnTo>
                        <a:lnTo>
                          <a:pt x="319" y="91"/>
                        </a:lnTo>
                        <a:lnTo>
                          <a:pt x="324" y="86"/>
                        </a:lnTo>
                        <a:lnTo>
                          <a:pt x="330" y="81"/>
                        </a:lnTo>
                        <a:lnTo>
                          <a:pt x="335" y="75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" name="Isosceles Triangle 104"/>
                <p:cNvSpPr/>
                <p:nvPr/>
              </p:nvSpPr>
              <p:spPr>
                <a:xfrm rot="5400000">
                  <a:off x="5511243" y="3074566"/>
                  <a:ext cx="141033" cy="174220"/>
                </a:xfrm>
                <a:prstGeom prst="triangl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105"/>
                <p:cNvCxnSpPr>
                  <a:stCxn id="37" idx="3"/>
                </p:cNvCxnSpPr>
                <p:nvPr/>
              </p:nvCxnSpPr>
              <p:spPr>
                <a:xfrm flipH="1" flipV="1">
                  <a:off x="5320430" y="3161676"/>
                  <a:ext cx="174220" cy="1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110"/>
              <p:cNvGrpSpPr/>
              <p:nvPr/>
            </p:nvGrpSpPr>
            <p:grpSpPr>
              <a:xfrm rot="344917">
                <a:off x="4015013" y="3559583"/>
                <a:ext cx="1508948" cy="91913"/>
                <a:chOff x="3540519" y="3070305"/>
                <a:chExt cx="2128351" cy="187325"/>
              </a:xfrm>
            </p:grpSpPr>
            <p:grpSp>
              <p:nvGrpSpPr>
                <p:cNvPr id="29" name="Group 111"/>
                <p:cNvGrpSpPr/>
                <p:nvPr/>
              </p:nvGrpSpPr>
              <p:grpSpPr>
                <a:xfrm rot="10800000">
                  <a:off x="3540519" y="3070305"/>
                  <a:ext cx="1800250" cy="187325"/>
                  <a:chOff x="2822575" y="2301876"/>
                  <a:chExt cx="3667126" cy="187325"/>
                </a:xfrm>
              </p:grpSpPr>
              <p:sp>
                <p:nvSpPr>
                  <p:cNvPr id="32" name="Freeform 60"/>
                  <p:cNvSpPr>
                    <a:spLocks/>
                  </p:cNvSpPr>
                  <p:nvPr/>
                </p:nvSpPr>
                <p:spPr bwMode="auto">
                  <a:xfrm>
                    <a:off x="2822575" y="2301876"/>
                    <a:ext cx="1065213" cy="187325"/>
                  </a:xfrm>
                  <a:custGeom>
                    <a:avLst/>
                    <a:gdLst>
                      <a:gd name="T0" fmla="*/ 11 w 671"/>
                      <a:gd name="T1" fmla="*/ 43 h 118"/>
                      <a:gd name="T2" fmla="*/ 22 w 671"/>
                      <a:gd name="T3" fmla="*/ 27 h 118"/>
                      <a:gd name="T4" fmla="*/ 38 w 671"/>
                      <a:gd name="T5" fmla="*/ 11 h 118"/>
                      <a:gd name="T6" fmla="*/ 54 w 671"/>
                      <a:gd name="T7" fmla="*/ 0 h 118"/>
                      <a:gd name="T8" fmla="*/ 70 w 671"/>
                      <a:gd name="T9" fmla="*/ 0 h 118"/>
                      <a:gd name="T10" fmla="*/ 86 w 671"/>
                      <a:gd name="T11" fmla="*/ 0 h 118"/>
                      <a:gd name="T12" fmla="*/ 102 w 671"/>
                      <a:gd name="T13" fmla="*/ 11 h 118"/>
                      <a:gd name="T14" fmla="*/ 118 w 671"/>
                      <a:gd name="T15" fmla="*/ 27 h 118"/>
                      <a:gd name="T16" fmla="*/ 133 w 671"/>
                      <a:gd name="T17" fmla="*/ 48 h 118"/>
                      <a:gd name="T18" fmla="*/ 149 w 671"/>
                      <a:gd name="T19" fmla="*/ 70 h 118"/>
                      <a:gd name="T20" fmla="*/ 165 w 671"/>
                      <a:gd name="T21" fmla="*/ 91 h 118"/>
                      <a:gd name="T22" fmla="*/ 181 w 671"/>
                      <a:gd name="T23" fmla="*/ 107 h 118"/>
                      <a:gd name="T24" fmla="*/ 197 w 671"/>
                      <a:gd name="T25" fmla="*/ 118 h 118"/>
                      <a:gd name="T26" fmla="*/ 213 w 671"/>
                      <a:gd name="T27" fmla="*/ 118 h 118"/>
                      <a:gd name="T28" fmla="*/ 229 w 671"/>
                      <a:gd name="T29" fmla="*/ 118 h 118"/>
                      <a:gd name="T30" fmla="*/ 245 w 671"/>
                      <a:gd name="T31" fmla="*/ 107 h 118"/>
                      <a:gd name="T32" fmla="*/ 261 w 671"/>
                      <a:gd name="T33" fmla="*/ 91 h 118"/>
                      <a:gd name="T34" fmla="*/ 282 w 671"/>
                      <a:gd name="T35" fmla="*/ 70 h 118"/>
                      <a:gd name="T36" fmla="*/ 298 w 671"/>
                      <a:gd name="T37" fmla="*/ 48 h 118"/>
                      <a:gd name="T38" fmla="*/ 309 w 671"/>
                      <a:gd name="T39" fmla="*/ 32 h 118"/>
                      <a:gd name="T40" fmla="*/ 325 w 671"/>
                      <a:gd name="T41" fmla="*/ 16 h 118"/>
                      <a:gd name="T42" fmla="*/ 341 w 671"/>
                      <a:gd name="T43" fmla="*/ 0 h 118"/>
                      <a:gd name="T44" fmla="*/ 357 w 671"/>
                      <a:gd name="T45" fmla="*/ 0 h 118"/>
                      <a:gd name="T46" fmla="*/ 373 w 671"/>
                      <a:gd name="T47" fmla="*/ 0 h 118"/>
                      <a:gd name="T48" fmla="*/ 389 w 671"/>
                      <a:gd name="T49" fmla="*/ 11 h 118"/>
                      <a:gd name="T50" fmla="*/ 405 w 671"/>
                      <a:gd name="T51" fmla="*/ 27 h 118"/>
                      <a:gd name="T52" fmla="*/ 421 w 671"/>
                      <a:gd name="T53" fmla="*/ 43 h 118"/>
                      <a:gd name="T54" fmla="*/ 437 w 671"/>
                      <a:gd name="T55" fmla="*/ 64 h 118"/>
                      <a:gd name="T56" fmla="*/ 453 w 671"/>
                      <a:gd name="T57" fmla="*/ 86 h 118"/>
                      <a:gd name="T58" fmla="*/ 469 w 671"/>
                      <a:gd name="T59" fmla="*/ 102 h 118"/>
                      <a:gd name="T60" fmla="*/ 485 w 671"/>
                      <a:gd name="T61" fmla="*/ 113 h 118"/>
                      <a:gd name="T62" fmla="*/ 501 w 671"/>
                      <a:gd name="T63" fmla="*/ 118 h 118"/>
                      <a:gd name="T64" fmla="*/ 517 w 671"/>
                      <a:gd name="T65" fmla="*/ 118 h 118"/>
                      <a:gd name="T66" fmla="*/ 533 w 671"/>
                      <a:gd name="T67" fmla="*/ 107 h 118"/>
                      <a:gd name="T68" fmla="*/ 549 w 671"/>
                      <a:gd name="T69" fmla="*/ 97 h 118"/>
                      <a:gd name="T70" fmla="*/ 565 w 671"/>
                      <a:gd name="T71" fmla="*/ 75 h 118"/>
                      <a:gd name="T72" fmla="*/ 580 w 671"/>
                      <a:gd name="T73" fmla="*/ 54 h 118"/>
                      <a:gd name="T74" fmla="*/ 596 w 671"/>
                      <a:gd name="T75" fmla="*/ 32 h 118"/>
                      <a:gd name="T76" fmla="*/ 612 w 671"/>
                      <a:gd name="T77" fmla="*/ 16 h 118"/>
                      <a:gd name="T78" fmla="*/ 628 w 671"/>
                      <a:gd name="T79" fmla="*/ 5 h 118"/>
                      <a:gd name="T80" fmla="*/ 644 w 671"/>
                      <a:gd name="T81" fmla="*/ 0 h 118"/>
                      <a:gd name="T82" fmla="*/ 660 w 671"/>
                      <a:gd name="T83" fmla="*/ 0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71" h="118">
                        <a:moveTo>
                          <a:pt x="0" y="54"/>
                        </a:moveTo>
                        <a:lnTo>
                          <a:pt x="6" y="48"/>
                        </a:lnTo>
                        <a:lnTo>
                          <a:pt x="11" y="43"/>
                        </a:lnTo>
                        <a:lnTo>
                          <a:pt x="16" y="38"/>
                        </a:lnTo>
                        <a:lnTo>
                          <a:pt x="16" y="32"/>
                        </a:lnTo>
                        <a:lnTo>
                          <a:pt x="22" y="27"/>
                        </a:lnTo>
                        <a:lnTo>
                          <a:pt x="27" y="21"/>
                        </a:lnTo>
                        <a:lnTo>
                          <a:pt x="32" y="16"/>
                        </a:lnTo>
                        <a:lnTo>
                          <a:pt x="38" y="11"/>
                        </a:lnTo>
                        <a:lnTo>
                          <a:pt x="43" y="5"/>
                        </a:lnTo>
                        <a:lnTo>
                          <a:pt x="48" y="5"/>
                        </a:lnTo>
                        <a:lnTo>
                          <a:pt x="54" y="0"/>
                        </a:lnTo>
                        <a:lnTo>
                          <a:pt x="59" y="0"/>
                        </a:lnTo>
                        <a:lnTo>
                          <a:pt x="64" y="0"/>
                        </a:lnTo>
                        <a:lnTo>
                          <a:pt x="70" y="0"/>
                        </a:lnTo>
                        <a:lnTo>
                          <a:pt x="75" y="0"/>
                        </a:lnTo>
                        <a:lnTo>
                          <a:pt x="80" y="0"/>
                        </a:lnTo>
                        <a:lnTo>
                          <a:pt x="86" y="0"/>
                        </a:lnTo>
                        <a:lnTo>
                          <a:pt x="91" y="5"/>
                        </a:lnTo>
                        <a:lnTo>
                          <a:pt x="96" y="5"/>
                        </a:lnTo>
                        <a:lnTo>
                          <a:pt x="102" y="11"/>
                        </a:lnTo>
                        <a:lnTo>
                          <a:pt x="107" y="16"/>
                        </a:lnTo>
                        <a:lnTo>
                          <a:pt x="112" y="21"/>
                        </a:lnTo>
                        <a:lnTo>
                          <a:pt x="118" y="27"/>
                        </a:lnTo>
                        <a:lnTo>
                          <a:pt x="128" y="38"/>
                        </a:lnTo>
                        <a:lnTo>
                          <a:pt x="128" y="43"/>
                        </a:lnTo>
                        <a:lnTo>
                          <a:pt x="133" y="48"/>
                        </a:lnTo>
                        <a:lnTo>
                          <a:pt x="144" y="59"/>
                        </a:lnTo>
                        <a:lnTo>
                          <a:pt x="144" y="64"/>
                        </a:lnTo>
                        <a:lnTo>
                          <a:pt x="149" y="70"/>
                        </a:lnTo>
                        <a:lnTo>
                          <a:pt x="155" y="75"/>
                        </a:lnTo>
                        <a:lnTo>
                          <a:pt x="165" y="86"/>
                        </a:lnTo>
                        <a:lnTo>
                          <a:pt x="165" y="91"/>
                        </a:lnTo>
                        <a:lnTo>
                          <a:pt x="171" y="97"/>
                        </a:lnTo>
                        <a:lnTo>
                          <a:pt x="176" y="102"/>
                        </a:lnTo>
                        <a:lnTo>
                          <a:pt x="181" y="107"/>
                        </a:lnTo>
                        <a:lnTo>
                          <a:pt x="187" y="107"/>
                        </a:lnTo>
                        <a:lnTo>
                          <a:pt x="192" y="113"/>
                        </a:lnTo>
                        <a:lnTo>
                          <a:pt x="197" y="118"/>
                        </a:lnTo>
                        <a:lnTo>
                          <a:pt x="203" y="118"/>
                        </a:lnTo>
                        <a:lnTo>
                          <a:pt x="208" y="118"/>
                        </a:lnTo>
                        <a:lnTo>
                          <a:pt x="213" y="118"/>
                        </a:lnTo>
                        <a:lnTo>
                          <a:pt x="219" y="118"/>
                        </a:lnTo>
                        <a:lnTo>
                          <a:pt x="224" y="118"/>
                        </a:lnTo>
                        <a:lnTo>
                          <a:pt x="229" y="118"/>
                        </a:lnTo>
                        <a:lnTo>
                          <a:pt x="235" y="113"/>
                        </a:lnTo>
                        <a:lnTo>
                          <a:pt x="240" y="113"/>
                        </a:lnTo>
                        <a:lnTo>
                          <a:pt x="245" y="107"/>
                        </a:lnTo>
                        <a:lnTo>
                          <a:pt x="251" y="102"/>
                        </a:lnTo>
                        <a:lnTo>
                          <a:pt x="256" y="97"/>
                        </a:lnTo>
                        <a:lnTo>
                          <a:pt x="261" y="91"/>
                        </a:lnTo>
                        <a:lnTo>
                          <a:pt x="267" y="86"/>
                        </a:lnTo>
                        <a:lnTo>
                          <a:pt x="272" y="81"/>
                        </a:lnTo>
                        <a:lnTo>
                          <a:pt x="282" y="70"/>
                        </a:lnTo>
                        <a:lnTo>
                          <a:pt x="282" y="64"/>
                        </a:lnTo>
                        <a:lnTo>
                          <a:pt x="288" y="59"/>
                        </a:lnTo>
                        <a:lnTo>
                          <a:pt x="298" y="48"/>
                        </a:lnTo>
                        <a:lnTo>
                          <a:pt x="298" y="43"/>
                        </a:lnTo>
                        <a:lnTo>
                          <a:pt x="304" y="38"/>
                        </a:lnTo>
                        <a:lnTo>
                          <a:pt x="309" y="32"/>
                        </a:lnTo>
                        <a:lnTo>
                          <a:pt x="320" y="21"/>
                        </a:lnTo>
                        <a:lnTo>
                          <a:pt x="320" y="16"/>
                        </a:lnTo>
                        <a:lnTo>
                          <a:pt x="325" y="16"/>
                        </a:lnTo>
                        <a:lnTo>
                          <a:pt x="330" y="11"/>
                        </a:lnTo>
                        <a:lnTo>
                          <a:pt x="336" y="5"/>
                        </a:lnTo>
                        <a:lnTo>
                          <a:pt x="341" y="0"/>
                        </a:lnTo>
                        <a:lnTo>
                          <a:pt x="346" y="0"/>
                        </a:lnTo>
                        <a:lnTo>
                          <a:pt x="352" y="0"/>
                        </a:lnTo>
                        <a:lnTo>
                          <a:pt x="357" y="0"/>
                        </a:lnTo>
                        <a:lnTo>
                          <a:pt x="362" y="0"/>
                        </a:lnTo>
                        <a:lnTo>
                          <a:pt x="368" y="0"/>
                        </a:lnTo>
                        <a:lnTo>
                          <a:pt x="373" y="0"/>
                        </a:lnTo>
                        <a:lnTo>
                          <a:pt x="378" y="0"/>
                        </a:lnTo>
                        <a:lnTo>
                          <a:pt x="384" y="5"/>
                        </a:lnTo>
                        <a:lnTo>
                          <a:pt x="389" y="11"/>
                        </a:lnTo>
                        <a:lnTo>
                          <a:pt x="394" y="16"/>
                        </a:lnTo>
                        <a:lnTo>
                          <a:pt x="400" y="21"/>
                        </a:lnTo>
                        <a:lnTo>
                          <a:pt x="405" y="27"/>
                        </a:lnTo>
                        <a:lnTo>
                          <a:pt x="410" y="32"/>
                        </a:lnTo>
                        <a:lnTo>
                          <a:pt x="416" y="38"/>
                        </a:lnTo>
                        <a:lnTo>
                          <a:pt x="421" y="43"/>
                        </a:lnTo>
                        <a:lnTo>
                          <a:pt x="431" y="54"/>
                        </a:lnTo>
                        <a:lnTo>
                          <a:pt x="431" y="59"/>
                        </a:lnTo>
                        <a:lnTo>
                          <a:pt x="437" y="64"/>
                        </a:lnTo>
                        <a:lnTo>
                          <a:pt x="447" y="75"/>
                        </a:lnTo>
                        <a:lnTo>
                          <a:pt x="447" y="81"/>
                        </a:lnTo>
                        <a:lnTo>
                          <a:pt x="453" y="86"/>
                        </a:lnTo>
                        <a:lnTo>
                          <a:pt x="458" y="91"/>
                        </a:lnTo>
                        <a:lnTo>
                          <a:pt x="463" y="97"/>
                        </a:lnTo>
                        <a:lnTo>
                          <a:pt x="469" y="102"/>
                        </a:lnTo>
                        <a:lnTo>
                          <a:pt x="474" y="107"/>
                        </a:lnTo>
                        <a:lnTo>
                          <a:pt x="479" y="113"/>
                        </a:lnTo>
                        <a:lnTo>
                          <a:pt x="485" y="113"/>
                        </a:lnTo>
                        <a:lnTo>
                          <a:pt x="490" y="118"/>
                        </a:lnTo>
                        <a:lnTo>
                          <a:pt x="495" y="118"/>
                        </a:lnTo>
                        <a:lnTo>
                          <a:pt x="501" y="118"/>
                        </a:lnTo>
                        <a:lnTo>
                          <a:pt x="506" y="118"/>
                        </a:lnTo>
                        <a:lnTo>
                          <a:pt x="511" y="118"/>
                        </a:lnTo>
                        <a:lnTo>
                          <a:pt x="517" y="118"/>
                        </a:lnTo>
                        <a:lnTo>
                          <a:pt x="522" y="118"/>
                        </a:lnTo>
                        <a:lnTo>
                          <a:pt x="527" y="113"/>
                        </a:lnTo>
                        <a:lnTo>
                          <a:pt x="533" y="107"/>
                        </a:lnTo>
                        <a:lnTo>
                          <a:pt x="538" y="102"/>
                        </a:lnTo>
                        <a:lnTo>
                          <a:pt x="543" y="102"/>
                        </a:lnTo>
                        <a:lnTo>
                          <a:pt x="549" y="97"/>
                        </a:lnTo>
                        <a:lnTo>
                          <a:pt x="554" y="91"/>
                        </a:lnTo>
                        <a:lnTo>
                          <a:pt x="565" y="81"/>
                        </a:lnTo>
                        <a:lnTo>
                          <a:pt x="565" y="75"/>
                        </a:lnTo>
                        <a:lnTo>
                          <a:pt x="570" y="70"/>
                        </a:lnTo>
                        <a:lnTo>
                          <a:pt x="580" y="59"/>
                        </a:lnTo>
                        <a:lnTo>
                          <a:pt x="580" y="54"/>
                        </a:lnTo>
                        <a:lnTo>
                          <a:pt x="586" y="48"/>
                        </a:lnTo>
                        <a:lnTo>
                          <a:pt x="596" y="38"/>
                        </a:lnTo>
                        <a:lnTo>
                          <a:pt x="596" y="32"/>
                        </a:lnTo>
                        <a:lnTo>
                          <a:pt x="602" y="27"/>
                        </a:lnTo>
                        <a:lnTo>
                          <a:pt x="607" y="21"/>
                        </a:lnTo>
                        <a:lnTo>
                          <a:pt x="612" y="16"/>
                        </a:lnTo>
                        <a:lnTo>
                          <a:pt x="618" y="11"/>
                        </a:lnTo>
                        <a:lnTo>
                          <a:pt x="623" y="5"/>
                        </a:lnTo>
                        <a:lnTo>
                          <a:pt x="628" y="5"/>
                        </a:lnTo>
                        <a:lnTo>
                          <a:pt x="634" y="0"/>
                        </a:lnTo>
                        <a:lnTo>
                          <a:pt x="639" y="0"/>
                        </a:lnTo>
                        <a:lnTo>
                          <a:pt x="644" y="0"/>
                        </a:lnTo>
                        <a:lnTo>
                          <a:pt x="650" y="0"/>
                        </a:lnTo>
                        <a:lnTo>
                          <a:pt x="655" y="0"/>
                        </a:lnTo>
                        <a:lnTo>
                          <a:pt x="660" y="0"/>
                        </a:lnTo>
                        <a:lnTo>
                          <a:pt x="666" y="0"/>
                        </a:lnTo>
                        <a:lnTo>
                          <a:pt x="671" y="5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61"/>
                  <p:cNvSpPr>
                    <a:spLocks/>
                  </p:cNvSpPr>
                  <p:nvPr/>
                </p:nvSpPr>
                <p:spPr bwMode="auto">
                  <a:xfrm>
                    <a:off x="3887788" y="2301876"/>
                    <a:ext cx="1022350" cy="187325"/>
                  </a:xfrm>
                  <a:custGeom>
                    <a:avLst/>
                    <a:gdLst>
                      <a:gd name="T0" fmla="*/ 11 w 644"/>
                      <a:gd name="T1" fmla="*/ 11 h 118"/>
                      <a:gd name="T2" fmla="*/ 27 w 644"/>
                      <a:gd name="T3" fmla="*/ 27 h 118"/>
                      <a:gd name="T4" fmla="*/ 43 w 644"/>
                      <a:gd name="T5" fmla="*/ 48 h 118"/>
                      <a:gd name="T6" fmla="*/ 64 w 644"/>
                      <a:gd name="T7" fmla="*/ 70 h 118"/>
                      <a:gd name="T8" fmla="*/ 74 w 644"/>
                      <a:gd name="T9" fmla="*/ 86 h 118"/>
                      <a:gd name="T10" fmla="*/ 90 w 644"/>
                      <a:gd name="T11" fmla="*/ 107 h 118"/>
                      <a:gd name="T12" fmla="*/ 106 w 644"/>
                      <a:gd name="T13" fmla="*/ 118 h 118"/>
                      <a:gd name="T14" fmla="*/ 122 w 644"/>
                      <a:gd name="T15" fmla="*/ 118 h 118"/>
                      <a:gd name="T16" fmla="*/ 138 w 644"/>
                      <a:gd name="T17" fmla="*/ 118 h 118"/>
                      <a:gd name="T18" fmla="*/ 154 w 644"/>
                      <a:gd name="T19" fmla="*/ 107 h 118"/>
                      <a:gd name="T20" fmla="*/ 170 w 644"/>
                      <a:gd name="T21" fmla="*/ 91 h 118"/>
                      <a:gd name="T22" fmla="*/ 191 w 644"/>
                      <a:gd name="T23" fmla="*/ 70 h 118"/>
                      <a:gd name="T24" fmla="*/ 207 w 644"/>
                      <a:gd name="T25" fmla="*/ 48 h 118"/>
                      <a:gd name="T26" fmla="*/ 223 w 644"/>
                      <a:gd name="T27" fmla="*/ 27 h 118"/>
                      <a:gd name="T28" fmla="*/ 229 w 644"/>
                      <a:gd name="T29" fmla="*/ 21 h 118"/>
                      <a:gd name="T30" fmla="*/ 239 w 644"/>
                      <a:gd name="T31" fmla="*/ 11 h 118"/>
                      <a:gd name="T32" fmla="*/ 255 w 644"/>
                      <a:gd name="T33" fmla="*/ 0 h 118"/>
                      <a:gd name="T34" fmla="*/ 271 w 644"/>
                      <a:gd name="T35" fmla="*/ 0 h 118"/>
                      <a:gd name="T36" fmla="*/ 287 w 644"/>
                      <a:gd name="T37" fmla="*/ 5 h 118"/>
                      <a:gd name="T38" fmla="*/ 303 w 644"/>
                      <a:gd name="T39" fmla="*/ 11 h 118"/>
                      <a:gd name="T40" fmla="*/ 319 w 644"/>
                      <a:gd name="T41" fmla="*/ 32 h 118"/>
                      <a:gd name="T42" fmla="*/ 335 w 644"/>
                      <a:gd name="T43" fmla="*/ 48 h 118"/>
                      <a:gd name="T44" fmla="*/ 346 w 644"/>
                      <a:gd name="T45" fmla="*/ 64 h 118"/>
                      <a:gd name="T46" fmla="*/ 356 w 644"/>
                      <a:gd name="T47" fmla="*/ 81 h 118"/>
                      <a:gd name="T48" fmla="*/ 372 w 644"/>
                      <a:gd name="T49" fmla="*/ 97 h 118"/>
                      <a:gd name="T50" fmla="*/ 388 w 644"/>
                      <a:gd name="T51" fmla="*/ 113 h 118"/>
                      <a:gd name="T52" fmla="*/ 404 w 644"/>
                      <a:gd name="T53" fmla="*/ 118 h 118"/>
                      <a:gd name="T54" fmla="*/ 420 w 644"/>
                      <a:gd name="T55" fmla="*/ 118 h 118"/>
                      <a:gd name="T56" fmla="*/ 436 w 644"/>
                      <a:gd name="T57" fmla="*/ 113 h 118"/>
                      <a:gd name="T58" fmla="*/ 452 w 644"/>
                      <a:gd name="T59" fmla="*/ 102 h 118"/>
                      <a:gd name="T60" fmla="*/ 468 w 644"/>
                      <a:gd name="T61" fmla="*/ 81 h 118"/>
                      <a:gd name="T62" fmla="*/ 489 w 644"/>
                      <a:gd name="T63" fmla="*/ 59 h 118"/>
                      <a:gd name="T64" fmla="*/ 505 w 644"/>
                      <a:gd name="T65" fmla="*/ 38 h 118"/>
                      <a:gd name="T66" fmla="*/ 516 w 644"/>
                      <a:gd name="T67" fmla="*/ 21 h 118"/>
                      <a:gd name="T68" fmla="*/ 532 w 644"/>
                      <a:gd name="T69" fmla="*/ 5 h 118"/>
                      <a:gd name="T70" fmla="*/ 548 w 644"/>
                      <a:gd name="T71" fmla="*/ 0 h 118"/>
                      <a:gd name="T72" fmla="*/ 564 w 644"/>
                      <a:gd name="T73" fmla="*/ 0 h 118"/>
                      <a:gd name="T74" fmla="*/ 580 w 644"/>
                      <a:gd name="T75" fmla="*/ 5 h 118"/>
                      <a:gd name="T76" fmla="*/ 596 w 644"/>
                      <a:gd name="T77" fmla="*/ 16 h 118"/>
                      <a:gd name="T78" fmla="*/ 612 w 644"/>
                      <a:gd name="T79" fmla="*/ 32 h 118"/>
                      <a:gd name="T80" fmla="*/ 623 w 644"/>
                      <a:gd name="T81" fmla="*/ 48 h 118"/>
                      <a:gd name="T82" fmla="*/ 638 w 644"/>
                      <a:gd name="T83" fmla="*/ 64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44" h="118">
                        <a:moveTo>
                          <a:pt x="0" y="5"/>
                        </a:moveTo>
                        <a:lnTo>
                          <a:pt x="5" y="5"/>
                        </a:lnTo>
                        <a:lnTo>
                          <a:pt x="11" y="11"/>
                        </a:lnTo>
                        <a:lnTo>
                          <a:pt x="16" y="16"/>
                        </a:lnTo>
                        <a:lnTo>
                          <a:pt x="21" y="21"/>
                        </a:lnTo>
                        <a:lnTo>
                          <a:pt x="27" y="27"/>
                        </a:lnTo>
                        <a:lnTo>
                          <a:pt x="32" y="32"/>
                        </a:lnTo>
                        <a:lnTo>
                          <a:pt x="43" y="43"/>
                        </a:lnTo>
                        <a:lnTo>
                          <a:pt x="43" y="48"/>
                        </a:lnTo>
                        <a:lnTo>
                          <a:pt x="48" y="54"/>
                        </a:lnTo>
                        <a:lnTo>
                          <a:pt x="53" y="59"/>
                        </a:lnTo>
                        <a:lnTo>
                          <a:pt x="64" y="70"/>
                        </a:lnTo>
                        <a:lnTo>
                          <a:pt x="64" y="75"/>
                        </a:lnTo>
                        <a:lnTo>
                          <a:pt x="69" y="81"/>
                        </a:lnTo>
                        <a:lnTo>
                          <a:pt x="74" y="86"/>
                        </a:lnTo>
                        <a:lnTo>
                          <a:pt x="85" y="97"/>
                        </a:lnTo>
                        <a:lnTo>
                          <a:pt x="85" y="102"/>
                        </a:lnTo>
                        <a:lnTo>
                          <a:pt x="90" y="107"/>
                        </a:lnTo>
                        <a:lnTo>
                          <a:pt x="96" y="113"/>
                        </a:lnTo>
                        <a:lnTo>
                          <a:pt x="101" y="113"/>
                        </a:lnTo>
                        <a:lnTo>
                          <a:pt x="106" y="118"/>
                        </a:lnTo>
                        <a:lnTo>
                          <a:pt x="112" y="118"/>
                        </a:lnTo>
                        <a:lnTo>
                          <a:pt x="117" y="118"/>
                        </a:lnTo>
                        <a:lnTo>
                          <a:pt x="122" y="118"/>
                        </a:lnTo>
                        <a:lnTo>
                          <a:pt x="128" y="118"/>
                        </a:lnTo>
                        <a:lnTo>
                          <a:pt x="133" y="118"/>
                        </a:lnTo>
                        <a:lnTo>
                          <a:pt x="138" y="118"/>
                        </a:lnTo>
                        <a:lnTo>
                          <a:pt x="144" y="113"/>
                        </a:lnTo>
                        <a:lnTo>
                          <a:pt x="149" y="113"/>
                        </a:lnTo>
                        <a:lnTo>
                          <a:pt x="154" y="107"/>
                        </a:lnTo>
                        <a:lnTo>
                          <a:pt x="160" y="102"/>
                        </a:lnTo>
                        <a:lnTo>
                          <a:pt x="165" y="97"/>
                        </a:lnTo>
                        <a:lnTo>
                          <a:pt x="170" y="91"/>
                        </a:lnTo>
                        <a:lnTo>
                          <a:pt x="176" y="86"/>
                        </a:lnTo>
                        <a:lnTo>
                          <a:pt x="181" y="81"/>
                        </a:lnTo>
                        <a:lnTo>
                          <a:pt x="191" y="70"/>
                        </a:lnTo>
                        <a:lnTo>
                          <a:pt x="191" y="64"/>
                        </a:lnTo>
                        <a:lnTo>
                          <a:pt x="197" y="59"/>
                        </a:lnTo>
                        <a:lnTo>
                          <a:pt x="207" y="48"/>
                        </a:lnTo>
                        <a:lnTo>
                          <a:pt x="207" y="43"/>
                        </a:lnTo>
                        <a:lnTo>
                          <a:pt x="213" y="38"/>
                        </a:lnTo>
                        <a:lnTo>
                          <a:pt x="223" y="27"/>
                        </a:lnTo>
                        <a:lnTo>
                          <a:pt x="218" y="27"/>
                        </a:lnTo>
                        <a:lnTo>
                          <a:pt x="223" y="27"/>
                        </a:lnTo>
                        <a:lnTo>
                          <a:pt x="229" y="21"/>
                        </a:lnTo>
                        <a:lnTo>
                          <a:pt x="239" y="11"/>
                        </a:lnTo>
                        <a:lnTo>
                          <a:pt x="234" y="11"/>
                        </a:lnTo>
                        <a:lnTo>
                          <a:pt x="239" y="11"/>
                        </a:lnTo>
                        <a:lnTo>
                          <a:pt x="245" y="5"/>
                        </a:lnTo>
                        <a:lnTo>
                          <a:pt x="250" y="5"/>
                        </a:lnTo>
                        <a:lnTo>
                          <a:pt x="255" y="0"/>
                        </a:lnTo>
                        <a:lnTo>
                          <a:pt x="261" y="0"/>
                        </a:lnTo>
                        <a:lnTo>
                          <a:pt x="266" y="0"/>
                        </a:lnTo>
                        <a:lnTo>
                          <a:pt x="271" y="0"/>
                        </a:lnTo>
                        <a:lnTo>
                          <a:pt x="277" y="0"/>
                        </a:lnTo>
                        <a:lnTo>
                          <a:pt x="282" y="0"/>
                        </a:lnTo>
                        <a:lnTo>
                          <a:pt x="287" y="5"/>
                        </a:lnTo>
                        <a:lnTo>
                          <a:pt x="293" y="5"/>
                        </a:lnTo>
                        <a:lnTo>
                          <a:pt x="298" y="11"/>
                        </a:lnTo>
                        <a:lnTo>
                          <a:pt x="303" y="11"/>
                        </a:lnTo>
                        <a:lnTo>
                          <a:pt x="314" y="21"/>
                        </a:lnTo>
                        <a:lnTo>
                          <a:pt x="314" y="27"/>
                        </a:lnTo>
                        <a:lnTo>
                          <a:pt x="319" y="32"/>
                        </a:lnTo>
                        <a:lnTo>
                          <a:pt x="325" y="38"/>
                        </a:lnTo>
                        <a:lnTo>
                          <a:pt x="330" y="43"/>
                        </a:lnTo>
                        <a:lnTo>
                          <a:pt x="335" y="48"/>
                        </a:lnTo>
                        <a:lnTo>
                          <a:pt x="340" y="54"/>
                        </a:lnTo>
                        <a:lnTo>
                          <a:pt x="340" y="59"/>
                        </a:lnTo>
                        <a:lnTo>
                          <a:pt x="346" y="64"/>
                        </a:lnTo>
                        <a:lnTo>
                          <a:pt x="351" y="70"/>
                        </a:lnTo>
                        <a:lnTo>
                          <a:pt x="356" y="75"/>
                        </a:lnTo>
                        <a:lnTo>
                          <a:pt x="356" y="81"/>
                        </a:lnTo>
                        <a:lnTo>
                          <a:pt x="362" y="86"/>
                        </a:lnTo>
                        <a:lnTo>
                          <a:pt x="367" y="91"/>
                        </a:lnTo>
                        <a:lnTo>
                          <a:pt x="372" y="97"/>
                        </a:lnTo>
                        <a:lnTo>
                          <a:pt x="378" y="102"/>
                        </a:lnTo>
                        <a:lnTo>
                          <a:pt x="383" y="107"/>
                        </a:lnTo>
                        <a:lnTo>
                          <a:pt x="388" y="113"/>
                        </a:lnTo>
                        <a:lnTo>
                          <a:pt x="394" y="118"/>
                        </a:lnTo>
                        <a:lnTo>
                          <a:pt x="399" y="118"/>
                        </a:lnTo>
                        <a:lnTo>
                          <a:pt x="404" y="118"/>
                        </a:lnTo>
                        <a:lnTo>
                          <a:pt x="410" y="118"/>
                        </a:lnTo>
                        <a:lnTo>
                          <a:pt x="415" y="118"/>
                        </a:lnTo>
                        <a:lnTo>
                          <a:pt x="420" y="118"/>
                        </a:lnTo>
                        <a:lnTo>
                          <a:pt x="426" y="118"/>
                        </a:lnTo>
                        <a:lnTo>
                          <a:pt x="431" y="118"/>
                        </a:lnTo>
                        <a:lnTo>
                          <a:pt x="436" y="113"/>
                        </a:lnTo>
                        <a:lnTo>
                          <a:pt x="442" y="113"/>
                        </a:lnTo>
                        <a:lnTo>
                          <a:pt x="447" y="107"/>
                        </a:lnTo>
                        <a:lnTo>
                          <a:pt x="452" y="102"/>
                        </a:lnTo>
                        <a:lnTo>
                          <a:pt x="458" y="97"/>
                        </a:lnTo>
                        <a:lnTo>
                          <a:pt x="468" y="86"/>
                        </a:lnTo>
                        <a:lnTo>
                          <a:pt x="468" y="81"/>
                        </a:lnTo>
                        <a:lnTo>
                          <a:pt x="474" y="75"/>
                        </a:lnTo>
                        <a:lnTo>
                          <a:pt x="479" y="70"/>
                        </a:lnTo>
                        <a:lnTo>
                          <a:pt x="489" y="59"/>
                        </a:lnTo>
                        <a:lnTo>
                          <a:pt x="489" y="54"/>
                        </a:lnTo>
                        <a:lnTo>
                          <a:pt x="495" y="48"/>
                        </a:lnTo>
                        <a:lnTo>
                          <a:pt x="505" y="38"/>
                        </a:lnTo>
                        <a:lnTo>
                          <a:pt x="505" y="32"/>
                        </a:lnTo>
                        <a:lnTo>
                          <a:pt x="511" y="27"/>
                        </a:lnTo>
                        <a:lnTo>
                          <a:pt x="516" y="21"/>
                        </a:lnTo>
                        <a:lnTo>
                          <a:pt x="521" y="16"/>
                        </a:lnTo>
                        <a:lnTo>
                          <a:pt x="527" y="11"/>
                        </a:lnTo>
                        <a:lnTo>
                          <a:pt x="532" y="5"/>
                        </a:lnTo>
                        <a:lnTo>
                          <a:pt x="537" y="5"/>
                        </a:lnTo>
                        <a:lnTo>
                          <a:pt x="543" y="0"/>
                        </a:lnTo>
                        <a:lnTo>
                          <a:pt x="548" y="0"/>
                        </a:lnTo>
                        <a:lnTo>
                          <a:pt x="553" y="0"/>
                        </a:lnTo>
                        <a:lnTo>
                          <a:pt x="559" y="0"/>
                        </a:lnTo>
                        <a:lnTo>
                          <a:pt x="564" y="0"/>
                        </a:lnTo>
                        <a:lnTo>
                          <a:pt x="569" y="0"/>
                        </a:lnTo>
                        <a:lnTo>
                          <a:pt x="575" y="0"/>
                        </a:lnTo>
                        <a:lnTo>
                          <a:pt x="580" y="5"/>
                        </a:lnTo>
                        <a:lnTo>
                          <a:pt x="585" y="5"/>
                        </a:lnTo>
                        <a:lnTo>
                          <a:pt x="591" y="11"/>
                        </a:lnTo>
                        <a:lnTo>
                          <a:pt x="596" y="16"/>
                        </a:lnTo>
                        <a:lnTo>
                          <a:pt x="601" y="21"/>
                        </a:lnTo>
                        <a:lnTo>
                          <a:pt x="607" y="27"/>
                        </a:lnTo>
                        <a:lnTo>
                          <a:pt x="612" y="32"/>
                        </a:lnTo>
                        <a:lnTo>
                          <a:pt x="617" y="38"/>
                        </a:lnTo>
                        <a:lnTo>
                          <a:pt x="623" y="43"/>
                        </a:lnTo>
                        <a:lnTo>
                          <a:pt x="623" y="48"/>
                        </a:lnTo>
                        <a:lnTo>
                          <a:pt x="628" y="54"/>
                        </a:lnTo>
                        <a:lnTo>
                          <a:pt x="633" y="59"/>
                        </a:lnTo>
                        <a:lnTo>
                          <a:pt x="638" y="64"/>
                        </a:lnTo>
                        <a:lnTo>
                          <a:pt x="638" y="70"/>
                        </a:lnTo>
                        <a:lnTo>
                          <a:pt x="644" y="75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62"/>
                  <p:cNvSpPr>
                    <a:spLocks/>
                  </p:cNvSpPr>
                  <p:nvPr/>
                </p:nvSpPr>
                <p:spPr bwMode="auto">
                  <a:xfrm>
                    <a:off x="4910138" y="2301876"/>
                    <a:ext cx="1047750" cy="187325"/>
                  </a:xfrm>
                  <a:custGeom>
                    <a:avLst/>
                    <a:gdLst>
                      <a:gd name="T0" fmla="*/ 16 w 660"/>
                      <a:gd name="T1" fmla="*/ 91 h 118"/>
                      <a:gd name="T2" fmla="*/ 26 w 660"/>
                      <a:gd name="T3" fmla="*/ 102 h 118"/>
                      <a:gd name="T4" fmla="*/ 37 w 660"/>
                      <a:gd name="T5" fmla="*/ 113 h 118"/>
                      <a:gd name="T6" fmla="*/ 53 w 660"/>
                      <a:gd name="T7" fmla="*/ 118 h 118"/>
                      <a:gd name="T8" fmla="*/ 69 w 660"/>
                      <a:gd name="T9" fmla="*/ 118 h 118"/>
                      <a:gd name="T10" fmla="*/ 85 w 660"/>
                      <a:gd name="T11" fmla="*/ 113 h 118"/>
                      <a:gd name="T12" fmla="*/ 101 w 660"/>
                      <a:gd name="T13" fmla="*/ 97 h 118"/>
                      <a:gd name="T14" fmla="*/ 117 w 660"/>
                      <a:gd name="T15" fmla="*/ 81 h 118"/>
                      <a:gd name="T16" fmla="*/ 133 w 660"/>
                      <a:gd name="T17" fmla="*/ 59 h 118"/>
                      <a:gd name="T18" fmla="*/ 149 w 660"/>
                      <a:gd name="T19" fmla="*/ 38 h 118"/>
                      <a:gd name="T20" fmla="*/ 165 w 660"/>
                      <a:gd name="T21" fmla="*/ 21 h 118"/>
                      <a:gd name="T22" fmla="*/ 175 w 660"/>
                      <a:gd name="T23" fmla="*/ 11 h 118"/>
                      <a:gd name="T24" fmla="*/ 191 w 660"/>
                      <a:gd name="T25" fmla="*/ 0 h 118"/>
                      <a:gd name="T26" fmla="*/ 207 w 660"/>
                      <a:gd name="T27" fmla="*/ 0 h 118"/>
                      <a:gd name="T28" fmla="*/ 223 w 660"/>
                      <a:gd name="T29" fmla="*/ 0 h 118"/>
                      <a:gd name="T30" fmla="*/ 239 w 660"/>
                      <a:gd name="T31" fmla="*/ 16 h 118"/>
                      <a:gd name="T32" fmla="*/ 261 w 660"/>
                      <a:gd name="T33" fmla="*/ 32 h 118"/>
                      <a:gd name="T34" fmla="*/ 271 w 660"/>
                      <a:gd name="T35" fmla="*/ 48 h 118"/>
                      <a:gd name="T36" fmla="*/ 287 w 660"/>
                      <a:gd name="T37" fmla="*/ 70 h 118"/>
                      <a:gd name="T38" fmla="*/ 303 w 660"/>
                      <a:gd name="T39" fmla="*/ 91 h 118"/>
                      <a:gd name="T40" fmla="*/ 319 w 660"/>
                      <a:gd name="T41" fmla="*/ 107 h 118"/>
                      <a:gd name="T42" fmla="*/ 335 w 660"/>
                      <a:gd name="T43" fmla="*/ 118 h 118"/>
                      <a:gd name="T44" fmla="*/ 351 w 660"/>
                      <a:gd name="T45" fmla="*/ 118 h 118"/>
                      <a:gd name="T46" fmla="*/ 367 w 660"/>
                      <a:gd name="T47" fmla="*/ 118 h 118"/>
                      <a:gd name="T48" fmla="*/ 383 w 660"/>
                      <a:gd name="T49" fmla="*/ 107 h 118"/>
                      <a:gd name="T50" fmla="*/ 399 w 660"/>
                      <a:gd name="T51" fmla="*/ 91 h 118"/>
                      <a:gd name="T52" fmla="*/ 415 w 660"/>
                      <a:gd name="T53" fmla="*/ 70 h 118"/>
                      <a:gd name="T54" fmla="*/ 431 w 660"/>
                      <a:gd name="T55" fmla="*/ 48 h 118"/>
                      <a:gd name="T56" fmla="*/ 452 w 660"/>
                      <a:gd name="T57" fmla="*/ 27 h 118"/>
                      <a:gd name="T58" fmla="*/ 463 w 660"/>
                      <a:gd name="T59" fmla="*/ 11 h 118"/>
                      <a:gd name="T60" fmla="*/ 479 w 660"/>
                      <a:gd name="T61" fmla="*/ 0 h 118"/>
                      <a:gd name="T62" fmla="*/ 495 w 660"/>
                      <a:gd name="T63" fmla="*/ 0 h 118"/>
                      <a:gd name="T64" fmla="*/ 511 w 660"/>
                      <a:gd name="T65" fmla="*/ 0 h 118"/>
                      <a:gd name="T66" fmla="*/ 527 w 660"/>
                      <a:gd name="T67" fmla="*/ 11 h 118"/>
                      <a:gd name="T68" fmla="*/ 543 w 660"/>
                      <a:gd name="T69" fmla="*/ 27 h 118"/>
                      <a:gd name="T70" fmla="*/ 559 w 660"/>
                      <a:gd name="T71" fmla="*/ 48 h 118"/>
                      <a:gd name="T72" fmla="*/ 580 w 660"/>
                      <a:gd name="T73" fmla="*/ 70 h 118"/>
                      <a:gd name="T74" fmla="*/ 596 w 660"/>
                      <a:gd name="T75" fmla="*/ 91 h 118"/>
                      <a:gd name="T76" fmla="*/ 612 w 660"/>
                      <a:gd name="T77" fmla="*/ 107 h 118"/>
                      <a:gd name="T78" fmla="*/ 617 w 660"/>
                      <a:gd name="T79" fmla="*/ 113 h 118"/>
                      <a:gd name="T80" fmla="*/ 633 w 660"/>
                      <a:gd name="T81" fmla="*/ 118 h 118"/>
                      <a:gd name="T82" fmla="*/ 649 w 660"/>
                      <a:gd name="T83" fmla="*/ 118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60" h="118">
                        <a:moveTo>
                          <a:pt x="0" y="75"/>
                        </a:moveTo>
                        <a:lnTo>
                          <a:pt x="5" y="81"/>
                        </a:lnTo>
                        <a:lnTo>
                          <a:pt x="16" y="91"/>
                        </a:lnTo>
                        <a:lnTo>
                          <a:pt x="16" y="97"/>
                        </a:lnTo>
                        <a:lnTo>
                          <a:pt x="21" y="102"/>
                        </a:lnTo>
                        <a:lnTo>
                          <a:pt x="26" y="102"/>
                        </a:lnTo>
                        <a:lnTo>
                          <a:pt x="37" y="113"/>
                        </a:lnTo>
                        <a:lnTo>
                          <a:pt x="32" y="113"/>
                        </a:lnTo>
                        <a:lnTo>
                          <a:pt x="37" y="113"/>
                        </a:lnTo>
                        <a:lnTo>
                          <a:pt x="42" y="118"/>
                        </a:lnTo>
                        <a:lnTo>
                          <a:pt x="48" y="118"/>
                        </a:lnTo>
                        <a:lnTo>
                          <a:pt x="53" y="118"/>
                        </a:lnTo>
                        <a:lnTo>
                          <a:pt x="58" y="118"/>
                        </a:lnTo>
                        <a:lnTo>
                          <a:pt x="64" y="118"/>
                        </a:lnTo>
                        <a:lnTo>
                          <a:pt x="69" y="118"/>
                        </a:lnTo>
                        <a:lnTo>
                          <a:pt x="74" y="118"/>
                        </a:lnTo>
                        <a:lnTo>
                          <a:pt x="80" y="118"/>
                        </a:lnTo>
                        <a:lnTo>
                          <a:pt x="85" y="113"/>
                        </a:lnTo>
                        <a:lnTo>
                          <a:pt x="90" y="107"/>
                        </a:lnTo>
                        <a:lnTo>
                          <a:pt x="96" y="102"/>
                        </a:lnTo>
                        <a:lnTo>
                          <a:pt x="101" y="97"/>
                        </a:lnTo>
                        <a:lnTo>
                          <a:pt x="106" y="91"/>
                        </a:lnTo>
                        <a:lnTo>
                          <a:pt x="112" y="86"/>
                        </a:lnTo>
                        <a:lnTo>
                          <a:pt x="117" y="81"/>
                        </a:lnTo>
                        <a:lnTo>
                          <a:pt x="128" y="70"/>
                        </a:lnTo>
                        <a:lnTo>
                          <a:pt x="128" y="64"/>
                        </a:lnTo>
                        <a:lnTo>
                          <a:pt x="133" y="59"/>
                        </a:lnTo>
                        <a:lnTo>
                          <a:pt x="143" y="48"/>
                        </a:lnTo>
                        <a:lnTo>
                          <a:pt x="143" y="43"/>
                        </a:lnTo>
                        <a:lnTo>
                          <a:pt x="149" y="38"/>
                        </a:lnTo>
                        <a:lnTo>
                          <a:pt x="154" y="32"/>
                        </a:lnTo>
                        <a:lnTo>
                          <a:pt x="159" y="27"/>
                        </a:lnTo>
                        <a:lnTo>
                          <a:pt x="165" y="21"/>
                        </a:lnTo>
                        <a:lnTo>
                          <a:pt x="175" y="11"/>
                        </a:lnTo>
                        <a:lnTo>
                          <a:pt x="170" y="11"/>
                        </a:lnTo>
                        <a:lnTo>
                          <a:pt x="175" y="11"/>
                        </a:lnTo>
                        <a:lnTo>
                          <a:pt x="181" y="5"/>
                        </a:lnTo>
                        <a:lnTo>
                          <a:pt x="186" y="0"/>
                        </a:lnTo>
                        <a:lnTo>
                          <a:pt x="191" y="0"/>
                        </a:lnTo>
                        <a:lnTo>
                          <a:pt x="197" y="0"/>
                        </a:lnTo>
                        <a:lnTo>
                          <a:pt x="202" y="0"/>
                        </a:lnTo>
                        <a:lnTo>
                          <a:pt x="207" y="0"/>
                        </a:lnTo>
                        <a:lnTo>
                          <a:pt x="213" y="0"/>
                        </a:lnTo>
                        <a:lnTo>
                          <a:pt x="218" y="0"/>
                        </a:lnTo>
                        <a:lnTo>
                          <a:pt x="223" y="0"/>
                        </a:lnTo>
                        <a:lnTo>
                          <a:pt x="229" y="5"/>
                        </a:lnTo>
                        <a:lnTo>
                          <a:pt x="234" y="11"/>
                        </a:lnTo>
                        <a:lnTo>
                          <a:pt x="239" y="16"/>
                        </a:lnTo>
                        <a:lnTo>
                          <a:pt x="245" y="21"/>
                        </a:lnTo>
                        <a:lnTo>
                          <a:pt x="250" y="21"/>
                        </a:lnTo>
                        <a:lnTo>
                          <a:pt x="261" y="32"/>
                        </a:lnTo>
                        <a:lnTo>
                          <a:pt x="261" y="38"/>
                        </a:lnTo>
                        <a:lnTo>
                          <a:pt x="266" y="43"/>
                        </a:lnTo>
                        <a:lnTo>
                          <a:pt x="271" y="48"/>
                        </a:lnTo>
                        <a:lnTo>
                          <a:pt x="282" y="59"/>
                        </a:lnTo>
                        <a:lnTo>
                          <a:pt x="282" y="64"/>
                        </a:lnTo>
                        <a:lnTo>
                          <a:pt x="287" y="70"/>
                        </a:lnTo>
                        <a:lnTo>
                          <a:pt x="298" y="81"/>
                        </a:lnTo>
                        <a:lnTo>
                          <a:pt x="298" y="86"/>
                        </a:lnTo>
                        <a:lnTo>
                          <a:pt x="303" y="91"/>
                        </a:lnTo>
                        <a:lnTo>
                          <a:pt x="308" y="97"/>
                        </a:lnTo>
                        <a:lnTo>
                          <a:pt x="314" y="102"/>
                        </a:lnTo>
                        <a:lnTo>
                          <a:pt x="319" y="107"/>
                        </a:lnTo>
                        <a:lnTo>
                          <a:pt x="324" y="113"/>
                        </a:lnTo>
                        <a:lnTo>
                          <a:pt x="330" y="113"/>
                        </a:lnTo>
                        <a:lnTo>
                          <a:pt x="335" y="118"/>
                        </a:lnTo>
                        <a:lnTo>
                          <a:pt x="340" y="118"/>
                        </a:lnTo>
                        <a:lnTo>
                          <a:pt x="346" y="118"/>
                        </a:lnTo>
                        <a:lnTo>
                          <a:pt x="351" y="118"/>
                        </a:lnTo>
                        <a:lnTo>
                          <a:pt x="356" y="118"/>
                        </a:lnTo>
                        <a:lnTo>
                          <a:pt x="362" y="118"/>
                        </a:lnTo>
                        <a:lnTo>
                          <a:pt x="367" y="118"/>
                        </a:lnTo>
                        <a:lnTo>
                          <a:pt x="372" y="113"/>
                        </a:lnTo>
                        <a:lnTo>
                          <a:pt x="378" y="107"/>
                        </a:lnTo>
                        <a:lnTo>
                          <a:pt x="383" y="107"/>
                        </a:lnTo>
                        <a:lnTo>
                          <a:pt x="388" y="102"/>
                        </a:lnTo>
                        <a:lnTo>
                          <a:pt x="394" y="97"/>
                        </a:lnTo>
                        <a:lnTo>
                          <a:pt x="399" y="91"/>
                        </a:lnTo>
                        <a:lnTo>
                          <a:pt x="410" y="81"/>
                        </a:lnTo>
                        <a:lnTo>
                          <a:pt x="410" y="75"/>
                        </a:lnTo>
                        <a:lnTo>
                          <a:pt x="415" y="70"/>
                        </a:lnTo>
                        <a:lnTo>
                          <a:pt x="420" y="64"/>
                        </a:lnTo>
                        <a:lnTo>
                          <a:pt x="431" y="54"/>
                        </a:lnTo>
                        <a:lnTo>
                          <a:pt x="431" y="48"/>
                        </a:lnTo>
                        <a:lnTo>
                          <a:pt x="436" y="43"/>
                        </a:lnTo>
                        <a:lnTo>
                          <a:pt x="441" y="38"/>
                        </a:lnTo>
                        <a:lnTo>
                          <a:pt x="452" y="27"/>
                        </a:lnTo>
                        <a:lnTo>
                          <a:pt x="452" y="21"/>
                        </a:lnTo>
                        <a:lnTo>
                          <a:pt x="457" y="16"/>
                        </a:lnTo>
                        <a:lnTo>
                          <a:pt x="463" y="11"/>
                        </a:lnTo>
                        <a:lnTo>
                          <a:pt x="468" y="5"/>
                        </a:lnTo>
                        <a:lnTo>
                          <a:pt x="473" y="5"/>
                        </a:lnTo>
                        <a:lnTo>
                          <a:pt x="479" y="0"/>
                        </a:lnTo>
                        <a:lnTo>
                          <a:pt x="484" y="0"/>
                        </a:lnTo>
                        <a:lnTo>
                          <a:pt x="489" y="0"/>
                        </a:lnTo>
                        <a:lnTo>
                          <a:pt x="495" y="0"/>
                        </a:lnTo>
                        <a:lnTo>
                          <a:pt x="500" y="0"/>
                        </a:lnTo>
                        <a:lnTo>
                          <a:pt x="505" y="0"/>
                        </a:lnTo>
                        <a:lnTo>
                          <a:pt x="511" y="0"/>
                        </a:lnTo>
                        <a:lnTo>
                          <a:pt x="516" y="5"/>
                        </a:lnTo>
                        <a:lnTo>
                          <a:pt x="521" y="5"/>
                        </a:lnTo>
                        <a:lnTo>
                          <a:pt x="527" y="11"/>
                        </a:lnTo>
                        <a:lnTo>
                          <a:pt x="532" y="16"/>
                        </a:lnTo>
                        <a:lnTo>
                          <a:pt x="537" y="21"/>
                        </a:lnTo>
                        <a:lnTo>
                          <a:pt x="543" y="27"/>
                        </a:lnTo>
                        <a:lnTo>
                          <a:pt x="548" y="32"/>
                        </a:lnTo>
                        <a:lnTo>
                          <a:pt x="559" y="43"/>
                        </a:lnTo>
                        <a:lnTo>
                          <a:pt x="559" y="48"/>
                        </a:lnTo>
                        <a:lnTo>
                          <a:pt x="564" y="54"/>
                        </a:lnTo>
                        <a:lnTo>
                          <a:pt x="569" y="59"/>
                        </a:lnTo>
                        <a:lnTo>
                          <a:pt x="580" y="70"/>
                        </a:lnTo>
                        <a:lnTo>
                          <a:pt x="580" y="75"/>
                        </a:lnTo>
                        <a:lnTo>
                          <a:pt x="585" y="81"/>
                        </a:lnTo>
                        <a:lnTo>
                          <a:pt x="596" y="91"/>
                        </a:lnTo>
                        <a:lnTo>
                          <a:pt x="596" y="97"/>
                        </a:lnTo>
                        <a:lnTo>
                          <a:pt x="601" y="97"/>
                        </a:lnTo>
                        <a:lnTo>
                          <a:pt x="612" y="107"/>
                        </a:lnTo>
                        <a:lnTo>
                          <a:pt x="606" y="107"/>
                        </a:lnTo>
                        <a:lnTo>
                          <a:pt x="612" y="107"/>
                        </a:lnTo>
                        <a:lnTo>
                          <a:pt x="617" y="113"/>
                        </a:lnTo>
                        <a:lnTo>
                          <a:pt x="622" y="118"/>
                        </a:lnTo>
                        <a:lnTo>
                          <a:pt x="628" y="118"/>
                        </a:lnTo>
                        <a:lnTo>
                          <a:pt x="633" y="118"/>
                        </a:lnTo>
                        <a:lnTo>
                          <a:pt x="638" y="118"/>
                        </a:lnTo>
                        <a:lnTo>
                          <a:pt x="644" y="118"/>
                        </a:lnTo>
                        <a:lnTo>
                          <a:pt x="649" y="118"/>
                        </a:lnTo>
                        <a:lnTo>
                          <a:pt x="654" y="118"/>
                        </a:lnTo>
                        <a:lnTo>
                          <a:pt x="660" y="113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63"/>
                  <p:cNvSpPr>
                    <a:spLocks/>
                  </p:cNvSpPr>
                  <p:nvPr/>
                </p:nvSpPr>
                <p:spPr bwMode="auto">
                  <a:xfrm>
                    <a:off x="5957888" y="2301876"/>
                    <a:ext cx="531813" cy="187325"/>
                  </a:xfrm>
                  <a:custGeom>
                    <a:avLst/>
                    <a:gdLst>
                      <a:gd name="T0" fmla="*/ 5 w 335"/>
                      <a:gd name="T1" fmla="*/ 113 h 118"/>
                      <a:gd name="T2" fmla="*/ 16 w 335"/>
                      <a:gd name="T3" fmla="*/ 102 h 118"/>
                      <a:gd name="T4" fmla="*/ 26 w 335"/>
                      <a:gd name="T5" fmla="*/ 91 h 118"/>
                      <a:gd name="T6" fmla="*/ 37 w 335"/>
                      <a:gd name="T7" fmla="*/ 81 h 118"/>
                      <a:gd name="T8" fmla="*/ 48 w 335"/>
                      <a:gd name="T9" fmla="*/ 70 h 118"/>
                      <a:gd name="T10" fmla="*/ 53 w 335"/>
                      <a:gd name="T11" fmla="*/ 59 h 118"/>
                      <a:gd name="T12" fmla="*/ 63 w 335"/>
                      <a:gd name="T13" fmla="*/ 48 h 118"/>
                      <a:gd name="T14" fmla="*/ 69 w 335"/>
                      <a:gd name="T15" fmla="*/ 38 h 118"/>
                      <a:gd name="T16" fmla="*/ 79 w 335"/>
                      <a:gd name="T17" fmla="*/ 27 h 118"/>
                      <a:gd name="T18" fmla="*/ 85 w 335"/>
                      <a:gd name="T19" fmla="*/ 16 h 118"/>
                      <a:gd name="T20" fmla="*/ 95 w 335"/>
                      <a:gd name="T21" fmla="*/ 11 h 118"/>
                      <a:gd name="T22" fmla="*/ 106 w 335"/>
                      <a:gd name="T23" fmla="*/ 0 h 118"/>
                      <a:gd name="T24" fmla="*/ 117 w 335"/>
                      <a:gd name="T25" fmla="*/ 0 h 118"/>
                      <a:gd name="T26" fmla="*/ 127 w 335"/>
                      <a:gd name="T27" fmla="*/ 0 h 118"/>
                      <a:gd name="T28" fmla="*/ 138 w 335"/>
                      <a:gd name="T29" fmla="*/ 0 h 118"/>
                      <a:gd name="T30" fmla="*/ 149 w 335"/>
                      <a:gd name="T31" fmla="*/ 5 h 118"/>
                      <a:gd name="T32" fmla="*/ 165 w 335"/>
                      <a:gd name="T33" fmla="*/ 16 h 118"/>
                      <a:gd name="T34" fmla="*/ 165 w 335"/>
                      <a:gd name="T35" fmla="*/ 16 h 118"/>
                      <a:gd name="T36" fmla="*/ 181 w 335"/>
                      <a:gd name="T37" fmla="*/ 32 h 118"/>
                      <a:gd name="T38" fmla="*/ 186 w 335"/>
                      <a:gd name="T39" fmla="*/ 43 h 118"/>
                      <a:gd name="T40" fmla="*/ 197 w 335"/>
                      <a:gd name="T41" fmla="*/ 59 h 118"/>
                      <a:gd name="T42" fmla="*/ 212 w 335"/>
                      <a:gd name="T43" fmla="*/ 75 h 118"/>
                      <a:gd name="T44" fmla="*/ 218 w 335"/>
                      <a:gd name="T45" fmla="*/ 86 h 118"/>
                      <a:gd name="T46" fmla="*/ 228 w 335"/>
                      <a:gd name="T47" fmla="*/ 97 h 118"/>
                      <a:gd name="T48" fmla="*/ 239 w 335"/>
                      <a:gd name="T49" fmla="*/ 107 h 118"/>
                      <a:gd name="T50" fmla="*/ 250 w 335"/>
                      <a:gd name="T51" fmla="*/ 113 h 118"/>
                      <a:gd name="T52" fmla="*/ 260 w 335"/>
                      <a:gd name="T53" fmla="*/ 118 h 118"/>
                      <a:gd name="T54" fmla="*/ 271 w 335"/>
                      <a:gd name="T55" fmla="*/ 118 h 118"/>
                      <a:gd name="T56" fmla="*/ 282 w 335"/>
                      <a:gd name="T57" fmla="*/ 118 h 118"/>
                      <a:gd name="T58" fmla="*/ 292 w 335"/>
                      <a:gd name="T59" fmla="*/ 113 h 118"/>
                      <a:gd name="T60" fmla="*/ 303 w 335"/>
                      <a:gd name="T61" fmla="*/ 107 h 118"/>
                      <a:gd name="T62" fmla="*/ 314 w 335"/>
                      <a:gd name="T63" fmla="*/ 97 h 118"/>
                      <a:gd name="T64" fmla="*/ 324 w 335"/>
                      <a:gd name="T65" fmla="*/ 86 h 118"/>
                      <a:gd name="T66" fmla="*/ 335 w 335"/>
                      <a:gd name="T67" fmla="*/ 75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35" h="118">
                        <a:moveTo>
                          <a:pt x="0" y="113"/>
                        </a:moveTo>
                        <a:lnTo>
                          <a:pt x="5" y="113"/>
                        </a:lnTo>
                        <a:lnTo>
                          <a:pt x="10" y="107"/>
                        </a:lnTo>
                        <a:lnTo>
                          <a:pt x="16" y="102"/>
                        </a:lnTo>
                        <a:lnTo>
                          <a:pt x="21" y="97"/>
                        </a:lnTo>
                        <a:lnTo>
                          <a:pt x="26" y="91"/>
                        </a:lnTo>
                        <a:lnTo>
                          <a:pt x="32" y="86"/>
                        </a:lnTo>
                        <a:lnTo>
                          <a:pt x="37" y="81"/>
                        </a:lnTo>
                        <a:lnTo>
                          <a:pt x="42" y="75"/>
                        </a:lnTo>
                        <a:lnTo>
                          <a:pt x="48" y="70"/>
                        </a:lnTo>
                        <a:lnTo>
                          <a:pt x="53" y="64"/>
                        </a:lnTo>
                        <a:lnTo>
                          <a:pt x="53" y="59"/>
                        </a:lnTo>
                        <a:lnTo>
                          <a:pt x="58" y="54"/>
                        </a:lnTo>
                        <a:lnTo>
                          <a:pt x="63" y="48"/>
                        </a:lnTo>
                        <a:lnTo>
                          <a:pt x="69" y="43"/>
                        </a:lnTo>
                        <a:lnTo>
                          <a:pt x="69" y="38"/>
                        </a:lnTo>
                        <a:lnTo>
                          <a:pt x="74" y="32"/>
                        </a:lnTo>
                        <a:lnTo>
                          <a:pt x="79" y="27"/>
                        </a:lnTo>
                        <a:lnTo>
                          <a:pt x="90" y="16"/>
                        </a:lnTo>
                        <a:lnTo>
                          <a:pt x="85" y="16"/>
                        </a:lnTo>
                        <a:lnTo>
                          <a:pt x="90" y="16"/>
                        </a:lnTo>
                        <a:lnTo>
                          <a:pt x="95" y="11"/>
                        </a:lnTo>
                        <a:lnTo>
                          <a:pt x="101" y="5"/>
                        </a:lnTo>
                        <a:lnTo>
                          <a:pt x="106" y="0"/>
                        </a:lnTo>
                        <a:lnTo>
                          <a:pt x="111" y="0"/>
                        </a:lnTo>
                        <a:lnTo>
                          <a:pt x="117" y="0"/>
                        </a:lnTo>
                        <a:lnTo>
                          <a:pt x="122" y="0"/>
                        </a:lnTo>
                        <a:lnTo>
                          <a:pt x="127" y="0"/>
                        </a:lnTo>
                        <a:lnTo>
                          <a:pt x="133" y="0"/>
                        </a:lnTo>
                        <a:lnTo>
                          <a:pt x="138" y="0"/>
                        </a:lnTo>
                        <a:lnTo>
                          <a:pt x="143" y="0"/>
                        </a:lnTo>
                        <a:lnTo>
                          <a:pt x="149" y="5"/>
                        </a:lnTo>
                        <a:lnTo>
                          <a:pt x="154" y="5"/>
                        </a:lnTo>
                        <a:lnTo>
                          <a:pt x="165" y="16"/>
                        </a:lnTo>
                        <a:lnTo>
                          <a:pt x="159" y="16"/>
                        </a:lnTo>
                        <a:lnTo>
                          <a:pt x="165" y="16"/>
                        </a:lnTo>
                        <a:lnTo>
                          <a:pt x="170" y="21"/>
                        </a:lnTo>
                        <a:lnTo>
                          <a:pt x="181" y="32"/>
                        </a:lnTo>
                        <a:lnTo>
                          <a:pt x="181" y="38"/>
                        </a:lnTo>
                        <a:lnTo>
                          <a:pt x="186" y="43"/>
                        </a:lnTo>
                        <a:lnTo>
                          <a:pt x="197" y="54"/>
                        </a:lnTo>
                        <a:lnTo>
                          <a:pt x="197" y="59"/>
                        </a:lnTo>
                        <a:lnTo>
                          <a:pt x="202" y="64"/>
                        </a:lnTo>
                        <a:lnTo>
                          <a:pt x="212" y="75"/>
                        </a:lnTo>
                        <a:lnTo>
                          <a:pt x="212" y="81"/>
                        </a:lnTo>
                        <a:lnTo>
                          <a:pt x="218" y="86"/>
                        </a:lnTo>
                        <a:lnTo>
                          <a:pt x="223" y="91"/>
                        </a:lnTo>
                        <a:lnTo>
                          <a:pt x="228" y="97"/>
                        </a:lnTo>
                        <a:lnTo>
                          <a:pt x="234" y="102"/>
                        </a:lnTo>
                        <a:lnTo>
                          <a:pt x="239" y="107"/>
                        </a:lnTo>
                        <a:lnTo>
                          <a:pt x="244" y="113"/>
                        </a:lnTo>
                        <a:lnTo>
                          <a:pt x="250" y="113"/>
                        </a:lnTo>
                        <a:lnTo>
                          <a:pt x="255" y="118"/>
                        </a:lnTo>
                        <a:lnTo>
                          <a:pt x="260" y="118"/>
                        </a:lnTo>
                        <a:lnTo>
                          <a:pt x="266" y="118"/>
                        </a:lnTo>
                        <a:lnTo>
                          <a:pt x="271" y="118"/>
                        </a:lnTo>
                        <a:lnTo>
                          <a:pt x="276" y="118"/>
                        </a:lnTo>
                        <a:lnTo>
                          <a:pt x="282" y="118"/>
                        </a:lnTo>
                        <a:lnTo>
                          <a:pt x="287" y="118"/>
                        </a:lnTo>
                        <a:lnTo>
                          <a:pt x="292" y="113"/>
                        </a:lnTo>
                        <a:lnTo>
                          <a:pt x="298" y="107"/>
                        </a:lnTo>
                        <a:lnTo>
                          <a:pt x="303" y="107"/>
                        </a:lnTo>
                        <a:lnTo>
                          <a:pt x="308" y="102"/>
                        </a:lnTo>
                        <a:lnTo>
                          <a:pt x="314" y="97"/>
                        </a:lnTo>
                        <a:lnTo>
                          <a:pt x="319" y="91"/>
                        </a:lnTo>
                        <a:lnTo>
                          <a:pt x="324" y="86"/>
                        </a:lnTo>
                        <a:lnTo>
                          <a:pt x="330" y="81"/>
                        </a:lnTo>
                        <a:lnTo>
                          <a:pt x="335" y="75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Isosceles Triangle 112"/>
                <p:cNvSpPr/>
                <p:nvPr/>
              </p:nvSpPr>
              <p:spPr>
                <a:xfrm rot="5400000">
                  <a:off x="5511243" y="3074566"/>
                  <a:ext cx="141033" cy="174220"/>
                </a:xfrm>
                <a:prstGeom prst="triangl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Straight Connector 113"/>
                <p:cNvCxnSpPr>
                  <a:stCxn id="30" idx="3"/>
                </p:cNvCxnSpPr>
                <p:nvPr/>
              </p:nvCxnSpPr>
              <p:spPr>
                <a:xfrm flipH="1" flipV="1">
                  <a:off x="5320430" y="3161676"/>
                  <a:ext cx="174220" cy="1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4" name="Group 165"/>
          <p:cNvGrpSpPr/>
          <p:nvPr/>
        </p:nvGrpSpPr>
        <p:grpSpPr>
          <a:xfrm>
            <a:off x="2955380" y="4826543"/>
            <a:ext cx="1508948" cy="427173"/>
            <a:chOff x="2300126" y="3356673"/>
            <a:chExt cx="1508948" cy="427173"/>
          </a:xfrm>
        </p:grpSpPr>
        <p:grpSp>
          <p:nvGrpSpPr>
            <p:cNvPr id="65" name="Group 129"/>
            <p:cNvGrpSpPr/>
            <p:nvPr/>
          </p:nvGrpSpPr>
          <p:grpSpPr>
            <a:xfrm>
              <a:off x="2300126" y="3356673"/>
              <a:ext cx="1508948" cy="91913"/>
              <a:chOff x="3540519" y="3070305"/>
              <a:chExt cx="2128351" cy="187325"/>
            </a:xfrm>
            <a:noFill/>
          </p:grpSpPr>
          <p:grpSp>
            <p:nvGrpSpPr>
              <p:cNvPr id="67" name="Group 130"/>
              <p:cNvGrpSpPr/>
              <p:nvPr/>
            </p:nvGrpSpPr>
            <p:grpSpPr>
              <a:xfrm rot="10800000">
                <a:off x="3540519" y="3070305"/>
                <a:ext cx="1800250" cy="187325"/>
                <a:chOff x="2822575" y="2301876"/>
                <a:chExt cx="3667126" cy="187325"/>
              </a:xfrm>
              <a:grpFill/>
            </p:grpSpPr>
            <p:sp>
              <p:nvSpPr>
                <p:cNvPr id="70" name="Freeform 60"/>
                <p:cNvSpPr>
                  <a:spLocks/>
                </p:cNvSpPr>
                <p:nvPr/>
              </p:nvSpPr>
              <p:spPr bwMode="auto">
                <a:xfrm>
                  <a:off x="2822575" y="2301876"/>
                  <a:ext cx="1065213" cy="187325"/>
                </a:xfrm>
                <a:custGeom>
                  <a:avLst/>
                  <a:gdLst>
                    <a:gd name="T0" fmla="*/ 11 w 671"/>
                    <a:gd name="T1" fmla="*/ 43 h 118"/>
                    <a:gd name="T2" fmla="*/ 22 w 671"/>
                    <a:gd name="T3" fmla="*/ 27 h 118"/>
                    <a:gd name="T4" fmla="*/ 38 w 671"/>
                    <a:gd name="T5" fmla="*/ 11 h 118"/>
                    <a:gd name="T6" fmla="*/ 54 w 671"/>
                    <a:gd name="T7" fmla="*/ 0 h 118"/>
                    <a:gd name="T8" fmla="*/ 70 w 671"/>
                    <a:gd name="T9" fmla="*/ 0 h 118"/>
                    <a:gd name="T10" fmla="*/ 86 w 671"/>
                    <a:gd name="T11" fmla="*/ 0 h 118"/>
                    <a:gd name="T12" fmla="*/ 102 w 671"/>
                    <a:gd name="T13" fmla="*/ 11 h 118"/>
                    <a:gd name="T14" fmla="*/ 118 w 671"/>
                    <a:gd name="T15" fmla="*/ 27 h 118"/>
                    <a:gd name="T16" fmla="*/ 133 w 671"/>
                    <a:gd name="T17" fmla="*/ 48 h 118"/>
                    <a:gd name="T18" fmla="*/ 149 w 671"/>
                    <a:gd name="T19" fmla="*/ 70 h 118"/>
                    <a:gd name="T20" fmla="*/ 165 w 671"/>
                    <a:gd name="T21" fmla="*/ 91 h 118"/>
                    <a:gd name="T22" fmla="*/ 181 w 671"/>
                    <a:gd name="T23" fmla="*/ 107 h 118"/>
                    <a:gd name="T24" fmla="*/ 197 w 671"/>
                    <a:gd name="T25" fmla="*/ 118 h 118"/>
                    <a:gd name="T26" fmla="*/ 213 w 671"/>
                    <a:gd name="T27" fmla="*/ 118 h 118"/>
                    <a:gd name="T28" fmla="*/ 229 w 671"/>
                    <a:gd name="T29" fmla="*/ 118 h 118"/>
                    <a:gd name="T30" fmla="*/ 245 w 671"/>
                    <a:gd name="T31" fmla="*/ 107 h 118"/>
                    <a:gd name="T32" fmla="*/ 261 w 671"/>
                    <a:gd name="T33" fmla="*/ 91 h 118"/>
                    <a:gd name="T34" fmla="*/ 282 w 671"/>
                    <a:gd name="T35" fmla="*/ 70 h 118"/>
                    <a:gd name="T36" fmla="*/ 298 w 671"/>
                    <a:gd name="T37" fmla="*/ 48 h 118"/>
                    <a:gd name="T38" fmla="*/ 309 w 671"/>
                    <a:gd name="T39" fmla="*/ 32 h 118"/>
                    <a:gd name="T40" fmla="*/ 325 w 671"/>
                    <a:gd name="T41" fmla="*/ 16 h 118"/>
                    <a:gd name="T42" fmla="*/ 341 w 671"/>
                    <a:gd name="T43" fmla="*/ 0 h 118"/>
                    <a:gd name="T44" fmla="*/ 357 w 671"/>
                    <a:gd name="T45" fmla="*/ 0 h 118"/>
                    <a:gd name="T46" fmla="*/ 373 w 671"/>
                    <a:gd name="T47" fmla="*/ 0 h 118"/>
                    <a:gd name="T48" fmla="*/ 389 w 671"/>
                    <a:gd name="T49" fmla="*/ 11 h 118"/>
                    <a:gd name="T50" fmla="*/ 405 w 671"/>
                    <a:gd name="T51" fmla="*/ 27 h 118"/>
                    <a:gd name="T52" fmla="*/ 421 w 671"/>
                    <a:gd name="T53" fmla="*/ 43 h 118"/>
                    <a:gd name="T54" fmla="*/ 437 w 671"/>
                    <a:gd name="T55" fmla="*/ 64 h 118"/>
                    <a:gd name="T56" fmla="*/ 453 w 671"/>
                    <a:gd name="T57" fmla="*/ 86 h 118"/>
                    <a:gd name="T58" fmla="*/ 469 w 671"/>
                    <a:gd name="T59" fmla="*/ 102 h 118"/>
                    <a:gd name="T60" fmla="*/ 485 w 671"/>
                    <a:gd name="T61" fmla="*/ 113 h 118"/>
                    <a:gd name="T62" fmla="*/ 501 w 671"/>
                    <a:gd name="T63" fmla="*/ 118 h 118"/>
                    <a:gd name="T64" fmla="*/ 517 w 671"/>
                    <a:gd name="T65" fmla="*/ 118 h 118"/>
                    <a:gd name="T66" fmla="*/ 533 w 671"/>
                    <a:gd name="T67" fmla="*/ 107 h 118"/>
                    <a:gd name="T68" fmla="*/ 549 w 671"/>
                    <a:gd name="T69" fmla="*/ 97 h 118"/>
                    <a:gd name="T70" fmla="*/ 565 w 671"/>
                    <a:gd name="T71" fmla="*/ 75 h 118"/>
                    <a:gd name="T72" fmla="*/ 580 w 671"/>
                    <a:gd name="T73" fmla="*/ 54 h 118"/>
                    <a:gd name="T74" fmla="*/ 596 w 671"/>
                    <a:gd name="T75" fmla="*/ 32 h 118"/>
                    <a:gd name="T76" fmla="*/ 612 w 671"/>
                    <a:gd name="T77" fmla="*/ 16 h 118"/>
                    <a:gd name="T78" fmla="*/ 628 w 671"/>
                    <a:gd name="T79" fmla="*/ 5 h 118"/>
                    <a:gd name="T80" fmla="*/ 644 w 671"/>
                    <a:gd name="T81" fmla="*/ 0 h 118"/>
                    <a:gd name="T82" fmla="*/ 660 w 671"/>
                    <a:gd name="T83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71" h="118">
                      <a:moveTo>
                        <a:pt x="0" y="54"/>
                      </a:moveTo>
                      <a:lnTo>
                        <a:pt x="6" y="48"/>
                      </a:lnTo>
                      <a:lnTo>
                        <a:pt x="11" y="43"/>
                      </a:lnTo>
                      <a:lnTo>
                        <a:pt x="16" y="38"/>
                      </a:lnTo>
                      <a:lnTo>
                        <a:pt x="16" y="32"/>
                      </a:lnTo>
                      <a:lnTo>
                        <a:pt x="22" y="27"/>
                      </a:lnTo>
                      <a:lnTo>
                        <a:pt x="27" y="21"/>
                      </a:lnTo>
                      <a:lnTo>
                        <a:pt x="32" y="16"/>
                      </a:lnTo>
                      <a:lnTo>
                        <a:pt x="38" y="11"/>
                      </a:lnTo>
                      <a:lnTo>
                        <a:pt x="43" y="5"/>
                      </a:lnTo>
                      <a:lnTo>
                        <a:pt x="48" y="5"/>
                      </a:lnTo>
                      <a:lnTo>
                        <a:pt x="54" y="0"/>
                      </a:lnTo>
                      <a:lnTo>
                        <a:pt x="59" y="0"/>
                      </a:lnTo>
                      <a:lnTo>
                        <a:pt x="64" y="0"/>
                      </a:lnTo>
                      <a:lnTo>
                        <a:pt x="70" y="0"/>
                      </a:lnTo>
                      <a:lnTo>
                        <a:pt x="75" y="0"/>
                      </a:lnTo>
                      <a:lnTo>
                        <a:pt x="80" y="0"/>
                      </a:lnTo>
                      <a:lnTo>
                        <a:pt x="86" y="0"/>
                      </a:lnTo>
                      <a:lnTo>
                        <a:pt x="91" y="5"/>
                      </a:lnTo>
                      <a:lnTo>
                        <a:pt x="96" y="5"/>
                      </a:lnTo>
                      <a:lnTo>
                        <a:pt x="102" y="11"/>
                      </a:lnTo>
                      <a:lnTo>
                        <a:pt x="107" y="16"/>
                      </a:lnTo>
                      <a:lnTo>
                        <a:pt x="112" y="21"/>
                      </a:lnTo>
                      <a:lnTo>
                        <a:pt x="118" y="27"/>
                      </a:lnTo>
                      <a:lnTo>
                        <a:pt x="128" y="38"/>
                      </a:lnTo>
                      <a:lnTo>
                        <a:pt x="128" y="43"/>
                      </a:lnTo>
                      <a:lnTo>
                        <a:pt x="133" y="48"/>
                      </a:lnTo>
                      <a:lnTo>
                        <a:pt x="144" y="59"/>
                      </a:lnTo>
                      <a:lnTo>
                        <a:pt x="144" y="64"/>
                      </a:lnTo>
                      <a:lnTo>
                        <a:pt x="149" y="70"/>
                      </a:lnTo>
                      <a:lnTo>
                        <a:pt x="155" y="75"/>
                      </a:lnTo>
                      <a:lnTo>
                        <a:pt x="165" y="86"/>
                      </a:lnTo>
                      <a:lnTo>
                        <a:pt x="165" y="91"/>
                      </a:lnTo>
                      <a:lnTo>
                        <a:pt x="171" y="97"/>
                      </a:lnTo>
                      <a:lnTo>
                        <a:pt x="176" y="102"/>
                      </a:lnTo>
                      <a:lnTo>
                        <a:pt x="181" y="107"/>
                      </a:lnTo>
                      <a:lnTo>
                        <a:pt x="187" y="107"/>
                      </a:lnTo>
                      <a:lnTo>
                        <a:pt x="192" y="113"/>
                      </a:lnTo>
                      <a:lnTo>
                        <a:pt x="197" y="118"/>
                      </a:lnTo>
                      <a:lnTo>
                        <a:pt x="203" y="118"/>
                      </a:lnTo>
                      <a:lnTo>
                        <a:pt x="208" y="118"/>
                      </a:lnTo>
                      <a:lnTo>
                        <a:pt x="213" y="118"/>
                      </a:lnTo>
                      <a:lnTo>
                        <a:pt x="219" y="118"/>
                      </a:lnTo>
                      <a:lnTo>
                        <a:pt x="224" y="118"/>
                      </a:lnTo>
                      <a:lnTo>
                        <a:pt x="229" y="118"/>
                      </a:lnTo>
                      <a:lnTo>
                        <a:pt x="235" y="113"/>
                      </a:lnTo>
                      <a:lnTo>
                        <a:pt x="240" y="113"/>
                      </a:lnTo>
                      <a:lnTo>
                        <a:pt x="245" y="107"/>
                      </a:lnTo>
                      <a:lnTo>
                        <a:pt x="251" y="102"/>
                      </a:lnTo>
                      <a:lnTo>
                        <a:pt x="256" y="97"/>
                      </a:lnTo>
                      <a:lnTo>
                        <a:pt x="261" y="91"/>
                      </a:lnTo>
                      <a:lnTo>
                        <a:pt x="267" y="86"/>
                      </a:lnTo>
                      <a:lnTo>
                        <a:pt x="272" y="81"/>
                      </a:lnTo>
                      <a:lnTo>
                        <a:pt x="282" y="70"/>
                      </a:lnTo>
                      <a:lnTo>
                        <a:pt x="282" y="64"/>
                      </a:lnTo>
                      <a:lnTo>
                        <a:pt x="288" y="59"/>
                      </a:lnTo>
                      <a:lnTo>
                        <a:pt x="298" y="48"/>
                      </a:lnTo>
                      <a:lnTo>
                        <a:pt x="298" y="43"/>
                      </a:lnTo>
                      <a:lnTo>
                        <a:pt x="304" y="38"/>
                      </a:lnTo>
                      <a:lnTo>
                        <a:pt x="309" y="32"/>
                      </a:lnTo>
                      <a:lnTo>
                        <a:pt x="320" y="21"/>
                      </a:lnTo>
                      <a:lnTo>
                        <a:pt x="320" y="16"/>
                      </a:lnTo>
                      <a:lnTo>
                        <a:pt x="325" y="16"/>
                      </a:lnTo>
                      <a:lnTo>
                        <a:pt x="330" y="11"/>
                      </a:lnTo>
                      <a:lnTo>
                        <a:pt x="336" y="5"/>
                      </a:lnTo>
                      <a:lnTo>
                        <a:pt x="341" y="0"/>
                      </a:lnTo>
                      <a:lnTo>
                        <a:pt x="346" y="0"/>
                      </a:lnTo>
                      <a:lnTo>
                        <a:pt x="352" y="0"/>
                      </a:lnTo>
                      <a:lnTo>
                        <a:pt x="357" y="0"/>
                      </a:lnTo>
                      <a:lnTo>
                        <a:pt x="362" y="0"/>
                      </a:lnTo>
                      <a:lnTo>
                        <a:pt x="368" y="0"/>
                      </a:lnTo>
                      <a:lnTo>
                        <a:pt x="373" y="0"/>
                      </a:lnTo>
                      <a:lnTo>
                        <a:pt x="378" y="0"/>
                      </a:lnTo>
                      <a:lnTo>
                        <a:pt x="384" y="5"/>
                      </a:lnTo>
                      <a:lnTo>
                        <a:pt x="389" y="11"/>
                      </a:lnTo>
                      <a:lnTo>
                        <a:pt x="394" y="16"/>
                      </a:lnTo>
                      <a:lnTo>
                        <a:pt x="400" y="21"/>
                      </a:lnTo>
                      <a:lnTo>
                        <a:pt x="405" y="27"/>
                      </a:lnTo>
                      <a:lnTo>
                        <a:pt x="410" y="32"/>
                      </a:lnTo>
                      <a:lnTo>
                        <a:pt x="416" y="38"/>
                      </a:lnTo>
                      <a:lnTo>
                        <a:pt x="421" y="43"/>
                      </a:lnTo>
                      <a:lnTo>
                        <a:pt x="431" y="54"/>
                      </a:lnTo>
                      <a:lnTo>
                        <a:pt x="431" y="59"/>
                      </a:lnTo>
                      <a:lnTo>
                        <a:pt x="437" y="64"/>
                      </a:lnTo>
                      <a:lnTo>
                        <a:pt x="447" y="75"/>
                      </a:lnTo>
                      <a:lnTo>
                        <a:pt x="447" y="81"/>
                      </a:lnTo>
                      <a:lnTo>
                        <a:pt x="453" y="86"/>
                      </a:lnTo>
                      <a:lnTo>
                        <a:pt x="458" y="91"/>
                      </a:lnTo>
                      <a:lnTo>
                        <a:pt x="463" y="97"/>
                      </a:lnTo>
                      <a:lnTo>
                        <a:pt x="469" y="102"/>
                      </a:lnTo>
                      <a:lnTo>
                        <a:pt x="474" y="107"/>
                      </a:lnTo>
                      <a:lnTo>
                        <a:pt x="479" y="113"/>
                      </a:lnTo>
                      <a:lnTo>
                        <a:pt x="485" y="113"/>
                      </a:lnTo>
                      <a:lnTo>
                        <a:pt x="490" y="118"/>
                      </a:lnTo>
                      <a:lnTo>
                        <a:pt x="495" y="118"/>
                      </a:lnTo>
                      <a:lnTo>
                        <a:pt x="501" y="118"/>
                      </a:lnTo>
                      <a:lnTo>
                        <a:pt x="506" y="118"/>
                      </a:lnTo>
                      <a:lnTo>
                        <a:pt x="511" y="118"/>
                      </a:lnTo>
                      <a:lnTo>
                        <a:pt x="517" y="118"/>
                      </a:lnTo>
                      <a:lnTo>
                        <a:pt x="522" y="118"/>
                      </a:lnTo>
                      <a:lnTo>
                        <a:pt x="527" y="113"/>
                      </a:lnTo>
                      <a:lnTo>
                        <a:pt x="533" y="107"/>
                      </a:lnTo>
                      <a:lnTo>
                        <a:pt x="538" y="102"/>
                      </a:lnTo>
                      <a:lnTo>
                        <a:pt x="543" y="102"/>
                      </a:lnTo>
                      <a:lnTo>
                        <a:pt x="549" y="97"/>
                      </a:lnTo>
                      <a:lnTo>
                        <a:pt x="554" y="91"/>
                      </a:lnTo>
                      <a:lnTo>
                        <a:pt x="565" y="81"/>
                      </a:lnTo>
                      <a:lnTo>
                        <a:pt x="565" y="75"/>
                      </a:lnTo>
                      <a:lnTo>
                        <a:pt x="570" y="70"/>
                      </a:lnTo>
                      <a:lnTo>
                        <a:pt x="580" y="59"/>
                      </a:lnTo>
                      <a:lnTo>
                        <a:pt x="580" y="54"/>
                      </a:lnTo>
                      <a:lnTo>
                        <a:pt x="586" y="48"/>
                      </a:lnTo>
                      <a:lnTo>
                        <a:pt x="596" y="38"/>
                      </a:lnTo>
                      <a:lnTo>
                        <a:pt x="596" y="32"/>
                      </a:lnTo>
                      <a:lnTo>
                        <a:pt x="602" y="27"/>
                      </a:lnTo>
                      <a:lnTo>
                        <a:pt x="607" y="21"/>
                      </a:lnTo>
                      <a:lnTo>
                        <a:pt x="612" y="16"/>
                      </a:lnTo>
                      <a:lnTo>
                        <a:pt x="618" y="11"/>
                      </a:lnTo>
                      <a:lnTo>
                        <a:pt x="623" y="5"/>
                      </a:lnTo>
                      <a:lnTo>
                        <a:pt x="628" y="5"/>
                      </a:lnTo>
                      <a:lnTo>
                        <a:pt x="634" y="0"/>
                      </a:lnTo>
                      <a:lnTo>
                        <a:pt x="639" y="0"/>
                      </a:lnTo>
                      <a:lnTo>
                        <a:pt x="644" y="0"/>
                      </a:lnTo>
                      <a:lnTo>
                        <a:pt x="650" y="0"/>
                      </a:lnTo>
                      <a:lnTo>
                        <a:pt x="655" y="0"/>
                      </a:lnTo>
                      <a:lnTo>
                        <a:pt x="660" y="0"/>
                      </a:lnTo>
                      <a:lnTo>
                        <a:pt x="666" y="0"/>
                      </a:lnTo>
                      <a:lnTo>
                        <a:pt x="671" y="5"/>
                      </a:lnTo>
                    </a:path>
                  </a:pathLst>
                </a:custGeom>
                <a:grpFill/>
                <a:ln w="38100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61"/>
                <p:cNvSpPr>
                  <a:spLocks/>
                </p:cNvSpPr>
                <p:nvPr/>
              </p:nvSpPr>
              <p:spPr bwMode="auto">
                <a:xfrm>
                  <a:off x="3887788" y="2301876"/>
                  <a:ext cx="1022350" cy="187325"/>
                </a:xfrm>
                <a:custGeom>
                  <a:avLst/>
                  <a:gdLst>
                    <a:gd name="T0" fmla="*/ 11 w 644"/>
                    <a:gd name="T1" fmla="*/ 11 h 118"/>
                    <a:gd name="T2" fmla="*/ 27 w 644"/>
                    <a:gd name="T3" fmla="*/ 27 h 118"/>
                    <a:gd name="T4" fmla="*/ 43 w 644"/>
                    <a:gd name="T5" fmla="*/ 48 h 118"/>
                    <a:gd name="T6" fmla="*/ 64 w 644"/>
                    <a:gd name="T7" fmla="*/ 70 h 118"/>
                    <a:gd name="T8" fmla="*/ 74 w 644"/>
                    <a:gd name="T9" fmla="*/ 86 h 118"/>
                    <a:gd name="T10" fmla="*/ 90 w 644"/>
                    <a:gd name="T11" fmla="*/ 107 h 118"/>
                    <a:gd name="T12" fmla="*/ 106 w 644"/>
                    <a:gd name="T13" fmla="*/ 118 h 118"/>
                    <a:gd name="T14" fmla="*/ 122 w 644"/>
                    <a:gd name="T15" fmla="*/ 118 h 118"/>
                    <a:gd name="T16" fmla="*/ 138 w 644"/>
                    <a:gd name="T17" fmla="*/ 118 h 118"/>
                    <a:gd name="T18" fmla="*/ 154 w 644"/>
                    <a:gd name="T19" fmla="*/ 107 h 118"/>
                    <a:gd name="T20" fmla="*/ 170 w 644"/>
                    <a:gd name="T21" fmla="*/ 91 h 118"/>
                    <a:gd name="T22" fmla="*/ 191 w 644"/>
                    <a:gd name="T23" fmla="*/ 70 h 118"/>
                    <a:gd name="T24" fmla="*/ 207 w 644"/>
                    <a:gd name="T25" fmla="*/ 48 h 118"/>
                    <a:gd name="T26" fmla="*/ 223 w 644"/>
                    <a:gd name="T27" fmla="*/ 27 h 118"/>
                    <a:gd name="T28" fmla="*/ 229 w 644"/>
                    <a:gd name="T29" fmla="*/ 21 h 118"/>
                    <a:gd name="T30" fmla="*/ 239 w 644"/>
                    <a:gd name="T31" fmla="*/ 11 h 118"/>
                    <a:gd name="T32" fmla="*/ 255 w 644"/>
                    <a:gd name="T33" fmla="*/ 0 h 118"/>
                    <a:gd name="T34" fmla="*/ 271 w 644"/>
                    <a:gd name="T35" fmla="*/ 0 h 118"/>
                    <a:gd name="T36" fmla="*/ 287 w 644"/>
                    <a:gd name="T37" fmla="*/ 5 h 118"/>
                    <a:gd name="T38" fmla="*/ 303 w 644"/>
                    <a:gd name="T39" fmla="*/ 11 h 118"/>
                    <a:gd name="T40" fmla="*/ 319 w 644"/>
                    <a:gd name="T41" fmla="*/ 32 h 118"/>
                    <a:gd name="T42" fmla="*/ 335 w 644"/>
                    <a:gd name="T43" fmla="*/ 48 h 118"/>
                    <a:gd name="T44" fmla="*/ 346 w 644"/>
                    <a:gd name="T45" fmla="*/ 64 h 118"/>
                    <a:gd name="T46" fmla="*/ 356 w 644"/>
                    <a:gd name="T47" fmla="*/ 81 h 118"/>
                    <a:gd name="T48" fmla="*/ 372 w 644"/>
                    <a:gd name="T49" fmla="*/ 97 h 118"/>
                    <a:gd name="T50" fmla="*/ 388 w 644"/>
                    <a:gd name="T51" fmla="*/ 113 h 118"/>
                    <a:gd name="T52" fmla="*/ 404 w 644"/>
                    <a:gd name="T53" fmla="*/ 118 h 118"/>
                    <a:gd name="T54" fmla="*/ 420 w 644"/>
                    <a:gd name="T55" fmla="*/ 118 h 118"/>
                    <a:gd name="T56" fmla="*/ 436 w 644"/>
                    <a:gd name="T57" fmla="*/ 113 h 118"/>
                    <a:gd name="T58" fmla="*/ 452 w 644"/>
                    <a:gd name="T59" fmla="*/ 102 h 118"/>
                    <a:gd name="T60" fmla="*/ 468 w 644"/>
                    <a:gd name="T61" fmla="*/ 81 h 118"/>
                    <a:gd name="T62" fmla="*/ 489 w 644"/>
                    <a:gd name="T63" fmla="*/ 59 h 118"/>
                    <a:gd name="T64" fmla="*/ 505 w 644"/>
                    <a:gd name="T65" fmla="*/ 38 h 118"/>
                    <a:gd name="T66" fmla="*/ 516 w 644"/>
                    <a:gd name="T67" fmla="*/ 21 h 118"/>
                    <a:gd name="T68" fmla="*/ 532 w 644"/>
                    <a:gd name="T69" fmla="*/ 5 h 118"/>
                    <a:gd name="T70" fmla="*/ 548 w 644"/>
                    <a:gd name="T71" fmla="*/ 0 h 118"/>
                    <a:gd name="T72" fmla="*/ 564 w 644"/>
                    <a:gd name="T73" fmla="*/ 0 h 118"/>
                    <a:gd name="T74" fmla="*/ 580 w 644"/>
                    <a:gd name="T75" fmla="*/ 5 h 118"/>
                    <a:gd name="T76" fmla="*/ 596 w 644"/>
                    <a:gd name="T77" fmla="*/ 16 h 118"/>
                    <a:gd name="T78" fmla="*/ 612 w 644"/>
                    <a:gd name="T79" fmla="*/ 32 h 118"/>
                    <a:gd name="T80" fmla="*/ 623 w 644"/>
                    <a:gd name="T81" fmla="*/ 48 h 118"/>
                    <a:gd name="T82" fmla="*/ 638 w 644"/>
                    <a:gd name="T83" fmla="*/ 6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44" h="118">
                      <a:moveTo>
                        <a:pt x="0" y="5"/>
                      </a:moveTo>
                      <a:lnTo>
                        <a:pt x="5" y="5"/>
                      </a:lnTo>
                      <a:lnTo>
                        <a:pt x="11" y="11"/>
                      </a:lnTo>
                      <a:lnTo>
                        <a:pt x="16" y="16"/>
                      </a:lnTo>
                      <a:lnTo>
                        <a:pt x="21" y="21"/>
                      </a:lnTo>
                      <a:lnTo>
                        <a:pt x="27" y="27"/>
                      </a:lnTo>
                      <a:lnTo>
                        <a:pt x="32" y="32"/>
                      </a:lnTo>
                      <a:lnTo>
                        <a:pt x="43" y="43"/>
                      </a:lnTo>
                      <a:lnTo>
                        <a:pt x="43" y="48"/>
                      </a:lnTo>
                      <a:lnTo>
                        <a:pt x="48" y="54"/>
                      </a:lnTo>
                      <a:lnTo>
                        <a:pt x="53" y="59"/>
                      </a:lnTo>
                      <a:lnTo>
                        <a:pt x="64" y="70"/>
                      </a:lnTo>
                      <a:lnTo>
                        <a:pt x="64" y="75"/>
                      </a:lnTo>
                      <a:lnTo>
                        <a:pt x="69" y="81"/>
                      </a:lnTo>
                      <a:lnTo>
                        <a:pt x="74" y="86"/>
                      </a:lnTo>
                      <a:lnTo>
                        <a:pt x="85" y="97"/>
                      </a:lnTo>
                      <a:lnTo>
                        <a:pt x="85" y="102"/>
                      </a:lnTo>
                      <a:lnTo>
                        <a:pt x="90" y="107"/>
                      </a:lnTo>
                      <a:lnTo>
                        <a:pt x="96" y="113"/>
                      </a:lnTo>
                      <a:lnTo>
                        <a:pt x="101" y="113"/>
                      </a:lnTo>
                      <a:lnTo>
                        <a:pt x="106" y="118"/>
                      </a:lnTo>
                      <a:lnTo>
                        <a:pt x="112" y="118"/>
                      </a:lnTo>
                      <a:lnTo>
                        <a:pt x="117" y="118"/>
                      </a:lnTo>
                      <a:lnTo>
                        <a:pt x="122" y="118"/>
                      </a:lnTo>
                      <a:lnTo>
                        <a:pt x="128" y="118"/>
                      </a:lnTo>
                      <a:lnTo>
                        <a:pt x="133" y="118"/>
                      </a:lnTo>
                      <a:lnTo>
                        <a:pt x="138" y="118"/>
                      </a:lnTo>
                      <a:lnTo>
                        <a:pt x="144" y="113"/>
                      </a:lnTo>
                      <a:lnTo>
                        <a:pt x="149" y="113"/>
                      </a:lnTo>
                      <a:lnTo>
                        <a:pt x="154" y="107"/>
                      </a:lnTo>
                      <a:lnTo>
                        <a:pt x="160" y="102"/>
                      </a:lnTo>
                      <a:lnTo>
                        <a:pt x="165" y="97"/>
                      </a:lnTo>
                      <a:lnTo>
                        <a:pt x="170" y="91"/>
                      </a:lnTo>
                      <a:lnTo>
                        <a:pt x="176" y="86"/>
                      </a:lnTo>
                      <a:lnTo>
                        <a:pt x="181" y="81"/>
                      </a:lnTo>
                      <a:lnTo>
                        <a:pt x="191" y="70"/>
                      </a:lnTo>
                      <a:lnTo>
                        <a:pt x="191" y="64"/>
                      </a:lnTo>
                      <a:lnTo>
                        <a:pt x="197" y="59"/>
                      </a:lnTo>
                      <a:lnTo>
                        <a:pt x="207" y="48"/>
                      </a:lnTo>
                      <a:lnTo>
                        <a:pt x="207" y="43"/>
                      </a:lnTo>
                      <a:lnTo>
                        <a:pt x="213" y="38"/>
                      </a:lnTo>
                      <a:lnTo>
                        <a:pt x="223" y="27"/>
                      </a:lnTo>
                      <a:lnTo>
                        <a:pt x="218" y="27"/>
                      </a:lnTo>
                      <a:lnTo>
                        <a:pt x="223" y="27"/>
                      </a:lnTo>
                      <a:lnTo>
                        <a:pt x="229" y="21"/>
                      </a:lnTo>
                      <a:lnTo>
                        <a:pt x="239" y="11"/>
                      </a:lnTo>
                      <a:lnTo>
                        <a:pt x="234" y="11"/>
                      </a:lnTo>
                      <a:lnTo>
                        <a:pt x="239" y="11"/>
                      </a:lnTo>
                      <a:lnTo>
                        <a:pt x="245" y="5"/>
                      </a:lnTo>
                      <a:lnTo>
                        <a:pt x="250" y="5"/>
                      </a:lnTo>
                      <a:lnTo>
                        <a:pt x="255" y="0"/>
                      </a:lnTo>
                      <a:lnTo>
                        <a:pt x="261" y="0"/>
                      </a:lnTo>
                      <a:lnTo>
                        <a:pt x="266" y="0"/>
                      </a:lnTo>
                      <a:lnTo>
                        <a:pt x="271" y="0"/>
                      </a:lnTo>
                      <a:lnTo>
                        <a:pt x="277" y="0"/>
                      </a:lnTo>
                      <a:lnTo>
                        <a:pt x="282" y="0"/>
                      </a:lnTo>
                      <a:lnTo>
                        <a:pt x="287" y="5"/>
                      </a:lnTo>
                      <a:lnTo>
                        <a:pt x="293" y="5"/>
                      </a:lnTo>
                      <a:lnTo>
                        <a:pt x="298" y="11"/>
                      </a:lnTo>
                      <a:lnTo>
                        <a:pt x="303" y="11"/>
                      </a:lnTo>
                      <a:lnTo>
                        <a:pt x="314" y="21"/>
                      </a:lnTo>
                      <a:lnTo>
                        <a:pt x="314" y="27"/>
                      </a:lnTo>
                      <a:lnTo>
                        <a:pt x="319" y="32"/>
                      </a:lnTo>
                      <a:lnTo>
                        <a:pt x="325" y="38"/>
                      </a:lnTo>
                      <a:lnTo>
                        <a:pt x="330" y="43"/>
                      </a:lnTo>
                      <a:lnTo>
                        <a:pt x="335" y="48"/>
                      </a:lnTo>
                      <a:lnTo>
                        <a:pt x="340" y="54"/>
                      </a:lnTo>
                      <a:lnTo>
                        <a:pt x="340" y="59"/>
                      </a:lnTo>
                      <a:lnTo>
                        <a:pt x="346" y="64"/>
                      </a:lnTo>
                      <a:lnTo>
                        <a:pt x="351" y="70"/>
                      </a:lnTo>
                      <a:lnTo>
                        <a:pt x="356" y="75"/>
                      </a:lnTo>
                      <a:lnTo>
                        <a:pt x="356" y="81"/>
                      </a:lnTo>
                      <a:lnTo>
                        <a:pt x="362" y="86"/>
                      </a:lnTo>
                      <a:lnTo>
                        <a:pt x="367" y="91"/>
                      </a:lnTo>
                      <a:lnTo>
                        <a:pt x="372" y="97"/>
                      </a:lnTo>
                      <a:lnTo>
                        <a:pt x="378" y="102"/>
                      </a:lnTo>
                      <a:lnTo>
                        <a:pt x="383" y="107"/>
                      </a:lnTo>
                      <a:lnTo>
                        <a:pt x="388" y="113"/>
                      </a:lnTo>
                      <a:lnTo>
                        <a:pt x="394" y="118"/>
                      </a:lnTo>
                      <a:lnTo>
                        <a:pt x="399" y="118"/>
                      </a:lnTo>
                      <a:lnTo>
                        <a:pt x="404" y="118"/>
                      </a:lnTo>
                      <a:lnTo>
                        <a:pt x="410" y="118"/>
                      </a:lnTo>
                      <a:lnTo>
                        <a:pt x="415" y="118"/>
                      </a:lnTo>
                      <a:lnTo>
                        <a:pt x="420" y="118"/>
                      </a:lnTo>
                      <a:lnTo>
                        <a:pt x="426" y="118"/>
                      </a:lnTo>
                      <a:lnTo>
                        <a:pt x="431" y="118"/>
                      </a:lnTo>
                      <a:lnTo>
                        <a:pt x="436" y="113"/>
                      </a:lnTo>
                      <a:lnTo>
                        <a:pt x="442" y="113"/>
                      </a:lnTo>
                      <a:lnTo>
                        <a:pt x="447" y="107"/>
                      </a:lnTo>
                      <a:lnTo>
                        <a:pt x="452" y="102"/>
                      </a:lnTo>
                      <a:lnTo>
                        <a:pt x="458" y="97"/>
                      </a:lnTo>
                      <a:lnTo>
                        <a:pt x="468" y="86"/>
                      </a:lnTo>
                      <a:lnTo>
                        <a:pt x="468" y="81"/>
                      </a:lnTo>
                      <a:lnTo>
                        <a:pt x="474" y="75"/>
                      </a:lnTo>
                      <a:lnTo>
                        <a:pt x="479" y="70"/>
                      </a:lnTo>
                      <a:lnTo>
                        <a:pt x="489" y="59"/>
                      </a:lnTo>
                      <a:lnTo>
                        <a:pt x="489" y="54"/>
                      </a:lnTo>
                      <a:lnTo>
                        <a:pt x="495" y="48"/>
                      </a:lnTo>
                      <a:lnTo>
                        <a:pt x="505" y="38"/>
                      </a:lnTo>
                      <a:lnTo>
                        <a:pt x="505" y="32"/>
                      </a:lnTo>
                      <a:lnTo>
                        <a:pt x="511" y="27"/>
                      </a:lnTo>
                      <a:lnTo>
                        <a:pt x="516" y="21"/>
                      </a:lnTo>
                      <a:lnTo>
                        <a:pt x="521" y="16"/>
                      </a:lnTo>
                      <a:lnTo>
                        <a:pt x="527" y="11"/>
                      </a:lnTo>
                      <a:lnTo>
                        <a:pt x="532" y="5"/>
                      </a:lnTo>
                      <a:lnTo>
                        <a:pt x="537" y="5"/>
                      </a:lnTo>
                      <a:lnTo>
                        <a:pt x="543" y="0"/>
                      </a:lnTo>
                      <a:lnTo>
                        <a:pt x="548" y="0"/>
                      </a:lnTo>
                      <a:lnTo>
                        <a:pt x="553" y="0"/>
                      </a:lnTo>
                      <a:lnTo>
                        <a:pt x="559" y="0"/>
                      </a:lnTo>
                      <a:lnTo>
                        <a:pt x="564" y="0"/>
                      </a:lnTo>
                      <a:lnTo>
                        <a:pt x="569" y="0"/>
                      </a:lnTo>
                      <a:lnTo>
                        <a:pt x="575" y="0"/>
                      </a:lnTo>
                      <a:lnTo>
                        <a:pt x="580" y="5"/>
                      </a:lnTo>
                      <a:lnTo>
                        <a:pt x="585" y="5"/>
                      </a:lnTo>
                      <a:lnTo>
                        <a:pt x="591" y="11"/>
                      </a:lnTo>
                      <a:lnTo>
                        <a:pt x="596" y="16"/>
                      </a:lnTo>
                      <a:lnTo>
                        <a:pt x="601" y="21"/>
                      </a:lnTo>
                      <a:lnTo>
                        <a:pt x="607" y="27"/>
                      </a:lnTo>
                      <a:lnTo>
                        <a:pt x="612" y="32"/>
                      </a:lnTo>
                      <a:lnTo>
                        <a:pt x="617" y="38"/>
                      </a:lnTo>
                      <a:lnTo>
                        <a:pt x="623" y="43"/>
                      </a:lnTo>
                      <a:lnTo>
                        <a:pt x="623" y="48"/>
                      </a:lnTo>
                      <a:lnTo>
                        <a:pt x="628" y="54"/>
                      </a:lnTo>
                      <a:lnTo>
                        <a:pt x="633" y="59"/>
                      </a:lnTo>
                      <a:lnTo>
                        <a:pt x="638" y="64"/>
                      </a:lnTo>
                      <a:lnTo>
                        <a:pt x="638" y="70"/>
                      </a:lnTo>
                      <a:lnTo>
                        <a:pt x="644" y="75"/>
                      </a:lnTo>
                    </a:path>
                  </a:pathLst>
                </a:custGeom>
                <a:grpFill/>
                <a:ln w="38100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62"/>
                <p:cNvSpPr>
                  <a:spLocks/>
                </p:cNvSpPr>
                <p:nvPr/>
              </p:nvSpPr>
              <p:spPr bwMode="auto">
                <a:xfrm>
                  <a:off x="4910138" y="2301876"/>
                  <a:ext cx="1047750" cy="187325"/>
                </a:xfrm>
                <a:custGeom>
                  <a:avLst/>
                  <a:gdLst>
                    <a:gd name="T0" fmla="*/ 16 w 660"/>
                    <a:gd name="T1" fmla="*/ 91 h 118"/>
                    <a:gd name="T2" fmla="*/ 26 w 660"/>
                    <a:gd name="T3" fmla="*/ 102 h 118"/>
                    <a:gd name="T4" fmla="*/ 37 w 660"/>
                    <a:gd name="T5" fmla="*/ 113 h 118"/>
                    <a:gd name="T6" fmla="*/ 53 w 660"/>
                    <a:gd name="T7" fmla="*/ 118 h 118"/>
                    <a:gd name="T8" fmla="*/ 69 w 660"/>
                    <a:gd name="T9" fmla="*/ 118 h 118"/>
                    <a:gd name="T10" fmla="*/ 85 w 660"/>
                    <a:gd name="T11" fmla="*/ 113 h 118"/>
                    <a:gd name="T12" fmla="*/ 101 w 660"/>
                    <a:gd name="T13" fmla="*/ 97 h 118"/>
                    <a:gd name="T14" fmla="*/ 117 w 660"/>
                    <a:gd name="T15" fmla="*/ 81 h 118"/>
                    <a:gd name="T16" fmla="*/ 133 w 660"/>
                    <a:gd name="T17" fmla="*/ 59 h 118"/>
                    <a:gd name="T18" fmla="*/ 149 w 660"/>
                    <a:gd name="T19" fmla="*/ 38 h 118"/>
                    <a:gd name="T20" fmla="*/ 165 w 660"/>
                    <a:gd name="T21" fmla="*/ 21 h 118"/>
                    <a:gd name="T22" fmla="*/ 175 w 660"/>
                    <a:gd name="T23" fmla="*/ 11 h 118"/>
                    <a:gd name="T24" fmla="*/ 191 w 660"/>
                    <a:gd name="T25" fmla="*/ 0 h 118"/>
                    <a:gd name="T26" fmla="*/ 207 w 660"/>
                    <a:gd name="T27" fmla="*/ 0 h 118"/>
                    <a:gd name="T28" fmla="*/ 223 w 660"/>
                    <a:gd name="T29" fmla="*/ 0 h 118"/>
                    <a:gd name="T30" fmla="*/ 239 w 660"/>
                    <a:gd name="T31" fmla="*/ 16 h 118"/>
                    <a:gd name="T32" fmla="*/ 261 w 660"/>
                    <a:gd name="T33" fmla="*/ 32 h 118"/>
                    <a:gd name="T34" fmla="*/ 271 w 660"/>
                    <a:gd name="T35" fmla="*/ 48 h 118"/>
                    <a:gd name="T36" fmla="*/ 287 w 660"/>
                    <a:gd name="T37" fmla="*/ 70 h 118"/>
                    <a:gd name="T38" fmla="*/ 303 w 660"/>
                    <a:gd name="T39" fmla="*/ 91 h 118"/>
                    <a:gd name="T40" fmla="*/ 319 w 660"/>
                    <a:gd name="T41" fmla="*/ 107 h 118"/>
                    <a:gd name="T42" fmla="*/ 335 w 660"/>
                    <a:gd name="T43" fmla="*/ 118 h 118"/>
                    <a:gd name="T44" fmla="*/ 351 w 660"/>
                    <a:gd name="T45" fmla="*/ 118 h 118"/>
                    <a:gd name="T46" fmla="*/ 367 w 660"/>
                    <a:gd name="T47" fmla="*/ 118 h 118"/>
                    <a:gd name="T48" fmla="*/ 383 w 660"/>
                    <a:gd name="T49" fmla="*/ 107 h 118"/>
                    <a:gd name="T50" fmla="*/ 399 w 660"/>
                    <a:gd name="T51" fmla="*/ 91 h 118"/>
                    <a:gd name="T52" fmla="*/ 415 w 660"/>
                    <a:gd name="T53" fmla="*/ 70 h 118"/>
                    <a:gd name="T54" fmla="*/ 431 w 660"/>
                    <a:gd name="T55" fmla="*/ 48 h 118"/>
                    <a:gd name="T56" fmla="*/ 452 w 660"/>
                    <a:gd name="T57" fmla="*/ 27 h 118"/>
                    <a:gd name="T58" fmla="*/ 463 w 660"/>
                    <a:gd name="T59" fmla="*/ 11 h 118"/>
                    <a:gd name="T60" fmla="*/ 479 w 660"/>
                    <a:gd name="T61" fmla="*/ 0 h 118"/>
                    <a:gd name="T62" fmla="*/ 495 w 660"/>
                    <a:gd name="T63" fmla="*/ 0 h 118"/>
                    <a:gd name="T64" fmla="*/ 511 w 660"/>
                    <a:gd name="T65" fmla="*/ 0 h 118"/>
                    <a:gd name="T66" fmla="*/ 527 w 660"/>
                    <a:gd name="T67" fmla="*/ 11 h 118"/>
                    <a:gd name="T68" fmla="*/ 543 w 660"/>
                    <a:gd name="T69" fmla="*/ 27 h 118"/>
                    <a:gd name="T70" fmla="*/ 559 w 660"/>
                    <a:gd name="T71" fmla="*/ 48 h 118"/>
                    <a:gd name="T72" fmla="*/ 580 w 660"/>
                    <a:gd name="T73" fmla="*/ 70 h 118"/>
                    <a:gd name="T74" fmla="*/ 596 w 660"/>
                    <a:gd name="T75" fmla="*/ 91 h 118"/>
                    <a:gd name="T76" fmla="*/ 612 w 660"/>
                    <a:gd name="T77" fmla="*/ 107 h 118"/>
                    <a:gd name="T78" fmla="*/ 617 w 660"/>
                    <a:gd name="T79" fmla="*/ 113 h 118"/>
                    <a:gd name="T80" fmla="*/ 633 w 660"/>
                    <a:gd name="T81" fmla="*/ 118 h 118"/>
                    <a:gd name="T82" fmla="*/ 649 w 660"/>
                    <a:gd name="T8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60" h="118">
                      <a:moveTo>
                        <a:pt x="0" y="75"/>
                      </a:moveTo>
                      <a:lnTo>
                        <a:pt x="5" y="81"/>
                      </a:lnTo>
                      <a:lnTo>
                        <a:pt x="16" y="91"/>
                      </a:lnTo>
                      <a:lnTo>
                        <a:pt x="16" y="97"/>
                      </a:lnTo>
                      <a:lnTo>
                        <a:pt x="21" y="102"/>
                      </a:lnTo>
                      <a:lnTo>
                        <a:pt x="26" y="102"/>
                      </a:lnTo>
                      <a:lnTo>
                        <a:pt x="37" y="113"/>
                      </a:lnTo>
                      <a:lnTo>
                        <a:pt x="32" y="113"/>
                      </a:lnTo>
                      <a:lnTo>
                        <a:pt x="37" y="113"/>
                      </a:lnTo>
                      <a:lnTo>
                        <a:pt x="42" y="118"/>
                      </a:lnTo>
                      <a:lnTo>
                        <a:pt x="48" y="118"/>
                      </a:lnTo>
                      <a:lnTo>
                        <a:pt x="53" y="118"/>
                      </a:lnTo>
                      <a:lnTo>
                        <a:pt x="58" y="118"/>
                      </a:lnTo>
                      <a:lnTo>
                        <a:pt x="64" y="118"/>
                      </a:lnTo>
                      <a:lnTo>
                        <a:pt x="69" y="118"/>
                      </a:lnTo>
                      <a:lnTo>
                        <a:pt x="74" y="118"/>
                      </a:lnTo>
                      <a:lnTo>
                        <a:pt x="80" y="118"/>
                      </a:lnTo>
                      <a:lnTo>
                        <a:pt x="85" y="113"/>
                      </a:lnTo>
                      <a:lnTo>
                        <a:pt x="90" y="107"/>
                      </a:lnTo>
                      <a:lnTo>
                        <a:pt x="96" y="102"/>
                      </a:lnTo>
                      <a:lnTo>
                        <a:pt x="101" y="97"/>
                      </a:lnTo>
                      <a:lnTo>
                        <a:pt x="106" y="91"/>
                      </a:lnTo>
                      <a:lnTo>
                        <a:pt x="112" y="86"/>
                      </a:lnTo>
                      <a:lnTo>
                        <a:pt x="117" y="81"/>
                      </a:lnTo>
                      <a:lnTo>
                        <a:pt x="128" y="70"/>
                      </a:lnTo>
                      <a:lnTo>
                        <a:pt x="128" y="64"/>
                      </a:lnTo>
                      <a:lnTo>
                        <a:pt x="133" y="59"/>
                      </a:lnTo>
                      <a:lnTo>
                        <a:pt x="143" y="48"/>
                      </a:lnTo>
                      <a:lnTo>
                        <a:pt x="143" y="43"/>
                      </a:lnTo>
                      <a:lnTo>
                        <a:pt x="149" y="38"/>
                      </a:lnTo>
                      <a:lnTo>
                        <a:pt x="154" y="32"/>
                      </a:lnTo>
                      <a:lnTo>
                        <a:pt x="159" y="27"/>
                      </a:lnTo>
                      <a:lnTo>
                        <a:pt x="165" y="21"/>
                      </a:lnTo>
                      <a:lnTo>
                        <a:pt x="175" y="11"/>
                      </a:lnTo>
                      <a:lnTo>
                        <a:pt x="170" y="11"/>
                      </a:lnTo>
                      <a:lnTo>
                        <a:pt x="175" y="11"/>
                      </a:lnTo>
                      <a:lnTo>
                        <a:pt x="181" y="5"/>
                      </a:lnTo>
                      <a:lnTo>
                        <a:pt x="186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2" y="0"/>
                      </a:lnTo>
                      <a:lnTo>
                        <a:pt x="207" y="0"/>
                      </a:lnTo>
                      <a:lnTo>
                        <a:pt x="213" y="0"/>
                      </a:lnTo>
                      <a:lnTo>
                        <a:pt x="218" y="0"/>
                      </a:lnTo>
                      <a:lnTo>
                        <a:pt x="223" y="0"/>
                      </a:lnTo>
                      <a:lnTo>
                        <a:pt x="229" y="5"/>
                      </a:lnTo>
                      <a:lnTo>
                        <a:pt x="234" y="11"/>
                      </a:lnTo>
                      <a:lnTo>
                        <a:pt x="239" y="16"/>
                      </a:lnTo>
                      <a:lnTo>
                        <a:pt x="245" y="21"/>
                      </a:lnTo>
                      <a:lnTo>
                        <a:pt x="250" y="21"/>
                      </a:lnTo>
                      <a:lnTo>
                        <a:pt x="261" y="32"/>
                      </a:lnTo>
                      <a:lnTo>
                        <a:pt x="261" y="38"/>
                      </a:lnTo>
                      <a:lnTo>
                        <a:pt x="266" y="43"/>
                      </a:lnTo>
                      <a:lnTo>
                        <a:pt x="271" y="48"/>
                      </a:lnTo>
                      <a:lnTo>
                        <a:pt x="282" y="59"/>
                      </a:lnTo>
                      <a:lnTo>
                        <a:pt x="282" y="64"/>
                      </a:lnTo>
                      <a:lnTo>
                        <a:pt x="287" y="70"/>
                      </a:lnTo>
                      <a:lnTo>
                        <a:pt x="298" y="81"/>
                      </a:lnTo>
                      <a:lnTo>
                        <a:pt x="298" y="86"/>
                      </a:lnTo>
                      <a:lnTo>
                        <a:pt x="303" y="91"/>
                      </a:lnTo>
                      <a:lnTo>
                        <a:pt x="308" y="97"/>
                      </a:lnTo>
                      <a:lnTo>
                        <a:pt x="314" y="102"/>
                      </a:lnTo>
                      <a:lnTo>
                        <a:pt x="319" y="107"/>
                      </a:lnTo>
                      <a:lnTo>
                        <a:pt x="324" y="113"/>
                      </a:lnTo>
                      <a:lnTo>
                        <a:pt x="330" y="113"/>
                      </a:lnTo>
                      <a:lnTo>
                        <a:pt x="335" y="118"/>
                      </a:lnTo>
                      <a:lnTo>
                        <a:pt x="340" y="118"/>
                      </a:lnTo>
                      <a:lnTo>
                        <a:pt x="346" y="118"/>
                      </a:lnTo>
                      <a:lnTo>
                        <a:pt x="351" y="118"/>
                      </a:lnTo>
                      <a:lnTo>
                        <a:pt x="356" y="118"/>
                      </a:lnTo>
                      <a:lnTo>
                        <a:pt x="362" y="118"/>
                      </a:lnTo>
                      <a:lnTo>
                        <a:pt x="367" y="118"/>
                      </a:lnTo>
                      <a:lnTo>
                        <a:pt x="372" y="113"/>
                      </a:lnTo>
                      <a:lnTo>
                        <a:pt x="378" y="107"/>
                      </a:lnTo>
                      <a:lnTo>
                        <a:pt x="383" y="107"/>
                      </a:lnTo>
                      <a:lnTo>
                        <a:pt x="388" y="102"/>
                      </a:lnTo>
                      <a:lnTo>
                        <a:pt x="394" y="97"/>
                      </a:lnTo>
                      <a:lnTo>
                        <a:pt x="399" y="91"/>
                      </a:lnTo>
                      <a:lnTo>
                        <a:pt x="410" y="81"/>
                      </a:lnTo>
                      <a:lnTo>
                        <a:pt x="410" y="75"/>
                      </a:lnTo>
                      <a:lnTo>
                        <a:pt x="415" y="70"/>
                      </a:lnTo>
                      <a:lnTo>
                        <a:pt x="420" y="64"/>
                      </a:lnTo>
                      <a:lnTo>
                        <a:pt x="431" y="54"/>
                      </a:lnTo>
                      <a:lnTo>
                        <a:pt x="431" y="48"/>
                      </a:lnTo>
                      <a:lnTo>
                        <a:pt x="436" y="43"/>
                      </a:lnTo>
                      <a:lnTo>
                        <a:pt x="441" y="38"/>
                      </a:lnTo>
                      <a:lnTo>
                        <a:pt x="452" y="27"/>
                      </a:lnTo>
                      <a:lnTo>
                        <a:pt x="452" y="21"/>
                      </a:lnTo>
                      <a:lnTo>
                        <a:pt x="457" y="16"/>
                      </a:lnTo>
                      <a:lnTo>
                        <a:pt x="463" y="11"/>
                      </a:lnTo>
                      <a:lnTo>
                        <a:pt x="468" y="5"/>
                      </a:lnTo>
                      <a:lnTo>
                        <a:pt x="473" y="5"/>
                      </a:lnTo>
                      <a:lnTo>
                        <a:pt x="479" y="0"/>
                      </a:lnTo>
                      <a:lnTo>
                        <a:pt x="484" y="0"/>
                      </a:lnTo>
                      <a:lnTo>
                        <a:pt x="489" y="0"/>
                      </a:lnTo>
                      <a:lnTo>
                        <a:pt x="495" y="0"/>
                      </a:lnTo>
                      <a:lnTo>
                        <a:pt x="500" y="0"/>
                      </a:lnTo>
                      <a:lnTo>
                        <a:pt x="505" y="0"/>
                      </a:lnTo>
                      <a:lnTo>
                        <a:pt x="511" y="0"/>
                      </a:lnTo>
                      <a:lnTo>
                        <a:pt x="516" y="5"/>
                      </a:lnTo>
                      <a:lnTo>
                        <a:pt x="521" y="5"/>
                      </a:lnTo>
                      <a:lnTo>
                        <a:pt x="527" y="11"/>
                      </a:lnTo>
                      <a:lnTo>
                        <a:pt x="532" y="16"/>
                      </a:lnTo>
                      <a:lnTo>
                        <a:pt x="537" y="21"/>
                      </a:lnTo>
                      <a:lnTo>
                        <a:pt x="543" y="27"/>
                      </a:lnTo>
                      <a:lnTo>
                        <a:pt x="548" y="32"/>
                      </a:lnTo>
                      <a:lnTo>
                        <a:pt x="559" y="43"/>
                      </a:lnTo>
                      <a:lnTo>
                        <a:pt x="559" y="48"/>
                      </a:lnTo>
                      <a:lnTo>
                        <a:pt x="564" y="54"/>
                      </a:lnTo>
                      <a:lnTo>
                        <a:pt x="569" y="59"/>
                      </a:lnTo>
                      <a:lnTo>
                        <a:pt x="580" y="70"/>
                      </a:lnTo>
                      <a:lnTo>
                        <a:pt x="580" y="75"/>
                      </a:lnTo>
                      <a:lnTo>
                        <a:pt x="585" y="81"/>
                      </a:lnTo>
                      <a:lnTo>
                        <a:pt x="596" y="91"/>
                      </a:lnTo>
                      <a:lnTo>
                        <a:pt x="596" y="97"/>
                      </a:lnTo>
                      <a:lnTo>
                        <a:pt x="601" y="97"/>
                      </a:lnTo>
                      <a:lnTo>
                        <a:pt x="612" y="107"/>
                      </a:lnTo>
                      <a:lnTo>
                        <a:pt x="606" y="107"/>
                      </a:lnTo>
                      <a:lnTo>
                        <a:pt x="612" y="107"/>
                      </a:lnTo>
                      <a:lnTo>
                        <a:pt x="617" y="113"/>
                      </a:lnTo>
                      <a:lnTo>
                        <a:pt x="622" y="118"/>
                      </a:lnTo>
                      <a:lnTo>
                        <a:pt x="628" y="118"/>
                      </a:lnTo>
                      <a:lnTo>
                        <a:pt x="633" y="118"/>
                      </a:lnTo>
                      <a:lnTo>
                        <a:pt x="638" y="118"/>
                      </a:lnTo>
                      <a:lnTo>
                        <a:pt x="644" y="118"/>
                      </a:lnTo>
                      <a:lnTo>
                        <a:pt x="649" y="118"/>
                      </a:lnTo>
                      <a:lnTo>
                        <a:pt x="654" y="118"/>
                      </a:lnTo>
                      <a:lnTo>
                        <a:pt x="660" y="113"/>
                      </a:lnTo>
                    </a:path>
                  </a:pathLst>
                </a:custGeom>
                <a:grpFill/>
                <a:ln w="38100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63"/>
                <p:cNvSpPr>
                  <a:spLocks/>
                </p:cNvSpPr>
                <p:nvPr/>
              </p:nvSpPr>
              <p:spPr bwMode="auto">
                <a:xfrm>
                  <a:off x="5957888" y="2301876"/>
                  <a:ext cx="531813" cy="187325"/>
                </a:xfrm>
                <a:custGeom>
                  <a:avLst/>
                  <a:gdLst>
                    <a:gd name="T0" fmla="*/ 5 w 335"/>
                    <a:gd name="T1" fmla="*/ 113 h 118"/>
                    <a:gd name="T2" fmla="*/ 16 w 335"/>
                    <a:gd name="T3" fmla="*/ 102 h 118"/>
                    <a:gd name="T4" fmla="*/ 26 w 335"/>
                    <a:gd name="T5" fmla="*/ 91 h 118"/>
                    <a:gd name="T6" fmla="*/ 37 w 335"/>
                    <a:gd name="T7" fmla="*/ 81 h 118"/>
                    <a:gd name="T8" fmla="*/ 48 w 335"/>
                    <a:gd name="T9" fmla="*/ 70 h 118"/>
                    <a:gd name="T10" fmla="*/ 53 w 335"/>
                    <a:gd name="T11" fmla="*/ 59 h 118"/>
                    <a:gd name="T12" fmla="*/ 63 w 335"/>
                    <a:gd name="T13" fmla="*/ 48 h 118"/>
                    <a:gd name="T14" fmla="*/ 69 w 335"/>
                    <a:gd name="T15" fmla="*/ 38 h 118"/>
                    <a:gd name="T16" fmla="*/ 79 w 335"/>
                    <a:gd name="T17" fmla="*/ 27 h 118"/>
                    <a:gd name="T18" fmla="*/ 85 w 335"/>
                    <a:gd name="T19" fmla="*/ 16 h 118"/>
                    <a:gd name="T20" fmla="*/ 95 w 335"/>
                    <a:gd name="T21" fmla="*/ 11 h 118"/>
                    <a:gd name="T22" fmla="*/ 106 w 335"/>
                    <a:gd name="T23" fmla="*/ 0 h 118"/>
                    <a:gd name="T24" fmla="*/ 117 w 335"/>
                    <a:gd name="T25" fmla="*/ 0 h 118"/>
                    <a:gd name="T26" fmla="*/ 127 w 335"/>
                    <a:gd name="T27" fmla="*/ 0 h 118"/>
                    <a:gd name="T28" fmla="*/ 138 w 335"/>
                    <a:gd name="T29" fmla="*/ 0 h 118"/>
                    <a:gd name="T30" fmla="*/ 149 w 335"/>
                    <a:gd name="T31" fmla="*/ 5 h 118"/>
                    <a:gd name="T32" fmla="*/ 165 w 335"/>
                    <a:gd name="T33" fmla="*/ 16 h 118"/>
                    <a:gd name="T34" fmla="*/ 165 w 335"/>
                    <a:gd name="T35" fmla="*/ 16 h 118"/>
                    <a:gd name="T36" fmla="*/ 181 w 335"/>
                    <a:gd name="T37" fmla="*/ 32 h 118"/>
                    <a:gd name="T38" fmla="*/ 186 w 335"/>
                    <a:gd name="T39" fmla="*/ 43 h 118"/>
                    <a:gd name="T40" fmla="*/ 197 w 335"/>
                    <a:gd name="T41" fmla="*/ 59 h 118"/>
                    <a:gd name="T42" fmla="*/ 212 w 335"/>
                    <a:gd name="T43" fmla="*/ 75 h 118"/>
                    <a:gd name="T44" fmla="*/ 218 w 335"/>
                    <a:gd name="T45" fmla="*/ 86 h 118"/>
                    <a:gd name="T46" fmla="*/ 228 w 335"/>
                    <a:gd name="T47" fmla="*/ 97 h 118"/>
                    <a:gd name="T48" fmla="*/ 239 w 335"/>
                    <a:gd name="T49" fmla="*/ 107 h 118"/>
                    <a:gd name="T50" fmla="*/ 250 w 335"/>
                    <a:gd name="T51" fmla="*/ 113 h 118"/>
                    <a:gd name="T52" fmla="*/ 260 w 335"/>
                    <a:gd name="T53" fmla="*/ 118 h 118"/>
                    <a:gd name="T54" fmla="*/ 271 w 335"/>
                    <a:gd name="T55" fmla="*/ 118 h 118"/>
                    <a:gd name="T56" fmla="*/ 282 w 335"/>
                    <a:gd name="T57" fmla="*/ 118 h 118"/>
                    <a:gd name="T58" fmla="*/ 292 w 335"/>
                    <a:gd name="T59" fmla="*/ 113 h 118"/>
                    <a:gd name="T60" fmla="*/ 303 w 335"/>
                    <a:gd name="T61" fmla="*/ 107 h 118"/>
                    <a:gd name="T62" fmla="*/ 314 w 335"/>
                    <a:gd name="T63" fmla="*/ 97 h 118"/>
                    <a:gd name="T64" fmla="*/ 324 w 335"/>
                    <a:gd name="T65" fmla="*/ 86 h 118"/>
                    <a:gd name="T66" fmla="*/ 335 w 335"/>
                    <a:gd name="T67" fmla="*/ 75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35" h="118">
                      <a:moveTo>
                        <a:pt x="0" y="113"/>
                      </a:moveTo>
                      <a:lnTo>
                        <a:pt x="5" y="113"/>
                      </a:lnTo>
                      <a:lnTo>
                        <a:pt x="10" y="107"/>
                      </a:lnTo>
                      <a:lnTo>
                        <a:pt x="16" y="102"/>
                      </a:lnTo>
                      <a:lnTo>
                        <a:pt x="21" y="97"/>
                      </a:lnTo>
                      <a:lnTo>
                        <a:pt x="26" y="91"/>
                      </a:lnTo>
                      <a:lnTo>
                        <a:pt x="32" y="86"/>
                      </a:lnTo>
                      <a:lnTo>
                        <a:pt x="37" y="81"/>
                      </a:lnTo>
                      <a:lnTo>
                        <a:pt x="42" y="75"/>
                      </a:lnTo>
                      <a:lnTo>
                        <a:pt x="48" y="70"/>
                      </a:lnTo>
                      <a:lnTo>
                        <a:pt x="53" y="64"/>
                      </a:lnTo>
                      <a:lnTo>
                        <a:pt x="53" y="59"/>
                      </a:lnTo>
                      <a:lnTo>
                        <a:pt x="58" y="54"/>
                      </a:lnTo>
                      <a:lnTo>
                        <a:pt x="63" y="48"/>
                      </a:lnTo>
                      <a:lnTo>
                        <a:pt x="69" y="43"/>
                      </a:lnTo>
                      <a:lnTo>
                        <a:pt x="69" y="38"/>
                      </a:lnTo>
                      <a:lnTo>
                        <a:pt x="74" y="32"/>
                      </a:lnTo>
                      <a:lnTo>
                        <a:pt x="79" y="27"/>
                      </a:lnTo>
                      <a:lnTo>
                        <a:pt x="90" y="16"/>
                      </a:lnTo>
                      <a:lnTo>
                        <a:pt x="85" y="16"/>
                      </a:lnTo>
                      <a:lnTo>
                        <a:pt x="90" y="16"/>
                      </a:lnTo>
                      <a:lnTo>
                        <a:pt x="95" y="11"/>
                      </a:lnTo>
                      <a:lnTo>
                        <a:pt x="101" y="5"/>
                      </a:lnTo>
                      <a:lnTo>
                        <a:pt x="106" y="0"/>
                      </a:lnTo>
                      <a:lnTo>
                        <a:pt x="111" y="0"/>
                      </a:lnTo>
                      <a:lnTo>
                        <a:pt x="117" y="0"/>
                      </a:lnTo>
                      <a:lnTo>
                        <a:pt x="122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38" y="0"/>
                      </a:lnTo>
                      <a:lnTo>
                        <a:pt x="143" y="0"/>
                      </a:lnTo>
                      <a:lnTo>
                        <a:pt x="149" y="5"/>
                      </a:lnTo>
                      <a:lnTo>
                        <a:pt x="154" y="5"/>
                      </a:lnTo>
                      <a:lnTo>
                        <a:pt x="165" y="16"/>
                      </a:lnTo>
                      <a:lnTo>
                        <a:pt x="159" y="16"/>
                      </a:lnTo>
                      <a:lnTo>
                        <a:pt x="165" y="16"/>
                      </a:lnTo>
                      <a:lnTo>
                        <a:pt x="170" y="21"/>
                      </a:lnTo>
                      <a:lnTo>
                        <a:pt x="181" y="32"/>
                      </a:lnTo>
                      <a:lnTo>
                        <a:pt x="181" y="38"/>
                      </a:lnTo>
                      <a:lnTo>
                        <a:pt x="186" y="43"/>
                      </a:lnTo>
                      <a:lnTo>
                        <a:pt x="197" y="54"/>
                      </a:lnTo>
                      <a:lnTo>
                        <a:pt x="197" y="59"/>
                      </a:lnTo>
                      <a:lnTo>
                        <a:pt x="202" y="64"/>
                      </a:lnTo>
                      <a:lnTo>
                        <a:pt x="212" y="75"/>
                      </a:lnTo>
                      <a:lnTo>
                        <a:pt x="212" y="81"/>
                      </a:lnTo>
                      <a:lnTo>
                        <a:pt x="218" y="86"/>
                      </a:lnTo>
                      <a:lnTo>
                        <a:pt x="223" y="91"/>
                      </a:lnTo>
                      <a:lnTo>
                        <a:pt x="228" y="97"/>
                      </a:lnTo>
                      <a:lnTo>
                        <a:pt x="234" y="102"/>
                      </a:lnTo>
                      <a:lnTo>
                        <a:pt x="239" y="107"/>
                      </a:lnTo>
                      <a:lnTo>
                        <a:pt x="244" y="113"/>
                      </a:lnTo>
                      <a:lnTo>
                        <a:pt x="250" y="113"/>
                      </a:lnTo>
                      <a:lnTo>
                        <a:pt x="255" y="118"/>
                      </a:lnTo>
                      <a:lnTo>
                        <a:pt x="260" y="118"/>
                      </a:lnTo>
                      <a:lnTo>
                        <a:pt x="266" y="118"/>
                      </a:lnTo>
                      <a:lnTo>
                        <a:pt x="271" y="118"/>
                      </a:lnTo>
                      <a:lnTo>
                        <a:pt x="276" y="118"/>
                      </a:lnTo>
                      <a:lnTo>
                        <a:pt x="282" y="118"/>
                      </a:lnTo>
                      <a:lnTo>
                        <a:pt x="287" y="118"/>
                      </a:lnTo>
                      <a:lnTo>
                        <a:pt x="292" y="113"/>
                      </a:lnTo>
                      <a:lnTo>
                        <a:pt x="298" y="107"/>
                      </a:lnTo>
                      <a:lnTo>
                        <a:pt x="303" y="107"/>
                      </a:lnTo>
                      <a:lnTo>
                        <a:pt x="308" y="102"/>
                      </a:lnTo>
                      <a:lnTo>
                        <a:pt x="314" y="97"/>
                      </a:lnTo>
                      <a:lnTo>
                        <a:pt x="319" y="91"/>
                      </a:lnTo>
                      <a:lnTo>
                        <a:pt x="324" y="86"/>
                      </a:lnTo>
                      <a:lnTo>
                        <a:pt x="330" y="81"/>
                      </a:lnTo>
                      <a:lnTo>
                        <a:pt x="335" y="75"/>
                      </a:lnTo>
                    </a:path>
                  </a:pathLst>
                </a:custGeom>
                <a:grpFill/>
                <a:ln w="38100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8" name="Isosceles Triangle 131"/>
              <p:cNvSpPr/>
              <p:nvPr/>
            </p:nvSpPr>
            <p:spPr>
              <a:xfrm rot="5400000">
                <a:off x="5511243" y="3074566"/>
                <a:ext cx="141033" cy="174220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132"/>
              <p:cNvCxnSpPr>
                <a:stCxn id="68" idx="3"/>
              </p:cNvCxnSpPr>
              <p:nvPr/>
            </p:nvCxnSpPr>
            <p:spPr>
              <a:xfrm flipH="1" flipV="1">
                <a:off x="5320430" y="3161676"/>
                <a:ext cx="174220" cy="1"/>
              </a:xfrm>
              <a:prstGeom prst="line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137"/>
            <p:cNvSpPr txBox="1"/>
            <p:nvPr/>
          </p:nvSpPr>
          <p:spPr>
            <a:xfrm>
              <a:off x="2567048" y="3414514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electrons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4" name="Group 164"/>
          <p:cNvGrpSpPr/>
          <p:nvPr/>
        </p:nvGrpSpPr>
        <p:grpSpPr>
          <a:xfrm>
            <a:off x="3419211" y="3764153"/>
            <a:ext cx="4346260" cy="1650977"/>
            <a:chOff x="2763957" y="2294283"/>
            <a:chExt cx="4346260" cy="1650977"/>
          </a:xfrm>
        </p:grpSpPr>
        <p:sp>
          <p:nvSpPr>
            <p:cNvPr id="75" name="TextBox 138"/>
            <p:cNvSpPr txBox="1"/>
            <p:nvPr/>
          </p:nvSpPr>
          <p:spPr>
            <a:xfrm>
              <a:off x="2763957" y="3575928"/>
              <a:ext cx="358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coherent X-rays (10 – 100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keV</a:t>
              </a:r>
              <a:r>
                <a:rPr lang="en-US" b="1" dirty="0" smtClean="0">
                  <a:solidFill>
                    <a:srgbClr val="0000FF"/>
                  </a:solidFill>
                </a:rPr>
                <a:t>)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grpSp>
          <p:nvGrpSpPr>
            <p:cNvPr id="76" name="Group 139"/>
            <p:cNvGrpSpPr/>
            <p:nvPr/>
          </p:nvGrpSpPr>
          <p:grpSpPr>
            <a:xfrm>
              <a:off x="4005711" y="3384047"/>
              <a:ext cx="1508948" cy="91913"/>
              <a:chOff x="3540519" y="3070305"/>
              <a:chExt cx="2128351" cy="187325"/>
            </a:xfrm>
          </p:grpSpPr>
          <p:grpSp>
            <p:nvGrpSpPr>
              <p:cNvPr id="94" name="Group 140"/>
              <p:cNvGrpSpPr/>
              <p:nvPr/>
            </p:nvGrpSpPr>
            <p:grpSpPr>
              <a:xfrm rot="10800000">
                <a:off x="3540519" y="3070305"/>
                <a:ext cx="1800250" cy="187325"/>
                <a:chOff x="2822575" y="2301876"/>
                <a:chExt cx="3667126" cy="187325"/>
              </a:xfrm>
            </p:grpSpPr>
            <p:sp>
              <p:nvSpPr>
                <p:cNvPr id="97" name="Freeform 60"/>
                <p:cNvSpPr>
                  <a:spLocks/>
                </p:cNvSpPr>
                <p:nvPr/>
              </p:nvSpPr>
              <p:spPr bwMode="auto">
                <a:xfrm>
                  <a:off x="2822575" y="2301876"/>
                  <a:ext cx="1065213" cy="187325"/>
                </a:xfrm>
                <a:custGeom>
                  <a:avLst/>
                  <a:gdLst>
                    <a:gd name="T0" fmla="*/ 11 w 671"/>
                    <a:gd name="T1" fmla="*/ 43 h 118"/>
                    <a:gd name="T2" fmla="*/ 22 w 671"/>
                    <a:gd name="T3" fmla="*/ 27 h 118"/>
                    <a:gd name="T4" fmla="*/ 38 w 671"/>
                    <a:gd name="T5" fmla="*/ 11 h 118"/>
                    <a:gd name="T6" fmla="*/ 54 w 671"/>
                    <a:gd name="T7" fmla="*/ 0 h 118"/>
                    <a:gd name="T8" fmla="*/ 70 w 671"/>
                    <a:gd name="T9" fmla="*/ 0 h 118"/>
                    <a:gd name="T10" fmla="*/ 86 w 671"/>
                    <a:gd name="T11" fmla="*/ 0 h 118"/>
                    <a:gd name="T12" fmla="*/ 102 w 671"/>
                    <a:gd name="T13" fmla="*/ 11 h 118"/>
                    <a:gd name="T14" fmla="*/ 118 w 671"/>
                    <a:gd name="T15" fmla="*/ 27 h 118"/>
                    <a:gd name="T16" fmla="*/ 133 w 671"/>
                    <a:gd name="T17" fmla="*/ 48 h 118"/>
                    <a:gd name="T18" fmla="*/ 149 w 671"/>
                    <a:gd name="T19" fmla="*/ 70 h 118"/>
                    <a:gd name="T20" fmla="*/ 165 w 671"/>
                    <a:gd name="T21" fmla="*/ 91 h 118"/>
                    <a:gd name="T22" fmla="*/ 181 w 671"/>
                    <a:gd name="T23" fmla="*/ 107 h 118"/>
                    <a:gd name="T24" fmla="*/ 197 w 671"/>
                    <a:gd name="T25" fmla="*/ 118 h 118"/>
                    <a:gd name="T26" fmla="*/ 213 w 671"/>
                    <a:gd name="T27" fmla="*/ 118 h 118"/>
                    <a:gd name="T28" fmla="*/ 229 w 671"/>
                    <a:gd name="T29" fmla="*/ 118 h 118"/>
                    <a:gd name="T30" fmla="*/ 245 w 671"/>
                    <a:gd name="T31" fmla="*/ 107 h 118"/>
                    <a:gd name="T32" fmla="*/ 261 w 671"/>
                    <a:gd name="T33" fmla="*/ 91 h 118"/>
                    <a:gd name="T34" fmla="*/ 282 w 671"/>
                    <a:gd name="T35" fmla="*/ 70 h 118"/>
                    <a:gd name="T36" fmla="*/ 298 w 671"/>
                    <a:gd name="T37" fmla="*/ 48 h 118"/>
                    <a:gd name="T38" fmla="*/ 309 w 671"/>
                    <a:gd name="T39" fmla="*/ 32 h 118"/>
                    <a:gd name="T40" fmla="*/ 325 w 671"/>
                    <a:gd name="T41" fmla="*/ 16 h 118"/>
                    <a:gd name="T42" fmla="*/ 341 w 671"/>
                    <a:gd name="T43" fmla="*/ 0 h 118"/>
                    <a:gd name="T44" fmla="*/ 357 w 671"/>
                    <a:gd name="T45" fmla="*/ 0 h 118"/>
                    <a:gd name="T46" fmla="*/ 373 w 671"/>
                    <a:gd name="T47" fmla="*/ 0 h 118"/>
                    <a:gd name="T48" fmla="*/ 389 w 671"/>
                    <a:gd name="T49" fmla="*/ 11 h 118"/>
                    <a:gd name="T50" fmla="*/ 405 w 671"/>
                    <a:gd name="T51" fmla="*/ 27 h 118"/>
                    <a:gd name="T52" fmla="*/ 421 w 671"/>
                    <a:gd name="T53" fmla="*/ 43 h 118"/>
                    <a:gd name="T54" fmla="*/ 437 w 671"/>
                    <a:gd name="T55" fmla="*/ 64 h 118"/>
                    <a:gd name="T56" fmla="*/ 453 w 671"/>
                    <a:gd name="T57" fmla="*/ 86 h 118"/>
                    <a:gd name="T58" fmla="*/ 469 w 671"/>
                    <a:gd name="T59" fmla="*/ 102 h 118"/>
                    <a:gd name="T60" fmla="*/ 485 w 671"/>
                    <a:gd name="T61" fmla="*/ 113 h 118"/>
                    <a:gd name="T62" fmla="*/ 501 w 671"/>
                    <a:gd name="T63" fmla="*/ 118 h 118"/>
                    <a:gd name="T64" fmla="*/ 517 w 671"/>
                    <a:gd name="T65" fmla="*/ 118 h 118"/>
                    <a:gd name="T66" fmla="*/ 533 w 671"/>
                    <a:gd name="T67" fmla="*/ 107 h 118"/>
                    <a:gd name="T68" fmla="*/ 549 w 671"/>
                    <a:gd name="T69" fmla="*/ 97 h 118"/>
                    <a:gd name="T70" fmla="*/ 565 w 671"/>
                    <a:gd name="T71" fmla="*/ 75 h 118"/>
                    <a:gd name="T72" fmla="*/ 580 w 671"/>
                    <a:gd name="T73" fmla="*/ 54 h 118"/>
                    <a:gd name="T74" fmla="*/ 596 w 671"/>
                    <a:gd name="T75" fmla="*/ 32 h 118"/>
                    <a:gd name="T76" fmla="*/ 612 w 671"/>
                    <a:gd name="T77" fmla="*/ 16 h 118"/>
                    <a:gd name="T78" fmla="*/ 628 w 671"/>
                    <a:gd name="T79" fmla="*/ 5 h 118"/>
                    <a:gd name="T80" fmla="*/ 644 w 671"/>
                    <a:gd name="T81" fmla="*/ 0 h 118"/>
                    <a:gd name="T82" fmla="*/ 660 w 671"/>
                    <a:gd name="T83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71" h="118">
                      <a:moveTo>
                        <a:pt x="0" y="54"/>
                      </a:moveTo>
                      <a:lnTo>
                        <a:pt x="6" y="48"/>
                      </a:lnTo>
                      <a:lnTo>
                        <a:pt x="11" y="43"/>
                      </a:lnTo>
                      <a:lnTo>
                        <a:pt x="16" y="38"/>
                      </a:lnTo>
                      <a:lnTo>
                        <a:pt x="16" y="32"/>
                      </a:lnTo>
                      <a:lnTo>
                        <a:pt x="22" y="27"/>
                      </a:lnTo>
                      <a:lnTo>
                        <a:pt x="27" y="21"/>
                      </a:lnTo>
                      <a:lnTo>
                        <a:pt x="32" y="16"/>
                      </a:lnTo>
                      <a:lnTo>
                        <a:pt x="38" y="11"/>
                      </a:lnTo>
                      <a:lnTo>
                        <a:pt x="43" y="5"/>
                      </a:lnTo>
                      <a:lnTo>
                        <a:pt x="48" y="5"/>
                      </a:lnTo>
                      <a:lnTo>
                        <a:pt x="54" y="0"/>
                      </a:lnTo>
                      <a:lnTo>
                        <a:pt x="59" y="0"/>
                      </a:lnTo>
                      <a:lnTo>
                        <a:pt x="64" y="0"/>
                      </a:lnTo>
                      <a:lnTo>
                        <a:pt x="70" y="0"/>
                      </a:lnTo>
                      <a:lnTo>
                        <a:pt x="75" y="0"/>
                      </a:lnTo>
                      <a:lnTo>
                        <a:pt x="80" y="0"/>
                      </a:lnTo>
                      <a:lnTo>
                        <a:pt x="86" y="0"/>
                      </a:lnTo>
                      <a:lnTo>
                        <a:pt x="91" y="5"/>
                      </a:lnTo>
                      <a:lnTo>
                        <a:pt x="96" y="5"/>
                      </a:lnTo>
                      <a:lnTo>
                        <a:pt x="102" y="11"/>
                      </a:lnTo>
                      <a:lnTo>
                        <a:pt x="107" y="16"/>
                      </a:lnTo>
                      <a:lnTo>
                        <a:pt x="112" y="21"/>
                      </a:lnTo>
                      <a:lnTo>
                        <a:pt x="118" y="27"/>
                      </a:lnTo>
                      <a:lnTo>
                        <a:pt x="128" y="38"/>
                      </a:lnTo>
                      <a:lnTo>
                        <a:pt x="128" y="43"/>
                      </a:lnTo>
                      <a:lnTo>
                        <a:pt x="133" y="48"/>
                      </a:lnTo>
                      <a:lnTo>
                        <a:pt x="144" y="59"/>
                      </a:lnTo>
                      <a:lnTo>
                        <a:pt x="144" y="64"/>
                      </a:lnTo>
                      <a:lnTo>
                        <a:pt x="149" y="70"/>
                      </a:lnTo>
                      <a:lnTo>
                        <a:pt x="155" y="75"/>
                      </a:lnTo>
                      <a:lnTo>
                        <a:pt x="165" y="86"/>
                      </a:lnTo>
                      <a:lnTo>
                        <a:pt x="165" y="91"/>
                      </a:lnTo>
                      <a:lnTo>
                        <a:pt x="171" y="97"/>
                      </a:lnTo>
                      <a:lnTo>
                        <a:pt x="176" y="102"/>
                      </a:lnTo>
                      <a:lnTo>
                        <a:pt x="181" y="107"/>
                      </a:lnTo>
                      <a:lnTo>
                        <a:pt x="187" y="107"/>
                      </a:lnTo>
                      <a:lnTo>
                        <a:pt x="192" y="113"/>
                      </a:lnTo>
                      <a:lnTo>
                        <a:pt x="197" y="118"/>
                      </a:lnTo>
                      <a:lnTo>
                        <a:pt x="203" y="118"/>
                      </a:lnTo>
                      <a:lnTo>
                        <a:pt x="208" y="118"/>
                      </a:lnTo>
                      <a:lnTo>
                        <a:pt x="213" y="118"/>
                      </a:lnTo>
                      <a:lnTo>
                        <a:pt x="219" y="118"/>
                      </a:lnTo>
                      <a:lnTo>
                        <a:pt x="224" y="118"/>
                      </a:lnTo>
                      <a:lnTo>
                        <a:pt x="229" y="118"/>
                      </a:lnTo>
                      <a:lnTo>
                        <a:pt x="235" y="113"/>
                      </a:lnTo>
                      <a:lnTo>
                        <a:pt x="240" y="113"/>
                      </a:lnTo>
                      <a:lnTo>
                        <a:pt x="245" y="107"/>
                      </a:lnTo>
                      <a:lnTo>
                        <a:pt x="251" y="102"/>
                      </a:lnTo>
                      <a:lnTo>
                        <a:pt x="256" y="97"/>
                      </a:lnTo>
                      <a:lnTo>
                        <a:pt x="261" y="91"/>
                      </a:lnTo>
                      <a:lnTo>
                        <a:pt x="267" y="86"/>
                      </a:lnTo>
                      <a:lnTo>
                        <a:pt x="272" y="81"/>
                      </a:lnTo>
                      <a:lnTo>
                        <a:pt x="282" y="70"/>
                      </a:lnTo>
                      <a:lnTo>
                        <a:pt x="282" y="64"/>
                      </a:lnTo>
                      <a:lnTo>
                        <a:pt x="288" y="59"/>
                      </a:lnTo>
                      <a:lnTo>
                        <a:pt x="298" y="48"/>
                      </a:lnTo>
                      <a:lnTo>
                        <a:pt x="298" y="43"/>
                      </a:lnTo>
                      <a:lnTo>
                        <a:pt x="304" y="38"/>
                      </a:lnTo>
                      <a:lnTo>
                        <a:pt x="309" y="32"/>
                      </a:lnTo>
                      <a:lnTo>
                        <a:pt x="320" y="21"/>
                      </a:lnTo>
                      <a:lnTo>
                        <a:pt x="320" y="16"/>
                      </a:lnTo>
                      <a:lnTo>
                        <a:pt x="325" y="16"/>
                      </a:lnTo>
                      <a:lnTo>
                        <a:pt x="330" y="11"/>
                      </a:lnTo>
                      <a:lnTo>
                        <a:pt x="336" y="5"/>
                      </a:lnTo>
                      <a:lnTo>
                        <a:pt x="341" y="0"/>
                      </a:lnTo>
                      <a:lnTo>
                        <a:pt x="346" y="0"/>
                      </a:lnTo>
                      <a:lnTo>
                        <a:pt x="352" y="0"/>
                      </a:lnTo>
                      <a:lnTo>
                        <a:pt x="357" y="0"/>
                      </a:lnTo>
                      <a:lnTo>
                        <a:pt x="362" y="0"/>
                      </a:lnTo>
                      <a:lnTo>
                        <a:pt x="368" y="0"/>
                      </a:lnTo>
                      <a:lnTo>
                        <a:pt x="373" y="0"/>
                      </a:lnTo>
                      <a:lnTo>
                        <a:pt x="378" y="0"/>
                      </a:lnTo>
                      <a:lnTo>
                        <a:pt x="384" y="5"/>
                      </a:lnTo>
                      <a:lnTo>
                        <a:pt x="389" y="11"/>
                      </a:lnTo>
                      <a:lnTo>
                        <a:pt x="394" y="16"/>
                      </a:lnTo>
                      <a:lnTo>
                        <a:pt x="400" y="21"/>
                      </a:lnTo>
                      <a:lnTo>
                        <a:pt x="405" y="27"/>
                      </a:lnTo>
                      <a:lnTo>
                        <a:pt x="410" y="32"/>
                      </a:lnTo>
                      <a:lnTo>
                        <a:pt x="416" y="38"/>
                      </a:lnTo>
                      <a:lnTo>
                        <a:pt x="421" y="43"/>
                      </a:lnTo>
                      <a:lnTo>
                        <a:pt x="431" y="54"/>
                      </a:lnTo>
                      <a:lnTo>
                        <a:pt x="431" y="59"/>
                      </a:lnTo>
                      <a:lnTo>
                        <a:pt x="437" y="64"/>
                      </a:lnTo>
                      <a:lnTo>
                        <a:pt x="447" y="75"/>
                      </a:lnTo>
                      <a:lnTo>
                        <a:pt x="447" y="81"/>
                      </a:lnTo>
                      <a:lnTo>
                        <a:pt x="453" y="86"/>
                      </a:lnTo>
                      <a:lnTo>
                        <a:pt x="458" y="91"/>
                      </a:lnTo>
                      <a:lnTo>
                        <a:pt x="463" y="97"/>
                      </a:lnTo>
                      <a:lnTo>
                        <a:pt x="469" y="102"/>
                      </a:lnTo>
                      <a:lnTo>
                        <a:pt x="474" y="107"/>
                      </a:lnTo>
                      <a:lnTo>
                        <a:pt x="479" y="113"/>
                      </a:lnTo>
                      <a:lnTo>
                        <a:pt x="485" y="113"/>
                      </a:lnTo>
                      <a:lnTo>
                        <a:pt x="490" y="118"/>
                      </a:lnTo>
                      <a:lnTo>
                        <a:pt x="495" y="118"/>
                      </a:lnTo>
                      <a:lnTo>
                        <a:pt x="501" y="118"/>
                      </a:lnTo>
                      <a:lnTo>
                        <a:pt x="506" y="118"/>
                      </a:lnTo>
                      <a:lnTo>
                        <a:pt x="511" y="118"/>
                      </a:lnTo>
                      <a:lnTo>
                        <a:pt x="517" y="118"/>
                      </a:lnTo>
                      <a:lnTo>
                        <a:pt x="522" y="118"/>
                      </a:lnTo>
                      <a:lnTo>
                        <a:pt x="527" y="113"/>
                      </a:lnTo>
                      <a:lnTo>
                        <a:pt x="533" y="107"/>
                      </a:lnTo>
                      <a:lnTo>
                        <a:pt x="538" y="102"/>
                      </a:lnTo>
                      <a:lnTo>
                        <a:pt x="543" y="102"/>
                      </a:lnTo>
                      <a:lnTo>
                        <a:pt x="549" y="97"/>
                      </a:lnTo>
                      <a:lnTo>
                        <a:pt x="554" y="91"/>
                      </a:lnTo>
                      <a:lnTo>
                        <a:pt x="565" y="81"/>
                      </a:lnTo>
                      <a:lnTo>
                        <a:pt x="565" y="75"/>
                      </a:lnTo>
                      <a:lnTo>
                        <a:pt x="570" y="70"/>
                      </a:lnTo>
                      <a:lnTo>
                        <a:pt x="580" y="59"/>
                      </a:lnTo>
                      <a:lnTo>
                        <a:pt x="580" y="54"/>
                      </a:lnTo>
                      <a:lnTo>
                        <a:pt x="586" y="48"/>
                      </a:lnTo>
                      <a:lnTo>
                        <a:pt x="596" y="38"/>
                      </a:lnTo>
                      <a:lnTo>
                        <a:pt x="596" y="32"/>
                      </a:lnTo>
                      <a:lnTo>
                        <a:pt x="602" y="27"/>
                      </a:lnTo>
                      <a:lnTo>
                        <a:pt x="607" y="21"/>
                      </a:lnTo>
                      <a:lnTo>
                        <a:pt x="612" y="16"/>
                      </a:lnTo>
                      <a:lnTo>
                        <a:pt x="618" y="11"/>
                      </a:lnTo>
                      <a:lnTo>
                        <a:pt x="623" y="5"/>
                      </a:lnTo>
                      <a:lnTo>
                        <a:pt x="628" y="5"/>
                      </a:lnTo>
                      <a:lnTo>
                        <a:pt x="634" y="0"/>
                      </a:lnTo>
                      <a:lnTo>
                        <a:pt x="639" y="0"/>
                      </a:lnTo>
                      <a:lnTo>
                        <a:pt x="644" y="0"/>
                      </a:lnTo>
                      <a:lnTo>
                        <a:pt x="650" y="0"/>
                      </a:lnTo>
                      <a:lnTo>
                        <a:pt x="655" y="0"/>
                      </a:lnTo>
                      <a:lnTo>
                        <a:pt x="660" y="0"/>
                      </a:lnTo>
                      <a:lnTo>
                        <a:pt x="666" y="0"/>
                      </a:lnTo>
                      <a:lnTo>
                        <a:pt x="671" y="5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98" name="Freeform 61"/>
                <p:cNvSpPr>
                  <a:spLocks/>
                </p:cNvSpPr>
                <p:nvPr/>
              </p:nvSpPr>
              <p:spPr bwMode="auto">
                <a:xfrm>
                  <a:off x="3887788" y="2301876"/>
                  <a:ext cx="1022350" cy="187325"/>
                </a:xfrm>
                <a:custGeom>
                  <a:avLst/>
                  <a:gdLst>
                    <a:gd name="T0" fmla="*/ 11 w 644"/>
                    <a:gd name="T1" fmla="*/ 11 h 118"/>
                    <a:gd name="T2" fmla="*/ 27 w 644"/>
                    <a:gd name="T3" fmla="*/ 27 h 118"/>
                    <a:gd name="T4" fmla="*/ 43 w 644"/>
                    <a:gd name="T5" fmla="*/ 48 h 118"/>
                    <a:gd name="T6" fmla="*/ 64 w 644"/>
                    <a:gd name="T7" fmla="*/ 70 h 118"/>
                    <a:gd name="T8" fmla="*/ 74 w 644"/>
                    <a:gd name="T9" fmla="*/ 86 h 118"/>
                    <a:gd name="T10" fmla="*/ 90 w 644"/>
                    <a:gd name="T11" fmla="*/ 107 h 118"/>
                    <a:gd name="T12" fmla="*/ 106 w 644"/>
                    <a:gd name="T13" fmla="*/ 118 h 118"/>
                    <a:gd name="T14" fmla="*/ 122 w 644"/>
                    <a:gd name="T15" fmla="*/ 118 h 118"/>
                    <a:gd name="T16" fmla="*/ 138 w 644"/>
                    <a:gd name="T17" fmla="*/ 118 h 118"/>
                    <a:gd name="T18" fmla="*/ 154 w 644"/>
                    <a:gd name="T19" fmla="*/ 107 h 118"/>
                    <a:gd name="T20" fmla="*/ 170 w 644"/>
                    <a:gd name="T21" fmla="*/ 91 h 118"/>
                    <a:gd name="T22" fmla="*/ 191 w 644"/>
                    <a:gd name="T23" fmla="*/ 70 h 118"/>
                    <a:gd name="T24" fmla="*/ 207 w 644"/>
                    <a:gd name="T25" fmla="*/ 48 h 118"/>
                    <a:gd name="T26" fmla="*/ 223 w 644"/>
                    <a:gd name="T27" fmla="*/ 27 h 118"/>
                    <a:gd name="T28" fmla="*/ 229 w 644"/>
                    <a:gd name="T29" fmla="*/ 21 h 118"/>
                    <a:gd name="T30" fmla="*/ 239 w 644"/>
                    <a:gd name="T31" fmla="*/ 11 h 118"/>
                    <a:gd name="T32" fmla="*/ 255 w 644"/>
                    <a:gd name="T33" fmla="*/ 0 h 118"/>
                    <a:gd name="T34" fmla="*/ 271 w 644"/>
                    <a:gd name="T35" fmla="*/ 0 h 118"/>
                    <a:gd name="T36" fmla="*/ 287 w 644"/>
                    <a:gd name="T37" fmla="*/ 5 h 118"/>
                    <a:gd name="T38" fmla="*/ 303 w 644"/>
                    <a:gd name="T39" fmla="*/ 11 h 118"/>
                    <a:gd name="T40" fmla="*/ 319 w 644"/>
                    <a:gd name="T41" fmla="*/ 32 h 118"/>
                    <a:gd name="T42" fmla="*/ 335 w 644"/>
                    <a:gd name="T43" fmla="*/ 48 h 118"/>
                    <a:gd name="T44" fmla="*/ 346 w 644"/>
                    <a:gd name="T45" fmla="*/ 64 h 118"/>
                    <a:gd name="T46" fmla="*/ 356 w 644"/>
                    <a:gd name="T47" fmla="*/ 81 h 118"/>
                    <a:gd name="T48" fmla="*/ 372 w 644"/>
                    <a:gd name="T49" fmla="*/ 97 h 118"/>
                    <a:gd name="T50" fmla="*/ 388 w 644"/>
                    <a:gd name="T51" fmla="*/ 113 h 118"/>
                    <a:gd name="T52" fmla="*/ 404 w 644"/>
                    <a:gd name="T53" fmla="*/ 118 h 118"/>
                    <a:gd name="T54" fmla="*/ 420 w 644"/>
                    <a:gd name="T55" fmla="*/ 118 h 118"/>
                    <a:gd name="T56" fmla="*/ 436 w 644"/>
                    <a:gd name="T57" fmla="*/ 113 h 118"/>
                    <a:gd name="T58" fmla="*/ 452 w 644"/>
                    <a:gd name="T59" fmla="*/ 102 h 118"/>
                    <a:gd name="T60" fmla="*/ 468 w 644"/>
                    <a:gd name="T61" fmla="*/ 81 h 118"/>
                    <a:gd name="T62" fmla="*/ 489 w 644"/>
                    <a:gd name="T63" fmla="*/ 59 h 118"/>
                    <a:gd name="T64" fmla="*/ 505 w 644"/>
                    <a:gd name="T65" fmla="*/ 38 h 118"/>
                    <a:gd name="T66" fmla="*/ 516 w 644"/>
                    <a:gd name="T67" fmla="*/ 21 h 118"/>
                    <a:gd name="T68" fmla="*/ 532 w 644"/>
                    <a:gd name="T69" fmla="*/ 5 h 118"/>
                    <a:gd name="T70" fmla="*/ 548 w 644"/>
                    <a:gd name="T71" fmla="*/ 0 h 118"/>
                    <a:gd name="T72" fmla="*/ 564 w 644"/>
                    <a:gd name="T73" fmla="*/ 0 h 118"/>
                    <a:gd name="T74" fmla="*/ 580 w 644"/>
                    <a:gd name="T75" fmla="*/ 5 h 118"/>
                    <a:gd name="T76" fmla="*/ 596 w 644"/>
                    <a:gd name="T77" fmla="*/ 16 h 118"/>
                    <a:gd name="T78" fmla="*/ 612 w 644"/>
                    <a:gd name="T79" fmla="*/ 32 h 118"/>
                    <a:gd name="T80" fmla="*/ 623 w 644"/>
                    <a:gd name="T81" fmla="*/ 48 h 118"/>
                    <a:gd name="T82" fmla="*/ 638 w 644"/>
                    <a:gd name="T83" fmla="*/ 6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44" h="118">
                      <a:moveTo>
                        <a:pt x="0" y="5"/>
                      </a:moveTo>
                      <a:lnTo>
                        <a:pt x="5" y="5"/>
                      </a:lnTo>
                      <a:lnTo>
                        <a:pt x="11" y="11"/>
                      </a:lnTo>
                      <a:lnTo>
                        <a:pt x="16" y="16"/>
                      </a:lnTo>
                      <a:lnTo>
                        <a:pt x="21" y="21"/>
                      </a:lnTo>
                      <a:lnTo>
                        <a:pt x="27" y="27"/>
                      </a:lnTo>
                      <a:lnTo>
                        <a:pt x="32" y="32"/>
                      </a:lnTo>
                      <a:lnTo>
                        <a:pt x="43" y="43"/>
                      </a:lnTo>
                      <a:lnTo>
                        <a:pt x="43" y="48"/>
                      </a:lnTo>
                      <a:lnTo>
                        <a:pt x="48" y="54"/>
                      </a:lnTo>
                      <a:lnTo>
                        <a:pt x="53" y="59"/>
                      </a:lnTo>
                      <a:lnTo>
                        <a:pt x="64" y="70"/>
                      </a:lnTo>
                      <a:lnTo>
                        <a:pt x="64" y="75"/>
                      </a:lnTo>
                      <a:lnTo>
                        <a:pt x="69" y="81"/>
                      </a:lnTo>
                      <a:lnTo>
                        <a:pt x="74" y="86"/>
                      </a:lnTo>
                      <a:lnTo>
                        <a:pt x="85" y="97"/>
                      </a:lnTo>
                      <a:lnTo>
                        <a:pt x="85" y="102"/>
                      </a:lnTo>
                      <a:lnTo>
                        <a:pt x="90" y="107"/>
                      </a:lnTo>
                      <a:lnTo>
                        <a:pt x="96" y="113"/>
                      </a:lnTo>
                      <a:lnTo>
                        <a:pt x="101" y="113"/>
                      </a:lnTo>
                      <a:lnTo>
                        <a:pt x="106" y="118"/>
                      </a:lnTo>
                      <a:lnTo>
                        <a:pt x="112" y="118"/>
                      </a:lnTo>
                      <a:lnTo>
                        <a:pt x="117" y="118"/>
                      </a:lnTo>
                      <a:lnTo>
                        <a:pt x="122" y="118"/>
                      </a:lnTo>
                      <a:lnTo>
                        <a:pt x="128" y="118"/>
                      </a:lnTo>
                      <a:lnTo>
                        <a:pt x="133" y="118"/>
                      </a:lnTo>
                      <a:lnTo>
                        <a:pt x="138" y="118"/>
                      </a:lnTo>
                      <a:lnTo>
                        <a:pt x="144" y="113"/>
                      </a:lnTo>
                      <a:lnTo>
                        <a:pt x="149" y="113"/>
                      </a:lnTo>
                      <a:lnTo>
                        <a:pt x="154" y="107"/>
                      </a:lnTo>
                      <a:lnTo>
                        <a:pt x="160" y="102"/>
                      </a:lnTo>
                      <a:lnTo>
                        <a:pt x="165" y="97"/>
                      </a:lnTo>
                      <a:lnTo>
                        <a:pt x="170" y="91"/>
                      </a:lnTo>
                      <a:lnTo>
                        <a:pt x="176" y="86"/>
                      </a:lnTo>
                      <a:lnTo>
                        <a:pt x="181" y="81"/>
                      </a:lnTo>
                      <a:lnTo>
                        <a:pt x="191" y="70"/>
                      </a:lnTo>
                      <a:lnTo>
                        <a:pt x="191" y="64"/>
                      </a:lnTo>
                      <a:lnTo>
                        <a:pt x="197" y="59"/>
                      </a:lnTo>
                      <a:lnTo>
                        <a:pt x="207" y="48"/>
                      </a:lnTo>
                      <a:lnTo>
                        <a:pt x="207" y="43"/>
                      </a:lnTo>
                      <a:lnTo>
                        <a:pt x="213" y="38"/>
                      </a:lnTo>
                      <a:lnTo>
                        <a:pt x="223" y="27"/>
                      </a:lnTo>
                      <a:lnTo>
                        <a:pt x="218" y="27"/>
                      </a:lnTo>
                      <a:lnTo>
                        <a:pt x="223" y="27"/>
                      </a:lnTo>
                      <a:lnTo>
                        <a:pt x="229" y="21"/>
                      </a:lnTo>
                      <a:lnTo>
                        <a:pt x="239" y="11"/>
                      </a:lnTo>
                      <a:lnTo>
                        <a:pt x="234" y="11"/>
                      </a:lnTo>
                      <a:lnTo>
                        <a:pt x="239" y="11"/>
                      </a:lnTo>
                      <a:lnTo>
                        <a:pt x="245" y="5"/>
                      </a:lnTo>
                      <a:lnTo>
                        <a:pt x="250" y="5"/>
                      </a:lnTo>
                      <a:lnTo>
                        <a:pt x="255" y="0"/>
                      </a:lnTo>
                      <a:lnTo>
                        <a:pt x="261" y="0"/>
                      </a:lnTo>
                      <a:lnTo>
                        <a:pt x="266" y="0"/>
                      </a:lnTo>
                      <a:lnTo>
                        <a:pt x="271" y="0"/>
                      </a:lnTo>
                      <a:lnTo>
                        <a:pt x="277" y="0"/>
                      </a:lnTo>
                      <a:lnTo>
                        <a:pt x="282" y="0"/>
                      </a:lnTo>
                      <a:lnTo>
                        <a:pt x="287" y="5"/>
                      </a:lnTo>
                      <a:lnTo>
                        <a:pt x="293" y="5"/>
                      </a:lnTo>
                      <a:lnTo>
                        <a:pt x="298" y="11"/>
                      </a:lnTo>
                      <a:lnTo>
                        <a:pt x="303" y="11"/>
                      </a:lnTo>
                      <a:lnTo>
                        <a:pt x="314" y="21"/>
                      </a:lnTo>
                      <a:lnTo>
                        <a:pt x="314" y="27"/>
                      </a:lnTo>
                      <a:lnTo>
                        <a:pt x="319" y="32"/>
                      </a:lnTo>
                      <a:lnTo>
                        <a:pt x="325" y="38"/>
                      </a:lnTo>
                      <a:lnTo>
                        <a:pt x="330" y="43"/>
                      </a:lnTo>
                      <a:lnTo>
                        <a:pt x="335" y="48"/>
                      </a:lnTo>
                      <a:lnTo>
                        <a:pt x="340" y="54"/>
                      </a:lnTo>
                      <a:lnTo>
                        <a:pt x="340" y="59"/>
                      </a:lnTo>
                      <a:lnTo>
                        <a:pt x="346" y="64"/>
                      </a:lnTo>
                      <a:lnTo>
                        <a:pt x="351" y="70"/>
                      </a:lnTo>
                      <a:lnTo>
                        <a:pt x="356" y="75"/>
                      </a:lnTo>
                      <a:lnTo>
                        <a:pt x="356" y="81"/>
                      </a:lnTo>
                      <a:lnTo>
                        <a:pt x="362" y="86"/>
                      </a:lnTo>
                      <a:lnTo>
                        <a:pt x="367" y="91"/>
                      </a:lnTo>
                      <a:lnTo>
                        <a:pt x="372" y="97"/>
                      </a:lnTo>
                      <a:lnTo>
                        <a:pt x="378" y="102"/>
                      </a:lnTo>
                      <a:lnTo>
                        <a:pt x="383" y="107"/>
                      </a:lnTo>
                      <a:lnTo>
                        <a:pt x="388" y="113"/>
                      </a:lnTo>
                      <a:lnTo>
                        <a:pt x="394" y="118"/>
                      </a:lnTo>
                      <a:lnTo>
                        <a:pt x="399" y="118"/>
                      </a:lnTo>
                      <a:lnTo>
                        <a:pt x="404" y="118"/>
                      </a:lnTo>
                      <a:lnTo>
                        <a:pt x="410" y="118"/>
                      </a:lnTo>
                      <a:lnTo>
                        <a:pt x="415" y="118"/>
                      </a:lnTo>
                      <a:lnTo>
                        <a:pt x="420" y="118"/>
                      </a:lnTo>
                      <a:lnTo>
                        <a:pt x="426" y="118"/>
                      </a:lnTo>
                      <a:lnTo>
                        <a:pt x="431" y="118"/>
                      </a:lnTo>
                      <a:lnTo>
                        <a:pt x="436" y="113"/>
                      </a:lnTo>
                      <a:lnTo>
                        <a:pt x="442" y="113"/>
                      </a:lnTo>
                      <a:lnTo>
                        <a:pt x="447" y="107"/>
                      </a:lnTo>
                      <a:lnTo>
                        <a:pt x="452" y="102"/>
                      </a:lnTo>
                      <a:lnTo>
                        <a:pt x="458" y="97"/>
                      </a:lnTo>
                      <a:lnTo>
                        <a:pt x="468" y="86"/>
                      </a:lnTo>
                      <a:lnTo>
                        <a:pt x="468" y="81"/>
                      </a:lnTo>
                      <a:lnTo>
                        <a:pt x="474" y="75"/>
                      </a:lnTo>
                      <a:lnTo>
                        <a:pt x="479" y="70"/>
                      </a:lnTo>
                      <a:lnTo>
                        <a:pt x="489" y="59"/>
                      </a:lnTo>
                      <a:lnTo>
                        <a:pt x="489" y="54"/>
                      </a:lnTo>
                      <a:lnTo>
                        <a:pt x="495" y="48"/>
                      </a:lnTo>
                      <a:lnTo>
                        <a:pt x="505" y="38"/>
                      </a:lnTo>
                      <a:lnTo>
                        <a:pt x="505" y="32"/>
                      </a:lnTo>
                      <a:lnTo>
                        <a:pt x="511" y="27"/>
                      </a:lnTo>
                      <a:lnTo>
                        <a:pt x="516" y="21"/>
                      </a:lnTo>
                      <a:lnTo>
                        <a:pt x="521" y="16"/>
                      </a:lnTo>
                      <a:lnTo>
                        <a:pt x="527" y="11"/>
                      </a:lnTo>
                      <a:lnTo>
                        <a:pt x="532" y="5"/>
                      </a:lnTo>
                      <a:lnTo>
                        <a:pt x="537" y="5"/>
                      </a:lnTo>
                      <a:lnTo>
                        <a:pt x="543" y="0"/>
                      </a:lnTo>
                      <a:lnTo>
                        <a:pt x="548" y="0"/>
                      </a:lnTo>
                      <a:lnTo>
                        <a:pt x="553" y="0"/>
                      </a:lnTo>
                      <a:lnTo>
                        <a:pt x="559" y="0"/>
                      </a:lnTo>
                      <a:lnTo>
                        <a:pt x="564" y="0"/>
                      </a:lnTo>
                      <a:lnTo>
                        <a:pt x="569" y="0"/>
                      </a:lnTo>
                      <a:lnTo>
                        <a:pt x="575" y="0"/>
                      </a:lnTo>
                      <a:lnTo>
                        <a:pt x="580" y="5"/>
                      </a:lnTo>
                      <a:lnTo>
                        <a:pt x="585" y="5"/>
                      </a:lnTo>
                      <a:lnTo>
                        <a:pt x="591" y="11"/>
                      </a:lnTo>
                      <a:lnTo>
                        <a:pt x="596" y="16"/>
                      </a:lnTo>
                      <a:lnTo>
                        <a:pt x="601" y="21"/>
                      </a:lnTo>
                      <a:lnTo>
                        <a:pt x="607" y="27"/>
                      </a:lnTo>
                      <a:lnTo>
                        <a:pt x="612" y="32"/>
                      </a:lnTo>
                      <a:lnTo>
                        <a:pt x="617" y="38"/>
                      </a:lnTo>
                      <a:lnTo>
                        <a:pt x="623" y="43"/>
                      </a:lnTo>
                      <a:lnTo>
                        <a:pt x="623" y="48"/>
                      </a:lnTo>
                      <a:lnTo>
                        <a:pt x="628" y="54"/>
                      </a:lnTo>
                      <a:lnTo>
                        <a:pt x="633" y="59"/>
                      </a:lnTo>
                      <a:lnTo>
                        <a:pt x="638" y="64"/>
                      </a:lnTo>
                      <a:lnTo>
                        <a:pt x="638" y="70"/>
                      </a:lnTo>
                      <a:lnTo>
                        <a:pt x="644" y="75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99" name="Freeform 62"/>
                <p:cNvSpPr>
                  <a:spLocks/>
                </p:cNvSpPr>
                <p:nvPr/>
              </p:nvSpPr>
              <p:spPr bwMode="auto">
                <a:xfrm>
                  <a:off x="4910138" y="2301876"/>
                  <a:ext cx="1047750" cy="187325"/>
                </a:xfrm>
                <a:custGeom>
                  <a:avLst/>
                  <a:gdLst>
                    <a:gd name="T0" fmla="*/ 16 w 660"/>
                    <a:gd name="T1" fmla="*/ 91 h 118"/>
                    <a:gd name="T2" fmla="*/ 26 w 660"/>
                    <a:gd name="T3" fmla="*/ 102 h 118"/>
                    <a:gd name="T4" fmla="*/ 37 w 660"/>
                    <a:gd name="T5" fmla="*/ 113 h 118"/>
                    <a:gd name="T6" fmla="*/ 53 w 660"/>
                    <a:gd name="T7" fmla="*/ 118 h 118"/>
                    <a:gd name="T8" fmla="*/ 69 w 660"/>
                    <a:gd name="T9" fmla="*/ 118 h 118"/>
                    <a:gd name="T10" fmla="*/ 85 w 660"/>
                    <a:gd name="T11" fmla="*/ 113 h 118"/>
                    <a:gd name="T12" fmla="*/ 101 w 660"/>
                    <a:gd name="T13" fmla="*/ 97 h 118"/>
                    <a:gd name="T14" fmla="*/ 117 w 660"/>
                    <a:gd name="T15" fmla="*/ 81 h 118"/>
                    <a:gd name="T16" fmla="*/ 133 w 660"/>
                    <a:gd name="T17" fmla="*/ 59 h 118"/>
                    <a:gd name="T18" fmla="*/ 149 w 660"/>
                    <a:gd name="T19" fmla="*/ 38 h 118"/>
                    <a:gd name="T20" fmla="*/ 165 w 660"/>
                    <a:gd name="T21" fmla="*/ 21 h 118"/>
                    <a:gd name="T22" fmla="*/ 175 w 660"/>
                    <a:gd name="T23" fmla="*/ 11 h 118"/>
                    <a:gd name="T24" fmla="*/ 191 w 660"/>
                    <a:gd name="T25" fmla="*/ 0 h 118"/>
                    <a:gd name="T26" fmla="*/ 207 w 660"/>
                    <a:gd name="T27" fmla="*/ 0 h 118"/>
                    <a:gd name="T28" fmla="*/ 223 w 660"/>
                    <a:gd name="T29" fmla="*/ 0 h 118"/>
                    <a:gd name="T30" fmla="*/ 239 w 660"/>
                    <a:gd name="T31" fmla="*/ 16 h 118"/>
                    <a:gd name="T32" fmla="*/ 261 w 660"/>
                    <a:gd name="T33" fmla="*/ 32 h 118"/>
                    <a:gd name="T34" fmla="*/ 271 w 660"/>
                    <a:gd name="T35" fmla="*/ 48 h 118"/>
                    <a:gd name="T36" fmla="*/ 287 w 660"/>
                    <a:gd name="T37" fmla="*/ 70 h 118"/>
                    <a:gd name="T38" fmla="*/ 303 w 660"/>
                    <a:gd name="T39" fmla="*/ 91 h 118"/>
                    <a:gd name="T40" fmla="*/ 319 w 660"/>
                    <a:gd name="T41" fmla="*/ 107 h 118"/>
                    <a:gd name="T42" fmla="*/ 335 w 660"/>
                    <a:gd name="T43" fmla="*/ 118 h 118"/>
                    <a:gd name="T44" fmla="*/ 351 w 660"/>
                    <a:gd name="T45" fmla="*/ 118 h 118"/>
                    <a:gd name="T46" fmla="*/ 367 w 660"/>
                    <a:gd name="T47" fmla="*/ 118 h 118"/>
                    <a:gd name="T48" fmla="*/ 383 w 660"/>
                    <a:gd name="T49" fmla="*/ 107 h 118"/>
                    <a:gd name="T50" fmla="*/ 399 w 660"/>
                    <a:gd name="T51" fmla="*/ 91 h 118"/>
                    <a:gd name="T52" fmla="*/ 415 w 660"/>
                    <a:gd name="T53" fmla="*/ 70 h 118"/>
                    <a:gd name="T54" fmla="*/ 431 w 660"/>
                    <a:gd name="T55" fmla="*/ 48 h 118"/>
                    <a:gd name="T56" fmla="*/ 452 w 660"/>
                    <a:gd name="T57" fmla="*/ 27 h 118"/>
                    <a:gd name="T58" fmla="*/ 463 w 660"/>
                    <a:gd name="T59" fmla="*/ 11 h 118"/>
                    <a:gd name="T60" fmla="*/ 479 w 660"/>
                    <a:gd name="T61" fmla="*/ 0 h 118"/>
                    <a:gd name="T62" fmla="*/ 495 w 660"/>
                    <a:gd name="T63" fmla="*/ 0 h 118"/>
                    <a:gd name="T64" fmla="*/ 511 w 660"/>
                    <a:gd name="T65" fmla="*/ 0 h 118"/>
                    <a:gd name="T66" fmla="*/ 527 w 660"/>
                    <a:gd name="T67" fmla="*/ 11 h 118"/>
                    <a:gd name="T68" fmla="*/ 543 w 660"/>
                    <a:gd name="T69" fmla="*/ 27 h 118"/>
                    <a:gd name="T70" fmla="*/ 559 w 660"/>
                    <a:gd name="T71" fmla="*/ 48 h 118"/>
                    <a:gd name="T72" fmla="*/ 580 w 660"/>
                    <a:gd name="T73" fmla="*/ 70 h 118"/>
                    <a:gd name="T74" fmla="*/ 596 w 660"/>
                    <a:gd name="T75" fmla="*/ 91 h 118"/>
                    <a:gd name="T76" fmla="*/ 612 w 660"/>
                    <a:gd name="T77" fmla="*/ 107 h 118"/>
                    <a:gd name="T78" fmla="*/ 617 w 660"/>
                    <a:gd name="T79" fmla="*/ 113 h 118"/>
                    <a:gd name="T80" fmla="*/ 633 w 660"/>
                    <a:gd name="T81" fmla="*/ 118 h 118"/>
                    <a:gd name="T82" fmla="*/ 649 w 660"/>
                    <a:gd name="T8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60" h="118">
                      <a:moveTo>
                        <a:pt x="0" y="75"/>
                      </a:moveTo>
                      <a:lnTo>
                        <a:pt x="5" y="81"/>
                      </a:lnTo>
                      <a:lnTo>
                        <a:pt x="16" y="91"/>
                      </a:lnTo>
                      <a:lnTo>
                        <a:pt x="16" y="97"/>
                      </a:lnTo>
                      <a:lnTo>
                        <a:pt x="21" y="102"/>
                      </a:lnTo>
                      <a:lnTo>
                        <a:pt x="26" y="102"/>
                      </a:lnTo>
                      <a:lnTo>
                        <a:pt x="37" y="113"/>
                      </a:lnTo>
                      <a:lnTo>
                        <a:pt x="32" y="113"/>
                      </a:lnTo>
                      <a:lnTo>
                        <a:pt x="37" y="113"/>
                      </a:lnTo>
                      <a:lnTo>
                        <a:pt x="42" y="118"/>
                      </a:lnTo>
                      <a:lnTo>
                        <a:pt x="48" y="118"/>
                      </a:lnTo>
                      <a:lnTo>
                        <a:pt x="53" y="118"/>
                      </a:lnTo>
                      <a:lnTo>
                        <a:pt x="58" y="118"/>
                      </a:lnTo>
                      <a:lnTo>
                        <a:pt x="64" y="118"/>
                      </a:lnTo>
                      <a:lnTo>
                        <a:pt x="69" y="118"/>
                      </a:lnTo>
                      <a:lnTo>
                        <a:pt x="74" y="118"/>
                      </a:lnTo>
                      <a:lnTo>
                        <a:pt x="80" y="118"/>
                      </a:lnTo>
                      <a:lnTo>
                        <a:pt x="85" y="113"/>
                      </a:lnTo>
                      <a:lnTo>
                        <a:pt x="90" y="107"/>
                      </a:lnTo>
                      <a:lnTo>
                        <a:pt x="96" y="102"/>
                      </a:lnTo>
                      <a:lnTo>
                        <a:pt x="101" y="97"/>
                      </a:lnTo>
                      <a:lnTo>
                        <a:pt x="106" y="91"/>
                      </a:lnTo>
                      <a:lnTo>
                        <a:pt x="112" y="86"/>
                      </a:lnTo>
                      <a:lnTo>
                        <a:pt x="117" y="81"/>
                      </a:lnTo>
                      <a:lnTo>
                        <a:pt x="128" y="70"/>
                      </a:lnTo>
                      <a:lnTo>
                        <a:pt x="128" y="64"/>
                      </a:lnTo>
                      <a:lnTo>
                        <a:pt x="133" y="59"/>
                      </a:lnTo>
                      <a:lnTo>
                        <a:pt x="143" y="48"/>
                      </a:lnTo>
                      <a:lnTo>
                        <a:pt x="143" y="43"/>
                      </a:lnTo>
                      <a:lnTo>
                        <a:pt x="149" y="38"/>
                      </a:lnTo>
                      <a:lnTo>
                        <a:pt x="154" y="32"/>
                      </a:lnTo>
                      <a:lnTo>
                        <a:pt x="159" y="27"/>
                      </a:lnTo>
                      <a:lnTo>
                        <a:pt x="165" y="21"/>
                      </a:lnTo>
                      <a:lnTo>
                        <a:pt x="175" y="11"/>
                      </a:lnTo>
                      <a:lnTo>
                        <a:pt x="170" y="11"/>
                      </a:lnTo>
                      <a:lnTo>
                        <a:pt x="175" y="11"/>
                      </a:lnTo>
                      <a:lnTo>
                        <a:pt x="181" y="5"/>
                      </a:lnTo>
                      <a:lnTo>
                        <a:pt x="186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2" y="0"/>
                      </a:lnTo>
                      <a:lnTo>
                        <a:pt x="207" y="0"/>
                      </a:lnTo>
                      <a:lnTo>
                        <a:pt x="213" y="0"/>
                      </a:lnTo>
                      <a:lnTo>
                        <a:pt x="218" y="0"/>
                      </a:lnTo>
                      <a:lnTo>
                        <a:pt x="223" y="0"/>
                      </a:lnTo>
                      <a:lnTo>
                        <a:pt x="229" y="5"/>
                      </a:lnTo>
                      <a:lnTo>
                        <a:pt x="234" y="11"/>
                      </a:lnTo>
                      <a:lnTo>
                        <a:pt x="239" y="16"/>
                      </a:lnTo>
                      <a:lnTo>
                        <a:pt x="245" y="21"/>
                      </a:lnTo>
                      <a:lnTo>
                        <a:pt x="250" y="21"/>
                      </a:lnTo>
                      <a:lnTo>
                        <a:pt x="261" y="32"/>
                      </a:lnTo>
                      <a:lnTo>
                        <a:pt x="261" y="38"/>
                      </a:lnTo>
                      <a:lnTo>
                        <a:pt x="266" y="43"/>
                      </a:lnTo>
                      <a:lnTo>
                        <a:pt x="271" y="48"/>
                      </a:lnTo>
                      <a:lnTo>
                        <a:pt x="282" y="59"/>
                      </a:lnTo>
                      <a:lnTo>
                        <a:pt x="282" y="64"/>
                      </a:lnTo>
                      <a:lnTo>
                        <a:pt x="287" y="70"/>
                      </a:lnTo>
                      <a:lnTo>
                        <a:pt x="298" y="81"/>
                      </a:lnTo>
                      <a:lnTo>
                        <a:pt x="298" y="86"/>
                      </a:lnTo>
                      <a:lnTo>
                        <a:pt x="303" y="91"/>
                      </a:lnTo>
                      <a:lnTo>
                        <a:pt x="308" y="97"/>
                      </a:lnTo>
                      <a:lnTo>
                        <a:pt x="314" y="102"/>
                      </a:lnTo>
                      <a:lnTo>
                        <a:pt x="319" y="107"/>
                      </a:lnTo>
                      <a:lnTo>
                        <a:pt x="324" y="113"/>
                      </a:lnTo>
                      <a:lnTo>
                        <a:pt x="330" y="113"/>
                      </a:lnTo>
                      <a:lnTo>
                        <a:pt x="335" y="118"/>
                      </a:lnTo>
                      <a:lnTo>
                        <a:pt x="340" y="118"/>
                      </a:lnTo>
                      <a:lnTo>
                        <a:pt x="346" y="118"/>
                      </a:lnTo>
                      <a:lnTo>
                        <a:pt x="351" y="118"/>
                      </a:lnTo>
                      <a:lnTo>
                        <a:pt x="356" y="118"/>
                      </a:lnTo>
                      <a:lnTo>
                        <a:pt x="362" y="118"/>
                      </a:lnTo>
                      <a:lnTo>
                        <a:pt x="367" y="118"/>
                      </a:lnTo>
                      <a:lnTo>
                        <a:pt x="372" y="113"/>
                      </a:lnTo>
                      <a:lnTo>
                        <a:pt x="378" y="107"/>
                      </a:lnTo>
                      <a:lnTo>
                        <a:pt x="383" y="107"/>
                      </a:lnTo>
                      <a:lnTo>
                        <a:pt x="388" y="102"/>
                      </a:lnTo>
                      <a:lnTo>
                        <a:pt x="394" y="97"/>
                      </a:lnTo>
                      <a:lnTo>
                        <a:pt x="399" y="91"/>
                      </a:lnTo>
                      <a:lnTo>
                        <a:pt x="410" y="81"/>
                      </a:lnTo>
                      <a:lnTo>
                        <a:pt x="410" y="75"/>
                      </a:lnTo>
                      <a:lnTo>
                        <a:pt x="415" y="70"/>
                      </a:lnTo>
                      <a:lnTo>
                        <a:pt x="420" y="64"/>
                      </a:lnTo>
                      <a:lnTo>
                        <a:pt x="431" y="54"/>
                      </a:lnTo>
                      <a:lnTo>
                        <a:pt x="431" y="48"/>
                      </a:lnTo>
                      <a:lnTo>
                        <a:pt x="436" y="43"/>
                      </a:lnTo>
                      <a:lnTo>
                        <a:pt x="441" y="38"/>
                      </a:lnTo>
                      <a:lnTo>
                        <a:pt x="452" y="27"/>
                      </a:lnTo>
                      <a:lnTo>
                        <a:pt x="452" y="21"/>
                      </a:lnTo>
                      <a:lnTo>
                        <a:pt x="457" y="16"/>
                      </a:lnTo>
                      <a:lnTo>
                        <a:pt x="463" y="11"/>
                      </a:lnTo>
                      <a:lnTo>
                        <a:pt x="468" y="5"/>
                      </a:lnTo>
                      <a:lnTo>
                        <a:pt x="473" y="5"/>
                      </a:lnTo>
                      <a:lnTo>
                        <a:pt x="479" y="0"/>
                      </a:lnTo>
                      <a:lnTo>
                        <a:pt x="484" y="0"/>
                      </a:lnTo>
                      <a:lnTo>
                        <a:pt x="489" y="0"/>
                      </a:lnTo>
                      <a:lnTo>
                        <a:pt x="495" y="0"/>
                      </a:lnTo>
                      <a:lnTo>
                        <a:pt x="500" y="0"/>
                      </a:lnTo>
                      <a:lnTo>
                        <a:pt x="505" y="0"/>
                      </a:lnTo>
                      <a:lnTo>
                        <a:pt x="511" y="0"/>
                      </a:lnTo>
                      <a:lnTo>
                        <a:pt x="516" y="5"/>
                      </a:lnTo>
                      <a:lnTo>
                        <a:pt x="521" y="5"/>
                      </a:lnTo>
                      <a:lnTo>
                        <a:pt x="527" y="11"/>
                      </a:lnTo>
                      <a:lnTo>
                        <a:pt x="532" y="16"/>
                      </a:lnTo>
                      <a:lnTo>
                        <a:pt x="537" y="21"/>
                      </a:lnTo>
                      <a:lnTo>
                        <a:pt x="543" y="27"/>
                      </a:lnTo>
                      <a:lnTo>
                        <a:pt x="548" y="32"/>
                      </a:lnTo>
                      <a:lnTo>
                        <a:pt x="559" y="43"/>
                      </a:lnTo>
                      <a:lnTo>
                        <a:pt x="559" y="48"/>
                      </a:lnTo>
                      <a:lnTo>
                        <a:pt x="564" y="54"/>
                      </a:lnTo>
                      <a:lnTo>
                        <a:pt x="569" y="59"/>
                      </a:lnTo>
                      <a:lnTo>
                        <a:pt x="580" y="70"/>
                      </a:lnTo>
                      <a:lnTo>
                        <a:pt x="580" y="75"/>
                      </a:lnTo>
                      <a:lnTo>
                        <a:pt x="585" y="81"/>
                      </a:lnTo>
                      <a:lnTo>
                        <a:pt x="596" y="91"/>
                      </a:lnTo>
                      <a:lnTo>
                        <a:pt x="596" y="97"/>
                      </a:lnTo>
                      <a:lnTo>
                        <a:pt x="601" y="97"/>
                      </a:lnTo>
                      <a:lnTo>
                        <a:pt x="612" y="107"/>
                      </a:lnTo>
                      <a:lnTo>
                        <a:pt x="606" y="107"/>
                      </a:lnTo>
                      <a:lnTo>
                        <a:pt x="612" y="107"/>
                      </a:lnTo>
                      <a:lnTo>
                        <a:pt x="617" y="113"/>
                      </a:lnTo>
                      <a:lnTo>
                        <a:pt x="622" y="118"/>
                      </a:lnTo>
                      <a:lnTo>
                        <a:pt x="628" y="118"/>
                      </a:lnTo>
                      <a:lnTo>
                        <a:pt x="633" y="118"/>
                      </a:lnTo>
                      <a:lnTo>
                        <a:pt x="638" y="118"/>
                      </a:lnTo>
                      <a:lnTo>
                        <a:pt x="644" y="118"/>
                      </a:lnTo>
                      <a:lnTo>
                        <a:pt x="649" y="118"/>
                      </a:lnTo>
                      <a:lnTo>
                        <a:pt x="654" y="118"/>
                      </a:lnTo>
                      <a:lnTo>
                        <a:pt x="660" y="113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00" name="Freeform 63"/>
                <p:cNvSpPr>
                  <a:spLocks/>
                </p:cNvSpPr>
                <p:nvPr/>
              </p:nvSpPr>
              <p:spPr bwMode="auto">
                <a:xfrm>
                  <a:off x="5957888" y="2301876"/>
                  <a:ext cx="531813" cy="187325"/>
                </a:xfrm>
                <a:custGeom>
                  <a:avLst/>
                  <a:gdLst>
                    <a:gd name="T0" fmla="*/ 5 w 335"/>
                    <a:gd name="T1" fmla="*/ 113 h 118"/>
                    <a:gd name="T2" fmla="*/ 16 w 335"/>
                    <a:gd name="T3" fmla="*/ 102 h 118"/>
                    <a:gd name="T4" fmla="*/ 26 w 335"/>
                    <a:gd name="T5" fmla="*/ 91 h 118"/>
                    <a:gd name="T6" fmla="*/ 37 w 335"/>
                    <a:gd name="T7" fmla="*/ 81 h 118"/>
                    <a:gd name="T8" fmla="*/ 48 w 335"/>
                    <a:gd name="T9" fmla="*/ 70 h 118"/>
                    <a:gd name="T10" fmla="*/ 53 w 335"/>
                    <a:gd name="T11" fmla="*/ 59 h 118"/>
                    <a:gd name="T12" fmla="*/ 63 w 335"/>
                    <a:gd name="T13" fmla="*/ 48 h 118"/>
                    <a:gd name="T14" fmla="*/ 69 w 335"/>
                    <a:gd name="T15" fmla="*/ 38 h 118"/>
                    <a:gd name="T16" fmla="*/ 79 w 335"/>
                    <a:gd name="T17" fmla="*/ 27 h 118"/>
                    <a:gd name="T18" fmla="*/ 85 w 335"/>
                    <a:gd name="T19" fmla="*/ 16 h 118"/>
                    <a:gd name="T20" fmla="*/ 95 w 335"/>
                    <a:gd name="T21" fmla="*/ 11 h 118"/>
                    <a:gd name="T22" fmla="*/ 106 w 335"/>
                    <a:gd name="T23" fmla="*/ 0 h 118"/>
                    <a:gd name="T24" fmla="*/ 117 w 335"/>
                    <a:gd name="T25" fmla="*/ 0 h 118"/>
                    <a:gd name="T26" fmla="*/ 127 w 335"/>
                    <a:gd name="T27" fmla="*/ 0 h 118"/>
                    <a:gd name="T28" fmla="*/ 138 w 335"/>
                    <a:gd name="T29" fmla="*/ 0 h 118"/>
                    <a:gd name="T30" fmla="*/ 149 w 335"/>
                    <a:gd name="T31" fmla="*/ 5 h 118"/>
                    <a:gd name="T32" fmla="*/ 165 w 335"/>
                    <a:gd name="T33" fmla="*/ 16 h 118"/>
                    <a:gd name="T34" fmla="*/ 165 w 335"/>
                    <a:gd name="T35" fmla="*/ 16 h 118"/>
                    <a:gd name="T36" fmla="*/ 181 w 335"/>
                    <a:gd name="T37" fmla="*/ 32 h 118"/>
                    <a:gd name="T38" fmla="*/ 186 w 335"/>
                    <a:gd name="T39" fmla="*/ 43 h 118"/>
                    <a:gd name="T40" fmla="*/ 197 w 335"/>
                    <a:gd name="T41" fmla="*/ 59 h 118"/>
                    <a:gd name="T42" fmla="*/ 212 w 335"/>
                    <a:gd name="T43" fmla="*/ 75 h 118"/>
                    <a:gd name="T44" fmla="*/ 218 w 335"/>
                    <a:gd name="T45" fmla="*/ 86 h 118"/>
                    <a:gd name="T46" fmla="*/ 228 w 335"/>
                    <a:gd name="T47" fmla="*/ 97 h 118"/>
                    <a:gd name="T48" fmla="*/ 239 w 335"/>
                    <a:gd name="T49" fmla="*/ 107 h 118"/>
                    <a:gd name="T50" fmla="*/ 250 w 335"/>
                    <a:gd name="T51" fmla="*/ 113 h 118"/>
                    <a:gd name="T52" fmla="*/ 260 w 335"/>
                    <a:gd name="T53" fmla="*/ 118 h 118"/>
                    <a:gd name="T54" fmla="*/ 271 w 335"/>
                    <a:gd name="T55" fmla="*/ 118 h 118"/>
                    <a:gd name="T56" fmla="*/ 282 w 335"/>
                    <a:gd name="T57" fmla="*/ 118 h 118"/>
                    <a:gd name="T58" fmla="*/ 292 w 335"/>
                    <a:gd name="T59" fmla="*/ 113 h 118"/>
                    <a:gd name="T60" fmla="*/ 303 w 335"/>
                    <a:gd name="T61" fmla="*/ 107 h 118"/>
                    <a:gd name="T62" fmla="*/ 314 w 335"/>
                    <a:gd name="T63" fmla="*/ 97 h 118"/>
                    <a:gd name="T64" fmla="*/ 324 w 335"/>
                    <a:gd name="T65" fmla="*/ 86 h 118"/>
                    <a:gd name="T66" fmla="*/ 335 w 335"/>
                    <a:gd name="T67" fmla="*/ 75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35" h="118">
                      <a:moveTo>
                        <a:pt x="0" y="113"/>
                      </a:moveTo>
                      <a:lnTo>
                        <a:pt x="5" y="113"/>
                      </a:lnTo>
                      <a:lnTo>
                        <a:pt x="10" y="107"/>
                      </a:lnTo>
                      <a:lnTo>
                        <a:pt x="16" y="102"/>
                      </a:lnTo>
                      <a:lnTo>
                        <a:pt x="21" y="97"/>
                      </a:lnTo>
                      <a:lnTo>
                        <a:pt x="26" y="91"/>
                      </a:lnTo>
                      <a:lnTo>
                        <a:pt x="32" y="86"/>
                      </a:lnTo>
                      <a:lnTo>
                        <a:pt x="37" y="81"/>
                      </a:lnTo>
                      <a:lnTo>
                        <a:pt x="42" y="75"/>
                      </a:lnTo>
                      <a:lnTo>
                        <a:pt x="48" y="70"/>
                      </a:lnTo>
                      <a:lnTo>
                        <a:pt x="53" y="64"/>
                      </a:lnTo>
                      <a:lnTo>
                        <a:pt x="53" y="59"/>
                      </a:lnTo>
                      <a:lnTo>
                        <a:pt x="58" y="54"/>
                      </a:lnTo>
                      <a:lnTo>
                        <a:pt x="63" y="48"/>
                      </a:lnTo>
                      <a:lnTo>
                        <a:pt x="69" y="43"/>
                      </a:lnTo>
                      <a:lnTo>
                        <a:pt x="69" y="38"/>
                      </a:lnTo>
                      <a:lnTo>
                        <a:pt x="74" y="32"/>
                      </a:lnTo>
                      <a:lnTo>
                        <a:pt x="79" y="27"/>
                      </a:lnTo>
                      <a:lnTo>
                        <a:pt x="90" y="16"/>
                      </a:lnTo>
                      <a:lnTo>
                        <a:pt x="85" y="16"/>
                      </a:lnTo>
                      <a:lnTo>
                        <a:pt x="90" y="16"/>
                      </a:lnTo>
                      <a:lnTo>
                        <a:pt x="95" y="11"/>
                      </a:lnTo>
                      <a:lnTo>
                        <a:pt x="101" y="5"/>
                      </a:lnTo>
                      <a:lnTo>
                        <a:pt x="106" y="0"/>
                      </a:lnTo>
                      <a:lnTo>
                        <a:pt x="111" y="0"/>
                      </a:lnTo>
                      <a:lnTo>
                        <a:pt x="117" y="0"/>
                      </a:lnTo>
                      <a:lnTo>
                        <a:pt x="122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38" y="0"/>
                      </a:lnTo>
                      <a:lnTo>
                        <a:pt x="143" y="0"/>
                      </a:lnTo>
                      <a:lnTo>
                        <a:pt x="149" y="5"/>
                      </a:lnTo>
                      <a:lnTo>
                        <a:pt x="154" y="5"/>
                      </a:lnTo>
                      <a:lnTo>
                        <a:pt x="165" y="16"/>
                      </a:lnTo>
                      <a:lnTo>
                        <a:pt x="159" y="16"/>
                      </a:lnTo>
                      <a:lnTo>
                        <a:pt x="165" y="16"/>
                      </a:lnTo>
                      <a:lnTo>
                        <a:pt x="170" y="21"/>
                      </a:lnTo>
                      <a:lnTo>
                        <a:pt x="181" y="32"/>
                      </a:lnTo>
                      <a:lnTo>
                        <a:pt x="181" y="38"/>
                      </a:lnTo>
                      <a:lnTo>
                        <a:pt x="186" y="43"/>
                      </a:lnTo>
                      <a:lnTo>
                        <a:pt x="197" y="54"/>
                      </a:lnTo>
                      <a:lnTo>
                        <a:pt x="197" y="59"/>
                      </a:lnTo>
                      <a:lnTo>
                        <a:pt x="202" y="64"/>
                      </a:lnTo>
                      <a:lnTo>
                        <a:pt x="212" y="75"/>
                      </a:lnTo>
                      <a:lnTo>
                        <a:pt x="212" y="81"/>
                      </a:lnTo>
                      <a:lnTo>
                        <a:pt x="218" y="86"/>
                      </a:lnTo>
                      <a:lnTo>
                        <a:pt x="223" y="91"/>
                      </a:lnTo>
                      <a:lnTo>
                        <a:pt x="228" y="97"/>
                      </a:lnTo>
                      <a:lnTo>
                        <a:pt x="234" y="102"/>
                      </a:lnTo>
                      <a:lnTo>
                        <a:pt x="239" y="107"/>
                      </a:lnTo>
                      <a:lnTo>
                        <a:pt x="244" y="113"/>
                      </a:lnTo>
                      <a:lnTo>
                        <a:pt x="250" y="113"/>
                      </a:lnTo>
                      <a:lnTo>
                        <a:pt x="255" y="118"/>
                      </a:lnTo>
                      <a:lnTo>
                        <a:pt x="260" y="118"/>
                      </a:lnTo>
                      <a:lnTo>
                        <a:pt x="266" y="118"/>
                      </a:lnTo>
                      <a:lnTo>
                        <a:pt x="271" y="118"/>
                      </a:lnTo>
                      <a:lnTo>
                        <a:pt x="276" y="118"/>
                      </a:lnTo>
                      <a:lnTo>
                        <a:pt x="282" y="118"/>
                      </a:lnTo>
                      <a:lnTo>
                        <a:pt x="287" y="118"/>
                      </a:lnTo>
                      <a:lnTo>
                        <a:pt x="292" y="113"/>
                      </a:lnTo>
                      <a:lnTo>
                        <a:pt x="298" y="107"/>
                      </a:lnTo>
                      <a:lnTo>
                        <a:pt x="303" y="107"/>
                      </a:lnTo>
                      <a:lnTo>
                        <a:pt x="308" y="102"/>
                      </a:lnTo>
                      <a:lnTo>
                        <a:pt x="314" y="97"/>
                      </a:lnTo>
                      <a:lnTo>
                        <a:pt x="319" y="91"/>
                      </a:lnTo>
                      <a:lnTo>
                        <a:pt x="324" y="86"/>
                      </a:lnTo>
                      <a:lnTo>
                        <a:pt x="330" y="81"/>
                      </a:lnTo>
                      <a:lnTo>
                        <a:pt x="335" y="75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  <p:sp>
            <p:nvSpPr>
              <p:cNvPr id="95" name="Isosceles Triangle 141"/>
              <p:cNvSpPr/>
              <p:nvPr/>
            </p:nvSpPr>
            <p:spPr>
              <a:xfrm rot="5400000">
                <a:off x="5511243" y="3074566"/>
                <a:ext cx="141033" cy="174220"/>
              </a:xfrm>
              <a:prstGeom prst="triangl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96" name="Straight Connector 142"/>
              <p:cNvCxnSpPr>
                <a:stCxn id="95" idx="3"/>
              </p:cNvCxnSpPr>
              <p:nvPr/>
            </p:nvCxnSpPr>
            <p:spPr>
              <a:xfrm flipH="1" flipV="1">
                <a:off x="5320430" y="3161676"/>
                <a:ext cx="174220" cy="1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147"/>
            <p:cNvSpPr txBox="1"/>
            <p:nvPr/>
          </p:nvSpPr>
          <p:spPr>
            <a:xfrm>
              <a:off x="2872282" y="2768319"/>
              <a:ext cx="3024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</a:rPr>
                <a:t>B</a:t>
              </a:r>
              <a:r>
                <a:rPr lang="en-US" b="1" dirty="0" err="1" smtClean="0">
                  <a:solidFill>
                    <a:srgbClr val="0000FF"/>
                  </a:solidFill>
                </a:rPr>
                <a:t>etatron</a:t>
              </a:r>
              <a:r>
                <a:rPr lang="en-US" b="1" dirty="0" smtClean="0">
                  <a:solidFill>
                    <a:srgbClr val="0000FF"/>
                  </a:solidFill>
                </a:rPr>
                <a:t> or table top FEL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grpSp>
          <p:nvGrpSpPr>
            <p:cNvPr id="78" name="Group 148"/>
            <p:cNvGrpSpPr/>
            <p:nvPr/>
          </p:nvGrpSpPr>
          <p:grpSpPr>
            <a:xfrm rot="14324149" flipV="1">
              <a:off x="6322224" y="2826592"/>
              <a:ext cx="1112032" cy="47413"/>
              <a:chOff x="3540519" y="3070305"/>
              <a:chExt cx="2128351" cy="187325"/>
            </a:xfrm>
          </p:grpSpPr>
          <p:grpSp>
            <p:nvGrpSpPr>
              <p:cNvPr id="87" name="Group 149"/>
              <p:cNvGrpSpPr/>
              <p:nvPr/>
            </p:nvGrpSpPr>
            <p:grpSpPr>
              <a:xfrm rot="10800000">
                <a:off x="3540519" y="3070305"/>
                <a:ext cx="1800250" cy="187325"/>
                <a:chOff x="2822575" y="2301876"/>
                <a:chExt cx="3667126" cy="187325"/>
              </a:xfrm>
            </p:grpSpPr>
            <p:sp>
              <p:nvSpPr>
                <p:cNvPr id="90" name="Freeform 60"/>
                <p:cNvSpPr>
                  <a:spLocks/>
                </p:cNvSpPr>
                <p:nvPr/>
              </p:nvSpPr>
              <p:spPr bwMode="auto">
                <a:xfrm>
                  <a:off x="2822575" y="2301876"/>
                  <a:ext cx="1065213" cy="187325"/>
                </a:xfrm>
                <a:custGeom>
                  <a:avLst/>
                  <a:gdLst>
                    <a:gd name="T0" fmla="*/ 11 w 671"/>
                    <a:gd name="T1" fmla="*/ 43 h 118"/>
                    <a:gd name="T2" fmla="*/ 22 w 671"/>
                    <a:gd name="T3" fmla="*/ 27 h 118"/>
                    <a:gd name="T4" fmla="*/ 38 w 671"/>
                    <a:gd name="T5" fmla="*/ 11 h 118"/>
                    <a:gd name="T6" fmla="*/ 54 w 671"/>
                    <a:gd name="T7" fmla="*/ 0 h 118"/>
                    <a:gd name="T8" fmla="*/ 70 w 671"/>
                    <a:gd name="T9" fmla="*/ 0 h 118"/>
                    <a:gd name="T10" fmla="*/ 86 w 671"/>
                    <a:gd name="T11" fmla="*/ 0 h 118"/>
                    <a:gd name="T12" fmla="*/ 102 w 671"/>
                    <a:gd name="T13" fmla="*/ 11 h 118"/>
                    <a:gd name="T14" fmla="*/ 118 w 671"/>
                    <a:gd name="T15" fmla="*/ 27 h 118"/>
                    <a:gd name="T16" fmla="*/ 133 w 671"/>
                    <a:gd name="T17" fmla="*/ 48 h 118"/>
                    <a:gd name="T18" fmla="*/ 149 w 671"/>
                    <a:gd name="T19" fmla="*/ 70 h 118"/>
                    <a:gd name="T20" fmla="*/ 165 w 671"/>
                    <a:gd name="T21" fmla="*/ 91 h 118"/>
                    <a:gd name="T22" fmla="*/ 181 w 671"/>
                    <a:gd name="T23" fmla="*/ 107 h 118"/>
                    <a:gd name="T24" fmla="*/ 197 w 671"/>
                    <a:gd name="T25" fmla="*/ 118 h 118"/>
                    <a:gd name="T26" fmla="*/ 213 w 671"/>
                    <a:gd name="T27" fmla="*/ 118 h 118"/>
                    <a:gd name="T28" fmla="*/ 229 w 671"/>
                    <a:gd name="T29" fmla="*/ 118 h 118"/>
                    <a:gd name="T30" fmla="*/ 245 w 671"/>
                    <a:gd name="T31" fmla="*/ 107 h 118"/>
                    <a:gd name="T32" fmla="*/ 261 w 671"/>
                    <a:gd name="T33" fmla="*/ 91 h 118"/>
                    <a:gd name="T34" fmla="*/ 282 w 671"/>
                    <a:gd name="T35" fmla="*/ 70 h 118"/>
                    <a:gd name="T36" fmla="*/ 298 w 671"/>
                    <a:gd name="T37" fmla="*/ 48 h 118"/>
                    <a:gd name="T38" fmla="*/ 309 w 671"/>
                    <a:gd name="T39" fmla="*/ 32 h 118"/>
                    <a:gd name="T40" fmla="*/ 325 w 671"/>
                    <a:gd name="T41" fmla="*/ 16 h 118"/>
                    <a:gd name="T42" fmla="*/ 341 w 671"/>
                    <a:gd name="T43" fmla="*/ 0 h 118"/>
                    <a:gd name="T44" fmla="*/ 357 w 671"/>
                    <a:gd name="T45" fmla="*/ 0 h 118"/>
                    <a:gd name="T46" fmla="*/ 373 w 671"/>
                    <a:gd name="T47" fmla="*/ 0 h 118"/>
                    <a:gd name="T48" fmla="*/ 389 w 671"/>
                    <a:gd name="T49" fmla="*/ 11 h 118"/>
                    <a:gd name="T50" fmla="*/ 405 w 671"/>
                    <a:gd name="T51" fmla="*/ 27 h 118"/>
                    <a:gd name="T52" fmla="*/ 421 w 671"/>
                    <a:gd name="T53" fmla="*/ 43 h 118"/>
                    <a:gd name="T54" fmla="*/ 437 w 671"/>
                    <a:gd name="T55" fmla="*/ 64 h 118"/>
                    <a:gd name="T56" fmla="*/ 453 w 671"/>
                    <a:gd name="T57" fmla="*/ 86 h 118"/>
                    <a:gd name="T58" fmla="*/ 469 w 671"/>
                    <a:gd name="T59" fmla="*/ 102 h 118"/>
                    <a:gd name="T60" fmla="*/ 485 w 671"/>
                    <a:gd name="T61" fmla="*/ 113 h 118"/>
                    <a:gd name="T62" fmla="*/ 501 w 671"/>
                    <a:gd name="T63" fmla="*/ 118 h 118"/>
                    <a:gd name="T64" fmla="*/ 517 w 671"/>
                    <a:gd name="T65" fmla="*/ 118 h 118"/>
                    <a:gd name="T66" fmla="*/ 533 w 671"/>
                    <a:gd name="T67" fmla="*/ 107 h 118"/>
                    <a:gd name="T68" fmla="*/ 549 w 671"/>
                    <a:gd name="T69" fmla="*/ 97 h 118"/>
                    <a:gd name="T70" fmla="*/ 565 w 671"/>
                    <a:gd name="T71" fmla="*/ 75 h 118"/>
                    <a:gd name="T72" fmla="*/ 580 w 671"/>
                    <a:gd name="T73" fmla="*/ 54 h 118"/>
                    <a:gd name="T74" fmla="*/ 596 w 671"/>
                    <a:gd name="T75" fmla="*/ 32 h 118"/>
                    <a:gd name="T76" fmla="*/ 612 w 671"/>
                    <a:gd name="T77" fmla="*/ 16 h 118"/>
                    <a:gd name="T78" fmla="*/ 628 w 671"/>
                    <a:gd name="T79" fmla="*/ 5 h 118"/>
                    <a:gd name="T80" fmla="*/ 644 w 671"/>
                    <a:gd name="T81" fmla="*/ 0 h 118"/>
                    <a:gd name="T82" fmla="*/ 660 w 671"/>
                    <a:gd name="T83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71" h="118">
                      <a:moveTo>
                        <a:pt x="0" y="54"/>
                      </a:moveTo>
                      <a:lnTo>
                        <a:pt x="6" y="48"/>
                      </a:lnTo>
                      <a:lnTo>
                        <a:pt x="11" y="43"/>
                      </a:lnTo>
                      <a:lnTo>
                        <a:pt x="16" y="38"/>
                      </a:lnTo>
                      <a:lnTo>
                        <a:pt x="16" y="32"/>
                      </a:lnTo>
                      <a:lnTo>
                        <a:pt x="22" y="27"/>
                      </a:lnTo>
                      <a:lnTo>
                        <a:pt x="27" y="21"/>
                      </a:lnTo>
                      <a:lnTo>
                        <a:pt x="32" y="16"/>
                      </a:lnTo>
                      <a:lnTo>
                        <a:pt x="38" y="11"/>
                      </a:lnTo>
                      <a:lnTo>
                        <a:pt x="43" y="5"/>
                      </a:lnTo>
                      <a:lnTo>
                        <a:pt x="48" y="5"/>
                      </a:lnTo>
                      <a:lnTo>
                        <a:pt x="54" y="0"/>
                      </a:lnTo>
                      <a:lnTo>
                        <a:pt x="59" y="0"/>
                      </a:lnTo>
                      <a:lnTo>
                        <a:pt x="64" y="0"/>
                      </a:lnTo>
                      <a:lnTo>
                        <a:pt x="70" y="0"/>
                      </a:lnTo>
                      <a:lnTo>
                        <a:pt x="75" y="0"/>
                      </a:lnTo>
                      <a:lnTo>
                        <a:pt x="80" y="0"/>
                      </a:lnTo>
                      <a:lnTo>
                        <a:pt x="86" y="0"/>
                      </a:lnTo>
                      <a:lnTo>
                        <a:pt x="91" y="5"/>
                      </a:lnTo>
                      <a:lnTo>
                        <a:pt x="96" y="5"/>
                      </a:lnTo>
                      <a:lnTo>
                        <a:pt x="102" y="11"/>
                      </a:lnTo>
                      <a:lnTo>
                        <a:pt x="107" y="16"/>
                      </a:lnTo>
                      <a:lnTo>
                        <a:pt x="112" y="21"/>
                      </a:lnTo>
                      <a:lnTo>
                        <a:pt x="118" y="27"/>
                      </a:lnTo>
                      <a:lnTo>
                        <a:pt x="128" y="38"/>
                      </a:lnTo>
                      <a:lnTo>
                        <a:pt x="128" y="43"/>
                      </a:lnTo>
                      <a:lnTo>
                        <a:pt x="133" y="48"/>
                      </a:lnTo>
                      <a:lnTo>
                        <a:pt x="144" y="59"/>
                      </a:lnTo>
                      <a:lnTo>
                        <a:pt x="144" y="64"/>
                      </a:lnTo>
                      <a:lnTo>
                        <a:pt x="149" y="70"/>
                      </a:lnTo>
                      <a:lnTo>
                        <a:pt x="155" y="75"/>
                      </a:lnTo>
                      <a:lnTo>
                        <a:pt x="165" y="86"/>
                      </a:lnTo>
                      <a:lnTo>
                        <a:pt x="165" y="91"/>
                      </a:lnTo>
                      <a:lnTo>
                        <a:pt x="171" y="97"/>
                      </a:lnTo>
                      <a:lnTo>
                        <a:pt x="176" y="102"/>
                      </a:lnTo>
                      <a:lnTo>
                        <a:pt x="181" y="107"/>
                      </a:lnTo>
                      <a:lnTo>
                        <a:pt x="187" y="107"/>
                      </a:lnTo>
                      <a:lnTo>
                        <a:pt x="192" y="113"/>
                      </a:lnTo>
                      <a:lnTo>
                        <a:pt x="197" y="118"/>
                      </a:lnTo>
                      <a:lnTo>
                        <a:pt x="203" y="118"/>
                      </a:lnTo>
                      <a:lnTo>
                        <a:pt x="208" y="118"/>
                      </a:lnTo>
                      <a:lnTo>
                        <a:pt x="213" y="118"/>
                      </a:lnTo>
                      <a:lnTo>
                        <a:pt x="219" y="118"/>
                      </a:lnTo>
                      <a:lnTo>
                        <a:pt x="224" y="118"/>
                      </a:lnTo>
                      <a:lnTo>
                        <a:pt x="229" y="118"/>
                      </a:lnTo>
                      <a:lnTo>
                        <a:pt x="235" y="113"/>
                      </a:lnTo>
                      <a:lnTo>
                        <a:pt x="240" y="113"/>
                      </a:lnTo>
                      <a:lnTo>
                        <a:pt x="245" y="107"/>
                      </a:lnTo>
                      <a:lnTo>
                        <a:pt x="251" y="102"/>
                      </a:lnTo>
                      <a:lnTo>
                        <a:pt x="256" y="97"/>
                      </a:lnTo>
                      <a:lnTo>
                        <a:pt x="261" y="91"/>
                      </a:lnTo>
                      <a:lnTo>
                        <a:pt x="267" y="86"/>
                      </a:lnTo>
                      <a:lnTo>
                        <a:pt x="272" y="81"/>
                      </a:lnTo>
                      <a:lnTo>
                        <a:pt x="282" y="70"/>
                      </a:lnTo>
                      <a:lnTo>
                        <a:pt x="282" y="64"/>
                      </a:lnTo>
                      <a:lnTo>
                        <a:pt x="288" y="59"/>
                      </a:lnTo>
                      <a:lnTo>
                        <a:pt x="298" y="48"/>
                      </a:lnTo>
                      <a:lnTo>
                        <a:pt x="298" y="43"/>
                      </a:lnTo>
                      <a:lnTo>
                        <a:pt x="304" y="38"/>
                      </a:lnTo>
                      <a:lnTo>
                        <a:pt x="309" y="32"/>
                      </a:lnTo>
                      <a:lnTo>
                        <a:pt x="320" y="21"/>
                      </a:lnTo>
                      <a:lnTo>
                        <a:pt x="320" y="16"/>
                      </a:lnTo>
                      <a:lnTo>
                        <a:pt x="325" y="16"/>
                      </a:lnTo>
                      <a:lnTo>
                        <a:pt x="330" y="11"/>
                      </a:lnTo>
                      <a:lnTo>
                        <a:pt x="336" y="5"/>
                      </a:lnTo>
                      <a:lnTo>
                        <a:pt x="341" y="0"/>
                      </a:lnTo>
                      <a:lnTo>
                        <a:pt x="346" y="0"/>
                      </a:lnTo>
                      <a:lnTo>
                        <a:pt x="352" y="0"/>
                      </a:lnTo>
                      <a:lnTo>
                        <a:pt x="357" y="0"/>
                      </a:lnTo>
                      <a:lnTo>
                        <a:pt x="362" y="0"/>
                      </a:lnTo>
                      <a:lnTo>
                        <a:pt x="368" y="0"/>
                      </a:lnTo>
                      <a:lnTo>
                        <a:pt x="373" y="0"/>
                      </a:lnTo>
                      <a:lnTo>
                        <a:pt x="378" y="0"/>
                      </a:lnTo>
                      <a:lnTo>
                        <a:pt x="384" y="5"/>
                      </a:lnTo>
                      <a:lnTo>
                        <a:pt x="389" y="11"/>
                      </a:lnTo>
                      <a:lnTo>
                        <a:pt x="394" y="16"/>
                      </a:lnTo>
                      <a:lnTo>
                        <a:pt x="400" y="21"/>
                      </a:lnTo>
                      <a:lnTo>
                        <a:pt x="405" y="27"/>
                      </a:lnTo>
                      <a:lnTo>
                        <a:pt x="410" y="32"/>
                      </a:lnTo>
                      <a:lnTo>
                        <a:pt x="416" y="38"/>
                      </a:lnTo>
                      <a:lnTo>
                        <a:pt x="421" y="43"/>
                      </a:lnTo>
                      <a:lnTo>
                        <a:pt x="431" y="54"/>
                      </a:lnTo>
                      <a:lnTo>
                        <a:pt x="431" y="59"/>
                      </a:lnTo>
                      <a:lnTo>
                        <a:pt x="437" y="64"/>
                      </a:lnTo>
                      <a:lnTo>
                        <a:pt x="447" y="75"/>
                      </a:lnTo>
                      <a:lnTo>
                        <a:pt x="447" y="81"/>
                      </a:lnTo>
                      <a:lnTo>
                        <a:pt x="453" y="86"/>
                      </a:lnTo>
                      <a:lnTo>
                        <a:pt x="458" y="91"/>
                      </a:lnTo>
                      <a:lnTo>
                        <a:pt x="463" y="97"/>
                      </a:lnTo>
                      <a:lnTo>
                        <a:pt x="469" y="102"/>
                      </a:lnTo>
                      <a:lnTo>
                        <a:pt x="474" y="107"/>
                      </a:lnTo>
                      <a:lnTo>
                        <a:pt x="479" y="113"/>
                      </a:lnTo>
                      <a:lnTo>
                        <a:pt x="485" y="113"/>
                      </a:lnTo>
                      <a:lnTo>
                        <a:pt x="490" y="118"/>
                      </a:lnTo>
                      <a:lnTo>
                        <a:pt x="495" y="118"/>
                      </a:lnTo>
                      <a:lnTo>
                        <a:pt x="501" y="118"/>
                      </a:lnTo>
                      <a:lnTo>
                        <a:pt x="506" y="118"/>
                      </a:lnTo>
                      <a:lnTo>
                        <a:pt x="511" y="118"/>
                      </a:lnTo>
                      <a:lnTo>
                        <a:pt x="517" y="118"/>
                      </a:lnTo>
                      <a:lnTo>
                        <a:pt x="522" y="118"/>
                      </a:lnTo>
                      <a:lnTo>
                        <a:pt x="527" y="113"/>
                      </a:lnTo>
                      <a:lnTo>
                        <a:pt x="533" y="107"/>
                      </a:lnTo>
                      <a:lnTo>
                        <a:pt x="538" y="102"/>
                      </a:lnTo>
                      <a:lnTo>
                        <a:pt x="543" y="102"/>
                      </a:lnTo>
                      <a:lnTo>
                        <a:pt x="549" y="97"/>
                      </a:lnTo>
                      <a:lnTo>
                        <a:pt x="554" y="91"/>
                      </a:lnTo>
                      <a:lnTo>
                        <a:pt x="565" y="81"/>
                      </a:lnTo>
                      <a:lnTo>
                        <a:pt x="565" y="75"/>
                      </a:lnTo>
                      <a:lnTo>
                        <a:pt x="570" y="70"/>
                      </a:lnTo>
                      <a:lnTo>
                        <a:pt x="580" y="59"/>
                      </a:lnTo>
                      <a:lnTo>
                        <a:pt x="580" y="54"/>
                      </a:lnTo>
                      <a:lnTo>
                        <a:pt x="586" y="48"/>
                      </a:lnTo>
                      <a:lnTo>
                        <a:pt x="596" y="38"/>
                      </a:lnTo>
                      <a:lnTo>
                        <a:pt x="596" y="32"/>
                      </a:lnTo>
                      <a:lnTo>
                        <a:pt x="602" y="27"/>
                      </a:lnTo>
                      <a:lnTo>
                        <a:pt x="607" y="21"/>
                      </a:lnTo>
                      <a:lnTo>
                        <a:pt x="612" y="16"/>
                      </a:lnTo>
                      <a:lnTo>
                        <a:pt x="618" y="11"/>
                      </a:lnTo>
                      <a:lnTo>
                        <a:pt x="623" y="5"/>
                      </a:lnTo>
                      <a:lnTo>
                        <a:pt x="628" y="5"/>
                      </a:lnTo>
                      <a:lnTo>
                        <a:pt x="634" y="0"/>
                      </a:lnTo>
                      <a:lnTo>
                        <a:pt x="639" y="0"/>
                      </a:lnTo>
                      <a:lnTo>
                        <a:pt x="644" y="0"/>
                      </a:lnTo>
                      <a:lnTo>
                        <a:pt x="650" y="0"/>
                      </a:lnTo>
                      <a:lnTo>
                        <a:pt x="655" y="0"/>
                      </a:lnTo>
                      <a:lnTo>
                        <a:pt x="660" y="0"/>
                      </a:lnTo>
                      <a:lnTo>
                        <a:pt x="666" y="0"/>
                      </a:lnTo>
                      <a:lnTo>
                        <a:pt x="671" y="5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91" name="Freeform 61"/>
                <p:cNvSpPr>
                  <a:spLocks/>
                </p:cNvSpPr>
                <p:nvPr/>
              </p:nvSpPr>
              <p:spPr bwMode="auto">
                <a:xfrm>
                  <a:off x="3887788" y="2301876"/>
                  <a:ext cx="1022350" cy="187325"/>
                </a:xfrm>
                <a:custGeom>
                  <a:avLst/>
                  <a:gdLst>
                    <a:gd name="T0" fmla="*/ 11 w 644"/>
                    <a:gd name="T1" fmla="*/ 11 h 118"/>
                    <a:gd name="T2" fmla="*/ 27 w 644"/>
                    <a:gd name="T3" fmla="*/ 27 h 118"/>
                    <a:gd name="T4" fmla="*/ 43 w 644"/>
                    <a:gd name="T5" fmla="*/ 48 h 118"/>
                    <a:gd name="T6" fmla="*/ 64 w 644"/>
                    <a:gd name="T7" fmla="*/ 70 h 118"/>
                    <a:gd name="T8" fmla="*/ 74 w 644"/>
                    <a:gd name="T9" fmla="*/ 86 h 118"/>
                    <a:gd name="T10" fmla="*/ 90 w 644"/>
                    <a:gd name="T11" fmla="*/ 107 h 118"/>
                    <a:gd name="T12" fmla="*/ 106 w 644"/>
                    <a:gd name="T13" fmla="*/ 118 h 118"/>
                    <a:gd name="T14" fmla="*/ 122 w 644"/>
                    <a:gd name="T15" fmla="*/ 118 h 118"/>
                    <a:gd name="T16" fmla="*/ 138 w 644"/>
                    <a:gd name="T17" fmla="*/ 118 h 118"/>
                    <a:gd name="T18" fmla="*/ 154 w 644"/>
                    <a:gd name="T19" fmla="*/ 107 h 118"/>
                    <a:gd name="T20" fmla="*/ 170 w 644"/>
                    <a:gd name="T21" fmla="*/ 91 h 118"/>
                    <a:gd name="T22" fmla="*/ 191 w 644"/>
                    <a:gd name="T23" fmla="*/ 70 h 118"/>
                    <a:gd name="T24" fmla="*/ 207 w 644"/>
                    <a:gd name="T25" fmla="*/ 48 h 118"/>
                    <a:gd name="T26" fmla="*/ 223 w 644"/>
                    <a:gd name="T27" fmla="*/ 27 h 118"/>
                    <a:gd name="T28" fmla="*/ 229 w 644"/>
                    <a:gd name="T29" fmla="*/ 21 h 118"/>
                    <a:gd name="T30" fmla="*/ 239 w 644"/>
                    <a:gd name="T31" fmla="*/ 11 h 118"/>
                    <a:gd name="T32" fmla="*/ 255 w 644"/>
                    <a:gd name="T33" fmla="*/ 0 h 118"/>
                    <a:gd name="T34" fmla="*/ 271 w 644"/>
                    <a:gd name="T35" fmla="*/ 0 h 118"/>
                    <a:gd name="T36" fmla="*/ 287 w 644"/>
                    <a:gd name="T37" fmla="*/ 5 h 118"/>
                    <a:gd name="T38" fmla="*/ 303 w 644"/>
                    <a:gd name="T39" fmla="*/ 11 h 118"/>
                    <a:gd name="T40" fmla="*/ 319 w 644"/>
                    <a:gd name="T41" fmla="*/ 32 h 118"/>
                    <a:gd name="T42" fmla="*/ 335 w 644"/>
                    <a:gd name="T43" fmla="*/ 48 h 118"/>
                    <a:gd name="T44" fmla="*/ 346 w 644"/>
                    <a:gd name="T45" fmla="*/ 64 h 118"/>
                    <a:gd name="T46" fmla="*/ 356 w 644"/>
                    <a:gd name="T47" fmla="*/ 81 h 118"/>
                    <a:gd name="T48" fmla="*/ 372 w 644"/>
                    <a:gd name="T49" fmla="*/ 97 h 118"/>
                    <a:gd name="T50" fmla="*/ 388 w 644"/>
                    <a:gd name="T51" fmla="*/ 113 h 118"/>
                    <a:gd name="T52" fmla="*/ 404 w 644"/>
                    <a:gd name="T53" fmla="*/ 118 h 118"/>
                    <a:gd name="T54" fmla="*/ 420 w 644"/>
                    <a:gd name="T55" fmla="*/ 118 h 118"/>
                    <a:gd name="T56" fmla="*/ 436 w 644"/>
                    <a:gd name="T57" fmla="*/ 113 h 118"/>
                    <a:gd name="T58" fmla="*/ 452 w 644"/>
                    <a:gd name="T59" fmla="*/ 102 h 118"/>
                    <a:gd name="T60" fmla="*/ 468 w 644"/>
                    <a:gd name="T61" fmla="*/ 81 h 118"/>
                    <a:gd name="T62" fmla="*/ 489 w 644"/>
                    <a:gd name="T63" fmla="*/ 59 h 118"/>
                    <a:gd name="T64" fmla="*/ 505 w 644"/>
                    <a:gd name="T65" fmla="*/ 38 h 118"/>
                    <a:gd name="T66" fmla="*/ 516 w 644"/>
                    <a:gd name="T67" fmla="*/ 21 h 118"/>
                    <a:gd name="T68" fmla="*/ 532 w 644"/>
                    <a:gd name="T69" fmla="*/ 5 h 118"/>
                    <a:gd name="T70" fmla="*/ 548 w 644"/>
                    <a:gd name="T71" fmla="*/ 0 h 118"/>
                    <a:gd name="T72" fmla="*/ 564 w 644"/>
                    <a:gd name="T73" fmla="*/ 0 h 118"/>
                    <a:gd name="T74" fmla="*/ 580 w 644"/>
                    <a:gd name="T75" fmla="*/ 5 h 118"/>
                    <a:gd name="T76" fmla="*/ 596 w 644"/>
                    <a:gd name="T77" fmla="*/ 16 h 118"/>
                    <a:gd name="T78" fmla="*/ 612 w 644"/>
                    <a:gd name="T79" fmla="*/ 32 h 118"/>
                    <a:gd name="T80" fmla="*/ 623 w 644"/>
                    <a:gd name="T81" fmla="*/ 48 h 118"/>
                    <a:gd name="T82" fmla="*/ 638 w 644"/>
                    <a:gd name="T83" fmla="*/ 6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44" h="118">
                      <a:moveTo>
                        <a:pt x="0" y="5"/>
                      </a:moveTo>
                      <a:lnTo>
                        <a:pt x="5" y="5"/>
                      </a:lnTo>
                      <a:lnTo>
                        <a:pt x="11" y="11"/>
                      </a:lnTo>
                      <a:lnTo>
                        <a:pt x="16" y="16"/>
                      </a:lnTo>
                      <a:lnTo>
                        <a:pt x="21" y="21"/>
                      </a:lnTo>
                      <a:lnTo>
                        <a:pt x="27" y="27"/>
                      </a:lnTo>
                      <a:lnTo>
                        <a:pt x="32" y="32"/>
                      </a:lnTo>
                      <a:lnTo>
                        <a:pt x="43" y="43"/>
                      </a:lnTo>
                      <a:lnTo>
                        <a:pt x="43" y="48"/>
                      </a:lnTo>
                      <a:lnTo>
                        <a:pt x="48" y="54"/>
                      </a:lnTo>
                      <a:lnTo>
                        <a:pt x="53" y="59"/>
                      </a:lnTo>
                      <a:lnTo>
                        <a:pt x="64" y="70"/>
                      </a:lnTo>
                      <a:lnTo>
                        <a:pt x="64" y="75"/>
                      </a:lnTo>
                      <a:lnTo>
                        <a:pt x="69" y="81"/>
                      </a:lnTo>
                      <a:lnTo>
                        <a:pt x="74" y="86"/>
                      </a:lnTo>
                      <a:lnTo>
                        <a:pt x="85" y="97"/>
                      </a:lnTo>
                      <a:lnTo>
                        <a:pt x="85" y="102"/>
                      </a:lnTo>
                      <a:lnTo>
                        <a:pt x="90" y="107"/>
                      </a:lnTo>
                      <a:lnTo>
                        <a:pt x="96" y="113"/>
                      </a:lnTo>
                      <a:lnTo>
                        <a:pt x="101" y="113"/>
                      </a:lnTo>
                      <a:lnTo>
                        <a:pt x="106" y="118"/>
                      </a:lnTo>
                      <a:lnTo>
                        <a:pt x="112" y="118"/>
                      </a:lnTo>
                      <a:lnTo>
                        <a:pt x="117" y="118"/>
                      </a:lnTo>
                      <a:lnTo>
                        <a:pt x="122" y="118"/>
                      </a:lnTo>
                      <a:lnTo>
                        <a:pt x="128" y="118"/>
                      </a:lnTo>
                      <a:lnTo>
                        <a:pt x="133" y="118"/>
                      </a:lnTo>
                      <a:lnTo>
                        <a:pt x="138" y="118"/>
                      </a:lnTo>
                      <a:lnTo>
                        <a:pt x="144" y="113"/>
                      </a:lnTo>
                      <a:lnTo>
                        <a:pt x="149" y="113"/>
                      </a:lnTo>
                      <a:lnTo>
                        <a:pt x="154" y="107"/>
                      </a:lnTo>
                      <a:lnTo>
                        <a:pt x="160" y="102"/>
                      </a:lnTo>
                      <a:lnTo>
                        <a:pt x="165" y="97"/>
                      </a:lnTo>
                      <a:lnTo>
                        <a:pt x="170" y="91"/>
                      </a:lnTo>
                      <a:lnTo>
                        <a:pt x="176" y="86"/>
                      </a:lnTo>
                      <a:lnTo>
                        <a:pt x="181" y="81"/>
                      </a:lnTo>
                      <a:lnTo>
                        <a:pt x="191" y="70"/>
                      </a:lnTo>
                      <a:lnTo>
                        <a:pt x="191" y="64"/>
                      </a:lnTo>
                      <a:lnTo>
                        <a:pt x="197" y="59"/>
                      </a:lnTo>
                      <a:lnTo>
                        <a:pt x="207" y="48"/>
                      </a:lnTo>
                      <a:lnTo>
                        <a:pt x="207" y="43"/>
                      </a:lnTo>
                      <a:lnTo>
                        <a:pt x="213" y="38"/>
                      </a:lnTo>
                      <a:lnTo>
                        <a:pt x="223" y="27"/>
                      </a:lnTo>
                      <a:lnTo>
                        <a:pt x="218" y="27"/>
                      </a:lnTo>
                      <a:lnTo>
                        <a:pt x="223" y="27"/>
                      </a:lnTo>
                      <a:lnTo>
                        <a:pt x="229" y="21"/>
                      </a:lnTo>
                      <a:lnTo>
                        <a:pt x="239" y="11"/>
                      </a:lnTo>
                      <a:lnTo>
                        <a:pt x="234" y="11"/>
                      </a:lnTo>
                      <a:lnTo>
                        <a:pt x="239" y="11"/>
                      </a:lnTo>
                      <a:lnTo>
                        <a:pt x="245" y="5"/>
                      </a:lnTo>
                      <a:lnTo>
                        <a:pt x="250" y="5"/>
                      </a:lnTo>
                      <a:lnTo>
                        <a:pt x="255" y="0"/>
                      </a:lnTo>
                      <a:lnTo>
                        <a:pt x="261" y="0"/>
                      </a:lnTo>
                      <a:lnTo>
                        <a:pt x="266" y="0"/>
                      </a:lnTo>
                      <a:lnTo>
                        <a:pt x="271" y="0"/>
                      </a:lnTo>
                      <a:lnTo>
                        <a:pt x="277" y="0"/>
                      </a:lnTo>
                      <a:lnTo>
                        <a:pt x="282" y="0"/>
                      </a:lnTo>
                      <a:lnTo>
                        <a:pt x="287" y="5"/>
                      </a:lnTo>
                      <a:lnTo>
                        <a:pt x="293" y="5"/>
                      </a:lnTo>
                      <a:lnTo>
                        <a:pt x="298" y="11"/>
                      </a:lnTo>
                      <a:lnTo>
                        <a:pt x="303" y="11"/>
                      </a:lnTo>
                      <a:lnTo>
                        <a:pt x="314" y="21"/>
                      </a:lnTo>
                      <a:lnTo>
                        <a:pt x="314" y="27"/>
                      </a:lnTo>
                      <a:lnTo>
                        <a:pt x="319" y="32"/>
                      </a:lnTo>
                      <a:lnTo>
                        <a:pt x="325" y="38"/>
                      </a:lnTo>
                      <a:lnTo>
                        <a:pt x="330" y="43"/>
                      </a:lnTo>
                      <a:lnTo>
                        <a:pt x="335" y="48"/>
                      </a:lnTo>
                      <a:lnTo>
                        <a:pt x="340" y="54"/>
                      </a:lnTo>
                      <a:lnTo>
                        <a:pt x="340" y="59"/>
                      </a:lnTo>
                      <a:lnTo>
                        <a:pt x="346" y="64"/>
                      </a:lnTo>
                      <a:lnTo>
                        <a:pt x="351" y="70"/>
                      </a:lnTo>
                      <a:lnTo>
                        <a:pt x="356" y="75"/>
                      </a:lnTo>
                      <a:lnTo>
                        <a:pt x="356" y="81"/>
                      </a:lnTo>
                      <a:lnTo>
                        <a:pt x="362" y="86"/>
                      </a:lnTo>
                      <a:lnTo>
                        <a:pt x="367" y="91"/>
                      </a:lnTo>
                      <a:lnTo>
                        <a:pt x="372" y="97"/>
                      </a:lnTo>
                      <a:lnTo>
                        <a:pt x="378" y="102"/>
                      </a:lnTo>
                      <a:lnTo>
                        <a:pt x="383" y="107"/>
                      </a:lnTo>
                      <a:lnTo>
                        <a:pt x="388" y="113"/>
                      </a:lnTo>
                      <a:lnTo>
                        <a:pt x="394" y="118"/>
                      </a:lnTo>
                      <a:lnTo>
                        <a:pt x="399" y="118"/>
                      </a:lnTo>
                      <a:lnTo>
                        <a:pt x="404" y="118"/>
                      </a:lnTo>
                      <a:lnTo>
                        <a:pt x="410" y="118"/>
                      </a:lnTo>
                      <a:lnTo>
                        <a:pt x="415" y="118"/>
                      </a:lnTo>
                      <a:lnTo>
                        <a:pt x="420" y="118"/>
                      </a:lnTo>
                      <a:lnTo>
                        <a:pt x="426" y="118"/>
                      </a:lnTo>
                      <a:lnTo>
                        <a:pt x="431" y="118"/>
                      </a:lnTo>
                      <a:lnTo>
                        <a:pt x="436" y="113"/>
                      </a:lnTo>
                      <a:lnTo>
                        <a:pt x="442" y="113"/>
                      </a:lnTo>
                      <a:lnTo>
                        <a:pt x="447" y="107"/>
                      </a:lnTo>
                      <a:lnTo>
                        <a:pt x="452" y="102"/>
                      </a:lnTo>
                      <a:lnTo>
                        <a:pt x="458" y="97"/>
                      </a:lnTo>
                      <a:lnTo>
                        <a:pt x="468" y="86"/>
                      </a:lnTo>
                      <a:lnTo>
                        <a:pt x="468" y="81"/>
                      </a:lnTo>
                      <a:lnTo>
                        <a:pt x="474" y="75"/>
                      </a:lnTo>
                      <a:lnTo>
                        <a:pt x="479" y="70"/>
                      </a:lnTo>
                      <a:lnTo>
                        <a:pt x="489" y="59"/>
                      </a:lnTo>
                      <a:lnTo>
                        <a:pt x="489" y="54"/>
                      </a:lnTo>
                      <a:lnTo>
                        <a:pt x="495" y="48"/>
                      </a:lnTo>
                      <a:lnTo>
                        <a:pt x="505" y="38"/>
                      </a:lnTo>
                      <a:lnTo>
                        <a:pt x="505" y="32"/>
                      </a:lnTo>
                      <a:lnTo>
                        <a:pt x="511" y="27"/>
                      </a:lnTo>
                      <a:lnTo>
                        <a:pt x="516" y="21"/>
                      </a:lnTo>
                      <a:lnTo>
                        <a:pt x="521" y="16"/>
                      </a:lnTo>
                      <a:lnTo>
                        <a:pt x="527" y="11"/>
                      </a:lnTo>
                      <a:lnTo>
                        <a:pt x="532" y="5"/>
                      </a:lnTo>
                      <a:lnTo>
                        <a:pt x="537" y="5"/>
                      </a:lnTo>
                      <a:lnTo>
                        <a:pt x="543" y="0"/>
                      </a:lnTo>
                      <a:lnTo>
                        <a:pt x="548" y="0"/>
                      </a:lnTo>
                      <a:lnTo>
                        <a:pt x="553" y="0"/>
                      </a:lnTo>
                      <a:lnTo>
                        <a:pt x="559" y="0"/>
                      </a:lnTo>
                      <a:lnTo>
                        <a:pt x="564" y="0"/>
                      </a:lnTo>
                      <a:lnTo>
                        <a:pt x="569" y="0"/>
                      </a:lnTo>
                      <a:lnTo>
                        <a:pt x="575" y="0"/>
                      </a:lnTo>
                      <a:lnTo>
                        <a:pt x="580" y="5"/>
                      </a:lnTo>
                      <a:lnTo>
                        <a:pt x="585" y="5"/>
                      </a:lnTo>
                      <a:lnTo>
                        <a:pt x="591" y="11"/>
                      </a:lnTo>
                      <a:lnTo>
                        <a:pt x="596" y="16"/>
                      </a:lnTo>
                      <a:lnTo>
                        <a:pt x="601" y="21"/>
                      </a:lnTo>
                      <a:lnTo>
                        <a:pt x="607" y="27"/>
                      </a:lnTo>
                      <a:lnTo>
                        <a:pt x="612" y="32"/>
                      </a:lnTo>
                      <a:lnTo>
                        <a:pt x="617" y="38"/>
                      </a:lnTo>
                      <a:lnTo>
                        <a:pt x="623" y="43"/>
                      </a:lnTo>
                      <a:lnTo>
                        <a:pt x="623" y="48"/>
                      </a:lnTo>
                      <a:lnTo>
                        <a:pt x="628" y="54"/>
                      </a:lnTo>
                      <a:lnTo>
                        <a:pt x="633" y="59"/>
                      </a:lnTo>
                      <a:lnTo>
                        <a:pt x="638" y="64"/>
                      </a:lnTo>
                      <a:lnTo>
                        <a:pt x="638" y="70"/>
                      </a:lnTo>
                      <a:lnTo>
                        <a:pt x="644" y="75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92" name="Freeform 62"/>
                <p:cNvSpPr>
                  <a:spLocks/>
                </p:cNvSpPr>
                <p:nvPr/>
              </p:nvSpPr>
              <p:spPr bwMode="auto">
                <a:xfrm>
                  <a:off x="4910138" y="2301876"/>
                  <a:ext cx="1047750" cy="187325"/>
                </a:xfrm>
                <a:custGeom>
                  <a:avLst/>
                  <a:gdLst>
                    <a:gd name="T0" fmla="*/ 16 w 660"/>
                    <a:gd name="T1" fmla="*/ 91 h 118"/>
                    <a:gd name="T2" fmla="*/ 26 w 660"/>
                    <a:gd name="T3" fmla="*/ 102 h 118"/>
                    <a:gd name="T4" fmla="*/ 37 w 660"/>
                    <a:gd name="T5" fmla="*/ 113 h 118"/>
                    <a:gd name="T6" fmla="*/ 53 w 660"/>
                    <a:gd name="T7" fmla="*/ 118 h 118"/>
                    <a:gd name="T8" fmla="*/ 69 w 660"/>
                    <a:gd name="T9" fmla="*/ 118 h 118"/>
                    <a:gd name="T10" fmla="*/ 85 w 660"/>
                    <a:gd name="T11" fmla="*/ 113 h 118"/>
                    <a:gd name="T12" fmla="*/ 101 w 660"/>
                    <a:gd name="T13" fmla="*/ 97 h 118"/>
                    <a:gd name="T14" fmla="*/ 117 w 660"/>
                    <a:gd name="T15" fmla="*/ 81 h 118"/>
                    <a:gd name="T16" fmla="*/ 133 w 660"/>
                    <a:gd name="T17" fmla="*/ 59 h 118"/>
                    <a:gd name="T18" fmla="*/ 149 w 660"/>
                    <a:gd name="T19" fmla="*/ 38 h 118"/>
                    <a:gd name="T20" fmla="*/ 165 w 660"/>
                    <a:gd name="T21" fmla="*/ 21 h 118"/>
                    <a:gd name="T22" fmla="*/ 175 w 660"/>
                    <a:gd name="T23" fmla="*/ 11 h 118"/>
                    <a:gd name="T24" fmla="*/ 191 w 660"/>
                    <a:gd name="T25" fmla="*/ 0 h 118"/>
                    <a:gd name="T26" fmla="*/ 207 w 660"/>
                    <a:gd name="T27" fmla="*/ 0 h 118"/>
                    <a:gd name="T28" fmla="*/ 223 w 660"/>
                    <a:gd name="T29" fmla="*/ 0 h 118"/>
                    <a:gd name="T30" fmla="*/ 239 w 660"/>
                    <a:gd name="T31" fmla="*/ 16 h 118"/>
                    <a:gd name="T32" fmla="*/ 261 w 660"/>
                    <a:gd name="T33" fmla="*/ 32 h 118"/>
                    <a:gd name="T34" fmla="*/ 271 w 660"/>
                    <a:gd name="T35" fmla="*/ 48 h 118"/>
                    <a:gd name="T36" fmla="*/ 287 w 660"/>
                    <a:gd name="T37" fmla="*/ 70 h 118"/>
                    <a:gd name="T38" fmla="*/ 303 w 660"/>
                    <a:gd name="T39" fmla="*/ 91 h 118"/>
                    <a:gd name="T40" fmla="*/ 319 w 660"/>
                    <a:gd name="T41" fmla="*/ 107 h 118"/>
                    <a:gd name="T42" fmla="*/ 335 w 660"/>
                    <a:gd name="T43" fmla="*/ 118 h 118"/>
                    <a:gd name="T44" fmla="*/ 351 w 660"/>
                    <a:gd name="T45" fmla="*/ 118 h 118"/>
                    <a:gd name="T46" fmla="*/ 367 w 660"/>
                    <a:gd name="T47" fmla="*/ 118 h 118"/>
                    <a:gd name="T48" fmla="*/ 383 w 660"/>
                    <a:gd name="T49" fmla="*/ 107 h 118"/>
                    <a:gd name="T50" fmla="*/ 399 w 660"/>
                    <a:gd name="T51" fmla="*/ 91 h 118"/>
                    <a:gd name="T52" fmla="*/ 415 w 660"/>
                    <a:gd name="T53" fmla="*/ 70 h 118"/>
                    <a:gd name="T54" fmla="*/ 431 w 660"/>
                    <a:gd name="T55" fmla="*/ 48 h 118"/>
                    <a:gd name="T56" fmla="*/ 452 w 660"/>
                    <a:gd name="T57" fmla="*/ 27 h 118"/>
                    <a:gd name="T58" fmla="*/ 463 w 660"/>
                    <a:gd name="T59" fmla="*/ 11 h 118"/>
                    <a:gd name="T60" fmla="*/ 479 w 660"/>
                    <a:gd name="T61" fmla="*/ 0 h 118"/>
                    <a:gd name="T62" fmla="*/ 495 w 660"/>
                    <a:gd name="T63" fmla="*/ 0 h 118"/>
                    <a:gd name="T64" fmla="*/ 511 w 660"/>
                    <a:gd name="T65" fmla="*/ 0 h 118"/>
                    <a:gd name="T66" fmla="*/ 527 w 660"/>
                    <a:gd name="T67" fmla="*/ 11 h 118"/>
                    <a:gd name="T68" fmla="*/ 543 w 660"/>
                    <a:gd name="T69" fmla="*/ 27 h 118"/>
                    <a:gd name="T70" fmla="*/ 559 w 660"/>
                    <a:gd name="T71" fmla="*/ 48 h 118"/>
                    <a:gd name="T72" fmla="*/ 580 w 660"/>
                    <a:gd name="T73" fmla="*/ 70 h 118"/>
                    <a:gd name="T74" fmla="*/ 596 w 660"/>
                    <a:gd name="T75" fmla="*/ 91 h 118"/>
                    <a:gd name="T76" fmla="*/ 612 w 660"/>
                    <a:gd name="T77" fmla="*/ 107 h 118"/>
                    <a:gd name="T78" fmla="*/ 617 w 660"/>
                    <a:gd name="T79" fmla="*/ 113 h 118"/>
                    <a:gd name="T80" fmla="*/ 633 w 660"/>
                    <a:gd name="T81" fmla="*/ 118 h 118"/>
                    <a:gd name="T82" fmla="*/ 649 w 660"/>
                    <a:gd name="T8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60" h="118">
                      <a:moveTo>
                        <a:pt x="0" y="75"/>
                      </a:moveTo>
                      <a:lnTo>
                        <a:pt x="5" y="81"/>
                      </a:lnTo>
                      <a:lnTo>
                        <a:pt x="16" y="91"/>
                      </a:lnTo>
                      <a:lnTo>
                        <a:pt x="16" y="97"/>
                      </a:lnTo>
                      <a:lnTo>
                        <a:pt x="21" y="102"/>
                      </a:lnTo>
                      <a:lnTo>
                        <a:pt x="26" y="102"/>
                      </a:lnTo>
                      <a:lnTo>
                        <a:pt x="37" y="113"/>
                      </a:lnTo>
                      <a:lnTo>
                        <a:pt x="32" y="113"/>
                      </a:lnTo>
                      <a:lnTo>
                        <a:pt x="37" y="113"/>
                      </a:lnTo>
                      <a:lnTo>
                        <a:pt x="42" y="118"/>
                      </a:lnTo>
                      <a:lnTo>
                        <a:pt x="48" y="118"/>
                      </a:lnTo>
                      <a:lnTo>
                        <a:pt x="53" y="118"/>
                      </a:lnTo>
                      <a:lnTo>
                        <a:pt x="58" y="118"/>
                      </a:lnTo>
                      <a:lnTo>
                        <a:pt x="64" y="118"/>
                      </a:lnTo>
                      <a:lnTo>
                        <a:pt x="69" y="118"/>
                      </a:lnTo>
                      <a:lnTo>
                        <a:pt x="74" y="118"/>
                      </a:lnTo>
                      <a:lnTo>
                        <a:pt x="80" y="118"/>
                      </a:lnTo>
                      <a:lnTo>
                        <a:pt x="85" y="113"/>
                      </a:lnTo>
                      <a:lnTo>
                        <a:pt x="90" y="107"/>
                      </a:lnTo>
                      <a:lnTo>
                        <a:pt x="96" y="102"/>
                      </a:lnTo>
                      <a:lnTo>
                        <a:pt x="101" y="97"/>
                      </a:lnTo>
                      <a:lnTo>
                        <a:pt x="106" y="91"/>
                      </a:lnTo>
                      <a:lnTo>
                        <a:pt x="112" y="86"/>
                      </a:lnTo>
                      <a:lnTo>
                        <a:pt x="117" y="81"/>
                      </a:lnTo>
                      <a:lnTo>
                        <a:pt x="128" y="70"/>
                      </a:lnTo>
                      <a:lnTo>
                        <a:pt x="128" y="64"/>
                      </a:lnTo>
                      <a:lnTo>
                        <a:pt x="133" y="59"/>
                      </a:lnTo>
                      <a:lnTo>
                        <a:pt x="143" y="48"/>
                      </a:lnTo>
                      <a:lnTo>
                        <a:pt x="143" y="43"/>
                      </a:lnTo>
                      <a:lnTo>
                        <a:pt x="149" y="38"/>
                      </a:lnTo>
                      <a:lnTo>
                        <a:pt x="154" y="32"/>
                      </a:lnTo>
                      <a:lnTo>
                        <a:pt x="159" y="27"/>
                      </a:lnTo>
                      <a:lnTo>
                        <a:pt x="165" y="21"/>
                      </a:lnTo>
                      <a:lnTo>
                        <a:pt x="175" y="11"/>
                      </a:lnTo>
                      <a:lnTo>
                        <a:pt x="170" y="11"/>
                      </a:lnTo>
                      <a:lnTo>
                        <a:pt x="175" y="11"/>
                      </a:lnTo>
                      <a:lnTo>
                        <a:pt x="181" y="5"/>
                      </a:lnTo>
                      <a:lnTo>
                        <a:pt x="186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2" y="0"/>
                      </a:lnTo>
                      <a:lnTo>
                        <a:pt x="207" y="0"/>
                      </a:lnTo>
                      <a:lnTo>
                        <a:pt x="213" y="0"/>
                      </a:lnTo>
                      <a:lnTo>
                        <a:pt x="218" y="0"/>
                      </a:lnTo>
                      <a:lnTo>
                        <a:pt x="223" y="0"/>
                      </a:lnTo>
                      <a:lnTo>
                        <a:pt x="229" y="5"/>
                      </a:lnTo>
                      <a:lnTo>
                        <a:pt x="234" y="11"/>
                      </a:lnTo>
                      <a:lnTo>
                        <a:pt x="239" y="16"/>
                      </a:lnTo>
                      <a:lnTo>
                        <a:pt x="245" y="21"/>
                      </a:lnTo>
                      <a:lnTo>
                        <a:pt x="250" y="21"/>
                      </a:lnTo>
                      <a:lnTo>
                        <a:pt x="261" y="32"/>
                      </a:lnTo>
                      <a:lnTo>
                        <a:pt x="261" y="38"/>
                      </a:lnTo>
                      <a:lnTo>
                        <a:pt x="266" y="43"/>
                      </a:lnTo>
                      <a:lnTo>
                        <a:pt x="271" y="48"/>
                      </a:lnTo>
                      <a:lnTo>
                        <a:pt x="282" y="59"/>
                      </a:lnTo>
                      <a:lnTo>
                        <a:pt x="282" y="64"/>
                      </a:lnTo>
                      <a:lnTo>
                        <a:pt x="287" y="70"/>
                      </a:lnTo>
                      <a:lnTo>
                        <a:pt x="298" y="81"/>
                      </a:lnTo>
                      <a:lnTo>
                        <a:pt x="298" y="86"/>
                      </a:lnTo>
                      <a:lnTo>
                        <a:pt x="303" y="91"/>
                      </a:lnTo>
                      <a:lnTo>
                        <a:pt x="308" y="97"/>
                      </a:lnTo>
                      <a:lnTo>
                        <a:pt x="314" y="102"/>
                      </a:lnTo>
                      <a:lnTo>
                        <a:pt x="319" y="107"/>
                      </a:lnTo>
                      <a:lnTo>
                        <a:pt x="324" y="113"/>
                      </a:lnTo>
                      <a:lnTo>
                        <a:pt x="330" y="113"/>
                      </a:lnTo>
                      <a:lnTo>
                        <a:pt x="335" y="118"/>
                      </a:lnTo>
                      <a:lnTo>
                        <a:pt x="340" y="118"/>
                      </a:lnTo>
                      <a:lnTo>
                        <a:pt x="346" y="118"/>
                      </a:lnTo>
                      <a:lnTo>
                        <a:pt x="351" y="118"/>
                      </a:lnTo>
                      <a:lnTo>
                        <a:pt x="356" y="118"/>
                      </a:lnTo>
                      <a:lnTo>
                        <a:pt x="362" y="118"/>
                      </a:lnTo>
                      <a:lnTo>
                        <a:pt x="367" y="118"/>
                      </a:lnTo>
                      <a:lnTo>
                        <a:pt x="372" y="113"/>
                      </a:lnTo>
                      <a:lnTo>
                        <a:pt x="378" y="107"/>
                      </a:lnTo>
                      <a:lnTo>
                        <a:pt x="383" y="107"/>
                      </a:lnTo>
                      <a:lnTo>
                        <a:pt x="388" y="102"/>
                      </a:lnTo>
                      <a:lnTo>
                        <a:pt x="394" y="97"/>
                      </a:lnTo>
                      <a:lnTo>
                        <a:pt x="399" y="91"/>
                      </a:lnTo>
                      <a:lnTo>
                        <a:pt x="410" y="81"/>
                      </a:lnTo>
                      <a:lnTo>
                        <a:pt x="410" y="75"/>
                      </a:lnTo>
                      <a:lnTo>
                        <a:pt x="415" y="70"/>
                      </a:lnTo>
                      <a:lnTo>
                        <a:pt x="420" y="64"/>
                      </a:lnTo>
                      <a:lnTo>
                        <a:pt x="431" y="54"/>
                      </a:lnTo>
                      <a:lnTo>
                        <a:pt x="431" y="48"/>
                      </a:lnTo>
                      <a:lnTo>
                        <a:pt x="436" y="43"/>
                      </a:lnTo>
                      <a:lnTo>
                        <a:pt x="441" y="38"/>
                      </a:lnTo>
                      <a:lnTo>
                        <a:pt x="452" y="27"/>
                      </a:lnTo>
                      <a:lnTo>
                        <a:pt x="452" y="21"/>
                      </a:lnTo>
                      <a:lnTo>
                        <a:pt x="457" y="16"/>
                      </a:lnTo>
                      <a:lnTo>
                        <a:pt x="463" y="11"/>
                      </a:lnTo>
                      <a:lnTo>
                        <a:pt x="468" y="5"/>
                      </a:lnTo>
                      <a:lnTo>
                        <a:pt x="473" y="5"/>
                      </a:lnTo>
                      <a:lnTo>
                        <a:pt x="479" y="0"/>
                      </a:lnTo>
                      <a:lnTo>
                        <a:pt x="484" y="0"/>
                      </a:lnTo>
                      <a:lnTo>
                        <a:pt x="489" y="0"/>
                      </a:lnTo>
                      <a:lnTo>
                        <a:pt x="495" y="0"/>
                      </a:lnTo>
                      <a:lnTo>
                        <a:pt x="500" y="0"/>
                      </a:lnTo>
                      <a:lnTo>
                        <a:pt x="505" y="0"/>
                      </a:lnTo>
                      <a:lnTo>
                        <a:pt x="511" y="0"/>
                      </a:lnTo>
                      <a:lnTo>
                        <a:pt x="516" y="5"/>
                      </a:lnTo>
                      <a:lnTo>
                        <a:pt x="521" y="5"/>
                      </a:lnTo>
                      <a:lnTo>
                        <a:pt x="527" y="11"/>
                      </a:lnTo>
                      <a:lnTo>
                        <a:pt x="532" y="16"/>
                      </a:lnTo>
                      <a:lnTo>
                        <a:pt x="537" y="21"/>
                      </a:lnTo>
                      <a:lnTo>
                        <a:pt x="543" y="27"/>
                      </a:lnTo>
                      <a:lnTo>
                        <a:pt x="548" y="32"/>
                      </a:lnTo>
                      <a:lnTo>
                        <a:pt x="559" y="43"/>
                      </a:lnTo>
                      <a:lnTo>
                        <a:pt x="559" y="48"/>
                      </a:lnTo>
                      <a:lnTo>
                        <a:pt x="564" y="54"/>
                      </a:lnTo>
                      <a:lnTo>
                        <a:pt x="569" y="59"/>
                      </a:lnTo>
                      <a:lnTo>
                        <a:pt x="580" y="70"/>
                      </a:lnTo>
                      <a:lnTo>
                        <a:pt x="580" y="75"/>
                      </a:lnTo>
                      <a:lnTo>
                        <a:pt x="585" y="81"/>
                      </a:lnTo>
                      <a:lnTo>
                        <a:pt x="596" y="91"/>
                      </a:lnTo>
                      <a:lnTo>
                        <a:pt x="596" y="97"/>
                      </a:lnTo>
                      <a:lnTo>
                        <a:pt x="601" y="97"/>
                      </a:lnTo>
                      <a:lnTo>
                        <a:pt x="612" y="107"/>
                      </a:lnTo>
                      <a:lnTo>
                        <a:pt x="606" y="107"/>
                      </a:lnTo>
                      <a:lnTo>
                        <a:pt x="612" y="107"/>
                      </a:lnTo>
                      <a:lnTo>
                        <a:pt x="617" y="113"/>
                      </a:lnTo>
                      <a:lnTo>
                        <a:pt x="622" y="118"/>
                      </a:lnTo>
                      <a:lnTo>
                        <a:pt x="628" y="118"/>
                      </a:lnTo>
                      <a:lnTo>
                        <a:pt x="633" y="118"/>
                      </a:lnTo>
                      <a:lnTo>
                        <a:pt x="638" y="118"/>
                      </a:lnTo>
                      <a:lnTo>
                        <a:pt x="644" y="118"/>
                      </a:lnTo>
                      <a:lnTo>
                        <a:pt x="649" y="118"/>
                      </a:lnTo>
                      <a:lnTo>
                        <a:pt x="654" y="118"/>
                      </a:lnTo>
                      <a:lnTo>
                        <a:pt x="660" y="113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93" name="Freeform 63"/>
                <p:cNvSpPr>
                  <a:spLocks/>
                </p:cNvSpPr>
                <p:nvPr/>
              </p:nvSpPr>
              <p:spPr bwMode="auto">
                <a:xfrm>
                  <a:off x="5957888" y="2301876"/>
                  <a:ext cx="531813" cy="187325"/>
                </a:xfrm>
                <a:custGeom>
                  <a:avLst/>
                  <a:gdLst>
                    <a:gd name="T0" fmla="*/ 5 w 335"/>
                    <a:gd name="T1" fmla="*/ 113 h 118"/>
                    <a:gd name="T2" fmla="*/ 16 w 335"/>
                    <a:gd name="T3" fmla="*/ 102 h 118"/>
                    <a:gd name="T4" fmla="*/ 26 w 335"/>
                    <a:gd name="T5" fmla="*/ 91 h 118"/>
                    <a:gd name="T6" fmla="*/ 37 w 335"/>
                    <a:gd name="T7" fmla="*/ 81 h 118"/>
                    <a:gd name="T8" fmla="*/ 48 w 335"/>
                    <a:gd name="T9" fmla="*/ 70 h 118"/>
                    <a:gd name="T10" fmla="*/ 53 w 335"/>
                    <a:gd name="T11" fmla="*/ 59 h 118"/>
                    <a:gd name="T12" fmla="*/ 63 w 335"/>
                    <a:gd name="T13" fmla="*/ 48 h 118"/>
                    <a:gd name="T14" fmla="*/ 69 w 335"/>
                    <a:gd name="T15" fmla="*/ 38 h 118"/>
                    <a:gd name="T16" fmla="*/ 79 w 335"/>
                    <a:gd name="T17" fmla="*/ 27 h 118"/>
                    <a:gd name="T18" fmla="*/ 85 w 335"/>
                    <a:gd name="T19" fmla="*/ 16 h 118"/>
                    <a:gd name="T20" fmla="*/ 95 w 335"/>
                    <a:gd name="T21" fmla="*/ 11 h 118"/>
                    <a:gd name="T22" fmla="*/ 106 w 335"/>
                    <a:gd name="T23" fmla="*/ 0 h 118"/>
                    <a:gd name="T24" fmla="*/ 117 w 335"/>
                    <a:gd name="T25" fmla="*/ 0 h 118"/>
                    <a:gd name="T26" fmla="*/ 127 w 335"/>
                    <a:gd name="T27" fmla="*/ 0 h 118"/>
                    <a:gd name="T28" fmla="*/ 138 w 335"/>
                    <a:gd name="T29" fmla="*/ 0 h 118"/>
                    <a:gd name="T30" fmla="*/ 149 w 335"/>
                    <a:gd name="T31" fmla="*/ 5 h 118"/>
                    <a:gd name="T32" fmla="*/ 165 w 335"/>
                    <a:gd name="T33" fmla="*/ 16 h 118"/>
                    <a:gd name="T34" fmla="*/ 165 w 335"/>
                    <a:gd name="T35" fmla="*/ 16 h 118"/>
                    <a:gd name="T36" fmla="*/ 181 w 335"/>
                    <a:gd name="T37" fmla="*/ 32 h 118"/>
                    <a:gd name="T38" fmla="*/ 186 w 335"/>
                    <a:gd name="T39" fmla="*/ 43 h 118"/>
                    <a:gd name="T40" fmla="*/ 197 w 335"/>
                    <a:gd name="T41" fmla="*/ 59 h 118"/>
                    <a:gd name="T42" fmla="*/ 212 w 335"/>
                    <a:gd name="T43" fmla="*/ 75 h 118"/>
                    <a:gd name="T44" fmla="*/ 218 w 335"/>
                    <a:gd name="T45" fmla="*/ 86 h 118"/>
                    <a:gd name="T46" fmla="*/ 228 w 335"/>
                    <a:gd name="T47" fmla="*/ 97 h 118"/>
                    <a:gd name="T48" fmla="*/ 239 w 335"/>
                    <a:gd name="T49" fmla="*/ 107 h 118"/>
                    <a:gd name="T50" fmla="*/ 250 w 335"/>
                    <a:gd name="T51" fmla="*/ 113 h 118"/>
                    <a:gd name="T52" fmla="*/ 260 w 335"/>
                    <a:gd name="T53" fmla="*/ 118 h 118"/>
                    <a:gd name="T54" fmla="*/ 271 w 335"/>
                    <a:gd name="T55" fmla="*/ 118 h 118"/>
                    <a:gd name="T56" fmla="*/ 282 w 335"/>
                    <a:gd name="T57" fmla="*/ 118 h 118"/>
                    <a:gd name="T58" fmla="*/ 292 w 335"/>
                    <a:gd name="T59" fmla="*/ 113 h 118"/>
                    <a:gd name="T60" fmla="*/ 303 w 335"/>
                    <a:gd name="T61" fmla="*/ 107 h 118"/>
                    <a:gd name="T62" fmla="*/ 314 w 335"/>
                    <a:gd name="T63" fmla="*/ 97 h 118"/>
                    <a:gd name="T64" fmla="*/ 324 w 335"/>
                    <a:gd name="T65" fmla="*/ 86 h 118"/>
                    <a:gd name="T66" fmla="*/ 335 w 335"/>
                    <a:gd name="T67" fmla="*/ 75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35" h="118">
                      <a:moveTo>
                        <a:pt x="0" y="113"/>
                      </a:moveTo>
                      <a:lnTo>
                        <a:pt x="5" y="113"/>
                      </a:lnTo>
                      <a:lnTo>
                        <a:pt x="10" y="107"/>
                      </a:lnTo>
                      <a:lnTo>
                        <a:pt x="16" y="102"/>
                      </a:lnTo>
                      <a:lnTo>
                        <a:pt x="21" y="97"/>
                      </a:lnTo>
                      <a:lnTo>
                        <a:pt x="26" y="91"/>
                      </a:lnTo>
                      <a:lnTo>
                        <a:pt x="32" y="86"/>
                      </a:lnTo>
                      <a:lnTo>
                        <a:pt x="37" y="81"/>
                      </a:lnTo>
                      <a:lnTo>
                        <a:pt x="42" y="75"/>
                      </a:lnTo>
                      <a:lnTo>
                        <a:pt x="48" y="70"/>
                      </a:lnTo>
                      <a:lnTo>
                        <a:pt x="53" y="64"/>
                      </a:lnTo>
                      <a:lnTo>
                        <a:pt x="53" y="59"/>
                      </a:lnTo>
                      <a:lnTo>
                        <a:pt x="58" y="54"/>
                      </a:lnTo>
                      <a:lnTo>
                        <a:pt x="63" y="48"/>
                      </a:lnTo>
                      <a:lnTo>
                        <a:pt x="69" y="43"/>
                      </a:lnTo>
                      <a:lnTo>
                        <a:pt x="69" y="38"/>
                      </a:lnTo>
                      <a:lnTo>
                        <a:pt x="74" y="32"/>
                      </a:lnTo>
                      <a:lnTo>
                        <a:pt x="79" y="27"/>
                      </a:lnTo>
                      <a:lnTo>
                        <a:pt x="90" y="16"/>
                      </a:lnTo>
                      <a:lnTo>
                        <a:pt x="85" y="16"/>
                      </a:lnTo>
                      <a:lnTo>
                        <a:pt x="90" y="16"/>
                      </a:lnTo>
                      <a:lnTo>
                        <a:pt x="95" y="11"/>
                      </a:lnTo>
                      <a:lnTo>
                        <a:pt x="101" y="5"/>
                      </a:lnTo>
                      <a:lnTo>
                        <a:pt x="106" y="0"/>
                      </a:lnTo>
                      <a:lnTo>
                        <a:pt x="111" y="0"/>
                      </a:lnTo>
                      <a:lnTo>
                        <a:pt x="117" y="0"/>
                      </a:lnTo>
                      <a:lnTo>
                        <a:pt x="122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38" y="0"/>
                      </a:lnTo>
                      <a:lnTo>
                        <a:pt x="143" y="0"/>
                      </a:lnTo>
                      <a:lnTo>
                        <a:pt x="149" y="5"/>
                      </a:lnTo>
                      <a:lnTo>
                        <a:pt x="154" y="5"/>
                      </a:lnTo>
                      <a:lnTo>
                        <a:pt x="165" y="16"/>
                      </a:lnTo>
                      <a:lnTo>
                        <a:pt x="159" y="16"/>
                      </a:lnTo>
                      <a:lnTo>
                        <a:pt x="165" y="16"/>
                      </a:lnTo>
                      <a:lnTo>
                        <a:pt x="170" y="21"/>
                      </a:lnTo>
                      <a:lnTo>
                        <a:pt x="181" y="32"/>
                      </a:lnTo>
                      <a:lnTo>
                        <a:pt x="181" y="38"/>
                      </a:lnTo>
                      <a:lnTo>
                        <a:pt x="186" y="43"/>
                      </a:lnTo>
                      <a:lnTo>
                        <a:pt x="197" y="54"/>
                      </a:lnTo>
                      <a:lnTo>
                        <a:pt x="197" y="59"/>
                      </a:lnTo>
                      <a:lnTo>
                        <a:pt x="202" y="64"/>
                      </a:lnTo>
                      <a:lnTo>
                        <a:pt x="212" y="75"/>
                      </a:lnTo>
                      <a:lnTo>
                        <a:pt x="212" y="81"/>
                      </a:lnTo>
                      <a:lnTo>
                        <a:pt x="218" y="86"/>
                      </a:lnTo>
                      <a:lnTo>
                        <a:pt x="223" y="91"/>
                      </a:lnTo>
                      <a:lnTo>
                        <a:pt x="228" y="97"/>
                      </a:lnTo>
                      <a:lnTo>
                        <a:pt x="234" y="102"/>
                      </a:lnTo>
                      <a:lnTo>
                        <a:pt x="239" y="107"/>
                      </a:lnTo>
                      <a:lnTo>
                        <a:pt x="244" y="113"/>
                      </a:lnTo>
                      <a:lnTo>
                        <a:pt x="250" y="113"/>
                      </a:lnTo>
                      <a:lnTo>
                        <a:pt x="255" y="118"/>
                      </a:lnTo>
                      <a:lnTo>
                        <a:pt x="260" y="118"/>
                      </a:lnTo>
                      <a:lnTo>
                        <a:pt x="266" y="118"/>
                      </a:lnTo>
                      <a:lnTo>
                        <a:pt x="271" y="118"/>
                      </a:lnTo>
                      <a:lnTo>
                        <a:pt x="276" y="118"/>
                      </a:lnTo>
                      <a:lnTo>
                        <a:pt x="282" y="118"/>
                      </a:lnTo>
                      <a:lnTo>
                        <a:pt x="287" y="118"/>
                      </a:lnTo>
                      <a:lnTo>
                        <a:pt x="292" y="113"/>
                      </a:lnTo>
                      <a:lnTo>
                        <a:pt x="298" y="107"/>
                      </a:lnTo>
                      <a:lnTo>
                        <a:pt x="303" y="107"/>
                      </a:lnTo>
                      <a:lnTo>
                        <a:pt x="308" y="102"/>
                      </a:lnTo>
                      <a:lnTo>
                        <a:pt x="314" y="97"/>
                      </a:lnTo>
                      <a:lnTo>
                        <a:pt x="319" y="91"/>
                      </a:lnTo>
                      <a:lnTo>
                        <a:pt x="324" y="86"/>
                      </a:lnTo>
                      <a:lnTo>
                        <a:pt x="330" y="81"/>
                      </a:lnTo>
                      <a:lnTo>
                        <a:pt x="335" y="75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  <p:sp>
            <p:nvSpPr>
              <p:cNvPr id="88" name="Isosceles Triangle 150"/>
              <p:cNvSpPr/>
              <p:nvPr/>
            </p:nvSpPr>
            <p:spPr>
              <a:xfrm rot="5400000">
                <a:off x="5511243" y="3074566"/>
                <a:ext cx="141033" cy="174220"/>
              </a:xfrm>
              <a:prstGeom prst="triangl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89" name="Straight Connector 151"/>
              <p:cNvCxnSpPr>
                <a:stCxn id="88" idx="3"/>
              </p:cNvCxnSpPr>
              <p:nvPr/>
            </p:nvCxnSpPr>
            <p:spPr>
              <a:xfrm flipH="1" flipV="1">
                <a:off x="5320430" y="3161676"/>
                <a:ext cx="174220" cy="1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156"/>
            <p:cNvGrpSpPr/>
            <p:nvPr/>
          </p:nvGrpSpPr>
          <p:grpSpPr>
            <a:xfrm>
              <a:off x="5601269" y="3383671"/>
              <a:ext cx="1508948" cy="91913"/>
              <a:chOff x="3540519" y="3070305"/>
              <a:chExt cx="2128351" cy="187325"/>
            </a:xfrm>
          </p:grpSpPr>
          <p:grpSp>
            <p:nvGrpSpPr>
              <p:cNvPr id="80" name="Group 157"/>
              <p:cNvGrpSpPr/>
              <p:nvPr/>
            </p:nvGrpSpPr>
            <p:grpSpPr>
              <a:xfrm rot="10800000">
                <a:off x="3540519" y="3070305"/>
                <a:ext cx="1800250" cy="187325"/>
                <a:chOff x="2822575" y="2301876"/>
                <a:chExt cx="3667126" cy="187325"/>
              </a:xfrm>
            </p:grpSpPr>
            <p:sp>
              <p:nvSpPr>
                <p:cNvPr id="83" name="Freeform 60"/>
                <p:cNvSpPr>
                  <a:spLocks/>
                </p:cNvSpPr>
                <p:nvPr/>
              </p:nvSpPr>
              <p:spPr bwMode="auto">
                <a:xfrm>
                  <a:off x="2822575" y="2301876"/>
                  <a:ext cx="1065213" cy="187325"/>
                </a:xfrm>
                <a:custGeom>
                  <a:avLst/>
                  <a:gdLst>
                    <a:gd name="T0" fmla="*/ 11 w 671"/>
                    <a:gd name="T1" fmla="*/ 43 h 118"/>
                    <a:gd name="T2" fmla="*/ 22 w 671"/>
                    <a:gd name="T3" fmla="*/ 27 h 118"/>
                    <a:gd name="T4" fmla="*/ 38 w 671"/>
                    <a:gd name="T5" fmla="*/ 11 h 118"/>
                    <a:gd name="T6" fmla="*/ 54 w 671"/>
                    <a:gd name="T7" fmla="*/ 0 h 118"/>
                    <a:gd name="T8" fmla="*/ 70 w 671"/>
                    <a:gd name="T9" fmla="*/ 0 h 118"/>
                    <a:gd name="T10" fmla="*/ 86 w 671"/>
                    <a:gd name="T11" fmla="*/ 0 h 118"/>
                    <a:gd name="T12" fmla="*/ 102 w 671"/>
                    <a:gd name="T13" fmla="*/ 11 h 118"/>
                    <a:gd name="T14" fmla="*/ 118 w 671"/>
                    <a:gd name="T15" fmla="*/ 27 h 118"/>
                    <a:gd name="T16" fmla="*/ 133 w 671"/>
                    <a:gd name="T17" fmla="*/ 48 h 118"/>
                    <a:gd name="T18" fmla="*/ 149 w 671"/>
                    <a:gd name="T19" fmla="*/ 70 h 118"/>
                    <a:gd name="T20" fmla="*/ 165 w 671"/>
                    <a:gd name="T21" fmla="*/ 91 h 118"/>
                    <a:gd name="T22" fmla="*/ 181 w 671"/>
                    <a:gd name="T23" fmla="*/ 107 h 118"/>
                    <a:gd name="T24" fmla="*/ 197 w 671"/>
                    <a:gd name="T25" fmla="*/ 118 h 118"/>
                    <a:gd name="T26" fmla="*/ 213 w 671"/>
                    <a:gd name="T27" fmla="*/ 118 h 118"/>
                    <a:gd name="T28" fmla="*/ 229 w 671"/>
                    <a:gd name="T29" fmla="*/ 118 h 118"/>
                    <a:gd name="T30" fmla="*/ 245 w 671"/>
                    <a:gd name="T31" fmla="*/ 107 h 118"/>
                    <a:gd name="T32" fmla="*/ 261 w 671"/>
                    <a:gd name="T33" fmla="*/ 91 h 118"/>
                    <a:gd name="T34" fmla="*/ 282 w 671"/>
                    <a:gd name="T35" fmla="*/ 70 h 118"/>
                    <a:gd name="T36" fmla="*/ 298 w 671"/>
                    <a:gd name="T37" fmla="*/ 48 h 118"/>
                    <a:gd name="T38" fmla="*/ 309 w 671"/>
                    <a:gd name="T39" fmla="*/ 32 h 118"/>
                    <a:gd name="T40" fmla="*/ 325 w 671"/>
                    <a:gd name="T41" fmla="*/ 16 h 118"/>
                    <a:gd name="T42" fmla="*/ 341 w 671"/>
                    <a:gd name="T43" fmla="*/ 0 h 118"/>
                    <a:gd name="T44" fmla="*/ 357 w 671"/>
                    <a:gd name="T45" fmla="*/ 0 h 118"/>
                    <a:gd name="T46" fmla="*/ 373 w 671"/>
                    <a:gd name="T47" fmla="*/ 0 h 118"/>
                    <a:gd name="T48" fmla="*/ 389 w 671"/>
                    <a:gd name="T49" fmla="*/ 11 h 118"/>
                    <a:gd name="T50" fmla="*/ 405 w 671"/>
                    <a:gd name="T51" fmla="*/ 27 h 118"/>
                    <a:gd name="T52" fmla="*/ 421 w 671"/>
                    <a:gd name="T53" fmla="*/ 43 h 118"/>
                    <a:gd name="T54" fmla="*/ 437 w 671"/>
                    <a:gd name="T55" fmla="*/ 64 h 118"/>
                    <a:gd name="T56" fmla="*/ 453 w 671"/>
                    <a:gd name="T57" fmla="*/ 86 h 118"/>
                    <a:gd name="T58" fmla="*/ 469 w 671"/>
                    <a:gd name="T59" fmla="*/ 102 h 118"/>
                    <a:gd name="T60" fmla="*/ 485 w 671"/>
                    <a:gd name="T61" fmla="*/ 113 h 118"/>
                    <a:gd name="T62" fmla="*/ 501 w 671"/>
                    <a:gd name="T63" fmla="*/ 118 h 118"/>
                    <a:gd name="T64" fmla="*/ 517 w 671"/>
                    <a:gd name="T65" fmla="*/ 118 h 118"/>
                    <a:gd name="T66" fmla="*/ 533 w 671"/>
                    <a:gd name="T67" fmla="*/ 107 h 118"/>
                    <a:gd name="T68" fmla="*/ 549 w 671"/>
                    <a:gd name="T69" fmla="*/ 97 h 118"/>
                    <a:gd name="T70" fmla="*/ 565 w 671"/>
                    <a:gd name="T71" fmla="*/ 75 h 118"/>
                    <a:gd name="T72" fmla="*/ 580 w 671"/>
                    <a:gd name="T73" fmla="*/ 54 h 118"/>
                    <a:gd name="T74" fmla="*/ 596 w 671"/>
                    <a:gd name="T75" fmla="*/ 32 h 118"/>
                    <a:gd name="T76" fmla="*/ 612 w 671"/>
                    <a:gd name="T77" fmla="*/ 16 h 118"/>
                    <a:gd name="T78" fmla="*/ 628 w 671"/>
                    <a:gd name="T79" fmla="*/ 5 h 118"/>
                    <a:gd name="T80" fmla="*/ 644 w 671"/>
                    <a:gd name="T81" fmla="*/ 0 h 118"/>
                    <a:gd name="T82" fmla="*/ 660 w 671"/>
                    <a:gd name="T83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71" h="118">
                      <a:moveTo>
                        <a:pt x="0" y="54"/>
                      </a:moveTo>
                      <a:lnTo>
                        <a:pt x="6" y="48"/>
                      </a:lnTo>
                      <a:lnTo>
                        <a:pt x="11" y="43"/>
                      </a:lnTo>
                      <a:lnTo>
                        <a:pt x="16" y="38"/>
                      </a:lnTo>
                      <a:lnTo>
                        <a:pt x="16" y="32"/>
                      </a:lnTo>
                      <a:lnTo>
                        <a:pt x="22" y="27"/>
                      </a:lnTo>
                      <a:lnTo>
                        <a:pt x="27" y="21"/>
                      </a:lnTo>
                      <a:lnTo>
                        <a:pt x="32" y="16"/>
                      </a:lnTo>
                      <a:lnTo>
                        <a:pt x="38" y="11"/>
                      </a:lnTo>
                      <a:lnTo>
                        <a:pt x="43" y="5"/>
                      </a:lnTo>
                      <a:lnTo>
                        <a:pt x="48" y="5"/>
                      </a:lnTo>
                      <a:lnTo>
                        <a:pt x="54" y="0"/>
                      </a:lnTo>
                      <a:lnTo>
                        <a:pt x="59" y="0"/>
                      </a:lnTo>
                      <a:lnTo>
                        <a:pt x="64" y="0"/>
                      </a:lnTo>
                      <a:lnTo>
                        <a:pt x="70" y="0"/>
                      </a:lnTo>
                      <a:lnTo>
                        <a:pt x="75" y="0"/>
                      </a:lnTo>
                      <a:lnTo>
                        <a:pt x="80" y="0"/>
                      </a:lnTo>
                      <a:lnTo>
                        <a:pt x="86" y="0"/>
                      </a:lnTo>
                      <a:lnTo>
                        <a:pt x="91" y="5"/>
                      </a:lnTo>
                      <a:lnTo>
                        <a:pt x="96" y="5"/>
                      </a:lnTo>
                      <a:lnTo>
                        <a:pt x="102" y="11"/>
                      </a:lnTo>
                      <a:lnTo>
                        <a:pt x="107" y="16"/>
                      </a:lnTo>
                      <a:lnTo>
                        <a:pt x="112" y="21"/>
                      </a:lnTo>
                      <a:lnTo>
                        <a:pt x="118" y="27"/>
                      </a:lnTo>
                      <a:lnTo>
                        <a:pt x="128" y="38"/>
                      </a:lnTo>
                      <a:lnTo>
                        <a:pt x="128" y="43"/>
                      </a:lnTo>
                      <a:lnTo>
                        <a:pt x="133" y="48"/>
                      </a:lnTo>
                      <a:lnTo>
                        <a:pt x="144" y="59"/>
                      </a:lnTo>
                      <a:lnTo>
                        <a:pt x="144" y="64"/>
                      </a:lnTo>
                      <a:lnTo>
                        <a:pt x="149" y="70"/>
                      </a:lnTo>
                      <a:lnTo>
                        <a:pt x="155" y="75"/>
                      </a:lnTo>
                      <a:lnTo>
                        <a:pt x="165" y="86"/>
                      </a:lnTo>
                      <a:lnTo>
                        <a:pt x="165" y="91"/>
                      </a:lnTo>
                      <a:lnTo>
                        <a:pt x="171" y="97"/>
                      </a:lnTo>
                      <a:lnTo>
                        <a:pt x="176" y="102"/>
                      </a:lnTo>
                      <a:lnTo>
                        <a:pt x="181" y="107"/>
                      </a:lnTo>
                      <a:lnTo>
                        <a:pt x="187" y="107"/>
                      </a:lnTo>
                      <a:lnTo>
                        <a:pt x="192" y="113"/>
                      </a:lnTo>
                      <a:lnTo>
                        <a:pt x="197" y="118"/>
                      </a:lnTo>
                      <a:lnTo>
                        <a:pt x="203" y="118"/>
                      </a:lnTo>
                      <a:lnTo>
                        <a:pt x="208" y="118"/>
                      </a:lnTo>
                      <a:lnTo>
                        <a:pt x="213" y="118"/>
                      </a:lnTo>
                      <a:lnTo>
                        <a:pt x="219" y="118"/>
                      </a:lnTo>
                      <a:lnTo>
                        <a:pt x="224" y="118"/>
                      </a:lnTo>
                      <a:lnTo>
                        <a:pt x="229" y="118"/>
                      </a:lnTo>
                      <a:lnTo>
                        <a:pt x="235" y="113"/>
                      </a:lnTo>
                      <a:lnTo>
                        <a:pt x="240" y="113"/>
                      </a:lnTo>
                      <a:lnTo>
                        <a:pt x="245" y="107"/>
                      </a:lnTo>
                      <a:lnTo>
                        <a:pt x="251" y="102"/>
                      </a:lnTo>
                      <a:lnTo>
                        <a:pt x="256" y="97"/>
                      </a:lnTo>
                      <a:lnTo>
                        <a:pt x="261" y="91"/>
                      </a:lnTo>
                      <a:lnTo>
                        <a:pt x="267" y="86"/>
                      </a:lnTo>
                      <a:lnTo>
                        <a:pt x="272" y="81"/>
                      </a:lnTo>
                      <a:lnTo>
                        <a:pt x="282" y="70"/>
                      </a:lnTo>
                      <a:lnTo>
                        <a:pt x="282" y="64"/>
                      </a:lnTo>
                      <a:lnTo>
                        <a:pt x="288" y="59"/>
                      </a:lnTo>
                      <a:lnTo>
                        <a:pt x="298" y="48"/>
                      </a:lnTo>
                      <a:lnTo>
                        <a:pt x="298" y="43"/>
                      </a:lnTo>
                      <a:lnTo>
                        <a:pt x="304" y="38"/>
                      </a:lnTo>
                      <a:lnTo>
                        <a:pt x="309" y="32"/>
                      </a:lnTo>
                      <a:lnTo>
                        <a:pt x="320" y="21"/>
                      </a:lnTo>
                      <a:lnTo>
                        <a:pt x="320" y="16"/>
                      </a:lnTo>
                      <a:lnTo>
                        <a:pt x="325" y="16"/>
                      </a:lnTo>
                      <a:lnTo>
                        <a:pt x="330" y="11"/>
                      </a:lnTo>
                      <a:lnTo>
                        <a:pt x="336" y="5"/>
                      </a:lnTo>
                      <a:lnTo>
                        <a:pt x="341" y="0"/>
                      </a:lnTo>
                      <a:lnTo>
                        <a:pt x="346" y="0"/>
                      </a:lnTo>
                      <a:lnTo>
                        <a:pt x="352" y="0"/>
                      </a:lnTo>
                      <a:lnTo>
                        <a:pt x="357" y="0"/>
                      </a:lnTo>
                      <a:lnTo>
                        <a:pt x="362" y="0"/>
                      </a:lnTo>
                      <a:lnTo>
                        <a:pt x="368" y="0"/>
                      </a:lnTo>
                      <a:lnTo>
                        <a:pt x="373" y="0"/>
                      </a:lnTo>
                      <a:lnTo>
                        <a:pt x="378" y="0"/>
                      </a:lnTo>
                      <a:lnTo>
                        <a:pt x="384" y="5"/>
                      </a:lnTo>
                      <a:lnTo>
                        <a:pt x="389" y="11"/>
                      </a:lnTo>
                      <a:lnTo>
                        <a:pt x="394" y="16"/>
                      </a:lnTo>
                      <a:lnTo>
                        <a:pt x="400" y="21"/>
                      </a:lnTo>
                      <a:lnTo>
                        <a:pt x="405" y="27"/>
                      </a:lnTo>
                      <a:lnTo>
                        <a:pt x="410" y="32"/>
                      </a:lnTo>
                      <a:lnTo>
                        <a:pt x="416" y="38"/>
                      </a:lnTo>
                      <a:lnTo>
                        <a:pt x="421" y="43"/>
                      </a:lnTo>
                      <a:lnTo>
                        <a:pt x="431" y="54"/>
                      </a:lnTo>
                      <a:lnTo>
                        <a:pt x="431" y="59"/>
                      </a:lnTo>
                      <a:lnTo>
                        <a:pt x="437" y="64"/>
                      </a:lnTo>
                      <a:lnTo>
                        <a:pt x="447" y="75"/>
                      </a:lnTo>
                      <a:lnTo>
                        <a:pt x="447" y="81"/>
                      </a:lnTo>
                      <a:lnTo>
                        <a:pt x="453" y="86"/>
                      </a:lnTo>
                      <a:lnTo>
                        <a:pt x="458" y="91"/>
                      </a:lnTo>
                      <a:lnTo>
                        <a:pt x="463" y="97"/>
                      </a:lnTo>
                      <a:lnTo>
                        <a:pt x="469" y="102"/>
                      </a:lnTo>
                      <a:lnTo>
                        <a:pt x="474" y="107"/>
                      </a:lnTo>
                      <a:lnTo>
                        <a:pt x="479" y="113"/>
                      </a:lnTo>
                      <a:lnTo>
                        <a:pt x="485" y="113"/>
                      </a:lnTo>
                      <a:lnTo>
                        <a:pt x="490" y="118"/>
                      </a:lnTo>
                      <a:lnTo>
                        <a:pt x="495" y="118"/>
                      </a:lnTo>
                      <a:lnTo>
                        <a:pt x="501" y="118"/>
                      </a:lnTo>
                      <a:lnTo>
                        <a:pt x="506" y="118"/>
                      </a:lnTo>
                      <a:lnTo>
                        <a:pt x="511" y="118"/>
                      </a:lnTo>
                      <a:lnTo>
                        <a:pt x="517" y="118"/>
                      </a:lnTo>
                      <a:lnTo>
                        <a:pt x="522" y="118"/>
                      </a:lnTo>
                      <a:lnTo>
                        <a:pt x="527" y="113"/>
                      </a:lnTo>
                      <a:lnTo>
                        <a:pt x="533" y="107"/>
                      </a:lnTo>
                      <a:lnTo>
                        <a:pt x="538" y="102"/>
                      </a:lnTo>
                      <a:lnTo>
                        <a:pt x="543" y="102"/>
                      </a:lnTo>
                      <a:lnTo>
                        <a:pt x="549" y="97"/>
                      </a:lnTo>
                      <a:lnTo>
                        <a:pt x="554" y="91"/>
                      </a:lnTo>
                      <a:lnTo>
                        <a:pt x="565" y="81"/>
                      </a:lnTo>
                      <a:lnTo>
                        <a:pt x="565" y="75"/>
                      </a:lnTo>
                      <a:lnTo>
                        <a:pt x="570" y="70"/>
                      </a:lnTo>
                      <a:lnTo>
                        <a:pt x="580" y="59"/>
                      </a:lnTo>
                      <a:lnTo>
                        <a:pt x="580" y="54"/>
                      </a:lnTo>
                      <a:lnTo>
                        <a:pt x="586" y="48"/>
                      </a:lnTo>
                      <a:lnTo>
                        <a:pt x="596" y="38"/>
                      </a:lnTo>
                      <a:lnTo>
                        <a:pt x="596" y="32"/>
                      </a:lnTo>
                      <a:lnTo>
                        <a:pt x="602" y="27"/>
                      </a:lnTo>
                      <a:lnTo>
                        <a:pt x="607" y="21"/>
                      </a:lnTo>
                      <a:lnTo>
                        <a:pt x="612" y="16"/>
                      </a:lnTo>
                      <a:lnTo>
                        <a:pt x="618" y="11"/>
                      </a:lnTo>
                      <a:lnTo>
                        <a:pt x="623" y="5"/>
                      </a:lnTo>
                      <a:lnTo>
                        <a:pt x="628" y="5"/>
                      </a:lnTo>
                      <a:lnTo>
                        <a:pt x="634" y="0"/>
                      </a:lnTo>
                      <a:lnTo>
                        <a:pt x="639" y="0"/>
                      </a:lnTo>
                      <a:lnTo>
                        <a:pt x="644" y="0"/>
                      </a:lnTo>
                      <a:lnTo>
                        <a:pt x="650" y="0"/>
                      </a:lnTo>
                      <a:lnTo>
                        <a:pt x="655" y="0"/>
                      </a:lnTo>
                      <a:lnTo>
                        <a:pt x="660" y="0"/>
                      </a:lnTo>
                      <a:lnTo>
                        <a:pt x="666" y="0"/>
                      </a:lnTo>
                      <a:lnTo>
                        <a:pt x="671" y="5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4" name="Freeform 61"/>
                <p:cNvSpPr>
                  <a:spLocks/>
                </p:cNvSpPr>
                <p:nvPr/>
              </p:nvSpPr>
              <p:spPr bwMode="auto">
                <a:xfrm>
                  <a:off x="3887788" y="2301876"/>
                  <a:ext cx="1022350" cy="187325"/>
                </a:xfrm>
                <a:custGeom>
                  <a:avLst/>
                  <a:gdLst>
                    <a:gd name="T0" fmla="*/ 11 w 644"/>
                    <a:gd name="T1" fmla="*/ 11 h 118"/>
                    <a:gd name="T2" fmla="*/ 27 w 644"/>
                    <a:gd name="T3" fmla="*/ 27 h 118"/>
                    <a:gd name="T4" fmla="*/ 43 w 644"/>
                    <a:gd name="T5" fmla="*/ 48 h 118"/>
                    <a:gd name="T6" fmla="*/ 64 w 644"/>
                    <a:gd name="T7" fmla="*/ 70 h 118"/>
                    <a:gd name="T8" fmla="*/ 74 w 644"/>
                    <a:gd name="T9" fmla="*/ 86 h 118"/>
                    <a:gd name="T10" fmla="*/ 90 w 644"/>
                    <a:gd name="T11" fmla="*/ 107 h 118"/>
                    <a:gd name="T12" fmla="*/ 106 w 644"/>
                    <a:gd name="T13" fmla="*/ 118 h 118"/>
                    <a:gd name="T14" fmla="*/ 122 w 644"/>
                    <a:gd name="T15" fmla="*/ 118 h 118"/>
                    <a:gd name="T16" fmla="*/ 138 w 644"/>
                    <a:gd name="T17" fmla="*/ 118 h 118"/>
                    <a:gd name="T18" fmla="*/ 154 w 644"/>
                    <a:gd name="T19" fmla="*/ 107 h 118"/>
                    <a:gd name="T20" fmla="*/ 170 w 644"/>
                    <a:gd name="T21" fmla="*/ 91 h 118"/>
                    <a:gd name="T22" fmla="*/ 191 w 644"/>
                    <a:gd name="T23" fmla="*/ 70 h 118"/>
                    <a:gd name="T24" fmla="*/ 207 w 644"/>
                    <a:gd name="T25" fmla="*/ 48 h 118"/>
                    <a:gd name="T26" fmla="*/ 223 w 644"/>
                    <a:gd name="T27" fmla="*/ 27 h 118"/>
                    <a:gd name="T28" fmla="*/ 229 w 644"/>
                    <a:gd name="T29" fmla="*/ 21 h 118"/>
                    <a:gd name="T30" fmla="*/ 239 w 644"/>
                    <a:gd name="T31" fmla="*/ 11 h 118"/>
                    <a:gd name="T32" fmla="*/ 255 w 644"/>
                    <a:gd name="T33" fmla="*/ 0 h 118"/>
                    <a:gd name="T34" fmla="*/ 271 w 644"/>
                    <a:gd name="T35" fmla="*/ 0 h 118"/>
                    <a:gd name="T36" fmla="*/ 287 w 644"/>
                    <a:gd name="T37" fmla="*/ 5 h 118"/>
                    <a:gd name="T38" fmla="*/ 303 w 644"/>
                    <a:gd name="T39" fmla="*/ 11 h 118"/>
                    <a:gd name="T40" fmla="*/ 319 w 644"/>
                    <a:gd name="T41" fmla="*/ 32 h 118"/>
                    <a:gd name="T42" fmla="*/ 335 w 644"/>
                    <a:gd name="T43" fmla="*/ 48 h 118"/>
                    <a:gd name="T44" fmla="*/ 346 w 644"/>
                    <a:gd name="T45" fmla="*/ 64 h 118"/>
                    <a:gd name="T46" fmla="*/ 356 w 644"/>
                    <a:gd name="T47" fmla="*/ 81 h 118"/>
                    <a:gd name="T48" fmla="*/ 372 w 644"/>
                    <a:gd name="T49" fmla="*/ 97 h 118"/>
                    <a:gd name="T50" fmla="*/ 388 w 644"/>
                    <a:gd name="T51" fmla="*/ 113 h 118"/>
                    <a:gd name="T52" fmla="*/ 404 w 644"/>
                    <a:gd name="T53" fmla="*/ 118 h 118"/>
                    <a:gd name="T54" fmla="*/ 420 w 644"/>
                    <a:gd name="T55" fmla="*/ 118 h 118"/>
                    <a:gd name="T56" fmla="*/ 436 w 644"/>
                    <a:gd name="T57" fmla="*/ 113 h 118"/>
                    <a:gd name="T58" fmla="*/ 452 w 644"/>
                    <a:gd name="T59" fmla="*/ 102 h 118"/>
                    <a:gd name="T60" fmla="*/ 468 w 644"/>
                    <a:gd name="T61" fmla="*/ 81 h 118"/>
                    <a:gd name="T62" fmla="*/ 489 w 644"/>
                    <a:gd name="T63" fmla="*/ 59 h 118"/>
                    <a:gd name="T64" fmla="*/ 505 w 644"/>
                    <a:gd name="T65" fmla="*/ 38 h 118"/>
                    <a:gd name="T66" fmla="*/ 516 w 644"/>
                    <a:gd name="T67" fmla="*/ 21 h 118"/>
                    <a:gd name="T68" fmla="*/ 532 w 644"/>
                    <a:gd name="T69" fmla="*/ 5 h 118"/>
                    <a:gd name="T70" fmla="*/ 548 w 644"/>
                    <a:gd name="T71" fmla="*/ 0 h 118"/>
                    <a:gd name="T72" fmla="*/ 564 w 644"/>
                    <a:gd name="T73" fmla="*/ 0 h 118"/>
                    <a:gd name="T74" fmla="*/ 580 w 644"/>
                    <a:gd name="T75" fmla="*/ 5 h 118"/>
                    <a:gd name="T76" fmla="*/ 596 w 644"/>
                    <a:gd name="T77" fmla="*/ 16 h 118"/>
                    <a:gd name="T78" fmla="*/ 612 w 644"/>
                    <a:gd name="T79" fmla="*/ 32 h 118"/>
                    <a:gd name="T80" fmla="*/ 623 w 644"/>
                    <a:gd name="T81" fmla="*/ 48 h 118"/>
                    <a:gd name="T82" fmla="*/ 638 w 644"/>
                    <a:gd name="T83" fmla="*/ 6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44" h="118">
                      <a:moveTo>
                        <a:pt x="0" y="5"/>
                      </a:moveTo>
                      <a:lnTo>
                        <a:pt x="5" y="5"/>
                      </a:lnTo>
                      <a:lnTo>
                        <a:pt x="11" y="11"/>
                      </a:lnTo>
                      <a:lnTo>
                        <a:pt x="16" y="16"/>
                      </a:lnTo>
                      <a:lnTo>
                        <a:pt x="21" y="21"/>
                      </a:lnTo>
                      <a:lnTo>
                        <a:pt x="27" y="27"/>
                      </a:lnTo>
                      <a:lnTo>
                        <a:pt x="32" y="32"/>
                      </a:lnTo>
                      <a:lnTo>
                        <a:pt x="43" y="43"/>
                      </a:lnTo>
                      <a:lnTo>
                        <a:pt x="43" y="48"/>
                      </a:lnTo>
                      <a:lnTo>
                        <a:pt x="48" y="54"/>
                      </a:lnTo>
                      <a:lnTo>
                        <a:pt x="53" y="59"/>
                      </a:lnTo>
                      <a:lnTo>
                        <a:pt x="64" y="70"/>
                      </a:lnTo>
                      <a:lnTo>
                        <a:pt x="64" y="75"/>
                      </a:lnTo>
                      <a:lnTo>
                        <a:pt x="69" y="81"/>
                      </a:lnTo>
                      <a:lnTo>
                        <a:pt x="74" y="86"/>
                      </a:lnTo>
                      <a:lnTo>
                        <a:pt x="85" y="97"/>
                      </a:lnTo>
                      <a:lnTo>
                        <a:pt x="85" y="102"/>
                      </a:lnTo>
                      <a:lnTo>
                        <a:pt x="90" y="107"/>
                      </a:lnTo>
                      <a:lnTo>
                        <a:pt x="96" y="113"/>
                      </a:lnTo>
                      <a:lnTo>
                        <a:pt x="101" y="113"/>
                      </a:lnTo>
                      <a:lnTo>
                        <a:pt x="106" y="118"/>
                      </a:lnTo>
                      <a:lnTo>
                        <a:pt x="112" y="118"/>
                      </a:lnTo>
                      <a:lnTo>
                        <a:pt x="117" y="118"/>
                      </a:lnTo>
                      <a:lnTo>
                        <a:pt x="122" y="118"/>
                      </a:lnTo>
                      <a:lnTo>
                        <a:pt x="128" y="118"/>
                      </a:lnTo>
                      <a:lnTo>
                        <a:pt x="133" y="118"/>
                      </a:lnTo>
                      <a:lnTo>
                        <a:pt x="138" y="118"/>
                      </a:lnTo>
                      <a:lnTo>
                        <a:pt x="144" y="113"/>
                      </a:lnTo>
                      <a:lnTo>
                        <a:pt x="149" y="113"/>
                      </a:lnTo>
                      <a:lnTo>
                        <a:pt x="154" y="107"/>
                      </a:lnTo>
                      <a:lnTo>
                        <a:pt x="160" y="102"/>
                      </a:lnTo>
                      <a:lnTo>
                        <a:pt x="165" y="97"/>
                      </a:lnTo>
                      <a:lnTo>
                        <a:pt x="170" y="91"/>
                      </a:lnTo>
                      <a:lnTo>
                        <a:pt x="176" y="86"/>
                      </a:lnTo>
                      <a:lnTo>
                        <a:pt x="181" y="81"/>
                      </a:lnTo>
                      <a:lnTo>
                        <a:pt x="191" y="70"/>
                      </a:lnTo>
                      <a:lnTo>
                        <a:pt x="191" y="64"/>
                      </a:lnTo>
                      <a:lnTo>
                        <a:pt x="197" y="59"/>
                      </a:lnTo>
                      <a:lnTo>
                        <a:pt x="207" y="48"/>
                      </a:lnTo>
                      <a:lnTo>
                        <a:pt x="207" y="43"/>
                      </a:lnTo>
                      <a:lnTo>
                        <a:pt x="213" y="38"/>
                      </a:lnTo>
                      <a:lnTo>
                        <a:pt x="223" y="27"/>
                      </a:lnTo>
                      <a:lnTo>
                        <a:pt x="218" y="27"/>
                      </a:lnTo>
                      <a:lnTo>
                        <a:pt x="223" y="27"/>
                      </a:lnTo>
                      <a:lnTo>
                        <a:pt x="229" y="21"/>
                      </a:lnTo>
                      <a:lnTo>
                        <a:pt x="239" y="11"/>
                      </a:lnTo>
                      <a:lnTo>
                        <a:pt x="234" y="11"/>
                      </a:lnTo>
                      <a:lnTo>
                        <a:pt x="239" y="11"/>
                      </a:lnTo>
                      <a:lnTo>
                        <a:pt x="245" y="5"/>
                      </a:lnTo>
                      <a:lnTo>
                        <a:pt x="250" y="5"/>
                      </a:lnTo>
                      <a:lnTo>
                        <a:pt x="255" y="0"/>
                      </a:lnTo>
                      <a:lnTo>
                        <a:pt x="261" y="0"/>
                      </a:lnTo>
                      <a:lnTo>
                        <a:pt x="266" y="0"/>
                      </a:lnTo>
                      <a:lnTo>
                        <a:pt x="271" y="0"/>
                      </a:lnTo>
                      <a:lnTo>
                        <a:pt x="277" y="0"/>
                      </a:lnTo>
                      <a:lnTo>
                        <a:pt x="282" y="0"/>
                      </a:lnTo>
                      <a:lnTo>
                        <a:pt x="287" y="5"/>
                      </a:lnTo>
                      <a:lnTo>
                        <a:pt x="293" y="5"/>
                      </a:lnTo>
                      <a:lnTo>
                        <a:pt x="298" y="11"/>
                      </a:lnTo>
                      <a:lnTo>
                        <a:pt x="303" y="11"/>
                      </a:lnTo>
                      <a:lnTo>
                        <a:pt x="314" y="21"/>
                      </a:lnTo>
                      <a:lnTo>
                        <a:pt x="314" y="27"/>
                      </a:lnTo>
                      <a:lnTo>
                        <a:pt x="319" y="32"/>
                      </a:lnTo>
                      <a:lnTo>
                        <a:pt x="325" y="38"/>
                      </a:lnTo>
                      <a:lnTo>
                        <a:pt x="330" y="43"/>
                      </a:lnTo>
                      <a:lnTo>
                        <a:pt x="335" y="48"/>
                      </a:lnTo>
                      <a:lnTo>
                        <a:pt x="340" y="54"/>
                      </a:lnTo>
                      <a:lnTo>
                        <a:pt x="340" y="59"/>
                      </a:lnTo>
                      <a:lnTo>
                        <a:pt x="346" y="64"/>
                      </a:lnTo>
                      <a:lnTo>
                        <a:pt x="351" y="70"/>
                      </a:lnTo>
                      <a:lnTo>
                        <a:pt x="356" y="75"/>
                      </a:lnTo>
                      <a:lnTo>
                        <a:pt x="356" y="81"/>
                      </a:lnTo>
                      <a:lnTo>
                        <a:pt x="362" y="86"/>
                      </a:lnTo>
                      <a:lnTo>
                        <a:pt x="367" y="91"/>
                      </a:lnTo>
                      <a:lnTo>
                        <a:pt x="372" y="97"/>
                      </a:lnTo>
                      <a:lnTo>
                        <a:pt x="378" y="102"/>
                      </a:lnTo>
                      <a:lnTo>
                        <a:pt x="383" y="107"/>
                      </a:lnTo>
                      <a:lnTo>
                        <a:pt x="388" y="113"/>
                      </a:lnTo>
                      <a:lnTo>
                        <a:pt x="394" y="118"/>
                      </a:lnTo>
                      <a:lnTo>
                        <a:pt x="399" y="118"/>
                      </a:lnTo>
                      <a:lnTo>
                        <a:pt x="404" y="118"/>
                      </a:lnTo>
                      <a:lnTo>
                        <a:pt x="410" y="118"/>
                      </a:lnTo>
                      <a:lnTo>
                        <a:pt x="415" y="118"/>
                      </a:lnTo>
                      <a:lnTo>
                        <a:pt x="420" y="118"/>
                      </a:lnTo>
                      <a:lnTo>
                        <a:pt x="426" y="118"/>
                      </a:lnTo>
                      <a:lnTo>
                        <a:pt x="431" y="118"/>
                      </a:lnTo>
                      <a:lnTo>
                        <a:pt x="436" y="113"/>
                      </a:lnTo>
                      <a:lnTo>
                        <a:pt x="442" y="113"/>
                      </a:lnTo>
                      <a:lnTo>
                        <a:pt x="447" y="107"/>
                      </a:lnTo>
                      <a:lnTo>
                        <a:pt x="452" y="102"/>
                      </a:lnTo>
                      <a:lnTo>
                        <a:pt x="458" y="97"/>
                      </a:lnTo>
                      <a:lnTo>
                        <a:pt x="468" y="86"/>
                      </a:lnTo>
                      <a:lnTo>
                        <a:pt x="468" y="81"/>
                      </a:lnTo>
                      <a:lnTo>
                        <a:pt x="474" y="75"/>
                      </a:lnTo>
                      <a:lnTo>
                        <a:pt x="479" y="70"/>
                      </a:lnTo>
                      <a:lnTo>
                        <a:pt x="489" y="59"/>
                      </a:lnTo>
                      <a:lnTo>
                        <a:pt x="489" y="54"/>
                      </a:lnTo>
                      <a:lnTo>
                        <a:pt x="495" y="48"/>
                      </a:lnTo>
                      <a:lnTo>
                        <a:pt x="505" y="38"/>
                      </a:lnTo>
                      <a:lnTo>
                        <a:pt x="505" y="32"/>
                      </a:lnTo>
                      <a:lnTo>
                        <a:pt x="511" y="27"/>
                      </a:lnTo>
                      <a:lnTo>
                        <a:pt x="516" y="21"/>
                      </a:lnTo>
                      <a:lnTo>
                        <a:pt x="521" y="16"/>
                      </a:lnTo>
                      <a:lnTo>
                        <a:pt x="527" y="11"/>
                      </a:lnTo>
                      <a:lnTo>
                        <a:pt x="532" y="5"/>
                      </a:lnTo>
                      <a:lnTo>
                        <a:pt x="537" y="5"/>
                      </a:lnTo>
                      <a:lnTo>
                        <a:pt x="543" y="0"/>
                      </a:lnTo>
                      <a:lnTo>
                        <a:pt x="548" y="0"/>
                      </a:lnTo>
                      <a:lnTo>
                        <a:pt x="553" y="0"/>
                      </a:lnTo>
                      <a:lnTo>
                        <a:pt x="559" y="0"/>
                      </a:lnTo>
                      <a:lnTo>
                        <a:pt x="564" y="0"/>
                      </a:lnTo>
                      <a:lnTo>
                        <a:pt x="569" y="0"/>
                      </a:lnTo>
                      <a:lnTo>
                        <a:pt x="575" y="0"/>
                      </a:lnTo>
                      <a:lnTo>
                        <a:pt x="580" y="5"/>
                      </a:lnTo>
                      <a:lnTo>
                        <a:pt x="585" y="5"/>
                      </a:lnTo>
                      <a:lnTo>
                        <a:pt x="591" y="11"/>
                      </a:lnTo>
                      <a:lnTo>
                        <a:pt x="596" y="16"/>
                      </a:lnTo>
                      <a:lnTo>
                        <a:pt x="601" y="21"/>
                      </a:lnTo>
                      <a:lnTo>
                        <a:pt x="607" y="27"/>
                      </a:lnTo>
                      <a:lnTo>
                        <a:pt x="612" y="32"/>
                      </a:lnTo>
                      <a:lnTo>
                        <a:pt x="617" y="38"/>
                      </a:lnTo>
                      <a:lnTo>
                        <a:pt x="623" y="43"/>
                      </a:lnTo>
                      <a:lnTo>
                        <a:pt x="623" y="48"/>
                      </a:lnTo>
                      <a:lnTo>
                        <a:pt x="628" y="54"/>
                      </a:lnTo>
                      <a:lnTo>
                        <a:pt x="633" y="59"/>
                      </a:lnTo>
                      <a:lnTo>
                        <a:pt x="638" y="64"/>
                      </a:lnTo>
                      <a:lnTo>
                        <a:pt x="638" y="70"/>
                      </a:lnTo>
                      <a:lnTo>
                        <a:pt x="644" y="75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5" name="Freeform 62"/>
                <p:cNvSpPr>
                  <a:spLocks/>
                </p:cNvSpPr>
                <p:nvPr/>
              </p:nvSpPr>
              <p:spPr bwMode="auto">
                <a:xfrm>
                  <a:off x="4910138" y="2301876"/>
                  <a:ext cx="1047750" cy="187325"/>
                </a:xfrm>
                <a:custGeom>
                  <a:avLst/>
                  <a:gdLst>
                    <a:gd name="T0" fmla="*/ 16 w 660"/>
                    <a:gd name="T1" fmla="*/ 91 h 118"/>
                    <a:gd name="T2" fmla="*/ 26 w 660"/>
                    <a:gd name="T3" fmla="*/ 102 h 118"/>
                    <a:gd name="T4" fmla="*/ 37 w 660"/>
                    <a:gd name="T5" fmla="*/ 113 h 118"/>
                    <a:gd name="T6" fmla="*/ 53 w 660"/>
                    <a:gd name="T7" fmla="*/ 118 h 118"/>
                    <a:gd name="T8" fmla="*/ 69 w 660"/>
                    <a:gd name="T9" fmla="*/ 118 h 118"/>
                    <a:gd name="T10" fmla="*/ 85 w 660"/>
                    <a:gd name="T11" fmla="*/ 113 h 118"/>
                    <a:gd name="T12" fmla="*/ 101 w 660"/>
                    <a:gd name="T13" fmla="*/ 97 h 118"/>
                    <a:gd name="T14" fmla="*/ 117 w 660"/>
                    <a:gd name="T15" fmla="*/ 81 h 118"/>
                    <a:gd name="T16" fmla="*/ 133 w 660"/>
                    <a:gd name="T17" fmla="*/ 59 h 118"/>
                    <a:gd name="T18" fmla="*/ 149 w 660"/>
                    <a:gd name="T19" fmla="*/ 38 h 118"/>
                    <a:gd name="T20" fmla="*/ 165 w 660"/>
                    <a:gd name="T21" fmla="*/ 21 h 118"/>
                    <a:gd name="T22" fmla="*/ 175 w 660"/>
                    <a:gd name="T23" fmla="*/ 11 h 118"/>
                    <a:gd name="T24" fmla="*/ 191 w 660"/>
                    <a:gd name="T25" fmla="*/ 0 h 118"/>
                    <a:gd name="T26" fmla="*/ 207 w 660"/>
                    <a:gd name="T27" fmla="*/ 0 h 118"/>
                    <a:gd name="T28" fmla="*/ 223 w 660"/>
                    <a:gd name="T29" fmla="*/ 0 h 118"/>
                    <a:gd name="T30" fmla="*/ 239 w 660"/>
                    <a:gd name="T31" fmla="*/ 16 h 118"/>
                    <a:gd name="T32" fmla="*/ 261 w 660"/>
                    <a:gd name="T33" fmla="*/ 32 h 118"/>
                    <a:gd name="T34" fmla="*/ 271 w 660"/>
                    <a:gd name="T35" fmla="*/ 48 h 118"/>
                    <a:gd name="T36" fmla="*/ 287 w 660"/>
                    <a:gd name="T37" fmla="*/ 70 h 118"/>
                    <a:gd name="T38" fmla="*/ 303 w 660"/>
                    <a:gd name="T39" fmla="*/ 91 h 118"/>
                    <a:gd name="T40" fmla="*/ 319 w 660"/>
                    <a:gd name="T41" fmla="*/ 107 h 118"/>
                    <a:gd name="T42" fmla="*/ 335 w 660"/>
                    <a:gd name="T43" fmla="*/ 118 h 118"/>
                    <a:gd name="T44" fmla="*/ 351 w 660"/>
                    <a:gd name="T45" fmla="*/ 118 h 118"/>
                    <a:gd name="T46" fmla="*/ 367 w 660"/>
                    <a:gd name="T47" fmla="*/ 118 h 118"/>
                    <a:gd name="T48" fmla="*/ 383 w 660"/>
                    <a:gd name="T49" fmla="*/ 107 h 118"/>
                    <a:gd name="T50" fmla="*/ 399 w 660"/>
                    <a:gd name="T51" fmla="*/ 91 h 118"/>
                    <a:gd name="T52" fmla="*/ 415 w 660"/>
                    <a:gd name="T53" fmla="*/ 70 h 118"/>
                    <a:gd name="T54" fmla="*/ 431 w 660"/>
                    <a:gd name="T55" fmla="*/ 48 h 118"/>
                    <a:gd name="T56" fmla="*/ 452 w 660"/>
                    <a:gd name="T57" fmla="*/ 27 h 118"/>
                    <a:gd name="T58" fmla="*/ 463 w 660"/>
                    <a:gd name="T59" fmla="*/ 11 h 118"/>
                    <a:gd name="T60" fmla="*/ 479 w 660"/>
                    <a:gd name="T61" fmla="*/ 0 h 118"/>
                    <a:gd name="T62" fmla="*/ 495 w 660"/>
                    <a:gd name="T63" fmla="*/ 0 h 118"/>
                    <a:gd name="T64" fmla="*/ 511 w 660"/>
                    <a:gd name="T65" fmla="*/ 0 h 118"/>
                    <a:gd name="T66" fmla="*/ 527 w 660"/>
                    <a:gd name="T67" fmla="*/ 11 h 118"/>
                    <a:gd name="T68" fmla="*/ 543 w 660"/>
                    <a:gd name="T69" fmla="*/ 27 h 118"/>
                    <a:gd name="T70" fmla="*/ 559 w 660"/>
                    <a:gd name="T71" fmla="*/ 48 h 118"/>
                    <a:gd name="T72" fmla="*/ 580 w 660"/>
                    <a:gd name="T73" fmla="*/ 70 h 118"/>
                    <a:gd name="T74" fmla="*/ 596 w 660"/>
                    <a:gd name="T75" fmla="*/ 91 h 118"/>
                    <a:gd name="T76" fmla="*/ 612 w 660"/>
                    <a:gd name="T77" fmla="*/ 107 h 118"/>
                    <a:gd name="T78" fmla="*/ 617 w 660"/>
                    <a:gd name="T79" fmla="*/ 113 h 118"/>
                    <a:gd name="T80" fmla="*/ 633 w 660"/>
                    <a:gd name="T81" fmla="*/ 118 h 118"/>
                    <a:gd name="T82" fmla="*/ 649 w 660"/>
                    <a:gd name="T8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60" h="118">
                      <a:moveTo>
                        <a:pt x="0" y="75"/>
                      </a:moveTo>
                      <a:lnTo>
                        <a:pt x="5" y="81"/>
                      </a:lnTo>
                      <a:lnTo>
                        <a:pt x="16" y="91"/>
                      </a:lnTo>
                      <a:lnTo>
                        <a:pt x="16" y="97"/>
                      </a:lnTo>
                      <a:lnTo>
                        <a:pt x="21" y="102"/>
                      </a:lnTo>
                      <a:lnTo>
                        <a:pt x="26" y="102"/>
                      </a:lnTo>
                      <a:lnTo>
                        <a:pt x="37" y="113"/>
                      </a:lnTo>
                      <a:lnTo>
                        <a:pt x="32" y="113"/>
                      </a:lnTo>
                      <a:lnTo>
                        <a:pt x="37" y="113"/>
                      </a:lnTo>
                      <a:lnTo>
                        <a:pt x="42" y="118"/>
                      </a:lnTo>
                      <a:lnTo>
                        <a:pt x="48" y="118"/>
                      </a:lnTo>
                      <a:lnTo>
                        <a:pt x="53" y="118"/>
                      </a:lnTo>
                      <a:lnTo>
                        <a:pt x="58" y="118"/>
                      </a:lnTo>
                      <a:lnTo>
                        <a:pt x="64" y="118"/>
                      </a:lnTo>
                      <a:lnTo>
                        <a:pt x="69" y="118"/>
                      </a:lnTo>
                      <a:lnTo>
                        <a:pt x="74" y="118"/>
                      </a:lnTo>
                      <a:lnTo>
                        <a:pt x="80" y="118"/>
                      </a:lnTo>
                      <a:lnTo>
                        <a:pt x="85" y="113"/>
                      </a:lnTo>
                      <a:lnTo>
                        <a:pt x="90" y="107"/>
                      </a:lnTo>
                      <a:lnTo>
                        <a:pt x="96" y="102"/>
                      </a:lnTo>
                      <a:lnTo>
                        <a:pt x="101" y="97"/>
                      </a:lnTo>
                      <a:lnTo>
                        <a:pt x="106" y="91"/>
                      </a:lnTo>
                      <a:lnTo>
                        <a:pt x="112" y="86"/>
                      </a:lnTo>
                      <a:lnTo>
                        <a:pt x="117" y="81"/>
                      </a:lnTo>
                      <a:lnTo>
                        <a:pt x="128" y="70"/>
                      </a:lnTo>
                      <a:lnTo>
                        <a:pt x="128" y="64"/>
                      </a:lnTo>
                      <a:lnTo>
                        <a:pt x="133" y="59"/>
                      </a:lnTo>
                      <a:lnTo>
                        <a:pt x="143" y="48"/>
                      </a:lnTo>
                      <a:lnTo>
                        <a:pt x="143" y="43"/>
                      </a:lnTo>
                      <a:lnTo>
                        <a:pt x="149" y="38"/>
                      </a:lnTo>
                      <a:lnTo>
                        <a:pt x="154" y="32"/>
                      </a:lnTo>
                      <a:lnTo>
                        <a:pt x="159" y="27"/>
                      </a:lnTo>
                      <a:lnTo>
                        <a:pt x="165" y="21"/>
                      </a:lnTo>
                      <a:lnTo>
                        <a:pt x="175" y="11"/>
                      </a:lnTo>
                      <a:lnTo>
                        <a:pt x="170" y="11"/>
                      </a:lnTo>
                      <a:lnTo>
                        <a:pt x="175" y="11"/>
                      </a:lnTo>
                      <a:lnTo>
                        <a:pt x="181" y="5"/>
                      </a:lnTo>
                      <a:lnTo>
                        <a:pt x="186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2" y="0"/>
                      </a:lnTo>
                      <a:lnTo>
                        <a:pt x="207" y="0"/>
                      </a:lnTo>
                      <a:lnTo>
                        <a:pt x="213" y="0"/>
                      </a:lnTo>
                      <a:lnTo>
                        <a:pt x="218" y="0"/>
                      </a:lnTo>
                      <a:lnTo>
                        <a:pt x="223" y="0"/>
                      </a:lnTo>
                      <a:lnTo>
                        <a:pt x="229" y="5"/>
                      </a:lnTo>
                      <a:lnTo>
                        <a:pt x="234" y="11"/>
                      </a:lnTo>
                      <a:lnTo>
                        <a:pt x="239" y="16"/>
                      </a:lnTo>
                      <a:lnTo>
                        <a:pt x="245" y="21"/>
                      </a:lnTo>
                      <a:lnTo>
                        <a:pt x="250" y="21"/>
                      </a:lnTo>
                      <a:lnTo>
                        <a:pt x="261" y="32"/>
                      </a:lnTo>
                      <a:lnTo>
                        <a:pt x="261" y="38"/>
                      </a:lnTo>
                      <a:lnTo>
                        <a:pt x="266" y="43"/>
                      </a:lnTo>
                      <a:lnTo>
                        <a:pt x="271" y="48"/>
                      </a:lnTo>
                      <a:lnTo>
                        <a:pt x="282" y="59"/>
                      </a:lnTo>
                      <a:lnTo>
                        <a:pt x="282" y="64"/>
                      </a:lnTo>
                      <a:lnTo>
                        <a:pt x="287" y="70"/>
                      </a:lnTo>
                      <a:lnTo>
                        <a:pt x="298" y="81"/>
                      </a:lnTo>
                      <a:lnTo>
                        <a:pt x="298" y="86"/>
                      </a:lnTo>
                      <a:lnTo>
                        <a:pt x="303" y="91"/>
                      </a:lnTo>
                      <a:lnTo>
                        <a:pt x="308" y="97"/>
                      </a:lnTo>
                      <a:lnTo>
                        <a:pt x="314" y="102"/>
                      </a:lnTo>
                      <a:lnTo>
                        <a:pt x="319" y="107"/>
                      </a:lnTo>
                      <a:lnTo>
                        <a:pt x="324" y="113"/>
                      </a:lnTo>
                      <a:lnTo>
                        <a:pt x="330" y="113"/>
                      </a:lnTo>
                      <a:lnTo>
                        <a:pt x="335" y="118"/>
                      </a:lnTo>
                      <a:lnTo>
                        <a:pt x="340" y="118"/>
                      </a:lnTo>
                      <a:lnTo>
                        <a:pt x="346" y="118"/>
                      </a:lnTo>
                      <a:lnTo>
                        <a:pt x="351" y="118"/>
                      </a:lnTo>
                      <a:lnTo>
                        <a:pt x="356" y="118"/>
                      </a:lnTo>
                      <a:lnTo>
                        <a:pt x="362" y="118"/>
                      </a:lnTo>
                      <a:lnTo>
                        <a:pt x="367" y="118"/>
                      </a:lnTo>
                      <a:lnTo>
                        <a:pt x="372" y="113"/>
                      </a:lnTo>
                      <a:lnTo>
                        <a:pt x="378" y="107"/>
                      </a:lnTo>
                      <a:lnTo>
                        <a:pt x="383" y="107"/>
                      </a:lnTo>
                      <a:lnTo>
                        <a:pt x="388" y="102"/>
                      </a:lnTo>
                      <a:lnTo>
                        <a:pt x="394" y="97"/>
                      </a:lnTo>
                      <a:lnTo>
                        <a:pt x="399" y="91"/>
                      </a:lnTo>
                      <a:lnTo>
                        <a:pt x="410" y="81"/>
                      </a:lnTo>
                      <a:lnTo>
                        <a:pt x="410" y="75"/>
                      </a:lnTo>
                      <a:lnTo>
                        <a:pt x="415" y="70"/>
                      </a:lnTo>
                      <a:lnTo>
                        <a:pt x="420" y="64"/>
                      </a:lnTo>
                      <a:lnTo>
                        <a:pt x="431" y="54"/>
                      </a:lnTo>
                      <a:lnTo>
                        <a:pt x="431" y="48"/>
                      </a:lnTo>
                      <a:lnTo>
                        <a:pt x="436" y="43"/>
                      </a:lnTo>
                      <a:lnTo>
                        <a:pt x="441" y="38"/>
                      </a:lnTo>
                      <a:lnTo>
                        <a:pt x="452" y="27"/>
                      </a:lnTo>
                      <a:lnTo>
                        <a:pt x="452" y="21"/>
                      </a:lnTo>
                      <a:lnTo>
                        <a:pt x="457" y="16"/>
                      </a:lnTo>
                      <a:lnTo>
                        <a:pt x="463" y="11"/>
                      </a:lnTo>
                      <a:lnTo>
                        <a:pt x="468" y="5"/>
                      </a:lnTo>
                      <a:lnTo>
                        <a:pt x="473" y="5"/>
                      </a:lnTo>
                      <a:lnTo>
                        <a:pt x="479" y="0"/>
                      </a:lnTo>
                      <a:lnTo>
                        <a:pt x="484" y="0"/>
                      </a:lnTo>
                      <a:lnTo>
                        <a:pt x="489" y="0"/>
                      </a:lnTo>
                      <a:lnTo>
                        <a:pt x="495" y="0"/>
                      </a:lnTo>
                      <a:lnTo>
                        <a:pt x="500" y="0"/>
                      </a:lnTo>
                      <a:lnTo>
                        <a:pt x="505" y="0"/>
                      </a:lnTo>
                      <a:lnTo>
                        <a:pt x="511" y="0"/>
                      </a:lnTo>
                      <a:lnTo>
                        <a:pt x="516" y="5"/>
                      </a:lnTo>
                      <a:lnTo>
                        <a:pt x="521" y="5"/>
                      </a:lnTo>
                      <a:lnTo>
                        <a:pt x="527" y="11"/>
                      </a:lnTo>
                      <a:lnTo>
                        <a:pt x="532" y="16"/>
                      </a:lnTo>
                      <a:lnTo>
                        <a:pt x="537" y="21"/>
                      </a:lnTo>
                      <a:lnTo>
                        <a:pt x="543" y="27"/>
                      </a:lnTo>
                      <a:lnTo>
                        <a:pt x="548" y="32"/>
                      </a:lnTo>
                      <a:lnTo>
                        <a:pt x="559" y="43"/>
                      </a:lnTo>
                      <a:lnTo>
                        <a:pt x="559" y="48"/>
                      </a:lnTo>
                      <a:lnTo>
                        <a:pt x="564" y="54"/>
                      </a:lnTo>
                      <a:lnTo>
                        <a:pt x="569" y="59"/>
                      </a:lnTo>
                      <a:lnTo>
                        <a:pt x="580" y="70"/>
                      </a:lnTo>
                      <a:lnTo>
                        <a:pt x="580" y="75"/>
                      </a:lnTo>
                      <a:lnTo>
                        <a:pt x="585" y="81"/>
                      </a:lnTo>
                      <a:lnTo>
                        <a:pt x="596" y="91"/>
                      </a:lnTo>
                      <a:lnTo>
                        <a:pt x="596" y="97"/>
                      </a:lnTo>
                      <a:lnTo>
                        <a:pt x="601" y="97"/>
                      </a:lnTo>
                      <a:lnTo>
                        <a:pt x="612" y="107"/>
                      </a:lnTo>
                      <a:lnTo>
                        <a:pt x="606" y="107"/>
                      </a:lnTo>
                      <a:lnTo>
                        <a:pt x="612" y="107"/>
                      </a:lnTo>
                      <a:lnTo>
                        <a:pt x="617" y="113"/>
                      </a:lnTo>
                      <a:lnTo>
                        <a:pt x="622" y="118"/>
                      </a:lnTo>
                      <a:lnTo>
                        <a:pt x="628" y="118"/>
                      </a:lnTo>
                      <a:lnTo>
                        <a:pt x="633" y="118"/>
                      </a:lnTo>
                      <a:lnTo>
                        <a:pt x="638" y="118"/>
                      </a:lnTo>
                      <a:lnTo>
                        <a:pt x="644" y="118"/>
                      </a:lnTo>
                      <a:lnTo>
                        <a:pt x="649" y="118"/>
                      </a:lnTo>
                      <a:lnTo>
                        <a:pt x="654" y="118"/>
                      </a:lnTo>
                      <a:lnTo>
                        <a:pt x="660" y="113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6" name="Freeform 63"/>
                <p:cNvSpPr>
                  <a:spLocks/>
                </p:cNvSpPr>
                <p:nvPr/>
              </p:nvSpPr>
              <p:spPr bwMode="auto">
                <a:xfrm>
                  <a:off x="5957888" y="2301876"/>
                  <a:ext cx="531813" cy="187325"/>
                </a:xfrm>
                <a:custGeom>
                  <a:avLst/>
                  <a:gdLst>
                    <a:gd name="T0" fmla="*/ 5 w 335"/>
                    <a:gd name="T1" fmla="*/ 113 h 118"/>
                    <a:gd name="T2" fmla="*/ 16 w 335"/>
                    <a:gd name="T3" fmla="*/ 102 h 118"/>
                    <a:gd name="T4" fmla="*/ 26 w 335"/>
                    <a:gd name="T5" fmla="*/ 91 h 118"/>
                    <a:gd name="T6" fmla="*/ 37 w 335"/>
                    <a:gd name="T7" fmla="*/ 81 h 118"/>
                    <a:gd name="T8" fmla="*/ 48 w 335"/>
                    <a:gd name="T9" fmla="*/ 70 h 118"/>
                    <a:gd name="T10" fmla="*/ 53 w 335"/>
                    <a:gd name="T11" fmla="*/ 59 h 118"/>
                    <a:gd name="T12" fmla="*/ 63 w 335"/>
                    <a:gd name="T13" fmla="*/ 48 h 118"/>
                    <a:gd name="T14" fmla="*/ 69 w 335"/>
                    <a:gd name="T15" fmla="*/ 38 h 118"/>
                    <a:gd name="T16" fmla="*/ 79 w 335"/>
                    <a:gd name="T17" fmla="*/ 27 h 118"/>
                    <a:gd name="T18" fmla="*/ 85 w 335"/>
                    <a:gd name="T19" fmla="*/ 16 h 118"/>
                    <a:gd name="T20" fmla="*/ 95 w 335"/>
                    <a:gd name="T21" fmla="*/ 11 h 118"/>
                    <a:gd name="T22" fmla="*/ 106 w 335"/>
                    <a:gd name="T23" fmla="*/ 0 h 118"/>
                    <a:gd name="T24" fmla="*/ 117 w 335"/>
                    <a:gd name="T25" fmla="*/ 0 h 118"/>
                    <a:gd name="T26" fmla="*/ 127 w 335"/>
                    <a:gd name="T27" fmla="*/ 0 h 118"/>
                    <a:gd name="T28" fmla="*/ 138 w 335"/>
                    <a:gd name="T29" fmla="*/ 0 h 118"/>
                    <a:gd name="T30" fmla="*/ 149 w 335"/>
                    <a:gd name="T31" fmla="*/ 5 h 118"/>
                    <a:gd name="T32" fmla="*/ 165 w 335"/>
                    <a:gd name="T33" fmla="*/ 16 h 118"/>
                    <a:gd name="T34" fmla="*/ 165 w 335"/>
                    <a:gd name="T35" fmla="*/ 16 h 118"/>
                    <a:gd name="T36" fmla="*/ 181 w 335"/>
                    <a:gd name="T37" fmla="*/ 32 h 118"/>
                    <a:gd name="T38" fmla="*/ 186 w 335"/>
                    <a:gd name="T39" fmla="*/ 43 h 118"/>
                    <a:gd name="T40" fmla="*/ 197 w 335"/>
                    <a:gd name="T41" fmla="*/ 59 h 118"/>
                    <a:gd name="T42" fmla="*/ 212 w 335"/>
                    <a:gd name="T43" fmla="*/ 75 h 118"/>
                    <a:gd name="T44" fmla="*/ 218 w 335"/>
                    <a:gd name="T45" fmla="*/ 86 h 118"/>
                    <a:gd name="T46" fmla="*/ 228 w 335"/>
                    <a:gd name="T47" fmla="*/ 97 h 118"/>
                    <a:gd name="T48" fmla="*/ 239 w 335"/>
                    <a:gd name="T49" fmla="*/ 107 h 118"/>
                    <a:gd name="T50" fmla="*/ 250 w 335"/>
                    <a:gd name="T51" fmla="*/ 113 h 118"/>
                    <a:gd name="T52" fmla="*/ 260 w 335"/>
                    <a:gd name="T53" fmla="*/ 118 h 118"/>
                    <a:gd name="T54" fmla="*/ 271 w 335"/>
                    <a:gd name="T55" fmla="*/ 118 h 118"/>
                    <a:gd name="T56" fmla="*/ 282 w 335"/>
                    <a:gd name="T57" fmla="*/ 118 h 118"/>
                    <a:gd name="T58" fmla="*/ 292 w 335"/>
                    <a:gd name="T59" fmla="*/ 113 h 118"/>
                    <a:gd name="T60" fmla="*/ 303 w 335"/>
                    <a:gd name="T61" fmla="*/ 107 h 118"/>
                    <a:gd name="T62" fmla="*/ 314 w 335"/>
                    <a:gd name="T63" fmla="*/ 97 h 118"/>
                    <a:gd name="T64" fmla="*/ 324 w 335"/>
                    <a:gd name="T65" fmla="*/ 86 h 118"/>
                    <a:gd name="T66" fmla="*/ 335 w 335"/>
                    <a:gd name="T67" fmla="*/ 75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35" h="118">
                      <a:moveTo>
                        <a:pt x="0" y="113"/>
                      </a:moveTo>
                      <a:lnTo>
                        <a:pt x="5" y="113"/>
                      </a:lnTo>
                      <a:lnTo>
                        <a:pt x="10" y="107"/>
                      </a:lnTo>
                      <a:lnTo>
                        <a:pt x="16" y="102"/>
                      </a:lnTo>
                      <a:lnTo>
                        <a:pt x="21" y="97"/>
                      </a:lnTo>
                      <a:lnTo>
                        <a:pt x="26" y="91"/>
                      </a:lnTo>
                      <a:lnTo>
                        <a:pt x="32" y="86"/>
                      </a:lnTo>
                      <a:lnTo>
                        <a:pt x="37" y="81"/>
                      </a:lnTo>
                      <a:lnTo>
                        <a:pt x="42" y="75"/>
                      </a:lnTo>
                      <a:lnTo>
                        <a:pt x="48" y="70"/>
                      </a:lnTo>
                      <a:lnTo>
                        <a:pt x="53" y="64"/>
                      </a:lnTo>
                      <a:lnTo>
                        <a:pt x="53" y="59"/>
                      </a:lnTo>
                      <a:lnTo>
                        <a:pt x="58" y="54"/>
                      </a:lnTo>
                      <a:lnTo>
                        <a:pt x="63" y="48"/>
                      </a:lnTo>
                      <a:lnTo>
                        <a:pt x="69" y="43"/>
                      </a:lnTo>
                      <a:lnTo>
                        <a:pt x="69" y="38"/>
                      </a:lnTo>
                      <a:lnTo>
                        <a:pt x="74" y="32"/>
                      </a:lnTo>
                      <a:lnTo>
                        <a:pt x="79" y="27"/>
                      </a:lnTo>
                      <a:lnTo>
                        <a:pt x="90" y="16"/>
                      </a:lnTo>
                      <a:lnTo>
                        <a:pt x="85" y="16"/>
                      </a:lnTo>
                      <a:lnTo>
                        <a:pt x="90" y="16"/>
                      </a:lnTo>
                      <a:lnTo>
                        <a:pt x="95" y="11"/>
                      </a:lnTo>
                      <a:lnTo>
                        <a:pt x="101" y="5"/>
                      </a:lnTo>
                      <a:lnTo>
                        <a:pt x="106" y="0"/>
                      </a:lnTo>
                      <a:lnTo>
                        <a:pt x="111" y="0"/>
                      </a:lnTo>
                      <a:lnTo>
                        <a:pt x="117" y="0"/>
                      </a:lnTo>
                      <a:lnTo>
                        <a:pt x="122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38" y="0"/>
                      </a:lnTo>
                      <a:lnTo>
                        <a:pt x="143" y="0"/>
                      </a:lnTo>
                      <a:lnTo>
                        <a:pt x="149" y="5"/>
                      </a:lnTo>
                      <a:lnTo>
                        <a:pt x="154" y="5"/>
                      </a:lnTo>
                      <a:lnTo>
                        <a:pt x="165" y="16"/>
                      </a:lnTo>
                      <a:lnTo>
                        <a:pt x="159" y="16"/>
                      </a:lnTo>
                      <a:lnTo>
                        <a:pt x="165" y="16"/>
                      </a:lnTo>
                      <a:lnTo>
                        <a:pt x="170" y="21"/>
                      </a:lnTo>
                      <a:lnTo>
                        <a:pt x="181" y="32"/>
                      </a:lnTo>
                      <a:lnTo>
                        <a:pt x="181" y="38"/>
                      </a:lnTo>
                      <a:lnTo>
                        <a:pt x="186" y="43"/>
                      </a:lnTo>
                      <a:lnTo>
                        <a:pt x="197" y="54"/>
                      </a:lnTo>
                      <a:lnTo>
                        <a:pt x="197" y="59"/>
                      </a:lnTo>
                      <a:lnTo>
                        <a:pt x="202" y="64"/>
                      </a:lnTo>
                      <a:lnTo>
                        <a:pt x="212" y="75"/>
                      </a:lnTo>
                      <a:lnTo>
                        <a:pt x="212" y="81"/>
                      </a:lnTo>
                      <a:lnTo>
                        <a:pt x="218" y="86"/>
                      </a:lnTo>
                      <a:lnTo>
                        <a:pt x="223" y="91"/>
                      </a:lnTo>
                      <a:lnTo>
                        <a:pt x="228" y="97"/>
                      </a:lnTo>
                      <a:lnTo>
                        <a:pt x="234" y="102"/>
                      </a:lnTo>
                      <a:lnTo>
                        <a:pt x="239" y="107"/>
                      </a:lnTo>
                      <a:lnTo>
                        <a:pt x="244" y="113"/>
                      </a:lnTo>
                      <a:lnTo>
                        <a:pt x="250" y="113"/>
                      </a:lnTo>
                      <a:lnTo>
                        <a:pt x="255" y="118"/>
                      </a:lnTo>
                      <a:lnTo>
                        <a:pt x="260" y="118"/>
                      </a:lnTo>
                      <a:lnTo>
                        <a:pt x="266" y="118"/>
                      </a:lnTo>
                      <a:lnTo>
                        <a:pt x="271" y="118"/>
                      </a:lnTo>
                      <a:lnTo>
                        <a:pt x="276" y="118"/>
                      </a:lnTo>
                      <a:lnTo>
                        <a:pt x="282" y="118"/>
                      </a:lnTo>
                      <a:lnTo>
                        <a:pt x="287" y="118"/>
                      </a:lnTo>
                      <a:lnTo>
                        <a:pt x="292" y="113"/>
                      </a:lnTo>
                      <a:lnTo>
                        <a:pt x="298" y="107"/>
                      </a:lnTo>
                      <a:lnTo>
                        <a:pt x="303" y="107"/>
                      </a:lnTo>
                      <a:lnTo>
                        <a:pt x="308" y="102"/>
                      </a:lnTo>
                      <a:lnTo>
                        <a:pt x="314" y="97"/>
                      </a:lnTo>
                      <a:lnTo>
                        <a:pt x="319" y="91"/>
                      </a:lnTo>
                      <a:lnTo>
                        <a:pt x="324" y="86"/>
                      </a:lnTo>
                      <a:lnTo>
                        <a:pt x="330" y="81"/>
                      </a:lnTo>
                      <a:lnTo>
                        <a:pt x="335" y="75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  <p:sp>
            <p:nvSpPr>
              <p:cNvPr id="81" name="Isosceles Triangle 158"/>
              <p:cNvSpPr/>
              <p:nvPr/>
            </p:nvSpPr>
            <p:spPr>
              <a:xfrm rot="5400000">
                <a:off x="5511243" y="3074566"/>
                <a:ext cx="141033" cy="174220"/>
              </a:xfrm>
              <a:prstGeom prst="triangl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82" name="Straight Connector 159"/>
              <p:cNvCxnSpPr>
                <a:stCxn id="81" idx="3"/>
              </p:cNvCxnSpPr>
              <p:nvPr/>
            </p:nvCxnSpPr>
            <p:spPr>
              <a:xfrm flipH="1" flipV="1">
                <a:off x="5320430" y="3161676"/>
                <a:ext cx="174220" cy="1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016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27168E-6 L -0.17378 -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14237 -0.000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1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Helmholtz </a:t>
            </a:r>
            <a:r>
              <a:rPr lang="de-DE" dirty="0" err="1"/>
              <a:t>Beamline</a:t>
            </a:r>
            <a:r>
              <a:rPr lang="de-DE" dirty="0"/>
              <a:t> at FAIR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0" descr="FAIR_4_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" y="1085056"/>
            <a:ext cx="907745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074495" y="2771488"/>
            <a:ext cx="1841962" cy="711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n-US" sz="2000" b="1" dirty="0"/>
              <a:t>Helmholtz-</a:t>
            </a:r>
            <a:r>
              <a:rPr lang="de-DE" altLang="en-US" sz="2000" b="1" dirty="0" err="1"/>
              <a:t>Beamline</a:t>
            </a:r>
            <a:endParaRPr lang="de-DE" altLang="en-US" sz="2000" b="1" dirty="0"/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 rot="9426855">
            <a:off x="5446355" y="3427401"/>
            <a:ext cx="1578824" cy="169862"/>
          </a:xfrm>
          <a:prstGeom prst="rightArrow">
            <a:avLst>
              <a:gd name="adj1" fmla="val 49778"/>
              <a:gd name="adj2" fmla="val 184861"/>
            </a:avLst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1600">
              <a:cs typeface="ＭＳ Ｐゴシック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5052" y="3717040"/>
            <a:ext cx="3965969" cy="246221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b="1" u="sng" dirty="0"/>
              <a:t>Scope:</a:t>
            </a:r>
            <a:r>
              <a:rPr lang="en-US" altLang="en-US" sz="2400" b="1" u="sng" dirty="0"/>
              <a:t> </a:t>
            </a:r>
          </a:p>
          <a:p>
            <a:pPr marL="179388" indent="-179388">
              <a:buFontTx/>
              <a:buChar char="•"/>
            </a:pPr>
            <a:r>
              <a:rPr lang="en-US" altLang="en-US" sz="1400" b="1" dirty="0"/>
              <a:t>Building a kilojoule high-repetition-rate laser</a:t>
            </a:r>
          </a:p>
          <a:p>
            <a:r>
              <a:rPr lang="en-US" altLang="en-US" sz="1400" b="1" dirty="0"/>
              <a:t> </a:t>
            </a:r>
          </a:p>
          <a:p>
            <a:r>
              <a:rPr lang="en-US" altLang="en-US" b="1" u="sng" dirty="0"/>
              <a:t>Use:</a:t>
            </a:r>
          </a:p>
          <a:p>
            <a:pPr marL="179388" indent="-179388">
              <a:buFontTx/>
              <a:buChar char="•"/>
            </a:pPr>
            <a:r>
              <a:rPr lang="en-US" altLang="en-US" sz="1400" b="1" dirty="0"/>
              <a:t>Advanced diagnostics for HED targets at the </a:t>
            </a:r>
            <a:r>
              <a:rPr lang="en-US" altLang="en-US" sz="1400" b="1" dirty="0" smtClean="0"/>
              <a:t>high-energy </a:t>
            </a:r>
            <a:r>
              <a:rPr lang="en-US" altLang="en-US" sz="1400" b="1" dirty="0"/>
              <a:t>cave (backlighting with X-rays, ions, neutrons, electrons)</a:t>
            </a:r>
          </a:p>
          <a:p>
            <a:pPr marL="179388" indent="-179388">
              <a:buFontTx/>
              <a:buChar char="•"/>
            </a:pPr>
            <a:r>
              <a:rPr lang="en-US" altLang="en-US" sz="1400" b="1" dirty="0"/>
              <a:t>Relativistic laser-ion interactions in the nearby HESR hall</a:t>
            </a:r>
          </a:p>
        </p:txBody>
      </p:sp>
    </p:spTree>
    <p:extLst>
      <p:ext uri="{BB962C8B-B14F-4D97-AF65-F5344CB8AC3E}">
        <p14:creationId xmlns:p14="http://schemas.microsoft.com/office/powerpoint/2010/main" val="35501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Technical requirements for a laser at FAIR</a:t>
            </a:r>
            <a:endParaRPr lang="en-US" dirty="0"/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639785"/>
              </p:ext>
            </p:extLst>
          </p:nvPr>
        </p:nvGraphicFramePr>
        <p:xfrm>
          <a:off x="539436" y="1412776"/>
          <a:ext cx="8065012" cy="32200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32506"/>
                <a:gridCol w="4032506"/>
              </a:tblGrid>
              <a:tr h="3169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</a:rPr>
                        <a:t>Laser parameters</a:t>
                      </a:r>
                      <a:endParaRPr lang="de-DE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 smtClean="0">
                          <a:effectLst/>
                          <a:latin typeface="+mn-lt"/>
                          <a:ea typeface="+mn-ea"/>
                        </a:rPr>
                        <a:t>value</a:t>
                      </a:r>
                      <a:endParaRPr lang="de-DE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732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Laser energy </a:t>
                      </a:r>
                      <a:endParaRPr lang="de-DE" sz="16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- short pulse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0000FF"/>
                          </a:solidFill>
                          <a:effectLst/>
                        </a:rPr>
                        <a:t>1 kJ</a:t>
                      </a:r>
                      <a:endParaRPr lang="de-DE" sz="16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732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Laser Energy </a:t>
                      </a:r>
                      <a:endParaRPr lang="de-DE" sz="16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- long pulse (2</a:t>
                      </a:r>
                      <a:r>
                        <a:rPr lang="en-GB" sz="1600" dirty="0"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0000FF"/>
                          </a:solidFill>
                          <a:effectLst/>
                        </a:rPr>
                        <a:t>10 kJ</a:t>
                      </a:r>
                      <a:endParaRPr lang="de-DE" sz="16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17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Pulse duration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0000FF"/>
                          </a:solidFill>
                          <a:effectLst/>
                        </a:rPr>
                        <a:t>150 fs</a:t>
                      </a:r>
                      <a:endParaRPr lang="de-DE" sz="16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17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Temporal contrast 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r>
                        <a:rPr lang="en-GB" sz="1600" b="1" baseline="30000" dirty="0">
                          <a:solidFill>
                            <a:srgbClr val="0000FF"/>
                          </a:solidFill>
                          <a:effectLst/>
                        </a:rPr>
                        <a:t>-14</a:t>
                      </a:r>
                      <a:endParaRPr lang="de-DE" sz="16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17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power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0000FF"/>
                          </a:solidFill>
                          <a:effectLst/>
                        </a:rPr>
                        <a:t>7 PW</a:t>
                      </a:r>
                      <a:endParaRPr lang="de-DE" sz="16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17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Repetition rate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0000FF"/>
                          </a:solidFill>
                          <a:effectLst/>
                        </a:rPr>
                        <a:t>1 Hz</a:t>
                      </a:r>
                      <a:endParaRPr lang="de-DE" sz="16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17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Proton energies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0000FF"/>
                          </a:solidFill>
                          <a:effectLst/>
                        </a:rPr>
                        <a:t>200 MeV</a:t>
                      </a:r>
                      <a:endParaRPr lang="de-DE" sz="16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388" y="4796433"/>
            <a:ext cx="8839200" cy="151288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An evolution of the existing architecture (PHELIX) in order to foster on existing expertise and minimize risks</a:t>
            </a:r>
          </a:p>
          <a:p>
            <a:pPr eaLnBrk="1" hangingPunct="1">
              <a:defRPr/>
            </a:pPr>
            <a:r>
              <a:rPr lang="en-US" dirty="0" smtClean="0"/>
              <a:t>2 Beam-lines with flexible characteristics (short and long pulses, high-temporal contrast)</a:t>
            </a:r>
          </a:p>
          <a:p>
            <a:pPr eaLnBrk="1" hangingPunct="1">
              <a:defRPr/>
            </a:pPr>
            <a:r>
              <a:rPr lang="en-US" dirty="0" smtClean="0"/>
              <a:t>Moderate to high repetition rate (&gt; 500 shots per day)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260560"/>
            <a:ext cx="8610600" cy="577640"/>
          </a:xfrm>
        </p:spPr>
        <p:txBody>
          <a:bodyPr>
            <a:normAutofit fontScale="90000"/>
          </a:bodyPr>
          <a:lstStyle/>
          <a:p>
            <a:r>
              <a:rPr lang="en-US" dirty="0"/>
              <a:t>Site for the implementation of the Helmholtz </a:t>
            </a:r>
            <a:r>
              <a:rPr lang="en-US" dirty="0" err="1"/>
              <a:t>Beamline</a:t>
            </a:r>
            <a:r>
              <a:rPr lang="en-US" dirty="0"/>
              <a:t> at FAIR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130911_aus_FCFA5L______L003____Ausschnitt FA-Planung.pdf - Adobe Reader"/>
          <p:cNvPicPr>
            <a:picLocks noChangeAspect="1"/>
          </p:cNvPicPr>
          <p:nvPr/>
        </p:nvPicPr>
        <p:blipFill>
          <a:blip r:embed="rId2"/>
          <a:srcRect l="18730" t="24785" r="11270" b="3589"/>
          <a:stretch>
            <a:fillRect/>
          </a:stretch>
        </p:blipFill>
        <p:spPr bwMode="auto">
          <a:xfrm>
            <a:off x="0" y="1123950"/>
            <a:ext cx="8943975" cy="496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 rot="-5400000">
            <a:off x="1143000" y="2098675"/>
            <a:ext cx="1463675" cy="65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HESR</a:t>
            </a:r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3851275" y="2205038"/>
            <a:ext cx="2089150" cy="3311525"/>
          </a:xfrm>
          <a:custGeom>
            <a:avLst/>
            <a:gdLst/>
            <a:ahLst/>
            <a:cxnLst>
              <a:cxn ang="0">
                <a:pos x="0" y="952"/>
              </a:cxn>
              <a:cxn ang="0">
                <a:pos x="0" y="317"/>
              </a:cxn>
              <a:cxn ang="0">
                <a:pos x="227" y="0"/>
              </a:cxn>
              <a:cxn ang="0">
                <a:pos x="1316" y="771"/>
              </a:cxn>
              <a:cxn ang="0">
                <a:pos x="1134" y="1043"/>
              </a:cxn>
              <a:cxn ang="0">
                <a:pos x="1134" y="2086"/>
              </a:cxn>
              <a:cxn ang="0">
                <a:pos x="0" y="2086"/>
              </a:cxn>
              <a:cxn ang="0">
                <a:pos x="0" y="952"/>
              </a:cxn>
            </a:cxnLst>
            <a:rect l="0" t="0" r="r" b="b"/>
            <a:pathLst>
              <a:path w="1316" h="2086">
                <a:moveTo>
                  <a:pt x="0" y="952"/>
                </a:moveTo>
                <a:lnTo>
                  <a:pt x="0" y="317"/>
                </a:lnTo>
                <a:lnTo>
                  <a:pt x="227" y="0"/>
                </a:lnTo>
                <a:lnTo>
                  <a:pt x="1316" y="771"/>
                </a:lnTo>
                <a:lnTo>
                  <a:pt x="1134" y="1043"/>
                </a:lnTo>
                <a:lnTo>
                  <a:pt x="1134" y="2086"/>
                </a:lnTo>
                <a:lnTo>
                  <a:pt x="0" y="2086"/>
                </a:lnTo>
                <a:lnTo>
                  <a:pt x="0" y="952"/>
                </a:lnTo>
                <a:close/>
              </a:path>
            </a:pathLst>
          </a:custGeom>
          <a:solidFill>
            <a:srgbClr val="D9D9D9">
              <a:alpha val="39999"/>
            </a:srgbClr>
          </a:solidFill>
          <a:ln w="381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Rounded Rectangle 14"/>
          <p:cNvSpPr>
            <a:spLocks noChangeArrowheads="1"/>
          </p:cNvSpPr>
          <p:nvPr/>
        </p:nvSpPr>
        <p:spPr bwMode="auto">
          <a:xfrm>
            <a:off x="3924300" y="3860800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059113" y="4076700"/>
            <a:ext cx="1081087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" name="Straight Connector 13"/>
          <p:cNvCxnSpPr>
            <a:cxnSpLocks noChangeShapeType="1"/>
          </p:cNvCxnSpPr>
          <p:nvPr/>
        </p:nvCxnSpPr>
        <p:spPr bwMode="auto">
          <a:xfrm flipV="1">
            <a:off x="4140200" y="1916113"/>
            <a:ext cx="1511300" cy="2160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5" name="Textfeld 14"/>
          <p:cNvSpPr txBox="1"/>
          <p:nvPr/>
        </p:nvSpPr>
        <p:spPr>
          <a:xfrm>
            <a:off x="4140200" y="494121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1500 m</a:t>
            </a:r>
            <a:r>
              <a:rPr lang="de-DE" b="1" baseline="30000" dirty="0" smtClean="0"/>
              <a:t>2</a:t>
            </a:r>
            <a:endParaRPr lang="en-US" b="1" baseline="30000" dirty="0"/>
          </a:p>
        </p:txBody>
      </p:sp>
      <p:sp>
        <p:nvSpPr>
          <p:cNvPr id="18" name="Bogen 17"/>
          <p:cNvSpPr/>
          <p:nvPr/>
        </p:nvSpPr>
        <p:spPr>
          <a:xfrm>
            <a:off x="758682" y="260561"/>
            <a:ext cx="2373118" cy="5400750"/>
          </a:xfrm>
          <a:prstGeom prst="arc">
            <a:avLst>
              <a:gd name="adj1" fmla="val 21564878"/>
              <a:gd name="adj2" fmla="val 4870604"/>
            </a:avLst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ern mit 5 Zacken 16"/>
          <p:cNvSpPr/>
          <p:nvPr/>
        </p:nvSpPr>
        <p:spPr>
          <a:xfrm>
            <a:off x="2914650" y="3904695"/>
            <a:ext cx="288925" cy="3424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 rot="-3308717">
            <a:off x="3733007" y="2775744"/>
            <a:ext cx="1970087" cy="314325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laser beamline APPA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2867025" y="4342150"/>
            <a:ext cx="1425575" cy="527050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laser </a:t>
            </a:r>
            <a:r>
              <a:rPr lang="en-US" sz="1400" b="1" dirty="0" err="1">
                <a:solidFill>
                  <a:srgbClr val="C00000"/>
                </a:solidFill>
              </a:rPr>
              <a:t>beamline</a:t>
            </a:r>
            <a:endParaRPr lang="en-US" sz="1400" b="1" dirty="0">
              <a:solidFill>
                <a:srgbClr val="C00000"/>
              </a:solidFill>
            </a:endParaRPr>
          </a:p>
          <a:p>
            <a:r>
              <a:rPr lang="en-US" sz="1400" b="1" dirty="0">
                <a:solidFill>
                  <a:srgbClr val="C00000"/>
                </a:solidFill>
              </a:rPr>
              <a:t>HESR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5723718" y="1123950"/>
            <a:ext cx="504512" cy="739566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tern mit 5 Zacken 15"/>
          <p:cNvSpPr/>
          <p:nvPr/>
        </p:nvSpPr>
        <p:spPr>
          <a:xfrm>
            <a:off x="5579255" y="1692275"/>
            <a:ext cx="288925" cy="3424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6158909" y="1052670"/>
            <a:ext cx="2877711" cy="1200329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High-Energy </a:t>
            </a:r>
            <a:endParaRPr lang="en-US" sz="3600" dirty="0"/>
          </a:p>
          <a:p>
            <a:r>
              <a:rPr lang="en-US" sz="3600" dirty="0"/>
              <a:t>Cave</a:t>
            </a:r>
          </a:p>
        </p:txBody>
      </p:sp>
    </p:spTree>
    <p:extLst>
      <p:ext uri="{BB962C8B-B14F-4D97-AF65-F5344CB8AC3E}">
        <p14:creationId xmlns:p14="http://schemas.microsoft.com/office/powerpoint/2010/main" val="32506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 smtClean="0"/>
              <a:t>			FAIR is a very attractive driver for plasma physics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Plasma physics is pertinent to some outstanding planetary science questions but also it is a field that can be studied at FAIR on its own.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Compared to other drivers, FAIR offers many unique advantages: quasi-equilibrium and mesoscopic scales.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FAIR-generated plasma require power diagnostics.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pump-probe setups are standard in plasma physics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laser-generated sources of particles (ions, electrons) used to generate tertiary sources (neutrons, X-rays) offer the most promising solution for direct measurement of plasma parameters   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1475656" cy="54868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54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 smtClean="0"/>
              <a:t>			FAIR is a very attractive driver for plasma physics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Plasma physics is pertinent to some outstanding planetary science questions but also it is a field that can be studied at FAIR on its own.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Compared to other drivers, FAIR offers many unique advantages: quasi-equilibrium and mesoscopic scales.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FAIR-generated plasma require power diagnostics.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pump-probe setups are standard in plasma physics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laser-generated sources of particles (ions, electrons) used to generate tertiary sources (neutrons, X-rays) offer the most promising solution for direct measurement of plasma parameters   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1475656" cy="54868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00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2400" y="188640"/>
            <a:ext cx="6579840" cy="649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questions in planetary science are relevant to plasma physics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268760"/>
            <a:ext cx="5112568" cy="53285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Are there diamond layers in Uranus and Neptune? – Ross </a:t>
            </a:r>
            <a:r>
              <a:rPr lang="en-US" sz="1600" i="1" dirty="0" smtClean="0"/>
              <a:t>et al.</a:t>
            </a:r>
            <a:r>
              <a:rPr lang="en-US" sz="1600" dirty="0" smtClean="0"/>
              <a:t>, Nature 292 435 (1981)</a:t>
            </a:r>
            <a:endParaRPr lang="en-US" sz="1600" dirty="0"/>
          </a:p>
          <a:p>
            <a:pPr>
              <a:spcBef>
                <a:spcPts val="1200"/>
              </a:spcBef>
            </a:pPr>
            <a:r>
              <a:rPr lang="en-US" sz="1600" dirty="0" smtClean="0"/>
              <a:t>Does high density metallic state of water contribute to sustaining magnetic field in</a:t>
            </a:r>
            <a:r>
              <a:rPr lang="en-US" sz="1600" dirty="0"/>
              <a:t> </a:t>
            </a:r>
            <a:r>
              <a:rPr lang="en-US" sz="1600" dirty="0" smtClean="0"/>
              <a:t>Uranus and Neptune? (Stevenson </a:t>
            </a:r>
            <a:r>
              <a:rPr lang="en-US" sz="1600" i="1" dirty="0" smtClean="0"/>
              <a:t>et al.</a:t>
            </a:r>
            <a:r>
              <a:rPr lang="en-US" sz="1600" dirty="0" smtClean="0"/>
              <a:t>, Rep. </a:t>
            </a:r>
            <a:r>
              <a:rPr lang="en-US" sz="1600" dirty="0" err="1" smtClean="0"/>
              <a:t>Prog</a:t>
            </a:r>
            <a:r>
              <a:rPr lang="en-US" sz="1600" dirty="0" smtClean="0"/>
              <a:t>. Phys. 46, 555, 1983) </a:t>
            </a:r>
          </a:p>
          <a:p>
            <a:pPr>
              <a:spcBef>
                <a:spcPts val="1200"/>
              </a:spcBef>
            </a:pP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1600" dirty="0" smtClean="0"/>
              <a:t>What is</a:t>
            </a:r>
            <a:r>
              <a:rPr lang="en-US" sz="1600" dirty="0"/>
              <a:t> </a:t>
            </a:r>
            <a:r>
              <a:rPr lang="en-US" sz="1600" dirty="0" smtClean="0"/>
              <a:t>equation of state of H across range of conditions for Jupiter, how does it separate from He? (</a:t>
            </a:r>
            <a:r>
              <a:rPr lang="en-US" sz="1600" dirty="0" err="1" smtClean="0"/>
              <a:t>Nepelman</a:t>
            </a:r>
            <a:r>
              <a:rPr lang="en-US" sz="1600" dirty="0" smtClean="0"/>
              <a:t> </a:t>
            </a:r>
            <a:r>
              <a:rPr lang="en-US" sz="1600" i="1" dirty="0" smtClean="0"/>
              <a:t>et al., </a:t>
            </a:r>
            <a:r>
              <a:rPr lang="en-US" sz="1600" dirty="0" err="1" smtClean="0"/>
              <a:t>Astrophys</a:t>
            </a:r>
            <a:r>
              <a:rPr lang="en-US" sz="1600" dirty="0" smtClean="0"/>
              <a:t>. J 683 1217, 2008)</a:t>
            </a:r>
          </a:p>
          <a:p>
            <a:pPr>
              <a:spcBef>
                <a:spcPts val="1200"/>
              </a:spcBef>
            </a:pPr>
            <a:endParaRPr lang="en-US" sz="1600" dirty="0" smtClean="0"/>
          </a:p>
          <a:p>
            <a:pPr>
              <a:spcBef>
                <a:spcPts val="1200"/>
              </a:spcBef>
            </a:pP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1600" dirty="0" smtClean="0"/>
              <a:t>What is exact melting curve for Fe</a:t>
            </a:r>
            <a:r>
              <a:rPr lang="en-US" sz="1600" dirty="0"/>
              <a:t>? (</a:t>
            </a:r>
            <a:r>
              <a:rPr lang="en-US" sz="1600" dirty="0" err="1" smtClean="0"/>
              <a:t>Anzellini</a:t>
            </a:r>
            <a:r>
              <a:rPr lang="en-US" sz="1600" dirty="0" smtClean="0"/>
              <a:t> </a:t>
            </a:r>
            <a:r>
              <a:rPr lang="en-US" sz="1600" i="1" dirty="0" smtClean="0"/>
              <a:t>et al.</a:t>
            </a:r>
            <a:r>
              <a:rPr lang="en-US" sz="1600" dirty="0" smtClean="0"/>
              <a:t>, Science 340, 2013)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12" y="3140967"/>
            <a:ext cx="3744417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12" y="1196751"/>
            <a:ext cx="3744417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8" b="11291"/>
          <a:stretch/>
        </p:blipFill>
        <p:spPr bwMode="auto">
          <a:xfrm>
            <a:off x="5354537" y="5085184"/>
            <a:ext cx="3753967" cy="150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04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Dense plasmas are </a:t>
            </a:r>
            <a:r>
              <a:rPr lang="en-US" dirty="0" smtClean="0"/>
              <a:t>strongly </a:t>
            </a:r>
            <a:r>
              <a:rPr lang="en-US" dirty="0"/>
              <a:t>correlated many particle quantum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great challenge for theory:</a:t>
            </a:r>
          </a:p>
          <a:p>
            <a:pPr lvl="1"/>
            <a:r>
              <a:rPr lang="en-US" dirty="0"/>
              <a:t>Strong coupling: </a:t>
            </a:r>
            <a:r>
              <a:rPr lang="en-US" dirty="0" err="1"/>
              <a:t>E</a:t>
            </a:r>
            <a:r>
              <a:rPr lang="en-US" baseline="-25000" dirty="0" err="1"/>
              <a:t>pot</a:t>
            </a:r>
            <a:r>
              <a:rPr lang="en-US" dirty="0"/>
              <a:t> </a:t>
            </a:r>
            <a:r>
              <a:rPr lang="en-US" dirty="0" smtClean="0"/>
              <a:t>&gt; </a:t>
            </a:r>
            <a:r>
              <a:rPr lang="en-US" dirty="0" err="1"/>
              <a:t>kB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/>
            <a:r>
              <a:rPr lang="en-US" dirty="0" smtClean="0"/>
              <a:t>Collisions </a:t>
            </a:r>
            <a:r>
              <a:rPr lang="en-US" dirty="0"/>
              <a:t>(conductivity, heat </a:t>
            </a:r>
            <a:r>
              <a:rPr lang="en-US" dirty="0" smtClean="0"/>
              <a:t>transport)</a:t>
            </a:r>
          </a:p>
          <a:p>
            <a:pPr lvl="1"/>
            <a:r>
              <a:rPr lang="en-US" dirty="0" smtClean="0"/>
              <a:t>Partial </a:t>
            </a:r>
            <a:r>
              <a:rPr lang="en-US" dirty="0"/>
              <a:t>ionization</a:t>
            </a:r>
          </a:p>
          <a:p>
            <a:pPr lvl="1"/>
            <a:r>
              <a:rPr lang="en-US" dirty="0"/>
              <a:t>Continuum </a:t>
            </a:r>
            <a:r>
              <a:rPr lang="en-US" dirty="0" smtClean="0"/>
              <a:t>lowering</a:t>
            </a:r>
          </a:p>
          <a:p>
            <a:pPr lvl="1"/>
            <a:endParaRPr lang="en-US" dirty="0" smtClean="0"/>
          </a:p>
          <a:p>
            <a:r>
              <a:rPr lang="en-US" dirty="0"/>
              <a:t>Exotic states, complex properties:</a:t>
            </a:r>
          </a:p>
          <a:p>
            <a:pPr lvl="1"/>
            <a:r>
              <a:rPr lang="en-US" dirty="0"/>
              <a:t>Equation of state, melting + phase transitions, transport properties, metallization,...</a:t>
            </a:r>
          </a:p>
          <a:p>
            <a:pPr lvl="1"/>
            <a:r>
              <a:rPr lang="en-US" dirty="0"/>
              <a:t>Transport properties (heat, radiation), equilibration,...., non-equilibrium states</a:t>
            </a:r>
          </a:p>
          <a:p>
            <a:pPr lvl="1"/>
            <a:r>
              <a:rPr lang="en-US" dirty="0"/>
              <a:t>Interaction of ions and photons with plasma</a:t>
            </a:r>
          </a:p>
          <a:p>
            <a:pPr lvl="1"/>
            <a:r>
              <a:rPr lang="en-US" dirty="0"/>
              <a:t>Atomic &amp; nuclear physics in dense plasmas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35496" y="1670050"/>
            <a:ext cx="5959475" cy="4556126"/>
            <a:chOff x="35496" y="1670050"/>
            <a:chExt cx="5959475" cy="4556126"/>
          </a:xfrm>
        </p:grpSpPr>
        <p:sp>
          <p:nvSpPr>
            <p:cNvPr id="553" name="Line 535"/>
            <p:cNvSpPr>
              <a:spLocks noChangeShapeType="1"/>
            </p:cNvSpPr>
            <p:nvPr/>
          </p:nvSpPr>
          <p:spPr bwMode="auto">
            <a:xfrm flipH="1" flipV="1">
              <a:off x="3275855" y="1817688"/>
              <a:ext cx="2306783" cy="3790950"/>
            </a:xfrm>
            <a:prstGeom prst="line">
              <a:avLst/>
            </a:prstGeom>
            <a:noFill/>
            <a:ln w="12700">
              <a:solidFill>
                <a:srgbClr val="1F497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522859" y="1771650"/>
              <a:ext cx="5251450" cy="4137026"/>
              <a:chOff x="1352" y="1116"/>
              <a:chExt cx="3308" cy="2606"/>
            </a:xfrm>
          </p:grpSpPr>
          <p:sp>
            <p:nvSpPr>
              <p:cNvPr id="344" name="Rectangle 7"/>
              <p:cNvSpPr>
                <a:spLocks noChangeArrowheads="1"/>
              </p:cNvSpPr>
              <p:nvPr/>
            </p:nvSpPr>
            <p:spPr bwMode="auto">
              <a:xfrm>
                <a:off x="1422" y="1116"/>
                <a:ext cx="3238" cy="2417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8"/>
              <p:cNvSpPr>
                <a:spLocks/>
              </p:cNvSpPr>
              <p:nvPr/>
            </p:nvSpPr>
            <p:spPr bwMode="auto">
              <a:xfrm>
                <a:off x="1422" y="1116"/>
                <a:ext cx="0" cy="2417"/>
              </a:xfrm>
              <a:custGeom>
                <a:avLst/>
                <a:gdLst>
                  <a:gd name="T0" fmla="*/ 417 h 417"/>
                  <a:gd name="T1" fmla="*/ 0 h 417"/>
                  <a:gd name="T2" fmla="*/ 0 h 41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7">
                    <a:moveTo>
                      <a:pt x="0" y="41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9"/>
              <p:cNvSpPr>
                <a:spLocks/>
              </p:cNvSpPr>
              <p:nvPr/>
            </p:nvSpPr>
            <p:spPr bwMode="auto">
              <a:xfrm>
                <a:off x="1886" y="1116"/>
                <a:ext cx="0" cy="2417"/>
              </a:xfrm>
              <a:custGeom>
                <a:avLst/>
                <a:gdLst>
                  <a:gd name="T0" fmla="*/ 417 h 417"/>
                  <a:gd name="T1" fmla="*/ 0 h 417"/>
                  <a:gd name="T2" fmla="*/ 0 h 41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7">
                    <a:moveTo>
                      <a:pt x="0" y="41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0"/>
              <p:cNvSpPr>
                <a:spLocks/>
              </p:cNvSpPr>
              <p:nvPr/>
            </p:nvSpPr>
            <p:spPr bwMode="auto">
              <a:xfrm>
                <a:off x="2350" y="1116"/>
                <a:ext cx="0" cy="2417"/>
              </a:xfrm>
              <a:custGeom>
                <a:avLst/>
                <a:gdLst>
                  <a:gd name="T0" fmla="*/ 417 h 417"/>
                  <a:gd name="T1" fmla="*/ 0 h 417"/>
                  <a:gd name="T2" fmla="*/ 0 h 41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7">
                    <a:moveTo>
                      <a:pt x="0" y="41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1"/>
              <p:cNvSpPr>
                <a:spLocks/>
              </p:cNvSpPr>
              <p:nvPr/>
            </p:nvSpPr>
            <p:spPr bwMode="auto">
              <a:xfrm>
                <a:off x="2809" y="1116"/>
                <a:ext cx="0" cy="2417"/>
              </a:xfrm>
              <a:custGeom>
                <a:avLst/>
                <a:gdLst>
                  <a:gd name="T0" fmla="*/ 417 h 417"/>
                  <a:gd name="T1" fmla="*/ 0 h 417"/>
                  <a:gd name="T2" fmla="*/ 0 h 41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7">
                    <a:moveTo>
                      <a:pt x="0" y="41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2"/>
              <p:cNvSpPr>
                <a:spLocks/>
              </p:cNvSpPr>
              <p:nvPr/>
            </p:nvSpPr>
            <p:spPr bwMode="auto">
              <a:xfrm>
                <a:off x="3273" y="1116"/>
                <a:ext cx="0" cy="2417"/>
              </a:xfrm>
              <a:custGeom>
                <a:avLst/>
                <a:gdLst>
                  <a:gd name="T0" fmla="*/ 417 h 417"/>
                  <a:gd name="T1" fmla="*/ 0 h 417"/>
                  <a:gd name="T2" fmla="*/ 0 h 41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7">
                    <a:moveTo>
                      <a:pt x="0" y="41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3"/>
              <p:cNvSpPr>
                <a:spLocks/>
              </p:cNvSpPr>
              <p:nvPr/>
            </p:nvSpPr>
            <p:spPr bwMode="auto">
              <a:xfrm>
                <a:off x="3733" y="1116"/>
                <a:ext cx="0" cy="2417"/>
              </a:xfrm>
              <a:custGeom>
                <a:avLst/>
                <a:gdLst>
                  <a:gd name="T0" fmla="*/ 417 h 417"/>
                  <a:gd name="T1" fmla="*/ 0 h 417"/>
                  <a:gd name="T2" fmla="*/ 0 h 41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7">
                    <a:moveTo>
                      <a:pt x="0" y="41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4"/>
              <p:cNvSpPr>
                <a:spLocks/>
              </p:cNvSpPr>
              <p:nvPr/>
            </p:nvSpPr>
            <p:spPr bwMode="auto">
              <a:xfrm>
                <a:off x="4196" y="1116"/>
                <a:ext cx="0" cy="2417"/>
              </a:xfrm>
              <a:custGeom>
                <a:avLst/>
                <a:gdLst>
                  <a:gd name="T0" fmla="*/ 417 h 417"/>
                  <a:gd name="T1" fmla="*/ 0 h 417"/>
                  <a:gd name="T2" fmla="*/ 0 h 41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7">
                    <a:moveTo>
                      <a:pt x="0" y="41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"/>
              <p:cNvSpPr>
                <a:spLocks/>
              </p:cNvSpPr>
              <p:nvPr/>
            </p:nvSpPr>
            <p:spPr bwMode="auto">
              <a:xfrm>
                <a:off x="4660" y="1116"/>
                <a:ext cx="0" cy="2417"/>
              </a:xfrm>
              <a:custGeom>
                <a:avLst/>
                <a:gdLst>
                  <a:gd name="T0" fmla="*/ 417 h 417"/>
                  <a:gd name="T1" fmla="*/ 0 h 417"/>
                  <a:gd name="T2" fmla="*/ 0 h 41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7">
                    <a:moveTo>
                      <a:pt x="0" y="41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6"/>
              <p:cNvSpPr>
                <a:spLocks/>
              </p:cNvSpPr>
              <p:nvPr/>
            </p:nvSpPr>
            <p:spPr bwMode="auto">
              <a:xfrm>
                <a:off x="1422" y="3533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7"/>
              <p:cNvSpPr>
                <a:spLocks/>
              </p:cNvSpPr>
              <p:nvPr/>
            </p:nvSpPr>
            <p:spPr bwMode="auto">
              <a:xfrm>
                <a:off x="1422" y="3186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8"/>
              <p:cNvSpPr>
                <a:spLocks/>
              </p:cNvSpPr>
              <p:nvPr/>
            </p:nvSpPr>
            <p:spPr bwMode="auto">
              <a:xfrm>
                <a:off x="1422" y="2838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9"/>
              <p:cNvSpPr>
                <a:spLocks/>
              </p:cNvSpPr>
              <p:nvPr/>
            </p:nvSpPr>
            <p:spPr bwMode="auto">
              <a:xfrm>
                <a:off x="1422" y="2496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20"/>
              <p:cNvSpPr>
                <a:spLocks/>
              </p:cNvSpPr>
              <p:nvPr/>
            </p:nvSpPr>
            <p:spPr bwMode="auto">
              <a:xfrm>
                <a:off x="1422" y="2148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21"/>
              <p:cNvSpPr>
                <a:spLocks/>
              </p:cNvSpPr>
              <p:nvPr/>
            </p:nvSpPr>
            <p:spPr bwMode="auto">
              <a:xfrm>
                <a:off x="1422" y="1806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22"/>
              <p:cNvSpPr>
                <a:spLocks/>
              </p:cNvSpPr>
              <p:nvPr/>
            </p:nvSpPr>
            <p:spPr bwMode="auto">
              <a:xfrm>
                <a:off x="1422" y="1458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23"/>
              <p:cNvSpPr>
                <a:spLocks/>
              </p:cNvSpPr>
              <p:nvPr/>
            </p:nvSpPr>
            <p:spPr bwMode="auto">
              <a:xfrm>
                <a:off x="1422" y="1116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24"/>
              <p:cNvSpPr>
                <a:spLocks noChangeShapeType="1"/>
              </p:cNvSpPr>
              <p:nvPr/>
            </p:nvSpPr>
            <p:spPr bwMode="auto">
              <a:xfrm>
                <a:off x="1422" y="1116"/>
                <a:ext cx="32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25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32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26"/>
              <p:cNvSpPr>
                <a:spLocks noChangeShapeType="1"/>
              </p:cNvSpPr>
              <p:nvPr/>
            </p:nvSpPr>
            <p:spPr bwMode="auto">
              <a:xfrm flipV="1">
                <a:off x="4660" y="1116"/>
                <a:ext cx="0" cy="24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27"/>
              <p:cNvSpPr>
                <a:spLocks noChangeShapeType="1"/>
              </p:cNvSpPr>
              <p:nvPr/>
            </p:nvSpPr>
            <p:spPr bwMode="auto">
              <a:xfrm flipV="1">
                <a:off x="1422" y="1116"/>
                <a:ext cx="0" cy="24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28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32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29"/>
              <p:cNvSpPr>
                <a:spLocks noChangeShapeType="1"/>
              </p:cNvSpPr>
              <p:nvPr/>
            </p:nvSpPr>
            <p:spPr bwMode="auto">
              <a:xfrm flipV="1">
                <a:off x="1422" y="1116"/>
                <a:ext cx="0" cy="24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30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31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32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33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34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35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36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37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38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39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40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41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42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43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44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45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46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47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48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49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51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52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54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55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56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57"/>
              <p:cNvSpPr>
                <a:spLocks noChangeShapeType="1"/>
              </p:cNvSpPr>
              <p:nvPr/>
            </p:nvSpPr>
            <p:spPr bwMode="auto">
              <a:xfrm flipV="1">
                <a:off x="1422" y="3481"/>
                <a:ext cx="0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58"/>
              <p:cNvSpPr>
                <a:spLocks noChangeShapeType="1"/>
              </p:cNvSpPr>
              <p:nvPr/>
            </p:nvSpPr>
            <p:spPr bwMode="auto">
              <a:xfrm>
                <a:off x="1422" y="1116"/>
                <a:ext cx="0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Rectangle 59"/>
              <p:cNvSpPr>
                <a:spLocks noChangeArrowheads="1"/>
              </p:cNvSpPr>
              <p:nvPr/>
            </p:nvSpPr>
            <p:spPr bwMode="auto">
              <a:xfrm>
                <a:off x="1352" y="3586"/>
                <a:ext cx="2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r>
                  <a:rPr kumimoji="0" lang="en-US" altLang="en-US" sz="14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12</a:t>
                </a:r>
                <a:endParaRPr kumimoji="0" lang="en-US" altLang="en-US" sz="1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398" name="Line 61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62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63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64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65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66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67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68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69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70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71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72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73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74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75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76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Line 77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78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Line 79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Line 80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81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Line 82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Line 83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84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Line 85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Line 86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87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Line 88"/>
              <p:cNvSpPr>
                <a:spLocks noChangeShapeType="1"/>
              </p:cNvSpPr>
              <p:nvPr/>
            </p:nvSpPr>
            <p:spPr bwMode="auto">
              <a:xfrm flipV="1">
                <a:off x="1886" y="3481"/>
                <a:ext cx="0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Line 89"/>
              <p:cNvSpPr>
                <a:spLocks noChangeShapeType="1"/>
              </p:cNvSpPr>
              <p:nvPr/>
            </p:nvSpPr>
            <p:spPr bwMode="auto">
              <a:xfrm>
                <a:off x="1886" y="1116"/>
                <a:ext cx="0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Rectangle 90"/>
              <p:cNvSpPr>
                <a:spLocks noChangeArrowheads="1"/>
              </p:cNvSpPr>
              <p:nvPr/>
            </p:nvSpPr>
            <p:spPr bwMode="auto">
              <a:xfrm>
                <a:off x="1815" y="3586"/>
                <a:ext cx="2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r>
                  <a:rPr kumimoji="0" lang="en-US" altLang="en-US" sz="14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14</a:t>
                </a:r>
                <a:endParaRPr kumimoji="0" lang="en-US" altLang="en-US" sz="1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429" name="Line 92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Line 93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94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Line 95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Line 96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97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Line 98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Line 99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00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Line 101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Line 102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03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Line 104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Line 105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06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Line 107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Line 108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09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Line 110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Line 111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12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Line 113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Line 114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15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Line 116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Line 117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18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Line 119"/>
              <p:cNvSpPr>
                <a:spLocks noChangeShapeType="1"/>
              </p:cNvSpPr>
              <p:nvPr/>
            </p:nvSpPr>
            <p:spPr bwMode="auto">
              <a:xfrm flipV="1">
                <a:off x="2350" y="3481"/>
                <a:ext cx="0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Line 120"/>
              <p:cNvSpPr>
                <a:spLocks noChangeShapeType="1"/>
              </p:cNvSpPr>
              <p:nvPr/>
            </p:nvSpPr>
            <p:spPr bwMode="auto">
              <a:xfrm>
                <a:off x="2350" y="1116"/>
                <a:ext cx="0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Rectangle 121"/>
              <p:cNvSpPr>
                <a:spLocks noChangeArrowheads="1"/>
              </p:cNvSpPr>
              <p:nvPr/>
            </p:nvSpPr>
            <p:spPr bwMode="auto">
              <a:xfrm>
                <a:off x="2279" y="3586"/>
                <a:ext cx="2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r>
                  <a:rPr kumimoji="0" lang="en-US" altLang="en-US" sz="14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16</a:t>
                </a:r>
                <a:endParaRPr kumimoji="0" lang="en-US" altLang="en-US" sz="1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460" name="Line 123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Line 124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25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Line 126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Line 127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28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Line 129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Line 130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31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Line 132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Line 133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34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Line 135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Line 136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37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Line 138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Line 139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40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Line 141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Line 142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43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Line 144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Line 145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46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Line 147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Line 148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49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Line 150"/>
              <p:cNvSpPr>
                <a:spLocks noChangeShapeType="1"/>
              </p:cNvSpPr>
              <p:nvPr/>
            </p:nvSpPr>
            <p:spPr bwMode="auto">
              <a:xfrm flipV="1">
                <a:off x="2809" y="3481"/>
                <a:ext cx="0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Line 151"/>
              <p:cNvSpPr>
                <a:spLocks noChangeShapeType="1"/>
              </p:cNvSpPr>
              <p:nvPr/>
            </p:nvSpPr>
            <p:spPr bwMode="auto">
              <a:xfrm>
                <a:off x="2809" y="1116"/>
                <a:ext cx="0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Rectangle 152"/>
              <p:cNvSpPr>
                <a:spLocks noChangeArrowheads="1"/>
              </p:cNvSpPr>
              <p:nvPr/>
            </p:nvSpPr>
            <p:spPr bwMode="auto">
              <a:xfrm>
                <a:off x="2739" y="3586"/>
                <a:ext cx="2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r>
                  <a:rPr kumimoji="0" lang="en-US" altLang="en-US" sz="14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18</a:t>
                </a:r>
                <a:endParaRPr kumimoji="0" lang="en-US" altLang="en-US" sz="1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491" name="Line 154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Line 155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56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Line 157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Line 158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59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Line 160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Line 161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62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Line 163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Line 164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65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Line 166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Line 167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68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Line 169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Line 170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1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Line 172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Line 173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4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Line 175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Line 176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7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Line 178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Line 179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80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Line 181"/>
              <p:cNvSpPr>
                <a:spLocks noChangeShapeType="1"/>
              </p:cNvSpPr>
              <p:nvPr/>
            </p:nvSpPr>
            <p:spPr bwMode="auto">
              <a:xfrm flipV="1">
                <a:off x="3273" y="3481"/>
                <a:ext cx="0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Line 182"/>
              <p:cNvSpPr>
                <a:spLocks noChangeShapeType="1"/>
              </p:cNvSpPr>
              <p:nvPr/>
            </p:nvSpPr>
            <p:spPr bwMode="auto">
              <a:xfrm>
                <a:off x="3273" y="1116"/>
                <a:ext cx="0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Rectangle 183"/>
              <p:cNvSpPr>
                <a:spLocks noChangeArrowheads="1"/>
              </p:cNvSpPr>
              <p:nvPr/>
            </p:nvSpPr>
            <p:spPr bwMode="auto">
              <a:xfrm>
                <a:off x="3202" y="3586"/>
                <a:ext cx="2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r>
                  <a:rPr kumimoji="0" lang="en-US" altLang="en-US" sz="14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20</a:t>
                </a:r>
                <a:endParaRPr kumimoji="0" lang="en-US" altLang="en-US" sz="1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522" name="Line 185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Line 186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87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Line 188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Line 189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90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Line 191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Line 192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93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Line 194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Line 195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96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Line 197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Line 198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99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Line 200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Line 201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202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Line 203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Line 204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406"/>
            <p:cNvGrpSpPr>
              <a:grpSpLocks/>
            </p:cNvGrpSpPr>
            <p:nvPr/>
          </p:nvGrpSpPr>
          <p:grpSpPr bwMode="auto">
            <a:xfrm>
              <a:off x="286321" y="1771650"/>
              <a:ext cx="5708650" cy="4137026"/>
              <a:chOff x="1203" y="1116"/>
              <a:chExt cx="3596" cy="2606"/>
            </a:xfrm>
          </p:grpSpPr>
          <p:sp>
            <p:nvSpPr>
              <p:cNvPr id="142" name="Freeform 206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207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208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209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210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211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212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213"/>
              <p:cNvSpPr>
                <a:spLocks noChangeShapeType="1"/>
              </p:cNvSpPr>
              <p:nvPr/>
            </p:nvSpPr>
            <p:spPr bwMode="auto">
              <a:xfrm flipV="1">
                <a:off x="3733" y="3481"/>
                <a:ext cx="0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214"/>
              <p:cNvSpPr>
                <a:spLocks noChangeShapeType="1"/>
              </p:cNvSpPr>
              <p:nvPr/>
            </p:nvSpPr>
            <p:spPr bwMode="auto">
              <a:xfrm>
                <a:off x="3733" y="1116"/>
                <a:ext cx="0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215"/>
              <p:cNvSpPr>
                <a:spLocks noChangeArrowheads="1"/>
              </p:cNvSpPr>
              <p:nvPr/>
            </p:nvSpPr>
            <p:spPr bwMode="auto">
              <a:xfrm>
                <a:off x="3662" y="3586"/>
                <a:ext cx="2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r>
                  <a:rPr kumimoji="0" lang="en-US" altLang="en-US" sz="14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22</a:t>
                </a:r>
                <a:endParaRPr kumimoji="0" lang="en-US" altLang="en-US" sz="1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3" name="Line 217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218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219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220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221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222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223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224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225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226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227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228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229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230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231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232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233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234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Line 235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236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237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238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239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240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241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242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243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244"/>
              <p:cNvSpPr>
                <a:spLocks noChangeShapeType="1"/>
              </p:cNvSpPr>
              <p:nvPr/>
            </p:nvSpPr>
            <p:spPr bwMode="auto">
              <a:xfrm flipV="1">
                <a:off x="4196" y="3481"/>
                <a:ext cx="0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245"/>
              <p:cNvSpPr>
                <a:spLocks noChangeShapeType="1"/>
              </p:cNvSpPr>
              <p:nvPr/>
            </p:nvSpPr>
            <p:spPr bwMode="auto">
              <a:xfrm>
                <a:off x="4196" y="1116"/>
                <a:ext cx="0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246"/>
              <p:cNvSpPr>
                <a:spLocks noChangeArrowheads="1"/>
              </p:cNvSpPr>
              <p:nvPr/>
            </p:nvSpPr>
            <p:spPr bwMode="auto">
              <a:xfrm>
                <a:off x="4126" y="3586"/>
                <a:ext cx="2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r>
                  <a:rPr kumimoji="0" lang="en-US" altLang="en-US" sz="14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24</a:t>
                </a:r>
                <a:endParaRPr kumimoji="0" lang="en-US" altLang="en-US" sz="1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84" name="Line 248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249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250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251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252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253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254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255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256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257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258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259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260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261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262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263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264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265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266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267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268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269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270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271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272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273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274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275"/>
              <p:cNvSpPr>
                <a:spLocks noChangeShapeType="1"/>
              </p:cNvSpPr>
              <p:nvPr/>
            </p:nvSpPr>
            <p:spPr bwMode="auto">
              <a:xfrm flipV="1">
                <a:off x="4660" y="3481"/>
                <a:ext cx="0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276"/>
              <p:cNvSpPr>
                <a:spLocks noChangeShapeType="1"/>
              </p:cNvSpPr>
              <p:nvPr/>
            </p:nvSpPr>
            <p:spPr bwMode="auto">
              <a:xfrm>
                <a:off x="4660" y="1116"/>
                <a:ext cx="0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277"/>
              <p:cNvSpPr>
                <a:spLocks noChangeArrowheads="1"/>
              </p:cNvSpPr>
              <p:nvPr/>
            </p:nvSpPr>
            <p:spPr bwMode="auto">
              <a:xfrm>
                <a:off x="4589" y="3586"/>
                <a:ext cx="21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r>
                  <a:rPr kumimoji="0" lang="en-US" altLang="en-US" sz="14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26</a:t>
                </a:r>
                <a:endParaRPr kumimoji="0" lang="en-US" altLang="en-US" sz="1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215" name="Line 279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280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281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282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Line 283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284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285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286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287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288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289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290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291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Line 292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293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294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295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296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297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298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299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300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301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302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303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304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305"/>
              <p:cNvSpPr>
                <a:spLocks/>
              </p:cNvSpPr>
              <p:nvPr/>
            </p:nvSpPr>
            <p:spPr bwMode="auto">
              <a:xfrm>
                <a:off x="1422" y="3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306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307"/>
              <p:cNvSpPr>
                <a:spLocks noChangeShapeType="1"/>
              </p:cNvSpPr>
              <p:nvPr/>
            </p:nvSpPr>
            <p:spPr bwMode="auto">
              <a:xfrm flipH="1">
                <a:off x="4640" y="3533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308"/>
              <p:cNvSpPr>
                <a:spLocks/>
              </p:cNvSpPr>
              <p:nvPr/>
            </p:nvSpPr>
            <p:spPr bwMode="auto">
              <a:xfrm>
                <a:off x="1422" y="3533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Line 309"/>
              <p:cNvSpPr>
                <a:spLocks noChangeShapeType="1"/>
              </p:cNvSpPr>
              <p:nvPr/>
            </p:nvSpPr>
            <p:spPr bwMode="auto">
              <a:xfrm>
                <a:off x="1422" y="3533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310"/>
              <p:cNvSpPr>
                <a:spLocks noChangeShapeType="1"/>
              </p:cNvSpPr>
              <p:nvPr/>
            </p:nvSpPr>
            <p:spPr bwMode="auto">
              <a:xfrm flipH="1">
                <a:off x="4625" y="3533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Rectangle 311"/>
              <p:cNvSpPr>
                <a:spLocks noChangeArrowheads="1"/>
              </p:cNvSpPr>
              <p:nvPr/>
            </p:nvSpPr>
            <p:spPr bwMode="auto">
              <a:xfrm>
                <a:off x="1203" y="3470"/>
                <a:ext cx="19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r>
                  <a:rPr kumimoji="0" lang="en-US" altLang="en-US" sz="14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-2</a:t>
                </a:r>
                <a:endParaRPr kumimoji="0" lang="en-US" altLang="en-US" sz="1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249" name="Line 313"/>
              <p:cNvSpPr>
                <a:spLocks noChangeShapeType="1"/>
              </p:cNvSpPr>
              <p:nvPr/>
            </p:nvSpPr>
            <p:spPr bwMode="auto">
              <a:xfrm>
                <a:off x="1422" y="342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314"/>
              <p:cNvSpPr>
                <a:spLocks noChangeShapeType="1"/>
              </p:cNvSpPr>
              <p:nvPr/>
            </p:nvSpPr>
            <p:spPr bwMode="auto">
              <a:xfrm flipH="1">
                <a:off x="4640" y="342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315"/>
              <p:cNvSpPr>
                <a:spLocks/>
              </p:cNvSpPr>
              <p:nvPr/>
            </p:nvSpPr>
            <p:spPr bwMode="auto">
              <a:xfrm>
                <a:off x="1422" y="3429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316"/>
              <p:cNvSpPr>
                <a:spLocks noChangeShapeType="1"/>
              </p:cNvSpPr>
              <p:nvPr/>
            </p:nvSpPr>
            <p:spPr bwMode="auto">
              <a:xfrm>
                <a:off x="1422" y="336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317"/>
              <p:cNvSpPr>
                <a:spLocks noChangeShapeType="1"/>
              </p:cNvSpPr>
              <p:nvPr/>
            </p:nvSpPr>
            <p:spPr bwMode="auto">
              <a:xfrm flipH="1">
                <a:off x="4640" y="336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318"/>
              <p:cNvSpPr>
                <a:spLocks/>
              </p:cNvSpPr>
              <p:nvPr/>
            </p:nvSpPr>
            <p:spPr bwMode="auto">
              <a:xfrm>
                <a:off x="1422" y="3365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Line 319"/>
              <p:cNvSpPr>
                <a:spLocks noChangeShapeType="1"/>
              </p:cNvSpPr>
              <p:nvPr/>
            </p:nvSpPr>
            <p:spPr bwMode="auto">
              <a:xfrm>
                <a:off x="1422" y="332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Line 320"/>
              <p:cNvSpPr>
                <a:spLocks noChangeShapeType="1"/>
              </p:cNvSpPr>
              <p:nvPr/>
            </p:nvSpPr>
            <p:spPr bwMode="auto">
              <a:xfrm flipH="1">
                <a:off x="4640" y="332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321"/>
              <p:cNvSpPr>
                <a:spLocks/>
              </p:cNvSpPr>
              <p:nvPr/>
            </p:nvSpPr>
            <p:spPr bwMode="auto">
              <a:xfrm>
                <a:off x="1422" y="3325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Line 322"/>
              <p:cNvSpPr>
                <a:spLocks noChangeShapeType="1"/>
              </p:cNvSpPr>
              <p:nvPr/>
            </p:nvSpPr>
            <p:spPr bwMode="auto">
              <a:xfrm>
                <a:off x="1422" y="329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Line 323"/>
              <p:cNvSpPr>
                <a:spLocks noChangeShapeType="1"/>
              </p:cNvSpPr>
              <p:nvPr/>
            </p:nvSpPr>
            <p:spPr bwMode="auto">
              <a:xfrm flipH="1">
                <a:off x="4640" y="329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24"/>
              <p:cNvSpPr>
                <a:spLocks/>
              </p:cNvSpPr>
              <p:nvPr/>
            </p:nvSpPr>
            <p:spPr bwMode="auto">
              <a:xfrm>
                <a:off x="1422" y="3290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Line 325"/>
              <p:cNvSpPr>
                <a:spLocks noChangeShapeType="1"/>
              </p:cNvSpPr>
              <p:nvPr/>
            </p:nvSpPr>
            <p:spPr bwMode="auto">
              <a:xfrm>
                <a:off x="1422" y="326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326"/>
              <p:cNvSpPr>
                <a:spLocks noChangeShapeType="1"/>
              </p:cNvSpPr>
              <p:nvPr/>
            </p:nvSpPr>
            <p:spPr bwMode="auto">
              <a:xfrm flipH="1">
                <a:off x="4640" y="326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27"/>
              <p:cNvSpPr>
                <a:spLocks/>
              </p:cNvSpPr>
              <p:nvPr/>
            </p:nvSpPr>
            <p:spPr bwMode="auto">
              <a:xfrm>
                <a:off x="1422" y="3261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328"/>
              <p:cNvSpPr>
                <a:spLocks noChangeShapeType="1"/>
              </p:cNvSpPr>
              <p:nvPr/>
            </p:nvSpPr>
            <p:spPr bwMode="auto">
              <a:xfrm>
                <a:off x="1422" y="323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Line 329"/>
              <p:cNvSpPr>
                <a:spLocks noChangeShapeType="1"/>
              </p:cNvSpPr>
              <p:nvPr/>
            </p:nvSpPr>
            <p:spPr bwMode="auto">
              <a:xfrm flipH="1">
                <a:off x="4640" y="323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30"/>
              <p:cNvSpPr>
                <a:spLocks/>
              </p:cNvSpPr>
              <p:nvPr/>
            </p:nvSpPr>
            <p:spPr bwMode="auto">
              <a:xfrm>
                <a:off x="1422" y="3238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Line 331"/>
              <p:cNvSpPr>
                <a:spLocks noChangeShapeType="1"/>
              </p:cNvSpPr>
              <p:nvPr/>
            </p:nvSpPr>
            <p:spPr bwMode="auto">
              <a:xfrm>
                <a:off x="1422" y="322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Line 332"/>
              <p:cNvSpPr>
                <a:spLocks noChangeShapeType="1"/>
              </p:cNvSpPr>
              <p:nvPr/>
            </p:nvSpPr>
            <p:spPr bwMode="auto">
              <a:xfrm flipH="1">
                <a:off x="4640" y="322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333"/>
              <p:cNvSpPr>
                <a:spLocks/>
              </p:cNvSpPr>
              <p:nvPr/>
            </p:nvSpPr>
            <p:spPr bwMode="auto">
              <a:xfrm>
                <a:off x="1422" y="3220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Line 334"/>
              <p:cNvSpPr>
                <a:spLocks noChangeShapeType="1"/>
              </p:cNvSpPr>
              <p:nvPr/>
            </p:nvSpPr>
            <p:spPr bwMode="auto">
              <a:xfrm>
                <a:off x="1422" y="3203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Line 335"/>
              <p:cNvSpPr>
                <a:spLocks noChangeShapeType="1"/>
              </p:cNvSpPr>
              <p:nvPr/>
            </p:nvSpPr>
            <p:spPr bwMode="auto">
              <a:xfrm flipH="1">
                <a:off x="4640" y="3203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336"/>
              <p:cNvSpPr>
                <a:spLocks/>
              </p:cNvSpPr>
              <p:nvPr/>
            </p:nvSpPr>
            <p:spPr bwMode="auto">
              <a:xfrm>
                <a:off x="1422" y="3203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Line 337"/>
              <p:cNvSpPr>
                <a:spLocks noChangeShapeType="1"/>
              </p:cNvSpPr>
              <p:nvPr/>
            </p:nvSpPr>
            <p:spPr bwMode="auto">
              <a:xfrm>
                <a:off x="1422" y="3186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Line 338"/>
              <p:cNvSpPr>
                <a:spLocks noChangeShapeType="1"/>
              </p:cNvSpPr>
              <p:nvPr/>
            </p:nvSpPr>
            <p:spPr bwMode="auto">
              <a:xfrm flipH="1">
                <a:off x="4640" y="3186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339"/>
              <p:cNvSpPr>
                <a:spLocks/>
              </p:cNvSpPr>
              <p:nvPr/>
            </p:nvSpPr>
            <p:spPr bwMode="auto">
              <a:xfrm>
                <a:off x="1422" y="3186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340"/>
              <p:cNvSpPr>
                <a:spLocks noChangeShapeType="1"/>
              </p:cNvSpPr>
              <p:nvPr/>
            </p:nvSpPr>
            <p:spPr bwMode="auto">
              <a:xfrm>
                <a:off x="1422" y="3186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341"/>
              <p:cNvSpPr>
                <a:spLocks noChangeShapeType="1"/>
              </p:cNvSpPr>
              <p:nvPr/>
            </p:nvSpPr>
            <p:spPr bwMode="auto">
              <a:xfrm flipH="1">
                <a:off x="4625" y="3186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Rectangle 342"/>
              <p:cNvSpPr>
                <a:spLocks noChangeArrowheads="1"/>
              </p:cNvSpPr>
              <p:nvPr/>
            </p:nvSpPr>
            <p:spPr bwMode="auto">
              <a:xfrm>
                <a:off x="1203" y="3122"/>
                <a:ext cx="19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r>
                  <a:rPr kumimoji="0" lang="en-US" altLang="en-US" sz="14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-1</a:t>
                </a:r>
                <a:endParaRPr kumimoji="0" lang="en-US" altLang="en-US" sz="1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280" name="Line 344"/>
              <p:cNvSpPr>
                <a:spLocks noChangeShapeType="1"/>
              </p:cNvSpPr>
              <p:nvPr/>
            </p:nvSpPr>
            <p:spPr bwMode="auto">
              <a:xfrm>
                <a:off x="1422" y="308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345"/>
              <p:cNvSpPr>
                <a:spLocks noChangeShapeType="1"/>
              </p:cNvSpPr>
              <p:nvPr/>
            </p:nvSpPr>
            <p:spPr bwMode="auto">
              <a:xfrm flipH="1">
                <a:off x="4640" y="308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346"/>
              <p:cNvSpPr>
                <a:spLocks/>
              </p:cNvSpPr>
              <p:nvPr/>
            </p:nvSpPr>
            <p:spPr bwMode="auto">
              <a:xfrm>
                <a:off x="1422" y="3081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347"/>
              <p:cNvSpPr>
                <a:spLocks noChangeShapeType="1"/>
              </p:cNvSpPr>
              <p:nvPr/>
            </p:nvSpPr>
            <p:spPr bwMode="auto">
              <a:xfrm>
                <a:off x="1422" y="3023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348"/>
              <p:cNvSpPr>
                <a:spLocks noChangeShapeType="1"/>
              </p:cNvSpPr>
              <p:nvPr/>
            </p:nvSpPr>
            <p:spPr bwMode="auto">
              <a:xfrm flipH="1">
                <a:off x="4640" y="3023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349"/>
              <p:cNvSpPr>
                <a:spLocks/>
              </p:cNvSpPr>
              <p:nvPr/>
            </p:nvSpPr>
            <p:spPr bwMode="auto">
              <a:xfrm>
                <a:off x="1422" y="3023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350"/>
              <p:cNvSpPr>
                <a:spLocks noChangeShapeType="1"/>
              </p:cNvSpPr>
              <p:nvPr/>
            </p:nvSpPr>
            <p:spPr bwMode="auto">
              <a:xfrm>
                <a:off x="1422" y="297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351"/>
              <p:cNvSpPr>
                <a:spLocks noChangeShapeType="1"/>
              </p:cNvSpPr>
              <p:nvPr/>
            </p:nvSpPr>
            <p:spPr bwMode="auto">
              <a:xfrm flipH="1">
                <a:off x="4640" y="297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352"/>
              <p:cNvSpPr>
                <a:spLocks/>
              </p:cNvSpPr>
              <p:nvPr/>
            </p:nvSpPr>
            <p:spPr bwMode="auto">
              <a:xfrm>
                <a:off x="1422" y="2977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353"/>
              <p:cNvSpPr>
                <a:spLocks noChangeShapeType="1"/>
              </p:cNvSpPr>
              <p:nvPr/>
            </p:nvSpPr>
            <p:spPr bwMode="auto">
              <a:xfrm>
                <a:off x="1422" y="2942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354"/>
              <p:cNvSpPr>
                <a:spLocks noChangeShapeType="1"/>
              </p:cNvSpPr>
              <p:nvPr/>
            </p:nvSpPr>
            <p:spPr bwMode="auto">
              <a:xfrm flipH="1">
                <a:off x="4640" y="2942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355"/>
              <p:cNvSpPr>
                <a:spLocks/>
              </p:cNvSpPr>
              <p:nvPr/>
            </p:nvSpPr>
            <p:spPr bwMode="auto">
              <a:xfrm>
                <a:off x="1422" y="2942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356"/>
              <p:cNvSpPr>
                <a:spLocks noChangeShapeType="1"/>
              </p:cNvSpPr>
              <p:nvPr/>
            </p:nvSpPr>
            <p:spPr bwMode="auto">
              <a:xfrm>
                <a:off x="1422" y="291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357"/>
              <p:cNvSpPr>
                <a:spLocks noChangeShapeType="1"/>
              </p:cNvSpPr>
              <p:nvPr/>
            </p:nvSpPr>
            <p:spPr bwMode="auto">
              <a:xfrm flipH="1">
                <a:off x="4640" y="291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358"/>
              <p:cNvSpPr>
                <a:spLocks/>
              </p:cNvSpPr>
              <p:nvPr/>
            </p:nvSpPr>
            <p:spPr bwMode="auto">
              <a:xfrm>
                <a:off x="1422" y="2919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359"/>
              <p:cNvSpPr>
                <a:spLocks noChangeShapeType="1"/>
              </p:cNvSpPr>
              <p:nvPr/>
            </p:nvSpPr>
            <p:spPr bwMode="auto">
              <a:xfrm>
                <a:off x="1422" y="2896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360"/>
              <p:cNvSpPr>
                <a:spLocks noChangeShapeType="1"/>
              </p:cNvSpPr>
              <p:nvPr/>
            </p:nvSpPr>
            <p:spPr bwMode="auto">
              <a:xfrm flipH="1">
                <a:off x="4640" y="2896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361"/>
              <p:cNvSpPr>
                <a:spLocks/>
              </p:cNvSpPr>
              <p:nvPr/>
            </p:nvSpPr>
            <p:spPr bwMode="auto">
              <a:xfrm>
                <a:off x="1422" y="2896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362"/>
              <p:cNvSpPr>
                <a:spLocks noChangeShapeType="1"/>
              </p:cNvSpPr>
              <p:nvPr/>
            </p:nvSpPr>
            <p:spPr bwMode="auto">
              <a:xfrm>
                <a:off x="1422" y="2872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363"/>
              <p:cNvSpPr>
                <a:spLocks noChangeShapeType="1"/>
              </p:cNvSpPr>
              <p:nvPr/>
            </p:nvSpPr>
            <p:spPr bwMode="auto">
              <a:xfrm flipH="1">
                <a:off x="4640" y="2872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364"/>
              <p:cNvSpPr>
                <a:spLocks/>
              </p:cNvSpPr>
              <p:nvPr/>
            </p:nvSpPr>
            <p:spPr bwMode="auto">
              <a:xfrm>
                <a:off x="1422" y="2872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365"/>
              <p:cNvSpPr>
                <a:spLocks noChangeShapeType="1"/>
              </p:cNvSpPr>
              <p:nvPr/>
            </p:nvSpPr>
            <p:spPr bwMode="auto">
              <a:xfrm>
                <a:off x="1422" y="285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366"/>
              <p:cNvSpPr>
                <a:spLocks noChangeShapeType="1"/>
              </p:cNvSpPr>
              <p:nvPr/>
            </p:nvSpPr>
            <p:spPr bwMode="auto">
              <a:xfrm flipH="1">
                <a:off x="4640" y="285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367"/>
              <p:cNvSpPr>
                <a:spLocks/>
              </p:cNvSpPr>
              <p:nvPr/>
            </p:nvSpPr>
            <p:spPr bwMode="auto">
              <a:xfrm>
                <a:off x="1422" y="2855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368"/>
              <p:cNvSpPr>
                <a:spLocks noChangeShapeType="1"/>
              </p:cNvSpPr>
              <p:nvPr/>
            </p:nvSpPr>
            <p:spPr bwMode="auto">
              <a:xfrm>
                <a:off x="1422" y="283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369"/>
              <p:cNvSpPr>
                <a:spLocks noChangeShapeType="1"/>
              </p:cNvSpPr>
              <p:nvPr/>
            </p:nvSpPr>
            <p:spPr bwMode="auto">
              <a:xfrm flipH="1">
                <a:off x="4640" y="283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370"/>
              <p:cNvSpPr>
                <a:spLocks/>
              </p:cNvSpPr>
              <p:nvPr/>
            </p:nvSpPr>
            <p:spPr bwMode="auto">
              <a:xfrm>
                <a:off x="1422" y="2838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371"/>
              <p:cNvSpPr>
                <a:spLocks noChangeShapeType="1"/>
              </p:cNvSpPr>
              <p:nvPr/>
            </p:nvSpPr>
            <p:spPr bwMode="auto">
              <a:xfrm>
                <a:off x="1422" y="283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372"/>
              <p:cNvSpPr>
                <a:spLocks noChangeShapeType="1"/>
              </p:cNvSpPr>
              <p:nvPr/>
            </p:nvSpPr>
            <p:spPr bwMode="auto">
              <a:xfrm flipH="1">
                <a:off x="4625" y="2838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Rectangle 373"/>
              <p:cNvSpPr>
                <a:spLocks noChangeArrowheads="1"/>
              </p:cNvSpPr>
              <p:nvPr/>
            </p:nvSpPr>
            <p:spPr bwMode="auto">
              <a:xfrm>
                <a:off x="1203" y="2774"/>
                <a:ext cx="1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r>
                  <a:rPr kumimoji="0" lang="en-US" altLang="en-US" sz="14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311" name="Line 375"/>
              <p:cNvSpPr>
                <a:spLocks noChangeShapeType="1"/>
              </p:cNvSpPr>
              <p:nvPr/>
            </p:nvSpPr>
            <p:spPr bwMode="auto">
              <a:xfrm>
                <a:off x="1422" y="2733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Line 376"/>
              <p:cNvSpPr>
                <a:spLocks noChangeShapeType="1"/>
              </p:cNvSpPr>
              <p:nvPr/>
            </p:nvSpPr>
            <p:spPr bwMode="auto">
              <a:xfrm flipH="1">
                <a:off x="4640" y="2733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377"/>
              <p:cNvSpPr>
                <a:spLocks/>
              </p:cNvSpPr>
              <p:nvPr/>
            </p:nvSpPr>
            <p:spPr bwMode="auto">
              <a:xfrm>
                <a:off x="1422" y="2733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Line 378"/>
              <p:cNvSpPr>
                <a:spLocks noChangeShapeType="1"/>
              </p:cNvSpPr>
              <p:nvPr/>
            </p:nvSpPr>
            <p:spPr bwMode="auto">
              <a:xfrm>
                <a:off x="1422" y="267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Line 379"/>
              <p:cNvSpPr>
                <a:spLocks noChangeShapeType="1"/>
              </p:cNvSpPr>
              <p:nvPr/>
            </p:nvSpPr>
            <p:spPr bwMode="auto">
              <a:xfrm flipH="1">
                <a:off x="4640" y="267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380"/>
              <p:cNvSpPr>
                <a:spLocks/>
              </p:cNvSpPr>
              <p:nvPr/>
            </p:nvSpPr>
            <p:spPr bwMode="auto">
              <a:xfrm>
                <a:off x="1422" y="2675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Line 381"/>
              <p:cNvSpPr>
                <a:spLocks noChangeShapeType="1"/>
              </p:cNvSpPr>
              <p:nvPr/>
            </p:nvSpPr>
            <p:spPr bwMode="auto">
              <a:xfrm>
                <a:off x="1422" y="262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Line 382"/>
              <p:cNvSpPr>
                <a:spLocks noChangeShapeType="1"/>
              </p:cNvSpPr>
              <p:nvPr/>
            </p:nvSpPr>
            <p:spPr bwMode="auto">
              <a:xfrm flipH="1">
                <a:off x="4640" y="262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383"/>
              <p:cNvSpPr>
                <a:spLocks/>
              </p:cNvSpPr>
              <p:nvPr/>
            </p:nvSpPr>
            <p:spPr bwMode="auto">
              <a:xfrm>
                <a:off x="1422" y="2629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Line 384"/>
              <p:cNvSpPr>
                <a:spLocks noChangeShapeType="1"/>
              </p:cNvSpPr>
              <p:nvPr/>
            </p:nvSpPr>
            <p:spPr bwMode="auto">
              <a:xfrm>
                <a:off x="1422" y="260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Line 385"/>
              <p:cNvSpPr>
                <a:spLocks noChangeShapeType="1"/>
              </p:cNvSpPr>
              <p:nvPr/>
            </p:nvSpPr>
            <p:spPr bwMode="auto">
              <a:xfrm flipH="1">
                <a:off x="4640" y="260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386"/>
              <p:cNvSpPr>
                <a:spLocks/>
              </p:cNvSpPr>
              <p:nvPr/>
            </p:nvSpPr>
            <p:spPr bwMode="auto">
              <a:xfrm>
                <a:off x="1422" y="2600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Line 387"/>
              <p:cNvSpPr>
                <a:spLocks noChangeShapeType="1"/>
              </p:cNvSpPr>
              <p:nvPr/>
            </p:nvSpPr>
            <p:spPr bwMode="auto">
              <a:xfrm>
                <a:off x="1422" y="257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Line 388"/>
              <p:cNvSpPr>
                <a:spLocks noChangeShapeType="1"/>
              </p:cNvSpPr>
              <p:nvPr/>
            </p:nvSpPr>
            <p:spPr bwMode="auto">
              <a:xfrm flipH="1">
                <a:off x="4640" y="257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389"/>
              <p:cNvSpPr>
                <a:spLocks/>
              </p:cNvSpPr>
              <p:nvPr/>
            </p:nvSpPr>
            <p:spPr bwMode="auto">
              <a:xfrm>
                <a:off x="1422" y="2571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Line 390"/>
              <p:cNvSpPr>
                <a:spLocks noChangeShapeType="1"/>
              </p:cNvSpPr>
              <p:nvPr/>
            </p:nvSpPr>
            <p:spPr bwMode="auto">
              <a:xfrm>
                <a:off x="1422" y="254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Line 391"/>
              <p:cNvSpPr>
                <a:spLocks noChangeShapeType="1"/>
              </p:cNvSpPr>
              <p:nvPr/>
            </p:nvSpPr>
            <p:spPr bwMode="auto">
              <a:xfrm flipH="1">
                <a:off x="4640" y="254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392"/>
              <p:cNvSpPr>
                <a:spLocks/>
              </p:cNvSpPr>
              <p:nvPr/>
            </p:nvSpPr>
            <p:spPr bwMode="auto">
              <a:xfrm>
                <a:off x="1422" y="2548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Line 393"/>
              <p:cNvSpPr>
                <a:spLocks noChangeShapeType="1"/>
              </p:cNvSpPr>
              <p:nvPr/>
            </p:nvSpPr>
            <p:spPr bwMode="auto">
              <a:xfrm>
                <a:off x="1422" y="253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Line 394"/>
              <p:cNvSpPr>
                <a:spLocks noChangeShapeType="1"/>
              </p:cNvSpPr>
              <p:nvPr/>
            </p:nvSpPr>
            <p:spPr bwMode="auto">
              <a:xfrm flipH="1">
                <a:off x="4640" y="253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395"/>
              <p:cNvSpPr>
                <a:spLocks/>
              </p:cNvSpPr>
              <p:nvPr/>
            </p:nvSpPr>
            <p:spPr bwMode="auto">
              <a:xfrm>
                <a:off x="1422" y="2530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Line 396"/>
              <p:cNvSpPr>
                <a:spLocks noChangeShapeType="1"/>
              </p:cNvSpPr>
              <p:nvPr/>
            </p:nvSpPr>
            <p:spPr bwMode="auto">
              <a:xfrm>
                <a:off x="1422" y="2513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Line 397"/>
              <p:cNvSpPr>
                <a:spLocks noChangeShapeType="1"/>
              </p:cNvSpPr>
              <p:nvPr/>
            </p:nvSpPr>
            <p:spPr bwMode="auto">
              <a:xfrm flipH="1">
                <a:off x="4640" y="2513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398"/>
              <p:cNvSpPr>
                <a:spLocks/>
              </p:cNvSpPr>
              <p:nvPr/>
            </p:nvSpPr>
            <p:spPr bwMode="auto">
              <a:xfrm>
                <a:off x="1422" y="2513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Line 399"/>
              <p:cNvSpPr>
                <a:spLocks noChangeShapeType="1"/>
              </p:cNvSpPr>
              <p:nvPr/>
            </p:nvSpPr>
            <p:spPr bwMode="auto">
              <a:xfrm>
                <a:off x="1422" y="2496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Line 400"/>
              <p:cNvSpPr>
                <a:spLocks noChangeShapeType="1"/>
              </p:cNvSpPr>
              <p:nvPr/>
            </p:nvSpPr>
            <p:spPr bwMode="auto">
              <a:xfrm flipH="1">
                <a:off x="4640" y="2496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401"/>
              <p:cNvSpPr>
                <a:spLocks/>
              </p:cNvSpPr>
              <p:nvPr/>
            </p:nvSpPr>
            <p:spPr bwMode="auto">
              <a:xfrm>
                <a:off x="1422" y="2496"/>
                <a:ext cx="3238" cy="0"/>
              </a:xfrm>
              <a:custGeom>
                <a:avLst/>
                <a:gdLst>
                  <a:gd name="T0" fmla="*/ 0 w 824"/>
                  <a:gd name="T1" fmla="*/ 824 w 824"/>
                  <a:gd name="T2" fmla="*/ 824 w 8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24">
                    <a:moveTo>
                      <a:pt x="0" y="0"/>
                    </a:moveTo>
                    <a:lnTo>
                      <a:pt x="824" y="0"/>
                    </a:lnTo>
                    <a:lnTo>
                      <a:pt x="8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Line 402"/>
              <p:cNvSpPr>
                <a:spLocks noChangeShapeType="1"/>
              </p:cNvSpPr>
              <p:nvPr/>
            </p:nvSpPr>
            <p:spPr bwMode="auto">
              <a:xfrm>
                <a:off x="1422" y="2496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403"/>
              <p:cNvSpPr>
                <a:spLocks noChangeShapeType="1"/>
              </p:cNvSpPr>
              <p:nvPr/>
            </p:nvSpPr>
            <p:spPr bwMode="auto">
              <a:xfrm flipH="1">
                <a:off x="4625" y="2496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Rectangle 404"/>
              <p:cNvSpPr>
                <a:spLocks noChangeArrowheads="1"/>
              </p:cNvSpPr>
              <p:nvPr/>
            </p:nvSpPr>
            <p:spPr bwMode="auto">
              <a:xfrm>
                <a:off x="1203" y="2432"/>
                <a:ext cx="1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r>
                  <a:rPr kumimoji="0" lang="en-US" altLang="en-US" sz="1400" b="0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sp>
          <p:nvSpPr>
            <p:cNvPr id="9" name="Line 407"/>
            <p:cNvSpPr>
              <a:spLocks noChangeShapeType="1"/>
            </p:cNvSpPr>
            <p:nvPr/>
          </p:nvSpPr>
          <p:spPr bwMode="auto">
            <a:xfrm>
              <a:off x="633984" y="379571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08"/>
            <p:cNvSpPr>
              <a:spLocks noChangeShapeType="1"/>
            </p:cNvSpPr>
            <p:nvPr/>
          </p:nvSpPr>
          <p:spPr bwMode="auto">
            <a:xfrm flipH="1">
              <a:off x="5742559" y="379571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09"/>
            <p:cNvSpPr>
              <a:spLocks/>
            </p:cNvSpPr>
            <p:nvPr/>
          </p:nvSpPr>
          <p:spPr bwMode="auto">
            <a:xfrm>
              <a:off x="633984" y="3795713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410"/>
            <p:cNvSpPr>
              <a:spLocks noChangeShapeType="1"/>
            </p:cNvSpPr>
            <p:nvPr/>
          </p:nvSpPr>
          <p:spPr bwMode="auto">
            <a:xfrm>
              <a:off x="633984" y="369570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411"/>
            <p:cNvSpPr>
              <a:spLocks noChangeShapeType="1"/>
            </p:cNvSpPr>
            <p:nvPr/>
          </p:nvSpPr>
          <p:spPr bwMode="auto">
            <a:xfrm flipH="1">
              <a:off x="5742559" y="369570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12"/>
            <p:cNvSpPr>
              <a:spLocks/>
            </p:cNvSpPr>
            <p:nvPr/>
          </p:nvSpPr>
          <p:spPr bwMode="auto">
            <a:xfrm>
              <a:off x="633984" y="3695700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413"/>
            <p:cNvSpPr>
              <a:spLocks noChangeShapeType="1"/>
            </p:cNvSpPr>
            <p:nvPr/>
          </p:nvSpPr>
          <p:spPr bwMode="auto">
            <a:xfrm>
              <a:off x="633984" y="363061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414"/>
            <p:cNvSpPr>
              <a:spLocks noChangeShapeType="1"/>
            </p:cNvSpPr>
            <p:nvPr/>
          </p:nvSpPr>
          <p:spPr bwMode="auto">
            <a:xfrm flipH="1">
              <a:off x="5742559" y="363061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15"/>
            <p:cNvSpPr>
              <a:spLocks/>
            </p:cNvSpPr>
            <p:nvPr/>
          </p:nvSpPr>
          <p:spPr bwMode="auto">
            <a:xfrm>
              <a:off x="633984" y="3630613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416"/>
            <p:cNvSpPr>
              <a:spLocks noChangeShapeType="1"/>
            </p:cNvSpPr>
            <p:nvPr/>
          </p:nvSpPr>
          <p:spPr bwMode="auto">
            <a:xfrm>
              <a:off x="633984" y="357505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417"/>
            <p:cNvSpPr>
              <a:spLocks noChangeShapeType="1"/>
            </p:cNvSpPr>
            <p:nvPr/>
          </p:nvSpPr>
          <p:spPr bwMode="auto">
            <a:xfrm flipH="1">
              <a:off x="5742559" y="357505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18"/>
            <p:cNvSpPr>
              <a:spLocks/>
            </p:cNvSpPr>
            <p:nvPr/>
          </p:nvSpPr>
          <p:spPr bwMode="auto">
            <a:xfrm>
              <a:off x="633984" y="3575050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419"/>
            <p:cNvSpPr>
              <a:spLocks noChangeShapeType="1"/>
            </p:cNvSpPr>
            <p:nvPr/>
          </p:nvSpPr>
          <p:spPr bwMode="auto">
            <a:xfrm>
              <a:off x="633984" y="352901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420"/>
            <p:cNvSpPr>
              <a:spLocks noChangeShapeType="1"/>
            </p:cNvSpPr>
            <p:nvPr/>
          </p:nvSpPr>
          <p:spPr bwMode="auto">
            <a:xfrm flipH="1">
              <a:off x="5742559" y="352901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21"/>
            <p:cNvSpPr>
              <a:spLocks/>
            </p:cNvSpPr>
            <p:nvPr/>
          </p:nvSpPr>
          <p:spPr bwMode="auto">
            <a:xfrm>
              <a:off x="633984" y="3529013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422"/>
            <p:cNvSpPr>
              <a:spLocks noChangeShapeType="1"/>
            </p:cNvSpPr>
            <p:nvPr/>
          </p:nvSpPr>
          <p:spPr bwMode="auto">
            <a:xfrm>
              <a:off x="633984" y="349250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423"/>
            <p:cNvSpPr>
              <a:spLocks noChangeShapeType="1"/>
            </p:cNvSpPr>
            <p:nvPr/>
          </p:nvSpPr>
          <p:spPr bwMode="auto">
            <a:xfrm flipH="1">
              <a:off x="5742559" y="349250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24"/>
            <p:cNvSpPr>
              <a:spLocks/>
            </p:cNvSpPr>
            <p:nvPr/>
          </p:nvSpPr>
          <p:spPr bwMode="auto">
            <a:xfrm>
              <a:off x="633984" y="3492500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425"/>
            <p:cNvSpPr>
              <a:spLocks noChangeShapeType="1"/>
            </p:cNvSpPr>
            <p:nvPr/>
          </p:nvSpPr>
          <p:spPr bwMode="auto">
            <a:xfrm>
              <a:off x="633984" y="346551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426"/>
            <p:cNvSpPr>
              <a:spLocks noChangeShapeType="1"/>
            </p:cNvSpPr>
            <p:nvPr/>
          </p:nvSpPr>
          <p:spPr bwMode="auto">
            <a:xfrm flipH="1">
              <a:off x="5742559" y="346551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27"/>
            <p:cNvSpPr>
              <a:spLocks/>
            </p:cNvSpPr>
            <p:nvPr/>
          </p:nvSpPr>
          <p:spPr bwMode="auto">
            <a:xfrm>
              <a:off x="633984" y="3465513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28"/>
            <p:cNvSpPr>
              <a:spLocks noChangeShapeType="1"/>
            </p:cNvSpPr>
            <p:nvPr/>
          </p:nvSpPr>
          <p:spPr bwMode="auto">
            <a:xfrm>
              <a:off x="633984" y="3436938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429"/>
            <p:cNvSpPr>
              <a:spLocks noChangeShapeType="1"/>
            </p:cNvSpPr>
            <p:nvPr/>
          </p:nvSpPr>
          <p:spPr bwMode="auto">
            <a:xfrm flipH="1">
              <a:off x="5742559" y="3436938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30"/>
            <p:cNvSpPr>
              <a:spLocks/>
            </p:cNvSpPr>
            <p:nvPr/>
          </p:nvSpPr>
          <p:spPr bwMode="auto">
            <a:xfrm>
              <a:off x="633984" y="3436938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431"/>
            <p:cNvSpPr>
              <a:spLocks noChangeShapeType="1"/>
            </p:cNvSpPr>
            <p:nvPr/>
          </p:nvSpPr>
          <p:spPr bwMode="auto">
            <a:xfrm>
              <a:off x="633984" y="340995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432"/>
            <p:cNvSpPr>
              <a:spLocks noChangeShapeType="1"/>
            </p:cNvSpPr>
            <p:nvPr/>
          </p:nvSpPr>
          <p:spPr bwMode="auto">
            <a:xfrm flipH="1">
              <a:off x="5742559" y="340995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33"/>
            <p:cNvSpPr>
              <a:spLocks/>
            </p:cNvSpPr>
            <p:nvPr/>
          </p:nvSpPr>
          <p:spPr bwMode="auto">
            <a:xfrm>
              <a:off x="633984" y="3409950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434"/>
            <p:cNvSpPr>
              <a:spLocks noChangeShapeType="1"/>
            </p:cNvSpPr>
            <p:nvPr/>
          </p:nvSpPr>
          <p:spPr bwMode="auto">
            <a:xfrm>
              <a:off x="633984" y="34099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435"/>
            <p:cNvSpPr>
              <a:spLocks noChangeShapeType="1"/>
            </p:cNvSpPr>
            <p:nvPr/>
          </p:nvSpPr>
          <p:spPr bwMode="auto">
            <a:xfrm flipH="1">
              <a:off x="5718746" y="3409950"/>
              <a:ext cx="555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436"/>
            <p:cNvSpPr>
              <a:spLocks noChangeArrowheads="1"/>
            </p:cNvSpPr>
            <p:nvPr/>
          </p:nvSpPr>
          <p:spPr bwMode="auto">
            <a:xfrm>
              <a:off x="286321" y="3308350"/>
              <a:ext cx="2667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r>
                <a:rPr kumimoji="0" lang="en-US" altLang="en-US" sz="14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0" name="Line 438"/>
            <p:cNvSpPr>
              <a:spLocks noChangeShapeType="1"/>
            </p:cNvSpPr>
            <p:nvPr/>
          </p:nvSpPr>
          <p:spPr bwMode="auto">
            <a:xfrm>
              <a:off x="633984" y="324485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439"/>
            <p:cNvSpPr>
              <a:spLocks noChangeShapeType="1"/>
            </p:cNvSpPr>
            <p:nvPr/>
          </p:nvSpPr>
          <p:spPr bwMode="auto">
            <a:xfrm flipH="1">
              <a:off x="5742559" y="324485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40"/>
            <p:cNvSpPr>
              <a:spLocks/>
            </p:cNvSpPr>
            <p:nvPr/>
          </p:nvSpPr>
          <p:spPr bwMode="auto">
            <a:xfrm>
              <a:off x="633984" y="3244850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41"/>
            <p:cNvSpPr>
              <a:spLocks noChangeShapeType="1"/>
            </p:cNvSpPr>
            <p:nvPr/>
          </p:nvSpPr>
          <p:spPr bwMode="auto">
            <a:xfrm>
              <a:off x="633984" y="315277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42"/>
            <p:cNvSpPr>
              <a:spLocks noChangeShapeType="1"/>
            </p:cNvSpPr>
            <p:nvPr/>
          </p:nvSpPr>
          <p:spPr bwMode="auto">
            <a:xfrm flipH="1">
              <a:off x="5742559" y="315277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3"/>
            <p:cNvSpPr>
              <a:spLocks/>
            </p:cNvSpPr>
            <p:nvPr/>
          </p:nvSpPr>
          <p:spPr bwMode="auto">
            <a:xfrm>
              <a:off x="633984" y="3152775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44"/>
            <p:cNvSpPr>
              <a:spLocks noChangeShapeType="1"/>
            </p:cNvSpPr>
            <p:nvPr/>
          </p:nvSpPr>
          <p:spPr bwMode="auto">
            <a:xfrm>
              <a:off x="633984" y="307816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45"/>
            <p:cNvSpPr>
              <a:spLocks noChangeShapeType="1"/>
            </p:cNvSpPr>
            <p:nvPr/>
          </p:nvSpPr>
          <p:spPr bwMode="auto">
            <a:xfrm flipH="1">
              <a:off x="5742559" y="307816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6"/>
            <p:cNvSpPr>
              <a:spLocks/>
            </p:cNvSpPr>
            <p:nvPr/>
          </p:nvSpPr>
          <p:spPr bwMode="auto">
            <a:xfrm>
              <a:off x="633984" y="3078163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47"/>
            <p:cNvSpPr>
              <a:spLocks noChangeShapeType="1"/>
            </p:cNvSpPr>
            <p:nvPr/>
          </p:nvSpPr>
          <p:spPr bwMode="auto">
            <a:xfrm>
              <a:off x="633984" y="303212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48"/>
            <p:cNvSpPr>
              <a:spLocks noChangeShapeType="1"/>
            </p:cNvSpPr>
            <p:nvPr/>
          </p:nvSpPr>
          <p:spPr bwMode="auto">
            <a:xfrm flipH="1">
              <a:off x="5742559" y="303212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49"/>
            <p:cNvSpPr>
              <a:spLocks/>
            </p:cNvSpPr>
            <p:nvPr/>
          </p:nvSpPr>
          <p:spPr bwMode="auto">
            <a:xfrm>
              <a:off x="633984" y="3032125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50"/>
            <p:cNvSpPr>
              <a:spLocks noChangeShapeType="1"/>
            </p:cNvSpPr>
            <p:nvPr/>
          </p:nvSpPr>
          <p:spPr bwMode="auto">
            <a:xfrm>
              <a:off x="633984" y="2986088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51"/>
            <p:cNvSpPr>
              <a:spLocks noChangeShapeType="1"/>
            </p:cNvSpPr>
            <p:nvPr/>
          </p:nvSpPr>
          <p:spPr bwMode="auto">
            <a:xfrm flipH="1">
              <a:off x="5742559" y="2986088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2"/>
            <p:cNvSpPr>
              <a:spLocks/>
            </p:cNvSpPr>
            <p:nvPr/>
          </p:nvSpPr>
          <p:spPr bwMode="auto">
            <a:xfrm>
              <a:off x="633984" y="2986088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453"/>
            <p:cNvSpPr>
              <a:spLocks noChangeShapeType="1"/>
            </p:cNvSpPr>
            <p:nvPr/>
          </p:nvSpPr>
          <p:spPr bwMode="auto">
            <a:xfrm>
              <a:off x="633984" y="294957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454"/>
            <p:cNvSpPr>
              <a:spLocks noChangeShapeType="1"/>
            </p:cNvSpPr>
            <p:nvPr/>
          </p:nvSpPr>
          <p:spPr bwMode="auto">
            <a:xfrm flipH="1">
              <a:off x="5742559" y="294957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55"/>
            <p:cNvSpPr>
              <a:spLocks/>
            </p:cNvSpPr>
            <p:nvPr/>
          </p:nvSpPr>
          <p:spPr bwMode="auto">
            <a:xfrm>
              <a:off x="633984" y="2949575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456"/>
            <p:cNvSpPr>
              <a:spLocks noChangeShapeType="1"/>
            </p:cNvSpPr>
            <p:nvPr/>
          </p:nvSpPr>
          <p:spPr bwMode="auto">
            <a:xfrm>
              <a:off x="633984" y="291306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457"/>
            <p:cNvSpPr>
              <a:spLocks noChangeShapeType="1"/>
            </p:cNvSpPr>
            <p:nvPr/>
          </p:nvSpPr>
          <p:spPr bwMode="auto">
            <a:xfrm flipH="1">
              <a:off x="5742559" y="291306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58"/>
            <p:cNvSpPr>
              <a:spLocks/>
            </p:cNvSpPr>
            <p:nvPr/>
          </p:nvSpPr>
          <p:spPr bwMode="auto">
            <a:xfrm>
              <a:off x="633984" y="2913063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459"/>
            <p:cNvSpPr>
              <a:spLocks noChangeShapeType="1"/>
            </p:cNvSpPr>
            <p:nvPr/>
          </p:nvSpPr>
          <p:spPr bwMode="auto">
            <a:xfrm>
              <a:off x="633984" y="2884488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460"/>
            <p:cNvSpPr>
              <a:spLocks noChangeShapeType="1"/>
            </p:cNvSpPr>
            <p:nvPr/>
          </p:nvSpPr>
          <p:spPr bwMode="auto">
            <a:xfrm flipH="1">
              <a:off x="5742559" y="2884488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61"/>
            <p:cNvSpPr>
              <a:spLocks/>
            </p:cNvSpPr>
            <p:nvPr/>
          </p:nvSpPr>
          <p:spPr bwMode="auto">
            <a:xfrm>
              <a:off x="633984" y="2884488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462"/>
            <p:cNvSpPr>
              <a:spLocks noChangeShapeType="1"/>
            </p:cNvSpPr>
            <p:nvPr/>
          </p:nvSpPr>
          <p:spPr bwMode="auto">
            <a:xfrm>
              <a:off x="633984" y="286702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463"/>
            <p:cNvSpPr>
              <a:spLocks noChangeShapeType="1"/>
            </p:cNvSpPr>
            <p:nvPr/>
          </p:nvSpPr>
          <p:spPr bwMode="auto">
            <a:xfrm flipH="1">
              <a:off x="5742559" y="286702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64"/>
            <p:cNvSpPr>
              <a:spLocks/>
            </p:cNvSpPr>
            <p:nvPr/>
          </p:nvSpPr>
          <p:spPr bwMode="auto">
            <a:xfrm>
              <a:off x="633984" y="2867025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465"/>
            <p:cNvSpPr>
              <a:spLocks noChangeShapeType="1"/>
            </p:cNvSpPr>
            <p:nvPr/>
          </p:nvSpPr>
          <p:spPr bwMode="auto">
            <a:xfrm>
              <a:off x="633984" y="2867025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466"/>
            <p:cNvSpPr>
              <a:spLocks noChangeShapeType="1"/>
            </p:cNvSpPr>
            <p:nvPr/>
          </p:nvSpPr>
          <p:spPr bwMode="auto">
            <a:xfrm flipH="1">
              <a:off x="5718746" y="2867025"/>
              <a:ext cx="555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467"/>
            <p:cNvSpPr>
              <a:spLocks noChangeArrowheads="1"/>
            </p:cNvSpPr>
            <p:nvPr/>
          </p:nvSpPr>
          <p:spPr bwMode="auto">
            <a:xfrm>
              <a:off x="286321" y="2765425"/>
              <a:ext cx="2667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r>
                <a:rPr kumimoji="0" lang="en-US" altLang="en-US" sz="14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1" name="Line 469"/>
            <p:cNvSpPr>
              <a:spLocks noChangeShapeType="1"/>
            </p:cNvSpPr>
            <p:nvPr/>
          </p:nvSpPr>
          <p:spPr bwMode="auto">
            <a:xfrm>
              <a:off x="633984" y="270192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470"/>
            <p:cNvSpPr>
              <a:spLocks noChangeShapeType="1"/>
            </p:cNvSpPr>
            <p:nvPr/>
          </p:nvSpPr>
          <p:spPr bwMode="auto">
            <a:xfrm flipH="1">
              <a:off x="5742559" y="270192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472"/>
            <p:cNvSpPr>
              <a:spLocks noChangeShapeType="1"/>
            </p:cNvSpPr>
            <p:nvPr/>
          </p:nvSpPr>
          <p:spPr bwMode="auto">
            <a:xfrm>
              <a:off x="633984" y="260032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473"/>
            <p:cNvSpPr>
              <a:spLocks noChangeShapeType="1"/>
            </p:cNvSpPr>
            <p:nvPr/>
          </p:nvSpPr>
          <p:spPr bwMode="auto">
            <a:xfrm flipH="1">
              <a:off x="5742559" y="260032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74"/>
            <p:cNvSpPr>
              <a:spLocks/>
            </p:cNvSpPr>
            <p:nvPr/>
          </p:nvSpPr>
          <p:spPr bwMode="auto">
            <a:xfrm>
              <a:off x="633984" y="2600325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475"/>
            <p:cNvSpPr>
              <a:spLocks noChangeShapeType="1"/>
            </p:cNvSpPr>
            <p:nvPr/>
          </p:nvSpPr>
          <p:spPr bwMode="auto">
            <a:xfrm>
              <a:off x="633984" y="2535238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476"/>
            <p:cNvSpPr>
              <a:spLocks noChangeShapeType="1"/>
            </p:cNvSpPr>
            <p:nvPr/>
          </p:nvSpPr>
          <p:spPr bwMode="auto">
            <a:xfrm flipH="1">
              <a:off x="5742559" y="2535238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77"/>
            <p:cNvSpPr>
              <a:spLocks/>
            </p:cNvSpPr>
            <p:nvPr/>
          </p:nvSpPr>
          <p:spPr bwMode="auto">
            <a:xfrm>
              <a:off x="633984" y="2535238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478"/>
            <p:cNvSpPr>
              <a:spLocks noChangeShapeType="1"/>
            </p:cNvSpPr>
            <p:nvPr/>
          </p:nvSpPr>
          <p:spPr bwMode="auto">
            <a:xfrm>
              <a:off x="633984" y="247967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479"/>
            <p:cNvSpPr>
              <a:spLocks noChangeShapeType="1"/>
            </p:cNvSpPr>
            <p:nvPr/>
          </p:nvSpPr>
          <p:spPr bwMode="auto">
            <a:xfrm flipH="1">
              <a:off x="5742559" y="247967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80"/>
            <p:cNvSpPr>
              <a:spLocks/>
            </p:cNvSpPr>
            <p:nvPr/>
          </p:nvSpPr>
          <p:spPr bwMode="auto">
            <a:xfrm>
              <a:off x="633984" y="2479675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481"/>
            <p:cNvSpPr>
              <a:spLocks noChangeShapeType="1"/>
            </p:cNvSpPr>
            <p:nvPr/>
          </p:nvSpPr>
          <p:spPr bwMode="auto">
            <a:xfrm>
              <a:off x="633984" y="2433638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482"/>
            <p:cNvSpPr>
              <a:spLocks noChangeShapeType="1"/>
            </p:cNvSpPr>
            <p:nvPr/>
          </p:nvSpPr>
          <p:spPr bwMode="auto">
            <a:xfrm flipH="1">
              <a:off x="5742559" y="2433638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83"/>
            <p:cNvSpPr>
              <a:spLocks/>
            </p:cNvSpPr>
            <p:nvPr/>
          </p:nvSpPr>
          <p:spPr bwMode="auto">
            <a:xfrm>
              <a:off x="633984" y="2433638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484"/>
            <p:cNvSpPr>
              <a:spLocks noChangeShapeType="1"/>
            </p:cNvSpPr>
            <p:nvPr/>
          </p:nvSpPr>
          <p:spPr bwMode="auto">
            <a:xfrm>
              <a:off x="633984" y="239712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485"/>
            <p:cNvSpPr>
              <a:spLocks noChangeShapeType="1"/>
            </p:cNvSpPr>
            <p:nvPr/>
          </p:nvSpPr>
          <p:spPr bwMode="auto">
            <a:xfrm flipH="1">
              <a:off x="5742559" y="239712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86"/>
            <p:cNvSpPr>
              <a:spLocks/>
            </p:cNvSpPr>
            <p:nvPr/>
          </p:nvSpPr>
          <p:spPr bwMode="auto">
            <a:xfrm>
              <a:off x="633984" y="2397125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487"/>
            <p:cNvSpPr>
              <a:spLocks noChangeShapeType="1"/>
            </p:cNvSpPr>
            <p:nvPr/>
          </p:nvSpPr>
          <p:spPr bwMode="auto">
            <a:xfrm>
              <a:off x="633984" y="2370138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488"/>
            <p:cNvSpPr>
              <a:spLocks noChangeShapeType="1"/>
            </p:cNvSpPr>
            <p:nvPr/>
          </p:nvSpPr>
          <p:spPr bwMode="auto">
            <a:xfrm flipH="1">
              <a:off x="5742559" y="2370138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489"/>
            <p:cNvSpPr>
              <a:spLocks/>
            </p:cNvSpPr>
            <p:nvPr/>
          </p:nvSpPr>
          <p:spPr bwMode="auto">
            <a:xfrm>
              <a:off x="633984" y="2370138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490"/>
            <p:cNvSpPr>
              <a:spLocks noChangeShapeType="1"/>
            </p:cNvSpPr>
            <p:nvPr/>
          </p:nvSpPr>
          <p:spPr bwMode="auto">
            <a:xfrm>
              <a:off x="633984" y="234156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491"/>
            <p:cNvSpPr>
              <a:spLocks noChangeShapeType="1"/>
            </p:cNvSpPr>
            <p:nvPr/>
          </p:nvSpPr>
          <p:spPr bwMode="auto">
            <a:xfrm flipH="1">
              <a:off x="5742559" y="234156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92"/>
            <p:cNvSpPr>
              <a:spLocks/>
            </p:cNvSpPr>
            <p:nvPr/>
          </p:nvSpPr>
          <p:spPr bwMode="auto">
            <a:xfrm>
              <a:off x="633984" y="2341563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493"/>
            <p:cNvSpPr>
              <a:spLocks noChangeShapeType="1"/>
            </p:cNvSpPr>
            <p:nvPr/>
          </p:nvSpPr>
          <p:spPr bwMode="auto">
            <a:xfrm>
              <a:off x="633984" y="231457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494"/>
            <p:cNvSpPr>
              <a:spLocks noChangeShapeType="1"/>
            </p:cNvSpPr>
            <p:nvPr/>
          </p:nvSpPr>
          <p:spPr bwMode="auto">
            <a:xfrm flipH="1">
              <a:off x="5742559" y="231457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95"/>
            <p:cNvSpPr>
              <a:spLocks/>
            </p:cNvSpPr>
            <p:nvPr/>
          </p:nvSpPr>
          <p:spPr bwMode="auto">
            <a:xfrm>
              <a:off x="633984" y="2314575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496"/>
            <p:cNvSpPr>
              <a:spLocks noChangeShapeType="1"/>
            </p:cNvSpPr>
            <p:nvPr/>
          </p:nvSpPr>
          <p:spPr bwMode="auto">
            <a:xfrm>
              <a:off x="633984" y="2314575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497"/>
            <p:cNvSpPr>
              <a:spLocks noChangeShapeType="1"/>
            </p:cNvSpPr>
            <p:nvPr/>
          </p:nvSpPr>
          <p:spPr bwMode="auto">
            <a:xfrm flipH="1">
              <a:off x="5718746" y="2314575"/>
              <a:ext cx="555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98"/>
            <p:cNvSpPr>
              <a:spLocks noChangeArrowheads="1"/>
            </p:cNvSpPr>
            <p:nvPr/>
          </p:nvSpPr>
          <p:spPr bwMode="auto">
            <a:xfrm>
              <a:off x="286321" y="2212975"/>
              <a:ext cx="2667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r>
                <a:rPr kumimoji="0" lang="en-US" altLang="en-US" sz="14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2" name="Line 500"/>
            <p:cNvSpPr>
              <a:spLocks noChangeShapeType="1"/>
            </p:cNvSpPr>
            <p:nvPr/>
          </p:nvSpPr>
          <p:spPr bwMode="auto">
            <a:xfrm>
              <a:off x="633984" y="214947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501"/>
            <p:cNvSpPr>
              <a:spLocks noChangeShapeType="1"/>
            </p:cNvSpPr>
            <p:nvPr/>
          </p:nvSpPr>
          <p:spPr bwMode="auto">
            <a:xfrm flipH="1">
              <a:off x="5742559" y="214947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02"/>
            <p:cNvSpPr>
              <a:spLocks/>
            </p:cNvSpPr>
            <p:nvPr/>
          </p:nvSpPr>
          <p:spPr bwMode="auto">
            <a:xfrm>
              <a:off x="633984" y="2149475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503"/>
            <p:cNvSpPr>
              <a:spLocks noChangeShapeType="1"/>
            </p:cNvSpPr>
            <p:nvPr/>
          </p:nvSpPr>
          <p:spPr bwMode="auto">
            <a:xfrm>
              <a:off x="633984" y="205740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504"/>
            <p:cNvSpPr>
              <a:spLocks noChangeShapeType="1"/>
            </p:cNvSpPr>
            <p:nvPr/>
          </p:nvSpPr>
          <p:spPr bwMode="auto">
            <a:xfrm flipH="1">
              <a:off x="5742559" y="205740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05"/>
            <p:cNvSpPr>
              <a:spLocks/>
            </p:cNvSpPr>
            <p:nvPr/>
          </p:nvSpPr>
          <p:spPr bwMode="auto">
            <a:xfrm>
              <a:off x="633984" y="2057400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506"/>
            <p:cNvSpPr>
              <a:spLocks noChangeShapeType="1"/>
            </p:cNvSpPr>
            <p:nvPr/>
          </p:nvSpPr>
          <p:spPr bwMode="auto">
            <a:xfrm>
              <a:off x="633984" y="1982788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507"/>
            <p:cNvSpPr>
              <a:spLocks noChangeShapeType="1"/>
            </p:cNvSpPr>
            <p:nvPr/>
          </p:nvSpPr>
          <p:spPr bwMode="auto">
            <a:xfrm flipH="1">
              <a:off x="5742559" y="1982788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508"/>
            <p:cNvSpPr>
              <a:spLocks/>
            </p:cNvSpPr>
            <p:nvPr/>
          </p:nvSpPr>
          <p:spPr bwMode="auto">
            <a:xfrm>
              <a:off x="633984" y="1982788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509"/>
            <p:cNvSpPr>
              <a:spLocks noChangeShapeType="1"/>
            </p:cNvSpPr>
            <p:nvPr/>
          </p:nvSpPr>
          <p:spPr bwMode="auto">
            <a:xfrm>
              <a:off x="633984" y="192881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510"/>
            <p:cNvSpPr>
              <a:spLocks noChangeShapeType="1"/>
            </p:cNvSpPr>
            <p:nvPr/>
          </p:nvSpPr>
          <p:spPr bwMode="auto">
            <a:xfrm flipH="1">
              <a:off x="5742559" y="192881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511"/>
            <p:cNvSpPr>
              <a:spLocks/>
            </p:cNvSpPr>
            <p:nvPr/>
          </p:nvSpPr>
          <p:spPr bwMode="auto">
            <a:xfrm>
              <a:off x="633984" y="1928813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512"/>
            <p:cNvSpPr>
              <a:spLocks noChangeShapeType="1"/>
            </p:cNvSpPr>
            <p:nvPr/>
          </p:nvSpPr>
          <p:spPr bwMode="auto">
            <a:xfrm>
              <a:off x="633984" y="189071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513"/>
            <p:cNvSpPr>
              <a:spLocks noChangeShapeType="1"/>
            </p:cNvSpPr>
            <p:nvPr/>
          </p:nvSpPr>
          <p:spPr bwMode="auto">
            <a:xfrm flipH="1">
              <a:off x="5742559" y="189071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14"/>
            <p:cNvSpPr>
              <a:spLocks/>
            </p:cNvSpPr>
            <p:nvPr/>
          </p:nvSpPr>
          <p:spPr bwMode="auto">
            <a:xfrm>
              <a:off x="633984" y="1890713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515"/>
            <p:cNvSpPr>
              <a:spLocks noChangeShapeType="1"/>
            </p:cNvSpPr>
            <p:nvPr/>
          </p:nvSpPr>
          <p:spPr bwMode="auto">
            <a:xfrm>
              <a:off x="633984" y="185420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516"/>
            <p:cNvSpPr>
              <a:spLocks noChangeShapeType="1"/>
            </p:cNvSpPr>
            <p:nvPr/>
          </p:nvSpPr>
          <p:spPr bwMode="auto">
            <a:xfrm flipH="1">
              <a:off x="5742559" y="185420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517"/>
            <p:cNvSpPr>
              <a:spLocks/>
            </p:cNvSpPr>
            <p:nvPr/>
          </p:nvSpPr>
          <p:spPr bwMode="auto">
            <a:xfrm>
              <a:off x="633984" y="1854200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518"/>
            <p:cNvSpPr>
              <a:spLocks noChangeShapeType="1"/>
            </p:cNvSpPr>
            <p:nvPr/>
          </p:nvSpPr>
          <p:spPr bwMode="auto">
            <a:xfrm>
              <a:off x="633984" y="1817688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519"/>
            <p:cNvSpPr>
              <a:spLocks noChangeShapeType="1"/>
            </p:cNvSpPr>
            <p:nvPr/>
          </p:nvSpPr>
          <p:spPr bwMode="auto">
            <a:xfrm flipH="1">
              <a:off x="5742559" y="1817688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520"/>
            <p:cNvSpPr>
              <a:spLocks/>
            </p:cNvSpPr>
            <p:nvPr/>
          </p:nvSpPr>
          <p:spPr bwMode="auto">
            <a:xfrm>
              <a:off x="633984" y="1817688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521"/>
            <p:cNvSpPr>
              <a:spLocks noChangeShapeType="1"/>
            </p:cNvSpPr>
            <p:nvPr/>
          </p:nvSpPr>
          <p:spPr bwMode="auto">
            <a:xfrm>
              <a:off x="633984" y="179070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522"/>
            <p:cNvSpPr>
              <a:spLocks noChangeShapeType="1"/>
            </p:cNvSpPr>
            <p:nvPr/>
          </p:nvSpPr>
          <p:spPr bwMode="auto">
            <a:xfrm flipH="1">
              <a:off x="5742559" y="179070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523"/>
            <p:cNvSpPr>
              <a:spLocks/>
            </p:cNvSpPr>
            <p:nvPr/>
          </p:nvSpPr>
          <p:spPr bwMode="auto">
            <a:xfrm>
              <a:off x="633984" y="1790700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524"/>
            <p:cNvSpPr>
              <a:spLocks noChangeShapeType="1"/>
            </p:cNvSpPr>
            <p:nvPr/>
          </p:nvSpPr>
          <p:spPr bwMode="auto">
            <a:xfrm>
              <a:off x="633984" y="177165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525"/>
            <p:cNvSpPr>
              <a:spLocks noChangeShapeType="1"/>
            </p:cNvSpPr>
            <p:nvPr/>
          </p:nvSpPr>
          <p:spPr bwMode="auto">
            <a:xfrm flipH="1">
              <a:off x="5742559" y="177165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526"/>
            <p:cNvSpPr>
              <a:spLocks/>
            </p:cNvSpPr>
            <p:nvPr/>
          </p:nvSpPr>
          <p:spPr bwMode="auto">
            <a:xfrm>
              <a:off x="633984" y="1771650"/>
              <a:ext cx="5140325" cy="0"/>
            </a:xfrm>
            <a:custGeom>
              <a:avLst/>
              <a:gdLst>
                <a:gd name="T0" fmla="*/ 0 w 824"/>
                <a:gd name="T1" fmla="*/ 824 w 824"/>
                <a:gd name="T2" fmla="*/ 824 w 8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4">
                  <a:moveTo>
                    <a:pt x="0" y="0"/>
                  </a:moveTo>
                  <a:lnTo>
                    <a:pt x="824" y="0"/>
                  </a:lnTo>
                  <a:lnTo>
                    <a:pt x="8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527"/>
            <p:cNvSpPr>
              <a:spLocks noChangeShapeType="1"/>
            </p:cNvSpPr>
            <p:nvPr/>
          </p:nvSpPr>
          <p:spPr bwMode="auto">
            <a:xfrm>
              <a:off x="633984" y="17716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528"/>
            <p:cNvSpPr>
              <a:spLocks noChangeShapeType="1"/>
            </p:cNvSpPr>
            <p:nvPr/>
          </p:nvSpPr>
          <p:spPr bwMode="auto">
            <a:xfrm flipH="1">
              <a:off x="5718746" y="1771650"/>
              <a:ext cx="555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529"/>
            <p:cNvSpPr>
              <a:spLocks noChangeArrowheads="1"/>
            </p:cNvSpPr>
            <p:nvPr/>
          </p:nvSpPr>
          <p:spPr bwMode="auto">
            <a:xfrm>
              <a:off x="286321" y="1670050"/>
              <a:ext cx="2667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r>
                <a:rPr kumimoji="0" lang="en-US" altLang="en-US" sz="14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3" name="Line 531"/>
            <p:cNvSpPr>
              <a:spLocks noChangeShapeType="1"/>
            </p:cNvSpPr>
            <p:nvPr/>
          </p:nvSpPr>
          <p:spPr bwMode="auto">
            <a:xfrm>
              <a:off x="633984" y="1771650"/>
              <a:ext cx="51403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532"/>
            <p:cNvSpPr>
              <a:spLocks noChangeShapeType="1"/>
            </p:cNvSpPr>
            <p:nvPr/>
          </p:nvSpPr>
          <p:spPr bwMode="auto">
            <a:xfrm>
              <a:off x="633984" y="5608638"/>
              <a:ext cx="51403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533"/>
            <p:cNvSpPr>
              <a:spLocks noChangeShapeType="1"/>
            </p:cNvSpPr>
            <p:nvPr/>
          </p:nvSpPr>
          <p:spPr bwMode="auto">
            <a:xfrm flipV="1">
              <a:off x="5774309" y="1771650"/>
              <a:ext cx="0" cy="3836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534"/>
            <p:cNvSpPr>
              <a:spLocks noChangeShapeType="1"/>
            </p:cNvSpPr>
            <p:nvPr/>
          </p:nvSpPr>
          <p:spPr bwMode="auto">
            <a:xfrm flipV="1">
              <a:off x="633984" y="1771650"/>
              <a:ext cx="0" cy="3836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536"/>
            <p:cNvSpPr>
              <a:spLocks noChangeArrowheads="1"/>
            </p:cNvSpPr>
            <p:nvPr/>
          </p:nvSpPr>
          <p:spPr bwMode="auto">
            <a:xfrm>
              <a:off x="2608834" y="5999163"/>
              <a:ext cx="15811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density [ion/cm</a:t>
              </a:r>
              <a:r>
                <a:rPr kumimoji="0" lang="en-US" altLang="en-US" sz="14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]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ectangle 537"/>
            <p:cNvSpPr>
              <a:spLocks noChangeArrowheads="1"/>
            </p:cNvSpPr>
            <p:nvPr/>
          </p:nvSpPr>
          <p:spPr bwMode="auto">
            <a:xfrm>
              <a:off x="3547046" y="5903913"/>
              <a:ext cx="0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1100" dirty="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140" name="Rectangle 538"/>
            <p:cNvSpPr>
              <a:spLocks noChangeArrowheads="1"/>
            </p:cNvSpPr>
            <p:nvPr/>
          </p:nvSpPr>
          <p:spPr bwMode="auto">
            <a:xfrm>
              <a:off x="3597846" y="5949951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Rectangle 539"/>
            <p:cNvSpPr>
              <a:spLocks noChangeArrowheads="1"/>
            </p:cNvSpPr>
            <p:nvPr/>
          </p:nvSpPr>
          <p:spPr bwMode="auto">
            <a:xfrm rot="16200000">
              <a:off x="-313754" y="3786188"/>
              <a:ext cx="92868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temperature [eV]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4" name="Textfeld 543"/>
            <p:cNvSpPr txBox="1"/>
            <p:nvPr/>
          </p:nvSpPr>
          <p:spPr>
            <a:xfrm rot="16200000">
              <a:off x="3670824" y="2870271"/>
              <a:ext cx="1638590" cy="30777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400" dirty="0" smtClean="0">
                  <a:solidFill>
                    <a:schemeClr val="tx2"/>
                  </a:solidFill>
                </a:rPr>
                <a:t>Solid state density</a:t>
              </a:r>
            </a:p>
          </p:txBody>
        </p:sp>
        <p:sp>
          <p:nvSpPr>
            <p:cNvPr id="542" name="Line 535"/>
            <p:cNvSpPr>
              <a:spLocks noChangeShapeType="1"/>
            </p:cNvSpPr>
            <p:nvPr/>
          </p:nvSpPr>
          <p:spPr bwMode="auto">
            <a:xfrm flipV="1">
              <a:off x="4643687" y="1808162"/>
              <a:ext cx="0" cy="3808415"/>
            </a:xfrm>
            <a:prstGeom prst="line">
              <a:avLst/>
            </a:prstGeom>
            <a:noFill/>
            <a:ln w="76200">
              <a:solidFill>
                <a:srgbClr val="0000FF">
                  <a:alpha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Textfeld 553"/>
            <p:cNvSpPr txBox="1"/>
            <p:nvPr/>
          </p:nvSpPr>
          <p:spPr>
            <a:xfrm rot="3492277">
              <a:off x="3298464" y="2003007"/>
              <a:ext cx="761747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chemeClr val="tx2"/>
                  </a:solidFill>
                </a:rPr>
                <a:t>1 Mbar</a:t>
              </a:r>
            </a:p>
          </p:txBody>
        </p:sp>
        <p:sp>
          <p:nvSpPr>
            <p:cNvPr id="557" name="Line 535"/>
            <p:cNvSpPr>
              <a:spLocks noChangeShapeType="1"/>
            </p:cNvSpPr>
            <p:nvPr/>
          </p:nvSpPr>
          <p:spPr bwMode="auto">
            <a:xfrm flipH="1" flipV="1">
              <a:off x="2265217" y="1798290"/>
              <a:ext cx="2306783" cy="3790950"/>
            </a:xfrm>
            <a:prstGeom prst="line">
              <a:avLst/>
            </a:prstGeom>
            <a:noFill/>
            <a:ln w="12700">
              <a:solidFill>
                <a:srgbClr val="1F497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Line 535"/>
            <p:cNvSpPr>
              <a:spLocks noChangeShapeType="1"/>
            </p:cNvSpPr>
            <p:nvPr/>
          </p:nvSpPr>
          <p:spPr bwMode="auto">
            <a:xfrm flipH="1" flipV="1">
              <a:off x="4281441" y="1787795"/>
              <a:ext cx="1492868" cy="2458768"/>
            </a:xfrm>
            <a:prstGeom prst="line">
              <a:avLst/>
            </a:prstGeom>
            <a:noFill/>
            <a:ln w="12700">
              <a:solidFill>
                <a:srgbClr val="1F497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Textfeld 558"/>
            <p:cNvSpPr txBox="1"/>
            <p:nvPr/>
          </p:nvSpPr>
          <p:spPr>
            <a:xfrm rot="3492277">
              <a:off x="2588355" y="2445043"/>
              <a:ext cx="71205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chemeClr val="tx2"/>
                  </a:solidFill>
                </a:rPr>
                <a:t>1 </a:t>
              </a:r>
              <a:r>
                <a:rPr lang="en-US" sz="1400" b="1" dirty="0" err="1" smtClean="0">
                  <a:solidFill>
                    <a:schemeClr val="tx2"/>
                  </a:solidFill>
                </a:rPr>
                <a:t>kbar</a:t>
              </a:r>
              <a:endParaRPr lang="en-US" sz="1400" b="1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Plasma are found in many flavors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8" name="Inhaltsplatzhalter 547"/>
              <p:cNvSpPr>
                <a:spLocks noGrp="1"/>
              </p:cNvSpPr>
              <p:nvPr>
                <p:ph idx="1"/>
              </p:nvPr>
            </p:nvSpPr>
            <p:spPr>
              <a:xfrm>
                <a:off x="5994970" y="1450685"/>
                <a:ext cx="2969517" cy="4903585"/>
              </a:xfrm>
            </p:spPr>
            <p:txBody>
              <a:bodyPr/>
              <a:lstStyle/>
              <a:p>
                <a:r>
                  <a:rPr lang="en-US" dirty="0" smtClean="0"/>
                  <a:t>Plasma coupling parameter: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𝚪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𝑪𝒐𝒖𝒍𝒐𝒎𝒃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When </a:t>
                </a:r>
                <a:r>
                  <a:rPr lang="en-US" dirty="0" smtClean="0">
                    <a:latin typeface="Symbol" panose="05050102010706020507" pitchFamily="18" charset="2"/>
                  </a:rPr>
                  <a:t>G</a:t>
                </a:r>
                <a:r>
                  <a:rPr lang="en-US" dirty="0" smtClean="0"/>
                  <a:t> &gt;1, plasma difficult to describe</a:t>
                </a:r>
                <a:endParaRPr lang="en-US" dirty="0"/>
              </a:p>
            </p:txBody>
          </p:sp>
        </mc:Choice>
        <mc:Fallback xmlns="">
          <p:sp>
            <p:nvSpPr>
              <p:cNvPr id="548" name="Inhaltsplatzhalter 54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94970" y="1450685"/>
                <a:ext cx="2969517" cy="4903585"/>
              </a:xfrm>
              <a:blipFill rotWithShape="1">
                <a:blip r:embed="rId2"/>
                <a:stretch>
                  <a:fillRect l="-1230" t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Freeform 471"/>
          <p:cNvSpPr>
            <a:spLocks/>
          </p:cNvSpPr>
          <p:nvPr/>
        </p:nvSpPr>
        <p:spPr bwMode="auto">
          <a:xfrm>
            <a:off x="633984" y="2701925"/>
            <a:ext cx="5140325" cy="0"/>
          </a:xfrm>
          <a:custGeom>
            <a:avLst/>
            <a:gdLst>
              <a:gd name="T0" fmla="*/ 0 w 824"/>
              <a:gd name="T1" fmla="*/ 824 w 824"/>
              <a:gd name="T2" fmla="*/ 824 w 8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824">
                <a:moveTo>
                  <a:pt x="0" y="0"/>
                </a:moveTo>
                <a:lnTo>
                  <a:pt x="824" y="0"/>
                </a:lnTo>
                <a:lnTo>
                  <a:pt x="82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" name="Gruppieren 38"/>
          <p:cNvGrpSpPr/>
          <p:nvPr/>
        </p:nvGrpSpPr>
        <p:grpSpPr>
          <a:xfrm>
            <a:off x="1370584" y="3409950"/>
            <a:ext cx="4403725" cy="2198688"/>
            <a:chOff x="1370584" y="3409950"/>
            <a:chExt cx="4403725" cy="2198688"/>
          </a:xfrm>
        </p:grpSpPr>
        <p:sp>
          <p:nvSpPr>
            <p:cNvPr id="137" name="Line 535"/>
            <p:cNvSpPr>
              <a:spLocks noChangeShapeType="1"/>
            </p:cNvSpPr>
            <p:nvPr/>
          </p:nvSpPr>
          <p:spPr bwMode="auto">
            <a:xfrm flipV="1">
              <a:off x="1370584" y="3409950"/>
              <a:ext cx="4403725" cy="2198688"/>
            </a:xfrm>
            <a:prstGeom prst="line">
              <a:avLst/>
            </a:prstGeom>
            <a:noFill/>
            <a:ln w="76200">
              <a:solidFill>
                <a:srgbClr val="0000FF">
                  <a:alpha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Textfeld 542"/>
            <p:cNvSpPr txBox="1"/>
            <p:nvPr/>
          </p:nvSpPr>
          <p:spPr>
            <a:xfrm rot="20026344">
              <a:off x="2744262" y="4312577"/>
              <a:ext cx="715260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b="1" dirty="0" smtClean="0">
                  <a:solidFill>
                    <a:schemeClr val="tx2"/>
                  </a:solidFill>
                  <a:latin typeface="Symbol" panose="05050102010706020507" pitchFamily="18" charset="2"/>
                </a:rPr>
                <a:t>G</a:t>
              </a:r>
              <a:r>
                <a:rPr lang="en-US" b="1" dirty="0" smtClean="0">
                  <a:solidFill>
                    <a:schemeClr val="tx2"/>
                  </a:solidFill>
                </a:rPr>
                <a:t> = 1</a:t>
              </a:r>
            </a:p>
          </p:txBody>
        </p:sp>
      </p:grpSp>
      <p:sp>
        <p:nvSpPr>
          <p:cNvPr id="550" name="Ellipse 549"/>
          <p:cNvSpPr/>
          <p:nvPr/>
        </p:nvSpPr>
        <p:spPr>
          <a:xfrm>
            <a:off x="4644008" y="4200777"/>
            <a:ext cx="1152128" cy="59293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DBB63">
                  <a:tint val="23500"/>
                  <a:satMod val="16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Jupiter core</a:t>
            </a:r>
            <a:endParaRPr lang="en-US" sz="1400" dirty="0"/>
          </a:p>
        </p:txBody>
      </p:sp>
      <p:sp>
        <p:nvSpPr>
          <p:cNvPr id="551" name="Ellipse 550"/>
          <p:cNvSpPr/>
          <p:nvPr/>
        </p:nvSpPr>
        <p:spPr>
          <a:xfrm>
            <a:off x="745041" y="4363244"/>
            <a:ext cx="1152128" cy="59293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DBB63">
                  <a:tint val="23500"/>
                  <a:satMod val="16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sun surface</a:t>
            </a:r>
            <a:endParaRPr lang="en-US" sz="1400" dirty="0"/>
          </a:p>
        </p:txBody>
      </p:sp>
      <p:sp>
        <p:nvSpPr>
          <p:cNvPr id="552" name="Ellipse 551"/>
          <p:cNvSpPr/>
          <p:nvPr/>
        </p:nvSpPr>
        <p:spPr>
          <a:xfrm>
            <a:off x="4964662" y="2527830"/>
            <a:ext cx="793772" cy="59293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sun core</a:t>
            </a:r>
            <a:endParaRPr lang="en-US" sz="1400" dirty="0"/>
          </a:p>
        </p:txBody>
      </p:sp>
      <p:sp>
        <p:nvSpPr>
          <p:cNvPr id="556" name="Ellipse 555"/>
          <p:cNvSpPr/>
          <p:nvPr/>
        </p:nvSpPr>
        <p:spPr>
          <a:xfrm>
            <a:off x="4899812" y="2183209"/>
            <a:ext cx="923471" cy="59293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50000"/>
                </a:srgbClr>
              </a:gs>
              <a:gs pos="100000">
                <a:srgbClr val="FF0000">
                  <a:tint val="23500"/>
                  <a:satMod val="16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ICF</a:t>
            </a:r>
            <a:endParaRPr lang="en-US" sz="1400" dirty="0"/>
          </a:p>
        </p:txBody>
      </p:sp>
      <p:sp>
        <p:nvSpPr>
          <p:cNvPr id="546" name="Textfeld 545"/>
          <p:cNvSpPr txBox="1"/>
          <p:nvPr/>
        </p:nvSpPr>
        <p:spPr>
          <a:xfrm>
            <a:off x="2488955" y="5195915"/>
            <a:ext cx="1941557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non-ideal plasma</a:t>
            </a:r>
          </a:p>
        </p:txBody>
      </p:sp>
      <p:sp>
        <p:nvSpPr>
          <p:cNvPr id="545" name="Textfeld 544"/>
          <p:cNvSpPr txBox="1"/>
          <p:nvPr/>
        </p:nvSpPr>
        <p:spPr>
          <a:xfrm>
            <a:off x="1541468" y="1844824"/>
            <a:ext cx="1518364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Ideal Plasma</a:t>
            </a:r>
          </a:p>
        </p:txBody>
      </p:sp>
      <p:sp>
        <p:nvSpPr>
          <p:cNvPr id="555" name="Ellipse 554"/>
          <p:cNvSpPr/>
          <p:nvPr/>
        </p:nvSpPr>
        <p:spPr>
          <a:xfrm>
            <a:off x="973697" y="2238772"/>
            <a:ext cx="923471" cy="59293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50000"/>
                </a:srgbClr>
              </a:gs>
              <a:gs pos="100000">
                <a:srgbClr val="FF0000">
                  <a:tint val="23500"/>
                  <a:satMod val="16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MCF</a:t>
            </a:r>
            <a:endParaRPr lang="en-US" sz="1400" dirty="0"/>
          </a:p>
        </p:txBody>
      </p:sp>
      <p:sp>
        <p:nvSpPr>
          <p:cNvPr id="547" name="Ellipse 546"/>
          <p:cNvSpPr/>
          <p:nvPr/>
        </p:nvSpPr>
        <p:spPr>
          <a:xfrm>
            <a:off x="2161159" y="3672285"/>
            <a:ext cx="1298574" cy="59293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DBB63">
                  <a:tint val="23500"/>
                  <a:satMod val="16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Lightning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30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" grpId="0" animBg="1"/>
      <p:bldP spid="5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49881" y="1385911"/>
            <a:ext cx="6802439" cy="4851401"/>
            <a:chOff x="249" y="845"/>
            <a:chExt cx="4285" cy="305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" y="845"/>
              <a:ext cx="4280" cy="3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" name="Group 205"/>
            <p:cNvGrpSpPr>
              <a:grpSpLocks/>
            </p:cNvGrpSpPr>
            <p:nvPr/>
          </p:nvGrpSpPr>
          <p:grpSpPr bwMode="auto">
            <a:xfrm>
              <a:off x="249" y="845"/>
              <a:ext cx="4285" cy="3056"/>
              <a:chOff x="249" y="845"/>
              <a:chExt cx="4285" cy="3056"/>
            </a:xfrm>
          </p:grpSpPr>
          <p:sp>
            <p:nvSpPr>
              <p:cNvPr id="793" name="Rectangle 5"/>
              <p:cNvSpPr>
                <a:spLocks noChangeArrowheads="1"/>
              </p:cNvSpPr>
              <p:nvPr/>
            </p:nvSpPr>
            <p:spPr bwMode="auto">
              <a:xfrm>
                <a:off x="249" y="845"/>
                <a:ext cx="4285" cy="30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Rectangle 6"/>
              <p:cNvSpPr>
                <a:spLocks noChangeArrowheads="1"/>
              </p:cNvSpPr>
              <p:nvPr/>
            </p:nvSpPr>
            <p:spPr bwMode="auto">
              <a:xfrm>
                <a:off x="805" y="1072"/>
                <a:ext cx="3317" cy="24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Rectangle 7"/>
              <p:cNvSpPr>
                <a:spLocks noChangeArrowheads="1"/>
              </p:cNvSpPr>
              <p:nvPr/>
            </p:nvSpPr>
            <p:spPr bwMode="auto">
              <a:xfrm>
                <a:off x="805" y="1072"/>
                <a:ext cx="3317" cy="2489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8"/>
              <p:cNvSpPr>
                <a:spLocks/>
              </p:cNvSpPr>
              <p:nvPr/>
            </p:nvSpPr>
            <p:spPr bwMode="auto">
              <a:xfrm>
                <a:off x="805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9"/>
              <p:cNvSpPr>
                <a:spLocks/>
              </p:cNvSpPr>
              <p:nvPr/>
            </p:nvSpPr>
            <p:spPr bwMode="auto">
              <a:xfrm>
                <a:off x="1356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0"/>
              <p:cNvSpPr>
                <a:spLocks/>
              </p:cNvSpPr>
              <p:nvPr/>
            </p:nvSpPr>
            <p:spPr bwMode="auto">
              <a:xfrm>
                <a:off x="1907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1"/>
              <p:cNvSpPr>
                <a:spLocks/>
              </p:cNvSpPr>
              <p:nvPr/>
            </p:nvSpPr>
            <p:spPr bwMode="auto">
              <a:xfrm>
                <a:off x="2464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"/>
              <p:cNvSpPr>
                <a:spLocks/>
              </p:cNvSpPr>
              <p:nvPr/>
            </p:nvSpPr>
            <p:spPr bwMode="auto">
              <a:xfrm>
                <a:off x="3015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3"/>
              <p:cNvSpPr>
                <a:spLocks/>
              </p:cNvSpPr>
              <p:nvPr/>
            </p:nvSpPr>
            <p:spPr bwMode="auto">
              <a:xfrm>
                <a:off x="3566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4"/>
              <p:cNvSpPr>
                <a:spLocks/>
              </p:cNvSpPr>
              <p:nvPr/>
            </p:nvSpPr>
            <p:spPr bwMode="auto">
              <a:xfrm>
                <a:off x="4122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5"/>
              <p:cNvSpPr>
                <a:spLocks/>
              </p:cNvSpPr>
              <p:nvPr/>
            </p:nvSpPr>
            <p:spPr bwMode="auto">
              <a:xfrm>
                <a:off x="805" y="3561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6"/>
              <p:cNvSpPr>
                <a:spLocks/>
              </p:cNvSpPr>
              <p:nvPr/>
            </p:nvSpPr>
            <p:spPr bwMode="auto">
              <a:xfrm>
                <a:off x="805" y="3205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7"/>
              <p:cNvSpPr>
                <a:spLocks/>
              </p:cNvSpPr>
              <p:nvPr/>
            </p:nvSpPr>
            <p:spPr bwMode="auto">
              <a:xfrm>
                <a:off x="805" y="2850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8"/>
              <p:cNvSpPr>
                <a:spLocks/>
              </p:cNvSpPr>
              <p:nvPr/>
            </p:nvSpPr>
            <p:spPr bwMode="auto">
              <a:xfrm>
                <a:off x="805" y="2494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9"/>
              <p:cNvSpPr>
                <a:spLocks/>
              </p:cNvSpPr>
              <p:nvPr/>
            </p:nvSpPr>
            <p:spPr bwMode="auto">
              <a:xfrm>
                <a:off x="805" y="2139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20"/>
              <p:cNvSpPr>
                <a:spLocks/>
              </p:cNvSpPr>
              <p:nvPr/>
            </p:nvSpPr>
            <p:spPr bwMode="auto">
              <a:xfrm>
                <a:off x="805" y="1783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21"/>
              <p:cNvSpPr>
                <a:spLocks/>
              </p:cNvSpPr>
              <p:nvPr/>
            </p:nvSpPr>
            <p:spPr bwMode="auto">
              <a:xfrm>
                <a:off x="805" y="1427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22"/>
              <p:cNvSpPr>
                <a:spLocks/>
              </p:cNvSpPr>
              <p:nvPr/>
            </p:nvSpPr>
            <p:spPr bwMode="auto">
              <a:xfrm>
                <a:off x="805" y="1072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Line 23"/>
              <p:cNvSpPr>
                <a:spLocks noChangeShapeType="1"/>
              </p:cNvSpPr>
              <p:nvPr/>
            </p:nvSpPr>
            <p:spPr bwMode="auto">
              <a:xfrm>
                <a:off x="805" y="1072"/>
                <a:ext cx="33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Line 24"/>
              <p:cNvSpPr>
                <a:spLocks noChangeShapeType="1"/>
              </p:cNvSpPr>
              <p:nvPr/>
            </p:nvSpPr>
            <p:spPr bwMode="auto">
              <a:xfrm>
                <a:off x="805" y="3561"/>
                <a:ext cx="33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Line 25"/>
              <p:cNvSpPr>
                <a:spLocks noChangeShapeType="1"/>
              </p:cNvSpPr>
              <p:nvPr/>
            </p:nvSpPr>
            <p:spPr bwMode="auto">
              <a:xfrm flipV="1">
                <a:off x="4122" y="1072"/>
                <a:ext cx="0" cy="24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Line 26"/>
              <p:cNvSpPr>
                <a:spLocks noChangeShapeType="1"/>
              </p:cNvSpPr>
              <p:nvPr/>
            </p:nvSpPr>
            <p:spPr bwMode="auto">
              <a:xfrm flipV="1">
                <a:off x="805" y="1072"/>
                <a:ext cx="0" cy="24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Line 27"/>
              <p:cNvSpPr>
                <a:spLocks noChangeShapeType="1"/>
              </p:cNvSpPr>
              <p:nvPr/>
            </p:nvSpPr>
            <p:spPr bwMode="auto">
              <a:xfrm>
                <a:off x="805" y="3561"/>
                <a:ext cx="33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Line 28"/>
              <p:cNvSpPr>
                <a:spLocks noChangeShapeType="1"/>
              </p:cNvSpPr>
              <p:nvPr/>
            </p:nvSpPr>
            <p:spPr bwMode="auto">
              <a:xfrm flipV="1">
                <a:off x="805" y="1072"/>
                <a:ext cx="0" cy="24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Line 29"/>
              <p:cNvSpPr>
                <a:spLocks noChangeShapeType="1"/>
              </p:cNvSpPr>
              <p:nvPr/>
            </p:nvSpPr>
            <p:spPr bwMode="auto">
              <a:xfrm flipV="1">
                <a:off x="805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Line 30"/>
              <p:cNvSpPr>
                <a:spLocks noChangeShapeType="1"/>
              </p:cNvSpPr>
              <p:nvPr/>
            </p:nvSpPr>
            <p:spPr bwMode="auto">
              <a:xfrm>
                <a:off x="805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31"/>
              <p:cNvSpPr>
                <a:spLocks/>
              </p:cNvSpPr>
              <p:nvPr/>
            </p:nvSpPr>
            <p:spPr bwMode="auto">
              <a:xfrm>
                <a:off x="805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Line 32"/>
              <p:cNvSpPr>
                <a:spLocks noChangeShapeType="1"/>
              </p:cNvSpPr>
              <p:nvPr/>
            </p:nvSpPr>
            <p:spPr bwMode="auto">
              <a:xfrm flipV="1">
                <a:off x="805" y="35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Line 33"/>
              <p:cNvSpPr>
                <a:spLocks noChangeShapeType="1"/>
              </p:cNvSpPr>
              <p:nvPr/>
            </p:nvSpPr>
            <p:spPr bwMode="auto">
              <a:xfrm>
                <a:off x="805" y="1072"/>
                <a:ext cx="0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Rectangle 34"/>
              <p:cNvSpPr>
                <a:spLocks noChangeArrowheads="1"/>
              </p:cNvSpPr>
              <p:nvPr/>
            </p:nvSpPr>
            <p:spPr bwMode="auto">
              <a:xfrm>
                <a:off x="713" y="3607"/>
                <a:ext cx="1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3" name="Rectangle 35"/>
              <p:cNvSpPr>
                <a:spLocks noChangeArrowheads="1"/>
              </p:cNvSpPr>
              <p:nvPr/>
            </p:nvSpPr>
            <p:spPr bwMode="auto">
              <a:xfrm>
                <a:off x="826" y="3576"/>
                <a:ext cx="9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4" name="Line 36"/>
              <p:cNvSpPr>
                <a:spLocks noChangeShapeType="1"/>
              </p:cNvSpPr>
              <p:nvPr/>
            </p:nvSpPr>
            <p:spPr bwMode="auto">
              <a:xfrm flipV="1">
                <a:off x="970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Line 37"/>
              <p:cNvSpPr>
                <a:spLocks noChangeShapeType="1"/>
              </p:cNvSpPr>
              <p:nvPr/>
            </p:nvSpPr>
            <p:spPr bwMode="auto">
              <a:xfrm>
                <a:off x="970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38"/>
              <p:cNvSpPr>
                <a:spLocks/>
              </p:cNvSpPr>
              <p:nvPr/>
            </p:nvSpPr>
            <p:spPr bwMode="auto">
              <a:xfrm>
                <a:off x="970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Line 39"/>
              <p:cNvSpPr>
                <a:spLocks noChangeShapeType="1"/>
              </p:cNvSpPr>
              <p:nvPr/>
            </p:nvSpPr>
            <p:spPr bwMode="auto">
              <a:xfrm flipV="1">
                <a:off x="1068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Line 40"/>
              <p:cNvSpPr>
                <a:spLocks noChangeShapeType="1"/>
              </p:cNvSpPr>
              <p:nvPr/>
            </p:nvSpPr>
            <p:spPr bwMode="auto">
              <a:xfrm>
                <a:off x="1068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41"/>
              <p:cNvSpPr>
                <a:spLocks/>
              </p:cNvSpPr>
              <p:nvPr/>
            </p:nvSpPr>
            <p:spPr bwMode="auto">
              <a:xfrm>
                <a:off x="1068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Line 42"/>
              <p:cNvSpPr>
                <a:spLocks noChangeShapeType="1"/>
              </p:cNvSpPr>
              <p:nvPr/>
            </p:nvSpPr>
            <p:spPr bwMode="auto">
              <a:xfrm flipV="1">
                <a:off x="1135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Line 43"/>
              <p:cNvSpPr>
                <a:spLocks noChangeShapeType="1"/>
              </p:cNvSpPr>
              <p:nvPr/>
            </p:nvSpPr>
            <p:spPr bwMode="auto">
              <a:xfrm>
                <a:off x="1135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44"/>
              <p:cNvSpPr>
                <a:spLocks/>
              </p:cNvSpPr>
              <p:nvPr/>
            </p:nvSpPr>
            <p:spPr bwMode="auto">
              <a:xfrm>
                <a:off x="1135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Line 45"/>
              <p:cNvSpPr>
                <a:spLocks noChangeShapeType="1"/>
              </p:cNvSpPr>
              <p:nvPr/>
            </p:nvSpPr>
            <p:spPr bwMode="auto">
              <a:xfrm flipV="1">
                <a:off x="1192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Line 46"/>
              <p:cNvSpPr>
                <a:spLocks noChangeShapeType="1"/>
              </p:cNvSpPr>
              <p:nvPr/>
            </p:nvSpPr>
            <p:spPr bwMode="auto">
              <a:xfrm>
                <a:off x="1192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47"/>
              <p:cNvSpPr>
                <a:spLocks/>
              </p:cNvSpPr>
              <p:nvPr/>
            </p:nvSpPr>
            <p:spPr bwMode="auto">
              <a:xfrm>
                <a:off x="1192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Line 48"/>
              <p:cNvSpPr>
                <a:spLocks noChangeShapeType="1"/>
              </p:cNvSpPr>
              <p:nvPr/>
            </p:nvSpPr>
            <p:spPr bwMode="auto">
              <a:xfrm flipV="1">
                <a:off x="1233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Line 49"/>
              <p:cNvSpPr>
                <a:spLocks noChangeShapeType="1"/>
              </p:cNvSpPr>
              <p:nvPr/>
            </p:nvSpPr>
            <p:spPr bwMode="auto">
              <a:xfrm>
                <a:off x="1233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50"/>
              <p:cNvSpPr>
                <a:spLocks/>
              </p:cNvSpPr>
              <p:nvPr/>
            </p:nvSpPr>
            <p:spPr bwMode="auto">
              <a:xfrm>
                <a:off x="1233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Line 51"/>
              <p:cNvSpPr>
                <a:spLocks noChangeShapeType="1"/>
              </p:cNvSpPr>
              <p:nvPr/>
            </p:nvSpPr>
            <p:spPr bwMode="auto">
              <a:xfrm flipV="1">
                <a:off x="1269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Line 52"/>
              <p:cNvSpPr>
                <a:spLocks noChangeShapeType="1"/>
              </p:cNvSpPr>
              <p:nvPr/>
            </p:nvSpPr>
            <p:spPr bwMode="auto">
              <a:xfrm>
                <a:off x="1269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53"/>
              <p:cNvSpPr>
                <a:spLocks/>
              </p:cNvSpPr>
              <p:nvPr/>
            </p:nvSpPr>
            <p:spPr bwMode="auto">
              <a:xfrm>
                <a:off x="1269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Line 54"/>
              <p:cNvSpPr>
                <a:spLocks noChangeShapeType="1"/>
              </p:cNvSpPr>
              <p:nvPr/>
            </p:nvSpPr>
            <p:spPr bwMode="auto">
              <a:xfrm flipV="1">
                <a:off x="1300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Line 55"/>
              <p:cNvSpPr>
                <a:spLocks noChangeShapeType="1"/>
              </p:cNvSpPr>
              <p:nvPr/>
            </p:nvSpPr>
            <p:spPr bwMode="auto">
              <a:xfrm>
                <a:off x="1300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56"/>
              <p:cNvSpPr>
                <a:spLocks/>
              </p:cNvSpPr>
              <p:nvPr/>
            </p:nvSpPr>
            <p:spPr bwMode="auto">
              <a:xfrm>
                <a:off x="1300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Line 57"/>
              <p:cNvSpPr>
                <a:spLocks noChangeShapeType="1"/>
              </p:cNvSpPr>
              <p:nvPr/>
            </p:nvSpPr>
            <p:spPr bwMode="auto">
              <a:xfrm flipV="1">
                <a:off x="1331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Line 58"/>
              <p:cNvSpPr>
                <a:spLocks noChangeShapeType="1"/>
              </p:cNvSpPr>
              <p:nvPr/>
            </p:nvSpPr>
            <p:spPr bwMode="auto">
              <a:xfrm>
                <a:off x="1331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59"/>
              <p:cNvSpPr>
                <a:spLocks/>
              </p:cNvSpPr>
              <p:nvPr/>
            </p:nvSpPr>
            <p:spPr bwMode="auto">
              <a:xfrm>
                <a:off x="1331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Line 60"/>
              <p:cNvSpPr>
                <a:spLocks noChangeShapeType="1"/>
              </p:cNvSpPr>
              <p:nvPr/>
            </p:nvSpPr>
            <p:spPr bwMode="auto">
              <a:xfrm flipV="1">
                <a:off x="1356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Line 61"/>
              <p:cNvSpPr>
                <a:spLocks noChangeShapeType="1"/>
              </p:cNvSpPr>
              <p:nvPr/>
            </p:nvSpPr>
            <p:spPr bwMode="auto">
              <a:xfrm>
                <a:off x="1356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62"/>
              <p:cNvSpPr>
                <a:spLocks/>
              </p:cNvSpPr>
              <p:nvPr/>
            </p:nvSpPr>
            <p:spPr bwMode="auto">
              <a:xfrm>
                <a:off x="1356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Line 63"/>
              <p:cNvSpPr>
                <a:spLocks noChangeShapeType="1"/>
              </p:cNvSpPr>
              <p:nvPr/>
            </p:nvSpPr>
            <p:spPr bwMode="auto">
              <a:xfrm flipV="1">
                <a:off x="1356" y="35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Line 64"/>
              <p:cNvSpPr>
                <a:spLocks noChangeShapeType="1"/>
              </p:cNvSpPr>
              <p:nvPr/>
            </p:nvSpPr>
            <p:spPr bwMode="auto">
              <a:xfrm>
                <a:off x="1356" y="1072"/>
                <a:ext cx="0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Rectangle 65"/>
              <p:cNvSpPr>
                <a:spLocks noChangeArrowheads="1"/>
              </p:cNvSpPr>
              <p:nvPr/>
            </p:nvSpPr>
            <p:spPr bwMode="auto">
              <a:xfrm>
                <a:off x="1264" y="3607"/>
                <a:ext cx="1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" name="Rectangle 66"/>
              <p:cNvSpPr>
                <a:spLocks noChangeArrowheads="1"/>
              </p:cNvSpPr>
              <p:nvPr/>
            </p:nvSpPr>
            <p:spPr bwMode="auto">
              <a:xfrm>
                <a:off x="1377" y="3576"/>
                <a:ext cx="9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" name="Line 67"/>
              <p:cNvSpPr>
                <a:spLocks noChangeShapeType="1"/>
              </p:cNvSpPr>
              <p:nvPr/>
            </p:nvSpPr>
            <p:spPr bwMode="auto">
              <a:xfrm flipV="1">
                <a:off x="1521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Line 68"/>
              <p:cNvSpPr>
                <a:spLocks noChangeShapeType="1"/>
              </p:cNvSpPr>
              <p:nvPr/>
            </p:nvSpPr>
            <p:spPr bwMode="auto">
              <a:xfrm>
                <a:off x="1521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69"/>
              <p:cNvSpPr>
                <a:spLocks/>
              </p:cNvSpPr>
              <p:nvPr/>
            </p:nvSpPr>
            <p:spPr bwMode="auto">
              <a:xfrm>
                <a:off x="1521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Line 70"/>
              <p:cNvSpPr>
                <a:spLocks noChangeShapeType="1"/>
              </p:cNvSpPr>
              <p:nvPr/>
            </p:nvSpPr>
            <p:spPr bwMode="auto">
              <a:xfrm flipV="1">
                <a:off x="1619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Line 71"/>
              <p:cNvSpPr>
                <a:spLocks noChangeShapeType="1"/>
              </p:cNvSpPr>
              <p:nvPr/>
            </p:nvSpPr>
            <p:spPr bwMode="auto">
              <a:xfrm>
                <a:off x="1619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72"/>
              <p:cNvSpPr>
                <a:spLocks/>
              </p:cNvSpPr>
              <p:nvPr/>
            </p:nvSpPr>
            <p:spPr bwMode="auto">
              <a:xfrm>
                <a:off x="1619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Line 73"/>
              <p:cNvSpPr>
                <a:spLocks noChangeShapeType="1"/>
              </p:cNvSpPr>
              <p:nvPr/>
            </p:nvSpPr>
            <p:spPr bwMode="auto">
              <a:xfrm flipV="1">
                <a:off x="1686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Line 74"/>
              <p:cNvSpPr>
                <a:spLocks noChangeShapeType="1"/>
              </p:cNvSpPr>
              <p:nvPr/>
            </p:nvSpPr>
            <p:spPr bwMode="auto">
              <a:xfrm>
                <a:off x="1686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75"/>
              <p:cNvSpPr>
                <a:spLocks/>
              </p:cNvSpPr>
              <p:nvPr/>
            </p:nvSpPr>
            <p:spPr bwMode="auto">
              <a:xfrm>
                <a:off x="1686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Line 76"/>
              <p:cNvSpPr>
                <a:spLocks noChangeShapeType="1"/>
              </p:cNvSpPr>
              <p:nvPr/>
            </p:nvSpPr>
            <p:spPr bwMode="auto">
              <a:xfrm flipV="1">
                <a:off x="1743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Line 77"/>
              <p:cNvSpPr>
                <a:spLocks noChangeShapeType="1"/>
              </p:cNvSpPr>
              <p:nvPr/>
            </p:nvSpPr>
            <p:spPr bwMode="auto">
              <a:xfrm>
                <a:off x="1743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78"/>
              <p:cNvSpPr>
                <a:spLocks/>
              </p:cNvSpPr>
              <p:nvPr/>
            </p:nvSpPr>
            <p:spPr bwMode="auto">
              <a:xfrm>
                <a:off x="1743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Line 79"/>
              <p:cNvSpPr>
                <a:spLocks noChangeShapeType="1"/>
              </p:cNvSpPr>
              <p:nvPr/>
            </p:nvSpPr>
            <p:spPr bwMode="auto">
              <a:xfrm flipV="1">
                <a:off x="1784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Line 80"/>
              <p:cNvSpPr>
                <a:spLocks noChangeShapeType="1"/>
              </p:cNvSpPr>
              <p:nvPr/>
            </p:nvSpPr>
            <p:spPr bwMode="auto">
              <a:xfrm>
                <a:off x="1784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81"/>
              <p:cNvSpPr>
                <a:spLocks/>
              </p:cNvSpPr>
              <p:nvPr/>
            </p:nvSpPr>
            <p:spPr bwMode="auto">
              <a:xfrm>
                <a:off x="1784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Line 82"/>
              <p:cNvSpPr>
                <a:spLocks noChangeShapeType="1"/>
              </p:cNvSpPr>
              <p:nvPr/>
            </p:nvSpPr>
            <p:spPr bwMode="auto">
              <a:xfrm flipV="1">
                <a:off x="1825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Line 83"/>
              <p:cNvSpPr>
                <a:spLocks noChangeShapeType="1"/>
              </p:cNvSpPr>
              <p:nvPr/>
            </p:nvSpPr>
            <p:spPr bwMode="auto">
              <a:xfrm>
                <a:off x="1825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84"/>
              <p:cNvSpPr>
                <a:spLocks/>
              </p:cNvSpPr>
              <p:nvPr/>
            </p:nvSpPr>
            <p:spPr bwMode="auto">
              <a:xfrm>
                <a:off x="1825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Line 85"/>
              <p:cNvSpPr>
                <a:spLocks noChangeShapeType="1"/>
              </p:cNvSpPr>
              <p:nvPr/>
            </p:nvSpPr>
            <p:spPr bwMode="auto">
              <a:xfrm flipV="1">
                <a:off x="1856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Line 86"/>
              <p:cNvSpPr>
                <a:spLocks noChangeShapeType="1"/>
              </p:cNvSpPr>
              <p:nvPr/>
            </p:nvSpPr>
            <p:spPr bwMode="auto">
              <a:xfrm>
                <a:off x="1856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87"/>
              <p:cNvSpPr>
                <a:spLocks/>
              </p:cNvSpPr>
              <p:nvPr/>
            </p:nvSpPr>
            <p:spPr bwMode="auto">
              <a:xfrm>
                <a:off x="1856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Line 88"/>
              <p:cNvSpPr>
                <a:spLocks noChangeShapeType="1"/>
              </p:cNvSpPr>
              <p:nvPr/>
            </p:nvSpPr>
            <p:spPr bwMode="auto">
              <a:xfrm flipV="1">
                <a:off x="1882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Line 89"/>
              <p:cNvSpPr>
                <a:spLocks noChangeShapeType="1"/>
              </p:cNvSpPr>
              <p:nvPr/>
            </p:nvSpPr>
            <p:spPr bwMode="auto">
              <a:xfrm>
                <a:off x="1882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90"/>
              <p:cNvSpPr>
                <a:spLocks/>
              </p:cNvSpPr>
              <p:nvPr/>
            </p:nvSpPr>
            <p:spPr bwMode="auto">
              <a:xfrm>
                <a:off x="1882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Line 91"/>
              <p:cNvSpPr>
                <a:spLocks noChangeShapeType="1"/>
              </p:cNvSpPr>
              <p:nvPr/>
            </p:nvSpPr>
            <p:spPr bwMode="auto">
              <a:xfrm flipV="1">
                <a:off x="1907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Line 92"/>
              <p:cNvSpPr>
                <a:spLocks noChangeShapeType="1"/>
              </p:cNvSpPr>
              <p:nvPr/>
            </p:nvSpPr>
            <p:spPr bwMode="auto">
              <a:xfrm>
                <a:off x="1907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93"/>
              <p:cNvSpPr>
                <a:spLocks/>
              </p:cNvSpPr>
              <p:nvPr/>
            </p:nvSpPr>
            <p:spPr bwMode="auto">
              <a:xfrm>
                <a:off x="1907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Line 94"/>
              <p:cNvSpPr>
                <a:spLocks noChangeShapeType="1"/>
              </p:cNvSpPr>
              <p:nvPr/>
            </p:nvSpPr>
            <p:spPr bwMode="auto">
              <a:xfrm flipV="1">
                <a:off x="1907" y="35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Line 95"/>
              <p:cNvSpPr>
                <a:spLocks noChangeShapeType="1"/>
              </p:cNvSpPr>
              <p:nvPr/>
            </p:nvSpPr>
            <p:spPr bwMode="auto">
              <a:xfrm>
                <a:off x="1907" y="1072"/>
                <a:ext cx="0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Rectangle 96"/>
              <p:cNvSpPr>
                <a:spLocks noChangeArrowheads="1"/>
              </p:cNvSpPr>
              <p:nvPr/>
            </p:nvSpPr>
            <p:spPr bwMode="auto">
              <a:xfrm>
                <a:off x="1815" y="3607"/>
                <a:ext cx="1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" name="Rectangle 97"/>
              <p:cNvSpPr>
                <a:spLocks noChangeArrowheads="1"/>
              </p:cNvSpPr>
              <p:nvPr/>
            </p:nvSpPr>
            <p:spPr bwMode="auto">
              <a:xfrm>
                <a:off x="1928" y="3576"/>
                <a:ext cx="9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" name="Line 98"/>
              <p:cNvSpPr>
                <a:spLocks noChangeShapeType="1"/>
              </p:cNvSpPr>
              <p:nvPr/>
            </p:nvSpPr>
            <p:spPr bwMode="auto">
              <a:xfrm flipV="1">
                <a:off x="2072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Line 99"/>
              <p:cNvSpPr>
                <a:spLocks noChangeShapeType="1"/>
              </p:cNvSpPr>
              <p:nvPr/>
            </p:nvSpPr>
            <p:spPr bwMode="auto">
              <a:xfrm>
                <a:off x="2072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00"/>
              <p:cNvSpPr>
                <a:spLocks/>
              </p:cNvSpPr>
              <p:nvPr/>
            </p:nvSpPr>
            <p:spPr bwMode="auto">
              <a:xfrm>
                <a:off x="2072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Line 101"/>
              <p:cNvSpPr>
                <a:spLocks noChangeShapeType="1"/>
              </p:cNvSpPr>
              <p:nvPr/>
            </p:nvSpPr>
            <p:spPr bwMode="auto">
              <a:xfrm flipV="1">
                <a:off x="2170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Line 102"/>
              <p:cNvSpPr>
                <a:spLocks noChangeShapeType="1"/>
              </p:cNvSpPr>
              <p:nvPr/>
            </p:nvSpPr>
            <p:spPr bwMode="auto">
              <a:xfrm>
                <a:off x="2170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03"/>
              <p:cNvSpPr>
                <a:spLocks/>
              </p:cNvSpPr>
              <p:nvPr/>
            </p:nvSpPr>
            <p:spPr bwMode="auto">
              <a:xfrm>
                <a:off x="2170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Line 104"/>
              <p:cNvSpPr>
                <a:spLocks noChangeShapeType="1"/>
              </p:cNvSpPr>
              <p:nvPr/>
            </p:nvSpPr>
            <p:spPr bwMode="auto">
              <a:xfrm flipV="1">
                <a:off x="2242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Line 105"/>
              <p:cNvSpPr>
                <a:spLocks noChangeShapeType="1"/>
              </p:cNvSpPr>
              <p:nvPr/>
            </p:nvSpPr>
            <p:spPr bwMode="auto">
              <a:xfrm>
                <a:off x="2242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06"/>
              <p:cNvSpPr>
                <a:spLocks/>
              </p:cNvSpPr>
              <p:nvPr/>
            </p:nvSpPr>
            <p:spPr bwMode="auto">
              <a:xfrm>
                <a:off x="2242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Line 107"/>
              <p:cNvSpPr>
                <a:spLocks noChangeShapeType="1"/>
              </p:cNvSpPr>
              <p:nvPr/>
            </p:nvSpPr>
            <p:spPr bwMode="auto">
              <a:xfrm flipV="1">
                <a:off x="2294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Line 108"/>
              <p:cNvSpPr>
                <a:spLocks noChangeShapeType="1"/>
              </p:cNvSpPr>
              <p:nvPr/>
            </p:nvSpPr>
            <p:spPr bwMode="auto">
              <a:xfrm>
                <a:off x="2294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09"/>
              <p:cNvSpPr>
                <a:spLocks/>
              </p:cNvSpPr>
              <p:nvPr/>
            </p:nvSpPr>
            <p:spPr bwMode="auto">
              <a:xfrm>
                <a:off x="2294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Line 110"/>
              <p:cNvSpPr>
                <a:spLocks noChangeShapeType="1"/>
              </p:cNvSpPr>
              <p:nvPr/>
            </p:nvSpPr>
            <p:spPr bwMode="auto">
              <a:xfrm flipV="1">
                <a:off x="2340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Line 111"/>
              <p:cNvSpPr>
                <a:spLocks noChangeShapeType="1"/>
              </p:cNvSpPr>
              <p:nvPr/>
            </p:nvSpPr>
            <p:spPr bwMode="auto">
              <a:xfrm>
                <a:off x="2340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12"/>
              <p:cNvSpPr>
                <a:spLocks/>
              </p:cNvSpPr>
              <p:nvPr/>
            </p:nvSpPr>
            <p:spPr bwMode="auto">
              <a:xfrm>
                <a:off x="2340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Line 113"/>
              <p:cNvSpPr>
                <a:spLocks noChangeShapeType="1"/>
              </p:cNvSpPr>
              <p:nvPr/>
            </p:nvSpPr>
            <p:spPr bwMode="auto">
              <a:xfrm flipV="1">
                <a:off x="2376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Line 114"/>
              <p:cNvSpPr>
                <a:spLocks noChangeShapeType="1"/>
              </p:cNvSpPr>
              <p:nvPr/>
            </p:nvSpPr>
            <p:spPr bwMode="auto">
              <a:xfrm>
                <a:off x="2376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15"/>
              <p:cNvSpPr>
                <a:spLocks/>
              </p:cNvSpPr>
              <p:nvPr/>
            </p:nvSpPr>
            <p:spPr bwMode="auto">
              <a:xfrm>
                <a:off x="2376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Line 116"/>
              <p:cNvSpPr>
                <a:spLocks noChangeShapeType="1"/>
              </p:cNvSpPr>
              <p:nvPr/>
            </p:nvSpPr>
            <p:spPr bwMode="auto">
              <a:xfrm flipV="1">
                <a:off x="2407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Line 117"/>
              <p:cNvSpPr>
                <a:spLocks noChangeShapeType="1"/>
              </p:cNvSpPr>
              <p:nvPr/>
            </p:nvSpPr>
            <p:spPr bwMode="auto">
              <a:xfrm>
                <a:off x="2407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18"/>
              <p:cNvSpPr>
                <a:spLocks/>
              </p:cNvSpPr>
              <p:nvPr/>
            </p:nvSpPr>
            <p:spPr bwMode="auto">
              <a:xfrm>
                <a:off x="2407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Line 119"/>
              <p:cNvSpPr>
                <a:spLocks noChangeShapeType="1"/>
              </p:cNvSpPr>
              <p:nvPr/>
            </p:nvSpPr>
            <p:spPr bwMode="auto">
              <a:xfrm flipV="1">
                <a:off x="2438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Line 120"/>
              <p:cNvSpPr>
                <a:spLocks noChangeShapeType="1"/>
              </p:cNvSpPr>
              <p:nvPr/>
            </p:nvSpPr>
            <p:spPr bwMode="auto">
              <a:xfrm>
                <a:off x="2438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21"/>
              <p:cNvSpPr>
                <a:spLocks/>
              </p:cNvSpPr>
              <p:nvPr/>
            </p:nvSpPr>
            <p:spPr bwMode="auto">
              <a:xfrm>
                <a:off x="2438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Line 122"/>
              <p:cNvSpPr>
                <a:spLocks noChangeShapeType="1"/>
              </p:cNvSpPr>
              <p:nvPr/>
            </p:nvSpPr>
            <p:spPr bwMode="auto">
              <a:xfrm flipV="1">
                <a:off x="2464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Line 123"/>
              <p:cNvSpPr>
                <a:spLocks noChangeShapeType="1"/>
              </p:cNvSpPr>
              <p:nvPr/>
            </p:nvSpPr>
            <p:spPr bwMode="auto">
              <a:xfrm>
                <a:off x="2464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24"/>
              <p:cNvSpPr>
                <a:spLocks/>
              </p:cNvSpPr>
              <p:nvPr/>
            </p:nvSpPr>
            <p:spPr bwMode="auto">
              <a:xfrm>
                <a:off x="2464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Line 125"/>
              <p:cNvSpPr>
                <a:spLocks noChangeShapeType="1"/>
              </p:cNvSpPr>
              <p:nvPr/>
            </p:nvSpPr>
            <p:spPr bwMode="auto">
              <a:xfrm flipV="1">
                <a:off x="2464" y="35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Line 126"/>
              <p:cNvSpPr>
                <a:spLocks noChangeShapeType="1"/>
              </p:cNvSpPr>
              <p:nvPr/>
            </p:nvSpPr>
            <p:spPr bwMode="auto">
              <a:xfrm>
                <a:off x="2464" y="1072"/>
                <a:ext cx="0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Rectangle 127"/>
              <p:cNvSpPr>
                <a:spLocks noChangeArrowheads="1"/>
              </p:cNvSpPr>
              <p:nvPr/>
            </p:nvSpPr>
            <p:spPr bwMode="auto">
              <a:xfrm>
                <a:off x="2371" y="3607"/>
                <a:ext cx="1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6" name="Rectangle 128"/>
              <p:cNvSpPr>
                <a:spLocks noChangeArrowheads="1"/>
              </p:cNvSpPr>
              <p:nvPr/>
            </p:nvSpPr>
            <p:spPr bwMode="auto">
              <a:xfrm>
                <a:off x="2484" y="3576"/>
                <a:ext cx="9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7" name="Line 129"/>
              <p:cNvSpPr>
                <a:spLocks noChangeShapeType="1"/>
              </p:cNvSpPr>
              <p:nvPr/>
            </p:nvSpPr>
            <p:spPr bwMode="auto">
              <a:xfrm flipV="1">
                <a:off x="2628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Line 130"/>
              <p:cNvSpPr>
                <a:spLocks noChangeShapeType="1"/>
              </p:cNvSpPr>
              <p:nvPr/>
            </p:nvSpPr>
            <p:spPr bwMode="auto">
              <a:xfrm>
                <a:off x="2628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1"/>
              <p:cNvSpPr>
                <a:spLocks/>
              </p:cNvSpPr>
              <p:nvPr/>
            </p:nvSpPr>
            <p:spPr bwMode="auto">
              <a:xfrm>
                <a:off x="2628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Line 132"/>
              <p:cNvSpPr>
                <a:spLocks noChangeShapeType="1"/>
              </p:cNvSpPr>
              <p:nvPr/>
            </p:nvSpPr>
            <p:spPr bwMode="auto">
              <a:xfrm flipV="1">
                <a:off x="2726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Line 133"/>
              <p:cNvSpPr>
                <a:spLocks noChangeShapeType="1"/>
              </p:cNvSpPr>
              <p:nvPr/>
            </p:nvSpPr>
            <p:spPr bwMode="auto">
              <a:xfrm>
                <a:off x="2726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"/>
              <p:cNvSpPr>
                <a:spLocks/>
              </p:cNvSpPr>
              <p:nvPr/>
            </p:nvSpPr>
            <p:spPr bwMode="auto">
              <a:xfrm>
                <a:off x="2726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Line 135"/>
              <p:cNvSpPr>
                <a:spLocks noChangeShapeType="1"/>
              </p:cNvSpPr>
              <p:nvPr/>
            </p:nvSpPr>
            <p:spPr bwMode="auto">
              <a:xfrm flipV="1">
                <a:off x="2793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Line 136"/>
              <p:cNvSpPr>
                <a:spLocks noChangeShapeType="1"/>
              </p:cNvSpPr>
              <p:nvPr/>
            </p:nvSpPr>
            <p:spPr bwMode="auto">
              <a:xfrm>
                <a:off x="2793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7"/>
              <p:cNvSpPr>
                <a:spLocks/>
              </p:cNvSpPr>
              <p:nvPr/>
            </p:nvSpPr>
            <p:spPr bwMode="auto">
              <a:xfrm>
                <a:off x="2793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Line 138"/>
              <p:cNvSpPr>
                <a:spLocks noChangeShapeType="1"/>
              </p:cNvSpPr>
              <p:nvPr/>
            </p:nvSpPr>
            <p:spPr bwMode="auto">
              <a:xfrm flipV="1">
                <a:off x="2850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Line 139"/>
              <p:cNvSpPr>
                <a:spLocks noChangeShapeType="1"/>
              </p:cNvSpPr>
              <p:nvPr/>
            </p:nvSpPr>
            <p:spPr bwMode="auto">
              <a:xfrm>
                <a:off x="2850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40"/>
              <p:cNvSpPr>
                <a:spLocks/>
              </p:cNvSpPr>
              <p:nvPr/>
            </p:nvSpPr>
            <p:spPr bwMode="auto">
              <a:xfrm>
                <a:off x="2850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Line 141"/>
              <p:cNvSpPr>
                <a:spLocks noChangeShapeType="1"/>
              </p:cNvSpPr>
              <p:nvPr/>
            </p:nvSpPr>
            <p:spPr bwMode="auto">
              <a:xfrm flipV="1">
                <a:off x="2891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Line 142"/>
              <p:cNvSpPr>
                <a:spLocks noChangeShapeType="1"/>
              </p:cNvSpPr>
              <p:nvPr/>
            </p:nvSpPr>
            <p:spPr bwMode="auto">
              <a:xfrm>
                <a:off x="2891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43"/>
              <p:cNvSpPr>
                <a:spLocks/>
              </p:cNvSpPr>
              <p:nvPr/>
            </p:nvSpPr>
            <p:spPr bwMode="auto">
              <a:xfrm>
                <a:off x="2891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Line 144"/>
              <p:cNvSpPr>
                <a:spLocks noChangeShapeType="1"/>
              </p:cNvSpPr>
              <p:nvPr/>
            </p:nvSpPr>
            <p:spPr bwMode="auto">
              <a:xfrm flipV="1">
                <a:off x="2927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Line 145"/>
              <p:cNvSpPr>
                <a:spLocks noChangeShapeType="1"/>
              </p:cNvSpPr>
              <p:nvPr/>
            </p:nvSpPr>
            <p:spPr bwMode="auto">
              <a:xfrm>
                <a:off x="2927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46"/>
              <p:cNvSpPr>
                <a:spLocks/>
              </p:cNvSpPr>
              <p:nvPr/>
            </p:nvSpPr>
            <p:spPr bwMode="auto">
              <a:xfrm>
                <a:off x="2927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Line 147"/>
              <p:cNvSpPr>
                <a:spLocks noChangeShapeType="1"/>
              </p:cNvSpPr>
              <p:nvPr/>
            </p:nvSpPr>
            <p:spPr bwMode="auto">
              <a:xfrm flipV="1">
                <a:off x="2958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Line 148"/>
              <p:cNvSpPr>
                <a:spLocks noChangeShapeType="1"/>
              </p:cNvSpPr>
              <p:nvPr/>
            </p:nvSpPr>
            <p:spPr bwMode="auto">
              <a:xfrm>
                <a:off x="2958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49"/>
              <p:cNvSpPr>
                <a:spLocks/>
              </p:cNvSpPr>
              <p:nvPr/>
            </p:nvSpPr>
            <p:spPr bwMode="auto">
              <a:xfrm>
                <a:off x="2958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Line 150"/>
              <p:cNvSpPr>
                <a:spLocks noChangeShapeType="1"/>
              </p:cNvSpPr>
              <p:nvPr/>
            </p:nvSpPr>
            <p:spPr bwMode="auto">
              <a:xfrm flipV="1">
                <a:off x="2989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Line 151"/>
              <p:cNvSpPr>
                <a:spLocks noChangeShapeType="1"/>
              </p:cNvSpPr>
              <p:nvPr/>
            </p:nvSpPr>
            <p:spPr bwMode="auto">
              <a:xfrm>
                <a:off x="2989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152"/>
              <p:cNvSpPr>
                <a:spLocks/>
              </p:cNvSpPr>
              <p:nvPr/>
            </p:nvSpPr>
            <p:spPr bwMode="auto">
              <a:xfrm>
                <a:off x="2989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Line 153"/>
              <p:cNvSpPr>
                <a:spLocks noChangeShapeType="1"/>
              </p:cNvSpPr>
              <p:nvPr/>
            </p:nvSpPr>
            <p:spPr bwMode="auto">
              <a:xfrm flipV="1">
                <a:off x="3015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Line 154"/>
              <p:cNvSpPr>
                <a:spLocks noChangeShapeType="1"/>
              </p:cNvSpPr>
              <p:nvPr/>
            </p:nvSpPr>
            <p:spPr bwMode="auto">
              <a:xfrm>
                <a:off x="3015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155"/>
              <p:cNvSpPr>
                <a:spLocks/>
              </p:cNvSpPr>
              <p:nvPr/>
            </p:nvSpPr>
            <p:spPr bwMode="auto">
              <a:xfrm>
                <a:off x="3015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Line 156"/>
              <p:cNvSpPr>
                <a:spLocks noChangeShapeType="1"/>
              </p:cNvSpPr>
              <p:nvPr/>
            </p:nvSpPr>
            <p:spPr bwMode="auto">
              <a:xfrm flipV="1">
                <a:off x="3015" y="35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Line 157"/>
              <p:cNvSpPr>
                <a:spLocks noChangeShapeType="1"/>
              </p:cNvSpPr>
              <p:nvPr/>
            </p:nvSpPr>
            <p:spPr bwMode="auto">
              <a:xfrm>
                <a:off x="3015" y="1072"/>
                <a:ext cx="0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Rectangle 158"/>
              <p:cNvSpPr>
                <a:spLocks noChangeArrowheads="1"/>
              </p:cNvSpPr>
              <p:nvPr/>
            </p:nvSpPr>
            <p:spPr bwMode="auto">
              <a:xfrm>
                <a:off x="2922" y="3607"/>
                <a:ext cx="1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7" name="Rectangle 159"/>
              <p:cNvSpPr>
                <a:spLocks noChangeArrowheads="1"/>
              </p:cNvSpPr>
              <p:nvPr/>
            </p:nvSpPr>
            <p:spPr bwMode="auto">
              <a:xfrm>
                <a:off x="3035" y="3576"/>
                <a:ext cx="9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8" name="Line 160"/>
              <p:cNvSpPr>
                <a:spLocks noChangeShapeType="1"/>
              </p:cNvSpPr>
              <p:nvPr/>
            </p:nvSpPr>
            <p:spPr bwMode="auto">
              <a:xfrm flipV="1">
                <a:off x="3180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Line 161"/>
              <p:cNvSpPr>
                <a:spLocks noChangeShapeType="1"/>
              </p:cNvSpPr>
              <p:nvPr/>
            </p:nvSpPr>
            <p:spPr bwMode="auto">
              <a:xfrm>
                <a:off x="3180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162"/>
              <p:cNvSpPr>
                <a:spLocks/>
              </p:cNvSpPr>
              <p:nvPr/>
            </p:nvSpPr>
            <p:spPr bwMode="auto">
              <a:xfrm>
                <a:off x="3180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Line 163"/>
              <p:cNvSpPr>
                <a:spLocks noChangeShapeType="1"/>
              </p:cNvSpPr>
              <p:nvPr/>
            </p:nvSpPr>
            <p:spPr bwMode="auto">
              <a:xfrm flipV="1">
                <a:off x="3277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Line 164"/>
              <p:cNvSpPr>
                <a:spLocks noChangeShapeType="1"/>
              </p:cNvSpPr>
              <p:nvPr/>
            </p:nvSpPr>
            <p:spPr bwMode="auto">
              <a:xfrm>
                <a:off x="3277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165"/>
              <p:cNvSpPr>
                <a:spLocks/>
              </p:cNvSpPr>
              <p:nvPr/>
            </p:nvSpPr>
            <p:spPr bwMode="auto">
              <a:xfrm>
                <a:off x="3277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Line 166"/>
              <p:cNvSpPr>
                <a:spLocks noChangeShapeType="1"/>
              </p:cNvSpPr>
              <p:nvPr/>
            </p:nvSpPr>
            <p:spPr bwMode="auto">
              <a:xfrm flipV="1">
                <a:off x="3344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Line 167"/>
              <p:cNvSpPr>
                <a:spLocks noChangeShapeType="1"/>
              </p:cNvSpPr>
              <p:nvPr/>
            </p:nvSpPr>
            <p:spPr bwMode="auto">
              <a:xfrm>
                <a:off x="3344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168"/>
              <p:cNvSpPr>
                <a:spLocks/>
              </p:cNvSpPr>
              <p:nvPr/>
            </p:nvSpPr>
            <p:spPr bwMode="auto">
              <a:xfrm>
                <a:off x="3344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Line 169"/>
              <p:cNvSpPr>
                <a:spLocks noChangeShapeType="1"/>
              </p:cNvSpPr>
              <p:nvPr/>
            </p:nvSpPr>
            <p:spPr bwMode="auto">
              <a:xfrm flipV="1">
                <a:off x="3401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Line 170"/>
              <p:cNvSpPr>
                <a:spLocks noChangeShapeType="1"/>
              </p:cNvSpPr>
              <p:nvPr/>
            </p:nvSpPr>
            <p:spPr bwMode="auto">
              <a:xfrm>
                <a:off x="3401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171"/>
              <p:cNvSpPr>
                <a:spLocks/>
              </p:cNvSpPr>
              <p:nvPr/>
            </p:nvSpPr>
            <p:spPr bwMode="auto">
              <a:xfrm>
                <a:off x="3401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Line 172"/>
              <p:cNvSpPr>
                <a:spLocks noChangeShapeType="1"/>
              </p:cNvSpPr>
              <p:nvPr/>
            </p:nvSpPr>
            <p:spPr bwMode="auto">
              <a:xfrm flipV="1">
                <a:off x="3442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Line 173"/>
              <p:cNvSpPr>
                <a:spLocks noChangeShapeType="1"/>
              </p:cNvSpPr>
              <p:nvPr/>
            </p:nvSpPr>
            <p:spPr bwMode="auto">
              <a:xfrm>
                <a:off x="3442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174"/>
              <p:cNvSpPr>
                <a:spLocks/>
              </p:cNvSpPr>
              <p:nvPr/>
            </p:nvSpPr>
            <p:spPr bwMode="auto">
              <a:xfrm>
                <a:off x="3442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Line 175"/>
              <p:cNvSpPr>
                <a:spLocks noChangeShapeType="1"/>
              </p:cNvSpPr>
              <p:nvPr/>
            </p:nvSpPr>
            <p:spPr bwMode="auto">
              <a:xfrm flipV="1">
                <a:off x="3483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Line 176"/>
              <p:cNvSpPr>
                <a:spLocks noChangeShapeType="1"/>
              </p:cNvSpPr>
              <p:nvPr/>
            </p:nvSpPr>
            <p:spPr bwMode="auto">
              <a:xfrm>
                <a:off x="3483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177"/>
              <p:cNvSpPr>
                <a:spLocks/>
              </p:cNvSpPr>
              <p:nvPr/>
            </p:nvSpPr>
            <p:spPr bwMode="auto">
              <a:xfrm>
                <a:off x="3483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Line 178"/>
              <p:cNvSpPr>
                <a:spLocks noChangeShapeType="1"/>
              </p:cNvSpPr>
              <p:nvPr/>
            </p:nvSpPr>
            <p:spPr bwMode="auto">
              <a:xfrm flipV="1">
                <a:off x="3514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Line 179"/>
              <p:cNvSpPr>
                <a:spLocks noChangeShapeType="1"/>
              </p:cNvSpPr>
              <p:nvPr/>
            </p:nvSpPr>
            <p:spPr bwMode="auto">
              <a:xfrm>
                <a:off x="3514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180"/>
              <p:cNvSpPr>
                <a:spLocks/>
              </p:cNvSpPr>
              <p:nvPr/>
            </p:nvSpPr>
            <p:spPr bwMode="auto">
              <a:xfrm>
                <a:off x="3514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Line 181"/>
              <p:cNvSpPr>
                <a:spLocks noChangeShapeType="1"/>
              </p:cNvSpPr>
              <p:nvPr/>
            </p:nvSpPr>
            <p:spPr bwMode="auto">
              <a:xfrm flipV="1">
                <a:off x="3540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Line 182"/>
              <p:cNvSpPr>
                <a:spLocks noChangeShapeType="1"/>
              </p:cNvSpPr>
              <p:nvPr/>
            </p:nvSpPr>
            <p:spPr bwMode="auto">
              <a:xfrm>
                <a:off x="3540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183"/>
              <p:cNvSpPr>
                <a:spLocks/>
              </p:cNvSpPr>
              <p:nvPr/>
            </p:nvSpPr>
            <p:spPr bwMode="auto">
              <a:xfrm>
                <a:off x="3540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Line 184"/>
              <p:cNvSpPr>
                <a:spLocks noChangeShapeType="1"/>
              </p:cNvSpPr>
              <p:nvPr/>
            </p:nvSpPr>
            <p:spPr bwMode="auto">
              <a:xfrm flipV="1">
                <a:off x="3566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Line 185"/>
              <p:cNvSpPr>
                <a:spLocks noChangeShapeType="1"/>
              </p:cNvSpPr>
              <p:nvPr/>
            </p:nvSpPr>
            <p:spPr bwMode="auto">
              <a:xfrm>
                <a:off x="3566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186"/>
              <p:cNvSpPr>
                <a:spLocks/>
              </p:cNvSpPr>
              <p:nvPr/>
            </p:nvSpPr>
            <p:spPr bwMode="auto">
              <a:xfrm>
                <a:off x="3566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Line 187"/>
              <p:cNvSpPr>
                <a:spLocks noChangeShapeType="1"/>
              </p:cNvSpPr>
              <p:nvPr/>
            </p:nvSpPr>
            <p:spPr bwMode="auto">
              <a:xfrm flipV="1">
                <a:off x="3566" y="35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Line 188"/>
              <p:cNvSpPr>
                <a:spLocks noChangeShapeType="1"/>
              </p:cNvSpPr>
              <p:nvPr/>
            </p:nvSpPr>
            <p:spPr bwMode="auto">
              <a:xfrm>
                <a:off x="3566" y="1072"/>
                <a:ext cx="0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Rectangle 189"/>
              <p:cNvSpPr>
                <a:spLocks noChangeArrowheads="1"/>
              </p:cNvSpPr>
              <p:nvPr/>
            </p:nvSpPr>
            <p:spPr bwMode="auto">
              <a:xfrm>
                <a:off x="3473" y="3607"/>
                <a:ext cx="1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8" name="Rectangle 190"/>
              <p:cNvSpPr>
                <a:spLocks noChangeArrowheads="1"/>
              </p:cNvSpPr>
              <p:nvPr/>
            </p:nvSpPr>
            <p:spPr bwMode="auto">
              <a:xfrm>
                <a:off x="3586" y="3576"/>
                <a:ext cx="9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9" name="Line 191"/>
              <p:cNvSpPr>
                <a:spLocks noChangeShapeType="1"/>
              </p:cNvSpPr>
              <p:nvPr/>
            </p:nvSpPr>
            <p:spPr bwMode="auto">
              <a:xfrm flipV="1">
                <a:off x="3731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Line 192"/>
              <p:cNvSpPr>
                <a:spLocks noChangeShapeType="1"/>
              </p:cNvSpPr>
              <p:nvPr/>
            </p:nvSpPr>
            <p:spPr bwMode="auto">
              <a:xfrm>
                <a:off x="3731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93"/>
              <p:cNvSpPr>
                <a:spLocks/>
              </p:cNvSpPr>
              <p:nvPr/>
            </p:nvSpPr>
            <p:spPr bwMode="auto">
              <a:xfrm>
                <a:off x="3731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Line 194"/>
              <p:cNvSpPr>
                <a:spLocks noChangeShapeType="1"/>
              </p:cNvSpPr>
              <p:nvPr/>
            </p:nvSpPr>
            <p:spPr bwMode="auto">
              <a:xfrm flipV="1">
                <a:off x="3828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Line 195"/>
              <p:cNvSpPr>
                <a:spLocks noChangeShapeType="1"/>
              </p:cNvSpPr>
              <p:nvPr/>
            </p:nvSpPr>
            <p:spPr bwMode="auto">
              <a:xfrm>
                <a:off x="3828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96"/>
              <p:cNvSpPr>
                <a:spLocks/>
              </p:cNvSpPr>
              <p:nvPr/>
            </p:nvSpPr>
            <p:spPr bwMode="auto">
              <a:xfrm>
                <a:off x="3828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Line 197"/>
              <p:cNvSpPr>
                <a:spLocks noChangeShapeType="1"/>
              </p:cNvSpPr>
              <p:nvPr/>
            </p:nvSpPr>
            <p:spPr bwMode="auto">
              <a:xfrm flipV="1">
                <a:off x="3901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Line 198"/>
              <p:cNvSpPr>
                <a:spLocks noChangeShapeType="1"/>
              </p:cNvSpPr>
              <p:nvPr/>
            </p:nvSpPr>
            <p:spPr bwMode="auto">
              <a:xfrm>
                <a:off x="3901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99"/>
              <p:cNvSpPr>
                <a:spLocks/>
              </p:cNvSpPr>
              <p:nvPr/>
            </p:nvSpPr>
            <p:spPr bwMode="auto">
              <a:xfrm>
                <a:off x="3901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Line 200"/>
              <p:cNvSpPr>
                <a:spLocks noChangeShapeType="1"/>
              </p:cNvSpPr>
              <p:nvPr/>
            </p:nvSpPr>
            <p:spPr bwMode="auto">
              <a:xfrm flipV="1">
                <a:off x="3952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Line 201"/>
              <p:cNvSpPr>
                <a:spLocks noChangeShapeType="1"/>
              </p:cNvSpPr>
              <p:nvPr/>
            </p:nvSpPr>
            <p:spPr bwMode="auto">
              <a:xfrm>
                <a:off x="3952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202"/>
              <p:cNvSpPr>
                <a:spLocks/>
              </p:cNvSpPr>
              <p:nvPr/>
            </p:nvSpPr>
            <p:spPr bwMode="auto">
              <a:xfrm>
                <a:off x="3952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Line 203"/>
              <p:cNvSpPr>
                <a:spLocks noChangeShapeType="1"/>
              </p:cNvSpPr>
              <p:nvPr/>
            </p:nvSpPr>
            <p:spPr bwMode="auto">
              <a:xfrm flipV="1">
                <a:off x="3998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Line 204"/>
              <p:cNvSpPr>
                <a:spLocks noChangeShapeType="1"/>
              </p:cNvSpPr>
              <p:nvPr/>
            </p:nvSpPr>
            <p:spPr bwMode="auto">
              <a:xfrm>
                <a:off x="3998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" name="Group 406"/>
            <p:cNvGrpSpPr>
              <a:grpSpLocks/>
            </p:cNvGrpSpPr>
            <p:nvPr/>
          </p:nvGrpSpPr>
          <p:grpSpPr bwMode="auto">
            <a:xfrm>
              <a:off x="615" y="1072"/>
              <a:ext cx="3621" cy="2669"/>
              <a:chOff x="615" y="1072"/>
              <a:chExt cx="3621" cy="2669"/>
            </a:xfrm>
          </p:grpSpPr>
          <p:sp>
            <p:nvSpPr>
              <p:cNvPr id="593" name="Freeform 206"/>
              <p:cNvSpPr>
                <a:spLocks/>
              </p:cNvSpPr>
              <p:nvPr/>
            </p:nvSpPr>
            <p:spPr bwMode="auto">
              <a:xfrm>
                <a:off x="3998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Line 207"/>
              <p:cNvSpPr>
                <a:spLocks noChangeShapeType="1"/>
              </p:cNvSpPr>
              <p:nvPr/>
            </p:nvSpPr>
            <p:spPr bwMode="auto">
              <a:xfrm flipV="1">
                <a:off x="4034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Line 208"/>
              <p:cNvSpPr>
                <a:spLocks noChangeShapeType="1"/>
              </p:cNvSpPr>
              <p:nvPr/>
            </p:nvSpPr>
            <p:spPr bwMode="auto">
              <a:xfrm>
                <a:off x="4034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209"/>
              <p:cNvSpPr>
                <a:spLocks/>
              </p:cNvSpPr>
              <p:nvPr/>
            </p:nvSpPr>
            <p:spPr bwMode="auto">
              <a:xfrm>
                <a:off x="4034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Line 210"/>
              <p:cNvSpPr>
                <a:spLocks noChangeShapeType="1"/>
              </p:cNvSpPr>
              <p:nvPr/>
            </p:nvSpPr>
            <p:spPr bwMode="auto">
              <a:xfrm flipV="1">
                <a:off x="4065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Line 211"/>
              <p:cNvSpPr>
                <a:spLocks noChangeShapeType="1"/>
              </p:cNvSpPr>
              <p:nvPr/>
            </p:nvSpPr>
            <p:spPr bwMode="auto">
              <a:xfrm>
                <a:off x="4065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212"/>
              <p:cNvSpPr>
                <a:spLocks/>
              </p:cNvSpPr>
              <p:nvPr/>
            </p:nvSpPr>
            <p:spPr bwMode="auto">
              <a:xfrm>
                <a:off x="4065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Line 213"/>
              <p:cNvSpPr>
                <a:spLocks noChangeShapeType="1"/>
              </p:cNvSpPr>
              <p:nvPr/>
            </p:nvSpPr>
            <p:spPr bwMode="auto">
              <a:xfrm flipV="1">
                <a:off x="4096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Line 214"/>
              <p:cNvSpPr>
                <a:spLocks noChangeShapeType="1"/>
              </p:cNvSpPr>
              <p:nvPr/>
            </p:nvSpPr>
            <p:spPr bwMode="auto">
              <a:xfrm>
                <a:off x="4096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215"/>
              <p:cNvSpPr>
                <a:spLocks/>
              </p:cNvSpPr>
              <p:nvPr/>
            </p:nvSpPr>
            <p:spPr bwMode="auto">
              <a:xfrm>
                <a:off x="4096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Line 216"/>
              <p:cNvSpPr>
                <a:spLocks noChangeShapeType="1"/>
              </p:cNvSpPr>
              <p:nvPr/>
            </p:nvSpPr>
            <p:spPr bwMode="auto">
              <a:xfrm flipV="1">
                <a:off x="4122" y="3540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Line 217"/>
              <p:cNvSpPr>
                <a:spLocks noChangeShapeType="1"/>
              </p:cNvSpPr>
              <p:nvPr/>
            </p:nvSpPr>
            <p:spPr bwMode="auto">
              <a:xfrm>
                <a:off x="4122" y="107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218"/>
              <p:cNvSpPr>
                <a:spLocks/>
              </p:cNvSpPr>
              <p:nvPr/>
            </p:nvSpPr>
            <p:spPr bwMode="auto">
              <a:xfrm>
                <a:off x="4122" y="1072"/>
                <a:ext cx="0" cy="2489"/>
              </a:xfrm>
              <a:custGeom>
                <a:avLst/>
                <a:gdLst>
                  <a:gd name="T0" fmla="*/ 483 h 483"/>
                  <a:gd name="T1" fmla="*/ 0 h 483"/>
                  <a:gd name="T2" fmla="*/ 0 h 4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Line 219"/>
              <p:cNvSpPr>
                <a:spLocks noChangeShapeType="1"/>
              </p:cNvSpPr>
              <p:nvPr/>
            </p:nvSpPr>
            <p:spPr bwMode="auto">
              <a:xfrm flipV="1">
                <a:off x="4122" y="3525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Line 220"/>
              <p:cNvSpPr>
                <a:spLocks noChangeShapeType="1"/>
              </p:cNvSpPr>
              <p:nvPr/>
            </p:nvSpPr>
            <p:spPr bwMode="auto">
              <a:xfrm>
                <a:off x="4122" y="1072"/>
                <a:ext cx="0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Rectangle 221"/>
              <p:cNvSpPr>
                <a:spLocks noChangeArrowheads="1"/>
              </p:cNvSpPr>
              <p:nvPr/>
            </p:nvSpPr>
            <p:spPr bwMode="auto">
              <a:xfrm>
                <a:off x="4029" y="3607"/>
                <a:ext cx="1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9" name="Rectangle 222"/>
              <p:cNvSpPr>
                <a:spLocks noChangeArrowheads="1"/>
              </p:cNvSpPr>
              <p:nvPr/>
            </p:nvSpPr>
            <p:spPr bwMode="auto">
              <a:xfrm>
                <a:off x="4143" y="3576"/>
                <a:ext cx="9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0" name="Line 223"/>
              <p:cNvSpPr>
                <a:spLocks noChangeShapeType="1"/>
              </p:cNvSpPr>
              <p:nvPr/>
            </p:nvSpPr>
            <p:spPr bwMode="auto">
              <a:xfrm>
                <a:off x="805" y="3561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Line 224"/>
              <p:cNvSpPr>
                <a:spLocks noChangeShapeType="1"/>
              </p:cNvSpPr>
              <p:nvPr/>
            </p:nvSpPr>
            <p:spPr bwMode="auto">
              <a:xfrm flipH="1">
                <a:off x="4101" y="356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225"/>
              <p:cNvSpPr>
                <a:spLocks/>
              </p:cNvSpPr>
              <p:nvPr/>
            </p:nvSpPr>
            <p:spPr bwMode="auto">
              <a:xfrm>
                <a:off x="805" y="3561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Line 226"/>
              <p:cNvSpPr>
                <a:spLocks noChangeShapeType="1"/>
              </p:cNvSpPr>
              <p:nvPr/>
            </p:nvSpPr>
            <p:spPr bwMode="auto">
              <a:xfrm>
                <a:off x="805" y="3561"/>
                <a:ext cx="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Line 227"/>
              <p:cNvSpPr>
                <a:spLocks noChangeShapeType="1"/>
              </p:cNvSpPr>
              <p:nvPr/>
            </p:nvSpPr>
            <p:spPr bwMode="auto">
              <a:xfrm flipH="1">
                <a:off x="4086" y="3561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Rectangle 228"/>
              <p:cNvSpPr>
                <a:spLocks noChangeArrowheads="1"/>
              </p:cNvSpPr>
              <p:nvPr/>
            </p:nvSpPr>
            <p:spPr bwMode="auto">
              <a:xfrm>
                <a:off x="615" y="3504"/>
                <a:ext cx="1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6" name="Rectangle 229"/>
              <p:cNvSpPr>
                <a:spLocks noChangeArrowheads="1"/>
              </p:cNvSpPr>
              <p:nvPr/>
            </p:nvSpPr>
            <p:spPr bwMode="auto">
              <a:xfrm>
                <a:off x="728" y="3473"/>
                <a:ext cx="8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-2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7" name="Line 230"/>
              <p:cNvSpPr>
                <a:spLocks noChangeShapeType="1"/>
              </p:cNvSpPr>
              <p:nvPr/>
            </p:nvSpPr>
            <p:spPr bwMode="auto">
              <a:xfrm>
                <a:off x="805" y="3453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Line 231"/>
              <p:cNvSpPr>
                <a:spLocks noChangeShapeType="1"/>
              </p:cNvSpPr>
              <p:nvPr/>
            </p:nvSpPr>
            <p:spPr bwMode="auto">
              <a:xfrm flipH="1">
                <a:off x="4101" y="3453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232"/>
              <p:cNvSpPr>
                <a:spLocks/>
              </p:cNvSpPr>
              <p:nvPr/>
            </p:nvSpPr>
            <p:spPr bwMode="auto">
              <a:xfrm>
                <a:off x="805" y="3453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Line 233"/>
              <p:cNvSpPr>
                <a:spLocks noChangeShapeType="1"/>
              </p:cNvSpPr>
              <p:nvPr/>
            </p:nvSpPr>
            <p:spPr bwMode="auto">
              <a:xfrm>
                <a:off x="805" y="3391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Line 234"/>
              <p:cNvSpPr>
                <a:spLocks noChangeShapeType="1"/>
              </p:cNvSpPr>
              <p:nvPr/>
            </p:nvSpPr>
            <p:spPr bwMode="auto">
              <a:xfrm flipH="1">
                <a:off x="4101" y="339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235"/>
              <p:cNvSpPr>
                <a:spLocks/>
              </p:cNvSpPr>
              <p:nvPr/>
            </p:nvSpPr>
            <p:spPr bwMode="auto">
              <a:xfrm>
                <a:off x="805" y="3391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Line 236"/>
              <p:cNvSpPr>
                <a:spLocks noChangeShapeType="1"/>
              </p:cNvSpPr>
              <p:nvPr/>
            </p:nvSpPr>
            <p:spPr bwMode="auto">
              <a:xfrm>
                <a:off x="805" y="3344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Line 237"/>
              <p:cNvSpPr>
                <a:spLocks noChangeShapeType="1"/>
              </p:cNvSpPr>
              <p:nvPr/>
            </p:nvSpPr>
            <p:spPr bwMode="auto">
              <a:xfrm flipH="1">
                <a:off x="4101" y="3344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238"/>
              <p:cNvSpPr>
                <a:spLocks/>
              </p:cNvSpPr>
              <p:nvPr/>
            </p:nvSpPr>
            <p:spPr bwMode="auto">
              <a:xfrm>
                <a:off x="805" y="3344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Line 239"/>
              <p:cNvSpPr>
                <a:spLocks noChangeShapeType="1"/>
              </p:cNvSpPr>
              <p:nvPr/>
            </p:nvSpPr>
            <p:spPr bwMode="auto">
              <a:xfrm>
                <a:off x="805" y="3308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Line 240"/>
              <p:cNvSpPr>
                <a:spLocks noChangeShapeType="1"/>
              </p:cNvSpPr>
              <p:nvPr/>
            </p:nvSpPr>
            <p:spPr bwMode="auto">
              <a:xfrm flipH="1">
                <a:off x="4101" y="3308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241"/>
              <p:cNvSpPr>
                <a:spLocks/>
              </p:cNvSpPr>
              <p:nvPr/>
            </p:nvSpPr>
            <p:spPr bwMode="auto">
              <a:xfrm>
                <a:off x="805" y="3308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Line 242"/>
              <p:cNvSpPr>
                <a:spLocks noChangeShapeType="1"/>
              </p:cNvSpPr>
              <p:nvPr/>
            </p:nvSpPr>
            <p:spPr bwMode="auto">
              <a:xfrm>
                <a:off x="805" y="3283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Line 243"/>
              <p:cNvSpPr>
                <a:spLocks noChangeShapeType="1"/>
              </p:cNvSpPr>
              <p:nvPr/>
            </p:nvSpPr>
            <p:spPr bwMode="auto">
              <a:xfrm flipH="1">
                <a:off x="4101" y="3283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244"/>
              <p:cNvSpPr>
                <a:spLocks/>
              </p:cNvSpPr>
              <p:nvPr/>
            </p:nvSpPr>
            <p:spPr bwMode="auto">
              <a:xfrm>
                <a:off x="805" y="3283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Line 245"/>
              <p:cNvSpPr>
                <a:spLocks noChangeShapeType="1"/>
              </p:cNvSpPr>
              <p:nvPr/>
            </p:nvSpPr>
            <p:spPr bwMode="auto">
              <a:xfrm>
                <a:off x="805" y="3257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Line 246"/>
              <p:cNvSpPr>
                <a:spLocks noChangeShapeType="1"/>
              </p:cNvSpPr>
              <p:nvPr/>
            </p:nvSpPr>
            <p:spPr bwMode="auto">
              <a:xfrm flipH="1">
                <a:off x="4101" y="3257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247"/>
              <p:cNvSpPr>
                <a:spLocks/>
              </p:cNvSpPr>
              <p:nvPr/>
            </p:nvSpPr>
            <p:spPr bwMode="auto">
              <a:xfrm>
                <a:off x="805" y="3257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Line 248"/>
              <p:cNvSpPr>
                <a:spLocks noChangeShapeType="1"/>
              </p:cNvSpPr>
              <p:nvPr/>
            </p:nvSpPr>
            <p:spPr bwMode="auto">
              <a:xfrm>
                <a:off x="805" y="3236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Line 249"/>
              <p:cNvSpPr>
                <a:spLocks noChangeShapeType="1"/>
              </p:cNvSpPr>
              <p:nvPr/>
            </p:nvSpPr>
            <p:spPr bwMode="auto">
              <a:xfrm flipH="1">
                <a:off x="4101" y="3236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250"/>
              <p:cNvSpPr>
                <a:spLocks/>
              </p:cNvSpPr>
              <p:nvPr/>
            </p:nvSpPr>
            <p:spPr bwMode="auto">
              <a:xfrm>
                <a:off x="805" y="3236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Line 251"/>
              <p:cNvSpPr>
                <a:spLocks noChangeShapeType="1"/>
              </p:cNvSpPr>
              <p:nvPr/>
            </p:nvSpPr>
            <p:spPr bwMode="auto">
              <a:xfrm>
                <a:off x="805" y="3221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Line 252"/>
              <p:cNvSpPr>
                <a:spLocks noChangeShapeType="1"/>
              </p:cNvSpPr>
              <p:nvPr/>
            </p:nvSpPr>
            <p:spPr bwMode="auto">
              <a:xfrm flipH="1">
                <a:off x="4101" y="322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253"/>
              <p:cNvSpPr>
                <a:spLocks/>
              </p:cNvSpPr>
              <p:nvPr/>
            </p:nvSpPr>
            <p:spPr bwMode="auto">
              <a:xfrm>
                <a:off x="805" y="3221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Line 254"/>
              <p:cNvSpPr>
                <a:spLocks noChangeShapeType="1"/>
              </p:cNvSpPr>
              <p:nvPr/>
            </p:nvSpPr>
            <p:spPr bwMode="auto">
              <a:xfrm>
                <a:off x="805" y="3205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Line 255"/>
              <p:cNvSpPr>
                <a:spLocks noChangeShapeType="1"/>
              </p:cNvSpPr>
              <p:nvPr/>
            </p:nvSpPr>
            <p:spPr bwMode="auto">
              <a:xfrm flipH="1">
                <a:off x="4101" y="3205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256"/>
              <p:cNvSpPr>
                <a:spLocks/>
              </p:cNvSpPr>
              <p:nvPr/>
            </p:nvSpPr>
            <p:spPr bwMode="auto">
              <a:xfrm>
                <a:off x="805" y="3205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Line 257"/>
              <p:cNvSpPr>
                <a:spLocks noChangeShapeType="1"/>
              </p:cNvSpPr>
              <p:nvPr/>
            </p:nvSpPr>
            <p:spPr bwMode="auto">
              <a:xfrm>
                <a:off x="805" y="3205"/>
                <a:ext cx="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Line 258"/>
              <p:cNvSpPr>
                <a:spLocks noChangeShapeType="1"/>
              </p:cNvSpPr>
              <p:nvPr/>
            </p:nvSpPr>
            <p:spPr bwMode="auto">
              <a:xfrm flipH="1">
                <a:off x="4086" y="3205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Rectangle 259"/>
              <p:cNvSpPr>
                <a:spLocks noChangeArrowheads="1"/>
              </p:cNvSpPr>
              <p:nvPr/>
            </p:nvSpPr>
            <p:spPr bwMode="auto">
              <a:xfrm>
                <a:off x="615" y="3149"/>
                <a:ext cx="1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7" name="Rectangle 260"/>
              <p:cNvSpPr>
                <a:spLocks noChangeArrowheads="1"/>
              </p:cNvSpPr>
              <p:nvPr/>
            </p:nvSpPr>
            <p:spPr bwMode="auto">
              <a:xfrm>
                <a:off x="728" y="3118"/>
                <a:ext cx="8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-1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8" name="Line 261"/>
              <p:cNvSpPr>
                <a:spLocks noChangeShapeType="1"/>
              </p:cNvSpPr>
              <p:nvPr/>
            </p:nvSpPr>
            <p:spPr bwMode="auto">
              <a:xfrm>
                <a:off x="805" y="3097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Line 262"/>
              <p:cNvSpPr>
                <a:spLocks noChangeShapeType="1"/>
              </p:cNvSpPr>
              <p:nvPr/>
            </p:nvSpPr>
            <p:spPr bwMode="auto">
              <a:xfrm flipH="1">
                <a:off x="4101" y="3097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263"/>
              <p:cNvSpPr>
                <a:spLocks/>
              </p:cNvSpPr>
              <p:nvPr/>
            </p:nvSpPr>
            <p:spPr bwMode="auto">
              <a:xfrm>
                <a:off x="805" y="3097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Line 264"/>
              <p:cNvSpPr>
                <a:spLocks noChangeShapeType="1"/>
              </p:cNvSpPr>
              <p:nvPr/>
            </p:nvSpPr>
            <p:spPr bwMode="auto">
              <a:xfrm>
                <a:off x="805" y="3035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Line 265"/>
              <p:cNvSpPr>
                <a:spLocks noChangeShapeType="1"/>
              </p:cNvSpPr>
              <p:nvPr/>
            </p:nvSpPr>
            <p:spPr bwMode="auto">
              <a:xfrm flipH="1">
                <a:off x="4101" y="3035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266"/>
              <p:cNvSpPr>
                <a:spLocks/>
              </p:cNvSpPr>
              <p:nvPr/>
            </p:nvSpPr>
            <p:spPr bwMode="auto">
              <a:xfrm>
                <a:off x="805" y="3035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Line 267"/>
              <p:cNvSpPr>
                <a:spLocks noChangeShapeType="1"/>
              </p:cNvSpPr>
              <p:nvPr/>
            </p:nvSpPr>
            <p:spPr bwMode="auto">
              <a:xfrm>
                <a:off x="805" y="2989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Line 268"/>
              <p:cNvSpPr>
                <a:spLocks noChangeShapeType="1"/>
              </p:cNvSpPr>
              <p:nvPr/>
            </p:nvSpPr>
            <p:spPr bwMode="auto">
              <a:xfrm flipH="1">
                <a:off x="4101" y="2989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269"/>
              <p:cNvSpPr>
                <a:spLocks/>
              </p:cNvSpPr>
              <p:nvPr/>
            </p:nvSpPr>
            <p:spPr bwMode="auto">
              <a:xfrm>
                <a:off x="805" y="2989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Line 270"/>
              <p:cNvSpPr>
                <a:spLocks noChangeShapeType="1"/>
              </p:cNvSpPr>
              <p:nvPr/>
            </p:nvSpPr>
            <p:spPr bwMode="auto">
              <a:xfrm>
                <a:off x="805" y="2953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Line 271"/>
              <p:cNvSpPr>
                <a:spLocks noChangeShapeType="1"/>
              </p:cNvSpPr>
              <p:nvPr/>
            </p:nvSpPr>
            <p:spPr bwMode="auto">
              <a:xfrm flipH="1">
                <a:off x="4101" y="2953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272"/>
              <p:cNvSpPr>
                <a:spLocks/>
              </p:cNvSpPr>
              <p:nvPr/>
            </p:nvSpPr>
            <p:spPr bwMode="auto">
              <a:xfrm>
                <a:off x="805" y="2953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Line 273"/>
              <p:cNvSpPr>
                <a:spLocks noChangeShapeType="1"/>
              </p:cNvSpPr>
              <p:nvPr/>
            </p:nvSpPr>
            <p:spPr bwMode="auto">
              <a:xfrm>
                <a:off x="805" y="2927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Line 274"/>
              <p:cNvSpPr>
                <a:spLocks noChangeShapeType="1"/>
              </p:cNvSpPr>
              <p:nvPr/>
            </p:nvSpPr>
            <p:spPr bwMode="auto">
              <a:xfrm flipH="1">
                <a:off x="4101" y="2927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275"/>
              <p:cNvSpPr>
                <a:spLocks/>
              </p:cNvSpPr>
              <p:nvPr/>
            </p:nvSpPr>
            <p:spPr bwMode="auto">
              <a:xfrm>
                <a:off x="805" y="2927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Line 276"/>
              <p:cNvSpPr>
                <a:spLocks noChangeShapeType="1"/>
              </p:cNvSpPr>
              <p:nvPr/>
            </p:nvSpPr>
            <p:spPr bwMode="auto">
              <a:xfrm>
                <a:off x="805" y="2901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Line 277"/>
              <p:cNvSpPr>
                <a:spLocks noChangeShapeType="1"/>
              </p:cNvSpPr>
              <p:nvPr/>
            </p:nvSpPr>
            <p:spPr bwMode="auto">
              <a:xfrm flipH="1">
                <a:off x="4101" y="290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278"/>
              <p:cNvSpPr>
                <a:spLocks/>
              </p:cNvSpPr>
              <p:nvPr/>
            </p:nvSpPr>
            <p:spPr bwMode="auto">
              <a:xfrm>
                <a:off x="805" y="2901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Line 279"/>
              <p:cNvSpPr>
                <a:spLocks noChangeShapeType="1"/>
              </p:cNvSpPr>
              <p:nvPr/>
            </p:nvSpPr>
            <p:spPr bwMode="auto">
              <a:xfrm>
                <a:off x="805" y="2881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Line 280"/>
              <p:cNvSpPr>
                <a:spLocks noChangeShapeType="1"/>
              </p:cNvSpPr>
              <p:nvPr/>
            </p:nvSpPr>
            <p:spPr bwMode="auto">
              <a:xfrm flipH="1">
                <a:off x="4101" y="288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281"/>
              <p:cNvSpPr>
                <a:spLocks/>
              </p:cNvSpPr>
              <p:nvPr/>
            </p:nvSpPr>
            <p:spPr bwMode="auto">
              <a:xfrm>
                <a:off x="805" y="2881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Line 282"/>
              <p:cNvSpPr>
                <a:spLocks noChangeShapeType="1"/>
              </p:cNvSpPr>
              <p:nvPr/>
            </p:nvSpPr>
            <p:spPr bwMode="auto">
              <a:xfrm>
                <a:off x="805" y="2865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Line 283"/>
              <p:cNvSpPr>
                <a:spLocks noChangeShapeType="1"/>
              </p:cNvSpPr>
              <p:nvPr/>
            </p:nvSpPr>
            <p:spPr bwMode="auto">
              <a:xfrm flipH="1">
                <a:off x="4101" y="2865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284"/>
              <p:cNvSpPr>
                <a:spLocks/>
              </p:cNvSpPr>
              <p:nvPr/>
            </p:nvSpPr>
            <p:spPr bwMode="auto">
              <a:xfrm>
                <a:off x="805" y="2865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Line 285"/>
              <p:cNvSpPr>
                <a:spLocks noChangeShapeType="1"/>
              </p:cNvSpPr>
              <p:nvPr/>
            </p:nvSpPr>
            <p:spPr bwMode="auto">
              <a:xfrm>
                <a:off x="805" y="2850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Line 286"/>
              <p:cNvSpPr>
                <a:spLocks noChangeShapeType="1"/>
              </p:cNvSpPr>
              <p:nvPr/>
            </p:nvSpPr>
            <p:spPr bwMode="auto">
              <a:xfrm flipH="1">
                <a:off x="4101" y="285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287"/>
              <p:cNvSpPr>
                <a:spLocks/>
              </p:cNvSpPr>
              <p:nvPr/>
            </p:nvSpPr>
            <p:spPr bwMode="auto">
              <a:xfrm>
                <a:off x="805" y="2850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Line 288"/>
              <p:cNvSpPr>
                <a:spLocks noChangeShapeType="1"/>
              </p:cNvSpPr>
              <p:nvPr/>
            </p:nvSpPr>
            <p:spPr bwMode="auto">
              <a:xfrm>
                <a:off x="805" y="2850"/>
                <a:ext cx="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Line 289"/>
              <p:cNvSpPr>
                <a:spLocks noChangeShapeType="1"/>
              </p:cNvSpPr>
              <p:nvPr/>
            </p:nvSpPr>
            <p:spPr bwMode="auto">
              <a:xfrm flipH="1">
                <a:off x="4086" y="2850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Rectangle 290"/>
              <p:cNvSpPr>
                <a:spLocks noChangeArrowheads="1"/>
              </p:cNvSpPr>
              <p:nvPr/>
            </p:nvSpPr>
            <p:spPr bwMode="auto">
              <a:xfrm>
                <a:off x="615" y="2793"/>
                <a:ext cx="1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8" name="Rectangle 291"/>
              <p:cNvSpPr>
                <a:spLocks noChangeArrowheads="1"/>
              </p:cNvSpPr>
              <p:nvPr/>
            </p:nvSpPr>
            <p:spPr bwMode="auto">
              <a:xfrm>
                <a:off x="728" y="2762"/>
                <a:ext cx="6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9" name="Line 292"/>
              <p:cNvSpPr>
                <a:spLocks noChangeShapeType="1"/>
              </p:cNvSpPr>
              <p:nvPr/>
            </p:nvSpPr>
            <p:spPr bwMode="auto">
              <a:xfrm>
                <a:off x="805" y="2742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Line 293"/>
              <p:cNvSpPr>
                <a:spLocks noChangeShapeType="1"/>
              </p:cNvSpPr>
              <p:nvPr/>
            </p:nvSpPr>
            <p:spPr bwMode="auto">
              <a:xfrm flipH="1">
                <a:off x="4101" y="2742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294"/>
              <p:cNvSpPr>
                <a:spLocks/>
              </p:cNvSpPr>
              <p:nvPr/>
            </p:nvSpPr>
            <p:spPr bwMode="auto">
              <a:xfrm>
                <a:off x="805" y="2742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Line 295"/>
              <p:cNvSpPr>
                <a:spLocks noChangeShapeType="1"/>
              </p:cNvSpPr>
              <p:nvPr/>
            </p:nvSpPr>
            <p:spPr bwMode="auto">
              <a:xfrm>
                <a:off x="805" y="2680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Line 296"/>
              <p:cNvSpPr>
                <a:spLocks noChangeShapeType="1"/>
              </p:cNvSpPr>
              <p:nvPr/>
            </p:nvSpPr>
            <p:spPr bwMode="auto">
              <a:xfrm flipH="1">
                <a:off x="4101" y="268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297"/>
              <p:cNvSpPr>
                <a:spLocks/>
              </p:cNvSpPr>
              <p:nvPr/>
            </p:nvSpPr>
            <p:spPr bwMode="auto">
              <a:xfrm>
                <a:off x="805" y="2680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Line 298"/>
              <p:cNvSpPr>
                <a:spLocks noChangeShapeType="1"/>
              </p:cNvSpPr>
              <p:nvPr/>
            </p:nvSpPr>
            <p:spPr bwMode="auto">
              <a:xfrm>
                <a:off x="805" y="2633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Line 299"/>
              <p:cNvSpPr>
                <a:spLocks noChangeShapeType="1"/>
              </p:cNvSpPr>
              <p:nvPr/>
            </p:nvSpPr>
            <p:spPr bwMode="auto">
              <a:xfrm flipH="1">
                <a:off x="4101" y="2633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300"/>
              <p:cNvSpPr>
                <a:spLocks/>
              </p:cNvSpPr>
              <p:nvPr/>
            </p:nvSpPr>
            <p:spPr bwMode="auto">
              <a:xfrm>
                <a:off x="805" y="2633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Line 301"/>
              <p:cNvSpPr>
                <a:spLocks noChangeShapeType="1"/>
              </p:cNvSpPr>
              <p:nvPr/>
            </p:nvSpPr>
            <p:spPr bwMode="auto">
              <a:xfrm>
                <a:off x="805" y="2597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Line 302"/>
              <p:cNvSpPr>
                <a:spLocks noChangeShapeType="1"/>
              </p:cNvSpPr>
              <p:nvPr/>
            </p:nvSpPr>
            <p:spPr bwMode="auto">
              <a:xfrm flipH="1">
                <a:off x="4101" y="2597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303"/>
              <p:cNvSpPr>
                <a:spLocks/>
              </p:cNvSpPr>
              <p:nvPr/>
            </p:nvSpPr>
            <p:spPr bwMode="auto">
              <a:xfrm>
                <a:off x="805" y="2597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Line 304"/>
              <p:cNvSpPr>
                <a:spLocks noChangeShapeType="1"/>
              </p:cNvSpPr>
              <p:nvPr/>
            </p:nvSpPr>
            <p:spPr bwMode="auto">
              <a:xfrm>
                <a:off x="805" y="2571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Line 305"/>
              <p:cNvSpPr>
                <a:spLocks noChangeShapeType="1"/>
              </p:cNvSpPr>
              <p:nvPr/>
            </p:nvSpPr>
            <p:spPr bwMode="auto">
              <a:xfrm flipH="1">
                <a:off x="4101" y="257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306"/>
              <p:cNvSpPr>
                <a:spLocks/>
              </p:cNvSpPr>
              <p:nvPr/>
            </p:nvSpPr>
            <p:spPr bwMode="auto">
              <a:xfrm>
                <a:off x="805" y="2571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Line 307"/>
              <p:cNvSpPr>
                <a:spLocks noChangeShapeType="1"/>
              </p:cNvSpPr>
              <p:nvPr/>
            </p:nvSpPr>
            <p:spPr bwMode="auto">
              <a:xfrm>
                <a:off x="805" y="2546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Line 308"/>
              <p:cNvSpPr>
                <a:spLocks noChangeShapeType="1"/>
              </p:cNvSpPr>
              <p:nvPr/>
            </p:nvSpPr>
            <p:spPr bwMode="auto">
              <a:xfrm flipH="1">
                <a:off x="4101" y="2546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309"/>
              <p:cNvSpPr>
                <a:spLocks/>
              </p:cNvSpPr>
              <p:nvPr/>
            </p:nvSpPr>
            <p:spPr bwMode="auto">
              <a:xfrm>
                <a:off x="805" y="2546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Line 310"/>
              <p:cNvSpPr>
                <a:spLocks noChangeShapeType="1"/>
              </p:cNvSpPr>
              <p:nvPr/>
            </p:nvSpPr>
            <p:spPr bwMode="auto">
              <a:xfrm>
                <a:off x="805" y="2525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Line 311"/>
              <p:cNvSpPr>
                <a:spLocks noChangeShapeType="1"/>
              </p:cNvSpPr>
              <p:nvPr/>
            </p:nvSpPr>
            <p:spPr bwMode="auto">
              <a:xfrm flipH="1">
                <a:off x="4101" y="2525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312"/>
              <p:cNvSpPr>
                <a:spLocks/>
              </p:cNvSpPr>
              <p:nvPr/>
            </p:nvSpPr>
            <p:spPr bwMode="auto">
              <a:xfrm>
                <a:off x="805" y="2525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Line 313"/>
              <p:cNvSpPr>
                <a:spLocks noChangeShapeType="1"/>
              </p:cNvSpPr>
              <p:nvPr/>
            </p:nvSpPr>
            <p:spPr bwMode="auto">
              <a:xfrm>
                <a:off x="805" y="2510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Line 314"/>
              <p:cNvSpPr>
                <a:spLocks noChangeShapeType="1"/>
              </p:cNvSpPr>
              <p:nvPr/>
            </p:nvSpPr>
            <p:spPr bwMode="auto">
              <a:xfrm flipH="1">
                <a:off x="4101" y="251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315"/>
              <p:cNvSpPr>
                <a:spLocks/>
              </p:cNvSpPr>
              <p:nvPr/>
            </p:nvSpPr>
            <p:spPr bwMode="auto">
              <a:xfrm>
                <a:off x="805" y="2510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Line 316"/>
              <p:cNvSpPr>
                <a:spLocks noChangeShapeType="1"/>
              </p:cNvSpPr>
              <p:nvPr/>
            </p:nvSpPr>
            <p:spPr bwMode="auto">
              <a:xfrm>
                <a:off x="805" y="2494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Line 317"/>
              <p:cNvSpPr>
                <a:spLocks noChangeShapeType="1"/>
              </p:cNvSpPr>
              <p:nvPr/>
            </p:nvSpPr>
            <p:spPr bwMode="auto">
              <a:xfrm flipH="1">
                <a:off x="4101" y="2494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318"/>
              <p:cNvSpPr>
                <a:spLocks/>
              </p:cNvSpPr>
              <p:nvPr/>
            </p:nvSpPr>
            <p:spPr bwMode="auto">
              <a:xfrm>
                <a:off x="805" y="2494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Line 319"/>
              <p:cNvSpPr>
                <a:spLocks noChangeShapeType="1"/>
              </p:cNvSpPr>
              <p:nvPr/>
            </p:nvSpPr>
            <p:spPr bwMode="auto">
              <a:xfrm>
                <a:off x="805" y="2494"/>
                <a:ext cx="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Line 320"/>
              <p:cNvSpPr>
                <a:spLocks noChangeShapeType="1"/>
              </p:cNvSpPr>
              <p:nvPr/>
            </p:nvSpPr>
            <p:spPr bwMode="auto">
              <a:xfrm flipH="1">
                <a:off x="4086" y="249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Rectangle 321"/>
              <p:cNvSpPr>
                <a:spLocks noChangeArrowheads="1"/>
              </p:cNvSpPr>
              <p:nvPr/>
            </p:nvSpPr>
            <p:spPr bwMode="auto">
              <a:xfrm>
                <a:off x="615" y="2437"/>
                <a:ext cx="1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9" name="Rectangle 322"/>
              <p:cNvSpPr>
                <a:spLocks noChangeArrowheads="1"/>
              </p:cNvSpPr>
              <p:nvPr/>
            </p:nvSpPr>
            <p:spPr bwMode="auto">
              <a:xfrm>
                <a:off x="728" y="2407"/>
                <a:ext cx="6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0" name="Line 323"/>
              <p:cNvSpPr>
                <a:spLocks noChangeShapeType="1"/>
              </p:cNvSpPr>
              <p:nvPr/>
            </p:nvSpPr>
            <p:spPr bwMode="auto">
              <a:xfrm>
                <a:off x="805" y="2386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Line 324"/>
              <p:cNvSpPr>
                <a:spLocks noChangeShapeType="1"/>
              </p:cNvSpPr>
              <p:nvPr/>
            </p:nvSpPr>
            <p:spPr bwMode="auto">
              <a:xfrm flipH="1">
                <a:off x="4101" y="2386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325"/>
              <p:cNvSpPr>
                <a:spLocks/>
              </p:cNvSpPr>
              <p:nvPr/>
            </p:nvSpPr>
            <p:spPr bwMode="auto">
              <a:xfrm>
                <a:off x="805" y="2386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Line 326"/>
              <p:cNvSpPr>
                <a:spLocks noChangeShapeType="1"/>
              </p:cNvSpPr>
              <p:nvPr/>
            </p:nvSpPr>
            <p:spPr bwMode="auto">
              <a:xfrm>
                <a:off x="805" y="2324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Line 327"/>
              <p:cNvSpPr>
                <a:spLocks noChangeShapeType="1"/>
              </p:cNvSpPr>
              <p:nvPr/>
            </p:nvSpPr>
            <p:spPr bwMode="auto">
              <a:xfrm flipH="1">
                <a:off x="4101" y="2324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328"/>
              <p:cNvSpPr>
                <a:spLocks/>
              </p:cNvSpPr>
              <p:nvPr/>
            </p:nvSpPr>
            <p:spPr bwMode="auto">
              <a:xfrm>
                <a:off x="805" y="2324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Line 329"/>
              <p:cNvSpPr>
                <a:spLocks noChangeShapeType="1"/>
              </p:cNvSpPr>
              <p:nvPr/>
            </p:nvSpPr>
            <p:spPr bwMode="auto">
              <a:xfrm>
                <a:off x="805" y="2278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Line 330"/>
              <p:cNvSpPr>
                <a:spLocks noChangeShapeType="1"/>
              </p:cNvSpPr>
              <p:nvPr/>
            </p:nvSpPr>
            <p:spPr bwMode="auto">
              <a:xfrm flipH="1">
                <a:off x="4101" y="2278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331"/>
              <p:cNvSpPr>
                <a:spLocks/>
              </p:cNvSpPr>
              <p:nvPr/>
            </p:nvSpPr>
            <p:spPr bwMode="auto">
              <a:xfrm>
                <a:off x="805" y="2278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Line 332"/>
              <p:cNvSpPr>
                <a:spLocks noChangeShapeType="1"/>
              </p:cNvSpPr>
              <p:nvPr/>
            </p:nvSpPr>
            <p:spPr bwMode="auto">
              <a:xfrm>
                <a:off x="805" y="2242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Line 333"/>
              <p:cNvSpPr>
                <a:spLocks noChangeShapeType="1"/>
              </p:cNvSpPr>
              <p:nvPr/>
            </p:nvSpPr>
            <p:spPr bwMode="auto">
              <a:xfrm flipH="1">
                <a:off x="4101" y="2242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334"/>
              <p:cNvSpPr>
                <a:spLocks/>
              </p:cNvSpPr>
              <p:nvPr/>
            </p:nvSpPr>
            <p:spPr bwMode="auto">
              <a:xfrm>
                <a:off x="805" y="2242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Line 335"/>
              <p:cNvSpPr>
                <a:spLocks noChangeShapeType="1"/>
              </p:cNvSpPr>
              <p:nvPr/>
            </p:nvSpPr>
            <p:spPr bwMode="auto">
              <a:xfrm>
                <a:off x="805" y="2216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Line 336"/>
              <p:cNvSpPr>
                <a:spLocks noChangeShapeType="1"/>
              </p:cNvSpPr>
              <p:nvPr/>
            </p:nvSpPr>
            <p:spPr bwMode="auto">
              <a:xfrm flipH="1">
                <a:off x="4101" y="2216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337"/>
              <p:cNvSpPr>
                <a:spLocks/>
              </p:cNvSpPr>
              <p:nvPr/>
            </p:nvSpPr>
            <p:spPr bwMode="auto">
              <a:xfrm>
                <a:off x="805" y="2216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Line 338"/>
              <p:cNvSpPr>
                <a:spLocks noChangeShapeType="1"/>
              </p:cNvSpPr>
              <p:nvPr/>
            </p:nvSpPr>
            <p:spPr bwMode="auto">
              <a:xfrm>
                <a:off x="805" y="2190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Line 339"/>
              <p:cNvSpPr>
                <a:spLocks noChangeShapeType="1"/>
              </p:cNvSpPr>
              <p:nvPr/>
            </p:nvSpPr>
            <p:spPr bwMode="auto">
              <a:xfrm flipH="1">
                <a:off x="4101" y="219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340"/>
              <p:cNvSpPr>
                <a:spLocks/>
              </p:cNvSpPr>
              <p:nvPr/>
            </p:nvSpPr>
            <p:spPr bwMode="auto">
              <a:xfrm>
                <a:off x="805" y="2190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Line 341"/>
              <p:cNvSpPr>
                <a:spLocks noChangeShapeType="1"/>
              </p:cNvSpPr>
              <p:nvPr/>
            </p:nvSpPr>
            <p:spPr bwMode="auto">
              <a:xfrm>
                <a:off x="805" y="2169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Line 342"/>
              <p:cNvSpPr>
                <a:spLocks noChangeShapeType="1"/>
              </p:cNvSpPr>
              <p:nvPr/>
            </p:nvSpPr>
            <p:spPr bwMode="auto">
              <a:xfrm flipH="1">
                <a:off x="4101" y="2169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343"/>
              <p:cNvSpPr>
                <a:spLocks/>
              </p:cNvSpPr>
              <p:nvPr/>
            </p:nvSpPr>
            <p:spPr bwMode="auto">
              <a:xfrm>
                <a:off x="805" y="2169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Line 344"/>
              <p:cNvSpPr>
                <a:spLocks noChangeShapeType="1"/>
              </p:cNvSpPr>
              <p:nvPr/>
            </p:nvSpPr>
            <p:spPr bwMode="auto">
              <a:xfrm>
                <a:off x="805" y="2154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Line 345"/>
              <p:cNvSpPr>
                <a:spLocks noChangeShapeType="1"/>
              </p:cNvSpPr>
              <p:nvPr/>
            </p:nvSpPr>
            <p:spPr bwMode="auto">
              <a:xfrm flipH="1">
                <a:off x="4101" y="2154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346"/>
              <p:cNvSpPr>
                <a:spLocks/>
              </p:cNvSpPr>
              <p:nvPr/>
            </p:nvSpPr>
            <p:spPr bwMode="auto">
              <a:xfrm>
                <a:off x="805" y="2154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Line 347"/>
              <p:cNvSpPr>
                <a:spLocks noChangeShapeType="1"/>
              </p:cNvSpPr>
              <p:nvPr/>
            </p:nvSpPr>
            <p:spPr bwMode="auto">
              <a:xfrm>
                <a:off x="805" y="2139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Line 348"/>
              <p:cNvSpPr>
                <a:spLocks noChangeShapeType="1"/>
              </p:cNvSpPr>
              <p:nvPr/>
            </p:nvSpPr>
            <p:spPr bwMode="auto">
              <a:xfrm flipH="1">
                <a:off x="4101" y="2139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349"/>
              <p:cNvSpPr>
                <a:spLocks/>
              </p:cNvSpPr>
              <p:nvPr/>
            </p:nvSpPr>
            <p:spPr bwMode="auto">
              <a:xfrm>
                <a:off x="805" y="2139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Line 350"/>
              <p:cNvSpPr>
                <a:spLocks noChangeShapeType="1"/>
              </p:cNvSpPr>
              <p:nvPr/>
            </p:nvSpPr>
            <p:spPr bwMode="auto">
              <a:xfrm>
                <a:off x="805" y="2139"/>
                <a:ext cx="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Line 351"/>
              <p:cNvSpPr>
                <a:spLocks noChangeShapeType="1"/>
              </p:cNvSpPr>
              <p:nvPr/>
            </p:nvSpPr>
            <p:spPr bwMode="auto">
              <a:xfrm flipH="1">
                <a:off x="4086" y="2139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Rectangle 352"/>
              <p:cNvSpPr>
                <a:spLocks noChangeArrowheads="1"/>
              </p:cNvSpPr>
              <p:nvPr/>
            </p:nvSpPr>
            <p:spPr bwMode="auto">
              <a:xfrm>
                <a:off x="615" y="2082"/>
                <a:ext cx="1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0" name="Rectangle 353"/>
              <p:cNvSpPr>
                <a:spLocks noChangeArrowheads="1"/>
              </p:cNvSpPr>
              <p:nvPr/>
            </p:nvSpPr>
            <p:spPr bwMode="auto">
              <a:xfrm>
                <a:off x="728" y="2051"/>
                <a:ext cx="6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1" name="Line 354"/>
              <p:cNvSpPr>
                <a:spLocks noChangeShapeType="1"/>
              </p:cNvSpPr>
              <p:nvPr/>
            </p:nvSpPr>
            <p:spPr bwMode="auto">
              <a:xfrm>
                <a:off x="805" y="2030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Line 355"/>
              <p:cNvSpPr>
                <a:spLocks noChangeShapeType="1"/>
              </p:cNvSpPr>
              <p:nvPr/>
            </p:nvSpPr>
            <p:spPr bwMode="auto">
              <a:xfrm flipH="1">
                <a:off x="4101" y="203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356"/>
              <p:cNvSpPr>
                <a:spLocks/>
              </p:cNvSpPr>
              <p:nvPr/>
            </p:nvSpPr>
            <p:spPr bwMode="auto">
              <a:xfrm>
                <a:off x="805" y="2030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Line 357"/>
              <p:cNvSpPr>
                <a:spLocks noChangeShapeType="1"/>
              </p:cNvSpPr>
              <p:nvPr/>
            </p:nvSpPr>
            <p:spPr bwMode="auto">
              <a:xfrm>
                <a:off x="805" y="1968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Line 358"/>
              <p:cNvSpPr>
                <a:spLocks noChangeShapeType="1"/>
              </p:cNvSpPr>
              <p:nvPr/>
            </p:nvSpPr>
            <p:spPr bwMode="auto">
              <a:xfrm flipH="1">
                <a:off x="4101" y="1968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359"/>
              <p:cNvSpPr>
                <a:spLocks/>
              </p:cNvSpPr>
              <p:nvPr/>
            </p:nvSpPr>
            <p:spPr bwMode="auto">
              <a:xfrm>
                <a:off x="805" y="1968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Line 360"/>
              <p:cNvSpPr>
                <a:spLocks noChangeShapeType="1"/>
              </p:cNvSpPr>
              <p:nvPr/>
            </p:nvSpPr>
            <p:spPr bwMode="auto">
              <a:xfrm>
                <a:off x="805" y="1922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Line 361"/>
              <p:cNvSpPr>
                <a:spLocks noChangeShapeType="1"/>
              </p:cNvSpPr>
              <p:nvPr/>
            </p:nvSpPr>
            <p:spPr bwMode="auto">
              <a:xfrm flipH="1">
                <a:off x="4101" y="1922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362"/>
              <p:cNvSpPr>
                <a:spLocks/>
              </p:cNvSpPr>
              <p:nvPr/>
            </p:nvSpPr>
            <p:spPr bwMode="auto">
              <a:xfrm>
                <a:off x="805" y="1922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Line 363"/>
              <p:cNvSpPr>
                <a:spLocks noChangeShapeType="1"/>
              </p:cNvSpPr>
              <p:nvPr/>
            </p:nvSpPr>
            <p:spPr bwMode="auto">
              <a:xfrm>
                <a:off x="805" y="1886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Line 364"/>
              <p:cNvSpPr>
                <a:spLocks noChangeShapeType="1"/>
              </p:cNvSpPr>
              <p:nvPr/>
            </p:nvSpPr>
            <p:spPr bwMode="auto">
              <a:xfrm flipH="1">
                <a:off x="4101" y="1886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365"/>
              <p:cNvSpPr>
                <a:spLocks/>
              </p:cNvSpPr>
              <p:nvPr/>
            </p:nvSpPr>
            <p:spPr bwMode="auto">
              <a:xfrm>
                <a:off x="805" y="1886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Line 366"/>
              <p:cNvSpPr>
                <a:spLocks noChangeShapeType="1"/>
              </p:cNvSpPr>
              <p:nvPr/>
            </p:nvSpPr>
            <p:spPr bwMode="auto">
              <a:xfrm>
                <a:off x="805" y="1860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Line 367"/>
              <p:cNvSpPr>
                <a:spLocks noChangeShapeType="1"/>
              </p:cNvSpPr>
              <p:nvPr/>
            </p:nvSpPr>
            <p:spPr bwMode="auto">
              <a:xfrm flipH="1">
                <a:off x="4101" y="186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368"/>
              <p:cNvSpPr>
                <a:spLocks/>
              </p:cNvSpPr>
              <p:nvPr/>
            </p:nvSpPr>
            <p:spPr bwMode="auto">
              <a:xfrm>
                <a:off x="805" y="1860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Line 369"/>
              <p:cNvSpPr>
                <a:spLocks noChangeShapeType="1"/>
              </p:cNvSpPr>
              <p:nvPr/>
            </p:nvSpPr>
            <p:spPr bwMode="auto">
              <a:xfrm>
                <a:off x="805" y="1834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Line 370"/>
              <p:cNvSpPr>
                <a:spLocks noChangeShapeType="1"/>
              </p:cNvSpPr>
              <p:nvPr/>
            </p:nvSpPr>
            <p:spPr bwMode="auto">
              <a:xfrm flipH="1">
                <a:off x="4101" y="1834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371"/>
              <p:cNvSpPr>
                <a:spLocks/>
              </p:cNvSpPr>
              <p:nvPr/>
            </p:nvSpPr>
            <p:spPr bwMode="auto">
              <a:xfrm>
                <a:off x="805" y="1834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Line 372"/>
              <p:cNvSpPr>
                <a:spLocks noChangeShapeType="1"/>
              </p:cNvSpPr>
              <p:nvPr/>
            </p:nvSpPr>
            <p:spPr bwMode="auto">
              <a:xfrm>
                <a:off x="805" y="1814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Line 373"/>
              <p:cNvSpPr>
                <a:spLocks noChangeShapeType="1"/>
              </p:cNvSpPr>
              <p:nvPr/>
            </p:nvSpPr>
            <p:spPr bwMode="auto">
              <a:xfrm flipH="1">
                <a:off x="4101" y="1814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374"/>
              <p:cNvSpPr>
                <a:spLocks/>
              </p:cNvSpPr>
              <p:nvPr/>
            </p:nvSpPr>
            <p:spPr bwMode="auto">
              <a:xfrm>
                <a:off x="805" y="1814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Line 375"/>
              <p:cNvSpPr>
                <a:spLocks noChangeShapeType="1"/>
              </p:cNvSpPr>
              <p:nvPr/>
            </p:nvSpPr>
            <p:spPr bwMode="auto">
              <a:xfrm>
                <a:off x="805" y="1798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Line 376"/>
              <p:cNvSpPr>
                <a:spLocks noChangeShapeType="1"/>
              </p:cNvSpPr>
              <p:nvPr/>
            </p:nvSpPr>
            <p:spPr bwMode="auto">
              <a:xfrm flipH="1">
                <a:off x="4101" y="1798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377"/>
              <p:cNvSpPr>
                <a:spLocks/>
              </p:cNvSpPr>
              <p:nvPr/>
            </p:nvSpPr>
            <p:spPr bwMode="auto">
              <a:xfrm>
                <a:off x="805" y="1798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Line 378"/>
              <p:cNvSpPr>
                <a:spLocks noChangeShapeType="1"/>
              </p:cNvSpPr>
              <p:nvPr/>
            </p:nvSpPr>
            <p:spPr bwMode="auto">
              <a:xfrm>
                <a:off x="805" y="1783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Line 379"/>
              <p:cNvSpPr>
                <a:spLocks noChangeShapeType="1"/>
              </p:cNvSpPr>
              <p:nvPr/>
            </p:nvSpPr>
            <p:spPr bwMode="auto">
              <a:xfrm flipH="1">
                <a:off x="4101" y="1783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380"/>
              <p:cNvSpPr>
                <a:spLocks/>
              </p:cNvSpPr>
              <p:nvPr/>
            </p:nvSpPr>
            <p:spPr bwMode="auto">
              <a:xfrm>
                <a:off x="805" y="1783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Line 381"/>
              <p:cNvSpPr>
                <a:spLocks noChangeShapeType="1"/>
              </p:cNvSpPr>
              <p:nvPr/>
            </p:nvSpPr>
            <p:spPr bwMode="auto">
              <a:xfrm>
                <a:off x="805" y="1783"/>
                <a:ext cx="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Line 382"/>
              <p:cNvSpPr>
                <a:spLocks noChangeShapeType="1"/>
              </p:cNvSpPr>
              <p:nvPr/>
            </p:nvSpPr>
            <p:spPr bwMode="auto">
              <a:xfrm flipH="1">
                <a:off x="4086" y="1783"/>
                <a:ext cx="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Rectangle 383"/>
              <p:cNvSpPr>
                <a:spLocks noChangeArrowheads="1"/>
              </p:cNvSpPr>
              <p:nvPr/>
            </p:nvSpPr>
            <p:spPr bwMode="auto">
              <a:xfrm>
                <a:off x="615" y="1726"/>
                <a:ext cx="1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1" name="Rectangle 384"/>
              <p:cNvSpPr>
                <a:spLocks noChangeArrowheads="1"/>
              </p:cNvSpPr>
              <p:nvPr/>
            </p:nvSpPr>
            <p:spPr bwMode="auto">
              <a:xfrm>
                <a:off x="728" y="1695"/>
                <a:ext cx="6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2" name="Line 385"/>
              <p:cNvSpPr>
                <a:spLocks noChangeShapeType="1"/>
              </p:cNvSpPr>
              <p:nvPr/>
            </p:nvSpPr>
            <p:spPr bwMode="auto">
              <a:xfrm>
                <a:off x="805" y="1675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Line 386"/>
              <p:cNvSpPr>
                <a:spLocks noChangeShapeType="1"/>
              </p:cNvSpPr>
              <p:nvPr/>
            </p:nvSpPr>
            <p:spPr bwMode="auto">
              <a:xfrm flipH="1">
                <a:off x="4101" y="1675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387"/>
              <p:cNvSpPr>
                <a:spLocks/>
              </p:cNvSpPr>
              <p:nvPr/>
            </p:nvSpPr>
            <p:spPr bwMode="auto">
              <a:xfrm>
                <a:off x="805" y="1675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Line 388"/>
              <p:cNvSpPr>
                <a:spLocks noChangeShapeType="1"/>
              </p:cNvSpPr>
              <p:nvPr/>
            </p:nvSpPr>
            <p:spPr bwMode="auto">
              <a:xfrm>
                <a:off x="805" y="1613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Line 389"/>
              <p:cNvSpPr>
                <a:spLocks noChangeShapeType="1"/>
              </p:cNvSpPr>
              <p:nvPr/>
            </p:nvSpPr>
            <p:spPr bwMode="auto">
              <a:xfrm flipH="1">
                <a:off x="4101" y="1613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390"/>
              <p:cNvSpPr>
                <a:spLocks/>
              </p:cNvSpPr>
              <p:nvPr/>
            </p:nvSpPr>
            <p:spPr bwMode="auto">
              <a:xfrm>
                <a:off x="805" y="1613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Line 391"/>
              <p:cNvSpPr>
                <a:spLocks noChangeShapeType="1"/>
              </p:cNvSpPr>
              <p:nvPr/>
            </p:nvSpPr>
            <p:spPr bwMode="auto">
              <a:xfrm>
                <a:off x="805" y="1567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Line 392"/>
              <p:cNvSpPr>
                <a:spLocks noChangeShapeType="1"/>
              </p:cNvSpPr>
              <p:nvPr/>
            </p:nvSpPr>
            <p:spPr bwMode="auto">
              <a:xfrm flipH="1">
                <a:off x="4101" y="1567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393"/>
              <p:cNvSpPr>
                <a:spLocks/>
              </p:cNvSpPr>
              <p:nvPr/>
            </p:nvSpPr>
            <p:spPr bwMode="auto">
              <a:xfrm>
                <a:off x="805" y="1567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Line 394"/>
              <p:cNvSpPr>
                <a:spLocks noChangeShapeType="1"/>
              </p:cNvSpPr>
              <p:nvPr/>
            </p:nvSpPr>
            <p:spPr bwMode="auto">
              <a:xfrm>
                <a:off x="805" y="1530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Line 395"/>
              <p:cNvSpPr>
                <a:spLocks noChangeShapeType="1"/>
              </p:cNvSpPr>
              <p:nvPr/>
            </p:nvSpPr>
            <p:spPr bwMode="auto">
              <a:xfrm flipH="1">
                <a:off x="4101" y="153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396"/>
              <p:cNvSpPr>
                <a:spLocks/>
              </p:cNvSpPr>
              <p:nvPr/>
            </p:nvSpPr>
            <p:spPr bwMode="auto">
              <a:xfrm>
                <a:off x="805" y="1530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Line 397"/>
              <p:cNvSpPr>
                <a:spLocks noChangeShapeType="1"/>
              </p:cNvSpPr>
              <p:nvPr/>
            </p:nvSpPr>
            <p:spPr bwMode="auto">
              <a:xfrm>
                <a:off x="805" y="1505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Line 398"/>
              <p:cNvSpPr>
                <a:spLocks noChangeShapeType="1"/>
              </p:cNvSpPr>
              <p:nvPr/>
            </p:nvSpPr>
            <p:spPr bwMode="auto">
              <a:xfrm flipH="1">
                <a:off x="4101" y="1505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399"/>
              <p:cNvSpPr>
                <a:spLocks/>
              </p:cNvSpPr>
              <p:nvPr/>
            </p:nvSpPr>
            <p:spPr bwMode="auto">
              <a:xfrm>
                <a:off x="805" y="1505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Line 400"/>
              <p:cNvSpPr>
                <a:spLocks noChangeShapeType="1"/>
              </p:cNvSpPr>
              <p:nvPr/>
            </p:nvSpPr>
            <p:spPr bwMode="auto">
              <a:xfrm>
                <a:off x="805" y="1479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Line 401"/>
              <p:cNvSpPr>
                <a:spLocks noChangeShapeType="1"/>
              </p:cNvSpPr>
              <p:nvPr/>
            </p:nvSpPr>
            <p:spPr bwMode="auto">
              <a:xfrm flipH="1">
                <a:off x="4101" y="1479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402"/>
              <p:cNvSpPr>
                <a:spLocks/>
              </p:cNvSpPr>
              <p:nvPr/>
            </p:nvSpPr>
            <p:spPr bwMode="auto">
              <a:xfrm>
                <a:off x="805" y="1479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Line 403"/>
              <p:cNvSpPr>
                <a:spLocks noChangeShapeType="1"/>
              </p:cNvSpPr>
              <p:nvPr/>
            </p:nvSpPr>
            <p:spPr bwMode="auto">
              <a:xfrm>
                <a:off x="805" y="1458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Line 404"/>
              <p:cNvSpPr>
                <a:spLocks noChangeShapeType="1"/>
              </p:cNvSpPr>
              <p:nvPr/>
            </p:nvSpPr>
            <p:spPr bwMode="auto">
              <a:xfrm flipH="1">
                <a:off x="4101" y="1458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405"/>
              <p:cNvSpPr>
                <a:spLocks/>
              </p:cNvSpPr>
              <p:nvPr/>
            </p:nvSpPr>
            <p:spPr bwMode="auto">
              <a:xfrm>
                <a:off x="805" y="1458"/>
                <a:ext cx="3317" cy="0"/>
              </a:xfrm>
              <a:custGeom>
                <a:avLst/>
                <a:gdLst>
                  <a:gd name="T0" fmla="*/ 0 w 644"/>
                  <a:gd name="T1" fmla="*/ 644 w 644"/>
                  <a:gd name="T2" fmla="*/ 644 w 6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1" name="Line 407"/>
            <p:cNvSpPr>
              <a:spLocks noChangeShapeType="1"/>
            </p:cNvSpPr>
            <p:nvPr/>
          </p:nvSpPr>
          <p:spPr bwMode="auto">
            <a:xfrm>
              <a:off x="805" y="1443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408"/>
            <p:cNvSpPr>
              <a:spLocks noChangeShapeType="1"/>
            </p:cNvSpPr>
            <p:nvPr/>
          </p:nvSpPr>
          <p:spPr bwMode="auto">
            <a:xfrm flipH="1">
              <a:off x="4101" y="1443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409"/>
            <p:cNvSpPr>
              <a:spLocks/>
            </p:cNvSpPr>
            <p:nvPr/>
          </p:nvSpPr>
          <p:spPr bwMode="auto">
            <a:xfrm>
              <a:off x="805" y="1443"/>
              <a:ext cx="3317" cy="0"/>
            </a:xfrm>
            <a:custGeom>
              <a:avLst/>
              <a:gdLst>
                <a:gd name="T0" fmla="*/ 0 w 644"/>
                <a:gd name="T1" fmla="*/ 644 w 644"/>
                <a:gd name="T2" fmla="*/ 644 w 6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44">
                  <a:moveTo>
                    <a:pt x="0" y="0"/>
                  </a:moveTo>
                  <a:lnTo>
                    <a:pt x="644" y="0"/>
                  </a:lnTo>
                  <a:lnTo>
                    <a:pt x="6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410"/>
            <p:cNvSpPr>
              <a:spLocks noChangeShapeType="1"/>
            </p:cNvSpPr>
            <p:nvPr/>
          </p:nvSpPr>
          <p:spPr bwMode="auto">
            <a:xfrm>
              <a:off x="805" y="1427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Line 411"/>
            <p:cNvSpPr>
              <a:spLocks noChangeShapeType="1"/>
            </p:cNvSpPr>
            <p:nvPr/>
          </p:nvSpPr>
          <p:spPr bwMode="auto">
            <a:xfrm flipH="1">
              <a:off x="4101" y="1427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412"/>
            <p:cNvSpPr>
              <a:spLocks/>
            </p:cNvSpPr>
            <p:nvPr/>
          </p:nvSpPr>
          <p:spPr bwMode="auto">
            <a:xfrm>
              <a:off x="805" y="1427"/>
              <a:ext cx="3317" cy="0"/>
            </a:xfrm>
            <a:custGeom>
              <a:avLst/>
              <a:gdLst>
                <a:gd name="T0" fmla="*/ 0 w 644"/>
                <a:gd name="T1" fmla="*/ 644 w 644"/>
                <a:gd name="T2" fmla="*/ 644 w 6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44">
                  <a:moveTo>
                    <a:pt x="0" y="0"/>
                  </a:moveTo>
                  <a:lnTo>
                    <a:pt x="644" y="0"/>
                  </a:lnTo>
                  <a:lnTo>
                    <a:pt x="6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Line 413"/>
            <p:cNvSpPr>
              <a:spLocks noChangeShapeType="1"/>
            </p:cNvSpPr>
            <p:nvPr/>
          </p:nvSpPr>
          <p:spPr bwMode="auto">
            <a:xfrm>
              <a:off x="805" y="1427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414"/>
            <p:cNvSpPr>
              <a:spLocks noChangeShapeType="1"/>
            </p:cNvSpPr>
            <p:nvPr/>
          </p:nvSpPr>
          <p:spPr bwMode="auto">
            <a:xfrm flipH="1">
              <a:off x="4086" y="1427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Rectangle 415"/>
            <p:cNvSpPr>
              <a:spLocks noChangeArrowheads="1"/>
            </p:cNvSpPr>
            <p:nvPr/>
          </p:nvSpPr>
          <p:spPr bwMode="auto">
            <a:xfrm>
              <a:off x="615" y="1371"/>
              <a:ext cx="1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416"/>
            <p:cNvSpPr>
              <a:spLocks noChangeArrowheads="1"/>
            </p:cNvSpPr>
            <p:nvPr/>
          </p:nvSpPr>
          <p:spPr bwMode="auto">
            <a:xfrm>
              <a:off x="728" y="1340"/>
              <a:ext cx="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Line 417"/>
            <p:cNvSpPr>
              <a:spLocks noChangeShapeType="1"/>
            </p:cNvSpPr>
            <p:nvPr/>
          </p:nvSpPr>
          <p:spPr bwMode="auto">
            <a:xfrm>
              <a:off x="805" y="1319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Line 418"/>
            <p:cNvSpPr>
              <a:spLocks noChangeShapeType="1"/>
            </p:cNvSpPr>
            <p:nvPr/>
          </p:nvSpPr>
          <p:spPr bwMode="auto">
            <a:xfrm flipH="1">
              <a:off x="4101" y="1319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19"/>
            <p:cNvSpPr>
              <a:spLocks/>
            </p:cNvSpPr>
            <p:nvPr/>
          </p:nvSpPr>
          <p:spPr bwMode="auto">
            <a:xfrm>
              <a:off x="805" y="1319"/>
              <a:ext cx="3317" cy="0"/>
            </a:xfrm>
            <a:custGeom>
              <a:avLst/>
              <a:gdLst>
                <a:gd name="T0" fmla="*/ 0 w 644"/>
                <a:gd name="T1" fmla="*/ 644 w 644"/>
                <a:gd name="T2" fmla="*/ 644 w 6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44">
                  <a:moveTo>
                    <a:pt x="0" y="0"/>
                  </a:moveTo>
                  <a:lnTo>
                    <a:pt x="644" y="0"/>
                  </a:lnTo>
                  <a:lnTo>
                    <a:pt x="6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Line 420"/>
            <p:cNvSpPr>
              <a:spLocks noChangeShapeType="1"/>
            </p:cNvSpPr>
            <p:nvPr/>
          </p:nvSpPr>
          <p:spPr bwMode="auto">
            <a:xfrm>
              <a:off x="805" y="1257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Line 421"/>
            <p:cNvSpPr>
              <a:spLocks noChangeShapeType="1"/>
            </p:cNvSpPr>
            <p:nvPr/>
          </p:nvSpPr>
          <p:spPr bwMode="auto">
            <a:xfrm flipH="1">
              <a:off x="4101" y="1257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422"/>
            <p:cNvSpPr>
              <a:spLocks/>
            </p:cNvSpPr>
            <p:nvPr/>
          </p:nvSpPr>
          <p:spPr bwMode="auto">
            <a:xfrm>
              <a:off x="805" y="1257"/>
              <a:ext cx="3317" cy="0"/>
            </a:xfrm>
            <a:custGeom>
              <a:avLst/>
              <a:gdLst>
                <a:gd name="T0" fmla="*/ 0 w 644"/>
                <a:gd name="T1" fmla="*/ 644 w 644"/>
                <a:gd name="T2" fmla="*/ 644 w 6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44">
                  <a:moveTo>
                    <a:pt x="0" y="0"/>
                  </a:moveTo>
                  <a:lnTo>
                    <a:pt x="644" y="0"/>
                  </a:lnTo>
                  <a:lnTo>
                    <a:pt x="6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Line 423"/>
            <p:cNvSpPr>
              <a:spLocks noChangeShapeType="1"/>
            </p:cNvSpPr>
            <p:nvPr/>
          </p:nvSpPr>
          <p:spPr bwMode="auto">
            <a:xfrm>
              <a:off x="805" y="1211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Line 424"/>
            <p:cNvSpPr>
              <a:spLocks noChangeShapeType="1"/>
            </p:cNvSpPr>
            <p:nvPr/>
          </p:nvSpPr>
          <p:spPr bwMode="auto">
            <a:xfrm flipH="1">
              <a:off x="4101" y="1211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425"/>
            <p:cNvSpPr>
              <a:spLocks/>
            </p:cNvSpPr>
            <p:nvPr/>
          </p:nvSpPr>
          <p:spPr bwMode="auto">
            <a:xfrm>
              <a:off x="805" y="1211"/>
              <a:ext cx="3317" cy="0"/>
            </a:xfrm>
            <a:custGeom>
              <a:avLst/>
              <a:gdLst>
                <a:gd name="T0" fmla="*/ 0 w 644"/>
                <a:gd name="T1" fmla="*/ 644 w 644"/>
                <a:gd name="T2" fmla="*/ 644 w 6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44">
                  <a:moveTo>
                    <a:pt x="0" y="0"/>
                  </a:moveTo>
                  <a:lnTo>
                    <a:pt x="644" y="0"/>
                  </a:lnTo>
                  <a:lnTo>
                    <a:pt x="6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Line 426"/>
            <p:cNvSpPr>
              <a:spLocks noChangeShapeType="1"/>
            </p:cNvSpPr>
            <p:nvPr/>
          </p:nvSpPr>
          <p:spPr bwMode="auto">
            <a:xfrm>
              <a:off x="805" y="1175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Line 427"/>
            <p:cNvSpPr>
              <a:spLocks noChangeShapeType="1"/>
            </p:cNvSpPr>
            <p:nvPr/>
          </p:nvSpPr>
          <p:spPr bwMode="auto">
            <a:xfrm flipH="1">
              <a:off x="4101" y="1175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428"/>
            <p:cNvSpPr>
              <a:spLocks/>
            </p:cNvSpPr>
            <p:nvPr/>
          </p:nvSpPr>
          <p:spPr bwMode="auto">
            <a:xfrm>
              <a:off x="805" y="1175"/>
              <a:ext cx="3317" cy="0"/>
            </a:xfrm>
            <a:custGeom>
              <a:avLst/>
              <a:gdLst>
                <a:gd name="T0" fmla="*/ 0 w 644"/>
                <a:gd name="T1" fmla="*/ 644 w 644"/>
                <a:gd name="T2" fmla="*/ 644 w 6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44">
                  <a:moveTo>
                    <a:pt x="0" y="0"/>
                  </a:moveTo>
                  <a:lnTo>
                    <a:pt x="644" y="0"/>
                  </a:lnTo>
                  <a:lnTo>
                    <a:pt x="6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Line 429"/>
            <p:cNvSpPr>
              <a:spLocks noChangeShapeType="1"/>
            </p:cNvSpPr>
            <p:nvPr/>
          </p:nvSpPr>
          <p:spPr bwMode="auto">
            <a:xfrm>
              <a:off x="805" y="1149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Line 430"/>
            <p:cNvSpPr>
              <a:spLocks noChangeShapeType="1"/>
            </p:cNvSpPr>
            <p:nvPr/>
          </p:nvSpPr>
          <p:spPr bwMode="auto">
            <a:xfrm flipH="1">
              <a:off x="4101" y="1149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431"/>
            <p:cNvSpPr>
              <a:spLocks/>
            </p:cNvSpPr>
            <p:nvPr/>
          </p:nvSpPr>
          <p:spPr bwMode="auto">
            <a:xfrm>
              <a:off x="805" y="1149"/>
              <a:ext cx="3317" cy="0"/>
            </a:xfrm>
            <a:custGeom>
              <a:avLst/>
              <a:gdLst>
                <a:gd name="T0" fmla="*/ 0 w 644"/>
                <a:gd name="T1" fmla="*/ 644 w 644"/>
                <a:gd name="T2" fmla="*/ 644 w 6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44">
                  <a:moveTo>
                    <a:pt x="0" y="0"/>
                  </a:moveTo>
                  <a:lnTo>
                    <a:pt x="644" y="0"/>
                  </a:lnTo>
                  <a:lnTo>
                    <a:pt x="6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Line 432"/>
            <p:cNvSpPr>
              <a:spLocks noChangeShapeType="1"/>
            </p:cNvSpPr>
            <p:nvPr/>
          </p:nvSpPr>
          <p:spPr bwMode="auto">
            <a:xfrm>
              <a:off x="805" y="1123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Line 433"/>
            <p:cNvSpPr>
              <a:spLocks noChangeShapeType="1"/>
            </p:cNvSpPr>
            <p:nvPr/>
          </p:nvSpPr>
          <p:spPr bwMode="auto">
            <a:xfrm flipH="1">
              <a:off x="4101" y="1123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434"/>
            <p:cNvSpPr>
              <a:spLocks/>
            </p:cNvSpPr>
            <p:nvPr/>
          </p:nvSpPr>
          <p:spPr bwMode="auto">
            <a:xfrm>
              <a:off x="805" y="1123"/>
              <a:ext cx="3317" cy="0"/>
            </a:xfrm>
            <a:custGeom>
              <a:avLst/>
              <a:gdLst>
                <a:gd name="T0" fmla="*/ 0 w 644"/>
                <a:gd name="T1" fmla="*/ 644 w 644"/>
                <a:gd name="T2" fmla="*/ 644 w 6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44">
                  <a:moveTo>
                    <a:pt x="0" y="0"/>
                  </a:moveTo>
                  <a:lnTo>
                    <a:pt x="644" y="0"/>
                  </a:lnTo>
                  <a:lnTo>
                    <a:pt x="6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Line 435"/>
            <p:cNvSpPr>
              <a:spLocks noChangeShapeType="1"/>
            </p:cNvSpPr>
            <p:nvPr/>
          </p:nvSpPr>
          <p:spPr bwMode="auto">
            <a:xfrm>
              <a:off x="805" y="1103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Line 436"/>
            <p:cNvSpPr>
              <a:spLocks noChangeShapeType="1"/>
            </p:cNvSpPr>
            <p:nvPr/>
          </p:nvSpPr>
          <p:spPr bwMode="auto">
            <a:xfrm flipH="1">
              <a:off x="4101" y="1103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Freeform 437"/>
            <p:cNvSpPr>
              <a:spLocks/>
            </p:cNvSpPr>
            <p:nvPr/>
          </p:nvSpPr>
          <p:spPr bwMode="auto">
            <a:xfrm>
              <a:off x="805" y="1103"/>
              <a:ext cx="3317" cy="0"/>
            </a:xfrm>
            <a:custGeom>
              <a:avLst/>
              <a:gdLst>
                <a:gd name="T0" fmla="*/ 0 w 644"/>
                <a:gd name="T1" fmla="*/ 644 w 644"/>
                <a:gd name="T2" fmla="*/ 644 w 6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44">
                  <a:moveTo>
                    <a:pt x="0" y="0"/>
                  </a:moveTo>
                  <a:lnTo>
                    <a:pt x="644" y="0"/>
                  </a:lnTo>
                  <a:lnTo>
                    <a:pt x="6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Line 438"/>
            <p:cNvSpPr>
              <a:spLocks noChangeShapeType="1"/>
            </p:cNvSpPr>
            <p:nvPr/>
          </p:nvSpPr>
          <p:spPr bwMode="auto">
            <a:xfrm>
              <a:off x="805" y="1087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Line 439"/>
            <p:cNvSpPr>
              <a:spLocks noChangeShapeType="1"/>
            </p:cNvSpPr>
            <p:nvPr/>
          </p:nvSpPr>
          <p:spPr bwMode="auto">
            <a:xfrm flipH="1">
              <a:off x="4101" y="1087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440"/>
            <p:cNvSpPr>
              <a:spLocks/>
            </p:cNvSpPr>
            <p:nvPr/>
          </p:nvSpPr>
          <p:spPr bwMode="auto">
            <a:xfrm>
              <a:off x="805" y="1087"/>
              <a:ext cx="3317" cy="0"/>
            </a:xfrm>
            <a:custGeom>
              <a:avLst/>
              <a:gdLst>
                <a:gd name="T0" fmla="*/ 0 w 644"/>
                <a:gd name="T1" fmla="*/ 644 w 644"/>
                <a:gd name="T2" fmla="*/ 644 w 6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44">
                  <a:moveTo>
                    <a:pt x="0" y="0"/>
                  </a:moveTo>
                  <a:lnTo>
                    <a:pt x="644" y="0"/>
                  </a:lnTo>
                  <a:lnTo>
                    <a:pt x="6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Line 441"/>
            <p:cNvSpPr>
              <a:spLocks noChangeShapeType="1"/>
            </p:cNvSpPr>
            <p:nvPr/>
          </p:nvSpPr>
          <p:spPr bwMode="auto">
            <a:xfrm>
              <a:off x="805" y="1072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Line 442"/>
            <p:cNvSpPr>
              <a:spLocks noChangeShapeType="1"/>
            </p:cNvSpPr>
            <p:nvPr/>
          </p:nvSpPr>
          <p:spPr bwMode="auto">
            <a:xfrm flipH="1">
              <a:off x="4101" y="1072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Freeform 443"/>
            <p:cNvSpPr>
              <a:spLocks/>
            </p:cNvSpPr>
            <p:nvPr/>
          </p:nvSpPr>
          <p:spPr bwMode="auto">
            <a:xfrm>
              <a:off x="805" y="1072"/>
              <a:ext cx="3317" cy="0"/>
            </a:xfrm>
            <a:custGeom>
              <a:avLst/>
              <a:gdLst>
                <a:gd name="T0" fmla="*/ 0 w 644"/>
                <a:gd name="T1" fmla="*/ 644 w 644"/>
                <a:gd name="T2" fmla="*/ 644 w 6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44">
                  <a:moveTo>
                    <a:pt x="0" y="0"/>
                  </a:moveTo>
                  <a:lnTo>
                    <a:pt x="644" y="0"/>
                  </a:lnTo>
                  <a:lnTo>
                    <a:pt x="6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Line 444"/>
            <p:cNvSpPr>
              <a:spLocks noChangeShapeType="1"/>
            </p:cNvSpPr>
            <p:nvPr/>
          </p:nvSpPr>
          <p:spPr bwMode="auto">
            <a:xfrm>
              <a:off x="805" y="1072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Line 445"/>
            <p:cNvSpPr>
              <a:spLocks noChangeShapeType="1"/>
            </p:cNvSpPr>
            <p:nvPr/>
          </p:nvSpPr>
          <p:spPr bwMode="auto">
            <a:xfrm flipH="1">
              <a:off x="4086" y="1072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Rectangle 446"/>
            <p:cNvSpPr>
              <a:spLocks noChangeArrowheads="1"/>
            </p:cNvSpPr>
            <p:nvPr/>
          </p:nvSpPr>
          <p:spPr bwMode="auto">
            <a:xfrm>
              <a:off x="615" y="1015"/>
              <a:ext cx="1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3" name="Rectangle 447"/>
            <p:cNvSpPr>
              <a:spLocks noChangeArrowheads="1"/>
            </p:cNvSpPr>
            <p:nvPr/>
          </p:nvSpPr>
          <p:spPr bwMode="auto">
            <a:xfrm>
              <a:off x="728" y="984"/>
              <a:ext cx="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4" name="Line 448"/>
            <p:cNvSpPr>
              <a:spLocks noChangeShapeType="1"/>
            </p:cNvSpPr>
            <p:nvPr/>
          </p:nvSpPr>
          <p:spPr bwMode="auto">
            <a:xfrm>
              <a:off x="805" y="1072"/>
              <a:ext cx="33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Line 449"/>
            <p:cNvSpPr>
              <a:spLocks noChangeShapeType="1"/>
            </p:cNvSpPr>
            <p:nvPr/>
          </p:nvSpPr>
          <p:spPr bwMode="auto">
            <a:xfrm>
              <a:off x="805" y="3561"/>
              <a:ext cx="33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Line 450"/>
            <p:cNvSpPr>
              <a:spLocks noChangeShapeType="1"/>
            </p:cNvSpPr>
            <p:nvPr/>
          </p:nvSpPr>
          <p:spPr bwMode="auto">
            <a:xfrm flipV="1">
              <a:off x="4122" y="1072"/>
              <a:ext cx="0" cy="24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Line 451"/>
            <p:cNvSpPr>
              <a:spLocks noChangeShapeType="1"/>
            </p:cNvSpPr>
            <p:nvPr/>
          </p:nvSpPr>
          <p:spPr bwMode="auto">
            <a:xfrm flipV="1">
              <a:off x="805" y="1072"/>
              <a:ext cx="0" cy="24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Line 452"/>
            <p:cNvSpPr>
              <a:spLocks noChangeShapeType="1"/>
            </p:cNvSpPr>
            <p:nvPr/>
          </p:nvSpPr>
          <p:spPr bwMode="auto">
            <a:xfrm flipV="1">
              <a:off x="805" y="2139"/>
              <a:ext cx="3317" cy="711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Rectangle 453"/>
            <p:cNvSpPr>
              <a:spLocks noChangeArrowheads="1"/>
            </p:cNvSpPr>
            <p:nvPr/>
          </p:nvSpPr>
          <p:spPr bwMode="auto">
            <a:xfrm>
              <a:off x="2098" y="3752"/>
              <a:ext cx="7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density [ion/cm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0" name="Rectangle 454"/>
            <p:cNvSpPr>
              <a:spLocks noChangeArrowheads="1"/>
            </p:cNvSpPr>
            <p:nvPr/>
          </p:nvSpPr>
          <p:spPr bwMode="auto">
            <a:xfrm>
              <a:off x="2747" y="3726"/>
              <a:ext cx="8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1" name="Rectangle 455"/>
            <p:cNvSpPr>
              <a:spLocks noChangeArrowheads="1"/>
            </p:cNvSpPr>
            <p:nvPr/>
          </p:nvSpPr>
          <p:spPr bwMode="auto">
            <a:xfrm>
              <a:off x="2788" y="3752"/>
              <a:ext cx="7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]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2" name="Rectangle 456"/>
            <p:cNvSpPr>
              <a:spLocks noChangeArrowheads="1"/>
            </p:cNvSpPr>
            <p:nvPr/>
          </p:nvSpPr>
          <p:spPr bwMode="auto">
            <a:xfrm rot="16200000">
              <a:off x="124" y="2211"/>
              <a:ext cx="81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temperature [eV]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3" name="Line 535"/>
          <p:cNvSpPr>
            <a:spLocks noChangeShapeType="1"/>
          </p:cNvSpPr>
          <p:nvPr/>
        </p:nvSpPr>
        <p:spPr bwMode="auto">
          <a:xfrm flipH="1" flipV="1">
            <a:off x="1540469" y="2327298"/>
            <a:ext cx="5118100" cy="3370264"/>
          </a:xfrm>
          <a:prstGeom prst="line">
            <a:avLst/>
          </a:prstGeom>
          <a:noFill/>
          <a:ln w="12700">
            <a:solidFill>
              <a:srgbClr val="1F497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 smtClean="0"/>
              <a:t>FAIR offers a unique alternative to other driver techniques</a:t>
            </a:r>
            <a:endParaRPr lang="en-US" dirty="0"/>
          </a:p>
        </p:txBody>
      </p:sp>
      <p:sp>
        <p:nvSpPr>
          <p:cNvPr id="543" name="Textfeld 542"/>
          <p:cNvSpPr txBox="1"/>
          <p:nvPr/>
        </p:nvSpPr>
        <p:spPr>
          <a:xfrm rot="20916901">
            <a:off x="2729322" y="3849598"/>
            <a:ext cx="715260" cy="3693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en-US" b="1" dirty="0" smtClean="0">
                <a:solidFill>
                  <a:schemeClr val="tx2"/>
                </a:solidFill>
              </a:rPr>
              <a:t> = 1</a:t>
            </a:r>
          </a:p>
        </p:txBody>
      </p:sp>
      <p:sp>
        <p:nvSpPr>
          <p:cNvPr id="544" name="Textfeld 543"/>
          <p:cNvSpPr txBox="1"/>
          <p:nvPr/>
        </p:nvSpPr>
        <p:spPr>
          <a:xfrm rot="16200000">
            <a:off x="3091256" y="4725390"/>
            <a:ext cx="1638590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 smtClean="0">
                <a:solidFill>
                  <a:schemeClr val="tx2"/>
                </a:solidFill>
              </a:rPr>
              <a:t>Solid state density</a:t>
            </a:r>
          </a:p>
        </p:txBody>
      </p:sp>
      <p:sp>
        <p:nvSpPr>
          <p:cNvPr id="542" name="Line 535"/>
          <p:cNvSpPr>
            <a:spLocks noChangeShapeType="1"/>
          </p:cNvSpPr>
          <p:nvPr/>
        </p:nvSpPr>
        <p:spPr bwMode="auto">
          <a:xfrm flipV="1">
            <a:off x="4145557" y="1758180"/>
            <a:ext cx="0" cy="3939382"/>
          </a:xfrm>
          <a:prstGeom prst="line">
            <a:avLst/>
          </a:prstGeom>
          <a:noFill/>
          <a:ln w="76200">
            <a:solidFill>
              <a:srgbClr val="0000FF">
                <a:alpha val="4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Ellipse 548"/>
          <p:cNvSpPr/>
          <p:nvPr/>
        </p:nvSpPr>
        <p:spPr>
          <a:xfrm rot="1990744">
            <a:off x="3557948" y="3555236"/>
            <a:ext cx="2563692" cy="1718285"/>
          </a:xfrm>
          <a:prstGeom prst="ellipse">
            <a:avLst/>
          </a:prstGeom>
          <a:gradFill flip="none" rotWithShape="1">
            <a:gsLst>
              <a:gs pos="50800">
                <a:schemeClr val="accent6">
                  <a:alpha val="50000"/>
                </a:schemeClr>
              </a:gs>
              <a:gs pos="0">
                <a:schemeClr val="accent6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FAIR</a:t>
            </a:r>
            <a:endParaRPr lang="en-US" dirty="0"/>
          </a:p>
        </p:txBody>
      </p:sp>
      <p:sp>
        <p:nvSpPr>
          <p:cNvPr id="550" name="Ellipse 549"/>
          <p:cNvSpPr/>
          <p:nvPr/>
        </p:nvSpPr>
        <p:spPr>
          <a:xfrm>
            <a:off x="4898600" y="4245251"/>
            <a:ext cx="1899669" cy="59293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DBB63">
                  <a:tint val="23500"/>
                  <a:satMod val="16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Jupiter core</a:t>
            </a:r>
            <a:endParaRPr lang="en-US" sz="1400" dirty="0"/>
          </a:p>
        </p:txBody>
      </p:sp>
      <p:sp>
        <p:nvSpPr>
          <p:cNvPr id="552" name="Ellipse 551"/>
          <p:cNvSpPr/>
          <p:nvPr/>
        </p:nvSpPr>
        <p:spPr>
          <a:xfrm>
            <a:off x="5219254" y="2572304"/>
            <a:ext cx="1431377" cy="59293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sun core</a:t>
            </a:r>
            <a:endParaRPr lang="en-US" sz="1400" dirty="0"/>
          </a:p>
        </p:txBody>
      </p:sp>
      <p:sp>
        <p:nvSpPr>
          <p:cNvPr id="554" name="Textfeld 553"/>
          <p:cNvSpPr txBox="1"/>
          <p:nvPr/>
        </p:nvSpPr>
        <p:spPr>
          <a:xfrm rot="2039635">
            <a:off x="1883410" y="2435968"/>
            <a:ext cx="761747" cy="30777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b="1" dirty="0" smtClean="0">
                <a:solidFill>
                  <a:schemeClr val="tx2"/>
                </a:solidFill>
              </a:rPr>
              <a:t>1 Mbar</a:t>
            </a:r>
          </a:p>
        </p:txBody>
      </p:sp>
      <p:sp>
        <p:nvSpPr>
          <p:cNvPr id="556" name="Ellipse 555"/>
          <p:cNvSpPr/>
          <p:nvPr/>
        </p:nvSpPr>
        <p:spPr>
          <a:xfrm>
            <a:off x="5072657" y="2142355"/>
            <a:ext cx="1022351" cy="592932"/>
          </a:xfrm>
          <a:prstGeom prst="ellipse">
            <a:avLst/>
          </a:prstGeo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rgbClr val="FF0000">
                  <a:tint val="23500"/>
                  <a:satMod val="16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ICF</a:t>
            </a:r>
            <a:endParaRPr lang="en-US" sz="1400" dirty="0"/>
          </a:p>
        </p:txBody>
      </p:sp>
      <p:sp>
        <p:nvSpPr>
          <p:cNvPr id="559" name="Textfeld 558"/>
          <p:cNvSpPr txBox="1"/>
          <p:nvPr/>
        </p:nvSpPr>
        <p:spPr>
          <a:xfrm rot="2039876">
            <a:off x="3476388" y="1929135"/>
            <a:ext cx="752129" cy="30777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b="1" dirty="0" smtClean="0">
                <a:solidFill>
                  <a:schemeClr val="tx2"/>
                </a:solidFill>
              </a:rPr>
              <a:t>1 </a:t>
            </a:r>
            <a:r>
              <a:rPr lang="en-US" sz="1400" b="1" dirty="0" err="1">
                <a:solidFill>
                  <a:schemeClr val="tx2"/>
                </a:solidFill>
              </a:rPr>
              <a:t>G</a:t>
            </a:r>
            <a:r>
              <a:rPr lang="en-US" sz="1400" b="1" dirty="0" err="1" smtClean="0">
                <a:solidFill>
                  <a:schemeClr val="tx2"/>
                </a:solidFill>
              </a:rPr>
              <a:t>bar</a:t>
            </a:r>
            <a:endParaRPr lang="en-US" sz="1400" b="1" dirty="0" smtClean="0">
              <a:solidFill>
                <a:schemeClr val="tx2"/>
              </a:solidFill>
            </a:endParaRPr>
          </a:p>
        </p:txBody>
      </p:sp>
      <p:sp>
        <p:nvSpPr>
          <p:cNvPr id="993" name="Line 535"/>
          <p:cNvSpPr>
            <a:spLocks noChangeShapeType="1"/>
          </p:cNvSpPr>
          <p:nvPr/>
        </p:nvSpPr>
        <p:spPr bwMode="auto">
          <a:xfrm flipH="1" flipV="1">
            <a:off x="3021607" y="1770086"/>
            <a:ext cx="3789362" cy="2508898"/>
          </a:xfrm>
          <a:prstGeom prst="line">
            <a:avLst/>
          </a:prstGeom>
          <a:noFill/>
          <a:ln w="12700">
            <a:solidFill>
              <a:srgbClr val="1F497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98" name="Gruppieren 997"/>
          <p:cNvGrpSpPr/>
          <p:nvPr/>
        </p:nvGrpSpPr>
        <p:grpSpPr>
          <a:xfrm>
            <a:off x="3554083" y="2997224"/>
            <a:ext cx="5774648" cy="2687584"/>
            <a:chOff x="3554083" y="2997224"/>
            <a:chExt cx="5774648" cy="2687584"/>
          </a:xfrm>
        </p:grpSpPr>
        <p:sp>
          <p:nvSpPr>
            <p:cNvPr id="995" name="Freihandform 994"/>
            <p:cNvSpPr/>
            <p:nvPr/>
          </p:nvSpPr>
          <p:spPr>
            <a:xfrm>
              <a:off x="3554083" y="4948366"/>
              <a:ext cx="2639683" cy="736442"/>
            </a:xfrm>
            <a:custGeom>
              <a:avLst/>
              <a:gdLst>
                <a:gd name="connsiteX0" fmla="*/ 2536166 w 2536166"/>
                <a:gd name="connsiteY0" fmla="*/ 612476 h 733246"/>
                <a:gd name="connsiteX1" fmla="*/ 1794294 w 2536166"/>
                <a:gd name="connsiteY1" fmla="*/ 138023 h 733246"/>
                <a:gd name="connsiteX2" fmla="*/ 1526875 w 2536166"/>
                <a:gd name="connsiteY2" fmla="*/ 8627 h 733246"/>
                <a:gd name="connsiteX3" fmla="*/ 948906 w 2536166"/>
                <a:gd name="connsiteY3" fmla="*/ 0 h 733246"/>
                <a:gd name="connsiteX4" fmla="*/ 0 w 2536166"/>
                <a:gd name="connsiteY4" fmla="*/ 0 h 733246"/>
                <a:gd name="connsiteX5" fmla="*/ 0 w 2536166"/>
                <a:gd name="connsiteY5" fmla="*/ 733246 h 733246"/>
                <a:gd name="connsiteX0" fmla="*/ 2639683 w 2639683"/>
                <a:gd name="connsiteY0" fmla="*/ 724619 h 733246"/>
                <a:gd name="connsiteX1" fmla="*/ 1794294 w 2639683"/>
                <a:gd name="connsiteY1" fmla="*/ 138023 h 733246"/>
                <a:gd name="connsiteX2" fmla="*/ 1526875 w 2639683"/>
                <a:gd name="connsiteY2" fmla="*/ 8627 h 733246"/>
                <a:gd name="connsiteX3" fmla="*/ 948906 w 2639683"/>
                <a:gd name="connsiteY3" fmla="*/ 0 h 733246"/>
                <a:gd name="connsiteX4" fmla="*/ 0 w 2639683"/>
                <a:gd name="connsiteY4" fmla="*/ 0 h 733246"/>
                <a:gd name="connsiteX5" fmla="*/ 0 w 2639683"/>
                <a:gd name="connsiteY5" fmla="*/ 733246 h 733246"/>
                <a:gd name="connsiteX0" fmla="*/ 2639683 w 2639683"/>
                <a:gd name="connsiteY0" fmla="*/ 726535 h 735162"/>
                <a:gd name="connsiteX1" fmla="*/ 1794294 w 2639683"/>
                <a:gd name="connsiteY1" fmla="*/ 139939 h 735162"/>
                <a:gd name="connsiteX2" fmla="*/ 1544127 w 2639683"/>
                <a:gd name="connsiteY2" fmla="*/ 27796 h 735162"/>
                <a:gd name="connsiteX3" fmla="*/ 948906 w 2639683"/>
                <a:gd name="connsiteY3" fmla="*/ 1916 h 735162"/>
                <a:gd name="connsiteX4" fmla="*/ 0 w 2639683"/>
                <a:gd name="connsiteY4" fmla="*/ 1916 h 735162"/>
                <a:gd name="connsiteX5" fmla="*/ 0 w 2639683"/>
                <a:gd name="connsiteY5" fmla="*/ 735162 h 735162"/>
                <a:gd name="connsiteX0" fmla="*/ 2639683 w 2639683"/>
                <a:gd name="connsiteY0" fmla="*/ 726535 h 735162"/>
                <a:gd name="connsiteX1" fmla="*/ 1794294 w 2639683"/>
                <a:gd name="connsiteY1" fmla="*/ 139939 h 735162"/>
                <a:gd name="connsiteX2" fmla="*/ 948906 w 2639683"/>
                <a:gd name="connsiteY2" fmla="*/ 1916 h 735162"/>
                <a:gd name="connsiteX3" fmla="*/ 0 w 2639683"/>
                <a:gd name="connsiteY3" fmla="*/ 1916 h 735162"/>
                <a:gd name="connsiteX4" fmla="*/ 0 w 2639683"/>
                <a:gd name="connsiteY4" fmla="*/ 735162 h 735162"/>
                <a:gd name="connsiteX0" fmla="*/ 2639683 w 2639683"/>
                <a:gd name="connsiteY0" fmla="*/ 727814 h 736441"/>
                <a:gd name="connsiteX1" fmla="*/ 1630392 w 2639683"/>
                <a:gd name="connsiteY1" fmla="*/ 46327 h 736441"/>
                <a:gd name="connsiteX2" fmla="*/ 948906 w 2639683"/>
                <a:gd name="connsiteY2" fmla="*/ 3195 h 736441"/>
                <a:gd name="connsiteX3" fmla="*/ 0 w 2639683"/>
                <a:gd name="connsiteY3" fmla="*/ 3195 h 736441"/>
                <a:gd name="connsiteX4" fmla="*/ 0 w 2639683"/>
                <a:gd name="connsiteY4" fmla="*/ 736441 h 736441"/>
                <a:gd name="connsiteX0" fmla="*/ 2639683 w 2639683"/>
                <a:gd name="connsiteY0" fmla="*/ 731650 h 740277"/>
                <a:gd name="connsiteX1" fmla="*/ 1630392 w 2639683"/>
                <a:gd name="connsiteY1" fmla="*/ 50163 h 740277"/>
                <a:gd name="connsiteX2" fmla="*/ 948906 w 2639683"/>
                <a:gd name="connsiteY2" fmla="*/ 7031 h 740277"/>
                <a:gd name="connsiteX3" fmla="*/ 0 w 2639683"/>
                <a:gd name="connsiteY3" fmla="*/ 7031 h 740277"/>
                <a:gd name="connsiteX4" fmla="*/ 0 w 2639683"/>
                <a:gd name="connsiteY4" fmla="*/ 740277 h 740277"/>
                <a:gd name="connsiteX0" fmla="*/ 2639683 w 2639683"/>
                <a:gd name="connsiteY0" fmla="*/ 727815 h 736442"/>
                <a:gd name="connsiteX1" fmla="*/ 1630392 w 2639683"/>
                <a:gd name="connsiteY1" fmla="*/ 46328 h 736442"/>
                <a:gd name="connsiteX2" fmla="*/ 948906 w 2639683"/>
                <a:gd name="connsiteY2" fmla="*/ 3196 h 736442"/>
                <a:gd name="connsiteX3" fmla="*/ 0 w 2639683"/>
                <a:gd name="connsiteY3" fmla="*/ 3196 h 736442"/>
                <a:gd name="connsiteX4" fmla="*/ 0 w 2639683"/>
                <a:gd name="connsiteY4" fmla="*/ 736442 h 736442"/>
                <a:gd name="connsiteX0" fmla="*/ 2639683 w 2639683"/>
                <a:gd name="connsiteY0" fmla="*/ 727815 h 736442"/>
                <a:gd name="connsiteX1" fmla="*/ 1630392 w 2639683"/>
                <a:gd name="connsiteY1" fmla="*/ 46328 h 736442"/>
                <a:gd name="connsiteX2" fmla="*/ 948906 w 2639683"/>
                <a:gd name="connsiteY2" fmla="*/ 3196 h 736442"/>
                <a:gd name="connsiteX3" fmla="*/ 0 w 2639683"/>
                <a:gd name="connsiteY3" fmla="*/ 3196 h 736442"/>
                <a:gd name="connsiteX4" fmla="*/ 0 w 2639683"/>
                <a:gd name="connsiteY4" fmla="*/ 736442 h 73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9683" h="736442">
                  <a:moveTo>
                    <a:pt x="2639683" y="727815"/>
                  </a:moveTo>
                  <a:cubicBezTo>
                    <a:pt x="2303253" y="500653"/>
                    <a:pt x="1906438" y="221732"/>
                    <a:pt x="1630392" y="46328"/>
                  </a:cubicBezTo>
                  <a:cubicBezTo>
                    <a:pt x="1420483" y="-19808"/>
                    <a:pt x="1220638" y="10385"/>
                    <a:pt x="948906" y="3196"/>
                  </a:cubicBezTo>
                  <a:cubicBezTo>
                    <a:pt x="677174" y="-3993"/>
                    <a:pt x="316302" y="3196"/>
                    <a:pt x="0" y="3196"/>
                  </a:cubicBezTo>
                  <a:lnTo>
                    <a:pt x="0" y="736442"/>
                  </a:lnTo>
                </a:path>
              </a:pathLst>
            </a:custGeom>
            <a:gradFill flip="none" rotWithShape="1">
              <a:gsLst>
                <a:gs pos="0">
                  <a:srgbClr val="C00000">
                    <a:alpha val="8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Textfeld 995"/>
            <p:cNvSpPr txBox="1"/>
            <p:nvPr/>
          </p:nvSpPr>
          <p:spPr>
            <a:xfrm>
              <a:off x="5030859" y="5273046"/>
              <a:ext cx="68480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b="1" dirty="0" smtClean="0">
                  <a:solidFill>
                    <a:schemeClr val="bg1"/>
                  </a:solidFill>
                </a:rPr>
                <a:t>DAC</a:t>
              </a:r>
            </a:p>
          </p:txBody>
        </p:sp>
        <p:sp>
          <p:nvSpPr>
            <p:cNvPr id="997" name="Textfeld 996"/>
            <p:cNvSpPr txBox="1"/>
            <p:nvPr/>
          </p:nvSpPr>
          <p:spPr>
            <a:xfrm>
              <a:off x="9144000" y="2997224"/>
              <a:ext cx="184731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endParaRPr lang="en-US" dirty="0" smtClean="0"/>
            </a:p>
          </p:txBody>
        </p:sp>
      </p:grpSp>
      <p:sp>
        <p:nvSpPr>
          <p:cNvPr id="999" name="Ellipse 998"/>
          <p:cNvSpPr/>
          <p:nvPr/>
        </p:nvSpPr>
        <p:spPr>
          <a:xfrm>
            <a:off x="5894982" y="4664495"/>
            <a:ext cx="949834" cy="6885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DBB63">
                  <a:tint val="23500"/>
                  <a:satMod val="16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earth-like cores</a:t>
            </a:r>
            <a:endParaRPr lang="en-US" sz="1400" dirty="0"/>
          </a:p>
        </p:txBody>
      </p:sp>
      <p:sp>
        <p:nvSpPr>
          <p:cNvPr id="3" name="Textfeld 2"/>
          <p:cNvSpPr txBox="1"/>
          <p:nvPr/>
        </p:nvSpPr>
        <p:spPr>
          <a:xfrm>
            <a:off x="4629168" y="1877514"/>
            <a:ext cx="671979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HED</a:t>
            </a:r>
          </a:p>
        </p:txBody>
      </p:sp>
      <p:sp>
        <p:nvSpPr>
          <p:cNvPr id="474" name="Textfeld 473"/>
          <p:cNvSpPr txBox="1"/>
          <p:nvPr/>
        </p:nvSpPr>
        <p:spPr>
          <a:xfrm>
            <a:off x="5954170" y="3690651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WDM</a:t>
            </a:r>
          </a:p>
        </p:txBody>
      </p:sp>
      <p:sp>
        <p:nvSpPr>
          <p:cNvPr id="5" name="Ellipse 4"/>
          <p:cNvSpPr/>
          <p:nvPr/>
        </p:nvSpPr>
        <p:spPr>
          <a:xfrm rot="20965707">
            <a:off x="1524611" y="2403447"/>
            <a:ext cx="4511642" cy="1139958"/>
          </a:xfrm>
          <a:prstGeom prst="ellipse">
            <a:avLst/>
          </a:prstGeom>
          <a:gradFill>
            <a:gsLst>
              <a:gs pos="0">
                <a:srgbClr val="C00000"/>
              </a:gs>
              <a:gs pos="100000">
                <a:srgbClr val="FF0000">
                  <a:tint val="23500"/>
                  <a:satMod val="16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/>
              <a:t>Laser plasma</a:t>
            </a:r>
            <a:endParaRPr lang="en-US" b="1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3896319" y="3898440"/>
            <a:ext cx="504056" cy="1822934"/>
            <a:chOff x="6948263" y="4414378"/>
            <a:chExt cx="504056" cy="1822934"/>
          </a:xfrm>
        </p:grpSpPr>
        <p:sp>
          <p:nvSpPr>
            <p:cNvPr id="7" name="Pfeil nach unten 6"/>
            <p:cNvSpPr/>
            <p:nvPr/>
          </p:nvSpPr>
          <p:spPr>
            <a:xfrm rot="10800000">
              <a:off x="6948263" y="4414378"/>
              <a:ext cx="504056" cy="1822934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8" name="Textfeld 7"/>
            <p:cNvSpPr txBox="1"/>
            <p:nvPr/>
          </p:nvSpPr>
          <p:spPr>
            <a:xfrm rot="16200000">
              <a:off x="6652705" y="5135196"/>
              <a:ext cx="1095172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bg1"/>
                  </a:solidFill>
                </a:rPr>
                <a:t>isochoric</a:t>
              </a:r>
            </a:p>
          </p:txBody>
        </p:sp>
      </p:grpSp>
      <p:grpSp>
        <p:nvGrpSpPr>
          <p:cNvPr id="479" name="Gruppieren 478"/>
          <p:cNvGrpSpPr/>
          <p:nvPr/>
        </p:nvGrpSpPr>
        <p:grpSpPr>
          <a:xfrm rot="2574958">
            <a:off x="4647404" y="4119620"/>
            <a:ext cx="629999" cy="1822934"/>
            <a:chOff x="6948263" y="4414378"/>
            <a:chExt cx="504056" cy="1822934"/>
          </a:xfrm>
        </p:grpSpPr>
        <p:sp>
          <p:nvSpPr>
            <p:cNvPr id="480" name="Pfeil nach unten 479"/>
            <p:cNvSpPr/>
            <p:nvPr/>
          </p:nvSpPr>
          <p:spPr>
            <a:xfrm rot="10800000">
              <a:off x="6948263" y="4414378"/>
              <a:ext cx="504056" cy="1822934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481" name="Textfeld 480"/>
            <p:cNvSpPr txBox="1"/>
            <p:nvPr/>
          </p:nvSpPr>
          <p:spPr>
            <a:xfrm rot="16200000">
              <a:off x="6494685" y="5189973"/>
              <a:ext cx="1492716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bg1"/>
                  </a:solidFill>
                </a:rPr>
                <a:t>compression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1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188640"/>
            <a:ext cx="7155904" cy="720080"/>
          </a:xfrm>
        </p:spPr>
        <p:txBody>
          <a:bodyPr anchor="ctr">
            <a:noAutofit/>
          </a:bodyPr>
          <a:lstStyle/>
          <a:p>
            <a:r>
              <a:rPr lang="en-US" dirty="0" smtClean="0"/>
              <a:t>FAIR-driven plasma have also other advantages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5427687"/>
            <a:ext cx="8839200" cy="10976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Advantages of FAIR-generated plasma:</a:t>
            </a:r>
          </a:p>
          <a:p>
            <a:pPr lvl="1"/>
            <a:r>
              <a:rPr lang="en-US" dirty="0" smtClean="0"/>
              <a:t>large samples</a:t>
            </a:r>
          </a:p>
          <a:p>
            <a:pPr lvl="1"/>
            <a:r>
              <a:rPr lang="en-US" dirty="0" smtClean="0"/>
              <a:t>local </a:t>
            </a:r>
            <a:r>
              <a:rPr lang="en-US" dirty="0" err="1" smtClean="0"/>
              <a:t>thermodynamical</a:t>
            </a:r>
            <a:r>
              <a:rPr lang="en-US" dirty="0" smtClean="0"/>
              <a:t> equilibrium</a:t>
            </a:r>
          </a:p>
          <a:p>
            <a:pPr lvl="1"/>
            <a:r>
              <a:rPr lang="en-US" dirty="0" smtClean="0"/>
              <a:t>uniform samples</a:t>
            </a:r>
            <a:endParaRPr lang="en-US" dirty="0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64058" y="1267124"/>
            <a:ext cx="3271838" cy="3879850"/>
            <a:chOff x="3432" y="1267"/>
            <a:chExt cx="2061" cy="2444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432" y="1348"/>
              <a:ext cx="2061" cy="4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b="1" dirty="0">
                  <a:solidFill>
                    <a:srgbClr val="C00000"/>
                  </a:solidFill>
                  <a:latin typeface="+mn-lt"/>
                  <a:ea typeface="ＭＳ Ｐゴシック" pitchFamily="34" charset="-128"/>
                  <a:cs typeface="Times New Roman" pitchFamily="18" charset="0"/>
                </a:rPr>
                <a:t>I</a:t>
              </a:r>
              <a:r>
                <a:rPr lang="en-GB" b="1" dirty="0" smtClean="0">
                  <a:solidFill>
                    <a:srgbClr val="C00000"/>
                  </a:solidFill>
                  <a:latin typeface="+mn-lt"/>
                  <a:ea typeface="ＭＳ Ｐゴシック" pitchFamily="34" charset="-128"/>
                  <a:cs typeface="Times New Roman" pitchFamily="18" charset="0"/>
                </a:rPr>
                <a:t>ntense</a:t>
              </a:r>
              <a:r>
                <a:rPr lang="en-GB" b="1" dirty="0">
                  <a:solidFill>
                    <a:srgbClr val="C00000"/>
                  </a:solidFill>
                  <a:latin typeface="+mn-lt"/>
                  <a:ea typeface="ＭＳ Ｐゴシック" pitchFamily="34" charset="-128"/>
                  <a:cs typeface="Times New Roman" pitchFamily="18" charset="0"/>
                </a:rPr>
                <a:t>, energetic beams of</a:t>
              </a:r>
            </a:p>
            <a:p>
              <a:pPr algn="ctr">
                <a:defRPr/>
              </a:pPr>
              <a:r>
                <a:rPr lang="en-GB" b="1" dirty="0">
                  <a:solidFill>
                    <a:srgbClr val="C00000"/>
                  </a:solidFill>
                  <a:latin typeface="+mn-lt"/>
                  <a:ea typeface="ＭＳ Ｐゴシック" pitchFamily="34" charset="-128"/>
                  <a:cs typeface="Times New Roman" pitchFamily="18" charset="0"/>
                </a:rPr>
                <a:t> heavy ions </a:t>
              </a:r>
              <a:r>
                <a:rPr lang="de-DE" b="1" dirty="0">
                  <a:solidFill>
                    <a:srgbClr val="C00000"/>
                  </a:solidFill>
                  <a:latin typeface="+mn-lt"/>
                  <a:ea typeface="ＭＳ Ｐゴシック" pitchFamily="34" charset="-128"/>
                  <a:cs typeface="Times New Roman" pitchFamily="18" charset="0"/>
                </a:rPr>
                <a:t> (</a:t>
              </a:r>
              <a:r>
                <a:rPr lang="de-DE" b="1" dirty="0" smtClean="0">
                  <a:solidFill>
                    <a:srgbClr val="C00000"/>
                  </a:solidFill>
                  <a:latin typeface="+mn-lt"/>
                  <a:ea typeface="ＭＳ Ｐゴシック" pitchFamily="34" charset="-128"/>
                  <a:cs typeface="Times New Roman" pitchFamily="18" charset="0"/>
                </a:rPr>
                <a:t>GSI &amp; FAIR)</a:t>
              </a:r>
              <a:endParaRPr lang="de-DE" b="1" dirty="0">
                <a:solidFill>
                  <a:srgbClr val="C00000"/>
                </a:solidFill>
                <a:latin typeface="+mn-lt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592" y="2825"/>
              <a:ext cx="1731" cy="7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1600" dirty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 large sample volume (mm</a:t>
              </a:r>
              <a:r>
                <a:rPr lang="en-US" sz="1600" baseline="30000" dirty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3</a:t>
              </a:r>
              <a:r>
                <a:rPr lang="en-US" sz="1600" dirty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)</a:t>
              </a:r>
            </a:p>
            <a:p>
              <a:pPr algn="ctr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1600" dirty="0" smtClean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uniform </a:t>
              </a:r>
              <a:r>
                <a:rPr lang="en-US" sz="1600" dirty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physical conditions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 any target </a:t>
              </a:r>
              <a:r>
                <a:rPr lang="en-US" sz="1600" dirty="0" smtClean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material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1600" dirty="0" smtClean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long </a:t>
              </a:r>
              <a:r>
                <a:rPr lang="en-US" sz="1600" dirty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time scales (50 ns</a:t>
              </a:r>
              <a:r>
                <a:rPr lang="en-US" sz="1600" dirty="0" smtClean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)</a:t>
              </a:r>
              <a:endParaRPr lang="en-US" sz="1600" dirty="0">
                <a:solidFill>
                  <a:schemeClr val="accent4"/>
                </a:solidFill>
                <a:latin typeface="+mn-lt"/>
                <a:ea typeface="ＭＳ Ｐゴシック" pitchFamily="34" charset="-128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3543" y="1766"/>
              <a:ext cx="1950" cy="1224"/>
              <a:chOff x="3334" y="1683"/>
              <a:chExt cx="1950" cy="1224"/>
            </a:xfrm>
          </p:grpSpPr>
          <p:pic>
            <p:nvPicPr>
              <p:cNvPr id="12" name="Picture 14" descr="mitSchein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79" y="1683"/>
                <a:ext cx="1679" cy="1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3651" y="2334"/>
                <a:ext cx="1043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3865" y="2352"/>
                <a:ext cx="548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700" b="1">
                    <a:solidFill>
                      <a:schemeClr val="bg1"/>
                    </a:solidFill>
                    <a:ea typeface="ＭＳ Ｐゴシック"/>
                    <a:cs typeface="ＭＳ Ｐゴシック"/>
                  </a:rPr>
                  <a:t>65 mm</a:t>
                </a:r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3334" y="2523"/>
                <a:ext cx="195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de-DE" sz="1700">
                    <a:solidFill>
                      <a:schemeClr val="bg1"/>
                    </a:solidFill>
                    <a:ea typeface="ＭＳ Ｐゴシック"/>
                    <a:cs typeface="ＭＳ Ｐゴシック"/>
                  </a:rPr>
                  <a:t>Ne</a:t>
                </a:r>
                <a:r>
                  <a:rPr lang="en-US" altLang="de-DE" sz="1700" baseline="30000">
                    <a:solidFill>
                      <a:schemeClr val="bg1"/>
                    </a:solidFill>
                    <a:ea typeface="ＭＳ Ｐゴシック"/>
                    <a:cs typeface="ＭＳ Ｐゴシック"/>
                  </a:rPr>
                  <a:t>10+</a:t>
                </a:r>
                <a:r>
                  <a:rPr lang="de-DE" altLang="de-DE" sz="1700">
                    <a:solidFill>
                      <a:schemeClr val="bg1"/>
                    </a:solidFill>
                    <a:ea typeface="ＭＳ Ｐゴシック"/>
                    <a:cs typeface="ＭＳ Ｐゴシック"/>
                  </a:rPr>
                  <a:t> </a:t>
                </a:r>
                <a:r>
                  <a:rPr lang="en-US" altLang="de-DE" sz="1700">
                    <a:solidFill>
                      <a:schemeClr val="bg1"/>
                    </a:solidFill>
                    <a:ea typeface="ＭＳ Ｐゴシック"/>
                    <a:cs typeface="ＭＳ Ｐゴシック"/>
                  </a:rPr>
                  <a:t>300 MeV/u</a:t>
                </a:r>
                <a:r>
                  <a:rPr lang="de-DE" altLang="de-DE" sz="1700">
                    <a:solidFill>
                      <a:schemeClr val="bg1"/>
                    </a:solidFill>
                    <a:ea typeface="ＭＳ Ｐゴシック"/>
                    <a:cs typeface="ＭＳ Ｐゴシック"/>
                  </a:rPr>
                  <a:t>;</a:t>
                </a:r>
                <a:r>
                  <a:rPr lang="en-US" altLang="de-DE" sz="1700">
                    <a:solidFill>
                      <a:schemeClr val="bg1"/>
                    </a:solidFill>
                    <a:ea typeface="ＭＳ Ｐゴシック"/>
                    <a:cs typeface="ＭＳ Ｐゴシック"/>
                  </a:rPr>
                  <a:t> Kr crystal</a:t>
                </a:r>
                <a:endParaRPr lang="de-DE" altLang="de-DE" sz="1700">
                  <a:solidFill>
                    <a:schemeClr val="bg1"/>
                  </a:solidFill>
                  <a:ea typeface="ＭＳ Ｐゴシック"/>
                  <a:cs typeface="ＭＳ Ｐゴシック"/>
                </a:endParaRPr>
              </a:p>
              <a:p>
                <a:endParaRPr lang="en-US" sz="1700">
                  <a:solidFill>
                    <a:schemeClr val="bg1"/>
                  </a:solidFill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3432" y="1267"/>
              <a:ext cx="2061" cy="2444"/>
            </a:xfrm>
            <a:prstGeom prst="roundRect">
              <a:avLst>
                <a:gd name="adj" fmla="val 8328"/>
              </a:avLst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700"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25" name="Group 8"/>
          <p:cNvGrpSpPr>
            <a:grpSpLocks/>
          </p:cNvGrpSpPr>
          <p:nvPr/>
        </p:nvGrpSpPr>
        <p:grpSpPr bwMode="auto">
          <a:xfrm>
            <a:off x="5292080" y="1268760"/>
            <a:ext cx="3740150" cy="3929066"/>
            <a:chOff x="3380" y="1096"/>
            <a:chExt cx="2356" cy="2475"/>
          </a:xfrm>
        </p:grpSpPr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3380" y="1191"/>
              <a:ext cx="2356" cy="4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GB" b="1" dirty="0" smtClean="0">
                  <a:solidFill>
                    <a:srgbClr val="0000FF"/>
                  </a:solidFill>
                  <a:ea typeface="ＭＳ Ｐゴシック" pitchFamily="34" charset="-128"/>
                </a:rPr>
                <a:t>High-brilliance </a:t>
              </a:r>
              <a:r>
                <a:rPr lang="en-GB" b="1" dirty="0">
                  <a:solidFill>
                    <a:srgbClr val="0000FF"/>
                  </a:solidFill>
                  <a:ea typeface="ＭＳ Ｐゴシック" pitchFamily="34" charset="-128"/>
                </a:rPr>
                <a:t>XUV </a:t>
              </a:r>
              <a:r>
                <a:rPr lang="en-GB" b="1" dirty="0" smtClean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photon sources (XFEL &amp; DESY</a:t>
              </a:r>
              <a:r>
                <a:rPr lang="en-GB" b="1" dirty="0" smtClean="0">
                  <a:solidFill>
                    <a:srgbClr val="0000FF"/>
                  </a:solidFill>
                  <a:ea typeface="ＭＳ Ｐゴシック" pitchFamily="34" charset="-128"/>
                </a:rPr>
                <a:t>)</a:t>
              </a:r>
              <a:endParaRPr lang="de-DE" b="1" dirty="0">
                <a:solidFill>
                  <a:srgbClr val="0000FF"/>
                </a:solidFill>
                <a:ea typeface="ＭＳ Ｐゴシック" pitchFamily="34" charset="-128"/>
              </a:endParaRPr>
            </a:p>
          </p:txBody>
        </p:sp>
        <p:pic>
          <p:nvPicPr>
            <p:cNvPr id="27" name="Picture 1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1595"/>
              <a:ext cx="1308" cy="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3585" y="2635"/>
              <a:ext cx="1963" cy="9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1600" b="1" dirty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 </a:t>
              </a:r>
              <a:r>
                <a:rPr lang="en-US" sz="1600" dirty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small sample volume (100 </a:t>
              </a:r>
              <a:r>
                <a:rPr lang="en-US" sz="1600" dirty="0">
                  <a:solidFill>
                    <a:srgbClr val="0000FF"/>
                  </a:solidFill>
                  <a:latin typeface="+mn-lt"/>
                  <a:ea typeface="ＭＳ Ｐゴシック" pitchFamily="34" charset="-128"/>
                  <a:sym typeface="Symbol" pitchFamily="18" charset="2"/>
                </a:rPr>
                <a:t></a:t>
              </a:r>
              <a:r>
                <a:rPr lang="en-US" sz="1600" dirty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m</a:t>
              </a:r>
              <a:r>
                <a:rPr lang="en-US" sz="1600" baseline="30000" dirty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3</a:t>
              </a:r>
              <a:r>
                <a:rPr lang="en-US" sz="1600" dirty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)</a:t>
              </a:r>
            </a:p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 high 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gradients</a:t>
              </a:r>
            </a:p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low-Z target 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material</a:t>
              </a:r>
              <a:endParaRPr lang="en-US" sz="1600" dirty="0">
                <a:solidFill>
                  <a:srgbClr val="0000FF"/>
                </a:solidFill>
                <a:latin typeface="+mn-lt"/>
                <a:ea typeface="ＭＳ Ｐゴシック" pitchFamily="34" charset="-128"/>
              </a:endParaRPr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1600" dirty="0" smtClean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short </a:t>
              </a:r>
              <a:r>
                <a:rPr lang="en-US" sz="1600" dirty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time scales (100 </a:t>
              </a:r>
              <a:r>
                <a:rPr lang="en-US" sz="1600" dirty="0" err="1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fs</a:t>
              </a:r>
              <a:r>
                <a:rPr lang="en-US" sz="1600" dirty="0">
                  <a:solidFill>
                    <a:srgbClr val="0000FF"/>
                  </a:solidFill>
                  <a:latin typeface="+mn-lt"/>
                  <a:ea typeface="ＭＳ Ｐゴシック" pitchFamily="34" charset="-128"/>
                </a:rPr>
                <a:t>)</a:t>
              </a:r>
            </a:p>
            <a:p>
              <a:pPr algn="ctr" eaLnBrk="1" hangingPunct="1">
                <a:defRPr/>
              </a:pPr>
              <a:endParaRPr lang="en-US" sz="1700" b="1" dirty="0">
                <a:solidFill>
                  <a:srgbClr val="0000FF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3468" y="1096"/>
              <a:ext cx="2197" cy="2443"/>
            </a:xfrm>
            <a:prstGeom prst="roundRect">
              <a:avLst>
                <a:gd name="adj" fmla="val 8025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endParaRPr lang="en-US" sz="1700">
                <a:solidFill>
                  <a:srgbClr val="0000FF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9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/>
        </p:nvGrpSpPr>
        <p:grpSpPr>
          <a:xfrm>
            <a:off x="62294" y="1228725"/>
            <a:ext cx="6237898" cy="4816734"/>
            <a:chOff x="62294" y="1228725"/>
            <a:chExt cx="6237898" cy="4816734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15" t="3525"/>
            <a:stretch/>
          </p:blipFill>
          <p:spPr>
            <a:xfrm>
              <a:off x="62294" y="1228725"/>
              <a:ext cx="6237898" cy="4816734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 bwMode="auto">
            <a:xfrm>
              <a:off x="2987824" y="4340746"/>
              <a:ext cx="522419" cy="441294"/>
            </a:xfrm>
            <a:prstGeom prst="ellipse">
              <a:avLst/>
            </a:prstGeom>
            <a:noFill/>
            <a:ln w="63500">
              <a:solidFill>
                <a:srgbClr val="FFC000"/>
              </a:solidFill>
            </a:ln>
            <a:effectLst/>
            <a:extLst/>
          </p:spPr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Pfeil nach rechts 9"/>
            <p:cNvSpPr/>
            <p:nvPr/>
          </p:nvSpPr>
          <p:spPr>
            <a:xfrm rot="1340664">
              <a:off x="3478469" y="4298258"/>
              <a:ext cx="1203927" cy="958474"/>
            </a:xfrm>
            <a:custGeom>
              <a:avLst/>
              <a:gdLst>
                <a:gd name="connsiteX0" fmla="*/ 0 w 960504"/>
                <a:gd name="connsiteY0" fmla="*/ 101814 h 407254"/>
                <a:gd name="connsiteX1" fmla="*/ 756877 w 960504"/>
                <a:gd name="connsiteY1" fmla="*/ 101814 h 407254"/>
                <a:gd name="connsiteX2" fmla="*/ 756877 w 960504"/>
                <a:gd name="connsiteY2" fmla="*/ 0 h 407254"/>
                <a:gd name="connsiteX3" fmla="*/ 960504 w 960504"/>
                <a:gd name="connsiteY3" fmla="*/ 203627 h 407254"/>
                <a:gd name="connsiteX4" fmla="*/ 756877 w 960504"/>
                <a:gd name="connsiteY4" fmla="*/ 407254 h 407254"/>
                <a:gd name="connsiteX5" fmla="*/ 756877 w 960504"/>
                <a:gd name="connsiteY5" fmla="*/ 305441 h 407254"/>
                <a:gd name="connsiteX6" fmla="*/ 0 w 960504"/>
                <a:gd name="connsiteY6" fmla="*/ 305441 h 407254"/>
                <a:gd name="connsiteX7" fmla="*/ 0 w 960504"/>
                <a:gd name="connsiteY7" fmla="*/ 101814 h 407254"/>
                <a:gd name="connsiteX0" fmla="*/ 0 w 1194773"/>
                <a:gd name="connsiteY0" fmla="*/ 212766 h 407254"/>
                <a:gd name="connsiteX1" fmla="*/ 991146 w 1194773"/>
                <a:gd name="connsiteY1" fmla="*/ 101814 h 407254"/>
                <a:gd name="connsiteX2" fmla="*/ 991146 w 1194773"/>
                <a:gd name="connsiteY2" fmla="*/ 0 h 407254"/>
                <a:gd name="connsiteX3" fmla="*/ 1194773 w 1194773"/>
                <a:gd name="connsiteY3" fmla="*/ 203627 h 407254"/>
                <a:gd name="connsiteX4" fmla="*/ 991146 w 1194773"/>
                <a:gd name="connsiteY4" fmla="*/ 407254 h 407254"/>
                <a:gd name="connsiteX5" fmla="*/ 991146 w 1194773"/>
                <a:gd name="connsiteY5" fmla="*/ 305441 h 407254"/>
                <a:gd name="connsiteX6" fmla="*/ 234269 w 1194773"/>
                <a:gd name="connsiteY6" fmla="*/ 305441 h 407254"/>
                <a:gd name="connsiteX7" fmla="*/ 0 w 1194773"/>
                <a:gd name="connsiteY7" fmla="*/ 212766 h 407254"/>
                <a:gd name="connsiteX0" fmla="*/ 43005 w 1237778"/>
                <a:gd name="connsiteY0" fmla="*/ 212766 h 407254"/>
                <a:gd name="connsiteX1" fmla="*/ 1034151 w 1237778"/>
                <a:gd name="connsiteY1" fmla="*/ 101814 h 407254"/>
                <a:gd name="connsiteX2" fmla="*/ 1034151 w 1237778"/>
                <a:gd name="connsiteY2" fmla="*/ 0 h 407254"/>
                <a:gd name="connsiteX3" fmla="*/ 1237778 w 1237778"/>
                <a:gd name="connsiteY3" fmla="*/ 203627 h 407254"/>
                <a:gd name="connsiteX4" fmla="*/ 1034151 w 1237778"/>
                <a:gd name="connsiteY4" fmla="*/ 407254 h 407254"/>
                <a:gd name="connsiteX5" fmla="*/ 1034151 w 1237778"/>
                <a:gd name="connsiteY5" fmla="*/ 305441 h 407254"/>
                <a:gd name="connsiteX6" fmla="*/ 0 w 1237778"/>
                <a:gd name="connsiteY6" fmla="*/ 268653 h 407254"/>
                <a:gd name="connsiteX7" fmla="*/ 43005 w 1237778"/>
                <a:gd name="connsiteY7" fmla="*/ 212766 h 407254"/>
                <a:gd name="connsiteX0" fmla="*/ 480165 w 1237778"/>
                <a:gd name="connsiteY0" fmla="*/ 267413 h 407254"/>
                <a:gd name="connsiteX1" fmla="*/ 1034151 w 1237778"/>
                <a:gd name="connsiteY1" fmla="*/ 101814 h 407254"/>
                <a:gd name="connsiteX2" fmla="*/ 1034151 w 1237778"/>
                <a:gd name="connsiteY2" fmla="*/ 0 h 407254"/>
                <a:gd name="connsiteX3" fmla="*/ 1237778 w 1237778"/>
                <a:gd name="connsiteY3" fmla="*/ 203627 h 407254"/>
                <a:gd name="connsiteX4" fmla="*/ 1034151 w 1237778"/>
                <a:gd name="connsiteY4" fmla="*/ 407254 h 407254"/>
                <a:gd name="connsiteX5" fmla="*/ 1034151 w 1237778"/>
                <a:gd name="connsiteY5" fmla="*/ 305441 h 407254"/>
                <a:gd name="connsiteX6" fmla="*/ 0 w 1237778"/>
                <a:gd name="connsiteY6" fmla="*/ 268653 h 407254"/>
                <a:gd name="connsiteX7" fmla="*/ 480165 w 1237778"/>
                <a:gd name="connsiteY7" fmla="*/ 267413 h 407254"/>
                <a:gd name="connsiteX0" fmla="*/ 19443 w 777056"/>
                <a:gd name="connsiteY0" fmla="*/ 267413 h 407254"/>
                <a:gd name="connsiteX1" fmla="*/ 573429 w 777056"/>
                <a:gd name="connsiteY1" fmla="*/ 101814 h 407254"/>
                <a:gd name="connsiteX2" fmla="*/ 573429 w 777056"/>
                <a:gd name="connsiteY2" fmla="*/ 0 h 407254"/>
                <a:gd name="connsiteX3" fmla="*/ 777056 w 777056"/>
                <a:gd name="connsiteY3" fmla="*/ 203627 h 407254"/>
                <a:gd name="connsiteX4" fmla="*/ 573429 w 777056"/>
                <a:gd name="connsiteY4" fmla="*/ 407254 h 407254"/>
                <a:gd name="connsiteX5" fmla="*/ 573429 w 777056"/>
                <a:gd name="connsiteY5" fmla="*/ 305441 h 407254"/>
                <a:gd name="connsiteX6" fmla="*/ 0 w 777056"/>
                <a:gd name="connsiteY6" fmla="*/ 321327 h 407254"/>
                <a:gd name="connsiteX7" fmla="*/ 19443 w 777056"/>
                <a:gd name="connsiteY7" fmla="*/ 267413 h 407254"/>
                <a:gd name="connsiteX0" fmla="*/ 8793 w 777056"/>
                <a:gd name="connsiteY0" fmla="*/ 269050 h 407254"/>
                <a:gd name="connsiteX1" fmla="*/ 573429 w 777056"/>
                <a:gd name="connsiteY1" fmla="*/ 101814 h 407254"/>
                <a:gd name="connsiteX2" fmla="*/ 573429 w 777056"/>
                <a:gd name="connsiteY2" fmla="*/ 0 h 407254"/>
                <a:gd name="connsiteX3" fmla="*/ 777056 w 777056"/>
                <a:gd name="connsiteY3" fmla="*/ 203627 h 407254"/>
                <a:gd name="connsiteX4" fmla="*/ 573429 w 777056"/>
                <a:gd name="connsiteY4" fmla="*/ 407254 h 407254"/>
                <a:gd name="connsiteX5" fmla="*/ 573429 w 777056"/>
                <a:gd name="connsiteY5" fmla="*/ 305441 h 407254"/>
                <a:gd name="connsiteX6" fmla="*/ 0 w 777056"/>
                <a:gd name="connsiteY6" fmla="*/ 321327 h 407254"/>
                <a:gd name="connsiteX7" fmla="*/ 8793 w 777056"/>
                <a:gd name="connsiteY7" fmla="*/ 269050 h 407254"/>
                <a:gd name="connsiteX0" fmla="*/ 6459 w 774722"/>
                <a:gd name="connsiteY0" fmla="*/ 269050 h 407254"/>
                <a:gd name="connsiteX1" fmla="*/ 571095 w 774722"/>
                <a:gd name="connsiteY1" fmla="*/ 101814 h 407254"/>
                <a:gd name="connsiteX2" fmla="*/ 571095 w 774722"/>
                <a:gd name="connsiteY2" fmla="*/ 0 h 407254"/>
                <a:gd name="connsiteX3" fmla="*/ 774722 w 774722"/>
                <a:gd name="connsiteY3" fmla="*/ 203627 h 407254"/>
                <a:gd name="connsiteX4" fmla="*/ 571095 w 774722"/>
                <a:gd name="connsiteY4" fmla="*/ 407254 h 407254"/>
                <a:gd name="connsiteX5" fmla="*/ 571095 w 774722"/>
                <a:gd name="connsiteY5" fmla="*/ 305441 h 407254"/>
                <a:gd name="connsiteX6" fmla="*/ 0 w 774722"/>
                <a:gd name="connsiteY6" fmla="*/ 309229 h 407254"/>
                <a:gd name="connsiteX7" fmla="*/ 6459 w 774722"/>
                <a:gd name="connsiteY7" fmla="*/ 269050 h 407254"/>
                <a:gd name="connsiteX0" fmla="*/ 22439 w 774722"/>
                <a:gd name="connsiteY0" fmla="*/ 222685 h 407254"/>
                <a:gd name="connsiteX1" fmla="*/ 571095 w 774722"/>
                <a:gd name="connsiteY1" fmla="*/ 101814 h 407254"/>
                <a:gd name="connsiteX2" fmla="*/ 571095 w 774722"/>
                <a:gd name="connsiteY2" fmla="*/ 0 h 407254"/>
                <a:gd name="connsiteX3" fmla="*/ 774722 w 774722"/>
                <a:gd name="connsiteY3" fmla="*/ 203627 h 407254"/>
                <a:gd name="connsiteX4" fmla="*/ 571095 w 774722"/>
                <a:gd name="connsiteY4" fmla="*/ 407254 h 407254"/>
                <a:gd name="connsiteX5" fmla="*/ 571095 w 774722"/>
                <a:gd name="connsiteY5" fmla="*/ 305441 h 407254"/>
                <a:gd name="connsiteX6" fmla="*/ 0 w 774722"/>
                <a:gd name="connsiteY6" fmla="*/ 309229 h 407254"/>
                <a:gd name="connsiteX7" fmla="*/ 22439 w 774722"/>
                <a:gd name="connsiteY7" fmla="*/ 222685 h 407254"/>
                <a:gd name="connsiteX0" fmla="*/ 43365 w 795648"/>
                <a:gd name="connsiteY0" fmla="*/ 222685 h 407254"/>
                <a:gd name="connsiteX1" fmla="*/ 592021 w 795648"/>
                <a:gd name="connsiteY1" fmla="*/ 101814 h 407254"/>
                <a:gd name="connsiteX2" fmla="*/ 592021 w 795648"/>
                <a:gd name="connsiteY2" fmla="*/ 0 h 407254"/>
                <a:gd name="connsiteX3" fmla="*/ 795648 w 795648"/>
                <a:gd name="connsiteY3" fmla="*/ 203627 h 407254"/>
                <a:gd name="connsiteX4" fmla="*/ 592021 w 795648"/>
                <a:gd name="connsiteY4" fmla="*/ 407254 h 407254"/>
                <a:gd name="connsiteX5" fmla="*/ 592021 w 795648"/>
                <a:gd name="connsiteY5" fmla="*/ 305441 h 407254"/>
                <a:gd name="connsiteX6" fmla="*/ 0 w 795648"/>
                <a:gd name="connsiteY6" fmla="*/ 291785 h 407254"/>
                <a:gd name="connsiteX7" fmla="*/ 43365 w 795648"/>
                <a:gd name="connsiteY7" fmla="*/ 222685 h 407254"/>
                <a:gd name="connsiteX0" fmla="*/ 43365 w 795648"/>
                <a:gd name="connsiteY0" fmla="*/ 222685 h 407254"/>
                <a:gd name="connsiteX1" fmla="*/ 555115 w 795648"/>
                <a:gd name="connsiteY1" fmla="*/ 130735 h 407254"/>
                <a:gd name="connsiteX2" fmla="*/ 592021 w 795648"/>
                <a:gd name="connsiteY2" fmla="*/ 0 h 407254"/>
                <a:gd name="connsiteX3" fmla="*/ 795648 w 795648"/>
                <a:gd name="connsiteY3" fmla="*/ 203627 h 407254"/>
                <a:gd name="connsiteX4" fmla="*/ 592021 w 795648"/>
                <a:gd name="connsiteY4" fmla="*/ 407254 h 407254"/>
                <a:gd name="connsiteX5" fmla="*/ 592021 w 795648"/>
                <a:gd name="connsiteY5" fmla="*/ 305441 h 407254"/>
                <a:gd name="connsiteX6" fmla="*/ 0 w 795648"/>
                <a:gd name="connsiteY6" fmla="*/ 291785 h 407254"/>
                <a:gd name="connsiteX7" fmla="*/ 43365 w 795648"/>
                <a:gd name="connsiteY7" fmla="*/ 222685 h 407254"/>
                <a:gd name="connsiteX0" fmla="*/ 43365 w 795648"/>
                <a:gd name="connsiteY0" fmla="*/ 222685 h 407254"/>
                <a:gd name="connsiteX1" fmla="*/ 555115 w 795648"/>
                <a:gd name="connsiteY1" fmla="*/ 130735 h 407254"/>
                <a:gd name="connsiteX2" fmla="*/ 592021 w 795648"/>
                <a:gd name="connsiteY2" fmla="*/ 0 h 407254"/>
                <a:gd name="connsiteX3" fmla="*/ 795648 w 795648"/>
                <a:gd name="connsiteY3" fmla="*/ 203627 h 407254"/>
                <a:gd name="connsiteX4" fmla="*/ 592021 w 795648"/>
                <a:gd name="connsiteY4" fmla="*/ 407254 h 407254"/>
                <a:gd name="connsiteX5" fmla="*/ 584066 w 795648"/>
                <a:gd name="connsiteY5" fmla="*/ 298811 h 407254"/>
                <a:gd name="connsiteX6" fmla="*/ 0 w 795648"/>
                <a:gd name="connsiteY6" fmla="*/ 291785 h 407254"/>
                <a:gd name="connsiteX7" fmla="*/ 43365 w 795648"/>
                <a:gd name="connsiteY7" fmla="*/ 222685 h 407254"/>
                <a:gd name="connsiteX0" fmla="*/ 43365 w 795648"/>
                <a:gd name="connsiteY0" fmla="*/ 222685 h 404839"/>
                <a:gd name="connsiteX1" fmla="*/ 555115 w 795648"/>
                <a:gd name="connsiteY1" fmla="*/ 130735 h 404839"/>
                <a:gd name="connsiteX2" fmla="*/ 592021 w 795648"/>
                <a:gd name="connsiteY2" fmla="*/ 0 h 404839"/>
                <a:gd name="connsiteX3" fmla="*/ 795648 w 795648"/>
                <a:gd name="connsiteY3" fmla="*/ 203627 h 404839"/>
                <a:gd name="connsiteX4" fmla="*/ 576059 w 795648"/>
                <a:gd name="connsiteY4" fmla="*/ 404839 h 404839"/>
                <a:gd name="connsiteX5" fmla="*/ 584066 w 795648"/>
                <a:gd name="connsiteY5" fmla="*/ 298811 h 404839"/>
                <a:gd name="connsiteX6" fmla="*/ 0 w 795648"/>
                <a:gd name="connsiteY6" fmla="*/ 291785 h 404839"/>
                <a:gd name="connsiteX7" fmla="*/ 43365 w 795648"/>
                <a:gd name="connsiteY7" fmla="*/ 222685 h 404839"/>
                <a:gd name="connsiteX0" fmla="*/ 43365 w 812019"/>
                <a:gd name="connsiteY0" fmla="*/ 222685 h 404839"/>
                <a:gd name="connsiteX1" fmla="*/ 555115 w 812019"/>
                <a:gd name="connsiteY1" fmla="*/ 130735 h 404839"/>
                <a:gd name="connsiteX2" fmla="*/ 592021 w 812019"/>
                <a:gd name="connsiteY2" fmla="*/ 0 h 404839"/>
                <a:gd name="connsiteX3" fmla="*/ 812019 w 812019"/>
                <a:gd name="connsiteY3" fmla="*/ 203662 h 404839"/>
                <a:gd name="connsiteX4" fmla="*/ 576059 w 812019"/>
                <a:gd name="connsiteY4" fmla="*/ 404839 h 404839"/>
                <a:gd name="connsiteX5" fmla="*/ 584066 w 812019"/>
                <a:gd name="connsiteY5" fmla="*/ 298811 h 404839"/>
                <a:gd name="connsiteX6" fmla="*/ 0 w 812019"/>
                <a:gd name="connsiteY6" fmla="*/ 291785 h 404839"/>
                <a:gd name="connsiteX7" fmla="*/ 43365 w 812019"/>
                <a:gd name="connsiteY7" fmla="*/ 222685 h 404839"/>
                <a:gd name="connsiteX0" fmla="*/ 43365 w 812019"/>
                <a:gd name="connsiteY0" fmla="*/ 222685 h 404839"/>
                <a:gd name="connsiteX1" fmla="*/ 580674 w 812019"/>
                <a:gd name="connsiteY1" fmla="*/ 130260 h 404839"/>
                <a:gd name="connsiteX2" fmla="*/ 592021 w 812019"/>
                <a:gd name="connsiteY2" fmla="*/ 0 h 404839"/>
                <a:gd name="connsiteX3" fmla="*/ 812019 w 812019"/>
                <a:gd name="connsiteY3" fmla="*/ 203662 h 404839"/>
                <a:gd name="connsiteX4" fmla="*/ 576059 w 812019"/>
                <a:gd name="connsiteY4" fmla="*/ 404839 h 404839"/>
                <a:gd name="connsiteX5" fmla="*/ 584066 w 812019"/>
                <a:gd name="connsiteY5" fmla="*/ 298811 h 404839"/>
                <a:gd name="connsiteX6" fmla="*/ 0 w 812019"/>
                <a:gd name="connsiteY6" fmla="*/ 291785 h 404839"/>
                <a:gd name="connsiteX7" fmla="*/ 43365 w 812019"/>
                <a:gd name="connsiteY7" fmla="*/ 222685 h 404839"/>
                <a:gd name="connsiteX0" fmla="*/ 43365 w 812019"/>
                <a:gd name="connsiteY0" fmla="*/ 222685 h 404839"/>
                <a:gd name="connsiteX1" fmla="*/ 580674 w 812019"/>
                <a:gd name="connsiteY1" fmla="*/ 130260 h 404839"/>
                <a:gd name="connsiteX2" fmla="*/ 592021 w 812019"/>
                <a:gd name="connsiteY2" fmla="*/ 0 h 404839"/>
                <a:gd name="connsiteX3" fmla="*/ 812019 w 812019"/>
                <a:gd name="connsiteY3" fmla="*/ 203662 h 404839"/>
                <a:gd name="connsiteX4" fmla="*/ 576059 w 812019"/>
                <a:gd name="connsiteY4" fmla="*/ 404839 h 404839"/>
                <a:gd name="connsiteX5" fmla="*/ 588122 w 812019"/>
                <a:gd name="connsiteY5" fmla="*/ 285856 h 404839"/>
                <a:gd name="connsiteX6" fmla="*/ 0 w 812019"/>
                <a:gd name="connsiteY6" fmla="*/ 291785 h 404839"/>
                <a:gd name="connsiteX7" fmla="*/ 43365 w 812019"/>
                <a:gd name="connsiteY7" fmla="*/ 222685 h 40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019" h="404839">
                  <a:moveTo>
                    <a:pt x="43365" y="222685"/>
                  </a:moveTo>
                  <a:lnTo>
                    <a:pt x="580674" y="130260"/>
                  </a:lnTo>
                  <a:lnTo>
                    <a:pt x="592021" y="0"/>
                  </a:lnTo>
                  <a:lnTo>
                    <a:pt x="812019" y="203662"/>
                  </a:lnTo>
                  <a:lnTo>
                    <a:pt x="576059" y="404839"/>
                  </a:lnTo>
                  <a:lnTo>
                    <a:pt x="588122" y="285856"/>
                  </a:lnTo>
                  <a:lnTo>
                    <a:pt x="0" y="291785"/>
                  </a:lnTo>
                  <a:lnTo>
                    <a:pt x="43365" y="2226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rgbClr val="FFC000">
                    <a:alpha val="9000"/>
                  </a:srgbClr>
                </a:gs>
              </a:gsLst>
              <a:lin ang="12000000" scaled="0"/>
              <a:tileRect/>
            </a:gra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endParaRPr kumimoji="0" lang="en-US" sz="5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2375283" y="2854972"/>
              <a:ext cx="553357" cy="253711"/>
              <a:chOff x="3497667" y="2157652"/>
              <a:chExt cx="553357" cy="253711"/>
            </a:xfrm>
          </p:grpSpPr>
          <p:sp>
            <p:nvSpPr>
              <p:cNvPr id="32" name="Rechteck 31"/>
              <p:cNvSpPr/>
              <p:nvPr/>
            </p:nvSpPr>
            <p:spPr bwMode="auto">
              <a:xfrm>
                <a:off x="3565380" y="2157652"/>
                <a:ext cx="401653" cy="202167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 w="19050">
                <a:solidFill>
                  <a:srgbClr val="FFC000"/>
                </a:solidFill>
              </a:ln>
              <a:effectLst/>
              <a:extLst/>
            </p:spPr>
            <p:txBody>
              <a:bodyPr wrap="none"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Textfeld 26"/>
              <p:cNvSpPr txBox="1"/>
              <p:nvPr/>
            </p:nvSpPr>
            <p:spPr>
              <a:xfrm>
                <a:off x="3497667" y="2165142"/>
                <a:ext cx="55335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200"/>
                  </a:lnSpc>
                </a:pPr>
                <a:r>
                  <a:rPr lang="de-DE" sz="1400" b="1" smtClean="0"/>
                  <a:t>HHT</a:t>
                </a:r>
                <a:endParaRPr lang="en-US" sz="1400" b="1"/>
              </a:p>
            </p:txBody>
          </p:sp>
        </p:grpSp>
        <p:sp>
          <p:nvSpPr>
            <p:cNvPr id="13" name="Ellipse 12"/>
            <p:cNvSpPr/>
            <p:nvPr/>
          </p:nvSpPr>
          <p:spPr bwMode="auto">
            <a:xfrm>
              <a:off x="2199057" y="3091843"/>
              <a:ext cx="142875" cy="106021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  <a:effectLst/>
            <a:extLst/>
          </p:spPr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4" name="Gerade Verbindung 13"/>
            <p:cNvCxnSpPr/>
            <p:nvPr/>
          </p:nvCxnSpPr>
          <p:spPr>
            <a:xfrm flipV="1">
              <a:off x="3346869" y="4087866"/>
              <a:ext cx="159730" cy="250135"/>
            </a:xfrm>
            <a:prstGeom prst="line">
              <a:avLst/>
            </a:prstGeom>
            <a:ln w="38100">
              <a:solidFill>
                <a:srgbClr val="FFC000">
                  <a:alpha val="6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7168"/>
            <p:cNvSpPr txBox="1"/>
            <p:nvPr/>
          </p:nvSpPr>
          <p:spPr>
            <a:xfrm>
              <a:off x="3994699" y="1688389"/>
              <a:ext cx="805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mtClean="0"/>
                <a:t>SIS100</a:t>
              </a:r>
              <a:endParaRPr lang="en-US"/>
            </a:p>
          </p:txBody>
        </p:sp>
        <p:sp>
          <p:nvSpPr>
            <p:cNvPr id="16" name="Textfeld 34"/>
            <p:cNvSpPr txBox="1"/>
            <p:nvPr/>
          </p:nvSpPr>
          <p:spPr>
            <a:xfrm>
              <a:off x="2144791" y="4372808"/>
              <a:ext cx="562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smtClean="0"/>
                <a:t>HESR</a:t>
              </a:r>
              <a:endParaRPr lang="en-US" sz="1400"/>
            </a:p>
          </p:txBody>
        </p:sp>
        <p:sp>
          <p:nvSpPr>
            <p:cNvPr id="17" name="Textfeld 35"/>
            <p:cNvSpPr txBox="1"/>
            <p:nvPr/>
          </p:nvSpPr>
          <p:spPr>
            <a:xfrm>
              <a:off x="2051985" y="2386031"/>
              <a:ext cx="5757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 smtClean="0"/>
                <a:t>SIS18</a:t>
              </a:r>
              <a:endParaRPr lang="en-US" sz="1400" dirty="0"/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419872" y="3755738"/>
              <a:ext cx="730834" cy="400110"/>
              <a:chOff x="3523673" y="2157652"/>
              <a:chExt cx="730834" cy="400110"/>
            </a:xfrm>
          </p:grpSpPr>
          <p:sp>
            <p:nvSpPr>
              <p:cNvPr id="30" name="Rechteck 29"/>
              <p:cNvSpPr/>
              <p:nvPr/>
            </p:nvSpPr>
            <p:spPr bwMode="auto">
              <a:xfrm>
                <a:off x="3565380" y="2157652"/>
                <a:ext cx="595704" cy="341182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 w="19050">
                <a:solidFill>
                  <a:srgbClr val="FFC000"/>
                </a:solidFill>
              </a:ln>
              <a:effectLst/>
              <a:extLst/>
            </p:spPr>
            <p:txBody>
              <a:bodyPr wrap="none"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Textfeld 39"/>
              <p:cNvSpPr txBox="1"/>
              <p:nvPr/>
            </p:nvSpPr>
            <p:spPr>
              <a:xfrm>
                <a:off x="3523673" y="2157652"/>
                <a:ext cx="73083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200"/>
                  </a:lnSpc>
                </a:pPr>
                <a:r>
                  <a:rPr lang="de-DE" sz="1400" b="1" dirty="0" smtClean="0"/>
                  <a:t>APPA</a:t>
                </a:r>
              </a:p>
              <a:p>
                <a:pPr>
                  <a:lnSpc>
                    <a:spcPts val="1200"/>
                  </a:lnSpc>
                </a:pPr>
                <a:r>
                  <a:rPr lang="de-DE" sz="1400" b="1" dirty="0" smtClean="0"/>
                  <a:t>Cave</a:t>
                </a:r>
                <a:endParaRPr lang="en-US" sz="1400" b="1" dirty="0"/>
              </a:p>
            </p:txBody>
          </p:sp>
        </p:grpSp>
        <p:cxnSp>
          <p:nvCxnSpPr>
            <p:cNvPr id="19" name="Gerade Verbindung 18"/>
            <p:cNvCxnSpPr/>
            <p:nvPr/>
          </p:nvCxnSpPr>
          <p:spPr>
            <a:xfrm flipV="1">
              <a:off x="2337324" y="3051729"/>
              <a:ext cx="115283" cy="60262"/>
            </a:xfrm>
            <a:prstGeom prst="line">
              <a:avLst/>
            </a:prstGeom>
            <a:ln w="28575">
              <a:solidFill>
                <a:srgbClr val="FFC000">
                  <a:alpha val="6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ieren 19"/>
            <p:cNvGrpSpPr/>
            <p:nvPr/>
          </p:nvGrpSpPr>
          <p:grpSpPr>
            <a:xfrm>
              <a:off x="1090674" y="2685243"/>
              <a:ext cx="393056" cy="251135"/>
              <a:chOff x="3507971" y="2152500"/>
              <a:chExt cx="393056" cy="251135"/>
            </a:xfrm>
          </p:grpSpPr>
          <p:sp>
            <p:nvSpPr>
              <p:cNvPr id="28" name="Rechteck 27"/>
              <p:cNvSpPr/>
              <p:nvPr/>
            </p:nvSpPr>
            <p:spPr bwMode="auto">
              <a:xfrm>
                <a:off x="3565380" y="2152500"/>
                <a:ext cx="263541" cy="202167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 w="19050">
                <a:solidFill>
                  <a:srgbClr val="FFC000"/>
                </a:solidFill>
              </a:ln>
              <a:effectLst/>
              <a:extLst/>
            </p:spPr>
            <p:txBody>
              <a:bodyPr wrap="none"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feld 46"/>
              <p:cNvSpPr txBox="1"/>
              <p:nvPr/>
            </p:nvSpPr>
            <p:spPr>
              <a:xfrm>
                <a:off x="3507971" y="2157414"/>
                <a:ext cx="39305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200"/>
                  </a:lnSpc>
                </a:pPr>
                <a:r>
                  <a:rPr lang="de-DE" sz="1400" b="1" smtClean="0"/>
                  <a:t>Z6</a:t>
                </a:r>
                <a:endParaRPr lang="en-US" sz="1400" b="1"/>
              </a:p>
            </p:txBody>
          </p:sp>
        </p:grpSp>
        <p:sp>
          <p:nvSpPr>
            <p:cNvPr id="21" name="Ellipse 20"/>
            <p:cNvSpPr/>
            <p:nvPr/>
          </p:nvSpPr>
          <p:spPr bwMode="auto">
            <a:xfrm>
              <a:off x="1478542" y="2955600"/>
              <a:ext cx="142875" cy="106021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  <a:effectLst/>
            <a:extLst/>
          </p:spPr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2" name="Gerade Verbindung 21"/>
            <p:cNvCxnSpPr/>
            <p:nvPr/>
          </p:nvCxnSpPr>
          <p:spPr>
            <a:xfrm>
              <a:off x="1398746" y="2882850"/>
              <a:ext cx="104102" cy="89303"/>
            </a:xfrm>
            <a:prstGeom prst="line">
              <a:avLst/>
            </a:prstGeom>
            <a:ln w="28575">
              <a:solidFill>
                <a:srgbClr val="FFC000">
                  <a:alpha val="6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 bwMode="auto">
            <a:xfrm>
              <a:off x="1699357" y="2906387"/>
              <a:ext cx="221674" cy="164494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  <a:effectLst/>
            <a:extLst/>
          </p:spPr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1388762" y="2486642"/>
              <a:ext cx="833883" cy="256084"/>
              <a:chOff x="3497667" y="2157652"/>
              <a:chExt cx="833883" cy="256084"/>
            </a:xfrm>
          </p:grpSpPr>
          <p:sp>
            <p:nvSpPr>
              <p:cNvPr id="26" name="Rechteck 25"/>
              <p:cNvSpPr/>
              <p:nvPr/>
            </p:nvSpPr>
            <p:spPr bwMode="auto">
              <a:xfrm>
                <a:off x="3565379" y="2157652"/>
                <a:ext cx="688317" cy="202167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 w="19050">
                <a:solidFill>
                  <a:srgbClr val="FFC000"/>
                </a:solidFill>
              </a:ln>
              <a:effectLst/>
              <a:extLst/>
            </p:spPr>
            <p:txBody>
              <a:bodyPr wrap="none"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Textfeld 53"/>
              <p:cNvSpPr txBox="1"/>
              <p:nvPr/>
            </p:nvSpPr>
            <p:spPr>
              <a:xfrm>
                <a:off x="3497667" y="2165142"/>
                <a:ext cx="833883" cy="248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200"/>
                  </a:lnSpc>
                </a:pPr>
                <a:r>
                  <a:rPr lang="de-DE" sz="1400" b="1" dirty="0" smtClean="0"/>
                  <a:t>PHELIX</a:t>
                </a:r>
                <a:endParaRPr lang="en-US" sz="1400" b="1" dirty="0"/>
              </a:p>
            </p:txBody>
          </p:sp>
        </p:grpSp>
        <p:cxnSp>
          <p:nvCxnSpPr>
            <p:cNvPr id="25" name="Gerade Verbindung 24"/>
            <p:cNvCxnSpPr/>
            <p:nvPr/>
          </p:nvCxnSpPr>
          <p:spPr>
            <a:xfrm flipH="1" flipV="1">
              <a:off x="1774809" y="2689667"/>
              <a:ext cx="21603" cy="216262"/>
            </a:xfrm>
            <a:prstGeom prst="line">
              <a:avLst/>
            </a:prstGeom>
            <a:ln w="28575">
              <a:solidFill>
                <a:srgbClr val="FFC000">
                  <a:alpha val="6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82201"/>
            <a:ext cx="4897781" cy="3215151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81666" y="5070757"/>
            <a:ext cx="3023691" cy="1569660"/>
            <a:chOff x="6253087" y="5004472"/>
            <a:chExt cx="3016304" cy="1569660"/>
          </a:xfrm>
        </p:grpSpPr>
        <p:sp>
          <p:nvSpPr>
            <p:cNvPr id="36" name="AutoShape 10"/>
            <p:cNvSpPr>
              <a:spLocks/>
            </p:cNvSpPr>
            <p:nvPr/>
          </p:nvSpPr>
          <p:spPr bwMode="auto">
            <a:xfrm>
              <a:off x="6269268" y="5019355"/>
              <a:ext cx="3000123" cy="1309810"/>
            </a:xfrm>
            <a:prstGeom prst="roundRect">
              <a:avLst>
                <a:gd name="adj" fmla="val 731"/>
              </a:avLst>
            </a:prstGeom>
            <a:solidFill>
              <a:srgbClr val="FFFF66"/>
            </a:solidFill>
            <a:ln w="28575">
              <a:solidFill>
                <a:srgbClr val="FFC000"/>
              </a:solidFill>
            </a:ln>
            <a:effectLst/>
          </p:spPr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de-DE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6253087" y="5004472"/>
              <a:ext cx="301630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several </a:t>
              </a:r>
              <a:r>
                <a:rPr lang="en-US" sz="1600" dirty="0"/>
                <a:t>target stations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sz="1600" dirty="0"/>
                <a:t>flexible detector settings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sz="1600" dirty="0"/>
                <a:t>flexible beam shaping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sz="1600" dirty="0"/>
                <a:t>external </a:t>
              </a:r>
              <a:r>
                <a:rPr lang="en-US" sz="1600" dirty="0" smtClean="0"/>
                <a:t>drivers (HE-laser, pulsed power, gas gun, ...)</a:t>
              </a:r>
              <a:endParaRPr lang="en-US" sz="1600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5059857" y="1405806"/>
            <a:ext cx="4089054" cy="1308050"/>
            <a:chOff x="5756997" y="2844915"/>
            <a:chExt cx="4089054" cy="1308050"/>
          </a:xfrm>
        </p:grpSpPr>
        <p:sp>
          <p:nvSpPr>
            <p:cNvPr id="34" name="Textfeld 19"/>
            <p:cNvSpPr txBox="1"/>
            <p:nvPr/>
          </p:nvSpPr>
          <p:spPr>
            <a:xfrm>
              <a:off x="5756997" y="2851885"/>
              <a:ext cx="4066561" cy="1280500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FFC000"/>
              </a:solidFill>
            </a:ln>
            <a:effectLst/>
          </p:spPr>
          <p:txBody>
            <a:bodyPr wrap="none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dirty="0"/>
            </a:p>
          </p:txBody>
        </p:sp>
        <p:sp>
          <p:nvSpPr>
            <p:cNvPr id="35" name="Textfeld 9"/>
            <p:cNvSpPr txBox="1"/>
            <p:nvPr/>
          </p:nvSpPr>
          <p:spPr>
            <a:xfrm>
              <a:off x="5772661" y="2844915"/>
              <a:ext cx="4073390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2000" b="1" dirty="0" smtClean="0"/>
                <a:t>At APPA-cave:</a:t>
              </a:r>
              <a:endParaRPr lang="en-US" sz="2000" b="1" dirty="0" smtClean="0"/>
            </a:p>
            <a:p>
              <a:r>
                <a:rPr lang="en-US" b="1" dirty="0" smtClean="0"/>
                <a:t>protons</a:t>
              </a:r>
              <a:r>
                <a:rPr lang="en-US" dirty="0" smtClean="0"/>
                <a:t> </a:t>
              </a:r>
              <a:r>
                <a:rPr lang="en-US" dirty="0"/>
                <a:t>(10 GeV): 2 x 10</a:t>
              </a:r>
              <a:r>
                <a:rPr lang="en-US" baseline="30000" dirty="0"/>
                <a:t>13</a:t>
              </a:r>
              <a:r>
                <a:rPr lang="en-US" dirty="0"/>
                <a:t> p/bunch</a:t>
              </a:r>
            </a:p>
            <a:p>
              <a:r>
                <a:rPr lang="en-US" b="1" dirty="0"/>
                <a:t>U</a:t>
              </a:r>
              <a:r>
                <a:rPr lang="en-US" b="1" baseline="30000" dirty="0"/>
                <a:t>28+</a:t>
              </a:r>
              <a:r>
                <a:rPr lang="en-US" dirty="0"/>
                <a:t> (2 GeV/u):     5 × 10</a:t>
              </a:r>
              <a:r>
                <a:rPr lang="en-US" baseline="30000" dirty="0"/>
                <a:t>11</a:t>
              </a:r>
              <a:r>
                <a:rPr lang="en-US" dirty="0"/>
                <a:t> ions/bunch</a:t>
              </a:r>
            </a:p>
            <a:p>
              <a:pPr>
                <a:spcBef>
                  <a:spcPts val="600"/>
                </a:spcBef>
              </a:pPr>
              <a:r>
                <a:rPr lang="de-DE" b="1" dirty="0" err="1"/>
                <a:t>Bunched</a:t>
              </a:r>
              <a:r>
                <a:rPr lang="de-DE" b="1" dirty="0"/>
                <a:t> </a:t>
              </a:r>
              <a:r>
                <a:rPr lang="de-DE" b="1" dirty="0" err="1"/>
                <a:t>operation</a:t>
              </a:r>
              <a:r>
                <a:rPr lang="de-DE" dirty="0"/>
                <a:t>: </a:t>
              </a:r>
              <a:r>
                <a:rPr lang="de-DE" dirty="0">
                  <a:sym typeface="Symbol"/>
                </a:rPr>
                <a:t></a:t>
              </a:r>
              <a:r>
                <a:rPr lang="de-DE" dirty="0" smtClean="0">
                  <a:sym typeface="Symbol"/>
                </a:rPr>
                <a:t>100ns</a:t>
              </a:r>
              <a:endParaRPr lang="en-US" dirty="0"/>
            </a:p>
          </p:txBody>
        </p:sp>
      </p:grpSp>
      <p:sp>
        <p:nvSpPr>
          <p:cNvPr id="40" name="Titel 39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The APPA Cave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Specificities of the FAIR experiments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5" y="1450685"/>
            <a:ext cx="4896544" cy="4357685"/>
          </a:xfrm>
        </p:spPr>
        <p:txBody>
          <a:bodyPr>
            <a:normAutofit/>
          </a:bodyPr>
          <a:lstStyle/>
          <a:p>
            <a:r>
              <a:rPr lang="en-US" dirty="0" smtClean="0"/>
              <a:t>Complicated experiment conditions</a:t>
            </a:r>
          </a:p>
          <a:p>
            <a:pPr lvl="1"/>
            <a:r>
              <a:rPr lang="en-US" dirty="0" smtClean="0"/>
              <a:t>Large amount of debris per shots and repetition rates require robust diagnostics</a:t>
            </a:r>
          </a:p>
          <a:p>
            <a:pPr lvl="1"/>
            <a:r>
              <a:rPr lang="en-US" dirty="0" smtClean="0"/>
              <a:t>large activation (in-target ion stopping) limit the repetition rate</a:t>
            </a:r>
          </a:p>
          <a:p>
            <a:pPr lvl="1"/>
            <a:r>
              <a:rPr lang="en-US" dirty="0" smtClean="0"/>
              <a:t>Fully remote target positioning and exchange</a:t>
            </a:r>
          </a:p>
          <a:p>
            <a:r>
              <a:rPr lang="en-US" dirty="0" smtClean="0"/>
              <a:t> Enhanced diagnostic setups</a:t>
            </a:r>
          </a:p>
          <a:p>
            <a:pPr lvl="1"/>
            <a:r>
              <a:rPr lang="en-US" dirty="0" smtClean="0"/>
              <a:t>Backlighting is necessary (not in the starting phase)</a:t>
            </a:r>
          </a:p>
          <a:p>
            <a:pPr lvl="1"/>
            <a:r>
              <a:rPr lang="en-US" dirty="0" smtClean="0"/>
              <a:t>High-energy </a:t>
            </a:r>
            <a:r>
              <a:rPr lang="en-US" dirty="0" err="1" smtClean="0"/>
              <a:t>backlighter</a:t>
            </a:r>
            <a:r>
              <a:rPr lang="en-US" dirty="0" smtClean="0"/>
              <a:t> mandatory because of the large volumes</a:t>
            </a:r>
          </a:p>
          <a:p>
            <a:pPr lvl="1"/>
            <a:r>
              <a:rPr lang="en-US" dirty="0" smtClean="0"/>
              <a:t>“safety” distance between optics and target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5405850" y="1628800"/>
            <a:ext cx="3170995" cy="3963546"/>
            <a:chOff x="5405850" y="1844824"/>
            <a:chExt cx="3170995" cy="39635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850" y="1844824"/>
              <a:ext cx="3170995" cy="3645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5796136" y="5500593"/>
              <a:ext cx="2710935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400" dirty="0" smtClean="0"/>
                <a:t>Target station in the APPA Cave</a:t>
              </a: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539552" y="5983535"/>
            <a:ext cx="7960256" cy="369332"/>
          </a:xfrm>
          <a:prstGeom prst="rect">
            <a:avLst/>
          </a:prstGeom>
          <a:solidFill>
            <a:srgbClr val="FFC000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A high-energy laser is the most versatile and efficient diagnostic driver</a:t>
            </a:r>
          </a:p>
        </p:txBody>
      </p:sp>
    </p:spTree>
    <p:extLst>
      <p:ext uri="{BB962C8B-B14F-4D97-AF65-F5344CB8AC3E}">
        <p14:creationId xmlns:p14="http://schemas.microsoft.com/office/powerpoint/2010/main" val="26392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Design_GSI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Design_GSI</Template>
  <TotalTime>0</TotalTime>
  <Words>1432</Words>
  <Application>Microsoft Office PowerPoint</Application>
  <PresentationFormat>Bildschirmpräsentation (4:3)</PresentationFormat>
  <Paragraphs>315</Paragraphs>
  <Slides>20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Design_GSI</vt:lpstr>
      <vt:lpstr>Plasma physics at  FAIR</vt:lpstr>
      <vt:lpstr>   FAIR is a very attractive driver for plasma physics</vt:lpstr>
      <vt:lpstr>Current questions in planetary science are relevant to plasma physics</vt:lpstr>
      <vt:lpstr>Dense plasmas are strongly correlated many particle quantum systems</vt:lpstr>
      <vt:lpstr>Plasma are found in many flavors</vt:lpstr>
      <vt:lpstr>FAIR offers a unique alternative to other driver techniques</vt:lpstr>
      <vt:lpstr>FAIR-driven plasma have also other advantages</vt:lpstr>
      <vt:lpstr>The APPA Cave</vt:lpstr>
      <vt:lpstr>Specificities of the FAIR experiments</vt:lpstr>
      <vt:lpstr>FAIR as a proton microscope</vt:lpstr>
      <vt:lpstr>Pump probe experiments</vt:lpstr>
      <vt:lpstr>Diagnostics based on laser-accelerated particles</vt:lpstr>
      <vt:lpstr>Laser-driven proton and neutron sources as diagnostics</vt:lpstr>
      <vt:lpstr>A direct application of proton/deuteron sources1 is the temperature measurement of WDM states</vt:lpstr>
      <vt:lpstr>X-ray based diagnostics will play an important role</vt:lpstr>
      <vt:lpstr>The Helmholtz Beamline at FAIR</vt:lpstr>
      <vt:lpstr>Technical requirements for a laser at FAIR</vt:lpstr>
      <vt:lpstr>Site for the implementation of the Helmholtz Beamline at FAIR </vt:lpstr>
      <vt:lpstr>   FAIR is a very attractive driver for plasma physics</vt:lpstr>
      <vt:lpstr>Thank You!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Bagnoud, Vincent Dr.</dc:creator>
  <cp:lastModifiedBy>Bagnoud, Vincent Dr.</cp:lastModifiedBy>
  <cp:revision>30</cp:revision>
  <dcterms:created xsi:type="dcterms:W3CDTF">2016-11-11T07:59:28Z</dcterms:created>
  <dcterms:modified xsi:type="dcterms:W3CDTF">2016-11-15T12:38:58Z</dcterms:modified>
</cp:coreProperties>
</file>