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60" r:id="rId2"/>
    <p:sldId id="414" r:id="rId3"/>
    <p:sldId id="355" r:id="rId4"/>
    <p:sldId id="356" r:id="rId5"/>
    <p:sldId id="357" r:id="rId6"/>
    <p:sldId id="358" r:id="rId7"/>
    <p:sldId id="391" r:id="rId8"/>
    <p:sldId id="365" r:id="rId9"/>
    <p:sldId id="362" r:id="rId10"/>
    <p:sldId id="363" r:id="rId11"/>
    <p:sldId id="364" r:id="rId12"/>
    <p:sldId id="366" r:id="rId13"/>
    <p:sldId id="367" r:id="rId14"/>
    <p:sldId id="371" r:id="rId15"/>
    <p:sldId id="403" r:id="rId16"/>
    <p:sldId id="404" r:id="rId17"/>
    <p:sldId id="412" r:id="rId18"/>
    <p:sldId id="413" r:id="rId19"/>
    <p:sldId id="372" r:id="rId20"/>
    <p:sldId id="368" r:id="rId21"/>
    <p:sldId id="405" r:id="rId22"/>
    <p:sldId id="352" r:id="rId23"/>
    <p:sldId id="408" r:id="rId24"/>
    <p:sldId id="410" r:id="rId25"/>
    <p:sldId id="331" r:id="rId26"/>
    <p:sldId id="402" r:id="rId27"/>
    <p:sldId id="378" r:id="rId28"/>
    <p:sldId id="307" r:id="rId29"/>
    <p:sldId id="411" r:id="rId30"/>
    <p:sldId id="308" r:id="rId31"/>
    <p:sldId id="337" r:id="rId32"/>
    <p:sldId id="264" r:id="rId33"/>
    <p:sldId id="309" r:id="rId34"/>
    <p:sldId id="338" r:id="rId35"/>
    <p:sldId id="345" r:id="rId36"/>
    <p:sldId id="340" r:id="rId37"/>
    <p:sldId id="341" r:id="rId38"/>
    <p:sldId id="382" r:id="rId39"/>
    <p:sldId id="342" r:id="rId40"/>
    <p:sldId id="346" r:id="rId41"/>
    <p:sldId id="347" r:id="rId42"/>
    <p:sldId id="350" r:id="rId43"/>
    <p:sldId id="351" r:id="rId44"/>
    <p:sldId id="322" r:id="rId45"/>
    <p:sldId id="324" r:id="rId46"/>
    <p:sldId id="325" r:id="rId47"/>
    <p:sldId id="326" r:id="rId48"/>
    <p:sldId id="348" r:id="rId49"/>
    <p:sldId id="327" r:id="rId50"/>
    <p:sldId id="353" r:id="rId51"/>
    <p:sldId id="415" r:id="rId52"/>
    <p:sldId id="328" r:id="rId53"/>
    <p:sldId id="419" r:id="rId54"/>
    <p:sldId id="329" r:id="rId55"/>
    <p:sldId id="416" r:id="rId56"/>
    <p:sldId id="330" r:id="rId57"/>
    <p:sldId id="335" r:id="rId58"/>
    <p:sldId id="282" r:id="rId59"/>
    <p:sldId id="418" r:id="rId60"/>
    <p:sldId id="393" r:id="rId61"/>
    <p:sldId id="395" r:id="rId62"/>
    <p:sldId id="398" r:id="rId63"/>
    <p:sldId id="39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6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8" autoAdjust="0"/>
    <p:restoredTop sz="94660"/>
  </p:normalViewPr>
  <p:slideViewPr>
    <p:cSldViewPr>
      <p:cViewPr varScale="1">
        <p:scale>
          <a:sx n="65" d="100"/>
          <a:sy n="65" d="100"/>
        </p:scale>
        <p:origin x="-6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E:\newdata\UTA\laser\Jan%2031%20pulse%20height%20vs%20freq%2025%20u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son\Local%20Settings\Temp\Jan%2020%20-%20frequency%20dependence-pe%20plot%20for%20talk%20updat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son\Local%20Settings\Temp\Jan%2020%20-%20frequency%20dependence-pe%20plot%20for%20talk%20updat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ewdata\UTA\laser\timing%20as%20f(gain)%20for%2010%20um%20tube%2024%20filt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son\Local%20Settings\Temp\Jan%2031%20pulse%20height%20vs%20freq%2025%20um-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ewdata\UTA\laser\2009-04-27_28&#8226;%20Data-photonis-ag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a:t>25 </a:t>
            </a:r>
            <a:r>
              <a:rPr lang="en-US" sz="1800" b="1" i="0" baseline="0" dirty="0">
                <a:sym typeface="Symbol"/>
              </a:rPr>
              <a:t></a:t>
            </a:r>
            <a:r>
              <a:rPr lang="en-US" sz="1800" b="1" i="0" baseline="0" dirty="0"/>
              <a:t>m Gain </a:t>
            </a:r>
            <a:r>
              <a:rPr lang="en-US" sz="1800" b="1" i="0" baseline="0" dirty="0" err="1"/>
              <a:t>vs</a:t>
            </a:r>
            <a:r>
              <a:rPr lang="en-US" sz="1800" b="1" i="0" baseline="0" dirty="0"/>
              <a:t> Frequency </a:t>
            </a:r>
            <a:endParaRPr lang="en-US" sz="1800" b="1" i="0" baseline="0" dirty="0" smtClean="0"/>
          </a:p>
          <a:p>
            <a:pPr>
              <a:defRPr/>
            </a:pPr>
            <a:r>
              <a:rPr lang="en-US" sz="1800" b="1" i="0" baseline="0" dirty="0" smtClean="0"/>
              <a:t>(</a:t>
            </a:r>
            <a:r>
              <a:rPr lang="en-US" sz="1800" b="1" i="0" baseline="0" dirty="0"/>
              <a:t>Beam size 0.24 cm</a:t>
            </a:r>
            <a:r>
              <a:rPr lang="en-US" sz="1800" b="1" i="0" baseline="30000" dirty="0"/>
              <a:t>2 </a:t>
            </a:r>
            <a:r>
              <a:rPr lang="en-US" sz="1800" b="1" i="0" baseline="0" dirty="0"/>
              <a:t>)</a:t>
            </a:r>
            <a:endParaRPr lang="en-US" dirty="0"/>
          </a:p>
        </c:rich>
      </c:tx>
      <c:layout/>
    </c:title>
    <c:plotArea>
      <c:layout/>
      <c:scatterChart>
        <c:scatterStyle val="lineMarker"/>
        <c:ser>
          <c:idx val="0"/>
          <c:order val="0"/>
          <c:tx>
            <c:v>HV 1900, F36, C3</c:v>
          </c:tx>
          <c:spPr>
            <a:ln w="28575">
              <a:noFill/>
            </a:ln>
          </c:spPr>
          <c:marker>
            <c:symbol val="diamond"/>
            <c:size val="9"/>
          </c:marker>
          <c:xVal>
            <c:numRef>
              <c:f>'Filter 36'!$C$4:$C$7</c:f>
              <c:numCache>
                <c:formatCode>General</c:formatCode>
                <c:ptCount val="4"/>
                <c:pt idx="0">
                  <c:v>1000</c:v>
                </c:pt>
                <c:pt idx="1">
                  <c:v>10000</c:v>
                </c:pt>
                <c:pt idx="2">
                  <c:v>100000</c:v>
                </c:pt>
                <c:pt idx="3">
                  <c:v>1000000</c:v>
                </c:pt>
              </c:numCache>
            </c:numRef>
          </c:xVal>
          <c:yVal>
            <c:numRef>
              <c:f>'Filter 36'!$F$4:$F$7</c:f>
              <c:numCache>
                <c:formatCode>0.00</c:formatCode>
                <c:ptCount val="4"/>
                <c:pt idx="0">
                  <c:v>1</c:v>
                </c:pt>
                <c:pt idx="1">
                  <c:v>0.98437596492311497</c:v>
                </c:pt>
                <c:pt idx="2">
                  <c:v>0.9420737355647506</c:v>
                </c:pt>
                <c:pt idx="3">
                  <c:v>0.52979682578892118</c:v>
                </c:pt>
              </c:numCache>
            </c:numRef>
          </c:yVal>
        </c:ser>
        <c:ser>
          <c:idx val="1"/>
          <c:order val="1"/>
          <c:tx>
            <c:v>HV 1900, F36, C3 (C4 covered)</c:v>
          </c:tx>
          <c:spPr>
            <a:ln w="28575">
              <a:noFill/>
            </a:ln>
          </c:spPr>
          <c:xVal>
            <c:numRef>
              <c:f>'Filter 36'!$C$13:$C$16</c:f>
              <c:numCache>
                <c:formatCode>General</c:formatCode>
                <c:ptCount val="4"/>
                <c:pt idx="0">
                  <c:v>1000</c:v>
                </c:pt>
                <c:pt idx="1">
                  <c:v>10000</c:v>
                </c:pt>
                <c:pt idx="2">
                  <c:v>100000</c:v>
                </c:pt>
                <c:pt idx="3">
                  <c:v>1000000</c:v>
                </c:pt>
              </c:numCache>
            </c:numRef>
          </c:xVal>
          <c:yVal>
            <c:numRef>
              <c:f>'Filter 36'!$F$13:$F$16</c:f>
              <c:numCache>
                <c:formatCode>0.00</c:formatCode>
                <c:ptCount val="4"/>
                <c:pt idx="0">
                  <c:v>1</c:v>
                </c:pt>
                <c:pt idx="1">
                  <c:v>0.98903278497257641</c:v>
                </c:pt>
                <c:pt idx="2">
                  <c:v>0.96733156302105838</c:v>
                </c:pt>
                <c:pt idx="3">
                  <c:v>0.53955412832704941</c:v>
                </c:pt>
              </c:numCache>
            </c:numRef>
          </c:yVal>
        </c:ser>
        <c:axId val="68781952"/>
        <c:axId val="68284416"/>
      </c:scatterChart>
      <c:valAx>
        <c:axId val="68781952"/>
        <c:scaling>
          <c:logBase val="10"/>
          <c:orientation val="minMax"/>
          <c:min val="1000"/>
        </c:scaling>
        <c:axPos val="b"/>
        <c:title>
          <c:tx>
            <c:rich>
              <a:bodyPr/>
              <a:lstStyle/>
              <a:p>
                <a:pPr>
                  <a:defRPr/>
                </a:pPr>
                <a:r>
                  <a:rPr lang="en-US" dirty="0"/>
                  <a:t>Laser Frequency (</a:t>
                </a:r>
                <a:r>
                  <a:rPr lang="en-US" dirty="0" smtClean="0"/>
                  <a:t>Hz)</a:t>
                </a:r>
                <a:endParaRPr lang="en-US" dirty="0"/>
              </a:p>
            </c:rich>
          </c:tx>
          <c:layout/>
        </c:title>
        <c:numFmt formatCode="General" sourceLinked="1"/>
        <c:tickLblPos val="nextTo"/>
        <c:crossAx val="68284416"/>
        <c:crosses val="autoZero"/>
        <c:crossBetween val="midCat"/>
      </c:valAx>
      <c:valAx>
        <c:axId val="68284416"/>
        <c:scaling>
          <c:orientation val="minMax"/>
        </c:scaling>
        <c:axPos val="l"/>
        <c:majorGridlines/>
        <c:title>
          <c:tx>
            <c:rich>
              <a:bodyPr rot="-5400000" vert="horz"/>
              <a:lstStyle/>
              <a:p>
                <a:pPr>
                  <a:defRPr/>
                </a:pPr>
                <a:r>
                  <a:rPr lang="en-US"/>
                  <a:t>Ratio of Mean Pulse Height to 1kHz Level</a:t>
                </a:r>
              </a:p>
            </c:rich>
          </c:tx>
          <c:layout/>
        </c:title>
        <c:numFmt formatCode="0.00" sourceLinked="1"/>
        <c:tickLblPos val="nextTo"/>
        <c:crossAx val="68781952"/>
        <c:crosses val="autoZero"/>
        <c:crossBetween val="midCat"/>
      </c:valAx>
    </c:plotArea>
    <c:legend>
      <c:legendPos val="r"/>
      <c:layout>
        <c:manualLayout>
          <c:xMode val="edge"/>
          <c:yMode val="edge"/>
          <c:x val="0.13139169946422291"/>
          <c:y val="0.51924106129209779"/>
          <c:w val="0.30741511377519032"/>
          <c:h val="0.1129826297477009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10097924930136765"/>
          <c:y val="8.4954195939381513E-2"/>
          <c:w val="0.42552486694745384"/>
          <c:h val="0.4473139944491889"/>
        </c:manualLayout>
      </c:layout>
      <c:scatterChart>
        <c:scatterStyle val="smoothMarker"/>
        <c:ser>
          <c:idx val="0"/>
          <c:order val="0"/>
          <c:tx>
            <c:v>HV 2100, F20, C2, ~400 pe's</c:v>
          </c:tx>
          <c:xVal>
            <c:numRef>
              <c:f>'Filter 20'!$C$6:$C$9</c:f>
              <c:numCache>
                <c:formatCode>General</c:formatCode>
                <c:ptCount val="4"/>
                <c:pt idx="0">
                  <c:v>100</c:v>
                </c:pt>
                <c:pt idx="1">
                  <c:v>1000</c:v>
                </c:pt>
                <c:pt idx="2">
                  <c:v>10000</c:v>
                </c:pt>
                <c:pt idx="3">
                  <c:v>100000</c:v>
                </c:pt>
              </c:numCache>
            </c:numRef>
          </c:xVal>
          <c:yVal>
            <c:numRef>
              <c:f>'Filter 20'!$F$6:$F$9</c:f>
              <c:numCache>
                <c:formatCode>0.00</c:formatCode>
                <c:ptCount val="4"/>
                <c:pt idx="0">
                  <c:v>1</c:v>
                </c:pt>
                <c:pt idx="1">
                  <c:v>0.94363021420519089</c:v>
                </c:pt>
                <c:pt idx="2">
                  <c:v>0.6279594137542307</c:v>
                </c:pt>
                <c:pt idx="3">
                  <c:v>0.19391206313416104</c:v>
                </c:pt>
              </c:numCache>
            </c:numRef>
          </c:yVal>
          <c:smooth val="1"/>
        </c:ser>
        <c:ser>
          <c:idx val="2"/>
          <c:order val="1"/>
          <c:tx>
            <c:v>HV 2100, F40, C2,~4 pe's</c:v>
          </c:tx>
          <c:xVal>
            <c:numRef>
              <c:f>'Filter 40'!$C$26:$C$31</c:f>
              <c:numCache>
                <c:formatCode>General</c:formatCode>
                <c:ptCount val="6"/>
                <c:pt idx="0">
                  <c:v>10</c:v>
                </c:pt>
                <c:pt idx="1">
                  <c:v>100</c:v>
                </c:pt>
                <c:pt idx="2">
                  <c:v>1000</c:v>
                </c:pt>
                <c:pt idx="3">
                  <c:v>10000</c:v>
                </c:pt>
                <c:pt idx="4">
                  <c:v>100000</c:v>
                </c:pt>
                <c:pt idx="5">
                  <c:v>1000000</c:v>
                </c:pt>
              </c:numCache>
            </c:numRef>
          </c:xVal>
          <c:yVal>
            <c:numRef>
              <c:f>'Filter 40'!$F$26:$F$31</c:f>
              <c:numCache>
                <c:formatCode>0.00</c:formatCode>
                <c:ptCount val="6"/>
                <c:pt idx="0">
                  <c:v>1.0003629764065396</c:v>
                </c:pt>
                <c:pt idx="1">
                  <c:v>1</c:v>
                </c:pt>
                <c:pt idx="2">
                  <c:v>1.0068965517241333</c:v>
                </c:pt>
                <c:pt idx="3">
                  <c:v>0.98656987295825749</c:v>
                </c:pt>
                <c:pt idx="4">
                  <c:v>0.86932849364791365</c:v>
                </c:pt>
                <c:pt idx="5">
                  <c:v>0.5353901996370235</c:v>
                </c:pt>
              </c:numCache>
            </c:numRef>
          </c:yVal>
          <c:smooth val="1"/>
        </c:ser>
        <c:axId val="68801280"/>
        <c:axId val="68803200"/>
      </c:scatterChart>
      <c:valAx>
        <c:axId val="68801280"/>
        <c:scaling>
          <c:logBase val="10"/>
          <c:orientation val="minMax"/>
          <c:min val="10"/>
        </c:scaling>
        <c:axPos val="b"/>
        <c:title>
          <c:tx>
            <c:rich>
              <a:bodyPr/>
              <a:lstStyle/>
              <a:p>
                <a:pPr>
                  <a:defRPr sz="1800"/>
                </a:pPr>
                <a:r>
                  <a:rPr lang="en-US" sz="1800"/>
                  <a:t>Laser Frequency (Hz)</a:t>
                </a:r>
              </a:p>
            </c:rich>
          </c:tx>
          <c:layout>
            <c:manualLayout>
              <c:xMode val="edge"/>
              <c:yMode val="edge"/>
              <c:x val="8.5641771029139446E-2"/>
              <c:y val="0.61407275007763351"/>
            </c:manualLayout>
          </c:layout>
        </c:title>
        <c:numFmt formatCode="General" sourceLinked="1"/>
        <c:tickLblPos val="nextTo"/>
        <c:crossAx val="68803200"/>
        <c:crosses val="autoZero"/>
        <c:crossBetween val="midCat"/>
      </c:valAx>
      <c:valAx>
        <c:axId val="68803200"/>
        <c:scaling>
          <c:orientation val="minMax"/>
        </c:scaling>
        <c:axPos val="l"/>
        <c:majorGridlines/>
        <c:title>
          <c:tx>
            <c:rich>
              <a:bodyPr rot="-5400000" vert="horz"/>
              <a:lstStyle/>
              <a:p>
                <a:pPr>
                  <a:defRPr sz="1800"/>
                </a:pPr>
                <a:r>
                  <a:rPr lang="en-US" sz="1800" dirty="0"/>
                  <a:t>Ratio of Mean </a:t>
                </a:r>
                <a:r>
                  <a:rPr lang="en-US" sz="1800" dirty="0" smtClean="0"/>
                  <a:t>Pulse </a:t>
                </a:r>
                <a:r>
                  <a:rPr lang="en-US" sz="1800" dirty="0"/>
                  <a:t>Height to 100 Hz Level</a:t>
                </a:r>
              </a:p>
            </c:rich>
          </c:tx>
          <c:layout>
            <c:manualLayout>
              <c:xMode val="edge"/>
              <c:yMode val="edge"/>
              <c:x val="1.7567902507482996E-2"/>
              <c:y val="3.4886503134461615E-2"/>
            </c:manualLayout>
          </c:layout>
        </c:title>
        <c:numFmt formatCode="0.00" sourceLinked="1"/>
        <c:tickLblPos val="nextTo"/>
        <c:crossAx val="68801280"/>
        <c:crosses val="autoZero"/>
        <c:crossBetween val="midCat"/>
      </c:valAx>
    </c:plotArea>
    <c:legend>
      <c:legendPos val="r"/>
      <c:layout>
        <c:manualLayout>
          <c:xMode val="edge"/>
          <c:yMode val="edge"/>
          <c:x val="9.2967650287194004E-2"/>
          <c:y val="0.28752468509820822"/>
          <c:w val="0.30832810257164722"/>
          <c:h val="0.18406294672154094"/>
        </c:manualLayout>
      </c:layout>
      <c:txPr>
        <a:bodyPr/>
        <a:lstStyle/>
        <a:p>
          <a:pPr>
            <a:defRPr sz="1400" baseline="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25651271002632126"/>
          <c:y val="0.22278813249609708"/>
          <c:w val="0.61550986839701205"/>
          <c:h val="0.64909487579875558"/>
        </c:manualLayout>
      </c:layout>
      <c:scatterChart>
        <c:scatterStyle val="smoothMarker"/>
        <c:ser>
          <c:idx val="0"/>
          <c:order val="0"/>
          <c:tx>
            <c:v>HV 2100, F20, C2, ~400 pe's</c:v>
          </c:tx>
          <c:xVal>
            <c:numRef>
              <c:f>'Filter 20'!$J$6:$J$9</c:f>
              <c:numCache>
                <c:formatCode>0.00000</c:formatCode>
                <c:ptCount val="4"/>
                <c:pt idx="0">
                  <c:v>1.8244187312000115E-3</c:v>
                </c:pt>
                <c:pt idx="1">
                  <c:v>1.8244187312000094E-2</c:v>
                </c:pt>
                <c:pt idx="2">
                  <c:v>0.18244187312000087</c:v>
                </c:pt>
                <c:pt idx="3">
                  <c:v>1.8244187312000053</c:v>
                </c:pt>
              </c:numCache>
            </c:numRef>
          </c:xVal>
          <c:yVal>
            <c:numRef>
              <c:f>'Filter 20'!$F$6:$F$9</c:f>
              <c:numCache>
                <c:formatCode>0.00</c:formatCode>
                <c:ptCount val="4"/>
                <c:pt idx="0">
                  <c:v>1</c:v>
                </c:pt>
                <c:pt idx="1">
                  <c:v>0.94363021420519111</c:v>
                </c:pt>
                <c:pt idx="2">
                  <c:v>0.62795941375423081</c:v>
                </c:pt>
                <c:pt idx="3">
                  <c:v>0.19391206313416096</c:v>
                </c:pt>
              </c:numCache>
            </c:numRef>
          </c:yVal>
          <c:smooth val="1"/>
        </c:ser>
        <c:ser>
          <c:idx val="2"/>
          <c:order val="1"/>
          <c:tx>
            <c:v>HV 2100, F40, C2,~4 pe's</c:v>
          </c:tx>
          <c:xVal>
            <c:numRef>
              <c:f>'Filter 40'!$L$26:$L$31</c:f>
              <c:numCache>
                <c:formatCode>0.00000</c:formatCode>
                <c:ptCount val="6"/>
                <c:pt idx="0">
                  <c:v>1.8244187312000189E-6</c:v>
                </c:pt>
                <c:pt idx="1">
                  <c:v>1.824418731200016E-5</c:v>
                </c:pt>
                <c:pt idx="2">
                  <c:v>1.8244187312000144E-4</c:v>
                </c:pt>
                <c:pt idx="3">
                  <c:v>1.8244187312000115E-3</c:v>
                </c:pt>
                <c:pt idx="4">
                  <c:v>1.8244187312000094E-2</c:v>
                </c:pt>
                <c:pt idx="5">
                  <c:v>0.18244187312000087</c:v>
                </c:pt>
              </c:numCache>
            </c:numRef>
          </c:xVal>
          <c:yVal>
            <c:numRef>
              <c:f>'Filter 40'!$F$26:$F$31</c:f>
              <c:numCache>
                <c:formatCode>0.00</c:formatCode>
                <c:ptCount val="6"/>
                <c:pt idx="0">
                  <c:v>1.00036297640654</c:v>
                </c:pt>
                <c:pt idx="1">
                  <c:v>1</c:v>
                </c:pt>
                <c:pt idx="2">
                  <c:v>1.0068965517241331</c:v>
                </c:pt>
                <c:pt idx="3">
                  <c:v>0.98656987295825749</c:v>
                </c:pt>
                <c:pt idx="4">
                  <c:v>0.86932849364791365</c:v>
                </c:pt>
                <c:pt idx="5">
                  <c:v>0.5353901996370235</c:v>
                </c:pt>
              </c:numCache>
            </c:numRef>
          </c:yVal>
          <c:smooth val="1"/>
        </c:ser>
        <c:axId val="69224320"/>
        <c:axId val="69251072"/>
      </c:scatterChart>
      <c:valAx>
        <c:axId val="69224320"/>
        <c:scaling>
          <c:logBase val="10"/>
          <c:orientation val="minMax"/>
        </c:scaling>
        <c:axPos val="b"/>
        <c:title>
          <c:tx>
            <c:rich>
              <a:bodyPr/>
              <a:lstStyle/>
              <a:p>
                <a:pPr>
                  <a:defRPr sz="1800"/>
                </a:pPr>
                <a:r>
                  <a:rPr lang="en-US" sz="1800" dirty="0"/>
                  <a:t>Calculated </a:t>
                </a:r>
                <a:r>
                  <a:rPr lang="en-US" sz="1800" dirty="0" smtClean="0"/>
                  <a:t> Cathode Current </a:t>
                </a:r>
                <a:r>
                  <a:rPr lang="en-US" sz="1800" dirty="0"/>
                  <a:t>(</a:t>
                </a:r>
                <a:r>
                  <a:rPr lang="en-US" sz="1800" dirty="0" err="1"/>
                  <a:t>uA</a:t>
                </a:r>
                <a:r>
                  <a:rPr lang="en-US" sz="1800" dirty="0"/>
                  <a:t>)</a:t>
                </a:r>
              </a:p>
            </c:rich>
          </c:tx>
          <c:layout/>
        </c:title>
        <c:numFmt formatCode="0.00000" sourceLinked="1"/>
        <c:tickLblPos val="nextTo"/>
        <c:crossAx val="69251072"/>
        <c:crosses val="autoZero"/>
        <c:crossBetween val="midCat"/>
      </c:valAx>
      <c:valAx>
        <c:axId val="69251072"/>
        <c:scaling>
          <c:orientation val="minMax"/>
        </c:scaling>
        <c:axPos val="l"/>
        <c:majorGridlines/>
        <c:title>
          <c:tx>
            <c:rich>
              <a:bodyPr rot="-5400000" vert="horz"/>
              <a:lstStyle/>
              <a:p>
                <a:pPr>
                  <a:defRPr sz="1800"/>
                </a:pPr>
                <a:r>
                  <a:rPr lang="en-US" sz="1800" dirty="0"/>
                  <a:t>Ratio of Mean </a:t>
                </a:r>
                <a:r>
                  <a:rPr lang="en-US" sz="1800" dirty="0" smtClean="0"/>
                  <a:t>Pulse</a:t>
                </a:r>
              </a:p>
              <a:p>
                <a:pPr>
                  <a:defRPr sz="1800"/>
                </a:pPr>
                <a:r>
                  <a:rPr lang="en-US" sz="1800" dirty="0" smtClean="0"/>
                  <a:t> </a:t>
                </a:r>
                <a:r>
                  <a:rPr lang="en-US" sz="1800" dirty="0"/>
                  <a:t>Height to 100 Hz Level</a:t>
                </a:r>
              </a:p>
            </c:rich>
          </c:tx>
          <c:layout>
            <c:manualLayout>
              <c:xMode val="edge"/>
              <c:yMode val="edge"/>
              <c:x val="1.854229304884884E-2"/>
              <c:y val="0.44780756835775454"/>
            </c:manualLayout>
          </c:layout>
        </c:title>
        <c:numFmt formatCode="0.00" sourceLinked="1"/>
        <c:tickLblPos val="nextTo"/>
        <c:crossAx val="69224320"/>
        <c:crossesAt val="1.000000000000015E-9"/>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a:t>Timing as f(Gain) for 40 pe's</a:t>
            </a:r>
          </a:p>
        </c:rich>
      </c:tx>
      <c:layout/>
    </c:title>
    <c:plotArea>
      <c:layout>
        <c:manualLayout>
          <c:layoutTarget val="inner"/>
          <c:xMode val="edge"/>
          <c:yMode val="edge"/>
          <c:x val="0.1412641141272257"/>
          <c:y val="0.11041015034411021"/>
          <c:w val="0.65639938572286149"/>
          <c:h val="0.80516318535681142"/>
        </c:manualLayout>
      </c:layout>
      <c:scatterChart>
        <c:scatterStyle val="smoothMarker"/>
        <c:ser>
          <c:idx val="0"/>
          <c:order val="0"/>
          <c:tx>
            <c:v>Pixel timing resolution </c:v>
          </c:tx>
          <c:xVal>
            <c:numRef>
              <c:f>Sheet2!$C$35:$C$38</c:f>
              <c:numCache>
                <c:formatCode>General</c:formatCode>
                <c:ptCount val="4"/>
                <c:pt idx="0">
                  <c:v>14000</c:v>
                </c:pt>
                <c:pt idx="1">
                  <c:v>40000</c:v>
                </c:pt>
                <c:pt idx="2">
                  <c:v>100000</c:v>
                </c:pt>
                <c:pt idx="3">
                  <c:v>250000</c:v>
                </c:pt>
              </c:numCache>
            </c:numRef>
          </c:xVal>
          <c:yVal>
            <c:numRef>
              <c:f>Sheet2!$A$35:$A$38</c:f>
              <c:numCache>
                <c:formatCode>General</c:formatCode>
                <c:ptCount val="4"/>
                <c:pt idx="0">
                  <c:v>22.6</c:v>
                </c:pt>
                <c:pt idx="1">
                  <c:v>18.3</c:v>
                </c:pt>
                <c:pt idx="2">
                  <c:v>17.8</c:v>
                </c:pt>
                <c:pt idx="3">
                  <c:v>17.899999999999999</c:v>
                </c:pt>
              </c:numCache>
            </c:numRef>
          </c:yVal>
          <c:smooth val="1"/>
        </c:ser>
        <c:axId val="68858624"/>
        <c:axId val="68860544"/>
      </c:scatterChart>
      <c:valAx>
        <c:axId val="68858624"/>
        <c:scaling>
          <c:logBase val="10"/>
          <c:orientation val="minMax"/>
          <c:max val="300000"/>
          <c:min val="10000"/>
        </c:scaling>
        <c:axPos val="b"/>
        <c:title>
          <c:tx>
            <c:rich>
              <a:bodyPr/>
              <a:lstStyle/>
              <a:p>
                <a:pPr>
                  <a:defRPr sz="1200"/>
                </a:pPr>
                <a:r>
                  <a:rPr lang="en-US" sz="1200"/>
                  <a:t>Gain</a:t>
                </a:r>
              </a:p>
            </c:rich>
          </c:tx>
          <c:layout>
            <c:manualLayout>
              <c:xMode val="edge"/>
              <c:yMode val="edge"/>
              <c:x val="0.71322814277273439"/>
              <c:y val="0.95021493281081804"/>
            </c:manualLayout>
          </c:layout>
        </c:title>
        <c:numFmt formatCode="General" sourceLinked="1"/>
        <c:minorTickMark val="in"/>
        <c:tickLblPos val="nextTo"/>
        <c:txPr>
          <a:bodyPr rot="0" vert="horz"/>
          <a:lstStyle/>
          <a:p>
            <a:pPr>
              <a:defRPr/>
            </a:pPr>
            <a:endParaRPr lang="en-US"/>
          </a:p>
        </c:txPr>
        <c:crossAx val="68860544"/>
        <c:crosses val="autoZero"/>
        <c:crossBetween val="midCat"/>
      </c:valAx>
      <c:valAx>
        <c:axId val="68860544"/>
        <c:scaling>
          <c:orientation val="minMax"/>
        </c:scaling>
        <c:axPos val="l"/>
        <c:majorGridlines/>
        <c:title>
          <c:tx>
            <c:rich>
              <a:bodyPr rot="-5400000" vert="horz"/>
              <a:lstStyle/>
              <a:p>
                <a:pPr>
                  <a:defRPr sz="1100"/>
                </a:pPr>
                <a:r>
                  <a:rPr lang="en-US" sz="1100"/>
                  <a:t>Time Resolutoin (psec) </a:t>
                </a:r>
              </a:p>
            </c:rich>
          </c:tx>
          <c:layout/>
        </c:title>
        <c:numFmt formatCode="General" sourceLinked="1"/>
        <c:tickLblPos val="nextTo"/>
        <c:crossAx val="68858624"/>
        <c:crosses val="autoZero"/>
        <c:crossBetween val="midCat"/>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2449490693664565E-2"/>
          <c:y val="0.12324234470691245"/>
          <c:w val="0.74794132999860163"/>
          <c:h val="0.74670404835759585"/>
        </c:manualLayout>
      </c:layout>
      <c:scatterChart>
        <c:scatterStyle val="smoothMarker"/>
        <c:ser>
          <c:idx val="1"/>
          <c:order val="0"/>
          <c:tx>
            <c:v>Channel HB, 10 um PMT</c:v>
          </c:tx>
          <c:xVal>
            <c:numRef>
              <c:f>'C:\Documents and Settings\Mason\Local Settings\Temp\[Feb 20 2009 - MPH vs Freq 10 um tube.xlsx]PE Measurements'!$T$12:$T$16</c:f>
              <c:numCache>
                <c:formatCode>General</c:formatCode>
                <c:ptCount val="5"/>
                <c:pt idx="0">
                  <c:v>2.0580870544180491E-4</c:v>
                </c:pt>
                <c:pt idx="1">
                  <c:v>2.0925109222595314E-3</c:v>
                </c:pt>
                <c:pt idx="2">
                  <c:v>1.8709878502428261E-2</c:v>
                </c:pt>
                <c:pt idx="3">
                  <c:v>0.13308773235583299</c:v>
                </c:pt>
                <c:pt idx="4">
                  <c:v>0.56349407575877664</c:v>
                </c:pt>
              </c:numCache>
            </c:numRef>
          </c:xVal>
          <c:yVal>
            <c:numRef>
              <c:f>'C:\Documents and Settings\Mason\Local Settings\Temp\[Feb 20 2009 - MPH vs Freq 10 um tube.xlsx]PE Measurements'!$N$12:$N$16</c:f>
              <c:numCache>
                <c:formatCode>General</c:formatCode>
                <c:ptCount val="5"/>
                <c:pt idx="0">
                  <c:v>1</c:v>
                </c:pt>
                <c:pt idx="1">
                  <c:v>0.98329355608591851</c:v>
                </c:pt>
                <c:pt idx="2">
                  <c:v>0.91408114558472553</c:v>
                </c:pt>
                <c:pt idx="3">
                  <c:v>0.67303102625298594</c:v>
                </c:pt>
                <c:pt idx="4">
                  <c:v>0.27923627684964353</c:v>
                </c:pt>
              </c:numCache>
            </c:numRef>
          </c:yVal>
          <c:smooth val="1"/>
        </c:ser>
        <c:ser>
          <c:idx val="2"/>
          <c:order val="1"/>
          <c:tx>
            <c:v>Channel 4, 25 um PMT</c:v>
          </c:tx>
          <c:xVal>
            <c:numRef>
              <c:f>'Filter 36'!$J$4:$J$7</c:f>
              <c:numCache>
                <c:formatCode>0.00000</c:formatCode>
                <c:ptCount val="4"/>
                <c:pt idx="0">
                  <c:v>1.6658874500000083E-4</c:v>
                </c:pt>
                <c:pt idx="1">
                  <c:v>1.6658874500000062E-3</c:v>
                </c:pt>
                <c:pt idx="2">
                  <c:v>1.6658874500000007E-2</c:v>
                </c:pt>
                <c:pt idx="3">
                  <c:v>0.16658874500000001</c:v>
                </c:pt>
              </c:numCache>
            </c:numRef>
          </c:xVal>
          <c:yVal>
            <c:numRef>
              <c:f>'Filter 36'!$I$4:$I$7</c:f>
              <c:numCache>
                <c:formatCode>0.00</c:formatCode>
                <c:ptCount val="4"/>
                <c:pt idx="0">
                  <c:v>1</c:v>
                </c:pt>
                <c:pt idx="1">
                  <c:v>0.99159986823322732</c:v>
                </c:pt>
                <c:pt idx="2">
                  <c:v>0.89590424947842362</c:v>
                </c:pt>
                <c:pt idx="3">
                  <c:v>0.50790600636872762</c:v>
                </c:pt>
              </c:numCache>
            </c:numRef>
          </c:yVal>
          <c:smooth val="1"/>
        </c:ser>
        <c:axId val="69321856"/>
        <c:axId val="69323776"/>
      </c:scatterChart>
      <c:valAx>
        <c:axId val="69321856"/>
        <c:scaling>
          <c:logBase val="10"/>
          <c:orientation val="minMax"/>
        </c:scaling>
        <c:axPos val="b"/>
        <c:title>
          <c:tx>
            <c:rich>
              <a:bodyPr/>
              <a:lstStyle/>
              <a:p>
                <a:pPr>
                  <a:defRPr sz="1400"/>
                </a:pPr>
                <a:r>
                  <a:rPr lang="en-US" sz="1400"/>
                  <a:t>Calculated Current (</a:t>
                </a:r>
                <a:r>
                  <a:rPr lang="el-GR" sz="1400"/>
                  <a:t>μ</a:t>
                </a:r>
                <a:r>
                  <a:rPr lang="en-US" sz="1400"/>
                  <a:t>A), logarithmic</a:t>
                </a:r>
              </a:p>
            </c:rich>
          </c:tx>
          <c:layout/>
        </c:title>
        <c:numFmt formatCode="0.000" sourceLinked="0"/>
        <c:tickLblPos val="nextTo"/>
        <c:crossAx val="69323776"/>
        <c:crossesAt val="0"/>
        <c:crossBetween val="midCat"/>
      </c:valAx>
      <c:valAx>
        <c:axId val="69323776"/>
        <c:scaling>
          <c:orientation val="minMax"/>
        </c:scaling>
        <c:axPos val="l"/>
        <c:majorGridlines/>
        <c:title>
          <c:tx>
            <c:rich>
              <a:bodyPr rot="-5400000" vert="horz"/>
              <a:lstStyle/>
              <a:p>
                <a:pPr>
                  <a:defRPr sz="1400"/>
                </a:pPr>
                <a:r>
                  <a:rPr lang="en-US" sz="1400"/>
                  <a:t>Pulse Height Normalized to 1000 Hz Level</a:t>
                </a:r>
              </a:p>
            </c:rich>
          </c:tx>
          <c:layout>
            <c:manualLayout>
              <c:xMode val="edge"/>
              <c:yMode val="edge"/>
              <c:x val="1.4175653536543693E-2"/>
              <c:y val="0.21285198441104039"/>
            </c:manualLayout>
          </c:layout>
        </c:title>
        <c:numFmt formatCode="0.000" sourceLinked="0"/>
        <c:tickLblPos val="high"/>
        <c:crossAx val="69321856"/>
        <c:crossesAt val="10"/>
        <c:crossBetween val="midCat"/>
      </c:valAx>
    </c:plotArea>
    <c:legend>
      <c:legendPos val="r"/>
      <c:layout>
        <c:manualLayout>
          <c:xMode val="edge"/>
          <c:yMode val="edge"/>
          <c:x val="9.4374060243957544E-2"/>
          <c:y val="0.49974866778016486"/>
          <c:w val="0.28948904416421778"/>
          <c:h val="0.26716917203531376"/>
        </c:manualLayout>
      </c:layout>
      <c:txPr>
        <a:bodyPr/>
        <a:lstStyle/>
        <a:p>
          <a:pPr>
            <a:defRPr sz="1400" b="1" i="0" baseline="0">
              <a:solidFill>
                <a:schemeClr val="tx1"/>
              </a:solidFill>
            </a:defRPr>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41310745247754"/>
          <c:y val="6.5824866649733318E-2"/>
          <c:w val="0.73523088333993891"/>
          <c:h val="0.79688967829934865"/>
        </c:manualLayout>
      </c:layout>
      <c:scatterChart>
        <c:scatterStyle val="lineMarker"/>
        <c:ser>
          <c:idx val="0"/>
          <c:order val="0"/>
          <c:tx>
            <c:v>C1 (Pixel D2), 100x MC amp</c:v>
          </c:tx>
          <c:spPr>
            <a:ln w="28575">
              <a:noFill/>
            </a:ln>
          </c:spPr>
          <c:marker>
            <c:symbol val="triangle"/>
            <c:size val="10"/>
          </c:marker>
          <c:xVal>
            <c:numRef>
              <c:f>'PE Measurements'!$AF$30:$AF$34</c:f>
              <c:numCache>
                <c:formatCode>0.00E+00</c:formatCode>
                <c:ptCount val="5"/>
                <c:pt idx="0">
                  <c:v>21870.598214133759</c:v>
                </c:pt>
                <c:pt idx="1">
                  <c:v>37747.275884421506</c:v>
                </c:pt>
                <c:pt idx="2">
                  <c:v>46447.219847862085</c:v>
                </c:pt>
                <c:pt idx="3">
                  <c:v>79304.960767242679</c:v>
                </c:pt>
                <c:pt idx="4">
                  <c:v>116007.69756703841</c:v>
                </c:pt>
              </c:numCache>
            </c:numRef>
          </c:xVal>
          <c:yVal>
            <c:numRef>
              <c:f>'PE Measurements'!$V$30:$V$34</c:f>
              <c:numCache>
                <c:formatCode>0.00</c:formatCode>
                <c:ptCount val="5"/>
                <c:pt idx="0">
                  <c:v>47.25</c:v>
                </c:pt>
                <c:pt idx="1">
                  <c:v>37.480000000000004</c:v>
                </c:pt>
                <c:pt idx="2">
                  <c:v>33.65</c:v>
                </c:pt>
                <c:pt idx="3">
                  <c:v>33.9</c:v>
                </c:pt>
                <c:pt idx="4">
                  <c:v>31.330000000000005</c:v>
                </c:pt>
              </c:numCache>
            </c:numRef>
          </c:yVal>
        </c:ser>
        <c:axId val="69409792"/>
        <c:axId val="69440640"/>
      </c:scatterChart>
      <c:valAx>
        <c:axId val="69409792"/>
        <c:scaling>
          <c:orientation val="minMax"/>
        </c:scaling>
        <c:axPos val="b"/>
        <c:title>
          <c:tx>
            <c:rich>
              <a:bodyPr/>
              <a:lstStyle/>
              <a:p>
                <a:pPr>
                  <a:defRPr sz="1800" baseline="0"/>
                </a:pPr>
                <a:r>
                  <a:rPr lang="en-US" sz="1800" baseline="0"/>
                  <a:t>Gain</a:t>
                </a:r>
              </a:p>
            </c:rich>
          </c:tx>
          <c:layout/>
        </c:title>
        <c:numFmt formatCode="0.00E+00" sourceLinked="1"/>
        <c:tickLblPos val="nextTo"/>
        <c:txPr>
          <a:bodyPr/>
          <a:lstStyle/>
          <a:p>
            <a:pPr>
              <a:defRPr sz="1400" baseline="0"/>
            </a:pPr>
            <a:endParaRPr lang="en-US"/>
          </a:p>
        </c:txPr>
        <c:crossAx val="69440640"/>
        <c:crosses val="autoZero"/>
        <c:crossBetween val="midCat"/>
      </c:valAx>
      <c:valAx>
        <c:axId val="69440640"/>
        <c:scaling>
          <c:orientation val="minMax"/>
        </c:scaling>
        <c:axPos val="l"/>
        <c:majorGridlines/>
        <c:title>
          <c:tx>
            <c:rich>
              <a:bodyPr rot="-5400000" vert="horz"/>
              <a:lstStyle/>
              <a:p>
                <a:pPr>
                  <a:defRPr sz="1700" baseline="0"/>
                </a:pPr>
                <a:r>
                  <a:rPr lang="en-US" sz="1700" baseline="0"/>
                  <a:t>Timing Resolution  (ps)</a:t>
                </a:r>
              </a:p>
            </c:rich>
          </c:tx>
          <c:layout/>
        </c:title>
        <c:numFmt formatCode="0.00" sourceLinked="1"/>
        <c:tickLblPos val="nextTo"/>
        <c:txPr>
          <a:bodyPr/>
          <a:lstStyle/>
          <a:p>
            <a:pPr>
              <a:defRPr sz="1300" baseline="0"/>
            </a:pPr>
            <a:endParaRPr lang="en-US"/>
          </a:p>
        </c:txPr>
        <c:crossAx val="69409792"/>
        <c:crosses val="autoZero"/>
        <c:crossBetween val="midCat"/>
      </c:valAx>
    </c:plotArea>
    <c:legend>
      <c:legendPos val="r"/>
      <c:layout>
        <c:manualLayout>
          <c:xMode val="edge"/>
          <c:yMode val="edge"/>
          <c:x val="0.82019836408880564"/>
          <c:y val="0.50812863958264209"/>
          <c:w val="0.17101732261969893"/>
          <c:h val="0.13302567300101817"/>
        </c:manualLayout>
      </c:layout>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png"/></Relationships>
</file>

<file path=ppt/drawings/drawing1.xml><?xml version="1.0" encoding="utf-8"?>
<c:userShapes xmlns:c="http://schemas.openxmlformats.org/drawingml/2006/chart">
  <cdr:relSizeAnchor xmlns:cdr="http://schemas.openxmlformats.org/drawingml/2006/chartDrawing">
    <cdr:from>
      <cdr:x>0.56846</cdr:x>
      <cdr:y>0.13865</cdr:y>
    </cdr:from>
    <cdr:to>
      <cdr:x>1</cdr:x>
      <cdr:y>0.2773</cdr:y>
    </cdr:to>
    <cdr:sp macro="" textlink="">
      <cdr:nvSpPr>
        <cdr:cNvPr id="2" name="TextBox 1"/>
        <cdr:cNvSpPr txBox="1"/>
      </cdr:nvSpPr>
      <cdr:spPr>
        <a:xfrm xmlns:a="http://schemas.openxmlformats.org/drawingml/2006/main" flipH="1">
          <a:off x="5105400" y="914400"/>
          <a:ext cx="3875638"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DFBBD-2D85-4CDC-B95D-81D3FB199299}" type="datetimeFigureOut">
              <a:rPr lang="en-US" smtClean="0"/>
              <a:pPr/>
              <a:t>5/12/2009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F6872-82F0-460C-9601-C65C583B3F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4E373D-3314-43F4-A749-90527B7FA888}" type="slidenum">
              <a:rPr lang="en-US" smtClean="0">
                <a:latin typeface="Arial" pitchFamily="34" charset="0"/>
              </a:rPr>
              <a:pPr/>
              <a:t>1</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xfrm>
            <a:off x="1144588" y="685800"/>
            <a:ext cx="4572000" cy="3429000"/>
          </a:xfrm>
          <a:ln/>
        </p:spPr>
      </p:sp>
      <p:sp>
        <p:nvSpPr>
          <p:cNvPr id="94212"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F72AAD7-B097-4445-AC45-A32ADA0A4BB9}" type="slidenum">
              <a:rPr lang="en-US" smtClean="0">
                <a:latin typeface="Arial" pitchFamily="34" charset="0"/>
              </a:rPr>
              <a:pPr/>
              <a:t>10</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EEBA9AB-0FFF-4FAE-A29F-5A9239509BB3}" type="slidenum">
              <a:rPr lang="en-US" smtClean="0">
                <a:latin typeface="Arial" pitchFamily="34" charset="0"/>
              </a:rPr>
              <a:pPr/>
              <a:t>11</a:t>
            </a:fld>
            <a:endParaRPr 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27B972B-409B-4C40-A1D5-773BAAF0BEAC}" type="slidenum">
              <a:rPr lang="en-US" smtClean="0"/>
              <a:pPr/>
              <a:t>12</a:t>
            </a:fld>
            <a:endParaRPr lang="en-US" smtClean="0"/>
          </a:p>
        </p:txBody>
      </p:sp>
      <p:sp>
        <p:nvSpPr>
          <p:cNvPr id="100355" name="Rectangle 2"/>
          <p:cNvSpPr>
            <a:spLocks noGrp="1" noRot="1" noChangeAspect="1" noChangeArrowheads="1" noTextEdit="1"/>
          </p:cNvSpPr>
          <p:nvPr>
            <p:ph type="sldImg"/>
          </p:nvPr>
        </p:nvSpPr>
        <p:spPr>
          <a:xfrm>
            <a:off x="1144588" y="685800"/>
            <a:ext cx="4568825" cy="3427413"/>
          </a:xfrm>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D7E650D-9754-4B30-8B52-AFE1AFE30527}" type="slidenum">
              <a:rPr lang="en-US" smtClean="0"/>
              <a:pPr/>
              <a:t>13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EF87EE5-39AE-49CD-A4CC-F240ACEC1806}" type="slidenum">
              <a:rPr lang="en-US" smtClean="0">
                <a:latin typeface="Arial" pitchFamily="34" charset="0"/>
              </a:rPr>
              <a:pPr/>
              <a:t>14</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FCF19E3-55A8-46AB-9BEC-B251DEAF5224}" type="slidenum">
              <a:rPr lang="en-US">
                <a:latin typeface="Arial" pitchFamily="34" charset="0"/>
              </a:rPr>
              <a:pPr/>
              <a:t>15</a:t>
            </a:fld>
            <a:endParaRPr lang="en-US">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53F9F47-09D0-47EA-99AA-F043E0D4AE96}" type="slidenum">
              <a:rPr lang="en-US">
                <a:latin typeface="Arial" pitchFamily="34" charset="0"/>
              </a:rPr>
              <a:pPr/>
              <a:t>16</a:t>
            </a:fld>
            <a:endParaRPr lang="en-US">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346B6A9-6BF1-41AB-8A63-96B1D402F0E1}" type="slidenum">
              <a:rPr lang="en-US" smtClean="0">
                <a:latin typeface="Arial" pitchFamily="34" charset="0"/>
              </a:rPr>
              <a:pPr/>
              <a:t>17</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D98AB7C-3723-40F0-813D-2D3A5B21559C}" type="slidenum">
              <a:rPr lang="en-US" smtClean="0">
                <a:latin typeface="Arial" pitchFamily="34" charset="0"/>
              </a:rPr>
              <a:pPr/>
              <a:t>18</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40FE179-9450-4C3C-9FF2-E865E7732EAF}" type="slidenum">
              <a:rPr lang="en-US" smtClean="0">
                <a:latin typeface="Arial" pitchFamily="34" charset="0"/>
              </a:rPr>
              <a:pPr/>
              <a:t>19</a:t>
            </a:fld>
            <a:endParaRPr lang="en-US"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01E22BF-3850-4928-A873-B749E637CDD9}" type="slidenum">
              <a:rPr lang="en-US" smtClean="0">
                <a:latin typeface="Arial" pitchFamily="34" charset="0"/>
              </a:rPr>
              <a:pPr/>
              <a:t>20</a:t>
            </a:fld>
            <a:endParaRPr 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906EE08-E738-49D2-A7D0-F7553D319BD2}" type="slidenum">
              <a:rPr lang="en-US" smtClean="0">
                <a:latin typeface="Arial" pitchFamily="34" charset="0"/>
              </a:rPr>
              <a:pPr/>
              <a:t>21</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DDD2D31-DFF8-4321-9502-4879BDDF9450}" type="slidenum">
              <a:rPr lang="en-US">
                <a:latin typeface="Arial" pitchFamily="34" charset="0"/>
              </a:rPr>
              <a:pPr/>
              <a:t>22</a:t>
            </a:fld>
            <a:endParaRPr lang="en-US">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F5D1409-0D01-495D-B251-69785398CD9B}" type="slidenum">
              <a:rPr lang="en-US">
                <a:latin typeface="Arial" pitchFamily="34" charset="0"/>
              </a:rPr>
              <a:pPr/>
              <a:t>23</a:t>
            </a:fld>
            <a:endParaRPr lang="en-US">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FC7D849-99F6-482A-88F9-9661C7AB3C54}" type="slidenum">
              <a:rPr lang="en-US" smtClean="0">
                <a:latin typeface="Arial" pitchFamily="34" charset="0"/>
              </a:rPr>
              <a:pPr/>
              <a:t>25</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C82040DF-926F-41A9-B5B5-57691015502C}"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5BF4CD7B-500A-4920-BE11-2168C073321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10B1786B-34EC-4425-83FB-A8E4047CEC90}"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926A3-0A6E-42C3-8D06-255DE573D46A}" type="slidenum">
              <a:rPr lang="en-US"/>
              <a:pPr/>
              <a:t>29</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DFD5E6F-F174-4717-A4B8-B84E7D80CD2E}" type="slidenum">
              <a:rPr lang="en-US" smtClean="0"/>
              <a:pPr/>
              <a:t>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7F0F9677-5108-40F6-A522-AC09B35F50AA}"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pitchFamily="34" charset="0"/>
            </a:endParaRPr>
          </a:p>
        </p:txBody>
      </p:sp>
      <p:sp>
        <p:nvSpPr>
          <p:cNvPr id="44036" name="Slide Number Placeholder 3"/>
          <p:cNvSpPr>
            <a:spLocks noGrp="1"/>
          </p:cNvSpPr>
          <p:nvPr>
            <p:ph type="sldNum" sz="quarter" idx="5"/>
          </p:nvPr>
        </p:nvSpPr>
        <p:spPr>
          <a:noFill/>
        </p:spPr>
        <p:txBody>
          <a:bodyPr/>
          <a:lstStyle/>
          <a:p>
            <a:fld id="{6BC4D7C3-1D17-4F72-BEF6-52AEC08EF165}"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7CFC5E40-473A-4619-81FF-D4BE9E57A078}"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45060" name="Slide Number Placeholder 3"/>
          <p:cNvSpPr>
            <a:spLocks noGrp="1"/>
          </p:cNvSpPr>
          <p:nvPr>
            <p:ph type="sldNum" sz="quarter" idx="5"/>
          </p:nvPr>
        </p:nvSpPr>
        <p:spPr>
          <a:noFill/>
        </p:spPr>
        <p:txBody>
          <a:bodyPr/>
          <a:lstStyle/>
          <a:p>
            <a:fld id="{CA77267A-0582-4848-955A-83DCD29D4037}"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46084" name="Slide Number Placeholder 3"/>
          <p:cNvSpPr>
            <a:spLocks noGrp="1"/>
          </p:cNvSpPr>
          <p:nvPr>
            <p:ph type="sldNum" sz="quarter" idx="5"/>
          </p:nvPr>
        </p:nvSpPr>
        <p:spPr>
          <a:noFill/>
        </p:spPr>
        <p:txBody>
          <a:bodyPr/>
          <a:lstStyle/>
          <a:p>
            <a:fld id="{E1420946-EB4B-4DFD-BD7C-61DD2A99561E}"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4E004FCC-C3AE-44D2-B1E8-0EFE0B8617D0}" type="slidenum">
              <a:rPr lang="en-US" smtClean="0">
                <a:latin typeface="Arial" pitchFamily="34" charset="0"/>
              </a:rPr>
              <a:pPr/>
              <a:t>36</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79623178-DC3A-4BD4-9C49-86531E89EE54}"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w="9525"/>
        </p:spPr>
        <p:txBody>
          <a:bodyPr/>
          <a:lstStyle/>
          <a:p>
            <a:endParaRPr lang="en-US" smtClean="0">
              <a:latin typeface="Arial" pitchFamily="34" charset="0"/>
            </a:endParaRPr>
          </a:p>
        </p:txBody>
      </p:sp>
      <p:sp>
        <p:nvSpPr>
          <p:cNvPr id="116740" name="Slide Number Placeholder 3"/>
          <p:cNvSpPr>
            <a:spLocks noGrp="1"/>
          </p:cNvSpPr>
          <p:nvPr>
            <p:ph type="sldNum" sz="quarter" idx="5"/>
          </p:nvPr>
        </p:nvSpPr>
        <p:spPr>
          <a:noFill/>
        </p:spPr>
        <p:txBody>
          <a:bodyPr/>
          <a:lstStyle/>
          <a:p>
            <a:fld id="{4F757E29-2890-442A-9435-CF071B33DA16}"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EFBE9183-2D26-4F76-887A-6B0029CF4085}"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35D9F93-8372-44B0-A391-337553A9E135}" type="slidenum">
              <a:rPr lang="en-US" smtClean="0"/>
              <a:pPr/>
              <a:t>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3F6872-82F0-460C-9601-C65C583B3F2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E63E2E5E-9D3E-4B3A-894E-92D04DE0FC45}"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FFE1D2FD-7334-4B89-A185-5337F01BBAEA}"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45BE7A53-8658-4FC5-A696-7E31CD11E8C5}"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7A4B1670-D8CD-4C51-AB20-6F983B0D560F}"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764F05C2-9373-4B6D-BDFD-7CF31820F920}"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69F8CE6B-DD80-46AD-9CD9-1983A4696BD5}"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3F1638E0-18BD-40A5-A33E-F3EEEEBB0EDB}"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88145506-E607-4842-90C7-588C04F3D076}" type="slidenum">
              <a:rPr lang="en-US" smtClean="0">
                <a:latin typeface="Arial" pitchFamily="34" charset="0"/>
              </a:rPr>
              <a:pPr/>
              <a:t>49</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6C806F4-2220-41AE-B2E4-4DDB7BB1F4DE}" type="slidenum">
              <a:rPr lang="en-US" smtClean="0"/>
              <a:pPr/>
              <a:t>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6115" y="4344030"/>
            <a:ext cx="5485772" cy="4114485"/>
          </a:xfrm>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241F9CE4-292D-4594-917F-C2292E00DAB5}" type="slidenum">
              <a:rPr lang="en-US" smtClean="0">
                <a:latin typeface="Arial" pitchFamily="34" charset="0"/>
              </a:rPr>
              <a:pPr/>
              <a:t>52</a:t>
            </a:fld>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1C96C5E8-607A-4714-AAF7-DA42EAFDF9BD}"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1E4E8B28-2CCA-4513-9764-6356C513C4BB}" type="slidenum">
              <a:rPr lang="en-US" smtClean="0">
                <a:latin typeface="Arial" pitchFamily="34" charset="0"/>
              </a:rPr>
              <a:pPr/>
              <a:t>55</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1E4E8B28-2CCA-4513-9764-6356C513C4BB}"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A83F3799-D0DB-4FC0-ACCB-D2A097DBB091}" type="slidenum">
              <a:rPr lang="en-US" smtClean="0">
                <a:latin typeface="Arial" pitchFamily="34" charset="0"/>
              </a:rPr>
              <a:pPr/>
              <a:t>57</a:t>
            </a:fld>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6043F42-1E66-445F-8414-499CFC3CE16C}" type="slidenum">
              <a:rPr lang="en-US" smtClean="0"/>
              <a:pPr/>
              <a:t>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F6872-82F0-460C-9601-C65C583B3F23}"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D9D46E75-5BD5-4F5F-8369-76929793160C}"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D8DA746-0BA4-4C0D-9904-8C10A4A71EBC}" type="slidenum">
              <a:rPr lang="en-US" smtClean="0">
                <a:latin typeface="Arial" pitchFamily="34" charset="0"/>
              </a:rPr>
              <a:pPr/>
              <a:t>62</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CB696435-EBDE-4F20-9D89-83EA1C8F9301}"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6043F42-1E66-445F-8414-499CFC3CE16C}" type="slidenum">
              <a:rPr lang="en-US" smtClean="0"/>
              <a:pPr/>
              <a:t>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BE1C7FA-FD88-441E-9FFA-CD744D541CE5}" type="slidenum">
              <a:rPr lang="en-US" smtClean="0">
                <a:latin typeface="Arial" pitchFamily="34" charset="0"/>
              </a:rPr>
              <a:pPr/>
              <a:t>8</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03B969F-7918-4CA2-820C-CAE5356636C1}" type="slidenum">
              <a:rPr lang="en-US" smtClean="0"/>
              <a:pPr/>
              <a:t>9</a:t>
            </a:fld>
            <a:endParaRPr lang="en-US" smtClean="0"/>
          </a:p>
        </p:txBody>
      </p:sp>
      <p:sp>
        <p:nvSpPr>
          <p:cNvPr id="96259" name="Rectangle 2"/>
          <p:cNvSpPr>
            <a:spLocks noGrp="1" noRot="1" noChangeAspect="1" noChangeArrowheads="1" noTextEdit="1"/>
          </p:cNvSpPr>
          <p:nvPr>
            <p:ph type="sldImg"/>
          </p:nvPr>
        </p:nvSpPr>
        <p:spPr>
          <a:xfrm>
            <a:off x="1144588" y="685800"/>
            <a:ext cx="4568825" cy="3427413"/>
          </a:xfrm>
          <a:ln/>
        </p:spPr>
      </p:sp>
      <p:sp>
        <p:nvSpPr>
          <p:cNvPr id="96260" name="Rectangle 3"/>
          <p:cNvSpPr>
            <a:spLocks noGrp="1" noChangeArrowheads="1"/>
          </p:cNvSpPr>
          <p:nvPr>
            <p:ph type="body" idx="1"/>
          </p:nvPr>
        </p:nvSpPr>
        <p:spPr>
          <a:xfrm>
            <a:off x="686115" y="4344030"/>
            <a:ext cx="5485772" cy="4114485"/>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r>
              <a:rPr lang="en-US" smtClean="0"/>
              <a:t>5/12/2009</a:t>
            </a: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smtClean="0"/>
              <a:t>Andrew Brandt,  Giessen Cherenkov Workshop </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7D0C076E-7214-4D19-8242-CFD5555C92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a:xfrm>
            <a:off x="2895600" y="6356350"/>
            <a:ext cx="3505200" cy="365125"/>
          </a:xfrm>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5/12/2009</a:t>
            </a:r>
            <a:endParaRPr lang="en-US"/>
          </a:p>
        </p:txBody>
      </p:sp>
      <p:sp>
        <p:nvSpPr>
          <p:cNvPr id="6" name="Footer Placeholder 5"/>
          <p:cNvSpPr>
            <a:spLocks noGrp="1"/>
          </p:cNvSpPr>
          <p:nvPr>
            <p:ph type="ftr" sz="quarter" idx="11"/>
          </p:nvPr>
        </p:nvSpPr>
        <p:spPr/>
        <p:txBody>
          <a:bodyPr/>
          <a:lstStyle/>
          <a:p>
            <a:r>
              <a:rPr lang="en-US" smtClean="0"/>
              <a:t>Andrew Brandt,  Giessen Cherenkov Workshop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5/12/2009</a:t>
            </a:r>
            <a:endParaRPr lang="en-US"/>
          </a:p>
        </p:txBody>
      </p:sp>
      <p:sp>
        <p:nvSpPr>
          <p:cNvPr id="8" name="Footer Placeholder 7"/>
          <p:cNvSpPr>
            <a:spLocks noGrp="1"/>
          </p:cNvSpPr>
          <p:nvPr>
            <p:ph type="ftr" sz="quarter" idx="11"/>
          </p:nvPr>
        </p:nvSpPr>
        <p:spPr/>
        <p:txBody>
          <a:bodyPr/>
          <a:lstStyle/>
          <a:p>
            <a:r>
              <a:rPr lang="en-US" smtClean="0"/>
              <a:t>Andrew Brandt,  Giessen Cherenkov Workshop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5/12/2009</a:t>
            </a:r>
            <a:endParaRPr lang="en-US"/>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5/12/2009</a:t>
            </a:r>
            <a:endParaRPr lang="en-US"/>
          </a:p>
        </p:txBody>
      </p:sp>
      <p:sp>
        <p:nvSpPr>
          <p:cNvPr id="3" name="Footer Placeholder 2"/>
          <p:cNvSpPr>
            <a:spLocks noGrp="1"/>
          </p:cNvSpPr>
          <p:nvPr>
            <p:ph type="ftr" sz="quarter" idx="11"/>
          </p:nvPr>
        </p:nvSpPr>
        <p:spPr/>
        <p:txBody>
          <a:bodyPr/>
          <a:lstStyle/>
          <a:p>
            <a:r>
              <a:rPr lang="en-US" smtClean="0"/>
              <a:t>Andrew Brandt,  Giessen Cherenkov Workshop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5/12/2009</a:t>
            </a:r>
            <a:endParaRPr lang="en-US"/>
          </a:p>
        </p:txBody>
      </p:sp>
      <p:sp>
        <p:nvSpPr>
          <p:cNvPr id="6" name="Footer Placeholder 5"/>
          <p:cNvSpPr>
            <a:spLocks noGrp="1"/>
          </p:cNvSpPr>
          <p:nvPr>
            <p:ph type="ftr" sz="quarter" idx="11"/>
          </p:nvPr>
        </p:nvSpPr>
        <p:spPr/>
        <p:txBody>
          <a:bodyPr/>
          <a:lstStyle/>
          <a:p>
            <a:r>
              <a:rPr lang="en-US" smtClean="0"/>
              <a:t>Andrew Brandt,  Giessen Cherenkov Workshop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5/12/2009</a:t>
            </a:r>
            <a:endParaRPr lang="en-US"/>
          </a:p>
        </p:txBody>
      </p:sp>
      <p:sp>
        <p:nvSpPr>
          <p:cNvPr id="6" name="Footer Placeholder 5"/>
          <p:cNvSpPr>
            <a:spLocks noGrp="1"/>
          </p:cNvSpPr>
          <p:nvPr>
            <p:ph type="ftr" sz="quarter" idx="11"/>
          </p:nvPr>
        </p:nvSpPr>
        <p:spPr/>
        <p:txBody>
          <a:bodyPr/>
          <a:lstStyle/>
          <a:p>
            <a:r>
              <a:rPr lang="en-US" smtClean="0"/>
              <a:t>Andrew Brandt,  Giessen Cherenkov Workshop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5/12/2009</a:t>
            </a:r>
            <a:endParaRPr lang="en-US"/>
          </a:p>
        </p:txBody>
      </p:sp>
      <p:sp>
        <p:nvSpPr>
          <p:cNvPr id="5" name="Footer Placeholder 4"/>
          <p:cNvSpPr>
            <a:spLocks noGrp="1"/>
          </p:cNvSpPr>
          <p:nvPr>
            <p:ph type="ftr" sz="quarter" idx="3"/>
          </p:nvPr>
        </p:nvSpPr>
        <p:spPr>
          <a:xfrm>
            <a:off x="2895600" y="6356350"/>
            <a:ext cx="3352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Andrew Brandt,  Giessen Cherenkov Workshop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brandta@uta.edu"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2"/>
          <p:cNvSpPr txBox="1">
            <a:spLocks noChangeArrowheads="1"/>
          </p:cNvSpPr>
          <p:nvPr/>
        </p:nvSpPr>
        <p:spPr bwMode="auto">
          <a:xfrm>
            <a:off x="1600200" y="76200"/>
            <a:ext cx="6527800" cy="830263"/>
          </a:xfrm>
          <a:prstGeom prst="rect">
            <a:avLst/>
          </a:prstGeom>
          <a:noFill/>
          <a:ln w="9525">
            <a:noFill/>
            <a:miter lim="800000"/>
            <a:headEnd/>
            <a:tailEnd/>
          </a:ln>
        </p:spPr>
        <p:txBody>
          <a:bodyPr wrap="none">
            <a:spAutoFit/>
          </a:bodyPr>
          <a:lstStyle/>
          <a:p>
            <a:r>
              <a:rPr lang="en-US" sz="4800" b="1" u="sng" dirty="0" smtClean="0">
                <a:solidFill>
                  <a:srgbClr val="0000FF"/>
                </a:solidFill>
                <a:latin typeface="Times New Roman" pitchFamily="18" charset="0"/>
                <a:cs typeface="Times New Roman" pitchFamily="18" charset="0"/>
              </a:rPr>
              <a:t>FP420/AFP Fast </a:t>
            </a:r>
            <a:r>
              <a:rPr lang="en-US" sz="4800" b="1" u="sng" dirty="0">
                <a:solidFill>
                  <a:srgbClr val="0000FF"/>
                </a:solidFill>
                <a:latin typeface="Times New Roman" pitchFamily="18" charset="0"/>
                <a:cs typeface="Times New Roman" pitchFamily="18" charset="0"/>
              </a:rPr>
              <a:t>Timing</a:t>
            </a:r>
          </a:p>
        </p:txBody>
      </p:sp>
      <p:sp>
        <p:nvSpPr>
          <p:cNvPr id="8" name="Text Box 2"/>
          <p:cNvSpPr txBox="1">
            <a:spLocks noChangeArrowheads="1"/>
          </p:cNvSpPr>
          <p:nvPr/>
        </p:nvSpPr>
        <p:spPr bwMode="auto">
          <a:xfrm>
            <a:off x="2209800" y="5638800"/>
            <a:ext cx="6751638" cy="830997"/>
          </a:xfrm>
          <a:prstGeom prst="rect">
            <a:avLst/>
          </a:prstGeom>
          <a:noFill/>
          <a:ln w="9525" algn="ctr">
            <a:noFill/>
            <a:miter lim="800000"/>
            <a:headEnd/>
            <a:tailEnd/>
          </a:ln>
        </p:spPr>
        <p:txBody>
          <a:bodyPr wrap="square">
            <a:spAutoFit/>
          </a:bodyPr>
          <a:lstStyle/>
          <a:p>
            <a:pPr algn="l"/>
            <a:r>
              <a:rPr lang="en-US" sz="2400" b="1" dirty="0">
                <a:solidFill>
                  <a:srgbClr val="FF0000"/>
                </a:solidFill>
                <a:cs typeface="Times New Roman" pitchFamily="18" charset="0"/>
              </a:rPr>
              <a:t>Stage I:  LHC </a:t>
            </a:r>
            <a:r>
              <a:rPr lang="en-US" sz="2400" b="1" dirty="0" smtClean="0">
                <a:solidFill>
                  <a:srgbClr val="FF0000"/>
                </a:solidFill>
                <a:cs typeface="Times New Roman" pitchFamily="18" charset="0"/>
              </a:rPr>
              <a:t>luminosity </a:t>
            </a:r>
            <a:r>
              <a:rPr lang="en-US" sz="2400" b="1" dirty="0">
                <a:solidFill>
                  <a:srgbClr val="FF0000"/>
                </a:solidFill>
                <a:cs typeface="Times New Roman" pitchFamily="18" charset="0"/>
              </a:rPr>
              <a:t>2 x10</a:t>
            </a:r>
            <a:r>
              <a:rPr lang="en-US" sz="2400" b="1" baseline="30000" dirty="0">
                <a:solidFill>
                  <a:srgbClr val="FF0000"/>
                </a:solidFill>
                <a:cs typeface="Times New Roman" pitchFamily="18" charset="0"/>
              </a:rPr>
              <a:t>33 </a:t>
            </a:r>
            <a:r>
              <a:rPr lang="en-US" sz="2400" b="1" dirty="0">
                <a:solidFill>
                  <a:srgbClr val="FF0000"/>
                </a:solidFill>
                <a:cs typeface="Times New Roman" pitchFamily="18" charset="0"/>
              </a:rPr>
              <a:t> </a:t>
            </a:r>
            <a:r>
              <a:rPr lang="en-US" sz="2400" b="1" dirty="0">
                <a:solidFill>
                  <a:srgbClr val="FF0000"/>
                </a:solidFill>
                <a:cs typeface="Times New Roman" pitchFamily="18" charset="0"/>
                <a:sym typeface="Symbol" pitchFamily="18" charset="2"/>
              </a:rPr>
              <a:t>t</a:t>
            </a:r>
            <a:r>
              <a:rPr lang="en-US" sz="2400" b="1" dirty="0">
                <a:solidFill>
                  <a:srgbClr val="FF0000"/>
                </a:solidFill>
                <a:cs typeface="Times New Roman" pitchFamily="18" charset="0"/>
              </a:rPr>
              <a:t> &lt; 20 </a:t>
            </a:r>
            <a:r>
              <a:rPr lang="en-US" sz="2400" b="1" dirty="0" err="1">
                <a:solidFill>
                  <a:srgbClr val="FF0000"/>
                </a:solidFill>
                <a:cs typeface="Times New Roman" pitchFamily="18" charset="0"/>
              </a:rPr>
              <a:t>ps</a:t>
            </a:r>
            <a:r>
              <a:rPr lang="en-US" sz="2400" b="1" dirty="0">
                <a:solidFill>
                  <a:srgbClr val="FF0000"/>
                </a:solidFill>
                <a:cs typeface="Times New Roman" pitchFamily="18" charset="0"/>
              </a:rPr>
              <a:t>  (&lt;2 year )   </a:t>
            </a:r>
          </a:p>
          <a:p>
            <a:pPr algn="l"/>
            <a:r>
              <a:rPr lang="en-US" sz="2400" b="1" dirty="0">
                <a:solidFill>
                  <a:srgbClr val="FF0000"/>
                </a:solidFill>
                <a:cs typeface="Times New Roman" pitchFamily="18" charset="0"/>
              </a:rPr>
              <a:t>Stage II: 10</a:t>
            </a:r>
            <a:r>
              <a:rPr lang="en-US" sz="2400" b="1" baseline="30000" dirty="0">
                <a:solidFill>
                  <a:srgbClr val="FF0000"/>
                </a:solidFill>
                <a:cs typeface="Times New Roman" pitchFamily="18" charset="0"/>
              </a:rPr>
              <a:t>34 </a:t>
            </a:r>
            <a:r>
              <a:rPr lang="en-US" sz="2400" b="1" dirty="0">
                <a:solidFill>
                  <a:srgbClr val="FF0000"/>
                </a:solidFill>
                <a:cs typeface="Times New Roman" pitchFamily="18" charset="0"/>
              </a:rPr>
              <a:t> </a:t>
            </a:r>
            <a:r>
              <a:rPr lang="en-US" sz="2400" b="1" dirty="0">
                <a:solidFill>
                  <a:srgbClr val="FF0000"/>
                </a:solidFill>
                <a:cs typeface="Times New Roman" pitchFamily="18" charset="0"/>
                <a:sym typeface="Symbol" pitchFamily="18" charset="2"/>
              </a:rPr>
              <a:t>t</a:t>
            </a:r>
            <a:r>
              <a:rPr lang="en-US" sz="2400" b="1" dirty="0">
                <a:solidFill>
                  <a:srgbClr val="FF0000"/>
                </a:solidFill>
                <a:cs typeface="Times New Roman" pitchFamily="18" charset="0"/>
              </a:rPr>
              <a:t> &lt; 10 </a:t>
            </a:r>
            <a:r>
              <a:rPr lang="en-US" sz="2400" b="1" dirty="0" err="1">
                <a:solidFill>
                  <a:srgbClr val="FF0000"/>
                </a:solidFill>
                <a:cs typeface="Times New Roman" pitchFamily="18" charset="0"/>
              </a:rPr>
              <a:t>ps</a:t>
            </a:r>
            <a:r>
              <a:rPr lang="en-US" sz="2400" b="1" dirty="0">
                <a:solidFill>
                  <a:srgbClr val="FF0000"/>
                </a:solidFill>
                <a:cs typeface="Times New Roman" pitchFamily="18" charset="0"/>
              </a:rPr>
              <a:t> (&lt;4 years)</a:t>
            </a:r>
            <a:endParaRPr lang="en-US" sz="2400" b="1" dirty="0">
              <a:solidFill>
                <a:srgbClr val="FF0000"/>
              </a:solidFill>
            </a:endParaRPr>
          </a:p>
        </p:txBody>
      </p:sp>
      <p:sp>
        <p:nvSpPr>
          <p:cNvPr id="9" name="Text Box 3"/>
          <p:cNvSpPr txBox="1">
            <a:spLocks noChangeArrowheads="1"/>
          </p:cNvSpPr>
          <p:nvPr/>
        </p:nvSpPr>
        <p:spPr bwMode="auto">
          <a:xfrm>
            <a:off x="3962400" y="3873500"/>
            <a:ext cx="5051425" cy="1569660"/>
          </a:xfrm>
          <a:prstGeom prst="rect">
            <a:avLst/>
          </a:prstGeom>
          <a:noFill/>
          <a:ln w="9525" algn="ctr">
            <a:noFill/>
            <a:miter lim="800000"/>
            <a:headEnd/>
            <a:tailEnd/>
          </a:ln>
        </p:spPr>
        <p:txBody>
          <a:bodyPr wrap="square">
            <a:spAutoFit/>
          </a:bodyPr>
          <a:lstStyle/>
          <a:p>
            <a:r>
              <a:rPr lang="en-US" sz="2400" b="1" dirty="0" smtClean="0">
                <a:solidFill>
                  <a:srgbClr val="3216D8"/>
                </a:solidFill>
              </a:rPr>
              <a:t>Compare z-vertex position measured with silicon tracking (</a:t>
            </a:r>
            <a:r>
              <a:rPr lang="en-US" sz="2400" b="1" dirty="0" smtClean="0">
                <a:solidFill>
                  <a:srgbClr val="3216D8"/>
                </a:solidFill>
                <a:cs typeface="Times New Roman" pitchFamily="18" charset="0"/>
                <a:sym typeface="Symbol" pitchFamily="18" charset="2"/>
              </a:rPr>
              <a:t>z=50</a:t>
            </a:r>
            <a:r>
              <a:rPr lang="en-US" sz="2400" b="1" dirty="0" smtClean="0">
                <a:solidFill>
                  <a:srgbClr val="3216D8"/>
                </a:solidFill>
                <a:cs typeface="Times New Roman" pitchFamily="18" charset="0"/>
                <a:sym typeface="Symbol"/>
              </a:rPr>
              <a:t>m</a:t>
            </a:r>
            <a:r>
              <a:rPr lang="en-US" sz="2400" b="1" dirty="0" smtClean="0">
                <a:solidFill>
                  <a:srgbClr val="3216D8"/>
                </a:solidFill>
                <a:cs typeface="Times New Roman" pitchFamily="18" charset="0"/>
                <a:sym typeface="Symbol" pitchFamily="18" charset="2"/>
              </a:rPr>
              <a:t>) with vertex measured from time difference of protons </a:t>
            </a:r>
            <a:r>
              <a:rPr lang="en-US" sz="2400" b="1" dirty="0" smtClean="0">
                <a:solidFill>
                  <a:srgbClr val="3216D8"/>
                </a:solidFill>
              </a:rPr>
              <a:t>(</a:t>
            </a:r>
            <a:r>
              <a:rPr lang="en-US" sz="2400" b="1" dirty="0" smtClean="0">
                <a:solidFill>
                  <a:srgbClr val="3216D8"/>
                </a:solidFill>
                <a:cs typeface="Times New Roman" pitchFamily="18" charset="0"/>
                <a:sym typeface="Symbol" pitchFamily="18" charset="2"/>
              </a:rPr>
              <a:t>z=2.1</a:t>
            </a:r>
            <a:r>
              <a:rPr lang="en-US" sz="2400" b="1" dirty="0" smtClean="0">
                <a:solidFill>
                  <a:srgbClr val="3216D8"/>
                </a:solidFill>
                <a:cs typeface="Times New Roman" pitchFamily="18" charset="0"/>
                <a:sym typeface="Symbol"/>
              </a:rPr>
              <a:t>mm for </a:t>
            </a:r>
            <a:r>
              <a:rPr lang="en-US" sz="2400" b="1" dirty="0" smtClean="0">
                <a:solidFill>
                  <a:srgbClr val="3216D8"/>
                </a:solidFill>
                <a:cs typeface="Times New Roman" pitchFamily="18" charset="0"/>
                <a:sym typeface="Symbol" pitchFamily="18" charset="2"/>
              </a:rPr>
              <a:t>t=10 </a:t>
            </a:r>
            <a:r>
              <a:rPr lang="en-US" sz="2400" b="1" dirty="0" err="1" smtClean="0">
                <a:solidFill>
                  <a:srgbClr val="3216D8"/>
                </a:solidFill>
                <a:cs typeface="Times New Roman" pitchFamily="18" charset="0"/>
                <a:sym typeface="Symbol" pitchFamily="18" charset="2"/>
              </a:rPr>
              <a:t>psec</a:t>
            </a:r>
            <a:r>
              <a:rPr lang="en-US" sz="2400" b="1" dirty="0" smtClean="0">
                <a:solidFill>
                  <a:srgbClr val="3216D8"/>
                </a:solidFill>
                <a:cs typeface="Times New Roman" pitchFamily="18" charset="0"/>
                <a:sym typeface="Symbol" pitchFamily="18" charset="2"/>
              </a:rPr>
              <a:t>)</a:t>
            </a:r>
            <a:endParaRPr lang="en-US" sz="2400" b="1" dirty="0">
              <a:solidFill>
                <a:srgbClr val="3216D8"/>
              </a:solidFill>
            </a:endParaRPr>
          </a:p>
        </p:txBody>
      </p:sp>
      <p:sp>
        <p:nvSpPr>
          <p:cNvPr id="10" name="Text Box 5"/>
          <p:cNvSpPr txBox="1">
            <a:spLocks noChangeArrowheads="1"/>
          </p:cNvSpPr>
          <p:nvPr/>
        </p:nvSpPr>
        <p:spPr bwMode="auto">
          <a:xfrm>
            <a:off x="1447800" y="2514600"/>
            <a:ext cx="7844648" cy="461665"/>
          </a:xfrm>
          <a:prstGeom prst="rect">
            <a:avLst/>
          </a:prstGeom>
          <a:noFill/>
          <a:ln w="9525">
            <a:noFill/>
            <a:miter lim="800000"/>
            <a:headEnd/>
            <a:tailEnd/>
          </a:ln>
        </p:spPr>
        <p:txBody>
          <a:bodyPr wrap="none">
            <a:spAutoFit/>
          </a:bodyPr>
          <a:lstStyle/>
          <a:p>
            <a:r>
              <a:rPr lang="en-US" sz="2400" b="1" dirty="0" smtClean="0">
                <a:solidFill>
                  <a:srgbClr val="3216D8"/>
                </a:solidFill>
              </a:rPr>
              <a:t>Pileup Background </a:t>
            </a:r>
            <a:r>
              <a:rPr lang="en-US" sz="2400" b="1" dirty="0">
                <a:solidFill>
                  <a:srgbClr val="3216D8"/>
                </a:solidFill>
              </a:rPr>
              <a:t>Rejection for Diffractive </a:t>
            </a:r>
            <a:r>
              <a:rPr lang="en-US" sz="2400" b="1" dirty="0" smtClean="0">
                <a:solidFill>
                  <a:srgbClr val="3216D8"/>
                </a:solidFill>
              </a:rPr>
              <a:t>Higgs (</a:t>
            </a:r>
            <a:r>
              <a:rPr lang="en-US" sz="2400" b="1" dirty="0" err="1" smtClean="0">
                <a:solidFill>
                  <a:srgbClr val="3216D8"/>
                </a:solidFill>
              </a:rPr>
              <a:t>pp</a:t>
            </a:r>
            <a:r>
              <a:rPr lang="en-US" sz="2400" b="1" dirty="0" err="1" smtClean="0">
                <a:solidFill>
                  <a:srgbClr val="3216D8"/>
                </a:solidFill>
                <a:sym typeface="Symbol"/>
              </a:rPr>
              <a:t>pHp</a:t>
            </a:r>
            <a:r>
              <a:rPr lang="en-US" sz="2400" b="1" dirty="0" smtClean="0">
                <a:solidFill>
                  <a:srgbClr val="3216D8"/>
                </a:solidFill>
                <a:sym typeface="Symbol"/>
              </a:rPr>
              <a:t>)</a:t>
            </a:r>
            <a:endParaRPr lang="en-US" sz="2400" b="1" dirty="0">
              <a:solidFill>
                <a:srgbClr val="3216D8"/>
              </a:solidFill>
            </a:endParaRPr>
          </a:p>
        </p:txBody>
      </p:sp>
      <p:sp>
        <p:nvSpPr>
          <p:cNvPr id="11" name="Text Box 6"/>
          <p:cNvSpPr txBox="1">
            <a:spLocks noChangeArrowheads="1"/>
          </p:cNvSpPr>
          <p:nvPr/>
        </p:nvSpPr>
        <p:spPr bwMode="auto">
          <a:xfrm>
            <a:off x="152400" y="3200400"/>
            <a:ext cx="8404225" cy="457200"/>
          </a:xfrm>
          <a:prstGeom prst="rect">
            <a:avLst/>
          </a:prstGeom>
          <a:noFill/>
          <a:ln w="9525">
            <a:noFill/>
            <a:miter lim="800000"/>
            <a:headEnd/>
            <a:tailEnd/>
          </a:ln>
        </p:spPr>
        <p:txBody>
          <a:bodyPr wrap="none">
            <a:spAutoFit/>
          </a:bodyPr>
          <a:lstStyle/>
          <a:p>
            <a:pPr marL="457200" indent="-457200"/>
            <a:r>
              <a:rPr lang="en-US" sz="2400"/>
              <a:t>Ex: Two protons from one interaction  and two b-jets  from another</a:t>
            </a:r>
          </a:p>
        </p:txBody>
      </p:sp>
      <p:sp>
        <p:nvSpPr>
          <p:cNvPr id="12" name="AutoShape 7"/>
          <p:cNvSpPr>
            <a:spLocks noChangeArrowheads="1"/>
          </p:cNvSpPr>
          <p:nvPr/>
        </p:nvSpPr>
        <p:spPr bwMode="auto">
          <a:xfrm>
            <a:off x="533400" y="3810000"/>
            <a:ext cx="150813" cy="457200"/>
          </a:xfrm>
          <a:prstGeom prst="upArrow">
            <a:avLst>
              <a:gd name="adj1" fmla="val 50000"/>
              <a:gd name="adj2" fmla="val 75789"/>
            </a:avLst>
          </a:prstGeom>
          <a:solidFill>
            <a:srgbClr val="FF0000"/>
          </a:solidFill>
          <a:ln w="63500">
            <a:solidFill>
              <a:srgbClr val="FF0000"/>
            </a:solidFill>
            <a:miter lim="800000"/>
            <a:headEnd/>
            <a:tailEnd/>
          </a:ln>
        </p:spPr>
        <p:txBody>
          <a:bodyPr wrap="none" anchor="ctr"/>
          <a:lstStyle/>
          <a:p>
            <a:endParaRPr lang="en-US"/>
          </a:p>
        </p:txBody>
      </p:sp>
      <p:sp>
        <p:nvSpPr>
          <p:cNvPr id="13" name="Oval 8"/>
          <p:cNvSpPr>
            <a:spLocks noChangeArrowheads="1"/>
          </p:cNvSpPr>
          <p:nvPr/>
        </p:nvSpPr>
        <p:spPr bwMode="auto">
          <a:xfrm>
            <a:off x="533400" y="4330700"/>
            <a:ext cx="152400"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 name="Line 9"/>
          <p:cNvSpPr>
            <a:spLocks noChangeShapeType="1"/>
          </p:cNvSpPr>
          <p:nvPr/>
        </p:nvSpPr>
        <p:spPr bwMode="auto">
          <a:xfrm flipV="1">
            <a:off x="1828800" y="4419600"/>
            <a:ext cx="685800" cy="0"/>
          </a:xfrm>
          <a:prstGeom prst="line">
            <a:avLst/>
          </a:prstGeom>
          <a:noFill/>
          <a:ln w="25400">
            <a:solidFill>
              <a:schemeClr val="tx1"/>
            </a:solidFill>
            <a:round/>
            <a:headEnd/>
            <a:tailEnd type="triangle" w="med" len="med"/>
          </a:ln>
        </p:spPr>
        <p:txBody>
          <a:bodyPr/>
          <a:lstStyle/>
          <a:p>
            <a:endParaRPr lang="en-US"/>
          </a:p>
        </p:txBody>
      </p:sp>
      <p:sp>
        <p:nvSpPr>
          <p:cNvPr id="15" name="AutoShape 10"/>
          <p:cNvSpPr>
            <a:spLocks noChangeArrowheads="1"/>
          </p:cNvSpPr>
          <p:nvPr/>
        </p:nvSpPr>
        <p:spPr bwMode="auto">
          <a:xfrm flipV="1">
            <a:off x="533400" y="4559300"/>
            <a:ext cx="152400" cy="533400"/>
          </a:xfrm>
          <a:prstGeom prst="upArrow">
            <a:avLst>
              <a:gd name="adj1" fmla="val 50000"/>
              <a:gd name="adj2" fmla="val 87500"/>
            </a:avLst>
          </a:prstGeom>
          <a:solidFill>
            <a:srgbClr val="FF0000"/>
          </a:solidFill>
          <a:ln w="63500">
            <a:solidFill>
              <a:srgbClr val="FF0000"/>
            </a:solidFill>
            <a:miter lim="800000"/>
            <a:headEnd/>
            <a:tailEnd/>
          </a:ln>
        </p:spPr>
        <p:txBody>
          <a:bodyPr wrap="none" anchor="ctr"/>
          <a:lstStyle/>
          <a:p>
            <a:endParaRPr lang="en-US"/>
          </a:p>
        </p:txBody>
      </p:sp>
      <p:sp>
        <p:nvSpPr>
          <p:cNvPr id="16" name="Oval 11"/>
          <p:cNvSpPr>
            <a:spLocks noChangeArrowheads="1"/>
          </p:cNvSpPr>
          <p:nvPr/>
        </p:nvSpPr>
        <p:spPr bwMode="auto">
          <a:xfrm>
            <a:off x="1676400" y="4330700"/>
            <a:ext cx="152400" cy="1651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Line 12"/>
          <p:cNvSpPr>
            <a:spLocks noChangeShapeType="1"/>
          </p:cNvSpPr>
          <p:nvPr/>
        </p:nvSpPr>
        <p:spPr bwMode="auto">
          <a:xfrm flipH="1" flipV="1">
            <a:off x="914400" y="4419600"/>
            <a:ext cx="762000" cy="0"/>
          </a:xfrm>
          <a:prstGeom prst="line">
            <a:avLst/>
          </a:prstGeom>
          <a:noFill/>
          <a:ln w="25400">
            <a:solidFill>
              <a:schemeClr val="tx1"/>
            </a:solidFill>
            <a:round/>
            <a:headEnd/>
            <a:tailEnd type="triangle" w="med" len="med"/>
          </a:ln>
        </p:spPr>
        <p:txBody>
          <a:bodyPr/>
          <a:lstStyle/>
          <a:p>
            <a:endParaRPr lang="en-US"/>
          </a:p>
        </p:txBody>
      </p:sp>
      <p:sp>
        <p:nvSpPr>
          <p:cNvPr id="18" name="Text Box 14"/>
          <p:cNvSpPr txBox="1">
            <a:spLocks noChangeArrowheads="1"/>
          </p:cNvSpPr>
          <p:nvPr/>
        </p:nvSpPr>
        <p:spPr bwMode="auto">
          <a:xfrm>
            <a:off x="201613" y="1295400"/>
            <a:ext cx="1735137" cy="701675"/>
          </a:xfrm>
          <a:prstGeom prst="rect">
            <a:avLst/>
          </a:prstGeom>
          <a:noFill/>
          <a:ln w="9525" algn="ctr">
            <a:noFill/>
            <a:miter lim="800000"/>
            <a:headEnd/>
            <a:tailEnd/>
          </a:ln>
        </p:spPr>
        <p:txBody>
          <a:bodyPr wrap="none">
            <a:spAutoFit/>
          </a:bodyPr>
          <a:lstStyle/>
          <a:p>
            <a:r>
              <a:rPr lang="en-US" sz="4000" b="1">
                <a:solidFill>
                  <a:schemeClr val="tx2"/>
                </a:solidFill>
              </a:rPr>
              <a:t>WHO?</a:t>
            </a:r>
          </a:p>
        </p:txBody>
      </p:sp>
      <p:sp>
        <p:nvSpPr>
          <p:cNvPr id="19" name="Rectangle 15"/>
          <p:cNvSpPr>
            <a:spLocks noChangeArrowheads="1"/>
          </p:cNvSpPr>
          <p:nvPr/>
        </p:nvSpPr>
        <p:spPr bwMode="auto">
          <a:xfrm>
            <a:off x="1752601" y="1066800"/>
            <a:ext cx="7162800" cy="1569660"/>
          </a:xfrm>
          <a:prstGeom prst="rect">
            <a:avLst/>
          </a:prstGeom>
          <a:noFill/>
          <a:ln w="9525" algn="ctr">
            <a:noFill/>
            <a:miter lim="800000"/>
            <a:headEnd/>
            <a:tailEnd/>
          </a:ln>
        </p:spPr>
        <p:txBody>
          <a:bodyPr wrap="square">
            <a:spAutoFit/>
          </a:bodyPr>
          <a:lstStyle/>
          <a:p>
            <a:r>
              <a:rPr lang="en-US" sz="2800" dirty="0">
                <a:latin typeface="Arial" pitchFamily="34" charset="0"/>
              </a:rPr>
              <a:t>UT-Arlington </a:t>
            </a:r>
            <a:r>
              <a:rPr lang="en-US" sz="2800" dirty="0" smtClean="0">
                <a:latin typeface="Arial" pitchFamily="34" charset="0"/>
              </a:rPr>
              <a:t>(</a:t>
            </a:r>
            <a:r>
              <a:rPr lang="en-US" sz="2800" b="1" dirty="0" smtClean="0">
                <a:solidFill>
                  <a:srgbClr val="FF0000"/>
                </a:solidFill>
                <a:latin typeface="Arial" pitchFamily="34" charset="0"/>
              </a:rPr>
              <a:t>Brandt</a:t>
            </a:r>
            <a:r>
              <a:rPr lang="en-US" sz="2800" dirty="0">
                <a:latin typeface="Arial" pitchFamily="34" charset="0"/>
              </a:rPr>
              <a:t>), </a:t>
            </a:r>
            <a:r>
              <a:rPr lang="en-US" sz="2800" dirty="0" smtClean="0">
                <a:latin typeface="Arial" pitchFamily="34" charset="0"/>
              </a:rPr>
              <a:t>Alberta (Pinfold), </a:t>
            </a:r>
            <a:r>
              <a:rPr lang="en-US" sz="2800" dirty="0" err="1" smtClean="0">
                <a:solidFill>
                  <a:srgbClr val="00B050"/>
                </a:solidFill>
                <a:latin typeface="Arial" pitchFamily="34" charset="0"/>
              </a:rPr>
              <a:t>Fermilab</a:t>
            </a:r>
            <a:r>
              <a:rPr lang="en-US" sz="2800" dirty="0" smtClean="0">
                <a:solidFill>
                  <a:srgbClr val="00B050"/>
                </a:solidFill>
                <a:latin typeface="Arial" pitchFamily="34" charset="0"/>
              </a:rPr>
              <a:t> (Albrow), Louvain (</a:t>
            </a:r>
            <a:r>
              <a:rPr lang="en-US" sz="2800" dirty="0" err="1" smtClean="0">
                <a:solidFill>
                  <a:srgbClr val="00B050"/>
                </a:solidFill>
                <a:latin typeface="Arial" pitchFamily="34" charset="0"/>
              </a:rPr>
              <a:t>Piotrzkowski</a:t>
            </a:r>
            <a:r>
              <a:rPr lang="en-US" sz="2800" dirty="0" smtClean="0">
                <a:solidFill>
                  <a:srgbClr val="00B050"/>
                </a:solidFill>
                <a:latin typeface="Arial" pitchFamily="34" charset="0"/>
              </a:rPr>
              <a:t>)</a:t>
            </a:r>
          </a:p>
          <a:p>
            <a:r>
              <a:rPr lang="en-US" sz="2000" dirty="0" smtClean="0">
                <a:latin typeface="Arial" pitchFamily="34" charset="0"/>
              </a:rPr>
              <a:t>+UC-London</a:t>
            </a:r>
            <a:r>
              <a:rPr lang="en-US" sz="2000" dirty="0">
                <a:latin typeface="Arial" pitchFamily="34" charset="0"/>
              </a:rPr>
              <a:t>, </a:t>
            </a:r>
            <a:r>
              <a:rPr lang="en-US" sz="2000" dirty="0" smtClean="0">
                <a:latin typeface="Arial" pitchFamily="34" charset="0"/>
              </a:rPr>
              <a:t>Prague</a:t>
            </a:r>
            <a:r>
              <a:rPr lang="en-US" sz="2000" dirty="0">
                <a:latin typeface="Arial" pitchFamily="34" charset="0"/>
              </a:rPr>
              <a:t>, </a:t>
            </a:r>
            <a:r>
              <a:rPr lang="en-US" sz="2000" dirty="0" err="1">
                <a:latin typeface="Arial" pitchFamily="34" charset="0"/>
              </a:rPr>
              <a:t>Saclay</a:t>
            </a:r>
            <a:r>
              <a:rPr lang="en-US" sz="2000" dirty="0">
                <a:latin typeface="Arial" pitchFamily="34" charset="0"/>
              </a:rPr>
              <a:t>, </a:t>
            </a:r>
            <a:r>
              <a:rPr lang="en-US" sz="2000" dirty="0" err="1">
                <a:latin typeface="Arial" pitchFamily="34" charset="0"/>
              </a:rPr>
              <a:t>Stoneybrook</a:t>
            </a:r>
            <a:r>
              <a:rPr lang="en-US" sz="2000" dirty="0">
                <a:latin typeface="Arial" pitchFamily="34" charset="0"/>
              </a:rPr>
              <a:t>, Giessen</a:t>
            </a:r>
            <a:r>
              <a:rPr lang="en-US" sz="2000" dirty="0" smtClean="0">
                <a:latin typeface="Arial" pitchFamily="34" charset="0"/>
              </a:rPr>
              <a:t>, BNL,  </a:t>
            </a:r>
            <a:r>
              <a:rPr lang="en-US" sz="2000" dirty="0" smtClean="0">
                <a:solidFill>
                  <a:srgbClr val="00B050"/>
                </a:solidFill>
                <a:latin typeface="Arial" pitchFamily="34" charset="0"/>
              </a:rPr>
              <a:t>Kansas… </a:t>
            </a:r>
            <a:endParaRPr lang="en-US" sz="2000" dirty="0">
              <a:solidFill>
                <a:srgbClr val="00B050"/>
              </a:solidFill>
              <a:latin typeface="Arial" pitchFamily="34" charset="0"/>
            </a:endParaRPr>
          </a:p>
        </p:txBody>
      </p:sp>
      <p:sp>
        <p:nvSpPr>
          <p:cNvPr id="20" name="Text Box 16"/>
          <p:cNvSpPr txBox="1">
            <a:spLocks noChangeArrowheads="1"/>
          </p:cNvSpPr>
          <p:nvPr/>
        </p:nvSpPr>
        <p:spPr bwMode="auto">
          <a:xfrm>
            <a:off x="0" y="2362200"/>
            <a:ext cx="1677988" cy="701675"/>
          </a:xfrm>
          <a:prstGeom prst="rect">
            <a:avLst/>
          </a:prstGeom>
          <a:noFill/>
          <a:ln w="9525" algn="ctr">
            <a:noFill/>
            <a:miter lim="800000"/>
            <a:headEnd/>
            <a:tailEnd/>
          </a:ln>
        </p:spPr>
        <p:txBody>
          <a:bodyPr wrap="none">
            <a:spAutoFit/>
          </a:bodyPr>
          <a:lstStyle/>
          <a:p>
            <a:r>
              <a:rPr lang="en-US" sz="4000" b="1" dirty="0">
                <a:solidFill>
                  <a:schemeClr val="tx2"/>
                </a:solidFill>
              </a:rPr>
              <a:t>WHY?</a:t>
            </a:r>
          </a:p>
        </p:txBody>
      </p:sp>
      <p:sp>
        <p:nvSpPr>
          <p:cNvPr id="21" name="Text Box 17"/>
          <p:cNvSpPr txBox="1">
            <a:spLocks noChangeArrowheads="1"/>
          </p:cNvSpPr>
          <p:nvPr/>
        </p:nvSpPr>
        <p:spPr bwMode="auto">
          <a:xfrm>
            <a:off x="2514600" y="3946525"/>
            <a:ext cx="1565275" cy="701675"/>
          </a:xfrm>
          <a:prstGeom prst="rect">
            <a:avLst/>
          </a:prstGeom>
          <a:noFill/>
          <a:ln w="9525" algn="ctr">
            <a:noFill/>
            <a:miter lim="800000"/>
            <a:headEnd/>
            <a:tailEnd/>
          </a:ln>
        </p:spPr>
        <p:txBody>
          <a:bodyPr wrap="none">
            <a:spAutoFit/>
          </a:bodyPr>
          <a:lstStyle/>
          <a:p>
            <a:r>
              <a:rPr lang="en-US" sz="4000" b="1">
                <a:solidFill>
                  <a:schemeClr val="tx2"/>
                </a:solidFill>
              </a:rPr>
              <a:t>How?</a:t>
            </a:r>
          </a:p>
        </p:txBody>
      </p:sp>
      <p:sp>
        <p:nvSpPr>
          <p:cNvPr id="22" name="Text Box 18"/>
          <p:cNvSpPr txBox="1">
            <a:spLocks noChangeArrowheads="1"/>
          </p:cNvSpPr>
          <p:nvPr/>
        </p:nvSpPr>
        <p:spPr bwMode="auto">
          <a:xfrm>
            <a:off x="0" y="5470525"/>
            <a:ext cx="2751138" cy="701675"/>
          </a:xfrm>
          <a:prstGeom prst="rect">
            <a:avLst/>
          </a:prstGeom>
          <a:noFill/>
          <a:ln w="9525" algn="ctr">
            <a:noFill/>
            <a:miter lim="800000"/>
            <a:headEnd/>
            <a:tailEnd/>
          </a:ln>
        </p:spPr>
        <p:txBody>
          <a:bodyPr wrap="none">
            <a:spAutoFit/>
          </a:bodyPr>
          <a:lstStyle/>
          <a:p>
            <a:r>
              <a:rPr lang="en-US" sz="4000" b="1" dirty="0">
                <a:solidFill>
                  <a:schemeClr val="tx2"/>
                </a:solidFill>
              </a:rPr>
              <a:t>How Fast?</a:t>
            </a:r>
          </a:p>
        </p:txBody>
      </p:sp>
      <p:sp>
        <p:nvSpPr>
          <p:cNvPr id="23" name="Slide Number Placeholder 22"/>
          <p:cNvSpPr>
            <a:spLocks noGrp="1"/>
          </p:cNvSpPr>
          <p:nvPr>
            <p:ph type="sldNum" sz="quarter" idx="12"/>
          </p:nvPr>
        </p:nvSpPr>
        <p:spPr/>
        <p:txBody>
          <a:bodyPr/>
          <a:lstStyle/>
          <a:p>
            <a:fld id="{B6F15528-21DE-4FAA-801E-634DDDAF4B2B}" type="slidenum">
              <a:rPr lang="en-US" smtClean="0"/>
              <a:pPr/>
              <a:t>1</a:t>
            </a:fld>
            <a:endParaRPr lang="en-US"/>
          </a:p>
        </p:txBody>
      </p:sp>
      <p:sp>
        <p:nvSpPr>
          <p:cNvPr id="24" name="Footer Placeholder 23"/>
          <p:cNvSpPr>
            <a:spLocks noGrp="1"/>
          </p:cNvSpPr>
          <p:nvPr>
            <p:ph type="ftr" sz="quarter" idx="11"/>
          </p:nvPr>
        </p:nvSpPr>
        <p:spPr>
          <a:xfrm>
            <a:off x="3048000" y="6356350"/>
            <a:ext cx="3505200" cy="365125"/>
          </a:xfrm>
        </p:spPr>
        <p:txBody>
          <a:bodyPr/>
          <a:lstStyle/>
          <a:p>
            <a:r>
              <a:rPr lang="en-US" smtClean="0"/>
              <a:t>Andrew Brandt,  Giessen Cherenkov Workshop </a:t>
            </a:r>
            <a:endParaRPr lang="en-US" dirty="0"/>
          </a:p>
        </p:txBody>
      </p:sp>
      <p:sp>
        <p:nvSpPr>
          <p:cNvPr id="25" name="Date Placeholder 24"/>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checkerboard(across)">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edge">
                                      <p:cBhvr>
                                        <p:cTn id="8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0" y="1066800"/>
            <a:ext cx="4572000" cy="3968750"/>
          </a:xfrm>
          <a:prstGeom prst="rect">
            <a:avLst/>
          </a:prstGeom>
          <a:noFill/>
          <a:ln w="9525">
            <a:noFill/>
            <a:miter lim="800000"/>
            <a:headEnd/>
            <a:tailEnd/>
          </a:ln>
        </p:spPr>
      </p:pic>
      <p:sp>
        <p:nvSpPr>
          <p:cNvPr id="36868" name="Rectangle 4"/>
          <p:cNvSpPr>
            <a:spLocks noGrp="1" noChangeArrowheads="1"/>
          </p:cNvSpPr>
          <p:nvPr>
            <p:ph type="title"/>
          </p:nvPr>
        </p:nvSpPr>
        <p:spPr>
          <a:xfrm>
            <a:off x="0" y="76200"/>
            <a:ext cx="9144000" cy="1143000"/>
          </a:xfrm>
        </p:spPr>
        <p:txBody>
          <a:bodyPr>
            <a:noAutofit/>
          </a:bodyPr>
          <a:lstStyle/>
          <a:p>
            <a:pPr eaLnBrk="1" hangingPunct="1"/>
            <a:r>
              <a:rPr lang="en-US" b="1" u="sng" dirty="0" smtClean="0">
                <a:solidFill>
                  <a:srgbClr val="3216D8"/>
                </a:solidFill>
                <a:latin typeface="Times New Roman" pitchFamily="18" charset="0"/>
                <a:cs typeface="Times New Roman" pitchFamily="18" charset="0"/>
              </a:rPr>
              <a:t>Fast Timing Detector: GASTOF</a:t>
            </a:r>
          </a:p>
        </p:txBody>
      </p:sp>
      <p:pic>
        <p:nvPicPr>
          <p:cNvPr id="36869" name="Picture 5"/>
          <p:cNvPicPr>
            <a:picLocks noChangeAspect="1" noChangeArrowheads="1"/>
          </p:cNvPicPr>
          <p:nvPr/>
        </p:nvPicPr>
        <p:blipFill>
          <a:blip r:embed="rId4"/>
          <a:srcRect/>
          <a:stretch>
            <a:fillRect/>
          </a:stretch>
        </p:blipFill>
        <p:spPr bwMode="auto">
          <a:xfrm>
            <a:off x="4648200" y="1066800"/>
            <a:ext cx="4495800" cy="3411538"/>
          </a:xfrm>
          <a:prstGeom prst="rect">
            <a:avLst/>
          </a:prstGeom>
          <a:noFill/>
          <a:ln w="9525" algn="ctr">
            <a:noFill/>
            <a:miter lim="800000"/>
            <a:headEnd/>
            <a:tailEnd/>
          </a:ln>
        </p:spPr>
      </p:pic>
      <p:sp>
        <p:nvSpPr>
          <p:cNvPr id="36870" name="Text Box 6"/>
          <p:cNvSpPr txBox="1">
            <a:spLocks noChangeArrowheads="1"/>
          </p:cNvSpPr>
          <p:nvPr/>
        </p:nvSpPr>
        <p:spPr bwMode="auto">
          <a:xfrm>
            <a:off x="2667000" y="1082675"/>
            <a:ext cx="2008187" cy="579438"/>
          </a:xfrm>
          <a:prstGeom prst="rect">
            <a:avLst/>
          </a:prstGeom>
          <a:noFill/>
          <a:ln w="9525" algn="ctr">
            <a:noFill/>
            <a:miter lim="800000"/>
            <a:headEnd/>
            <a:tailEnd/>
          </a:ln>
        </p:spPr>
        <p:txBody>
          <a:bodyPr wrap="none">
            <a:spAutoFit/>
          </a:bodyPr>
          <a:lstStyle/>
          <a:p>
            <a:r>
              <a:rPr lang="en-US" sz="3200" dirty="0">
                <a:solidFill>
                  <a:schemeClr val="tx2"/>
                </a:solidFill>
                <a:latin typeface="Arial" pitchFamily="34" charset="0"/>
              </a:rPr>
              <a:t>(Louvain)</a:t>
            </a:r>
          </a:p>
        </p:txBody>
      </p:sp>
      <p:pic>
        <p:nvPicPr>
          <p:cNvPr id="224263" name="Picture 7" descr="Cerenkov00"/>
          <p:cNvPicPr>
            <a:picLocks noChangeAspect="1" noChangeArrowheads="1"/>
          </p:cNvPicPr>
          <p:nvPr/>
        </p:nvPicPr>
        <p:blipFill>
          <a:blip r:embed="rId5"/>
          <a:srcRect/>
          <a:stretch>
            <a:fillRect/>
          </a:stretch>
        </p:blipFill>
        <p:spPr bwMode="auto">
          <a:xfrm>
            <a:off x="3130550" y="3308350"/>
            <a:ext cx="2889250" cy="2635250"/>
          </a:xfrm>
          <a:prstGeom prst="rect">
            <a:avLst/>
          </a:prstGeom>
          <a:noFill/>
          <a:ln w="9525">
            <a:noFill/>
            <a:miter lim="800000"/>
            <a:headEnd/>
            <a:tailEnd/>
          </a:ln>
        </p:spPr>
      </p:pic>
      <p:sp>
        <p:nvSpPr>
          <p:cNvPr id="224264" name="Text Box 8"/>
          <p:cNvSpPr txBox="1">
            <a:spLocks noChangeArrowheads="1"/>
          </p:cNvSpPr>
          <p:nvPr/>
        </p:nvSpPr>
        <p:spPr bwMode="auto">
          <a:xfrm>
            <a:off x="0" y="5842337"/>
            <a:ext cx="9144000" cy="1015663"/>
          </a:xfrm>
          <a:prstGeom prst="rect">
            <a:avLst/>
          </a:prstGeom>
          <a:solidFill>
            <a:srgbClr val="F2FD19"/>
          </a:solidFill>
          <a:ln w="9525">
            <a:solidFill>
              <a:schemeClr val="tx1"/>
            </a:solidFill>
            <a:miter lim="800000"/>
            <a:headEnd/>
            <a:tailEnd/>
          </a:ln>
        </p:spPr>
        <p:txBody>
          <a:bodyPr wrap="square">
            <a:spAutoFit/>
          </a:bodyPr>
          <a:lstStyle/>
          <a:p>
            <a:r>
              <a:rPr lang="en-US" sz="2000" b="1" dirty="0" smtClean="0">
                <a:latin typeface="Times New Roman" pitchFamily="18" charset="0"/>
                <a:cs typeface="Times New Roman" pitchFamily="18" charset="0"/>
              </a:rPr>
              <a:t>Gas Cerenkov detector has low index of refraction, which limits total light, but </a:t>
            </a:r>
            <a:r>
              <a:rPr lang="en-US" sz="2000" b="1" dirty="0">
                <a:latin typeface="Times New Roman" pitchFamily="18" charset="0"/>
                <a:cs typeface="Times New Roman" pitchFamily="18" charset="0"/>
              </a:rPr>
              <a:t>full Cerenkov cone is </a:t>
            </a:r>
            <a:r>
              <a:rPr lang="en-US" sz="2000" b="1" dirty="0" smtClean="0">
                <a:latin typeface="Times New Roman" pitchFamily="18" charset="0"/>
                <a:cs typeface="Times New Roman" pitchFamily="18" charset="0"/>
              </a:rPr>
              <a:t>captured. Simulations </a:t>
            </a:r>
            <a:r>
              <a:rPr lang="en-US" sz="2000" b="1" dirty="0">
                <a:latin typeface="Times New Roman" pitchFamily="18" charset="0"/>
                <a:cs typeface="Times New Roman" pitchFamily="18" charset="0"/>
              </a:rPr>
              <a:t>show yield of </a:t>
            </a:r>
            <a:r>
              <a:rPr lang="en-US" sz="2000" b="1" dirty="0" smtClean="0">
                <a:latin typeface="Times New Roman" pitchFamily="18" charset="0"/>
                <a:cs typeface="Times New Roman" pitchFamily="18" charset="0"/>
              </a:rPr>
              <a:t> about </a:t>
            </a:r>
            <a:r>
              <a:rPr lang="en-US" sz="2000" b="1" dirty="0">
                <a:latin typeface="Times New Roman" pitchFamily="18" charset="0"/>
                <a:cs typeface="Times New Roman" pitchFamily="18" charset="0"/>
              </a:rPr>
              <a:t>10 </a:t>
            </a:r>
            <a:r>
              <a:rPr lang="en-US" sz="2000" b="1" dirty="0" err="1" smtClean="0">
                <a:latin typeface="Times New Roman" pitchFamily="18" charset="0"/>
                <a:cs typeface="Times New Roman" pitchFamily="18" charset="0"/>
              </a:rPr>
              <a:t>pe’s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accepted </a:t>
            </a:r>
            <a:r>
              <a:rPr lang="en-US" sz="2000" b="1" dirty="0" smtClean="0">
                <a:latin typeface="Times New Roman" pitchFamily="18" charset="0"/>
                <a:cs typeface="Times New Roman" pitchFamily="18" charset="0"/>
              </a:rPr>
              <a:t>within few </a:t>
            </a:r>
            <a:r>
              <a:rPr lang="en-US" sz="2000" b="1" dirty="0" err="1">
                <a:latin typeface="Times New Roman" pitchFamily="18" charset="0"/>
                <a:cs typeface="Times New Roman" pitchFamily="18" charset="0"/>
              </a:rPr>
              <a:t>ps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Have obtained 13 </a:t>
            </a:r>
            <a:r>
              <a:rPr lang="en-US" sz="2000" b="1" dirty="0" err="1" smtClean="0">
                <a:latin typeface="Times New Roman" pitchFamily="18" charset="0"/>
                <a:cs typeface="Times New Roman" pitchFamily="18" charset="0"/>
              </a:rPr>
              <a:t>ps</a:t>
            </a:r>
            <a:r>
              <a:rPr lang="en-US" sz="2000" b="1" dirty="0" smtClean="0">
                <a:latin typeface="Times New Roman" pitchFamily="18" charset="0"/>
                <a:cs typeface="Times New Roman" pitchFamily="18" charset="0"/>
              </a:rPr>
              <a:t> in TB (from fits to data). </a:t>
            </a:r>
            <a:endParaRPr lang="en-US" sz="2000" b="1"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dirty="0"/>
          </a:p>
        </p:txBody>
      </p:sp>
      <p:sp>
        <p:nvSpPr>
          <p:cNvPr id="10" name="TextBox 9"/>
          <p:cNvSpPr txBox="1"/>
          <p:nvPr/>
        </p:nvSpPr>
        <p:spPr>
          <a:xfrm>
            <a:off x="6248400" y="4724400"/>
            <a:ext cx="2826223" cy="923330"/>
          </a:xfrm>
          <a:prstGeom prst="rect">
            <a:avLst/>
          </a:prstGeom>
          <a:solidFill>
            <a:schemeClr val="bg1">
              <a:lumMod val="85000"/>
            </a:schemeClr>
          </a:solidFill>
        </p:spPr>
        <p:txBody>
          <a:bodyPr wrap="none" rtlCol="0">
            <a:spAutoFit/>
          </a:bodyPr>
          <a:lstStyle/>
          <a:p>
            <a:r>
              <a:rPr lang="en-US" dirty="0" smtClean="0"/>
              <a:t>Hamamatsu R3809U-50</a:t>
            </a:r>
          </a:p>
          <a:p>
            <a:r>
              <a:rPr lang="en-US" dirty="0" smtClean="0"/>
              <a:t>6 </a:t>
            </a:r>
            <a:r>
              <a:rPr lang="en-US" dirty="0" smtClean="0">
                <a:sym typeface="Symbol"/>
              </a:rPr>
              <a:t>m pore tube with </a:t>
            </a:r>
          </a:p>
          <a:p>
            <a:r>
              <a:rPr lang="en-US" dirty="0" smtClean="0">
                <a:sym typeface="Symbol"/>
              </a:rPr>
              <a:t>Mini-circuits ZX-60 amplifier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4"/>
                                        </p:tgtEl>
                                        <p:attrNameLst>
                                          <p:attrName>style.visibility</p:attrName>
                                        </p:attrNameLst>
                                      </p:cBhvr>
                                      <p:to>
                                        <p:strVal val="visible"/>
                                      </p:to>
                                    </p:set>
                                    <p:anim calcmode="lin" valueType="num">
                                      <p:cBhvr additive="base">
                                        <p:cTn id="7" dur="500" fill="hold"/>
                                        <p:tgtEl>
                                          <p:spTgt spid="224264"/>
                                        </p:tgtEl>
                                        <p:attrNameLst>
                                          <p:attrName>ppt_x</p:attrName>
                                        </p:attrNameLst>
                                      </p:cBhvr>
                                      <p:tavLst>
                                        <p:tav tm="0">
                                          <p:val>
                                            <p:strVal val="#ppt_x"/>
                                          </p:val>
                                        </p:tav>
                                        <p:tav tm="100000">
                                          <p:val>
                                            <p:strVal val="#ppt_x"/>
                                          </p:val>
                                        </p:tav>
                                      </p:tavLst>
                                    </p:anim>
                                    <p:anim calcmode="lin" valueType="num">
                                      <p:cBhvr additive="base">
                                        <p:cTn id="8" dur="500" fill="hold"/>
                                        <p:tgtEl>
                                          <p:spTgt spid="224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7" name="Picture 3" descr="quartic_beam_3d"/>
          <p:cNvPicPr>
            <a:picLocks noChangeAspect="1" noChangeArrowheads="1"/>
          </p:cNvPicPr>
          <p:nvPr/>
        </p:nvPicPr>
        <p:blipFill>
          <a:blip r:embed="rId3"/>
          <a:srcRect/>
          <a:stretch>
            <a:fillRect/>
          </a:stretch>
        </p:blipFill>
        <p:spPr bwMode="auto">
          <a:xfrm>
            <a:off x="76200" y="990600"/>
            <a:ext cx="3505200" cy="2738438"/>
          </a:xfrm>
          <a:prstGeom prst="rect">
            <a:avLst/>
          </a:prstGeom>
          <a:noFill/>
          <a:ln w="9525">
            <a:noFill/>
            <a:miter lim="800000"/>
            <a:headEnd/>
            <a:tailEnd/>
          </a:ln>
        </p:spPr>
      </p:pic>
      <p:sp>
        <p:nvSpPr>
          <p:cNvPr id="226308" name="Text Box 4"/>
          <p:cNvSpPr txBox="1">
            <a:spLocks noChangeArrowheads="1"/>
          </p:cNvSpPr>
          <p:nvPr/>
        </p:nvSpPr>
        <p:spPr bwMode="auto">
          <a:xfrm>
            <a:off x="3886200" y="914400"/>
            <a:ext cx="2743200" cy="830997"/>
          </a:xfrm>
          <a:prstGeom prst="rect">
            <a:avLst/>
          </a:prstGeom>
          <a:solidFill>
            <a:schemeClr val="bg1">
              <a:lumMod val="85000"/>
            </a:schemeClr>
          </a:solidFill>
          <a:ln w="9525">
            <a:noFill/>
            <a:miter lim="800000"/>
            <a:headEnd/>
            <a:tailEnd/>
          </a:ln>
        </p:spPr>
        <p:txBody>
          <a:bodyPr>
            <a:spAutoFit/>
          </a:bodyPr>
          <a:lstStyle/>
          <a:p>
            <a:pPr>
              <a:spcBef>
                <a:spcPct val="50000"/>
              </a:spcBef>
            </a:pPr>
            <a:r>
              <a:rPr lang="en-US" sz="2400" dirty="0">
                <a:solidFill>
                  <a:srgbClr val="FF0000"/>
                </a:solidFill>
              </a:rPr>
              <a:t>4x8 array of 6 mm</a:t>
            </a:r>
            <a:r>
              <a:rPr lang="en-US" sz="2000" baseline="30000" dirty="0">
                <a:solidFill>
                  <a:srgbClr val="FF0000"/>
                </a:solidFill>
              </a:rPr>
              <a:t>2</a:t>
            </a:r>
            <a:r>
              <a:rPr lang="en-US" sz="2400" dirty="0">
                <a:solidFill>
                  <a:srgbClr val="FF0000"/>
                </a:solidFill>
              </a:rPr>
              <a:t> fused silica bars</a:t>
            </a:r>
          </a:p>
        </p:txBody>
      </p:sp>
      <p:pic>
        <p:nvPicPr>
          <p:cNvPr id="226314" name="Picture 10"/>
          <p:cNvPicPr>
            <a:picLocks noChangeAspect="1" noChangeArrowheads="1"/>
          </p:cNvPicPr>
          <p:nvPr/>
        </p:nvPicPr>
        <p:blipFill>
          <a:blip r:embed="rId4"/>
          <a:srcRect/>
          <a:stretch>
            <a:fillRect/>
          </a:stretch>
        </p:blipFill>
        <p:spPr bwMode="auto">
          <a:xfrm>
            <a:off x="304800" y="3840163"/>
            <a:ext cx="3048000" cy="2941637"/>
          </a:xfrm>
          <a:prstGeom prst="rect">
            <a:avLst/>
          </a:prstGeom>
          <a:noFill/>
          <a:ln w="9525" algn="ctr">
            <a:noFill/>
            <a:miter lim="800000"/>
            <a:headEnd/>
            <a:tailEnd/>
          </a:ln>
        </p:spPr>
      </p:pic>
      <p:sp>
        <p:nvSpPr>
          <p:cNvPr id="226315" name="Text Box 11"/>
          <p:cNvSpPr txBox="1">
            <a:spLocks noChangeArrowheads="1"/>
          </p:cNvSpPr>
          <p:nvPr/>
        </p:nvSpPr>
        <p:spPr bwMode="auto">
          <a:xfrm>
            <a:off x="6781800" y="990600"/>
            <a:ext cx="2133600" cy="822325"/>
          </a:xfrm>
          <a:prstGeom prst="rect">
            <a:avLst/>
          </a:prstGeom>
          <a:noFill/>
          <a:ln w="9525">
            <a:noFill/>
            <a:miter lim="800000"/>
            <a:headEnd/>
            <a:tailEnd/>
          </a:ln>
        </p:spPr>
        <p:txBody>
          <a:bodyPr>
            <a:spAutoFit/>
          </a:bodyPr>
          <a:lstStyle/>
          <a:p>
            <a:r>
              <a:rPr lang="en-US" sz="2400"/>
              <a:t>UTA, Alberta, FNAL</a:t>
            </a:r>
          </a:p>
        </p:txBody>
      </p:sp>
      <p:sp>
        <p:nvSpPr>
          <p:cNvPr id="226316" name="Text Box 12"/>
          <p:cNvSpPr txBox="1">
            <a:spLocks noChangeArrowheads="1"/>
          </p:cNvSpPr>
          <p:nvPr/>
        </p:nvSpPr>
        <p:spPr bwMode="auto">
          <a:xfrm>
            <a:off x="3657600" y="1828800"/>
            <a:ext cx="5486400" cy="1016000"/>
          </a:xfrm>
          <a:prstGeom prst="rect">
            <a:avLst/>
          </a:prstGeom>
          <a:solidFill>
            <a:srgbClr val="F2FD19"/>
          </a:solidFill>
          <a:ln w="9525">
            <a:solidFill>
              <a:schemeClr val="tx1"/>
            </a:solidFill>
            <a:miter lim="800000"/>
            <a:headEnd/>
            <a:tailEnd/>
          </a:ln>
        </p:spPr>
        <p:txBody>
          <a:bodyPr>
            <a:spAutoFit/>
          </a:bodyPr>
          <a:lstStyle/>
          <a:p>
            <a:pPr algn="l"/>
            <a:r>
              <a:rPr lang="en-US" sz="2000" b="1" dirty="0">
                <a:latin typeface="Times New Roman" pitchFamily="18" charset="0"/>
                <a:cs typeface="Times New Roman" pitchFamily="18" charset="0"/>
              </a:rPr>
              <a:t>Only need 40 </a:t>
            </a:r>
            <a:r>
              <a:rPr lang="en-US" sz="2000" b="1" dirty="0" err="1">
                <a:latin typeface="Times New Roman" pitchFamily="18" charset="0"/>
                <a:cs typeface="Times New Roman" pitchFamily="18" charset="0"/>
              </a:rPr>
              <a:t>ps</a:t>
            </a:r>
            <a:r>
              <a:rPr lang="en-US" sz="2000" b="1" dirty="0">
                <a:latin typeface="Times New Roman" pitchFamily="18" charset="0"/>
                <a:cs typeface="Times New Roman" pitchFamily="18" charset="0"/>
              </a:rPr>
              <a:t> measurement if you can do it 16 times (2 detectors with 8 bars each)! </a:t>
            </a:r>
            <a:r>
              <a:rPr lang="en-US" sz="2000" b="1" dirty="0" smtClean="0">
                <a:latin typeface="Times New Roman" pitchFamily="18" charset="0"/>
                <a:cs typeface="Times New Roman" pitchFamily="18" charset="0"/>
              </a:rPr>
              <a:t> Has </a:t>
            </a:r>
            <a:r>
              <a:rPr lang="en-US" sz="2000" b="1" dirty="0">
                <a:latin typeface="Times New Roman" pitchFamily="18" charset="0"/>
                <a:cs typeface="Times New Roman" pitchFamily="18" charset="0"/>
              </a:rPr>
              <a:t>advantage of x-segmentation</a:t>
            </a:r>
          </a:p>
        </p:txBody>
      </p:sp>
      <p:pic>
        <p:nvPicPr>
          <p:cNvPr id="226317" name="Picture 13" descr="quartic_beam"/>
          <p:cNvPicPr>
            <a:picLocks noChangeAspect="1" noChangeArrowheads="1"/>
          </p:cNvPicPr>
          <p:nvPr/>
        </p:nvPicPr>
        <p:blipFill>
          <a:blip r:embed="rId5"/>
          <a:srcRect/>
          <a:stretch>
            <a:fillRect/>
          </a:stretch>
        </p:blipFill>
        <p:spPr bwMode="auto">
          <a:xfrm>
            <a:off x="3657600" y="2771775"/>
            <a:ext cx="5410200" cy="3857625"/>
          </a:xfrm>
          <a:prstGeom prst="rect">
            <a:avLst/>
          </a:prstGeom>
          <a:noFill/>
          <a:ln w="9525">
            <a:noFill/>
            <a:miter lim="800000"/>
            <a:headEnd/>
            <a:tailEnd/>
          </a:ln>
        </p:spPr>
      </p:pic>
      <p:sp>
        <p:nvSpPr>
          <p:cNvPr id="226318" name="Line 14"/>
          <p:cNvSpPr>
            <a:spLocks noChangeShapeType="1"/>
          </p:cNvSpPr>
          <p:nvPr/>
        </p:nvSpPr>
        <p:spPr bwMode="auto">
          <a:xfrm flipH="1">
            <a:off x="5486400" y="3048000"/>
            <a:ext cx="1752600" cy="2081213"/>
          </a:xfrm>
          <a:prstGeom prst="line">
            <a:avLst/>
          </a:prstGeom>
          <a:noFill/>
          <a:ln w="38100">
            <a:solidFill>
              <a:srgbClr val="000080"/>
            </a:solidFill>
            <a:prstDash val="sysDot"/>
            <a:round/>
            <a:headEnd/>
            <a:tailEnd type="triangle" w="med" len="med"/>
          </a:ln>
        </p:spPr>
        <p:txBody>
          <a:bodyPr/>
          <a:lstStyle/>
          <a:p>
            <a:endParaRPr lang="en-US"/>
          </a:p>
        </p:txBody>
      </p:sp>
      <p:grpSp>
        <p:nvGrpSpPr>
          <p:cNvPr id="2" name="Group 15"/>
          <p:cNvGrpSpPr>
            <a:grpSpLocks/>
          </p:cNvGrpSpPr>
          <p:nvPr/>
        </p:nvGrpSpPr>
        <p:grpSpPr bwMode="auto">
          <a:xfrm>
            <a:off x="4305300" y="3048000"/>
            <a:ext cx="4610100" cy="573088"/>
            <a:chOff x="2712" y="1920"/>
            <a:chExt cx="2904" cy="361"/>
          </a:xfrm>
        </p:grpSpPr>
        <p:sp>
          <p:nvSpPr>
            <p:cNvPr id="37902" name="Line 16"/>
            <p:cNvSpPr>
              <a:spLocks noChangeShapeType="1"/>
            </p:cNvSpPr>
            <p:nvPr/>
          </p:nvSpPr>
          <p:spPr bwMode="auto">
            <a:xfrm flipH="1">
              <a:off x="2784" y="1920"/>
              <a:ext cx="2832" cy="0"/>
            </a:xfrm>
            <a:prstGeom prst="line">
              <a:avLst/>
            </a:prstGeom>
            <a:noFill/>
            <a:ln w="50800">
              <a:solidFill>
                <a:srgbClr val="FFFF00"/>
              </a:solidFill>
              <a:round/>
              <a:headEnd/>
              <a:tailEnd type="triangle" w="med" len="med"/>
            </a:ln>
          </p:spPr>
          <p:txBody>
            <a:bodyPr/>
            <a:lstStyle/>
            <a:p>
              <a:endParaRPr lang="en-US"/>
            </a:p>
          </p:txBody>
        </p:sp>
        <p:sp>
          <p:nvSpPr>
            <p:cNvPr id="37903" name="Text Box 17"/>
            <p:cNvSpPr txBox="1">
              <a:spLocks noChangeArrowheads="1"/>
            </p:cNvSpPr>
            <p:nvPr/>
          </p:nvSpPr>
          <p:spPr bwMode="auto">
            <a:xfrm>
              <a:off x="2712" y="1993"/>
              <a:ext cx="723" cy="288"/>
            </a:xfrm>
            <a:prstGeom prst="rect">
              <a:avLst/>
            </a:prstGeom>
            <a:noFill/>
            <a:ln w="9525" algn="ctr">
              <a:noFill/>
              <a:miter lim="800000"/>
              <a:headEnd/>
              <a:tailEnd/>
            </a:ln>
          </p:spPr>
          <p:txBody>
            <a:bodyPr wrap="none">
              <a:spAutoFit/>
            </a:bodyPr>
            <a:lstStyle/>
            <a:p>
              <a:r>
                <a:rPr lang="en-US" sz="2400">
                  <a:solidFill>
                    <a:srgbClr val="FFFF00"/>
                  </a:solidFill>
                  <a:latin typeface="Arial" pitchFamily="34" charset="0"/>
                </a:rPr>
                <a:t>proton</a:t>
              </a:r>
            </a:p>
          </p:txBody>
        </p:sp>
      </p:grpSp>
      <p:sp>
        <p:nvSpPr>
          <p:cNvPr id="226322" name="Text Box 18"/>
          <p:cNvSpPr txBox="1">
            <a:spLocks noChangeArrowheads="1"/>
          </p:cNvSpPr>
          <p:nvPr/>
        </p:nvSpPr>
        <p:spPr bwMode="auto">
          <a:xfrm rot="-2844509">
            <a:off x="6443663" y="3365500"/>
            <a:ext cx="1149350" cy="457200"/>
          </a:xfrm>
          <a:prstGeom prst="rect">
            <a:avLst/>
          </a:prstGeom>
          <a:noFill/>
          <a:ln w="9525">
            <a:noFill/>
            <a:miter lim="800000"/>
            <a:headEnd/>
            <a:tailEnd/>
          </a:ln>
        </p:spPr>
        <p:txBody>
          <a:bodyPr wrap="none">
            <a:spAutoFit/>
          </a:bodyPr>
          <a:lstStyle/>
          <a:p>
            <a:r>
              <a:rPr lang="en-US" sz="2400">
                <a:solidFill>
                  <a:srgbClr val="000099"/>
                </a:solidFill>
              </a:rPr>
              <a:t>photons</a:t>
            </a:r>
          </a:p>
        </p:txBody>
      </p:sp>
      <p:sp>
        <p:nvSpPr>
          <p:cNvPr id="226323" name="Line 19"/>
          <p:cNvSpPr>
            <a:spLocks noChangeShapeType="1"/>
          </p:cNvSpPr>
          <p:nvPr/>
        </p:nvSpPr>
        <p:spPr bwMode="auto">
          <a:xfrm flipH="1">
            <a:off x="5181600" y="3048000"/>
            <a:ext cx="1524000" cy="1828800"/>
          </a:xfrm>
          <a:prstGeom prst="line">
            <a:avLst/>
          </a:prstGeom>
          <a:noFill/>
          <a:ln w="38100">
            <a:solidFill>
              <a:srgbClr val="000080"/>
            </a:solidFill>
            <a:prstDash val="sysDot"/>
            <a:round/>
            <a:headEnd/>
            <a:tailEnd type="triangle" w="med" len="med"/>
          </a:ln>
        </p:spPr>
        <p:txBody>
          <a:bodyPr/>
          <a:lstStyle/>
          <a:p>
            <a:endParaRPr lang="en-US"/>
          </a:p>
        </p:txBody>
      </p:sp>
      <p:sp>
        <p:nvSpPr>
          <p:cNvPr id="226324" name="Line 20"/>
          <p:cNvSpPr>
            <a:spLocks noChangeShapeType="1"/>
          </p:cNvSpPr>
          <p:nvPr/>
        </p:nvSpPr>
        <p:spPr bwMode="auto">
          <a:xfrm flipH="1">
            <a:off x="5943600" y="3048000"/>
            <a:ext cx="2057400" cy="2438400"/>
          </a:xfrm>
          <a:prstGeom prst="line">
            <a:avLst/>
          </a:prstGeom>
          <a:noFill/>
          <a:ln w="38100">
            <a:solidFill>
              <a:srgbClr val="008000"/>
            </a:solidFill>
            <a:prstDash val="sysDot"/>
            <a:round/>
            <a:headEnd/>
            <a:tailEnd type="triangle" w="med" len="med"/>
          </a:ln>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11</a:t>
            </a:fld>
            <a:endParaRPr lang="en-US"/>
          </a:p>
        </p:txBody>
      </p:sp>
      <p:sp>
        <p:nvSpPr>
          <p:cNvPr id="17" name="Footer Placeholder 16"/>
          <p:cNvSpPr>
            <a:spLocks noGrp="1"/>
          </p:cNvSpPr>
          <p:nvPr>
            <p:ph type="ftr" sz="quarter" idx="11"/>
          </p:nvPr>
        </p:nvSpPr>
        <p:spPr/>
        <p:txBody>
          <a:bodyPr/>
          <a:lstStyle/>
          <a:p>
            <a:r>
              <a:rPr lang="en-US" smtClean="0"/>
              <a:t>Andrew Brandt,  Giessen Cherenkov Workshop </a:t>
            </a:r>
            <a:endParaRPr lang="en-US"/>
          </a:p>
        </p:txBody>
      </p:sp>
      <p:sp>
        <p:nvSpPr>
          <p:cNvPr id="18" name="Date Placeholder 17"/>
          <p:cNvSpPr>
            <a:spLocks noGrp="1"/>
          </p:cNvSpPr>
          <p:nvPr>
            <p:ph type="dt" sz="half" idx="10"/>
          </p:nvPr>
        </p:nvSpPr>
        <p:spPr/>
        <p:txBody>
          <a:bodyPr/>
          <a:lstStyle/>
          <a:p>
            <a:r>
              <a:rPr lang="en-US" smtClean="0"/>
              <a:t>5/12/2009</a:t>
            </a:r>
            <a:endParaRPr lang="en-US"/>
          </a:p>
        </p:txBody>
      </p:sp>
      <p:sp>
        <p:nvSpPr>
          <p:cNvPr id="19" name="Rectangle 4"/>
          <p:cNvSpPr>
            <a:spLocks noGrp="1" noChangeArrowheads="1"/>
          </p:cNvSpPr>
          <p:nvPr>
            <p:ph type="title"/>
          </p:nvPr>
        </p:nvSpPr>
        <p:spPr>
          <a:xfrm>
            <a:off x="0" y="-76200"/>
            <a:ext cx="9144000" cy="1143000"/>
          </a:xfrm>
        </p:spPr>
        <p:txBody>
          <a:bodyPr>
            <a:noAutofit/>
          </a:bodyPr>
          <a:lstStyle/>
          <a:p>
            <a:pPr eaLnBrk="1" hangingPunct="1"/>
            <a:r>
              <a:rPr lang="en-US" b="1" u="sng" dirty="0" smtClean="0">
                <a:solidFill>
                  <a:srgbClr val="3216D8"/>
                </a:solidFill>
                <a:latin typeface="Times New Roman" pitchFamily="18" charset="0"/>
                <a:cs typeface="Times New Roman" pitchFamily="18" charset="0"/>
              </a:rPr>
              <a:t>Fast Timing Detector : QUARTIC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p:cTn id="7" dur="500" fill="hold"/>
                                        <p:tgtEl>
                                          <p:spTgt spid="226307"/>
                                        </p:tgtEl>
                                        <p:attrNameLst>
                                          <p:attrName>ppt_w</p:attrName>
                                        </p:attrNameLst>
                                      </p:cBhvr>
                                      <p:tavLst>
                                        <p:tav tm="0">
                                          <p:val>
                                            <p:fltVal val="0"/>
                                          </p:val>
                                        </p:tav>
                                        <p:tav tm="100000">
                                          <p:val>
                                            <p:strVal val="#ppt_w"/>
                                          </p:val>
                                        </p:tav>
                                      </p:tavLst>
                                    </p:anim>
                                    <p:anim calcmode="lin" valueType="num">
                                      <p:cBhvr>
                                        <p:cTn id="8" dur="500" fill="hold"/>
                                        <p:tgtEl>
                                          <p:spTgt spid="226307"/>
                                        </p:tgtEl>
                                        <p:attrNameLst>
                                          <p:attrName>ppt_h</p:attrName>
                                        </p:attrNameLst>
                                      </p:cBhvr>
                                      <p:tavLst>
                                        <p:tav tm="0">
                                          <p:val>
                                            <p:fltVal val="0"/>
                                          </p:val>
                                        </p:tav>
                                        <p:tav tm="100000">
                                          <p:val>
                                            <p:strVal val="#ppt_h"/>
                                          </p:val>
                                        </p:tav>
                                      </p:tavLst>
                                    </p:anim>
                                    <p:anim calcmode="lin" valueType="num">
                                      <p:cBhvr>
                                        <p:cTn id="9" dur="500" fill="hold"/>
                                        <p:tgtEl>
                                          <p:spTgt spid="226307"/>
                                        </p:tgtEl>
                                        <p:attrNameLst>
                                          <p:attrName>style.rotation</p:attrName>
                                        </p:attrNameLst>
                                      </p:cBhvr>
                                      <p:tavLst>
                                        <p:tav tm="0">
                                          <p:val>
                                            <p:fltVal val="360"/>
                                          </p:val>
                                        </p:tav>
                                        <p:tav tm="100000">
                                          <p:val>
                                            <p:fltVal val="0"/>
                                          </p:val>
                                        </p:tav>
                                      </p:tavLst>
                                    </p:anim>
                                    <p:animEffect transition="in" filter="fade">
                                      <p:cBhvr>
                                        <p:cTn id="10" dur="500"/>
                                        <p:tgtEl>
                                          <p:spTgt spid="22630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26308"/>
                                        </p:tgtEl>
                                        <p:attrNameLst>
                                          <p:attrName>style.visibility</p:attrName>
                                        </p:attrNameLst>
                                      </p:cBhvr>
                                      <p:to>
                                        <p:strVal val="visible"/>
                                      </p:to>
                                    </p:set>
                                    <p:animEffect transition="in" filter="wipe(right)">
                                      <p:cBhvr>
                                        <p:cTn id="13" dur="500"/>
                                        <p:tgtEl>
                                          <p:spTgt spid="22630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26315"/>
                                        </p:tgtEl>
                                        <p:attrNameLst>
                                          <p:attrName>style.visibility</p:attrName>
                                        </p:attrNameLst>
                                      </p:cBhvr>
                                      <p:to>
                                        <p:strVal val="visible"/>
                                      </p:to>
                                    </p:set>
                                    <p:animEffect transition="in" filter="box(in)">
                                      <p:cBhvr>
                                        <p:cTn id="18" dur="500"/>
                                        <p:tgtEl>
                                          <p:spTgt spid="2263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6317"/>
                                        </p:tgtEl>
                                        <p:attrNameLst>
                                          <p:attrName>style.visibility</p:attrName>
                                        </p:attrNameLst>
                                      </p:cBhvr>
                                      <p:to>
                                        <p:strVal val="visible"/>
                                      </p:to>
                                    </p:set>
                                    <p:animEffect transition="in" filter="fade">
                                      <p:cBhvr>
                                        <p:cTn id="23" dur="1000"/>
                                        <p:tgtEl>
                                          <p:spTgt spid="2263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000" fill="hold"/>
                                        <p:tgtEl>
                                          <p:spTgt spid="2"/>
                                        </p:tgtEl>
                                        <p:attrNameLst>
                                          <p:attrName>ppt_x</p:attrName>
                                        </p:attrNameLst>
                                      </p:cBhvr>
                                      <p:tavLst>
                                        <p:tav tm="0">
                                          <p:val>
                                            <p:strVal val="1+#ppt_w/2"/>
                                          </p:val>
                                        </p:tav>
                                        <p:tav tm="100000">
                                          <p:val>
                                            <p:strVal val="#ppt_x"/>
                                          </p:val>
                                        </p:tav>
                                      </p:tavLst>
                                    </p:anim>
                                    <p:anim calcmode="lin" valueType="num">
                                      <p:cBhvr additive="base">
                                        <p:cTn id="29" dur="2000" fill="hold"/>
                                        <p:tgtEl>
                                          <p:spTgt spid="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26318"/>
                                        </p:tgtEl>
                                        <p:attrNameLst>
                                          <p:attrName>style.visibility</p:attrName>
                                        </p:attrNameLst>
                                      </p:cBhvr>
                                      <p:to>
                                        <p:strVal val="visible"/>
                                      </p:to>
                                    </p:set>
                                    <p:animEffect transition="in" filter="fade">
                                      <p:cBhvr>
                                        <p:cTn id="32" dur="3000"/>
                                        <p:tgtEl>
                                          <p:spTgt spid="2263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6322"/>
                                        </p:tgtEl>
                                        <p:attrNameLst>
                                          <p:attrName>style.visibility</p:attrName>
                                        </p:attrNameLst>
                                      </p:cBhvr>
                                      <p:to>
                                        <p:strVal val="visible"/>
                                      </p:to>
                                    </p:set>
                                    <p:animEffect transition="in" filter="fade">
                                      <p:cBhvr>
                                        <p:cTn id="35" dur="2000"/>
                                        <p:tgtEl>
                                          <p:spTgt spid="2263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6323"/>
                                        </p:tgtEl>
                                        <p:attrNameLst>
                                          <p:attrName>style.visibility</p:attrName>
                                        </p:attrNameLst>
                                      </p:cBhvr>
                                      <p:to>
                                        <p:strVal val="visible"/>
                                      </p:to>
                                    </p:set>
                                    <p:animEffect transition="in" filter="fade">
                                      <p:cBhvr>
                                        <p:cTn id="38" dur="3000"/>
                                        <p:tgtEl>
                                          <p:spTgt spid="2263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6324"/>
                                        </p:tgtEl>
                                        <p:attrNameLst>
                                          <p:attrName>style.visibility</p:attrName>
                                        </p:attrNameLst>
                                      </p:cBhvr>
                                      <p:to>
                                        <p:strVal val="visible"/>
                                      </p:to>
                                    </p:set>
                                    <p:animEffect transition="in" filter="fade">
                                      <p:cBhvr>
                                        <p:cTn id="41" dur="3000"/>
                                        <p:tgtEl>
                                          <p:spTgt spid="2263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26314"/>
                                        </p:tgtEl>
                                        <p:attrNameLst>
                                          <p:attrName>style.visibility</p:attrName>
                                        </p:attrNameLst>
                                      </p:cBhvr>
                                      <p:to>
                                        <p:strVal val="visible"/>
                                      </p:to>
                                    </p:set>
                                    <p:animEffect transition="in" filter="checkerboard(across)">
                                      <p:cBhvr>
                                        <p:cTn id="46" dur="500"/>
                                        <p:tgtEl>
                                          <p:spTgt spid="226314"/>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226316"/>
                                        </p:tgtEl>
                                        <p:attrNameLst>
                                          <p:attrName>style.visibility</p:attrName>
                                        </p:attrNameLst>
                                      </p:cBhvr>
                                      <p:to>
                                        <p:strVal val="visible"/>
                                      </p:to>
                                    </p:set>
                                    <p:anim calcmode="lin" valueType="num">
                                      <p:cBhvr>
                                        <p:cTn id="51" dur="500" fill="hold"/>
                                        <p:tgtEl>
                                          <p:spTgt spid="22631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26316"/>
                                        </p:tgtEl>
                                        <p:attrNameLst>
                                          <p:attrName>ppt_y</p:attrName>
                                        </p:attrNameLst>
                                      </p:cBhvr>
                                      <p:tavLst>
                                        <p:tav tm="0">
                                          <p:val>
                                            <p:strVal val="#ppt_y"/>
                                          </p:val>
                                        </p:tav>
                                        <p:tav tm="100000">
                                          <p:val>
                                            <p:strVal val="#ppt_y"/>
                                          </p:val>
                                        </p:tav>
                                      </p:tavLst>
                                    </p:anim>
                                    <p:anim calcmode="lin" valueType="num">
                                      <p:cBhvr>
                                        <p:cTn id="53" dur="500" fill="hold"/>
                                        <p:tgtEl>
                                          <p:spTgt spid="22631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2631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26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nimBg="1"/>
      <p:bldP spid="226315" grpId="0" autoUpdateAnimBg="0"/>
      <p:bldP spid="226316" grpId="0" animBg="1"/>
      <p:bldP spid="226318" grpId="0" animBg="1"/>
      <p:bldP spid="226322" grpId="0"/>
      <p:bldP spid="226323" grpId="0" animBg="1"/>
      <p:bldP spid="2263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t="2583" b="3322"/>
          <a:stretch>
            <a:fillRect/>
          </a:stretch>
        </p:blipFill>
        <p:spPr bwMode="auto">
          <a:xfrm>
            <a:off x="746125" y="301625"/>
            <a:ext cx="7921625" cy="5962650"/>
          </a:xfrm>
          <a:prstGeom prst="rect">
            <a:avLst/>
          </a:prstGeom>
          <a:noFill/>
          <a:ln w="9525">
            <a:noFill/>
            <a:miter lim="800000"/>
            <a:headEnd/>
            <a:tailEnd/>
          </a:ln>
        </p:spPr>
      </p:pic>
      <p:sp>
        <p:nvSpPr>
          <p:cNvPr id="39939" name="Text Box 3"/>
          <p:cNvSpPr txBox="1">
            <a:spLocks noChangeArrowheads="1"/>
          </p:cNvSpPr>
          <p:nvPr/>
        </p:nvSpPr>
        <p:spPr bwMode="auto">
          <a:xfrm>
            <a:off x="971550" y="458788"/>
            <a:ext cx="3465513" cy="646331"/>
          </a:xfrm>
          <a:prstGeom prst="rect">
            <a:avLst/>
          </a:prstGeom>
          <a:solidFill>
            <a:srgbClr val="CCFFFF"/>
          </a:solidFill>
          <a:ln w="9525">
            <a:noFill/>
            <a:miter lim="800000"/>
            <a:headEnd/>
            <a:tailEnd/>
          </a:ln>
        </p:spPr>
        <p:txBody>
          <a:bodyPr>
            <a:spAutoFit/>
          </a:bodyPr>
          <a:lstStyle/>
          <a:p>
            <a:pPr algn="l">
              <a:spcBef>
                <a:spcPct val="50000"/>
              </a:spcBef>
            </a:pPr>
            <a:r>
              <a:rPr lang="en-US" dirty="0" smtClean="0"/>
              <a:t>Section of Movable Beam Pipe showing </a:t>
            </a:r>
            <a:r>
              <a:rPr lang="en-US" sz="1600" dirty="0" smtClean="0"/>
              <a:t>3D silicon box </a:t>
            </a:r>
            <a:r>
              <a:rPr lang="en-US" sz="1600" dirty="0"/>
              <a:t>+ </a:t>
            </a:r>
            <a:r>
              <a:rPr lang="en-US" sz="1600" dirty="0" smtClean="0"/>
              <a:t>GASTOF</a:t>
            </a: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BEAMPIPE-2"/>
          <p:cNvPicPr>
            <a:picLocks noGrp="1" noChangeAspect="1" noChangeArrowheads="1"/>
          </p:cNvPicPr>
          <p:nvPr>
            <p:ph/>
          </p:nvPr>
        </p:nvPicPr>
        <p:blipFill>
          <a:blip r:embed="rId3" cstate="print"/>
          <a:srcRect/>
          <a:stretch>
            <a:fillRect/>
          </a:stretch>
        </p:blipFill>
        <p:spPr>
          <a:xfrm>
            <a:off x="457200" y="457200"/>
            <a:ext cx="8229600" cy="5486400"/>
          </a:xfrm>
        </p:spPr>
      </p:pic>
      <p:sp>
        <p:nvSpPr>
          <p:cNvPr id="40963" name="Text Box 6"/>
          <p:cNvSpPr txBox="1">
            <a:spLocks noChangeArrowheads="1"/>
          </p:cNvSpPr>
          <p:nvPr/>
        </p:nvSpPr>
        <p:spPr bwMode="auto">
          <a:xfrm>
            <a:off x="381000" y="527050"/>
            <a:ext cx="4559300" cy="701675"/>
          </a:xfrm>
          <a:prstGeom prst="rect">
            <a:avLst/>
          </a:prstGeom>
          <a:noFill/>
          <a:ln w="9525" algn="ctr">
            <a:noFill/>
            <a:miter lim="800000"/>
            <a:headEnd/>
            <a:tailEnd/>
          </a:ln>
        </p:spPr>
        <p:txBody>
          <a:bodyPr wrap="none">
            <a:spAutoFit/>
          </a:bodyPr>
          <a:lstStyle/>
          <a:p>
            <a:r>
              <a:rPr lang="en-US">
                <a:solidFill>
                  <a:srgbClr val="FFFF00"/>
                </a:solidFill>
              </a:rPr>
              <a:t>Test Beam Layout</a:t>
            </a:r>
          </a:p>
        </p:txBody>
      </p:sp>
      <p:sp>
        <p:nvSpPr>
          <p:cNvPr id="4" name="Slide Number Placeholder 3"/>
          <p:cNvSpPr>
            <a:spLocks noGrp="1"/>
          </p:cNvSpPr>
          <p:nvPr>
            <p:ph type="sldNum" sz="quarter" idx="12"/>
          </p:nvPr>
        </p:nvSpPr>
        <p:spPr/>
        <p:txBody>
          <a:bodyPr/>
          <a:lstStyle/>
          <a:p>
            <a:pPr>
              <a:defRPr/>
            </a:pPr>
            <a:fld id="{7D0C076E-7214-4D19-8242-CFD5555C92D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Andrew Brandt,  Giessen Cherenkov Workshop </a:t>
            </a:r>
            <a:endParaRPr lang="en-US"/>
          </a:p>
        </p:txBody>
      </p:sp>
      <p:sp>
        <p:nvSpPr>
          <p:cNvPr id="6" name="Date Placeholder 5"/>
          <p:cNvSpPr>
            <a:spLocks noGrp="1"/>
          </p:cNvSpPr>
          <p:nvPr>
            <p:ph type="dt" sz="half" idx="10"/>
          </p:nvPr>
        </p:nvSpPr>
        <p:spPr/>
        <p:txBody>
          <a:bodyPr/>
          <a:lstStyle/>
          <a:p>
            <a:pPr>
              <a:defRPr/>
            </a:pPr>
            <a:r>
              <a:rPr lang="en-US" smtClean="0"/>
              <a:t>5/12/2009</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smtClean="0"/>
          </a:p>
        </p:txBody>
      </p:sp>
      <p:sp>
        <p:nvSpPr>
          <p:cNvPr id="45059" name="Rectangle 3"/>
          <p:cNvSpPr>
            <a:spLocks noGrp="1" noChangeArrowheads="1"/>
          </p:cNvSpPr>
          <p:nvPr>
            <p:ph type="body" idx="1"/>
          </p:nvPr>
        </p:nvSpPr>
        <p:spPr/>
        <p:txBody>
          <a:bodyPr/>
          <a:lstStyle/>
          <a:p>
            <a:pPr eaLnBrk="1" hangingPunct="1"/>
            <a:endParaRPr lang="en-US" smtClean="0"/>
          </a:p>
        </p:txBody>
      </p:sp>
      <p:pic>
        <p:nvPicPr>
          <p:cNvPr id="45060" name="Picture 4" descr="zoom setupnew-s"/>
          <p:cNvPicPr>
            <a:picLocks noChangeAspect="1" noChangeArrowheads="1"/>
          </p:cNvPicPr>
          <p:nvPr/>
        </p:nvPicPr>
        <p:blipFill>
          <a:blip r:embed="rId3"/>
          <a:srcRect/>
          <a:stretch>
            <a:fillRect/>
          </a:stretch>
        </p:blipFill>
        <p:spPr bwMode="auto">
          <a:xfrm>
            <a:off x="0" y="55563"/>
            <a:ext cx="9144000" cy="6859587"/>
          </a:xfrm>
          <a:prstGeom prst="rect">
            <a:avLst/>
          </a:prstGeom>
          <a:noFill/>
          <a:ln w="9525">
            <a:noFill/>
            <a:miter lim="800000"/>
            <a:headEnd/>
            <a:tailEnd/>
          </a:ln>
        </p:spPr>
      </p:pic>
      <p:sp>
        <p:nvSpPr>
          <p:cNvPr id="45061" name="Text Box 5"/>
          <p:cNvSpPr txBox="1">
            <a:spLocks noChangeArrowheads="1"/>
          </p:cNvSpPr>
          <p:nvPr/>
        </p:nvSpPr>
        <p:spPr bwMode="auto">
          <a:xfrm>
            <a:off x="152400" y="404813"/>
            <a:ext cx="8469626" cy="646331"/>
          </a:xfrm>
          <a:prstGeom prst="rect">
            <a:avLst/>
          </a:prstGeom>
          <a:solidFill>
            <a:srgbClr val="F2FD19"/>
          </a:solidFill>
          <a:ln w="9525">
            <a:noFill/>
            <a:miter lim="800000"/>
            <a:headEnd/>
            <a:tailEnd/>
          </a:ln>
        </p:spPr>
        <p:txBody>
          <a:bodyPr wrap="none">
            <a:spAutoFit/>
          </a:bodyPr>
          <a:lstStyle/>
          <a:p>
            <a:r>
              <a:rPr lang="en-US" sz="3600" b="1" u="sng" dirty="0">
                <a:solidFill>
                  <a:srgbClr val="0000FF"/>
                </a:solidFill>
                <a:latin typeface="Times New Roman" pitchFamily="18" charset="0"/>
                <a:cs typeface="Times New Roman" pitchFamily="18" charset="0"/>
              </a:rPr>
              <a:t>FP420 Timing </a:t>
            </a:r>
            <a:r>
              <a:rPr lang="en-US" sz="3600" b="1" u="sng" dirty="0" smtClean="0">
                <a:solidFill>
                  <a:srgbClr val="0000FF"/>
                </a:solidFill>
                <a:latin typeface="Times New Roman" pitchFamily="18" charset="0"/>
                <a:cs typeface="Times New Roman" pitchFamily="18" charset="0"/>
              </a:rPr>
              <a:t>Setup June 2008 CERN TB</a:t>
            </a:r>
            <a:endParaRPr lang="en-US" sz="3600" b="1" u="sng" dirty="0">
              <a:solidFill>
                <a:srgbClr val="0000FF"/>
              </a:solidFill>
              <a:latin typeface="Times New Roman" pitchFamily="18" charset="0"/>
              <a:cs typeface="Times New Roman" pitchFamily="18" charset="0"/>
            </a:endParaRPr>
          </a:p>
        </p:txBody>
      </p:sp>
      <p:sp>
        <p:nvSpPr>
          <p:cNvPr id="45062" name="Text Box 7"/>
          <p:cNvSpPr txBox="1">
            <a:spLocks noChangeArrowheads="1"/>
          </p:cNvSpPr>
          <p:nvPr/>
        </p:nvSpPr>
        <p:spPr bwMode="auto">
          <a:xfrm>
            <a:off x="6858000" y="3810000"/>
            <a:ext cx="595313" cy="461963"/>
          </a:xfrm>
          <a:prstGeom prst="rect">
            <a:avLst/>
          </a:prstGeom>
          <a:solidFill>
            <a:srgbClr val="F2FD19"/>
          </a:solidFill>
          <a:ln w="9525">
            <a:noFill/>
            <a:miter lim="800000"/>
            <a:headEnd/>
            <a:tailEnd/>
          </a:ln>
        </p:spPr>
        <p:txBody>
          <a:bodyPr wrap="none">
            <a:spAutoFit/>
          </a:bodyPr>
          <a:lstStyle/>
          <a:p>
            <a:r>
              <a:rPr lang="en-US" sz="2400">
                <a:latin typeface="Arial" pitchFamily="34" charset="0"/>
              </a:rPr>
              <a:t>G1</a:t>
            </a:r>
          </a:p>
        </p:txBody>
      </p:sp>
      <p:sp>
        <p:nvSpPr>
          <p:cNvPr id="45063" name="Text Box 8"/>
          <p:cNvSpPr txBox="1">
            <a:spLocks noChangeArrowheads="1"/>
          </p:cNvSpPr>
          <p:nvPr/>
        </p:nvSpPr>
        <p:spPr bwMode="auto">
          <a:xfrm>
            <a:off x="4191000" y="3505200"/>
            <a:ext cx="595313" cy="461963"/>
          </a:xfrm>
          <a:prstGeom prst="rect">
            <a:avLst/>
          </a:prstGeom>
          <a:solidFill>
            <a:srgbClr val="F2FD19"/>
          </a:solidFill>
          <a:ln w="9525">
            <a:noFill/>
            <a:miter lim="800000"/>
            <a:headEnd/>
            <a:tailEnd/>
          </a:ln>
        </p:spPr>
        <p:txBody>
          <a:bodyPr wrap="none">
            <a:spAutoFit/>
          </a:bodyPr>
          <a:lstStyle/>
          <a:p>
            <a:r>
              <a:rPr lang="en-US" sz="2400">
                <a:latin typeface="Arial" pitchFamily="34" charset="0"/>
              </a:rPr>
              <a:t>G2</a:t>
            </a:r>
          </a:p>
        </p:txBody>
      </p:sp>
      <p:sp>
        <p:nvSpPr>
          <p:cNvPr id="45064" name="Text Box 9"/>
          <p:cNvSpPr txBox="1">
            <a:spLocks noChangeArrowheads="1"/>
          </p:cNvSpPr>
          <p:nvPr/>
        </p:nvSpPr>
        <p:spPr bwMode="auto">
          <a:xfrm>
            <a:off x="2743200" y="4052888"/>
            <a:ext cx="595313" cy="461962"/>
          </a:xfrm>
          <a:prstGeom prst="rect">
            <a:avLst/>
          </a:prstGeom>
          <a:solidFill>
            <a:srgbClr val="F2FD19"/>
          </a:solidFill>
          <a:ln w="9525">
            <a:noFill/>
            <a:miter lim="800000"/>
            <a:headEnd/>
            <a:tailEnd/>
          </a:ln>
        </p:spPr>
        <p:txBody>
          <a:bodyPr wrap="none">
            <a:spAutoFit/>
          </a:bodyPr>
          <a:lstStyle/>
          <a:p>
            <a:r>
              <a:rPr lang="en-US" sz="2400">
                <a:latin typeface="Arial" pitchFamily="34" charset="0"/>
              </a:rPr>
              <a:t>Q1</a:t>
            </a:r>
          </a:p>
        </p:txBody>
      </p:sp>
      <p:sp>
        <p:nvSpPr>
          <p:cNvPr id="45065" name="Text Box 10"/>
          <p:cNvSpPr txBox="1">
            <a:spLocks noChangeArrowheads="1"/>
          </p:cNvSpPr>
          <p:nvPr/>
        </p:nvSpPr>
        <p:spPr bwMode="auto">
          <a:xfrm>
            <a:off x="2971800" y="6019800"/>
            <a:ext cx="1516063" cy="461962"/>
          </a:xfrm>
          <a:prstGeom prst="rect">
            <a:avLst/>
          </a:prstGeom>
          <a:solidFill>
            <a:srgbClr val="F2FD19"/>
          </a:solidFill>
          <a:ln w="9525">
            <a:noFill/>
            <a:miter lim="800000"/>
            <a:headEnd/>
            <a:tailEnd/>
          </a:ln>
        </p:spPr>
        <p:txBody>
          <a:bodyPr wrap="none">
            <a:spAutoFit/>
          </a:bodyPr>
          <a:lstStyle/>
          <a:p>
            <a:r>
              <a:rPr lang="en-US" sz="2400"/>
              <a:t>Amplifiers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Andrew Brandt,  Giessen Cherenkov Workshop </a:t>
            </a:r>
            <a:endParaRPr lang="en-US"/>
          </a:p>
        </p:txBody>
      </p:sp>
      <p:sp>
        <p:nvSpPr>
          <p:cNvPr id="13" name="Date Placeholder 12"/>
          <p:cNvSpPr>
            <a:spLocks noGrp="1"/>
          </p:cNvSpPr>
          <p:nvPr>
            <p:ph type="dt" sz="half" idx="10"/>
          </p:nvPr>
        </p:nvSpPr>
        <p:spPr/>
        <p:txBody>
          <a:bodyPr/>
          <a:lstStyle/>
          <a:p>
            <a:r>
              <a:rPr lang="en-US" smtClean="0"/>
              <a:t>5/12/2009</a:t>
            </a:r>
            <a:endParaRPr lang="en-US"/>
          </a:p>
        </p:txBody>
      </p:sp>
      <p:pic>
        <p:nvPicPr>
          <p:cNvPr id="14" name="Picture 8" descr="veto-s2"/>
          <p:cNvPicPr>
            <a:picLocks noChangeAspect="1" noChangeArrowheads="1"/>
          </p:cNvPicPr>
          <p:nvPr/>
        </p:nvPicPr>
        <p:blipFill>
          <a:blip r:embed="rId4" cstate="print"/>
          <a:srcRect/>
          <a:stretch>
            <a:fillRect/>
          </a:stretch>
        </p:blipFill>
        <p:spPr bwMode="auto">
          <a:xfrm>
            <a:off x="609600" y="2438400"/>
            <a:ext cx="1230860" cy="1297015"/>
          </a:xfrm>
          <a:prstGeom prst="rect">
            <a:avLst/>
          </a:prstGeom>
          <a:noFill/>
        </p:spPr>
      </p:pic>
      <p:sp>
        <p:nvSpPr>
          <p:cNvPr id="45066" name="Text Box 9"/>
          <p:cNvSpPr txBox="1">
            <a:spLocks noChangeArrowheads="1"/>
          </p:cNvSpPr>
          <p:nvPr/>
        </p:nvSpPr>
        <p:spPr bwMode="auto">
          <a:xfrm>
            <a:off x="1066800" y="3429000"/>
            <a:ext cx="766763" cy="461963"/>
          </a:xfrm>
          <a:prstGeom prst="rect">
            <a:avLst/>
          </a:prstGeom>
          <a:solidFill>
            <a:srgbClr val="F2FD19"/>
          </a:solidFill>
          <a:ln w="9525">
            <a:noFill/>
            <a:miter lim="800000"/>
            <a:headEnd/>
            <a:tailEnd/>
          </a:ln>
        </p:spPr>
        <p:txBody>
          <a:bodyPr wrap="none">
            <a:spAutoFit/>
          </a:bodyPr>
          <a:lstStyle/>
          <a:p>
            <a:r>
              <a:rPr lang="en-US" sz="2400">
                <a:latin typeface="Arial" pitchFamily="34" charset="0"/>
              </a:rPr>
              <a:t>veto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u="sng" smtClean="0">
                <a:solidFill>
                  <a:srgbClr val="0000FF"/>
                </a:solidFill>
                <a:latin typeface="Times New Roman" pitchFamily="18" charset="0"/>
              </a:rPr>
              <a:t>First TB Results ( Fall 2006)</a:t>
            </a:r>
          </a:p>
        </p:txBody>
      </p:sp>
      <p:pic>
        <p:nvPicPr>
          <p:cNvPr id="234499" name="Picture 3"/>
          <p:cNvPicPr>
            <a:picLocks noChangeAspect="1" noChangeArrowheads="1"/>
          </p:cNvPicPr>
          <p:nvPr/>
        </p:nvPicPr>
        <p:blipFill>
          <a:blip r:embed="rId3"/>
          <a:srcRect/>
          <a:stretch>
            <a:fillRect/>
          </a:stretch>
        </p:blipFill>
        <p:spPr bwMode="auto">
          <a:xfrm>
            <a:off x="0" y="1447800"/>
            <a:ext cx="5334000" cy="4252913"/>
          </a:xfrm>
          <a:prstGeom prst="rect">
            <a:avLst/>
          </a:prstGeom>
          <a:noFill/>
          <a:ln w="9525" algn="ctr">
            <a:noFill/>
            <a:miter lim="800000"/>
            <a:headEnd/>
            <a:tailEnd/>
          </a:ln>
        </p:spPr>
      </p:pic>
      <p:sp>
        <p:nvSpPr>
          <p:cNvPr id="234500" name="Text Box 4"/>
          <p:cNvSpPr txBox="1">
            <a:spLocks noChangeArrowheads="1"/>
          </p:cNvSpPr>
          <p:nvPr/>
        </p:nvSpPr>
        <p:spPr bwMode="auto">
          <a:xfrm>
            <a:off x="76200" y="5935663"/>
            <a:ext cx="7416197" cy="707886"/>
          </a:xfrm>
          <a:prstGeom prst="rect">
            <a:avLst/>
          </a:prstGeom>
          <a:noFill/>
          <a:ln w="9525" algn="ctr">
            <a:noFill/>
            <a:miter lim="800000"/>
            <a:headEnd/>
            <a:tailEnd/>
          </a:ln>
        </p:spPr>
        <p:txBody>
          <a:bodyPr wrap="none">
            <a:spAutoFit/>
          </a:bodyPr>
          <a:lstStyle/>
          <a:p>
            <a:r>
              <a:rPr lang="en-US" sz="2000" dirty="0">
                <a:solidFill>
                  <a:schemeClr val="tx2"/>
                </a:solidFill>
                <a:latin typeface="Arial" pitchFamily="34" charset="0"/>
              </a:rPr>
              <a:t>&lt;70 </a:t>
            </a:r>
            <a:r>
              <a:rPr lang="en-US" sz="2000" dirty="0" err="1" smtClean="0">
                <a:solidFill>
                  <a:schemeClr val="tx2"/>
                </a:solidFill>
                <a:latin typeface="Arial" pitchFamily="34" charset="0"/>
              </a:rPr>
              <a:t>psec</a:t>
            </a:r>
            <a:r>
              <a:rPr lang="en-US" sz="2000" dirty="0" smtClean="0">
                <a:solidFill>
                  <a:schemeClr val="tx2"/>
                </a:solidFill>
                <a:latin typeface="Arial" pitchFamily="34" charset="0"/>
              </a:rPr>
              <a:t>/Old style </a:t>
            </a:r>
            <a:r>
              <a:rPr lang="en-US" sz="2000" dirty="0" err="1" smtClean="0">
                <a:solidFill>
                  <a:schemeClr val="tx2"/>
                </a:solidFill>
                <a:latin typeface="Arial" pitchFamily="34" charset="0"/>
              </a:rPr>
              <a:t>Gastof</a:t>
            </a:r>
            <a:r>
              <a:rPr lang="en-US" sz="2000" dirty="0" smtClean="0">
                <a:solidFill>
                  <a:schemeClr val="tx2"/>
                </a:solidFill>
                <a:latin typeface="Arial" pitchFamily="34" charset="0"/>
              </a:rPr>
              <a:t> </a:t>
            </a:r>
            <a:r>
              <a:rPr lang="en-US" sz="2000" dirty="0">
                <a:solidFill>
                  <a:schemeClr val="tx2"/>
                </a:solidFill>
                <a:latin typeface="Arial" pitchFamily="34" charset="0"/>
              </a:rPr>
              <a:t>(</a:t>
            </a:r>
            <a:r>
              <a:rPr lang="en-US" sz="2000" dirty="0" err="1">
                <a:solidFill>
                  <a:schemeClr val="tx2"/>
                </a:solidFill>
                <a:latin typeface="Arial" pitchFamily="34" charset="0"/>
              </a:rPr>
              <a:t>Burle</a:t>
            </a:r>
            <a:r>
              <a:rPr lang="en-US" sz="2000" dirty="0">
                <a:solidFill>
                  <a:schemeClr val="tx2"/>
                </a:solidFill>
                <a:latin typeface="Arial" pitchFamily="34" charset="0"/>
              </a:rPr>
              <a:t> 25 um 8x8 tube, </a:t>
            </a:r>
            <a:r>
              <a:rPr lang="en-US" sz="2000" dirty="0">
                <a:solidFill>
                  <a:schemeClr val="tx2"/>
                </a:solidFill>
                <a:latin typeface="Arial" pitchFamily="34" charset="0"/>
                <a:sym typeface="Symbol" pitchFamily="18" charset="2"/>
              </a:rPr>
              <a:t></a:t>
            </a:r>
            <a:r>
              <a:rPr lang="en-US" sz="2000" dirty="0">
                <a:solidFill>
                  <a:schemeClr val="tx2"/>
                </a:solidFill>
                <a:latin typeface="Arial" pitchFamily="34" charset="0"/>
              </a:rPr>
              <a:t>4 pixels)</a:t>
            </a:r>
          </a:p>
          <a:p>
            <a:r>
              <a:rPr lang="en-US" sz="2000" dirty="0">
                <a:solidFill>
                  <a:schemeClr val="tx2"/>
                </a:solidFill>
                <a:latin typeface="Arial" pitchFamily="34" charset="0"/>
              </a:rPr>
              <a:t>&gt;90% efficiency, dominated by CFD resolution (used </a:t>
            </a:r>
            <a:r>
              <a:rPr lang="en-US" sz="2000" dirty="0" err="1">
                <a:solidFill>
                  <a:schemeClr val="tx2"/>
                </a:solidFill>
                <a:latin typeface="Arial" pitchFamily="34" charset="0"/>
              </a:rPr>
              <a:t>Ortec</a:t>
            </a:r>
            <a:r>
              <a:rPr lang="en-US" sz="2000" dirty="0">
                <a:solidFill>
                  <a:schemeClr val="tx2"/>
                </a:solidFill>
                <a:latin typeface="Arial" pitchFamily="34" charset="0"/>
              </a:rPr>
              <a:t> 934)</a:t>
            </a:r>
          </a:p>
        </p:txBody>
      </p:sp>
      <p:sp>
        <p:nvSpPr>
          <p:cNvPr id="7173" name="Rectangle 5"/>
          <p:cNvSpPr>
            <a:spLocks noChangeArrowheads="1"/>
          </p:cNvSpPr>
          <p:nvPr/>
        </p:nvSpPr>
        <p:spPr bwMode="auto">
          <a:xfrm>
            <a:off x="4114800" y="3505200"/>
            <a:ext cx="1143000" cy="304800"/>
          </a:xfrm>
          <a:prstGeom prst="rect">
            <a:avLst/>
          </a:prstGeom>
          <a:noFill/>
          <a:ln w="31750" algn="ctr">
            <a:solidFill>
              <a:srgbClr val="FF0000"/>
            </a:solidFill>
            <a:miter lim="800000"/>
            <a:headEnd/>
            <a:tailEnd/>
          </a:ln>
        </p:spPr>
        <p:txBody>
          <a:bodyPr wrap="none" anchor="ctr"/>
          <a:lstStyle/>
          <a:p>
            <a:endParaRPr lang="en-US"/>
          </a:p>
        </p:txBody>
      </p:sp>
      <p:sp>
        <p:nvSpPr>
          <p:cNvPr id="234502" name="Text Box 6"/>
          <p:cNvSpPr txBox="1">
            <a:spLocks noChangeArrowheads="1"/>
          </p:cNvSpPr>
          <p:nvPr/>
        </p:nvSpPr>
        <p:spPr bwMode="auto">
          <a:xfrm>
            <a:off x="533400" y="1905000"/>
            <a:ext cx="1709738" cy="701675"/>
          </a:xfrm>
          <a:prstGeom prst="rect">
            <a:avLst/>
          </a:prstGeom>
          <a:solidFill>
            <a:schemeClr val="bg2"/>
          </a:solidFill>
          <a:ln w="9525" algn="ctr">
            <a:noFill/>
            <a:miter lim="800000"/>
            <a:headEnd/>
            <a:tailEnd/>
          </a:ln>
        </p:spPr>
        <p:txBody>
          <a:bodyPr wrap="none">
            <a:spAutoFit/>
          </a:bodyPr>
          <a:lstStyle/>
          <a:p>
            <a:pPr algn="ctr"/>
            <a:r>
              <a:rPr lang="en-US" sz="4000" dirty="0">
                <a:solidFill>
                  <a:schemeClr val="tx2"/>
                </a:solidFill>
                <a:latin typeface="Arial" pitchFamily="34" charset="0"/>
              </a:rPr>
              <a:t>G1-G2</a:t>
            </a:r>
          </a:p>
        </p:txBody>
      </p:sp>
      <p:sp>
        <p:nvSpPr>
          <p:cNvPr id="234503" name="Text Box 7"/>
          <p:cNvSpPr txBox="1">
            <a:spLocks noChangeArrowheads="1"/>
          </p:cNvSpPr>
          <p:nvPr/>
        </p:nvSpPr>
        <p:spPr bwMode="auto">
          <a:xfrm>
            <a:off x="5867400" y="2133600"/>
            <a:ext cx="2357438" cy="1006475"/>
          </a:xfrm>
          <a:prstGeom prst="rect">
            <a:avLst/>
          </a:prstGeom>
          <a:solidFill>
            <a:srgbClr val="FFFF00"/>
          </a:solidFill>
          <a:ln w="9525" algn="ctr">
            <a:noFill/>
            <a:miter lim="800000"/>
            <a:headEnd/>
            <a:tailEnd/>
          </a:ln>
        </p:spPr>
        <p:txBody>
          <a:bodyPr wrap="none">
            <a:spAutoFit/>
          </a:bodyPr>
          <a:lstStyle/>
          <a:p>
            <a:r>
              <a:rPr lang="en-US" sz="2000">
                <a:solidFill>
                  <a:srgbClr val="FF0000"/>
                </a:solidFill>
                <a:latin typeface="Arial" pitchFamily="34" charset="0"/>
              </a:rPr>
              <a:t>For QUARTIC bar </a:t>
            </a:r>
          </a:p>
          <a:p>
            <a:r>
              <a:rPr lang="en-US" sz="2000">
                <a:solidFill>
                  <a:srgbClr val="FF0000"/>
                </a:solidFill>
                <a:latin typeface="Arial" pitchFamily="34" charset="0"/>
              </a:rPr>
              <a:t>110 psec </a:t>
            </a:r>
          </a:p>
          <a:p>
            <a:r>
              <a:rPr lang="en-US" sz="2000">
                <a:solidFill>
                  <a:srgbClr val="FF0000"/>
                </a:solidFill>
                <a:latin typeface="Arial" pitchFamily="34" charset="0"/>
              </a:rPr>
              <a:t>Efficiency 50-60%</a:t>
            </a:r>
          </a:p>
        </p:txBody>
      </p:sp>
      <p:sp>
        <p:nvSpPr>
          <p:cNvPr id="234504" name="Text Box 8"/>
          <p:cNvSpPr txBox="1">
            <a:spLocks noChangeArrowheads="1"/>
          </p:cNvSpPr>
          <p:nvPr/>
        </p:nvSpPr>
        <p:spPr bwMode="auto">
          <a:xfrm>
            <a:off x="5867400" y="3276600"/>
            <a:ext cx="2638425" cy="1311275"/>
          </a:xfrm>
          <a:prstGeom prst="rect">
            <a:avLst/>
          </a:prstGeom>
          <a:solidFill>
            <a:srgbClr val="FFFF00"/>
          </a:solidFill>
          <a:ln w="9525" algn="ctr">
            <a:noFill/>
            <a:miter lim="800000"/>
            <a:headEnd/>
            <a:tailEnd/>
          </a:ln>
        </p:spPr>
        <p:txBody>
          <a:bodyPr>
            <a:spAutoFit/>
          </a:bodyPr>
          <a:lstStyle/>
          <a:p>
            <a:r>
              <a:rPr lang="en-US" sz="2000">
                <a:latin typeface="Arial" pitchFamily="34" charset="0"/>
              </a:rPr>
              <a:t>For events with a few bars on see anticipated</a:t>
            </a:r>
          </a:p>
          <a:p>
            <a:r>
              <a:rPr lang="en-US" sz="2000">
                <a:latin typeface="Arial" pitchFamily="34" charset="0"/>
                <a:cs typeface="Arial" pitchFamily="34" charset="0"/>
              </a:rPr>
              <a:t>√N dependence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p:cTn id="7" dur="500" fill="hold"/>
                                        <p:tgtEl>
                                          <p:spTgt spid="23449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449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449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4499"/>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34500"/>
                                        </p:tgtEl>
                                        <p:attrNameLst>
                                          <p:attrName>style.visibility</p:attrName>
                                        </p:attrNameLst>
                                      </p:cBhvr>
                                      <p:to>
                                        <p:strVal val="visible"/>
                                      </p:to>
                                    </p:set>
                                    <p:anim calcmode="lin" valueType="num">
                                      <p:cBhvr>
                                        <p:cTn id="13" dur="500" fill="hold"/>
                                        <p:tgtEl>
                                          <p:spTgt spid="234500"/>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34500"/>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34500"/>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34500"/>
                                        </p:tgtEl>
                                        <p:attrNameLst>
                                          <p:attrName>ppt_y</p:attrName>
                                        </p:attrNameLst>
                                      </p:cBhvr>
                                      <p:tavLst>
                                        <p:tav tm="0">
                                          <p:val>
                                            <p:strVal val="#ppt_y"/>
                                          </p:val>
                                        </p:tav>
                                        <p:tav tm="100000">
                                          <p:val>
                                            <p:strVal val="#ppt_y"/>
                                          </p:val>
                                        </p:tav>
                                      </p:tavLst>
                                    </p:anim>
                                  </p:childTnLst>
                                </p:cTn>
                              </p:par>
                              <p:par>
                                <p:cTn id="17" presetID="48" presetClass="entr" presetSubtype="0" accel="50000" fill="hold" grpId="0" nodeType="withEffect">
                                  <p:stCondLst>
                                    <p:cond delay="0"/>
                                  </p:stCondLst>
                                  <p:childTnLst>
                                    <p:set>
                                      <p:cBhvr>
                                        <p:cTn id="18" dur="1" fill="hold">
                                          <p:stCondLst>
                                            <p:cond delay="0"/>
                                          </p:stCondLst>
                                        </p:cTn>
                                        <p:tgtEl>
                                          <p:spTgt spid="234502"/>
                                        </p:tgtEl>
                                        <p:attrNameLst>
                                          <p:attrName>style.visibility</p:attrName>
                                        </p:attrNameLst>
                                      </p:cBhvr>
                                      <p:to>
                                        <p:strVal val="visible"/>
                                      </p:to>
                                    </p:set>
                                    <p:anim calcmode="lin" valueType="num">
                                      <p:cBhvr>
                                        <p:cTn id="19" dur="1000" fill="hold"/>
                                        <p:tgtEl>
                                          <p:spTgt spid="23450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234502"/>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234502"/>
                                        </p:tgtEl>
                                        <p:attrNameLst>
                                          <p:attrName>ppt_y</p:attrName>
                                        </p:attrNameLst>
                                      </p:cBhvr>
                                      <p:tavLst>
                                        <p:tav tm="0">
                                          <p:val>
                                            <p:strVal val="#ppt_y"/>
                                          </p:val>
                                        </p:tav>
                                        <p:tav tm="100000">
                                          <p:val>
                                            <p:strVal val="#ppt_y"/>
                                          </p:val>
                                        </p:tav>
                                      </p:tavLst>
                                    </p:anim>
                                    <p:animEffect transition="in" filter="fade">
                                      <p:cBhvr>
                                        <p:cTn id="22" dur="1000"/>
                                        <p:tgtEl>
                                          <p:spTgt spid="234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4503"/>
                                        </p:tgtEl>
                                        <p:attrNameLst>
                                          <p:attrName>style.visibility</p:attrName>
                                        </p:attrNameLst>
                                      </p:cBhvr>
                                      <p:to>
                                        <p:strVal val="visible"/>
                                      </p:to>
                                    </p:set>
                                    <p:animEffect transition="in" filter="wipe(left)">
                                      <p:cBhvr>
                                        <p:cTn id="27" dur="500"/>
                                        <p:tgtEl>
                                          <p:spTgt spid="234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4504"/>
                                        </p:tgtEl>
                                        <p:attrNameLst>
                                          <p:attrName>style.visibility</p:attrName>
                                        </p:attrNameLst>
                                      </p:cBhvr>
                                      <p:to>
                                        <p:strVal val="visible"/>
                                      </p:to>
                                    </p:set>
                                    <p:animEffect transition="in" filter="wipe(right)">
                                      <p:cBhvr>
                                        <p:cTn id="32" dur="500"/>
                                        <p:tgtEl>
                                          <p:spTgt spid="23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p:bldP spid="234502" grpId="0" animBg="1"/>
      <p:bldP spid="234503" grpId="0" animBg="1"/>
      <p:bldP spid="2345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274638"/>
            <a:ext cx="8686800" cy="1143000"/>
          </a:xfrm>
          <a:prstGeom prst="rect">
            <a:avLst/>
          </a:prstGeom>
          <a:noFill/>
          <a:ln w="9525">
            <a:noFill/>
            <a:miter lim="800000"/>
            <a:headEnd/>
            <a:tailEnd/>
          </a:ln>
        </p:spPr>
        <p:txBody>
          <a:bodyPr anchor="ctr"/>
          <a:lstStyle/>
          <a:p>
            <a:pPr algn="ctr"/>
            <a:r>
              <a:rPr lang="en-US" sz="4800" b="1" u="sng" dirty="0">
                <a:solidFill>
                  <a:srgbClr val="0000FF"/>
                </a:solidFill>
                <a:latin typeface="Times New Roman" pitchFamily="18" charset="0"/>
                <a:cs typeface="Times New Roman" pitchFamily="18" charset="0"/>
              </a:rPr>
              <a:t>March 2007 Test Beam</a:t>
            </a:r>
          </a:p>
        </p:txBody>
      </p:sp>
      <p:pic>
        <p:nvPicPr>
          <p:cNvPr id="8195" name="Picture 3"/>
          <p:cNvPicPr>
            <a:picLocks noChangeAspect="1" noChangeArrowheads="1"/>
          </p:cNvPicPr>
          <p:nvPr/>
        </p:nvPicPr>
        <p:blipFill>
          <a:blip r:embed="rId3"/>
          <a:srcRect/>
          <a:stretch>
            <a:fillRect/>
          </a:stretch>
        </p:blipFill>
        <p:spPr bwMode="auto">
          <a:xfrm>
            <a:off x="0" y="1447800"/>
            <a:ext cx="4648200" cy="3336925"/>
          </a:xfrm>
          <a:prstGeom prst="rect">
            <a:avLst/>
          </a:prstGeom>
          <a:noFill/>
          <a:ln w="9525">
            <a:noFill/>
            <a:miter lim="800000"/>
            <a:headEnd/>
            <a:tailEnd/>
          </a:ln>
        </p:spPr>
      </p:pic>
      <p:pic>
        <p:nvPicPr>
          <p:cNvPr id="236548" name="Picture 4"/>
          <p:cNvPicPr>
            <a:picLocks noChangeAspect="1" noChangeArrowheads="1"/>
          </p:cNvPicPr>
          <p:nvPr/>
        </p:nvPicPr>
        <p:blipFill>
          <a:blip r:embed="rId4"/>
          <a:srcRect/>
          <a:stretch>
            <a:fillRect/>
          </a:stretch>
        </p:blipFill>
        <p:spPr bwMode="auto">
          <a:xfrm>
            <a:off x="4572000" y="1447800"/>
            <a:ext cx="4572000" cy="3394075"/>
          </a:xfrm>
          <a:prstGeom prst="rect">
            <a:avLst/>
          </a:prstGeom>
          <a:noFill/>
          <a:ln w="9525">
            <a:noFill/>
            <a:miter lim="800000"/>
            <a:headEnd/>
            <a:tailEnd/>
          </a:ln>
        </p:spPr>
      </p:pic>
      <p:sp>
        <p:nvSpPr>
          <p:cNvPr id="8197" name="Text Box 5"/>
          <p:cNvSpPr txBox="1">
            <a:spLocks noChangeArrowheads="1"/>
          </p:cNvSpPr>
          <p:nvPr/>
        </p:nvSpPr>
        <p:spPr bwMode="auto">
          <a:xfrm>
            <a:off x="533400" y="1828800"/>
            <a:ext cx="1512888" cy="396875"/>
          </a:xfrm>
          <a:prstGeom prst="rect">
            <a:avLst/>
          </a:prstGeom>
          <a:noFill/>
          <a:ln w="9525">
            <a:noFill/>
            <a:miter lim="800000"/>
            <a:headEnd/>
            <a:tailEnd/>
          </a:ln>
        </p:spPr>
        <p:txBody>
          <a:bodyPr wrap="none">
            <a:spAutoFit/>
          </a:bodyPr>
          <a:lstStyle/>
          <a:p>
            <a:pPr algn="ctr"/>
            <a:r>
              <a:rPr lang="en-US" sz="2000">
                <a:solidFill>
                  <a:schemeClr val="tx2"/>
                </a:solidFill>
                <a:latin typeface="Arial" pitchFamily="34" charset="0"/>
                <a:sym typeface="Symbol" pitchFamily="18" charset="2"/>
              </a:rPr>
              <a:t>(t)=45 ps</a:t>
            </a:r>
            <a:endParaRPr lang="en-US" sz="2000">
              <a:solidFill>
                <a:schemeClr val="tx2"/>
              </a:solidFill>
              <a:latin typeface="Arial" pitchFamily="34" charset="0"/>
            </a:endParaRPr>
          </a:p>
        </p:txBody>
      </p:sp>
      <p:sp>
        <p:nvSpPr>
          <p:cNvPr id="236550" name="Text Box 6"/>
          <p:cNvSpPr txBox="1">
            <a:spLocks noChangeArrowheads="1"/>
          </p:cNvSpPr>
          <p:nvPr/>
        </p:nvSpPr>
        <p:spPr bwMode="auto">
          <a:xfrm>
            <a:off x="5105400" y="1828800"/>
            <a:ext cx="1512888" cy="396875"/>
          </a:xfrm>
          <a:prstGeom prst="rect">
            <a:avLst/>
          </a:prstGeom>
          <a:noFill/>
          <a:ln w="9525">
            <a:noFill/>
            <a:miter lim="800000"/>
            <a:headEnd/>
            <a:tailEnd/>
          </a:ln>
        </p:spPr>
        <p:txBody>
          <a:bodyPr wrap="none">
            <a:spAutoFit/>
          </a:bodyPr>
          <a:lstStyle/>
          <a:p>
            <a:pPr algn="ctr"/>
            <a:r>
              <a:rPr lang="en-US" sz="2000">
                <a:solidFill>
                  <a:schemeClr val="tx2"/>
                </a:solidFill>
                <a:latin typeface="Arial" pitchFamily="34" charset="0"/>
                <a:sym typeface="Symbol" pitchFamily="18" charset="2"/>
              </a:rPr>
              <a:t>(t)=35 ps</a:t>
            </a:r>
            <a:endParaRPr lang="en-US" sz="2000">
              <a:solidFill>
                <a:schemeClr val="tx2"/>
              </a:solidFill>
              <a:latin typeface="Arial" pitchFamily="34" charset="0"/>
            </a:endParaRPr>
          </a:p>
        </p:txBody>
      </p:sp>
      <p:sp>
        <p:nvSpPr>
          <p:cNvPr id="8199" name="Text Box 7"/>
          <p:cNvSpPr txBox="1">
            <a:spLocks noChangeArrowheads="1"/>
          </p:cNvSpPr>
          <p:nvPr/>
        </p:nvSpPr>
        <p:spPr bwMode="auto">
          <a:xfrm>
            <a:off x="-119063" y="4800600"/>
            <a:ext cx="4652963" cy="519113"/>
          </a:xfrm>
          <a:prstGeom prst="rect">
            <a:avLst/>
          </a:prstGeom>
          <a:noFill/>
          <a:ln w="9525">
            <a:noFill/>
            <a:miter lim="800000"/>
            <a:headEnd/>
            <a:tailEnd/>
          </a:ln>
        </p:spPr>
        <p:txBody>
          <a:bodyPr wrap="none">
            <a:spAutoFit/>
          </a:bodyPr>
          <a:lstStyle/>
          <a:p>
            <a:pPr algn="ctr"/>
            <a:r>
              <a:rPr lang="en-US" sz="2800">
                <a:solidFill>
                  <a:schemeClr val="tx2"/>
                </a:solidFill>
                <a:latin typeface="Arial" pitchFamily="34" charset="0"/>
              </a:rPr>
              <a:t>Threshhold discrimination</a:t>
            </a:r>
          </a:p>
        </p:txBody>
      </p:sp>
      <p:sp>
        <p:nvSpPr>
          <p:cNvPr id="8200" name="Text Box 8"/>
          <p:cNvSpPr txBox="1">
            <a:spLocks noChangeArrowheads="1"/>
          </p:cNvSpPr>
          <p:nvPr/>
        </p:nvSpPr>
        <p:spPr bwMode="auto">
          <a:xfrm>
            <a:off x="5084763" y="4800600"/>
            <a:ext cx="3506787" cy="519113"/>
          </a:xfrm>
          <a:prstGeom prst="rect">
            <a:avLst/>
          </a:prstGeom>
          <a:noFill/>
          <a:ln w="9525">
            <a:noFill/>
            <a:miter lim="800000"/>
            <a:headEnd/>
            <a:tailEnd/>
          </a:ln>
        </p:spPr>
        <p:txBody>
          <a:bodyPr wrap="none">
            <a:spAutoFit/>
          </a:bodyPr>
          <a:lstStyle/>
          <a:p>
            <a:pPr algn="ctr"/>
            <a:r>
              <a:rPr lang="en-US" sz="2800">
                <a:solidFill>
                  <a:schemeClr val="tx2"/>
                </a:solidFill>
                <a:latin typeface="Arial" pitchFamily="34" charset="0"/>
              </a:rPr>
              <a:t>CFD algo simulated</a:t>
            </a:r>
          </a:p>
        </p:txBody>
      </p:sp>
      <p:sp>
        <p:nvSpPr>
          <p:cNvPr id="236553" name="Text Box 9"/>
          <p:cNvSpPr txBox="1">
            <a:spLocks noChangeArrowheads="1"/>
          </p:cNvSpPr>
          <p:nvPr/>
        </p:nvSpPr>
        <p:spPr bwMode="auto">
          <a:xfrm>
            <a:off x="6383338" y="5334000"/>
            <a:ext cx="1998662" cy="1552575"/>
          </a:xfrm>
          <a:prstGeom prst="rect">
            <a:avLst/>
          </a:prstGeom>
          <a:solidFill>
            <a:schemeClr val="accent1"/>
          </a:solidFill>
          <a:ln w="9525">
            <a:noFill/>
            <a:miter lim="800000"/>
            <a:headEnd/>
            <a:tailEnd/>
          </a:ln>
        </p:spPr>
        <p:txBody>
          <a:bodyPr>
            <a:spAutoFit/>
          </a:bodyPr>
          <a:lstStyle/>
          <a:p>
            <a:r>
              <a:rPr lang="en-US" sz="2400" b="0">
                <a:latin typeface="Arial" pitchFamily="34" charset="0"/>
              </a:rPr>
              <a:t>QUARTIC </a:t>
            </a:r>
          </a:p>
          <a:p>
            <a:r>
              <a:rPr lang="en-US" sz="2400" b="0">
                <a:latin typeface="Arial" pitchFamily="34" charset="0"/>
              </a:rPr>
              <a:t>80 ps/bar </a:t>
            </a:r>
          </a:p>
          <a:p>
            <a:r>
              <a:rPr lang="en-US" sz="2400" b="0">
                <a:latin typeface="Arial" pitchFamily="34" charset="0"/>
              </a:rPr>
              <a:t>(15 mm bar) 80% efficient</a:t>
            </a:r>
          </a:p>
        </p:txBody>
      </p:sp>
      <p:sp>
        <p:nvSpPr>
          <p:cNvPr id="236554" name="Text Box 10"/>
          <p:cNvSpPr txBox="1">
            <a:spLocks noChangeArrowheads="1"/>
          </p:cNvSpPr>
          <p:nvPr/>
        </p:nvSpPr>
        <p:spPr bwMode="auto">
          <a:xfrm>
            <a:off x="111125" y="5410200"/>
            <a:ext cx="5756275" cy="1477328"/>
          </a:xfrm>
          <a:prstGeom prst="rect">
            <a:avLst/>
          </a:prstGeom>
          <a:solidFill>
            <a:srgbClr val="F2FD19"/>
          </a:solidFill>
          <a:ln w="9525">
            <a:noFill/>
            <a:miter lim="800000"/>
            <a:headEnd/>
            <a:tailEnd/>
          </a:ln>
        </p:spPr>
        <p:txBody>
          <a:bodyPr>
            <a:spAutoFit/>
          </a:bodyPr>
          <a:lstStyle/>
          <a:p>
            <a:r>
              <a:rPr lang="en-US" b="1" dirty="0" smtClean="0"/>
              <a:t>If </a:t>
            </a:r>
            <a:r>
              <a:rPr lang="en-US" b="1" dirty="0"/>
              <a:t>G1=G2 then </a:t>
            </a:r>
            <a:r>
              <a:rPr lang="en-US" b="1" dirty="0">
                <a:sym typeface="Symbol" pitchFamily="18" charset="2"/>
              </a:rPr>
              <a:t>t=25 </a:t>
            </a:r>
            <a:r>
              <a:rPr lang="en-US" b="1" dirty="0" err="1">
                <a:sym typeface="Symbol" pitchFamily="18" charset="2"/>
              </a:rPr>
              <a:t>ps</a:t>
            </a:r>
            <a:r>
              <a:rPr lang="en-US" b="1" dirty="0">
                <a:sym typeface="Symbol" pitchFamily="18" charset="2"/>
              </a:rPr>
              <a:t> each,  but G1 </a:t>
            </a:r>
            <a:r>
              <a:rPr lang="en-US" b="1" dirty="0" smtClean="0">
                <a:sym typeface="Symbol" pitchFamily="18" charset="2"/>
              </a:rPr>
              <a:t> (</a:t>
            </a:r>
            <a:r>
              <a:rPr lang="en-US" b="1" dirty="0" err="1" smtClean="0">
                <a:sym typeface="Symbol" pitchFamily="18" charset="2"/>
              </a:rPr>
              <a:t>Gastof</a:t>
            </a:r>
            <a:r>
              <a:rPr lang="en-US" b="1" dirty="0" smtClean="0">
                <a:sym typeface="Symbol" pitchFamily="18" charset="2"/>
              </a:rPr>
              <a:t> new) has </a:t>
            </a:r>
            <a:r>
              <a:rPr lang="en-US" b="1" dirty="0">
                <a:sym typeface="Symbol" pitchFamily="18" charset="2"/>
              </a:rPr>
              <a:t>faster tube </a:t>
            </a:r>
            <a:r>
              <a:rPr lang="en-US" b="1" dirty="0" smtClean="0">
                <a:sym typeface="Symbol" pitchFamily="18" charset="2"/>
              </a:rPr>
              <a:t> (</a:t>
            </a:r>
            <a:r>
              <a:rPr lang="en-US" b="1" dirty="0">
                <a:sym typeface="Symbol" pitchFamily="18" charset="2"/>
              </a:rPr>
              <a:t>Hamamatsu 6 m pore </a:t>
            </a:r>
            <a:r>
              <a:rPr lang="en-US" b="1" dirty="0" err="1">
                <a:sym typeface="Symbol" pitchFamily="18" charset="2"/>
              </a:rPr>
              <a:t>vs</a:t>
            </a:r>
            <a:r>
              <a:rPr lang="en-US" b="1" dirty="0">
                <a:sym typeface="Symbol" pitchFamily="18" charset="2"/>
              </a:rPr>
              <a:t> 25 m </a:t>
            </a:r>
            <a:r>
              <a:rPr lang="en-US" b="1" dirty="0" err="1">
                <a:sym typeface="Symbol" pitchFamily="18" charset="2"/>
              </a:rPr>
              <a:t>Burle</a:t>
            </a:r>
            <a:r>
              <a:rPr lang="en-US" b="1" dirty="0">
                <a:sym typeface="Symbol" pitchFamily="18" charset="2"/>
              </a:rPr>
              <a:t>) and better </a:t>
            </a:r>
            <a:r>
              <a:rPr lang="en-US" b="1" dirty="0" smtClean="0">
                <a:sym typeface="Symbol" pitchFamily="18" charset="2"/>
              </a:rPr>
              <a:t>mirror then G2 (</a:t>
            </a:r>
            <a:r>
              <a:rPr lang="en-US" b="1" dirty="0" err="1" smtClean="0">
                <a:sym typeface="Symbol" pitchFamily="18" charset="2"/>
              </a:rPr>
              <a:t>Gastof</a:t>
            </a:r>
            <a:r>
              <a:rPr lang="en-US" b="1" dirty="0" smtClean="0">
                <a:sym typeface="Symbol" pitchFamily="18" charset="2"/>
              </a:rPr>
              <a:t> old); </a:t>
            </a:r>
            <a:r>
              <a:rPr lang="en-US" b="1" dirty="0">
                <a:sym typeface="Symbol" pitchFamily="18" charset="2"/>
              </a:rPr>
              <a:t>extract resolution G1=13 </a:t>
            </a:r>
            <a:r>
              <a:rPr lang="en-US" b="1" dirty="0" err="1">
                <a:sym typeface="Symbol" pitchFamily="18" charset="2"/>
              </a:rPr>
              <a:t>ps</a:t>
            </a:r>
            <a:r>
              <a:rPr lang="en-US" b="1" dirty="0">
                <a:sym typeface="Symbol" pitchFamily="18" charset="2"/>
              </a:rPr>
              <a:t> G2=32 </a:t>
            </a:r>
            <a:r>
              <a:rPr lang="en-US" b="1" dirty="0" err="1">
                <a:sym typeface="Symbol" pitchFamily="18" charset="2"/>
              </a:rPr>
              <a:t>ps</a:t>
            </a:r>
            <a:r>
              <a:rPr lang="en-US" b="1" dirty="0">
                <a:sym typeface="Symbol" pitchFamily="18" charset="2"/>
              </a:rPr>
              <a:t>,</a:t>
            </a:r>
            <a:r>
              <a:rPr lang="en-US" b="1" dirty="0"/>
              <a:t> initial estimate 80% efficient</a:t>
            </a:r>
          </a:p>
          <a:p>
            <a:endParaRPr lang="en-US" b="1" dirty="0">
              <a:latin typeface="Arial" pitchFamily="34" charset="0"/>
            </a:endParaRPr>
          </a:p>
        </p:txBody>
      </p:sp>
      <p:sp>
        <p:nvSpPr>
          <p:cNvPr id="11" name="TextBox 10"/>
          <p:cNvSpPr txBox="1"/>
          <p:nvPr/>
        </p:nvSpPr>
        <p:spPr>
          <a:xfrm>
            <a:off x="2514600" y="3048000"/>
            <a:ext cx="1644809" cy="923330"/>
          </a:xfrm>
          <a:prstGeom prst="rect">
            <a:avLst/>
          </a:prstGeom>
          <a:solidFill>
            <a:schemeClr val="bg1">
              <a:lumMod val="85000"/>
            </a:schemeClr>
          </a:solidFill>
        </p:spPr>
        <p:txBody>
          <a:bodyPr wrap="none" rtlCol="0">
            <a:spAutoFit/>
          </a:bodyPr>
          <a:lstStyle/>
          <a:p>
            <a:r>
              <a:rPr lang="en-US" b="1" dirty="0" err="1" smtClean="0"/>
              <a:t>Gastof</a:t>
            </a:r>
            <a:r>
              <a:rPr lang="en-US" b="1" dirty="0" smtClean="0"/>
              <a:t> new -</a:t>
            </a:r>
          </a:p>
          <a:p>
            <a:r>
              <a:rPr lang="en-US" b="1" dirty="0" err="1" smtClean="0"/>
              <a:t>Gastof</a:t>
            </a:r>
            <a:r>
              <a:rPr lang="en-US" b="1" dirty="0" smtClean="0"/>
              <a:t> old</a:t>
            </a:r>
          </a:p>
          <a:p>
            <a:r>
              <a:rPr lang="en-US" b="1" dirty="0" smtClean="0"/>
              <a:t>time difference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36548"/>
                                        </p:tgtEl>
                                        <p:attrNameLst>
                                          <p:attrName>style.visibility</p:attrName>
                                        </p:attrNameLst>
                                      </p:cBhvr>
                                      <p:to>
                                        <p:strVal val="visible"/>
                                      </p:to>
                                    </p:set>
                                    <p:anim calcmode="lin" valueType="num">
                                      <p:cBhvr>
                                        <p:cTn id="7" dur="5000" fill="hold"/>
                                        <p:tgtEl>
                                          <p:spTgt spid="236548"/>
                                        </p:tgtEl>
                                        <p:attrNameLst>
                                          <p:attrName>ppt_w</p:attrName>
                                        </p:attrNameLst>
                                      </p:cBhvr>
                                      <p:tavLst>
                                        <p:tav tm="0" fmla="#ppt_w*sin(2.5*pi*$)">
                                          <p:val>
                                            <p:fltVal val="0"/>
                                          </p:val>
                                        </p:tav>
                                        <p:tav tm="100000">
                                          <p:val>
                                            <p:fltVal val="1"/>
                                          </p:val>
                                        </p:tav>
                                      </p:tavLst>
                                    </p:anim>
                                    <p:anim calcmode="lin" valueType="num">
                                      <p:cBhvr>
                                        <p:cTn id="8" dur="5000" fill="hold"/>
                                        <p:tgtEl>
                                          <p:spTgt spid="236548"/>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236550"/>
                                        </p:tgtEl>
                                        <p:attrNameLst>
                                          <p:attrName>style.visibility</p:attrName>
                                        </p:attrNameLst>
                                      </p:cBhvr>
                                      <p:to>
                                        <p:strVal val="visible"/>
                                      </p:to>
                                    </p:set>
                                    <p:anim calcmode="lin" valueType="num">
                                      <p:cBhvr>
                                        <p:cTn id="11" dur="5000" fill="hold"/>
                                        <p:tgtEl>
                                          <p:spTgt spid="236550"/>
                                        </p:tgtEl>
                                        <p:attrNameLst>
                                          <p:attrName>ppt_w</p:attrName>
                                        </p:attrNameLst>
                                      </p:cBhvr>
                                      <p:tavLst>
                                        <p:tav tm="0" fmla="#ppt_w*sin(2.5*pi*$)">
                                          <p:val>
                                            <p:fltVal val="0"/>
                                          </p:val>
                                        </p:tav>
                                        <p:tav tm="100000">
                                          <p:val>
                                            <p:fltVal val="1"/>
                                          </p:val>
                                        </p:tav>
                                      </p:tavLst>
                                    </p:anim>
                                    <p:anim calcmode="lin" valueType="num">
                                      <p:cBhvr>
                                        <p:cTn id="12" dur="5000" fill="hold"/>
                                        <p:tgtEl>
                                          <p:spTgt spid="23655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6554"/>
                                        </p:tgtEl>
                                        <p:attrNameLst>
                                          <p:attrName>style.visibility</p:attrName>
                                        </p:attrNameLst>
                                      </p:cBhvr>
                                      <p:to>
                                        <p:strVal val="visible"/>
                                      </p:to>
                                    </p:set>
                                    <p:animEffect transition="in" filter="checkerboard(across)">
                                      <p:cBhvr>
                                        <p:cTn id="17" dur="500"/>
                                        <p:tgtEl>
                                          <p:spTgt spid="2365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 calcmode="lin" valueType="num">
                                      <p:cBhvr additive="base">
                                        <p:cTn id="22" dur="500" fill="hold"/>
                                        <p:tgtEl>
                                          <p:spTgt spid="236553"/>
                                        </p:tgtEl>
                                        <p:attrNameLst>
                                          <p:attrName>ppt_x</p:attrName>
                                        </p:attrNameLst>
                                      </p:cBhvr>
                                      <p:tavLst>
                                        <p:tav tm="0">
                                          <p:val>
                                            <p:strVal val="#ppt_x"/>
                                          </p:val>
                                        </p:tav>
                                        <p:tav tm="100000">
                                          <p:val>
                                            <p:strVal val="#ppt_x"/>
                                          </p:val>
                                        </p:tav>
                                      </p:tavLst>
                                    </p:anim>
                                    <p:anim calcmode="lin" valueType="num">
                                      <p:cBhvr additive="base">
                                        <p:cTn id="23" dur="500" fill="hold"/>
                                        <p:tgtEl>
                                          <p:spTgt spid="236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0" grpId="0"/>
      <p:bldP spid="236553" grpId="0" animBg="1"/>
      <p:bldP spid="2365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457200" y="274638"/>
            <a:ext cx="8686800" cy="1143000"/>
          </a:xfrm>
          <a:prstGeom prst="rect">
            <a:avLst/>
          </a:prstGeom>
          <a:noFill/>
          <a:ln w="9525">
            <a:noFill/>
            <a:miter lim="800000"/>
            <a:headEnd/>
            <a:tailEnd/>
          </a:ln>
        </p:spPr>
        <p:txBody>
          <a:bodyPr anchor="ctr"/>
          <a:lstStyle/>
          <a:p>
            <a:pPr algn="ctr"/>
            <a:r>
              <a:rPr lang="en-US" sz="4800" b="1" u="sng" dirty="0">
                <a:solidFill>
                  <a:srgbClr val="0000FF"/>
                </a:solidFill>
                <a:latin typeface="Times New Roman" pitchFamily="18" charset="0"/>
                <a:cs typeface="Times New Roman" pitchFamily="18" charset="0"/>
              </a:rPr>
              <a:t> Test Beam Electronics</a:t>
            </a:r>
          </a:p>
        </p:txBody>
      </p:sp>
      <p:grpSp>
        <p:nvGrpSpPr>
          <p:cNvPr id="2" name="Group 29"/>
          <p:cNvGrpSpPr>
            <a:grpSpLocks/>
          </p:cNvGrpSpPr>
          <p:nvPr/>
        </p:nvGrpSpPr>
        <p:grpSpPr bwMode="auto">
          <a:xfrm>
            <a:off x="784225" y="2857500"/>
            <a:ext cx="7369175" cy="1943100"/>
            <a:chOff x="14" y="2424"/>
            <a:chExt cx="4642" cy="1224"/>
          </a:xfrm>
        </p:grpSpPr>
        <p:sp>
          <p:nvSpPr>
            <p:cNvPr id="15365" name="Text Box 3"/>
            <p:cNvSpPr txBox="1">
              <a:spLocks noChangeArrowheads="1"/>
            </p:cNvSpPr>
            <p:nvPr/>
          </p:nvSpPr>
          <p:spPr bwMode="auto">
            <a:xfrm>
              <a:off x="14" y="2424"/>
              <a:ext cx="794" cy="410"/>
            </a:xfrm>
            <a:prstGeom prst="rect">
              <a:avLst/>
            </a:prstGeom>
            <a:solidFill>
              <a:schemeClr val="accent1"/>
            </a:solidFill>
            <a:ln w="9525">
              <a:solidFill>
                <a:schemeClr val="tx1"/>
              </a:solidFill>
              <a:miter lim="800000"/>
              <a:headEnd/>
              <a:tailEnd/>
            </a:ln>
          </p:spPr>
          <p:txBody>
            <a:bodyPr wrap="none">
              <a:spAutoFit/>
            </a:bodyPr>
            <a:lstStyle/>
            <a:p>
              <a:r>
                <a:rPr lang="en-US">
                  <a:latin typeface="Arial" pitchFamily="34" charset="0"/>
                </a:rPr>
                <a:t>MCP-PMT</a:t>
              </a:r>
            </a:p>
            <a:p>
              <a:endParaRPr lang="en-US">
                <a:latin typeface="Arial" pitchFamily="34" charset="0"/>
              </a:endParaRPr>
            </a:p>
          </p:txBody>
        </p:sp>
        <p:sp>
          <p:nvSpPr>
            <p:cNvPr id="15366" name="Line 4"/>
            <p:cNvSpPr>
              <a:spLocks noChangeShapeType="1"/>
            </p:cNvSpPr>
            <p:nvPr/>
          </p:nvSpPr>
          <p:spPr bwMode="auto">
            <a:xfrm>
              <a:off x="816" y="2580"/>
              <a:ext cx="480" cy="0"/>
            </a:xfrm>
            <a:prstGeom prst="line">
              <a:avLst/>
            </a:prstGeom>
            <a:noFill/>
            <a:ln w="50800">
              <a:solidFill>
                <a:schemeClr val="tx1"/>
              </a:solidFill>
              <a:round/>
              <a:headEnd/>
              <a:tailEnd type="triangle" w="med" len="med"/>
            </a:ln>
          </p:spPr>
          <p:txBody>
            <a:bodyPr/>
            <a:lstStyle/>
            <a:p>
              <a:endParaRPr lang="en-US"/>
            </a:p>
          </p:txBody>
        </p:sp>
        <p:sp>
          <p:nvSpPr>
            <p:cNvPr id="15367" name="Text Box 6"/>
            <p:cNvSpPr txBox="1">
              <a:spLocks noChangeArrowheads="1"/>
            </p:cNvSpPr>
            <p:nvPr/>
          </p:nvSpPr>
          <p:spPr bwMode="auto">
            <a:xfrm>
              <a:off x="1366" y="2499"/>
              <a:ext cx="994" cy="237"/>
            </a:xfrm>
            <a:prstGeom prst="rect">
              <a:avLst/>
            </a:prstGeom>
            <a:solidFill>
              <a:srgbClr val="FF0000"/>
            </a:solidFill>
            <a:ln w="9525">
              <a:solidFill>
                <a:schemeClr val="tx1"/>
              </a:solidFill>
              <a:miter lim="800000"/>
              <a:headEnd/>
              <a:tailEnd/>
            </a:ln>
          </p:spPr>
          <p:txBody>
            <a:bodyPr wrap="none">
              <a:spAutoFit/>
            </a:bodyPr>
            <a:lstStyle/>
            <a:p>
              <a:r>
                <a:rPr lang="en-US">
                  <a:solidFill>
                    <a:schemeClr val="bg1"/>
                  </a:solidFill>
                  <a:latin typeface="Arial" pitchFamily="34" charset="0"/>
                </a:rPr>
                <a:t>Preamplifier </a:t>
              </a:r>
            </a:p>
          </p:txBody>
        </p:sp>
        <p:cxnSp>
          <p:nvCxnSpPr>
            <p:cNvPr id="15368" name="AutoShape 10"/>
            <p:cNvCxnSpPr>
              <a:cxnSpLocks noChangeShapeType="1"/>
            </p:cNvCxnSpPr>
            <p:nvPr/>
          </p:nvCxnSpPr>
          <p:spPr bwMode="auto">
            <a:xfrm rot="16200000" flipH="1">
              <a:off x="1919" y="2749"/>
              <a:ext cx="612" cy="801"/>
            </a:xfrm>
            <a:prstGeom prst="bentConnector2">
              <a:avLst/>
            </a:prstGeom>
            <a:noFill/>
            <a:ln w="50800">
              <a:solidFill>
                <a:schemeClr val="tx1"/>
              </a:solidFill>
              <a:miter lim="800000"/>
              <a:headEnd/>
              <a:tailEnd type="triangle" w="med" len="med"/>
            </a:ln>
          </p:spPr>
        </p:cxnSp>
        <p:sp>
          <p:nvSpPr>
            <p:cNvPr id="15369" name="Text Box 12"/>
            <p:cNvSpPr txBox="1">
              <a:spLocks noChangeArrowheads="1"/>
            </p:cNvSpPr>
            <p:nvPr/>
          </p:nvSpPr>
          <p:spPr bwMode="auto">
            <a:xfrm>
              <a:off x="824" y="2606"/>
              <a:ext cx="472" cy="250"/>
            </a:xfrm>
            <a:prstGeom prst="rect">
              <a:avLst/>
            </a:prstGeom>
            <a:noFill/>
            <a:ln w="9525" algn="ctr">
              <a:noFill/>
              <a:miter lim="800000"/>
              <a:headEnd/>
              <a:tailEnd/>
            </a:ln>
          </p:spPr>
          <p:txBody>
            <a:bodyPr wrap="none">
              <a:spAutoFit/>
            </a:bodyPr>
            <a:lstStyle/>
            <a:p>
              <a:pPr algn="ctr"/>
              <a:r>
                <a:rPr lang="en-US" sz="2000">
                  <a:solidFill>
                    <a:schemeClr val="tx2"/>
                  </a:solidFill>
                  <a:latin typeface="Arial" pitchFamily="34" charset="0"/>
                </a:rPr>
                <a:t>SMA</a:t>
              </a:r>
            </a:p>
          </p:txBody>
        </p:sp>
        <p:sp>
          <p:nvSpPr>
            <p:cNvPr id="15370" name="Line 21"/>
            <p:cNvSpPr>
              <a:spLocks noChangeShapeType="1"/>
            </p:cNvSpPr>
            <p:nvPr/>
          </p:nvSpPr>
          <p:spPr bwMode="auto">
            <a:xfrm>
              <a:off x="2400" y="2592"/>
              <a:ext cx="480" cy="0"/>
            </a:xfrm>
            <a:prstGeom prst="line">
              <a:avLst/>
            </a:prstGeom>
            <a:noFill/>
            <a:ln w="50800">
              <a:solidFill>
                <a:schemeClr val="tx1"/>
              </a:solidFill>
              <a:round/>
              <a:headEnd/>
              <a:tailEnd type="triangle" w="med" len="med"/>
            </a:ln>
          </p:spPr>
          <p:txBody>
            <a:bodyPr/>
            <a:lstStyle/>
            <a:p>
              <a:endParaRPr lang="en-US"/>
            </a:p>
          </p:txBody>
        </p:sp>
        <p:sp>
          <p:nvSpPr>
            <p:cNvPr id="15371" name="Text Box 22"/>
            <p:cNvSpPr txBox="1">
              <a:spLocks noChangeArrowheads="1"/>
            </p:cNvSpPr>
            <p:nvPr/>
          </p:nvSpPr>
          <p:spPr bwMode="auto">
            <a:xfrm>
              <a:off x="2958" y="2499"/>
              <a:ext cx="546" cy="237"/>
            </a:xfrm>
            <a:prstGeom prst="rect">
              <a:avLst/>
            </a:prstGeom>
            <a:solidFill>
              <a:srgbClr val="FF0000"/>
            </a:solidFill>
            <a:ln w="9525">
              <a:solidFill>
                <a:schemeClr val="tx1"/>
              </a:solidFill>
              <a:miter lim="800000"/>
              <a:headEnd/>
              <a:tailEnd/>
            </a:ln>
          </p:spPr>
          <p:txBody>
            <a:bodyPr wrap="none">
              <a:spAutoFit/>
            </a:bodyPr>
            <a:lstStyle/>
            <a:p>
              <a:r>
                <a:rPr lang="en-US">
                  <a:solidFill>
                    <a:schemeClr val="bg1"/>
                  </a:solidFill>
                  <a:latin typeface="Arial" pitchFamily="34" charset="0"/>
                </a:rPr>
                <a:t>LCFD </a:t>
              </a:r>
            </a:p>
          </p:txBody>
        </p:sp>
        <p:sp>
          <p:nvSpPr>
            <p:cNvPr id="15372" name="Line 23"/>
            <p:cNvSpPr>
              <a:spLocks noChangeShapeType="1"/>
            </p:cNvSpPr>
            <p:nvPr/>
          </p:nvSpPr>
          <p:spPr bwMode="auto">
            <a:xfrm>
              <a:off x="3552" y="2592"/>
              <a:ext cx="480" cy="0"/>
            </a:xfrm>
            <a:prstGeom prst="line">
              <a:avLst/>
            </a:prstGeom>
            <a:noFill/>
            <a:ln w="50800">
              <a:solidFill>
                <a:schemeClr val="tx1"/>
              </a:solidFill>
              <a:round/>
              <a:headEnd/>
              <a:tailEnd type="triangle" w="med" len="med"/>
            </a:ln>
          </p:spPr>
          <p:txBody>
            <a:bodyPr/>
            <a:lstStyle/>
            <a:p>
              <a:endParaRPr lang="en-US"/>
            </a:p>
          </p:txBody>
        </p:sp>
        <p:sp>
          <p:nvSpPr>
            <p:cNvPr id="15373" name="Text Box 24"/>
            <p:cNvSpPr txBox="1">
              <a:spLocks noChangeArrowheads="1"/>
            </p:cNvSpPr>
            <p:nvPr/>
          </p:nvSpPr>
          <p:spPr bwMode="auto">
            <a:xfrm>
              <a:off x="4102" y="2470"/>
              <a:ext cx="554" cy="410"/>
            </a:xfrm>
            <a:prstGeom prst="rect">
              <a:avLst/>
            </a:prstGeom>
            <a:solidFill>
              <a:schemeClr val="accent1"/>
            </a:solidFill>
            <a:ln w="9525">
              <a:solidFill>
                <a:schemeClr val="tx1"/>
              </a:solidFill>
              <a:miter lim="800000"/>
              <a:headEnd/>
              <a:tailEnd/>
            </a:ln>
          </p:spPr>
          <p:txBody>
            <a:bodyPr wrap="none">
              <a:spAutoFit/>
            </a:bodyPr>
            <a:lstStyle/>
            <a:p>
              <a:r>
                <a:rPr lang="en-US">
                  <a:latin typeface="Arial" pitchFamily="34" charset="0"/>
                </a:rPr>
                <a:t>Fast </a:t>
              </a:r>
            </a:p>
            <a:p>
              <a:r>
                <a:rPr lang="en-US">
                  <a:latin typeface="Arial" pitchFamily="34" charset="0"/>
                </a:rPr>
                <a:t>Scope</a:t>
              </a:r>
            </a:p>
          </p:txBody>
        </p:sp>
        <p:sp>
          <p:nvSpPr>
            <p:cNvPr id="15374" name="Text Box 25"/>
            <p:cNvSpPr txBox="1">
              <a:spLocks noChangeArrowheads="1"/>
            </p:cNvSpPr>
            <p:nvPr/>
          </p:nvSpPr>
          <p:spPr bwMode="auto">
            <a:xfrm>
              <a:off x="1920" y="3168"/>
              <a:ext cx="472" cy="250"/>
            </a:xfrm>
            <a:prstGeom prst="rect">
              <a:avLst/>
            </a:prstGeom>
            <a:noFill/>
            <a:ln w="9525" algn="ctr">
              <a:noFill/>
              <a:miter lim="800000"/>
              <a:headEnd/>
              <a:tailEnd/>
            </a:ln>
          </p:spPr>
          <p:txBody>
            <a:bodyPr wrap="none">
              <a:spAutoFit/>
            </a:bodyPr>
            <a:lstStyle/>
            <a:p>
              <a:pPr algn="ctr"/>
              <a:r>
                <a:rPr lang="en-US" sz="2000">
                  <a:solidFill>
                    <a:schemeClr val="tx2"/>
                  </a:solidFill>
                  <a:latin typeface="Arial" pitchFamily="34" charset="0"/>
                </a:rPr>
                <a:t>SMA</a:t>
              </a:r>
            </a:p>
          </p:txBody>
        </p:sp>
        <p:sp>
          <p:nvSpPr>
            <p:cNvPr id="15375" name="Text Box 26"/>
            <p:cNvSpPr txBox="1">
              <a:spLocks noChangeArrowheads="1"/>
            </p:cNvSpPr>
            <p:nvPr/>
          </p:nvSpPr>
          <p:spPr bwMode="auto">
            <a:xfrm>
              <a:off x="2400" y="2592"/>
              <a:ext cx="472" cy="250"/>
            </a:xfrm>
            <a:prstGeom prst="rect">
              <a:avLst/>
            </a:prstGeom>
            <a:noFill/>
            <a:ln w="9525" algn="ctr">
              <a:noFill/>
              <a:miter lim="800000"/>
              <a:headEnd/>
              <a:tailEnd/>
            </a:ln>
          </p:spPr>
          <p:txBody>
            <a:bodyPr wrap="none">
              <a:spAutoFit/>
            </a:bodyPr>
            <a:lstStyle/>
            <a:p>
              <a:pPr algn="ctr"/>
              <a:r>
                <a:rPr lang="en-US" sz="2000">
                  <a:solidFill>
                    <a:schemeClr val="tx2"/>
                  </a:solidFill>
                  <a:latin typeface="Arial" pitchFamily="34" charset="0"/>
                </a:rPr>
                <a:t>SMA</a:t>
              </a:r>
            </a:p>
          </p:txBody>
        </p:sp>
        <p:sp>
          <p:nvSpPr>
            <p:cNvPr id="15376" name="Text Box 27"/>
            <p:cNvSpPr txBox="1">
              <a:spLocks noChangeArrowheads="1"/>
            </p:cNvSpPr>
            <p:nvPr/>
          </p:nvSpPr>
          <p:spPr bwMode="auto">
            <a:xfrm>
              <a:off x="3525" y="2640"/>
              <a:ext cx="543" cy="250"/>
            </a:xfrm>
            <a:prstGeom prst="rect">
              <a:avLst/>
            </a:prstGeom>
            <a:noFill/>
            <a:ln w="9525" algn="ctr">
              <a:noFill/>
              <a:miter lim="800000"/>
              <a:headEnd/>
              <a:tailEnd/>
            </a:ln>
          </p:spPr>
          <p:txBody>
            <a:bodyPr wrap="none">
              <a:spAutoFit/>
            </a:bodyPr>
            <a:lstStyle/>
            <a:p>
              <a:pPr algn="ctr"/>
              <a:r>
                <a:rPr lang="en-US" sz="2000">
                  <a:solidFill>
                    <a:schemeClr val="tx2"/>
                  </a:solidFill>
                  <a:latin typeface="Arial" pitchFamily="34" charset="0"/>
                </a:rPr>
                <a:t>Lemo</a:t>
              </a:r>
            </a:p>
          </p:txBody>
        </p:sp>
        <p:sp>
          <p:nvSpPr>
            <p:cNvPr id="15377" name="Text Box 28"/>
            <p:cNvSpPr txBox="1">
              <a:spLocks noChangeArrowheads="1"/>
            </p:cNvSpPr>
            <p:nvPr/>
          </p:nvSpPr>
          <p:spPr bwMode="auto">
            <a:xfrm>
              <a:off x="2736" y="3238"/>
              <a:ext cx="554" cy="410"/>
            </a:xfrm>
            <a:prstGeom prst="rect">
              <a:avLst/>
            </a:prstGeom>
            <a:solidFill>
              <a:schemeClr val="accent1"/>
            </a:solidFill>
            <a:ln w="9525">
              <a:solidFill>
                <a:schemeClr val="tx1"/>
              </a:solidFill>
              <a:miter lim="800000"/>
              <a:headEnd/>
              <a:tailEnd/>
            </a:ln>
          </p:spPr>
          <p:txBody>
            <a:bodyPr wrap="none">
              <a:spAutoFit/>
            </a:bodyPr>
            <a:lstStyle/>
            <a:p>
              <a:r>
                <a:rPr lang="en-US">
                  <a:latin typeface="Arial" pitchFamily="34" charset="0"/>
                </a:rPr>
                <a:t>Fast </a:t>
              </a:r>
            </a:p>
            <a:p>
              <a:r>
                <a:rPr lang="en-US">
                  <a:latin typeface="Arial" pitchFamily="34" charset="0"/>
                </a:rPr>
                <a:t>Scope</a:t>
              </a:r>
            </a:p>
          </p:txBody>
        </p:sp>
      </p:grpSp>
      <p:sp>
        <p:nvSpPr>
          <p:cNvPr id="15364" name="Text Box 31"/>
          <p:cNvSpPr txBox="1">
            <a:spLocks noChangeArrowheads="1"/>
          </p:cNvSpPr>
          <p:nvPr/>
        </p:nvSpPr>
        <p:spPr bwMode="auto">
          <a:xfrm>
            <a:off x="0" y="3700463"/>
            <a:ext cx="3786742" cy="1200329"/>
          </a:xfrm>
          <a:prstGeom prst="rect">
            <a:avLst/>
          </a:prstGeom>
          <a:noFill/>
          <a:ln w="9525">
            <a:noFill/>
            <a:miter lim="800000"/>
            <a:headEnd/>
            <a:tailEnd/>
          </a:ln>
        </p:spPr>
        <p:txBody>
          <a:bodyPr wrap="none">
            <a:spAutoFit/>
          </a:bodyPr>
          <a:lstStyle/>
          <a:p>
            <a:r>
              <a:rPr lang="en-US" b="1" dirty="0"/>
              <a:t>QUARTIC:</a:t>
            </a:r>
          </a:p>
          <a:p>
            <a:r>
              <a:rPr lang="en-US" b="1" dirty="0" err="1"/>
              <a:t>Photonis</a:t>
            </a:r>
            <a:r>
              <a:rPr lang="en-US" b="1" dirty="0"/>
              <a:t> </a:t>
            </a:r>
            <a:r>
              <a:rPr lang="en-US" b="1" dirty="0" err="1" smtClean="0"/>
              <a:t>Planacon</a:t>
            </a:r>
            <a:r>
              <a:rPr lang="en-US" b="1" dirty="0"/>
              <a:t> </a:t>
            </a:r>
            <a:r>
              <a:rPr lang="en-US" b="1" dirty="0" smtClean="0"/>
              <a:t>10 </a:t>
            </a:r>
            <a:r>
              <a:rPr lang="en-US" b="1" dirty="0">
                <a:sym typeface="Symbol" pitchFamily="18" charset="2"/>
              </a:rPr>
              <a:t>m pore 8x8</a:t>
            </a:r>
          </a:p>
          <a:p>
            <a:r>
              <a:rPr lang="en-US" b="1" dirty="0" err="1">
                <a:sym typeface="Symbol" pitchFamily="18" charset="2"/>
              </a:rPr>
              <a:t>Gastof</a:t>
            </a:r>
            <a:r>
              <a:rPr lang="en-US" b="1" dirty="0">
                <a:sym typeface="Symbol" pitchFamily="18" charset="2"/>
              </a:rPr>
              <a:t>:</a:t>
            </a:r>
          </a:p>
          <a:p>
            <a:r>
              <a:rPr lang="en-US" b="1" dirty="0">
                <a:sym typeface="Symbol" pitchFamily="18" charset="2"/>
              </a:rPr>
              <a:t>Hamamatsu 6 m </a:t>
            </a:r>
            <a:r>
              <a:rPr lang="en-US" b="1" dirty="0" smtClean="0">
                <a:sym typeface="Symbol" pitchFamily="18" charset="2"/>
              </a:rPr>
              <a:t>pore single channel</a:t>
            </a:r>
            <a:endParaRPr lang="en-US" b="1"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u="sng" smtClean="0">
                <a:solidFill>
                  <a:srgbClr val="0000FF"/>
                </a:solidFill>
                <a:latin typeface="Times New Roman" pitchFamily="18" charset="0"/>
              </a:rPr>
              <a:t>LCFD</a:t>
            </a:r>
          </a:p>
        </p:txBody>
      </p:sp>
      <p:pic>
        <p:nvPicPr>
          <p:cNvPr id="271367" name="Picture 7"/>
          <p:cNvPicPr>
            <a:picLocks noChangeAspect="1" noChangeArrowheads="1"/>
          </p:cNvPicPr>
          <p:nvPr/>
        </p:nvPicPr>
        <p:blipFill>
          <a:blip r:embed="rId3"/>
          <a:srcRect/>
          <a:stretch>
            <a:fillRect/>
          </a:stretch>
        </p:blipFill>
        <p:spPr bwMode="auto">
          <a:xfrm>
            <a:off x="3657600" y="1219200"/>
            <a:ext cx="5486400" cy="4232275"/>
          </a:xfrm>
          <a:prstGeom prst="rect">
            <a:avLst/>
          </a:prstGeom>
          <a:noFill/>
          <a:ln w="9525">
            <a:noFill/>
            <a:miter lim="800000"/>
            <a:headEnd/>
            <a:tailEnd/>
          </a:ln>
        </p:spPr>
      </p:pic>
      <p:pic>
        <p:nvPicPr>
          <p:cNvPr id="16388" name="Picture 6"/>
          <p:cNvPicPr>
            <a:picLocks noChangeAspect="1" noChangeArrowheads="1"/>
          </p:cNvPicPr>
          <p:nvPr/>
        </p:nvPicPr>
        <p:blipFill>
          <a:blip r:embed="rId4"/>
          <a:srcRect/>
          <a:stretch>
            <a:fillRect/>
          </a:stretch>
        </p:blipFill>
        <p:spPr bwMode="auto">
          <a:xfrm>
            <a:off x="457200" y="4419600"/>
            <a:ext cx="5475288" cy="1946275"/>
          </a:xfrm>
          <a:prstGeom prst="rect">
            <a:avLst/>
          </a:prstGeom>
          <a:noFill/>
          <a:ln w="9525">
            <a:noFill/>
            <a:miter lim="800000"/>
            <a:headEnd/>
            <a:tailEnd/>
          </a:ln>
        </p:spPr>
      </p:pic>
      <p:cxnSp>
        <p:nvCxnSpPr>
          <p:cNvPr id="271369" name="AutoShape 9"/>
          <p:cNvCxnSpPr>
            <a:cxnSpLocks noChangeShapeType="1"/>
          </p:cNvCxnSpPr>
          <p:nvPr/>
        </p:nvCxnSpPr>
        <p:spPr bwMode="auto">
          <a:xfrm flipV="1">
            <a:off x="3581400" y="2743200"/>
            <a:ext cx="3048000" cy="1828800"/>
          </a:xfrm>
          <a:prstGeom prst="curvedConnector3">
            <a:avLst>
              <a:gd name="adj1" fmla="val 50000"/>
            </a:avLst>
          </a:prstGeom>
          <a:noFill/>
          <a:ln w="31750">
            <a:solidFill>
              <a:schemeClr val="bg1"/>
            </a:solidFill>
            <a:prstDash val="dash"/>
            <a:round/>
            <a:headEnd/>
            <a:tailEnd type="triangle" w="med" len="med"/>
          </a:ln>
        </p:spPr>
      </p:cxnSp>
      <p:sp>
        <p:nvSpPr>
          <p:cNvPr id="16390" name="Text Box 10"/>
          <p:cNvSpPr txBox="1">
            <a:spLocks noChangeArrowheads="1"/>
          </p:cNvSpPr>
          <p:nvPr/>
        </p:nvSpPr>
        <p:spPr bwMode="auto">
          <a:xfrm>
            <a:off x="228600" y="1981200"/>
            <a:ext cx="2964722" cy="2308324"/>
          </a:xfrm>
          <a:prstGeom prst="rect">
            <a:avLst/>
          </a:prstGeom>
          <a:solidFill>
            <a:srgbClr val="FFFF00"/>
          </a:solidFill>
          <a:ln w="9525">
            <a:noFill/>
            <a:miter lim="800000"/>
            <a:headEnd/>
            <a:tailEnd/>
          </a:ln>
        </p:spPr>
        <p:txBody>
          <a:bodyPr wrap="none">
            <a:spAutoFit/>
          </a:bodyPr>
          <a:lstStyle/>
          <a:p>
            <a:r>
              <a:rPr lang="en-US" b="1" dirty="0"/>
              <a:t>Louvain (Luc Bonnet</a:t>
            </a:r>
          </a:p>
          <a:p>
            <a:r>
              <a:rPr lang="en-US" b="1" dirty="0"/>
              <a:t>engineer) developed </a:t>
            </a:r>
          </a:p>
          <a:p>
            <a:r>
              <a:rPr lang="en-US" b="1" dirty="0"/>
              <a:t>LCFD </a:t>
            </a:r>
            <a:r>
              <a:rPr lang="en-US" b="1" dirty="0" smtClean="0"/>
              <a:t>(Louvain Constant</a:t>
            </a:r>
          </a:p>
          <a:p>
            <a:r>
              <a:rPr lang="en-US" b="1" dirty="0" smtClean="0"/>
              <a:t>Fraction Discriminator)</a:t>
            </a:r>
          </a:p>
          <a:p>
            <a:r>
              <a:rPr lang="en-US" b="1" dirty="0" smtClean="0"/>
              <a:t>mini-module </a:t>
            </a:r>
            <a:r>
              <a:rPr lang="en-US" b="1" dirty="0"/>
              <a:t>approach</a:t>
            </a:r>
          </a:p>
          <a:p>
            <a:r>
              <a:rPr lang="en-US" b="1" dirty="0" smtClean="0"/>
              <a:t>tuned </a:t>
            </a:r>
            <a:r>
              <a:rPr lang="en-US" b="1" dirty="0"/>
              <a:t>LCFD mini-module</a:t>
            </a:r>
          </a:p>
          <a:p>
            <a:r>
              <a:rPr lang="en-US" b="1" dirty="0"/>
              <a:t>to </a:t>
            </a:r>
            <a:r>
              <a:rPr lang="en-US" b="1" dirty="0" err="1"/>
              <a:t>Burle</a:t>
            </a:r>
            <a:r>
              <a:rPr lang="en-US" b="1" dirty="0"/>
              <a:t> </a:t>
            </a:r>
            <a:r>
              <a:rPr lang="en-US" b="1" dirty="0" smtClean="0"/>
              <a:t>and Hamamatsu rise</a:t>
            </a:r>
          </a:p>
          <a:p>
            <a:r>
              <a:rPr lang="en-US" b="1" dirty="0" smtClean="0"/>
              <a:t>times;</a:t>
            </a:r>
            <a:r>
              <a:rPr lang="en-US" b="1" dirty="0"/>
              <a:t> </a:t>
            </a:r>
            <a:r>
              <a:rPr lang="en-US" b="1" dirty="0" smtClean="0"/>
              <a:t> 12 </a:t>
            </a:r>
            <a:r>
              <a:rPr lang="en-US" b="1" dirty="0"/>
              <a:t>channel NIM unit</a:t>
            </a:r>
          </a:p>
        </p:txBody>
      </p:sp>
      <p:sp>
        <p:nvSpPr>
          <p:cNvPr id="7" name="TextBox 6"/>
          <p:cNvSpPr txBox="1"/>
          <p:nvPr/>
        </p:nvSpPr>
        <p:spPr>
          <a:xfrm>
            <a:off x="7848601" y="5638800"/>
            <a:ext cx="1316110" cy="923330"/>
          </a:xfrm>
          <a:prstGeom prst="rect">
            <a:avLst/>
          </a:prstGeom>
          <a:solidFill>
            <a:srgbClr val="FFFF00"/>
          </a:solidFill>
          <a:ln>
            <a:solidFill>
              <a:srgbClr val="FFFF00"/>
            </a:solidFill>
          </a:ln>
        </p:spPr>
        <p:txBody>
          <a:bodyPr wrap="square" rtlCol="0">
            <a:spAutoFit/>
          </a:bodyPr>
          <a:lstStyle/>
          <a:p>
            <a:r>
              <a:rPr lang="en-US" b="1" dirty="0" smtClean="0"/>
              <a:t>Remote</a:t>
            </a:r>
          </a:p>
          <a:p>
            <a:r>
              <a:rPr lang="en-US" b="1" dirty="0" smtClean="0"/>
              <a:t>control for </a:t>
            </a:r>
          </a:p>
          <a:p>
            <a:r>
              <a:rPr lang="en-US" b="1" dirty="0" smtClean="0"/>
              <a:t>threshold</a:t>
            </a:r>
            <a:endParaRPr lang="en-US" b="1" dirty="0"/>
          </a:p>
        </p:txBody>
      </p:sp>
      <p:cxnSp>
        <p:nvCxnSpPr>
          <p:cNvPr id="9" name="Straight Arrow Connector 8"/>
          <p:cNvCxnSpPr/>
          <p:nvPr/>
        </p:nvCxnSpPr>
        <p:spPr>
          <a:xfrm rot="5400000" flipH="1" flipV="1">
            <a:off x="8001000" y="54102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71369"/>
                                        </p:tgtEl>
                                        <p:attrNameLst>
                                          <p:attrName>style.visibility</p:attrName>
                                        </p:attrNameLst>
                                      </p:cBhvr>
                                      <p:to>
                                        <p:strVal val="visible"/>
                                      </p:to>
                                    </p:set>
                                    <p:anim calcmode="lin" valueType="num">
                                      <p:cBhvr>
                                        <p:cTn id="7" dur="5000" fill="hold"/>
                                        <p:tgtEl>
                                          <p:spTgt spid="271369"/>
                                        </p:tgtEl>
                                        <p:attrNameLst>
                                          <p:attrName>ppt_w</p:attrName>
                                        </p:attrNameLst>
                                      </p:cBhvr>
                                      <p:tavLst>
                                        <p:tav tm="0" fmla="#ppt_w*sin(2.5*pi*$)">
                                          <p:val>
                                            <p:fltVal val="0"/>
                                          </p:val>
                                        </p:tav>
                                        <p:tav tm="100000">
                                          <p:val>
                                            <p:fltVal val="1"/>
                                          </p:val>
                                        </p:tav>
                                      </p:tavLst>
                                    </p:anim>
                                    <p:anim calcmode="lin" valueType="num">
                                      <p:cBhvr>
                                        <p:cTn id="8" dur="5000" fill="hold"/>
                                        <p:tgtEl>
                                          <p:spTgt spid="271369"/>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71367"/>
                                        </p:tgtEl>
                                        <p:attrNameLst>
                                          <p:attrName>style.visibility</p:attrName>
                                        </p:attrNameLst>
                                      </p:cBhvr>
                                      <p:to>
                                        <p:strVal val="visible"/>
                                      </p:to>
                                    </p:set>
                                    <p:anim calcmode="lin" valueType="num">
                                      <p:cBhvr>
                                        <p:cTn id="11" dur="5000" fill="hold"/>
                                        <p:tgtEl>
                                          <p:spTgt spid="271367"/>
                                        </p:tgtEl>
                                        <p:attrNameLst>
                                          <p:attrName>ppt_w</p:attrName>
                                        </p:attrNameLst>
                                      </p:cBhvr>
                                      <p:tavLst>
                                        <p:tav tm="0" fmla="#ppt_w*sin(2.5*pi*$)">
                                          <p:val>
                                            <p:fltVal val="0"/>
                                          </p:val>
                                        </p:tav>
                                        <p:tav tm="100000">
                                          <p:val>
                                            <p:fltVal val="1"/>
                                          </p:val>
                                        </p:tav>
                                      </p:tavLst>
                                    </p:anim>
                                    <p:anim calcmode="lin" valueType="num">
                                      <p:cBhvr>
                                        <p:cTn id="12" dur="5000" fill="hold"/>
                                        <p:tgtEl>
                                          <p:spTgt spid="271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pPr eaLnBrk="1" hangingPunct="1"/>
            <a:r>
              <a:rPr lang="en-US" sz="4800" b="1" u="sng" dirty="0" smtClean="0">
                <a:solidFill>
                  <a:srgbClr val="0000FF"/>
                </a:solidFill>
                <a:latin typeface="Times New Roman" pitchFamily="18" charset="0"/>
                <a:cs typeface="Times New Roman" pitchFamily="18" charset="0"/>
              </a:rPr>
              <a:t>Data Acquisition</a:t>
            </a:r>
          </a:p>
        </p:txBody>
      </p:sp>
      <p:sp>
        <p:nvSpPr>
          <p:cNvPr id="46083" name="Rectangle 3"/>
          <p:cNvSpPr>
            <a:spLocks noGrp="1" noChangeArrowheads="1"/>
          </p:cNvSpPr>
          <p:nvPr>
            <p:ph type="body" idx="1"/>
          </p:nvPr>
        </p:nvSpPr>
        <p:spPr>
          <a:xfrm>
            <a:off x="0" y="1600200"/>
            <a:ext cx="4800600" cy="4525963"/>
          </a:xfrm>
        </p:spPr>
        <p:txBody>
          <a:bodyPr/>
          <a:lstStyle/>
          <a:p>
            <a:pPr eaLnBrk="1" hangingPunct="1">
              <a:lnSpc>
                <a:spcPct val="90000"/>
              </a:lnSpc>
            </a:pPr>
            <a:r>
              <a:rPr lang="en-US" sz="2400" dirty="0" err="1" smtClean="0">
                <a:latin typeface="Times New Roman" pitchFamily="18" charset="0"/>
                <a:cs typeface="Times New Roman" pitchFamily="18" charset="0"/>
              </a:rPr>
              <a:t>Lecroy</a:t>
            </a:r>
            <a:r>
              <a:rPr lang="en-US" sz="2400" dirty="0" smtClean="0">
                <a:latin typeface="Times New Roman" pitchFamily="18" charset="0"/>
                <a:cs typeface="Times New Roman" pitchFamily="18" charset="0"/>
              </a:rPr>
              <a:t> 8620A  6 GHz  20 Gs (UTA) </a:t>
            </a:r>
          </a:p>
          <a:p>
            <a:pPr eaLnBrk="1" hangingPunct="1">
              <a:lnSpc>
                <a:spcPct val="90000"/>
              </a:lnSpc>
            </a:pPr>
            <a:r>
              <a:rPr lang="en-US" sz="2400" dirty="0" err="1" smtClean="0">
                <a:latin typeface="Times New Roman" pitchFamily="18" charset="0"/>
                <a:cs typeface="Times New Roman" pitchFamily="18" charset="0"/>
              </a:rPr>
              <a:t>Lecroy</a:t>
            </a:r>
            <a:r>
              <a:rPr lang="en-US" sz="2400" dirty="0" smtClean="0">
                <a:latin typeface="Times New Roman" pitchFamily="18" charset="0"/>
                <a:cs typeface="Times New Roman" pitchFamily="18" charset="0"/>
              </a:rPr>
              <a:t> 7300A  3 GHz 10-20 GS  (Louvain)</a:t>
            </a:r>
          </a:p>
          <a:p>
            <a:pPr eaLnBrk="1" hangingPunct="1">
              <a:lnSpc>
                <a:spcPct val="90000"/>
              </a:lnSpc>
            </a:pPr>
            <a:r>
              <a:rPr lang="en-US" sz="2400" dirty="0" smtClean="0">
                <a:latin typeface="Times New Roman" pitchFamily="18" charset="0"/>
                <a:cs typeface="Times New Roman" pitchFamily="18" charset="0"/>
              </a:rPr>
              <a:t>Remotely operated from control room  using </a:t>
            </a:r>
            <a:r>
              <a:rPr lang="en-US" sz="2400" dirty="0" err="1" smtClean="0">
                <a:latin typeface="Times New Roman" pitchFamily="18" charset="0"/>
                <a:cs typeface="Times New Roman" pitchFamily="18" charset="0"/>
              </a:rPr>
              <a:t>TightVNC</a:t>
            </a:r>
            <a:endParaRPr lang="en-US" sz="2400" dirty="0" smtClean="0">
              <a:latin typeface="Times New Roman" pitchFamily="18" charset="0"/>
              <a:cs typeface="Times New Roman" pitchFamily="18" charset="0"/>
            </a:endParaRPr>
          </a:p>
          <a:p>
            <a:pPr eaLnBrk="1" hangingPunct="1">
              <a:lnSpc>
                <a:spcPct val="90000"/>
              </a:lnSpc>
            </a:pPr>
            <a:r>
              <a:rPr lang="en-US" sz="2400" dirty="0" smtClean="0">
                <a:latin typeface="Times New Roman" pitchFamily="18" charset="0"/>
                <a:cs typeface="Times New Roman" pitchFamily="18" charset="0"/>
              </a:rPr>
              <a:t>Transfer data periodically</a:t>
            </a:r>
          </a:p>
          <a:p>
            <a:pPr eaLnBrk="1" hangingPunct="1">
              <a:lnSpc>
                <a:spcPct val="90000"/>
              </a:lnSpc>
              <a:buFontTx/>
              <a:buNone/>
            </a:pPr>
            <a:r>
              <a:rPr lang="en-US" sz="2400" dirty="0" smtClean="0">
                <a:latin typeface="Times New Roman" pitchFamily="18" charset="0"/>
                <a:cs typeface="Times New Roman" pitchFamily="18" charset="0"/>
              </a:rPr>
              <a:t>      with external USB drive</a:t>
            </a:r>
          </a:p>
          <a:p>
            <a:pPr eaLnBrk="1" hangingPunct="1">
              <a:lnSpc>
                <a:spcPct val="90000"/>
              </a:lnSpc>
              <a:buFontTx/>
              <a:buNone/>
            </a:pPr>
            <a:endParaRPr lang="en-US" sz="2400" dirty="0" smtClean="0">
              <a:latin typeface="Times New Roman" pitchFamily="18" charset="0"/>
              <a:cs typeface="Times New Roman" pitchFamily="18" charset="0"/>
            </a:endParaRPr>
          </a:p>
        </p:txBody>
      </p:sp>
      <p:pic>
        <p:nvPicPr>
          <p:cNvPr id="46084" name="Picture 6" descr="daq-2"/>
          <p:cNvPicPr>
            <a:picLocks noChangeAspect="1" noChangeArrowheads="1"/>
          </p:cNvPicPr>
          <p:nvPr/>
        </p:nvPicPr>
        <p:blipFill>
          <a:blip r:embed="rId3"/>
          <a:srcRect/>
          <a:stretch>
            <a:fillRect/>
          </a:stretch>
        </p:blipFill>
        <p:spPr bwMode="auto">
          <a:xfrm>
            <a:off x="5181600" y="1371600"/>
            <a:ext cx="3463925" cy="4572000"/>
          </a:xfrm>
          <a:prstGeom prst="rect">
            <a:avLst/>
          </a:prstGeom>
          <a:noFill/>
          <a:ln w="9525">
            <a:noFill/>
            <a:miter lim="800000"/>
            <a:headEnd/>
            <a:tailEnd/>
          </a:ln>
        </p:spPr>
      </p:pic>
      <p:pic>
        <p:nvPicPr>
          <p:cNvPr id="50183" name="Picture 7" descr="brand"/>
          <p:cNvPicPr>
            <a:picLocks noChangeAspect="1" noChangeArrowheads="1"/>
          </p:cNvPicPr>
          <p:nvPr/>
        </p:nvPicPr>
        <p:blipFill>
          <a:blip r:embed="rId4"/>
          <a:srcRect/>
          <a:stretch>
            <a:fillRect/>
          </a:stretch>
        </p:blipFill>
        <p:spPr bwMode="auto">
          <a:xfrm>
            <a:off x="6781800" y="304800"/>
            <a:ext cx="1905000" cy="1905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sp>
        <p:nvSpPr>
          <p:cNvPr id="9" name="Date Placeholder 8"/>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p:cTn id="7" dur="500" fill="hold"/>
                                        <p:tgtEl>
                                          <p:spTgt spid="5018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018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018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3216D8"/>
                </a:solidFill>
                <a:latin typeface="Times New Roman" pitchFamily="18" charset="0"/>
                <a:cs typeface="Times New Roman" pitchFamily="18" charset="0"/>
              </a:rPr>
              <a:t>Outline</a:t>
            </a:r>
            <a:endParaRPr lang="en-US" b="1" u="sng" dirty="0">
              <a:solidFill>
                <a:srgbClr val="3216D8"/>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752600"/>
            <a:ext cx="8686800" cy="2438400"/>
          </a:xfrm>
        </p:spPr>
        <p:txBody>
          <a:bodyPr/>
          <a:lstStyle/>
          <a:p>
            <a:r>
              <a:rPr lang="en-US" dirty="0" smtClean="0"/>
              <a:t>Introduction to FP420/AFP</a:t>
            </a:r>
          </a:p>
          <a:p>
            <a:r>
              <a:rPr lang="en-US" dirty="0" smtClean="0"/>
              <a:t>AFP Cerenkov detectors and test beam results</a:t>
            </a:r>
          </a:p>
          <a:p>
            <a:r>
              <a:rPr lang="en-US" dirty="0" smtClean="0"/>
              <a:t>Rate and lifetime issues</a:t>
            </a:r>
          </a:p>
          <a:p>
            <a:r>
              <a:rPr lang="en-US" dirty="0" smtClean="0"/>
              <a:t>Laser tests</a:t>
            </a:r>
          </a:p>
          <a:p>
            <a:endParaRPr lang="en-US" dirty="0"/>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0" y="274638"/>
            <a:ext cx="8686800" cy="1143000"/>
          </a:xfrm>
          <a:prstGeom prst="rect">
            <a:avLst/>
          </a:prstGeom>
          <a:noFill/>
          <a:ln w="9525">
            <a:noFill/>
            <a:miter lim="800000"/>
            <a:headEnd/>
            <a:tailEnd/>
          </a:ln>
        </p:spPr>
        <p:txBody>
          <a:bodyPr anchor="ctr"/>
          <a:lstStyle/>
          <a:p>
            <a:pPr algn="ctr"/>
            <a:r>
              <a:rPr lang="en-US" sz="4800" b="1" u="sng" dirty="0">
                <a:solidFill>
                  <a:srgbClr val="3216D8"/>
                </a:solidFill>
                <a:latin typeface="Times New Roman" pitchFamily="18" charset="0"/>
                <a:cs typeface="Times New Roman" pitchFamily="18" charset="0"/>
              </a:rPr>
              <a:t>Latest QUARTIC Prototype</a:t>
            </a:r>
          </a:p>
        </p:txBody>
      </p:sp>
      <p:pic>
        <p:nvPicPr>
          <p:cNvPr id="41987" name="Picture 5" descr="100_0049"/>
          <p:cNvPicPr>
            <a:picLocks noChangeAspect="1" noChangeArrowheads="1"/>
          </p:cNvPicPr>
          <p:nvPr/>
        </p:nvPicPr>
        <p:blipFill>
          <a:blip r:embed="rId3"/>
          <a:srcRect/>
          <a:stretch>
            <a:fillRect/>
          </a:stretch>
        </p:blipFill>
        <p:spPr bwMode="auto">
          <a:xfrm>
            <a:off x="4267200" y="1676400"/>
            <a:ext cx="3902075" cy="2925763"/>
          </a:xfrm>
          <a:prstGeom prst="rect">
            <a:avLst/>
          </a:prstGeom>
          <a:noFill/>
          <a:ln w="9525">
            <a:noFill/>
            <a:miter lim="800000"/>
            <a:headEnd/>
            <a:tailEnd/>
          </a:ln>
        </p:spPr>
      </p:pic>
      <p:pic>
        <p:nvPicPr>
          <p:cNvPr id="41988" name="Picture 6" descr="100_0047"/>
          <p:cNvPicPr>
            <a:picLocks noChangeAspect="1" noChangeArrowheads="1"/>
          </p:cNvPicPr>
          <p:nvPr/>
        </p:nvPicPr>
        <p:blipFill>
          <a:blip r:embed="rId4"/>
          <a:srcRect/>
          <a:stretch>
            <a:fillRect/>
          </a:stretch>
        </p:blipFill>
        <p:spPr bwMode="auto">
          <a:xfrm>
            <a:off x="304800" y="1676400"/>
            <a:ext cx="3902075" cy="2925763"/>
          </a:xfrm>
          <a:prstGeom prst="rect">
            <a:avLst/>
          </a:prstGeom>
          <a:noFill/>
          <a:ln w="9525">
            <a:noFill/>
            <a:miter lim="800000"/>
            <a:headEnd/>
            <a:tailEnd/>
          </a:ln>
        </p:spPr>
      </p:pic>
      <p:sp>
        <p:nvSpPr>
          <p:cNvPr id="41989" name="Text Box 7"/>
          <p:cNvSpPr txBox="1">
            <a:spLocks noChangeArrowheads="1"/>
          </p:cNvSpPr>
          <p:nvPr/>
        </p:nvSpPr>
        <p:spPr bwMode="auto">
          <a:xfrm>
            <a:off x="1" y="5257800"/>
            <a:ext cx="9144000" cy="1323439"/>
          </a:xfrm>
          <a:prstGeom prst="rect">
            <a:avLst/>
          </a:prstGeom>
          <a:solidFill>
            <a:schemeClr val="accent1"/>
          </a:solidFill>
          <a:ln w="9525">
            <a:noFill/>
            <a:miter lim="800000"/>
            <a:headEnd/>
            <a:tailEnd/>
          </a:ln>
        </p:spPr>
        <p:txBody>
          <a:bodyPr wrap="square">
            <a:spAutoFit/>
          </a:bodyPr>
          <a:lstStyle/>
          <a:p>
            <a:r>
              <a:rPr lang="en-US" sz="2000" dirty="0">
                <a:latin typeface="Arial" pitchFamily="34" charset="0"/>
              </a:rPr>
              <a:t>Testing long bars 90 mm (HE to HH) and mini bars 15 mm (HA to HD</a:t>
            </a:r>
            <a:r>
              <a:rPr lang="en-US" sz="2000" dirty="0" smtClean="0">
                <a:latin typeface="Arial" pitchFamily="34" charset="0"/>
              </a:rPr>
              <a:t>).</a:t>
            </a:r>
            <a:endParaRPr lang="en-US" sz="2000" dirty="0">
              <a:latin typeface="Arial" pitchFamily="34" charset="0"/>
            </a:endParaRPr>
          </a:p>
          <a:p>
            <a:r>
              <a:rPr lang="en-US" sz="2000" dirty="0">
                <a:latin typeface="Arial" pitchFamily="34" charset="0"/>
              </a:rPr>
              <a:t> </a:t>
            </a:r>
            <a:r>
              <a:rPr lang="en-US" sz="2000" dirty="0" smtClean="0">
                <a:latin typeface="Arial" pitchFamily="34" charset="0"/>
              </a:rPr>
              <a:t>Simulations show that long bars have </a:t>
            </a:r>
            <a:r>
              <a:rPr lang="en-US" sz="2000" dirty="0">
                <a:latin typeface="Arial" pitchFamily="34" charset="0"/>
              </a:rPr>
              <a:t>more light from total internal reflection </a:t>
            </a:r>
            <a:endParaRPr lang="en-US" sz="2000" dirty="0" smtClean="0">
              <a:latin typeface="Arial" pitchFamily="34" charset="0"/>
            </a:endParaRPr>
          </a:p>
          <a:p>
            <a:r>
              <a:rPr lang="en-US" sz="2000" dirty="0" smtClean="0">
                <a:latin typeface="Arial" pitchFamily="34" charset="0"/>
              </a:rPr>
              <a:t> vs</a:t>
            </a:r>
            <a:r>
              <a:rPr lang="en-US" sz="2000" dirty="0">
                <a:latin typeface="Arial" pitchFamily="34" charset="0"/>
              </a:rPr>
              <a:t>. losses </a:t>
            </a:r>
            <a:r>
              <a:rPr lang="en-US" sz="2000" dirty="0" smtClean="0">
                <a:latin typeface="Arial" pitchFamily="34" charset="0"/>
              </a:rPr>
              <a:t>from  </a:t>
            </a:r>
            <a:r>
              <a:rPr lang="en-US" sz="2000" dirty="0">
                <a:latin typeface="Arial" pitchFamily="34" charset="0"/>
              </a:rPr>
              <a:t>reflection in air light guide, but more time dispersion due </a:t>
            </a:r>
            <a:r>
              <a:rPr lang="en-US" sz="2000" dirty="0" smtClean="0">
                <a:latin typeface="Arial" pitchFamily="34" charset="0"/>
              </a:rPr>
              <a:t>to </a:t>
            </a:r>
            <a:r>
              <a:rPr lang="en-US" sz="2000" dirty="0" smtClean="0">
                <a:solidFill>
                  <a:srgbClr val="FF0000"/>
                </a:solidFill>
                <a:latin typeface="Arial" pitchFamily="34" charset="0"/>
                <a:sym typeface="Symbol" pitchFamily="18" charset="2"/>
              </a:rPr>
              <a:t>n</a:t>
            </a:r>
            <a:r>
              <a:rPr lang="en-US" sz="2000" dirty="0">
                <a:solidFill>
                  <a:srgbClr val="FF0000"/>
                </a:solidFill>
                <a:latin typeface="Arial" pitchFamily="34" charset="0"/>
                <a:sym typeface="Symbol" pitchFamily="18" charset="2"/>
              </a:rPr>
              <a:t>()</a:t>
            </a:r>
            <a:r>
              <a:rPr lang="en-US" sz="2000" dirty="0">
                <a:latin typeface="Arial" pitchFamily="34" charset="0"/>
              </a:rPr>
              <a:t> </a:t>
            </a:r>
          </a:p>
        </p:txBody>
      </p:sp>
      <p:sp>
        <p:nvSpPr>
          <p:cNvPr id="41990" name="Text Box 8"/>
          <p:cNvSpPr txBox="1">
            <a:spLocks noChangeArrowheads="1"/>
          </p:cNvSpPr>
          <p:nvPr/>
        </p:nvSpPr>
        <p:spPr bwMode="auto">
          <a:xfrm>
            <a:off x="1905000" y="4586288"/>
            <a:ext cx="677863" cy="519112"/>
          </a:xfrm>
          <a:prstGeom prst="rect">
            <a:avLst/>
          </a:prstGeom>
          <a:solidFill>
            <a:srgbClr val="F2FD19"/>
          </a:solidFill>
          <a:ln w="9525">
            <a:noFill/>
            <a:miter lim="800000"/>
            <a:headEnd/>
            <a:tailEnd/>
          </a:ln>
        </p:spPr>
        <p:txBody>
          <a:bodyPr wrap="none">
            <a:spAutoFit/>
          </a:bodyPr>
          <a:lstStyle/>
          <a:p>
            <a:r>
              <a:rPr lang="en-US">
                <a:latin typeface="Arial" pitchFamily="34" charset="0"/>
              </a:rPr>
              <a:t>HE</a:t>
            </a:r>
          </a:p>
        </p:txBody>
      </p:sp>
      <p:sp>
        <p:nvSpPr>
          <p:cNvPr id="41991" name="Line 9"/>
          <p:cNvSpPr>
            <a:spLocks noChangeShapeType="1"/>
          </p:cNvSpPr>
          <p:nvPr/>
        </p:nvSpPr>
        <p:spPr bwMode="auto">
          <a:xfrm flipH="1" flipV="1">
            <a:off x="2057400" y="4343400"/>
            <a:ext cx="76200" cy="304800"/>
          </a:xfrm>
          <a:prstGeom prst="line">
            <a:avLst/>
          </a:prstGeom>
          <a:noFill/>
          <a:ln w="25400">
            <a:solidFill>
              <a:schemeClr val="tx1"/>
            </a:solidFill>
            <a:round/>
            <a:headEnd/>
            <a:tailEnd type="triangle" w="med" len="med"/>
          </a:ln>
        </p:spPr>
        <p:txBody>
          <a:bodyPr/>
          <a:lstStyle/>
          <a:p>
            <a:endParaRPr lang="en-US"/>
          </a:p>
        </p:txBody>
      </p:sp>
      <p:sp>
        <p:nvSpPr>
          <p:cNvPr id="41992" name="Text Box 10"/>
          <p:cNvSpPr txBox="1">
            <a:spLocks noChangeArrowheads="1"/>
          </p:cNvSpPr>
          <p:nvPr/>
        </p:nvSpPr>
        <p:spPr bwMode="auto">
          <a:xfrm>
            <a:off x="3187700" y="3505200"/>
            <a:ext cx="698500" cy="519113"/>
          </a:xfrm>
          <a:prstGeom prst="rect">
            <a:avLst/>
          </a:prstGeom>
          <a:solidFill>
            <a:srgbClr val="F2FD19"/>
          </a:solidFill>
          <a:ln w="9525">
            <a:noFill/>
            <a:miter lim="800000"/>
            <a:headEnd/>
            <a:tailEnd/>
          </a:ln>
        </p:spPr>
        <p:txBody>
          <a:bodyPr wrap="none">
            <a:spAutoFit/>
          </a:bodyPr>
          <a:lstStyle/>
          <a:p>
            <a:r>
              <a:rPr lang="en-US">
                <a:latin typeface="Arial" pitchFamily="34" charset="0"/>
              </a:rPr>
              <a:t>HH</a:t>
            </a:r>
          </a:p>
        </p:txBody>
      </p:sp>
      <p:sp>
        <p:nvSpPr>
          <p:cNvPr id="41993" name="Line 11"/>
          <p:cNvSpPr>
            <a:spLocks noChangeShapeType="1"/>
          </p:cNvSpPr>
          <p:nvPr/>
        </p:nvSpPr>
        <p:spPr bwMode="auto">
          <a:xfrm flipH="1" flipV="1">
            <a:off x="2667000" y="3581400"/>
            <a:ext cx="609600" cy="228600"/>
          </a:xfrm>
          <a:prstGeom prst="line">
            <a:avLst/>
          </a:prstGeom>
          <a:noFill/>
          <a:ln w="38100">
            <a:solidFill>
              <a:schemeClr val="tx1"/>
            </a:solidFill>
            <a:round/>
            <a:headEnd/>
            <a:tailEnd type="triangle" w="med" len="med"/>
          </a:ln>
        </p:spPr>
        <p:txBody>
          <a:bodyPr/>
          <a:lstStyle/>
          <a:p>
            <a:endParaRPr lang="en-US"/>
          </a:p>
        </p:txBody>
      </p:sp>
      <p:sp>
        <p:nvSpPr>
          <p:cNvPr id="41994" name="Text Box 12"/>
          <p:cNvSpPr txBox="1">
            <a:spLocks noChangeArrowheads="1"/>
          </p:cNvSpPr>
          <p:nvPr/>
        </p:nvSpPr>
        <p:spPr bwMode="auto">
          <a:xfrm>
            <a:off x="1066800" y="1752600"/>
            <a:ext cx="698500" cy="519113"/>
          </a:xfrm>
          <a:prstGeom prst="rect">
            <a:avLst/>
          </a:prstGeom>
          <a:solidFill>
            <a:srgbClr val="F2FD19"/>
          </a:solidFill>
          <a:ln w="9525">
            <a:noFill/>
            <a:miter lim="800000"/>
            <a:headEnd/>
            <a:tailEnd/>
          </a:ln>
        </p:spPr>
        <p:txBody>
          <a:bodyPr wrap="none">
            <a:spAutoFit/>
          </a:bodyPr>
          <a:lstStyle/>
          <a:p>
            <a:r>
              <a:rPr lang="en-US">
                <a:latin typeface="Arial" pitchFamily="34" charset="0"/>
              </a:rPr>
              <a:t>HC</a:t>
            </a:r>
          </a:p>
        </p:txBody>
      </p:sp>
      <p:sp>
        <p:nvSpPr>
          <p:cNvPr id="41995" name="Line 13"/>
          <p:cNvSpPr>
            <a:spLocks noChangeShapeType="1"/>
          </p:cNvSpPr>
          <p:nvPr/>
        </p:nvSpPr>
        <p:spPr bwMode="auto">
          <a:xfrm>
            <a:off x="1600200" y="2209800"/>
            <a:ext cx="228600" cy="457200"/>
          </a:xfrm>
          <a:prstGeom prst="line">
            <a:avLst/>
          </a:prstGeom>
          <a:noFill/>
          <a:ln w="25400">
            <a:solidFill>
              <a:schemeClr val="tx1"/>
            </a:solidFill>
            <a:round/>
            <a:headEnd/>
            <a:tailEnd type="triangle" w="med" len="med"/>
          </a:ln>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20</a:t>
            </a:fld>
            <a:endParaRPr lang="en-US"/>
          </a:p>
        </p:txBody>
      </p:sp>
      <p:sp>
        <p:nvSpPr>
          <p:cNvPr id="13" name="Footer Placeholder 12"/>
          <p:cNvSpPr>
            <a:spLocks noGrp="1"/>
          </p:cNvSpPr>
          <p:nvPr>
            <p:ph type="ftr" sz="quarter" idx="11"/>
          </p:nvPr>
        </p:nvSpPr>
        <p:spPr/>
        <p:txBody>
          <a:bodyPr/>
          <a:lstStyle/>
          <a:p>
            <a:r>
              <a:rPr lang="en-US" smtClean="0"/>
              <a:t>Andrew Brandt,  Giessen Cherenkov Workshop </a:t>
            </a:r>
            <a:endParaRPr lang="en-US"/>
          </a:p>
        </p:txBody>
      </p:sp>
      <p:sp>
        <p:nvSpPr>
          <p:cNvPr id="14" name="Date Placeholder 13"/>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027238"/>
            <a:ext cx="8229600" cy="1143000"/>
          </a:xfrm>
        </p:spPr>
        <p:txBody>
          <a:bodyPr/>
          <a:lstStyle/>
          <a:p>
            <a:pPr eaLnBrk="1" hangingPunct="1"/>
            <a:r>
              <a:rPr lang="en-US" smtClean="0"/>
              <a:t>Dt</a:t>
            </a:r>
          </a:p>
        </p:txBody>
      </p:sp>
      <p:pic>
        <p:nvPicPr>
          <p:cNvPr id="6147" name="Picture 3" descr="618-hfc-hec"/>
          <p:cNvPicPr>
            <a:picLocks noChangeAspect="1" noChangeArrowheads="1"/>
          </p:cNvPicPr>
          <p:nvPr/>
        </p:nvPicPr>
        <p:blipFill>
          <a:blip r:embed="rId3"/>
          <a:srcRect/>
          <a:stretch>
            <a:fillRect/>
          </a:stretch>
        </p:blipFill>
        <p:spPr bwMode="auto">
          <a:xfrm>
            <a:off x="838200" y="1139825"/>
            <a:ext cx="6858000" cy="4651375"/>
          </a:xfrm>
          <a:prstGeom prst="rect">
            <a:avLst/>
          </a:prstGeom>
          <a:noFill/>
          <a:ln w="9525">
            <a:noFill/>
            <a:miter lim="800000"/>
            <a:headEnd/>
            <a:tailEnd/>
          </a:ln>
        </p:spPr>
      </p:pic>
      <p:sp>
        <p:nvSpPr>
          <p:cNvPr id="6148" name="Rectangle 4"/>
          <p:cNvSpPr>
            <a:spLocks noChangeArrowheads="1"/>
          </p:cNvSpPr>
          <p:nvPr/>
        </p:nvSpPr>
        <p:spPr bwMode="auto">
          <a:xfrm>
            <a:off x="152400" y="0"/>
            <a:ext cx="8686800" cy="1143000"/>
          </a:xfrm>
          <a:prstGeom prst="rect">
            <a:avLst/>
          </a:prstGeom>
          <a:noFill/>
          <a:ln w="9525">
            <a:noFill/>
            <a:miter lim="800000"/>
            <a:headEnd/>
            <a:tailEnd/>
          </a:ln>
        </p:spPr>
        <p:txBody>
          <a:bodyPr anchor="ctr"/>
          <a:lstStyle/>
          <a:p>
            <a:pPr algn="ctr"/>
            <a:r>
              <a:rPr lang="en-US" sz="4400" b="1" u="sng" dirty="0">
                <a:solidFill>
                  <a:srgbClr val="0000FF"/>
                </a:solidFill>
                <a:latin typeface="Times New Roman" pitchFamily="18" charset="0"/>
              </a:rPr>
              <a:t>QUARTIC </a:t>
            </a:r>
            <a:r>
              <a:rPr lang="en-US" sz="4400" b="1" u="sng" dirty="0" smtClean="0">
                <a:solidFill>
                  <a:srgbClr val="0000FF"/>
                </a:solidFill>
                <a:latin typeface="Times New Roman" pitchFamily="18" charset="0"/>
              </a:rPr>
              <a:t>Timing 2008 CERN TB</a:t>
            </a:r>
            <a:endParaRPr lang="en-US" sz="4400" b="1" u="sng" dirty="0">
              <a:solidFill>
                <a:srgbClr val="0000FF"/>
              </a:solidFill>
              <a:latin typeface="Times New Roman" pitchFamily="18" charset="0"/>
            </a:endParaRPr>
          </a:p>
        </p:txBody>
      </p:sp>
      <p:sp>
        <p:nvSpPr>
          <p:cNvPr id="6149" name="Text Box 5"/>
          <p:cNvSpPr txBox="1">
            <a:spLocks noChangeArrowheads="1"/>
          </p:cNvSpPr>
          <p:nvPr/>
        </p:nvSpPr>
        <p:spPr bwMode="auto">
          <a:xfrm>
            <a:off x="1771650" y="1711325"/>
            <a:ext cx="2038350" cy="650875"/>
          </a:xfrm>
          <a:prstGeom prst="rect">
            <a:avLst/>
          </a:prstGeom>
          <a:solidFill>
            <a:srgbClr val="F2FD19"/>
          </a:solidFill>
          <a:ln w="9525">
            <a:solidFill>
              <a:schemeClr val="tx1"/>
            </a:solidFill>
            <a:miter lim="800000"/>
            <a:headEnd/>
            <a:tailEnd/>
          </a:ln>
        </p:spPr>
        <p:txBody>
          <a:bodyPr wrap="none">
            <a:spAutoFit/>
          </a:bodyPr>
          <a:lstStyle/>
          <a:p>
            <a:r>
              <a:rPr lang="en-US" b="1" dirty="0">
                <a:latin typeface="Times New Roman" pitchFamily="18" charset="0"/>
              </a:rPr>
              <a:t>56.6/1.4=40 </a:t>
            </a:r>
            <a:r>
              <a:rPr lang="en-US" b="1" dirty="0" err="1">
                <a:latin typeface="Times New Roman" pitchFamily="18" charset="0"/>
              </a:rPr>
              <a:t>ps</a:t>
            </a:r>
            <a:r>
              <a:rPr lang="en-US" b="1" dirty="0">
                <a:latin typeface="Times New Roman" pitchFamily="18" charset="0"/>
              </a:rPr>
              <a:t>/bar </a:t>
            </a:r>
          </a:p>
          <a:p>
            <a:r>
              <a:rPr lang="en-US" b="1" dirty="0">
                <a:latin typeface="Times New Roman" pitchFamily="18" charset="0"/>
              </a:rPr>
              <a:t>including </a:t>
            </a:r>
            <a:r>
              <a:rPr lang="en-US" b="1" dirty="0" smtClean="0">
                <a:latin typeface="Times New Roman" pitchFamily="18" charset="0"/>
              </a:rPr>
              <a:t>CFD</a:t>
            </a:r>
            <a:r>
              <a:rPr lang="en-US" b="1" dirty="0">
                <a:latin typeface="Times New Roman" pitchFamily="18" charset="0"/>
              </a:rPr>
              <a:t>!</a:t>
            </a:r>
          </a:p>
        </p:txBody>
      </p:sp>
      <p:sp>
        <p:nvSpPr>
          <p:cNvPr id="6150" name="Text Box 6"/>
          <p:cNvSpPr txBox="1">
            <a:spLocks noChangeArrowheads="1"/>
          </p:cNvSpPr>
          <p:nvPr/>
        </p:nvSpPr>
        <p:spPr bwMode="auto">
          <a:xfrm>
            <a:off x="228600" y="5911850"/>
            <a:ext cx="7998985" cy="646331"/>
          </a:xfrm>
          <a:prstGeom prst="rect">
            <a:avLst/>
          </a:prstGeom>
          <a:solidFill>
            <a:srgbClr val="FFFF00"/>
          </a:solidFill>
          <a:ln w="9525">
            <a:noFill/>
            <a:miter lim="800000"/>
            <a:headEnd/>
            <a:tailEnd/>
          </a:ln>
        </p:spPr>
        <p:txBody>
          <a:bodyPr wrap="none">
            <a:spAutoFit/>
          </a:bodyPr>
          <a:lstStyle/>
          <a:p>
            <a:r>
              <a:rPr lang="en-US" b="1" dirty="0">
                <a:solidFill>
                  <a:srgbClr val="FF0000"/>
                </a:solidFill>
                <a:latin typeface="Times New Roman" pitchFamily="18" charset="0"/>
              </a:rPr>
              <a:t>Time difference between two 9 cm quartz bars after </a:t>
            </a:r>
            <a:r>
              <a:rPr lang="en-US" b="1" dirty="0" smtClean="0">
                <a:solidFill>
                  <a:srgbClr val="FF0000"/>
                </a:solidFill>
                <a:latin typeface="Times New Roman" pitchFamily="18" charset="0"/>
              </a:rPr>
              <a:t> Louvain </a:t>
            </a:r>
          </a:p>
          <a:p>
            <a:r>
              <a:rPr lang="en-US" b="1" dirty="0" smtClean="0">
                <a:solidFill>
                  <a:srgbClr val="FF0000"/>
                </a:solidFill>
                <a:latin typeface="Times New Roman" pitchFamily="18" charset="0"/>
              </a:rPr>
              <a:t>constant </a:t>
            </a:r>
            <a:r>
              <a:rPr lang="en-US" b="1" dirty="0">
                <a:solidFill>
                  <a:srgbClr val="FF0000"/>
                </a:solidFill>
                <a:latin typeface="Times New Roman" pitchFamily="18" charset="0"/>
              </a:rPr>
              <a:t>fraction </a:t>
            </a:r>
            <a:r>
              <a:rPr lang="en-US" b="1" dirty="0" smtClean="0">
                <a:solidFill>
                  <a:srgbClr val="FF0000"/>
                </a:solidFill>
                <a:latin typeface="Times New Roman" pitchFamily="18" charset="0"/>
              </a:rPr>
              <a:t>discrimination is </a:t>
            </a:r>
            <a:r>
              <a:rPr lang="en-US" b="1" dirty="0">
                <a:solidFill>
                  <a:srgbClr val="FF0000"/>
                </a:solidFill>
                <a:latin typeface="Times New Roman" pitchFamily="18" charset="0"/>
              </a:rPr>
              <a:t>56 </a:t>
            </a:r>
            <a:r>
              <a:rPr lang="en-US" b="1" dirty="0" err="1">
                <a:solidFill>
                  <a:srgbClr val="FF0000"/>
                </a:solidFill>
                <a:latin typeface="Times New Roman" pitchFamily="18" charset="0"/>
              </a:rPr>
              <a:t>ps</a:t>
            </a:r>
            <a:r>
              <a:rPr lang="en-US" b="1" dirty="0">
                <a:solidFill>
                  <a:srgbClr val="FF0000"/>
                </a:solidFill>
                <a:latin typeface="Times New Roman" pitchFamily="18" charset="0"/>
              </a:rPr>
              <a:t>, implies a single bar resolution of 40 </a:t>
            </a:r>
            <a:r>
              <a:rPr lang="en-US" b="1" dirty="0" err="1">
                <a:solidFill>
                  <a:srgbClr val="FF0000"/>
                </a:solidFill>
                <a:latin typeface="Times New Roman" pitchFamily="18" charset="0"/>
              </a:rPr>
              <a:t>ps</a:t>
            </a:r>
            <a:endParaRPr lang="en-US" b="1" dirty="0">
              <a:solidFill>
                <a:srgbClr val="FF0000"/>
              </a:solidFill>
              <a:latin typeface="Times New Roman" pitchFamily="18" charset="0"/>
            </a:endParaRPr>
          </a:p>
        </p:txBody>
      </p:sp>
      <p:sp>
        <p:nvSpPr>
          <p:cNvPr id="7" name="TextBox 6"/>
          <p:cNvSpPr txBox="1"/>
          <p:nvPr/>
        </p:nvSpPr>
        <p:spPr>
          <a:xfrm>
            <a:off x="7696200" y="3962400"/>
            <a:ext cx="1262063" cy="646113"/>
          </a:xfrm>
          <a:prstGeom prst="rect">
            <a:avLst/>
          </a:prstGeom>
          <a:solidFill>
            <a:schemeClr val="bg2">
              <a:lumMod val="40000"/>
              <a:lumOff val="60000"/>
            </a:schemeClr>
          </a:solidFill>
        </p:spPr>
        <p:txBody>
          <a:bodyPr wrap="none">
            <a:spAutoFit/>
          </a:bodyPr>
          <a:lstStyle/>
          <a:p>
            <a:pPr>
              <a:defRPr/>
            </a:pPr>
            <a:r>
              <a:rPr lang="en-US" dirty="0">
                <a:latin typeface="Arial" charset="0"/>
              </a:rPr>
              <a:t>CERN TB</a:t>
            </a:r>
          </a:p>
          <a:p>
            <a:pPr>
              <a:defRPr/>
            </a:pPr>
            <a:r>
              <a:rPr lang="en-US" dirty="0">
                <a:latin typeface="Arial" charset="0"/>
              </a:rPr>
              <a:t>June 2008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914400" y="685800"/>
            <a:ext cx="5867392" cy="5965825"/>
            <a:chOff x="582479" y="381000"/>
            <a:chExt cx="6123121" cy="6270625"/>
          </a:xfrm>
        </p:grpSpPr>
        <p:pic>
          <p:nvPicPr>
            <p:cNvPr id="12" name="Picture 15" descr="ProjectionRateX-HF"/>
            <p:cNvPicPr>
              <a:picLocks noChangeAspect="1" noChangeArrowheads="1"/>
            </p:cNvPicPr>
            <p:nvPr/>
          </p:nvPicPr>
          <p:blipFill>
            <a:blip r:embed="rId3"/>
            <a:srcRect/>
            <a:stretch>
              <a:fillRect/>
            </a:stretch>
          </p:blipFill>
          <p:spPr bwMode="auto">
            <a:xfrm>
              <a:off x="608495" y="3123064"/>
              <a:ext cx="4629155" cy="3505200"/>
            </a:xfrm>
            <a:prstGeom prst="rect">
              <a:avLst/>
            </a:prstGeom>
            <a:noFill/>
          </p:spPr>
        </p:pic>
        <p:sp>
          <p:nvSpPr>
            <p:cNvPr id="13" name="Line 17"/>
            <p:cNvSpPr>
              <a:spLocks noChangeShapeType="1"/>
            </p:cNvSpPr>
            <p:nvPr/>
          </p:nvSpPr>
          <p:spPr bwMode="auto">
            <a:xfrm>
              <a:off x="1751085" y="4177163"/>
              <a:ext cx="1535113" cy="0"/>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4" name="Text Box 18"/>
            <p:cNvSpPr txBox="1">
              <a:spLocks noChangeArrowheads="1"/>
            </p:cNvSpPr>
            <p:nvPr/>
          </p:nvSpPr>
          <p:spPr bwMode="auto">
            <a:xfrm>
              <a:off x="2172902" y="4114800"/>
              <a:ext cx="711201" cy="366713"/>
            </a:xfrm>
            <a:prstGeom prst="rect">
              <a:avLst/>
            </a:prstGeom>
            <a:noFill/>
            <a:ln w="9525">
              <a:noFill/>
              <a:miter lim="800000"/>
              <a:headEnd/>
              <a:tailEnd/>
            </a:ln>
            <a:effectLst/>
          </p:spPr>
          <p:txBody>
            <a:bodyPr wrap="none">
              <a:spAutoFit/>
            </a:bodyPr>
            <a:lstStyle/>
            <a:p>
              <a:r>
                <a:rPr lang="en-US" dirty="0">
                  <a:latin typeface="Times New Roman" pitchFamily="18" charset="0"/>
                </a:rPr>
                <a:t>6 mm</a:t>
              </a:r>
            </a:p>
          </p:txBody>
        </p:sp>
        <p:pic>
          <p:nvPicPr>
            <p:cNvPr id="15" name="Picture 4" descr="trk3d-all"/>
            <p:cNvPicPr>
              <a:picLocks noChangeAspect="1" noChangeArrowheads="1"/>
            </p:cNvPicPr>
            <p:nvPr/>
          </p:nvPicPr>
          <p:blipFill>
            <a:blip r:embed="rId4"/>
            <a:srcRect/>
            <a:stretch>
              <a:fillRect/>
            </a:stretch>
          </p:blipFill>
          <p:spPr bwMode="auto">
            <a:xfrm>
              <a:off x="1447800" y="381000"/>
              <a:ext cx="3200400" cy="3011488"/>
            </a:xfrm>
            <a:prstGeom prst="rect">
              <a:avLst/>
            </a:prstGeom>
            <a:noFill/>
          </p:spPr>
        </p:pic>
        <p:pic>
          <p:nvPicPr>
            <p:cNvPr id="16" name="Picture 3" descr="trk2d-hec"/>
            <p:cNvPicPr>
              <a:picLocks noChangeAspect="1" noChangeArrowheads="1"/>
            </p:cNvPicPr>
            <p:nvPr/>
          </p:nvPicPr>
          <p:blipFill>
            <a:blip r:embed="rId5"/>
            <a:srcRect/>
            <a:stretch>
              <a:fillRect/>
            </a:stretch>
          </p:blipFill>
          <p:spPr bwMode="auto">
            <a:xfrm>
              <a:off x="3581400" y="381000"/>
              <a:ext cx="3124200" cy="3011488"/>
            </a:xfrm>
            <a:prstGeom prst="rect">
              <a:avLst/>
            </a:prstGeom>
            <a:noFill/>
          </p:spPr>
        </p:pic>
        <p:sp>
          <p:nvSpPr>
            <p:cNvPr id="17" name="Line 5"/>
            <p:cNvSpPr>
              <a:spLocks noChangeShapeType="1"/>
            </p:cNvSpPr>
            <p:nvPr/>
          </p:nvSpPr>
          <p:spPr bwMode="auto">
            <a:xfrm flipH="1">
              <a:off x="4491038" y="1676400"/>
              <a:ext cx="4762" cy="1411288"/>
            </a:xfrm>
            <a:prstGeom prst="line">
              <a:avLst/>
            </a:prstGeom>
            <a:noFill/>
            <a:ln w="9525">
              <a:solidFill>
                <a:schemeClr val="tx1"/>
              </a:solidFill>
              <a:round/>
              <a:headEnd/>
              <a:tailEnd/>
            </a:ln>
            <a:effectLst/>
          </p:spPr>
          <p:txBody>
            <a:bodyPr/>
            <a:lstStyle/>
            <a:p>
              <a:endParaRPr lang="en-US"/>
            </a:p>
          </p:txBody>
        </p:sp>
        <p:sp>
          <p:nvSpPr>
            <p:cNvPr id="18" name="Line 6"/>
            <p:cNvSpPr>
              <a:spLocks noChangeShapeType="1"/>
            </p:cNvSpPr>
            <p:nvPr/>
          </p:nvSpPr>
          <p:spPr bwMode="auto">
            <a:xfrm>
              <a:off x="5002213" y="1639888"/>
              <a:ext cx="0" cy="1447800"/>
            </a:xfrm>
            <a:prstGeom prst="line">
              <a:avLst/>
            </a:prstGeom>
            <a:noFill/>
            <a:ln w="9525">
              <a:solidFill>
                <a:schemeClr val="tx1"/>
              </a:solidFill>
              <a:round/>
              <a:headEnd/>
              <a:tailEnd/>
            </a:ln>
            <a:effectLst/>
          </p:spPr>
          <p:txBody>
            <a:bodyPr/>
            <a:lstStyle/>
            <a:p>
              <a:endParaRPr lang="en-US"/>
            </a:p>
          </p:txBody>
        </p:sp>
        <p:sp>
          <p:nvSpPr>
            <p:cNvPr id="19" name="Line 7"/>
            <p:cNvSpPr>
              <a:spLocks noChangeShapeType="1"/>
            </p:cNvSpPr>
            <p:nvPr/>
          </p:nvSpPr>
          <p:spPr bwMode="auto">
            <a:xfrm>
              <a:off x="4491038" y="2667000"/>
              <a:ext cx="511175" cy="15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0" name="Text Box 8"/>
            <p:cNvSpPr txBox="1">
              <a:spLocks noChangeArrowheads="1"/>
            </p:cNvSpPr>
            <p:nvPr/>
          </p:nvSpPr>
          <p:spPr bwMode="auto">
            <a:xfrm>
              <a:off x="4419600" y="2644775"/>
              <a:ext cx="654050" cy="366713"/>
            </a:xfrm>
            <a:prstGeom prst="rect">
              <a:avLst/>
            </a:prstGeom>
            <a:noFill/>
            <a:ln w="9525">
              <a:noFill/>
              <a:miter lim="800000"/>
              <a:headEnd/>
              <a:tailEnd/>
            </a:ln>
            <a:effectLst/>
          </p:spPr>
          <p:txBody>
            <a:bodyPr wrap="none">
              <a:spAutoFit/>
            </a:bodyPr>
            <a:lstStyle/>
            <a:p>
              <a:r>
                <a:rPr lang="en-US">
                  <a:latin typeface="Times New Roman" pitchFamily="18" charset="0"/>
                </a:rPr>
                <a:t>6mm</a:t>
              </a:r>
            </a:p>
          </p:txBody>
        </p:sp>
        <p:sp>
          <p:nvSpPr>
            <p:cNvPr id="21" name="Text Box 19"/>
            <p:cNvSpPr txBox="1">
              <a:spLocks noChangeArrowheads="1"/>
            </p:cNvSpPr>
            <p:nvPr/>
          </p:nvSpPr>
          <p:spPr bwMode="auto">
            <a:xfrm rot="16200000">
              <a:off x="973932" y="951706"/>
              <a:ext cx="882650" cy="366713"/>
            </a:xfrm>
            <a:prstGeom prst="rect">
              <a:avLst/>
            </a:prstGeom>
            <a:noFill/>
            <a:ln w="9525">
              <a:noFill/>
              <a:miter lim="800000"/>
              <a:headEnd/>
              <a:tailEnd/>
            </a:ln>
            <a:effectLst/>
          </p:spPr>
          <p:txBody>
            <a:bodyPr wrap="none">
              <a:spAutoFit/>
            </a:bodyPr>
            <a:lstStyle/>
            <a:p>
              <a:r>
                <a:rPr lang="en-US"/>
                <a:t>Events</a:t>
              </a:r>
            </a:p>
          </p:txBody>
        </p:sp>
        <p:sp>
          <p:nvSpPr>
            <p:cNvPr id="22" name="Text Box 20"/>
            <p:cNvSpPr txBox="1">
              <a:spLocks noChangeArrowheads="1"/>
            </p:cNvSpPr>
            <p:nvPr/>
          </p:nvSpPr>
          <p:spPr bwMode="auto">
            <a:xfrm>
              <a:off x="3922368" y="6284913"/>
              <a:ext cx="844551" cy="366712"/>
            </a:xfrm>
            <a:prstGeom prst="rect">
              <a:avLst/>
            </a:prstGeom>
            <a:noFill/>
            <a:ln w="9525">
              <a:noFill/>
              <a:miter lim="800000"/>
              <a:headEnd/>
              <a:tailEnd/>
            </a:ln>
            <a:effectLst/>
          </p:spPr>
          <p:txBody>
            <a:bodyPr wrap="none">
              <a:spAutoFit/>
            </a:bodyPr>
            <a:lstStyle/>
            <a:p>
              <a:r>
                <a:rPr lang="en-US" dirty="0"/>
                <a:t>Strip #</a:t>
              </a:r>
            </a:p>
          </p:txBody>
        </p:sp>
        <p:sp>
          <p:nvSpPr>
            <p:cNvPr id="23" name="Text Box 21"/>
            <p:cNvSpPr txBox="1">
              <a:spLocks noChangeArrowheads="1"/>
            </p:cNvSpPr>
            <p:nvPr/>
          </p:nvSpPr>
          <p:spPr bwMode="auto">
            <a:xfrm rot="16200000">
              <a:off x="184811" y="3977932"/>
              <a:ext cx="1162050" cy="366714"/>
            </a:xfrm>
            <a:prstGeom prst="rect">
              <a:avLst/>
            </a:prstGeom>
            <a:noFill/>
            <a:ln w="9525">
              <a:noFill/>
              <a:miter lim="800000"/>
              <a:headEnd/>
              <a:tailEnd/>
            </a:ln>
            <a:effectLst/>
          </p:spPr>
          <p:txBody>
            <a:bodyPr wrap="none">
              <a:spAutoFit/>
            </a:bodyPr>
            <a:lstStyle/>
            <a:p>
              <a:r>
                <a:rPr lang="en-US" dirty="0"/>
                <a:t>Efficiency</a:t>
              </a:r>
            </a:p>
          </p:txBody>
        </p:sp>
        <p:sp>
          <p:nvSpPr>
            <p:cNvPr id="24" name="Text Box 22"/>
            <p:cNvSpPr txBox="1">
              <a:spLocks noChangeArrowheads="1"/>
            </p:cNvSpPr>
            <p:nvPr/>
          </p:nvSpPr>
          <p:spPr bwMode="auto">
            <a:xfrm>
              <a:off x="1812925" y="685800"/>
              <a:ext cx="463550" cy="366713"/>
            </a:xfrm>
            <a:prstGeom prst="rect">
              <a:avLst/>
            </a:prstGeom>
            <a:noFill/>
            <a:ln w="9525">
              <a:noFill/>
              <a:miter lim="800000"/>
              <a:headEnd/>
              <a:tailEnd/>
            </a:ln>
            <a:effectLst/>
          </p:spPr>
          <p:txBody>
            <a:bodyPr wrap="none">
              <a:spAutoFit/>
            </a:bodyPr>
            <a:lstStyle/>
            <a:p>
              <a:r>
                <a:rPr lang="en-US"/>
                <a:t>(a)</a:t>
              </a:r>
            </a:p>
          </p:txBody>
        </p:sp>
        <p:sp>
          <p:nvSpPr>
            <p:cNvPr id="25" name="Text Box 23"/>
            <p:cNvSpPr txBox="1">
              <a:spLocks noChangeArrowheads="1"/>
            </p:cNvSpPr>
            <p:nvPr/>
          </p:nvSpPr>
          <p:spPr bwMode="auto">
            <a:xfrm>
              <a:off x="3962400" y="700088"/>
              <a:ext cx="463550" cy="366712"/>
            </a:xfrm>
            <a:prstGeom prst="rect">
              <a:avLst/>
            </a:prstGeom>
            <a:noFill/>
            <a:ln w="9525">
              <a:noFill/>
              <a:miter lim="800000"/>
              <a:headEnd/>
              <a:tailEnd/>
            </a:ln>
            <a:effectLst/>
          </p:spPr>
          <p:txBody>
            <a:bodyPr wrap="none">
              <a:spAutoFit/>
            </a:bodyPr>
            <a:lstStyle/>
            <a:p>
              <a:r>
                <a:rPr lang="en-US"/>
                <a:t>(b)</a:t>
              </a:r>
            </a:p>
          </p:txBody>
        </p:sp>
        <p:sp>
          <p:nvSpPr>
            <p:cNvPr id="26" name="Text Box 24"/>
            <p:cNvSpPr txBox="1">
              <a:spLocks noChangeArrowheads="1"/>
            </p:cNvSpPr>
            <p:nvPr/>
          </p:nvSpPr>
          <p:spPr bwMode="auto">
            <a:xfrm>
              <a:off x="1338130" y="3504064"/>
              <a:ext cx="450851" cy="366713"/>
            </a:xfrm>
            <a:prstGeom prst="rect">
              <a:avLst/>
            </a:prstGeom>
            <a:noFill/>
            <a:ln w="9525">
              <a:noFill/>
              <a:miter lim="800000"/>
              <a:headEnd/>
              <a:tailEnd/>
            </a:ln>
            <a:effectLst/>
          </p:spPr>
          <p:txBody>
            <a:bodyPr wrap="none">
              <a:spAutoFit/>
            </a:bodyPr>
            <a:lstStyle/>
            <a:p>
              <a:r>
                <a:rPr lang="en-US" dirty="0"/>
                <a:t>(c)</a:t>
              </a:r>
            </a:p>
          </p:txBody>
        </p:sp>
      </p:grpSp>
      <p:sp>
        <p:nvSpPr>
          <p:cNvPr id="20482" name="Rectangle 2"/>
          <p:cNvSpPr>
            <a:spLocks noGrp="1" noChangeArrowheads="1"/>
          </p:cNvSpPr>
          <p:nvPr>
            <p:ph type="title"/>
          </p:nvPr>
        </p:nvSpPr>
        <p:spPr>
          <a:xfrm>
            <a:off x="304800" y="-76200"/>
            <a:ext cx="8458200" cy="1143000"/>
          </a:xfrm>
        </p:spPr>
        <p:txBody>
          <a:bodyPr>
            <a:normAutofit fontScale="90000"/>
          </a:bodyPr>
          <a:lstStyle/>
          <a:p>
            <a:pPr eaLnBrk="1" hangingPunct="1"/>
            <a:r>
              <a:rPr lang="en-US" b="1" u="sng" dirty="0" smtClean="0">
                <a:solidFill>
                  <a:srgbClr val="0000FF"/>
                </a:solidFill>
                <a:latin typeface="Times New Roman" pitchFamily="18" charset="0"/>
              </a:rPr>
              <a:t>QUARTIC Efficiency Using Tracking</a:t>
            </a:r>
          </a:p>
        </p:txBody>
      </p:sp>
      <p:sp>
        <p:nvSpPr>
          <p:cNvPr id="20489" name="Text Box 12"/>
          <p:cNvSpPr txBox="1">
            <a:spLocks noChangeArrowheads="1"/>
          </p:cNvSpPr>
          <p:nvPr/>
        </p:nvSpPr>
        <p:spPr bwMode="auto">
          <a:xfrm>
            <a:off x="2438400" y="1066800"/>
            <a:ext cx="1402628" cy="923330"/>
          </a:xfrm>
          <a:prstGeom prst="rect">
            <a:avLst/>
          </a:prstGeom>
          <a:noFill/>
          <a:ln w="9525">
            <a:noFill/>
            <a:miter lim="800000"/>
            <a:headEnd/>
            <a:tailEnd/>
          </a:ln>
        </p:spPr>
        <p:txBody>
          <a:bodyPr wrap="none">
            <a:spAutoFit/>
          </a:bodyPr>
          <a:lstStyle/>
          <a:p>
            <a:r>
              <a:rPr lang="en-US" b="0" dirty="0"/>
              <a:t>All </a:t>
            </a:r>
            <a:r>
              <a:rPr lang="en-US" b="0" dirty="0" smtClean="0"/>
              <a:t>tracks</a:t>
            </a:r>
          </a:p>
          <a:p>
            <a:r>
              <a:rPr lang="en-US" dirty="0" smtClean="0"/>
              <a:t>(Bonn Silicon</a:t>
            </a:r>
          </a:p>
          <a:p>
            <a:r>
              <a:rPr lang="en-US" b="0" dirty="0" smtClean="0"/>
              <a:t>Telescope)</a:t>
            </a:r>
            <a:endParaRPr lang="en-US" b="0" dirty="0"/>
          </a:p>
        </p:txBody>
      </p:sp>
      <p:sp>
        <p:nvSpPr>
          <p:cNvPr id="179213" name="Text Box 13"/>
          <p:cNvSpPr txBox="1">
            <a:spLocks noChangeArrowheads="1"/>
          </p:cNvSpPr>
          <p:nvPr/>
        </p:nvSpPr>
        <p:spPr bwMode="auto">
          <a:xfrm>
            <a:off x="4495800" y="1066800"/>
            <a:ext cx="1350050" cy="923330"/>
          </a:xfrm>
          <a:prstGeom prst="rect">
            <a:avLst/>
          </a:prstGeom>
          <a:noFill/>
          <a:ln w="9525">
            <a:noFill/>
            <a:miter lim="800000"/>
            <a:headEnd/>
            <a:tailEnd/>
          </a:ln>
        </p:spPr>
        <p:txBody>
          <a:bodyPr wrap="none">
            <a:spAutoFit/>
          </a:bodyPr>
          <a:lstStyle/>
          <a:p>
            <a:r>
              <a:rPr lang="en-US" b="0" dirty="0" smtClean="0"/>
              <a:t>Tracks with</a:t>
            </a:r>
          </a:p>
          <a:p>
            <a:r>
              <a:rPr lang="en-US" dirty="0" smtClean="0"/>
              <a:t>a Quartz bar</a:t>
            </a:r>
          </a:p>
          <a:p>
            <a:r>
              <a:rPr lang="en-US" b="0" dirty="0" smtClean="0"/>
              <a:t>on</a:t>
            </a:r>
            <a:endParaRPr lang="en-US" b="0" dirty="0"/>
          </a:p>
        </p:txBody>
      </p:sp>
      <p:sp>
        <p:nvSpPr>
          <p:cNvPr id="28" name="TextBox 27"/>
          <p:cNvSpPr txBox="1"/>
          <p:nvPr/>
        </p:nvSpPr>
        <p:spPr>
          <a:xfrm>
            <a:off x="3505200" y="3581400"/>
            <a:ext cx="1600200" cy="1569660"/>
          </a:xfrm>
          <a:prstGeom prst="rect">
            <a:avLst/>
          </a:prstGeom>
          <a:noFill/>
        </p:spPr>
        <p:txBody>
          <a:bodyPr wrap="square" rtlCol="0">
            <a:spAutoFit/>
          </a:bodyPr>
          <a:lstStyle/>
          <a:p>
            <a:r>
              <a:rPr lang="en-US" sz="1600" dirty="0" smtClean="0"/>
              <a:t>Use tracking </a:t>
            </a:r>
          </a:p>
          <a:p>
            <a:r>
              <a:rPr lang="en-US" sz="1600" dirty="0" smtClean="0"/>
              <a:t>(b)/(a) to determine that QUARTIC bar efficiency is high and uniform</a:t>
            </a:r>
            <a:endParaRPr lang="en-US" sz="1600" dirty="0"/>
          </a:p>
        </p:txBody>
      </p:sp>
      <p:cxnSp>
        <p:nvCxnSpPr>
          <p:cNvPr id="29" name="Straight Arrow Connector 28"/>
          <p:cNvCxnSpPr/>
          <p:nvPr/>
        </p:nvCxnSpPr>
        <p:spPr>
          <a:xfrm flipV="1">
            <a:off x="1219200" y="22860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0" y="1600200"/>
            <a:ext cx="1257075" cy="2031325"/>
          </a:xfrm>
          <a:prstGeom prst="rect">
            <a:avLst/>
          </a:prstGeom>
          <a:noFill/>
          <a:ln>
            <a:solidFill>
              <a:schemeClr val="tx1"/>
            </a:solidFill>
          </a:ln>
        </p:spPr>
        <p:txBody>
          <a:bodyPr wrap="none" rtlCol="0">
            <a:spAutoFit/>
          </a:bodyPr>
          <a:lstStyle/>
          <a:p>
            <a:r>
              <a:rPr lang="en-US" dirty="0"/>
              <a:t>S</a:t>
            </a:r>
            <a:r>
              <a:rPr lang="en-US" dirty="0" smtClean="0"/>
              <a:t>hape </a:t>
            </a:r>
          </a:p>
          <a:p>
            <a:r>
              <a:rPr lang="en-US" dirty="0" smtClean="0"/>
              <a:t>due to </a:t>
            </a:r>
          </a:p>
          <a:p>
            <a:r>
              <a:rPr lang="en-US" dirty="0" smtClean="0"/>
              <a:t>veto</a:t>
            </a:r>
          </a:p>
          <a:p>
            <a:r>
              <a:rPr lang="en-US" dirty="0" smtClean="0"/>
              <a:t>counter</a:t>
            </a:r>
          </a:p>
          <a:p>
            <a:r>
              <a:rPr lang="en-US" dirty="0" smtClean="0"/>
              <a:t>with 15mm</a:t>
            </a:r>
          </a:p>
          <a:p>
            <a:r>
              <a:rPr lang="en-US" dirty="0" smtClean="0"/>
              <a:t>diameter</a:t>
            </a:r>
          </a:p>
          <a:p>
            <a:r>
              <a:rPr lang="en-US" dirty="0" smtClean="0"/>
              <a:t>hole</a:t>
            </a:r>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22</a:t>
            </a:fld>
            <a:endParaRPr lang="en-US"/>
          </a:p>
        </p:txBody>
      </p:sp>
      <p:sp>
        <p:nvSpPr>
          <p:cNvPr id="33" name="Date Placeholder 32"/>
          <p:cNvSpPr>
            <a:spLocks noGrp="1"/>
          </p:cNvSpPr>
          <p:nvPr>
            <p:ph type="dt" sz="half" idx="10"/>
          </p:nvPr>
        </p:nvSpPr>
        <p:spPr/>
        <p:txBody>
          <a:bodyPr/>
          <a:lstStyle/>
          <a:p>
            <a:r>
              <a:rPr lang="en-US" smtClean="0"/>
              <a:t>5/12/2009</a:t>
            </a:r>
            <a:endParaRPr lang="en-US"/>
          </a:p>
        </p:txBody>
      </p:sp>
      <p:sp>
        <p:nvSpPr>
          <p:cNvPr id="36" name="TextBox 35"/>
          <p:cNvSpPr txBox="1"/>
          <p:nvPr/>
        </p:nvSpPr>
        <p:spPr>
          <a:xfrm>
            <a:off x="5486400" y="4267200"/>
            <a:ext cx="3276599" cy="1200329"/>
          </a:xfrm>
          <a:prstGeom prst="rect">
            <a:avLst/>
          </a:prstGeom>
          <a:solidFill>
            <a:srgbClr val="FFFF00"/>
          </a:solidFill>
        </p:spPr>
        <p:txBody>
          <a:bodyPr wrap="square" rtlCol="0">
            <a:spAutoFit/>
          </a:bodyPr>
          <a:lstStyle/>
          <a:p>
            <a:r>
              <a:rPr lang="en-US" b="1" dirty="0" smtClean="0">
                <a:solidFill>
                  <a:srgbClr val="FF0000"/>
                </a:solidFill>
              </a:rPr>
              <a:t>Used </a:t>
            </a:r>
            <a:r>
              <a:rPr lang="en-US" b="1" dirty="0" err="1" smtClean="0">
                <a:solidFill>
                  <a:srgbClr val="FF0000"/>
                </a:solidFill>
              </a:rPr>
              <a:t>scintillator</a:t>
            </a:r>
            <a:r>
              <a:rPr lang="en-US" b="1" dirty="0" smtClean="0">
                <a:solidFill>
                  <a:srgbClr val="FF0000"/>
                </a:solidFill>
              </a:rPr>
              <a:t> trigger to synchronize silicon tracking</a:t>
            </a:r>
          </a:p>
          <a:p>
            <a:r>
              <a:rPr lang="en-US" b="1" dirty="0" smtClean="0">
                <a:solidFill>
                  <a:srgbClr val="FF0000"/>
                </a:solidFill>
              </a:rPr>
              <a:t>data sample and oscilloscope</a:t>
            </a:r>
          </a:p>
          <a:p>
            <a:r>
              <a:rPr lang="en-US" b="1" dirty="0" smtClean="0">
                <a:solidFill>
                  <a:srgbClr val="FF0000"/>
                </a:solidFill>
              </a:rPr>
              <a:t>data sample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g19-cont-all"/>
          <p:cNvPicPr>
            <a:picLocks noChangeAspect="1" noChangeArrowheads="1"/>
          </p:cNvPicPr>
          <p:nvPr/>
        </p:nvPicPr>
        <p:blipFill>
          <a:blip r:embed="rId3"/>
          <a:srcRect/>
          <a:stretch>
            <a:fillRect/>
          </a:stretch>
        </p:blipFill>
        <p:spPr bwMode="auto">
          <a:xfrm>
            <a:off x="228600" y="914400"/>
            <a:ext cx="4953000" cy="3559969"/>
          </a:xfrm>
          <a:prstGeom prst="rect">
            <a:avLst/>
          </a:prstGeom>
          <a:noFill/>
          <a:ln w="9525">
            <a:noFill/>
            <a:miter lim="800000"/>
            <a:headEnd/>
            <a:tailEnd/>
          </a:ln>
        </p:spPr>
      </p:pic>
      <p:pic>
        <p:nvPicPr>
          <p:cNvPr id="22532" name="Picture 4" descr="g19-cont-g1"/>
          <p:cNvPicPr>
            <a:picLocks noChangeAspect="1" noChangeArrowheads="1"/>
          </p:cNvPicPr>
          <p:nvPr/>
        </p:nvPicPr>
        <p:blipFill>
          <a:blip r:embed="rId4"/>
          <a:srcRect/>
          <a:stretch>
            <a:fillRect/>
          </a:stretch>
        </p:blipFill>
        <p:spPr bwMode="auto">
          <a:xfrm>
            <a:off x="533400" y="4343400"/>
            <a:ext cx="3393560" cy="2438400"/>
          </a:xfrm>
          <a:prstGeom prst="rect">
            <a:avLst/>
          </a:prstGeom>
          <a:noFill/>
          <a:ln w="9525">
            <a:noFill/>
            <a:miter lim="800000"/>
            <a:headEnd/>
            <a:tailEnd/>
          </a:ln>
        </p:spPr>
      </p:pic>
      <p:sp>
        <p:nvSpPr>
          <p:cNvPr id="22534" name="Text Box 6"/>
          <p:cNvSpPr txBox="1">
            <a:spLocks noChangeArrowheads="1"/>
          </p:cNvSpPr>
          <p:nvPr/>
        </p:nvSpPr>
        <p:spPr bwMode="auto">
          <a:xfrm>
            <a:off x="1066800" y="4845050"/>
            <a:ext cx="1517650" cy="366713"/>
          </a:xfrm>
          <a:prstGeom prst="rect">
            <a:avLst/>
          </a:prstGeom>
          <a:noFill/>
          <a:ln w="9525">
            <a:noFill/>
            <a:miter lim="800000"/>
            <a:headEnd/>
            <a:tailEnd/>
          </a:ln>
        </p:spPr>
        <p:txBody>
          <a:bodyPr wrap="none">
            <a:spAutoFit/>
          </a:bodyPr>
          <a:lstStyle/>
          <a:p>
            <a:r>
              <a:rPr lang="en-US">
                <a:latin typeface="Arial" pitchFamily="34" charset="0"/>
              </a:rPr>
              <a:t>GASTOF On</a:t>
            </a:r>
          </a:p>
        </p:txBody>
      </p:sp>
      <p:sp>
        <p:nvSpPr>
          <p:cNvPr id="22535" name="Rectangle 7"/>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r>
              <a:rPr lang="en-US" sz="4000" b="1" u="sng" dirty="0">
                <a:solidFill>
                  <a:srgbClr val="0000FF"/>
                </a:solidFill>
                <a:latin typeface="Times New Roman" pitchFamily="18" charset="0"/>
                <a:cs typeface="Times New Roman" pitchFamily="18" charset="0"/>
              </a:rPr>
              <a:t>GASTOF </a:t>
            </a:r>
            <a:r>
              <a:rPr lang="en-US" sz="4000" b="1" u="sng" dirty="0" smtClean="0">
                <a:solidFill>
                  <a:srgbClr val="0000FF"/>
                </a:solidFill>
                <a:latin typeface="Times New Roman" pitchFamily="18" charset="0"/>
                <a:cs typeface="Times New Roman" pitchFamily="18" charset="0"/>
              </a:rPr>
              <a:t>Efficiency (Displaced </a:t>
            </a:r>
            <a:r>
              <a:rPr lang="en-US" sz="4000" b="1" u="sng" dirty="0">
                <a:solidFill>
                  <a:srgbClr val="0000FF"/>
                </a:solidFill>
                <a:latin typeface="Times New Roman" pitchFamily="18" charset="0"/>
                <a:cs typeface="Times New Roman" pitchFamily="18" charset="0"/>
              </a:rPr>
              <a:t>19 </a:t>
            </a:r>
            <a:r>
              <a:rPr lang="en-US" sz="4000" b="1" u="sng" dirty="0" smtClean="0">
                <a:solidFill>
                  <a:srgbClr val="0000FF"/>
                </a:solidFill>
                <a:latin typeface="Times New Roman" pitchFamily="18" charset="0"/>
                <a:cs typeface="Times New Roman" pitchFamily="18" charset="0"/>
              </a:rPr>
              <a:t>mm)</a:t>
            </a:r>
            <a:endParaRPr lang="en-US" sz="4000" b="1" u="sng" dirty="0">
              <a:solidFill>
                <a:srgbClr val="0000FF"/>
              </a:solidFill>
              <a:latin typeface="Times New Roman" pitchFamily="18" charset="0"/>
              <a:cs typeface="Times New Roman" pitchFamily="18" charset="0"/>
            </a:endParaRPr>
          </a:p>
        </p:txBody>
      </p:sp>
      <p:sp>
        <p:nvSpPr>
          <p:cNvPr id="22537" name="Text Box 9"/>
          <p:cNvSpPr txBox="1">
            <a:spLocks noChangeArrowheads="1"/>
          </p:cNvSpPr>
          <p:nvPr/>
        </p:nvSpPr>
        <p:spPr bwMode="auto">
          <a:xfrm>
            <a:off x="1981200" y="1676400"/>
            <a:ext cx="1212850" cy="366712"/>
          </a:xfrm>
          <a:prstGeom prst="rect">
            <a:avLst/>
          </a:prstGeom>
          <a:noFill/>
          <a:ln w="9525">
            <a:noFill/>
            <a:miter lim="800000"/>
            <a:headEnd/>
            <a:tailEnd/>
          </a:ln>
        </p:spPr>
        <p:txBody>
          <a:bodyPr wrap="none">
            <a:spAutoFit/>
          </a:bodyPr>
          <a:lstStyle/>
          <a:p>
            <a:r>
              <a:rPr lang="en-US" dirty="0">
                <a:latin typeface="Arial" pitchFamily="34" charset="0"/>
              </a:rPr>
              <a:t>All tracks</a:t>
            </a:r>
          </a:p>
        </p:txBody>
      </p:sp>
      <p:sp>
        <p:nvSpPr>
          <p:cNvPr id="22541" name="Text Box 13"/>
          <p:cNvSpPr txBox="1">
            <a:spLocks noChangeArrowheads="1"/>
          </p:cNvSpPr>
          <p:nvPr/>
        </p:nvSpPr>
        <p:spPr bwMode="auto">
          <a:xfrm>
            <a:off x="152400" y="3429000"/>
            <a:ext cx="4495800" cy="523220"/>
          </a:xfrm>
          <a:prstGeom prst="rect">
            <a:avLst/>
          </a:prstGeom>
          <a:solidFill>
            <a:srgbClr val="FCE616"/>
          </a:solidFill>
          <a:ln w="9525">
            <a:noFill/>
            <a:miter lim="800000"/>
            <a:headEnd/>
            <a:tailEnd/>
          </a:ln>
        </p:spPr>
        <p:txBody>
          <a:bodyPr wrap="square">
            <a:spAutoFit/>
          </a:bodyPr>
          <a:lstStyle/>
          <a:p>
            <a:r>
              <a:rPr lang="en-US" sz="1400" dirty="0">
                <a:latin typeface="Arial" pitchFamily="34" charset="0"/>
              </a:rPr>
              <a:t>Multiple </a:t>
            </a:r>
            <a:r>
              <a:rPr lang="en-US" sz="1400" dirty="0" smtClean="0">
                <a:latin typeface="Arial" pitchFamily="34" charset="0"/>
              </a:rPr>
              <a:t>scattering effects  </a:t>
            </a:r>
            <a:r>
              <a:rPr lang="en-US" sz="1400" dirty="0">
                <a:latin typeface="Arial" pitchFamily="34" charset="0"/>
              </a:rPr>
              <a:t>in  400 um </a:t>
            </a:r>
            <a:r>
              <a:rPr lang="en-US" sz="1400" dirty="0" smtClean="0">
                <a:latin typeface="Arial" pitchFamily="34" charset="0"/>
              </a:rPr>
              <a:t> wide</a:t>
            </a:r>
            <a:r>
              <a:rPr lang="en-US" sz="1400" dirty="0">
                <a:latin typeface="Arial" pitchFamily="34" charset="0"/>
              </a:rPr>
              <a:t>, 30 cm long stainless steel edge of GASTOF </a:t>
            </a:r>
            <a:r>
              <a:rPr lang="en-US" sz="1400" dirty="0" smtClean="0">
                <a:latin typeface="Arial" pitchFamily="34" charset="0"/>
              </a:rPr>
              <a:t>cause veto</a:t>
            </a:r>
            <a:endParaRPr lang="en-US" sz="1400" dirty="0">
              <a:latin typeface="Arial" pitchFamily="34" charset="0"/>
            </a:endParaRPr>
          </a:p>
        </p:txBody>
      </p:sp>
      <p:sp>
        <p:nvSpPr>
          <p:cNvPr id="22542" name="Line 14"/>
          <p:cNvSpPr>
            <a:spLocks noChangeShapeType="1"/>
          </p:cNvSpPr>
          <p:nvPr/>
        </p:nvSpPr>
        <p:spPr bwMode="auto">
          <a:xfrm flipV="1">
            <a:off x="1784350" y="5867400"/>
            <a:ext cx="76200" cy="381000"/>
          </a:xfrm>
          <a:prstGeom prst="line">
            <a:avLst/>
          </a:prstGeom>
          <a:noFill/>
          <a:ln w="25400">
            <a:solidFill>
              <a:schemeClr val="tx1"/>
            </a:solidFill>
            <a:round/>
            <a:headEnd/>
            <a:tailEnd type="triangle" w="med" len="med"/>
          </a:ln>
        </p:spPr>
        <p:txBody>
          <a:bodyPr/>
          <a:lstStyle/>
          <a:p>
            <a:endParaRPr lang="en-US"/>
          </a:p>
        </p:txBody>
      </p:sp>
      <p:sp>
        <p:nvSpPr>
          <p:cNvPr id="22543" name="Text Box 15"/>
          <p:cNvSpPr txBox="1">
            <a:spLocks noChangeArrowheads="1"/>
          </p:cNvSpPr>
          <p:nvPr/>
        </p:nvSpPr>
        <p:spPr bwMode="auto">
          <a:xfrm>
            <a:off x="1692275" y="6132513"/>
            <a:ext cx="781050" cy="366712"/>
          </a:xfrm>
          <a:prstGeom prst="rect">
            <a:avLst/>
          </a:prstGeom>
          <a:noFill/>
          <a:ln w="9525">
            <a:noFill/>
            <a:miter lim="800000"/>
            <a:headEnd/>
            <a:tailEnd/>
          </a:ln>
        </p:spPr>
        <p:txBody>
          <a:bodyPr wrap="none">
            <a:spAutoFit/>
          </a:bodyPr>
          <a:lstStyle/>
          <a:p>
            <a:r>
              <a:rPr lang="en-US">
                <a:latin typeface="Arial" pitchFamily="34" charset="0"/>
              </a:rPr>
              <a:t>edge </a:t>
            </a:r>
          </a:p>
        </p:txBody>
      </p:sp>
      <p:cxnSp>
        <p:nvCxnSpPr>
          <p:cNvPr id="18" name="Straight Arrow Connector 17"/>
          <p:cNvCxnSpPr/>
          <p:nvPr/>
        </p:nvCxnSpPr>
        <p:spPr>
          <a:xfrm rot="16200000" flipV="1">
            <a:off x="2020094" y="3237706"/>
            <a:ext cx="380206" cy="79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7" descr="g19-eff"/>
          <p:cNvPicPr>
            <a:picLocks noChangeAspect="1" noChangeArrowheads="1"/>
          </p:cNvPicPr>
          <p:nvPr/>
        </p:nvPicPr>
        <p:blipFill>
          <a:blip r:embed="rId5"/>
          <a:srcRect/>
          <a:stretch>
            <a:fillRect/>
          </a:stretch>
        </p:blipFill>
        <p:spPr bwMode="auto">
          <a:xfrm>
            <a:off x="4419600" y="2057400"/>
            <a:ext cx="4724400" cy="3397250"/>
          </a:xfrm>
          <a:prstGeom prst="rect">
            <a:avLst/>
          </a:prstGeom>
          <a:noFill/>
          <a:ln w="9525">
            <a:noFill/>
            <a:miter lim="800000"/>
            <a:headEnd/>
            <a:tailEnd/>
          </a:ln>
        </p:spPr>
      </p:pic>
      <p:sp>
        <p:nvSpPr>
          <p:cNvPr id="21" name="Text Box 8"/>
          <p:cNvSpPr txBox="1">
            <a:spLocks noChangeArrowheads="1"/>
          </p:cNvSpPr>
          <p:nvPr/>
        </p:nvSpPr>
        <p:spPr bwMode="auto">
          <a:xfrm>
            <a:off x="4724400" y="5410200"/>
            <a:ext cx="4114800" cy="1477963"/>
          </a:xfrm>
          <a:prstGeom prst="rect">
            <a:avLst/>
          </a:prstGeom>
          <a:solidFill>
            <a:srgbClr val="F2FD19"/>
          </a:solidFill>
          <a:ln w="9525">
            <a:noFill/>
            <a:miter lim="800000"/>
            <a:headEnd/>
            <a:tailEnd/>
          </a:ln>
        </p:spPr>
        <p:txBody>
          <a:bodyPr>
            <a:spAutoFit/>
          </a:bodyPr>
          <a:lstStyle/>
          <a:p>
            <a:r>
              <a:rPr lang="en-US" b="1" dirty="0">
                <a:latin typeface="Times New Roman" pitchFamily="18" charset="0"/>
              </a:rPr>
              <a:t>Fraction of events with good track and G1 on as a function of track position 90 to 99%, loss at edge </a:t>
            </a:r>
            <a:r>
              <a:rPr lang="en-US" b="1" dirty="0" smtClean="0">
                <a:latin typeface="Times New Roman" pitchFamily="18" charset="0"/>
              </a:rPr>
              <a:t>understood </a:t>
            </a:r>
            <a:r>
              <a:rPr lang="en-US" b="1" dirty="0">
                <a:latin typeface="Times New Roman" pitchFamily="18" charset="0"/>
              </a:rPr>
              <a:t>from simulation, can be improved with mirroring of inside of GASTOF</a:t>
            </a:r>
          </a:p>
        </p:txBody>
      </p:sp>
      <p:sp>
        <p:nvSpPr>
          <p:cNvPr id="22" name="Line 9"/>
          <p:cNvSpPr>
            <a:spLocks noChangeShapeType="1"/>
          </p:cNvSpPr>
          <p:nvPr/>
        </p:nvSpPr>
        <p:spPr bwMode="auto">
          <a:xfrm flipH="1">
            <a:off x="5867400" y="2971800"/>
            <a:ext cx="457200" cy="0"/>
          </a:xfrm>
          <a:prstGeom prst="line">
            <a:avLst/>
          </a:prstGeom>
          <a:noFill/>
          <a:ln w="38100">
            <a:solidFill>
              <a:schemeClr val="tx1"/>
            </a:solidFill>
            <a:round/>
            <a:headEnd type="triangle" w="med" len="med"/>
            <a:tailEnd type="triangle" w="med" len="med"/>
          </a:ln>
        </p:spPr>
        <p:txBody>
          <a:bodyPr/>
          <a:lstStyle/>
          <a:p>
            <a:endParaRPr lang="en-US"/>
          </a:p>
        </p:txBody>
      </p:sp>
      <p:sp>
        <p:nvSpPr>
          <p:cNvPr id="23" name="Text Box 10"/>
          <p:cNvSpPr txBox="1">
            <a:spLocks noChangeArrowheads="1"/>
          </p:cNvSpPr>
          <p:nvPr/>
        </p:nvSpPr>
        <p:spPr bwMode="auto">
          <a:xfrm>
            <a:off x="5791200" y="3124200"/>
            <a:ext cx="692150" cy="366713"/>
          </a:xfrm>
          <a:prstGeom prst="rect">
            <a:avLst/>
          </a:prstGeom>
          <a:noFill/>
          <a:ln w="9525">
            <a:noFill/>
            <a:miter lim="800000"/>
            <a:headEnd/>
            <a:tailEnd/>
          </a:ln>
        </p:spPr>
        <p:txBody>
          <a:bodyPr wrap="none">
            <a:spAutoFit/>
          </a:bodyPr>
          <a:lstStyle/>
          <a:p>
            <a:r>
              <a:rPr lang="en-US"/>
              <a:t>2mm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3216D8"/>
                </a:solidFill>
              </a:rPr>
              <a:t>Gastof</a:t>
            </a:r>
            <a:r>
              <a:rPr lang="en-US" b="1" u="sng" dirty="0" smtClean="0">
                <a:solidFill>
                  <a:srgbClr val="3216D8"/>
                </a:solidFill>
              </a:rPr>
              <a:t> Cosmic Ray Results</a:t>
            </a:r>
            <a:endParaRPr lang="en-US" b="1" u="sng" dirty="0">
              <a:solidFill>
                <a:srgbClr val="3216D8"/>
              </a:solidFill>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162818" name="Picture 2"/>
          <p:cNvPicPr>
            <a:picLocks noChangeAspect="1" noChangeArrowheads="1"/>
          </p:cNvPicPr>
          <p:nvPr/>
        </p:nvPicPr>
        <p:blipFill>
          <a:blip r:embed="rId3"/>
          <a:srcRect/>
          <a:stretch>
            <a:fillRect/>
          </a:stretch>
        </p:blipFill>
        <p:spPr bwMode="auto">
          <a:xfrm>
            <a:off x="180975" y="1428750"/>
            <a:ext cx="7210425" cy="5353050"/>
          </a:xfrm>
          <a:prstGeom prst="rect">
            <a:avLst/>
          </a:prstGeom>
          <a:noFill/>
          <a:ln w="9525">
            <a:noFill/>
            <a:miter lim="800000"/>
            <a:headEnd/>
            <a:tailEnd/>
          </a:ln>
          <a:effectLst/>
        </p:spPr>
      </p:pic>
      <p:sp>
        <p:nvSpPr>
          <p:cNvPr id="8" name="TextBox 7"/>
          <p:cNvSpPr txBox="1"/>
          <p:nvPr/>
        </p:nvSpPr>
        <p:spPr>
          <a:xfrm>
            <a:off x="7696200" y="2895600"/>
            <a:ext cx="1219200" cy="1477328"/>
          </a:xfrm>
          <a:prstGeom prst="rect">
            <a:avLst/>
          </a:prstGeom>
          <a:solidFill>
            <a:srgbClr val="FFFF00"/>
          </a:solidFill>
        </p:spPr>
        <p:txBody>
          <a:bodyPr wrap="square" rtlCol="0">
            <a:spAutoFit/>
          </a:bodyPr>
          <a:lstStyle/>
          <a:p>
            <a:r>
              <a:rPr lang="en-US" b="1" dirty="0" err="1" smtClean="0"/>
              <a:t>Photek</a:t>
            </a:r>
            <a:endParaRPr lang="en-US" b="1" dirty="0" smtClean="0"/>
          </a:p>
          <a:p>
            <a:r>
              <a:rPr lang="en-US" b="1" dirty="0" smtClean="0"/>
              <a:t>PMT210</a:t>
            </a:r>
          </a:p>
          <a:p>
            <a:r>
              <a:rPr lang="en-US" b="1" dirty="0" smtClean="0"/>
              <a:t>3 </a:t>
            </a:r>
            <a:r>
              <a:rPr lang="en-US" b="1" dirty="0" smtClean="0">
                <a:sym typeface="Symbol"/>
              </a:rPr>
              <a:t>m pore</a:t>
            </a:r>
          </a:p>
          <a:p>
            <a:r>
              <a:rPr lang="en-US" b="1" dirty="0" smtClean="0">
                <a:sym typeface="Symbol"/>
              </a:rPr>
              <a:t>&lt;100 </a:t>
            </a:r>
            <a:r>
              <a:rPr lang="en-US" b="1" dirty="0" err="1" smtClean="0">
                <a:sym typeface="Symbol"/>
              </a:rPr>
              <a:t>ps</a:t>
            </a:r>
            <a:endParaRPr lang="en-US" b="1" dirty="0" smtClean="0">
              <a:sym typeface="Symbol"/>
            </a:endParaRPr>
          </a:p>
          <a:p>
            <a:r>
              <a:rPr lang="en-US" b="1" dirty="0" smtClean="0">
                <a:sym typeface="Symbol"/>
              </a:rPr>
              <a:t>rise time!</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274638"/>
            <a:ext cx="8686800" cy="1143000"/>
          </a:xfrm>
          <a:prstGeom prst="rect">
            <a:avLst/>
          </a:prstGeom>
          <a:noFill/>
          <a:ln w="9525">
            <a:noFill/>
            <a:miter lim="800000"/>
            <a:headEnd/>
            <a:tailEnd/>
          </a:ln>
        </p:spPr>
        <p:txBody>
          <a:bodyPr anchor="ctr"/>
          <a:lstStyle/>
          <a:p>
            <a:pPr algn="ctr"/>
            <a:r>
              <a:rPr lang="en-US" sz="4000" b="1" u="sng" dirty="0">
                <a:solidFill>
                  <a:srgbClr val="3216D8"/>
                </a:solidFill>
                <a:latin typeface="Times New Roman" pitchFamily="18" charset="0"/>
                <a:cs typeface="Times New Roman" pitchFamily="18" charset="0"/>
              </a:rPr>
              <a:t> Components of Fast Timing System</a:t>
            </a:r>
          </a:p>
        </p:txBody>
      </p:sp>
      <p:sp>
        <p:nvSpPr>
          <p:cNvPr id="28675" name="Text Box 17"/>
          <p:cNvSpPr txBox="1">
            <a:spLocks noChangeArrowheads="1"/>
          </p:cNvSpPr>
          <p:nvPr/>
        </p:nvSpPr>
        <p:spPr bwMode="auto">
          <a:xfrm>
            <a:off x="5130800" y="3457575"/>
            <a:ext cx="2032000" cy="1190625"/>
          </a:xfrm>
          <a:prstGeom prst="rect">
            <a:avLst/>
          </a:prstGeom>
          <a:noFill/>
          <a:ln w="9525">
            <a:noFill/>
            <a:miter lim="800000"/>
            <a:headEnd/>
            <a:tailEnd/>
          </a:ln>
        </p:spPr>
        <p:txBody>
          <a:bodyPr wrap="none">
            <a:spAutoFit/>
          </a:bodyPr>
          <a:lstStyle/>
          <a:p>
            <a:r>
              <a:rPr lang="en-US"/>
              <a:t>For GASTOF</a:t>
            </a:r>
          </a:p>
          <a:p>
            <a:r>
              <a:rPr lang="en-US"/>
              <a:t>replace CFD/TDC</a:t>
            </a:r>
            <a:br>
              <a:rPr lang="en-US"/>
            </a:br>
            <a:r>
              <a:rPr lang="en-US"/>
              <a:t>with single photon </a:t>
            </a:r>
          </a:p>
          <a:p>
            <a:r>
              <a:rPr lang="en-US"/>
              <a:t>counter</a:t>
            </a:r>
          </a:p>
        </p:txBody>
      </p:sp>
      <p:pic>
        <p:nvPicPr>
          <p:cNvPr id="28676" name="Picture 18"/>
          <p:cNvPicPr>
            <a:picLocks noChangeAspect="1" noChangeArrowheads="1"/>
          </p:cNvPicPr>
          <p:nvPr/>
        </p:nvPicPr>
        <p:blipFill>
          <a:blip r:embed="rId3"/>
          <a:srcRect/>
          <a:stretch>
            <a:fillRect/>
          </a:stretch>
        </p:blipFill>
        <p:spPr bwMode="auto">
          <a:xfrm>
            <a:off x="0" y="1828800"/>
            <a:ext cx="9144000" cy="1524000"/>
          </a:xfrm>
          <a:prstGeom prst="rect">
            <a:avLst/>
          </a:prstGeom>
          <a:noFill/>
          <a:ln w="9525">
            <a:noFill/>
            <a:miter lim="800000"/>
            <a:headEnd/>
            <a:tailEnd/>
          </a:ln>
        </p:spPr>
      </p:pic>
      <p:sp>
        <p:nvSpPr>
          <p:cNvPr id="28677" name="Text Box 19"/>
          <p:cNvSpPr txBox="1">
            <a:spLocks noChangeArrowheads="1"/>
          </p:cNvSpPr>
          <p:nvPr/>
        </p:nvSpPr>
        <p:spPr bwMode="auto">
          <a:xfrm>
            <a:off x="0" y="3200400"/>
            <a:ext cx="2232025" cy="2308225"/>
          </a:xfrm>
          <a:prstGeom prst="rect">
            <a:avLst/>
          </a:prstGeom>
          <a:noFill/>
          <a:ln w="9525">
            <a:noFill/>
            <a:miter lim="800000"/>
            <a:headEnd/>
            <a:tailEnd/>
          </a:ln>
        </p:spPr>
        <p:txBody>
          <a:bodyPr wrap="none">
            <a:spAutoFit/>
          </a:bodyPr>
          <a:lstStyle/>
          <a:p>
            <a:r>
              <a:rPr lang="en-US"/>
              <a:t>QUARTIC:</a:t>
            </a:r>
          </a:p>
          <a:p>
            <a:r>
              <a:rPr lang="en-US"/>
              <a:t>Photonis planacon</a:t>
            </a:r>
          </a:p>
          <a:p>
            <a:r>
              <a:rPr lang="en-US"/>
              <a:t>10 </a:t>
            </a:r>
            <a:r>
              <a:rPr lang="en-US">
                <a:sym typeface="Symbol" pitchFamily="18" charset="2"/>
              </a:rPr>
              <a:t>m pore 8x8 or </a:t>
            </a:r>
          </a:p>
          <a:p>
            <a:r>
              <a:rPr lang="en-US">
                <a:sym typeface="Symbol" pitchFamily="18" charset="2"/>
              </a:rPr>
              <a:t>equivalent</a:t>
            </a:r>
          </a:p>
          <a:p>
            <a:r>
              <a:rPr lang="en-US">
                <a:sym typeface="Symbol" pitchFamily="18" charset="2"/>
              </a:rPr>
              <a:t>GASTOF:</a:t>
            </a:r>
          </a:p>
          <a:p>
            <a:r>
              <a:rPr lang="en-US">
                <a:sym typeface="Symbol" pitchFamily="18" charset="2"/>
              </a:rPr>
              <a:t>Hamamatsu 6 m </a:t>
            </a:r>
          </a:p>
          <a:p>
            <a:r>
              <a:rPr lang="en-US">
                <a:sym typeface="Symbol" pitchFamily="18" charset="2"/>
              </a:rPr>
              <a:t>pore single channel </a:t>
            </a:r>
          </a:p>
          <a:p>
            <a:r>
              <a:rPr lang="en-US">
                <a:sym typeface="Symbol" pitchFamily="18" charset="2"/>
              </a:rPr>
              <a:t>or equivalent Photek</a:t>
            </a:r>
          </a:p>
        </p:txBody>
      </p:sp>
      <p:sp>
        <p:nvSpPr>
          <p:cNvPr id="28678" name="Text Box 20"/>
          <p:cNvSpPr txBox="1">
            <a:spLocks noChangeArrowheads="1"/>
          </p:cNvSpPr>
          <p:nvPr/>
        </p:nvSpPr>
        <p:spPr bwMode="auto">
          <a:xfrm>
            <a:off x="2286000" y="2781300"/>
            <a:ext cx="2101153" cy="646331"/>
          </a:xfrm>
          <a:prstGeom prst="rect">
            <a:avLst/>
          </a:prstGeom>
          <a:noFill/>
          <a:ln w="9525">
            <a:noFill/>
            <a:miter lim="800000"/>
            <a:headEnd/>
            <a:tailEnd/>
          </a:ln>
        </p:spPr>
        <p:txBody>
          <a:bodyPr wrap="none">
            <a:spAutoFit/>
          </a:bodyPr>
          <a:lstStyle/>
          <a:p>
            <a:r>
              <a:rPr lang="en-US" dirty="0"/>
              <a:t>Mini-circuits ZX60</a:t>
            </a:r>
          </a:p>
          <a:p>
            <a:r>
              <a:rPr lang="en-US" dirty="0"/>
              <a:t>4</a:t>
            </a:r>
            <a:r>
              <a:rPr lang="en-US" dirty="0" smtClean="0"/>
              <a:t> </a:t>
            </a:r>
            <a:r>
              <a:rPr lang="en-US" dirty="0"/>
              <a:t>GHZ  or equivalent</a:t>
            </a:r>
          </a:p>
        </p:txBody>
      </p:sp>
      <p:sp>
        <p:nvSpPr>
          <p:cNvPr id="28679" name="Text Box 21"/>
          <p:cNvSpPr txBox="1">
            <a:spLocks noChangeArrowheads="1"/>
          </p:cNvSpPr>
          <p:nvPr/>
        </p:nvSpPr>
        <p:spPr bwMode="auto">
          <a:xfrm>
            <a:off x="5165725" y="1371600"/>
            <a:ext cx="1890713" cy="646113"/>
          </a:xfrm>
          <a:prstGeom prst="rect">
            <a:avLst/>
          </a:prstGeom>
          <a:noFill/>
          <a:ln w="9525">
            <a:noFill/>
            <a:miter lim="800000"/>
            <a:headEnd/>
            <a:tailEnd/>
          </a:ln>
        </p:spPr>
        <p:txBody>
          <a:bodyPr wrap="none">
            <a:spAutoFit/>
          </a:bodyPr>
          <a:lstStyle/>
          <a:p>
            <a:r>
              <a:rPr lang="en-US"/>
              <a:t>Louvain Custom </a:t>
            </a:r>
          </a:p>
          <a:p>
            <a:r>
              <a:rPr lang="en-US"/>
              <a:t>CFD (LCFD)</a:t>
            </a:r>
          </a:p>
        </p:txBody>
      </p:sp>
      <p:sp>
        <p:nvSpPr>
          <p:cNvPr id="28680" name="Text Box 22"/>
          <p:cNvSpPr txBox="1">
            <a:spLocks noChangeArrowheads="1"/>
          </p:cNvSpPr>
          <p:nvPr/>
        </p:nvSpPr>
        <p:spPr bwMode="auto">
          <a:xfrm>
            <a:off x="7391400" y="1563688"/>
            <a:ext cx="1752600" cy="646112"/>
          </a:xfrm>
          <a:prstGeom prst="rect">
            <a:avLst/>
          </a:prstGeom>
          <a:noFill/>
          <a:ln w="9525">
            <a:noFill/>
            <a:miter lim="800000"/>
            <a:headEnd/>
            <a:tailEnd/>
          </a:ln>
        </p:spPr>
        <p:txBody>
          <a:bodyPr>
            <a:spAutoFit/>
          </a:bodyPr>
          <a:lstStyle/>
          <a:p>
            <a:r>
              <a:rPr lang="en-US"/>
              <a:t>HPTDC  board</a:t>
            </a:r>
          </a:p>
          <a:p>
            <a:r>
              <a:rPr lang="en-US"/>
              <a:t>(Alberta) </a:t>
            </a:r>
          </a:p>
        </p:txBody>
      </p:sp>
      <p:sp>
        <p:nvSpPr>
          <p:cNvPr id="27" name="Rectangle 26"/>
          <p:cNvSpPr/>
          <p:nvPr/>
        </p:nvSpPr>
        <p:spPr>
          <a:xfrm>
            <a:off x="7620000" y="3581400"/>
            <a:ext cx="12954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Reference Timing</a:t>
            </a:r>
          </a:p>
        </p:txBody>
      </p:sp>
      <p:cxnSp>
        <p:nvCxnSpPr>
          <p:cNvPr id="29" name="Straight Arrow Connector 28"/>
          <p:cNvCxnSpPr/>
          <p:nvPr/>
        </p:nvCxnSpPr>
        <p:spPr>
          <a:xfrm rot="5400000" flipH="1" flipV="1">
            <a:off x="8039101" y="3238499"/>
            <a:ext cx="838200"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a:off x="6629400" y="3352800"/>
            <a:ext cx="2133600" cy="1066800"/>
          </a:xfrm>
          <a:prstGeom prst="bentConnector3">
            <a:avLst>
              <a:gd name="adj1" fmla="val 26786"/>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629400" y="4953000"/>
            <a:ext cx="1295400" cy="9144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FF0000"/>
                </a:solidFill>
              </a:rPr>
              <a:t>Opto</a:t>
            </a:r>
            <a:r>
              <a:rPr lang="en-US" dirty="0">
                <a:solidFill>
                  <a:srgbClr val="FF0000"/>
                </a:solidFill>
              </a:rPr>
              <a:t>-modules</a:t>
            </a:r>
            <a:r>
              <a:rPr lang="en-US" dirty="0" smtClean="0">
                <a:solidFill>
                  <a:srgbClr val="FF0000"/>
                </a:solidFill>
              </a:rPr>
              <a:t>/</a:t>
            </a:r>
          </a:p>
          <a:p>
            <a:pPr algn="ctr">
              <a:defRPr/>
            </a:pPr>
            <a:r>
              <a:rPr lang="en-US" dirty="0" smtClean="0">
                <a:solidFill>
                  <a:srgbClr val="FF0000"/>
                </a:solidFill>
              </a:rPr>
              <a:t>ROD</a:t>
            </a:r>
            <a:endParaRPr lang="en-US" dirty="0">
              <a:solidFill>
                <a:srgbClr val="FF0000"/>
              </a:solidFill>
            </a:endParaRPr>
          </a:p>
        </p:txBody>
      </p:sp>
      <p:sp>
        <p:nvSpPr>
          <p:cNvPr id="48" name="Rectangle 47"/>
          <p:cNvSpPr/>
          <p:nvPr/>
        </p:nvSpPr>
        <p:spPr>
          <a:xfrm>
            <a:off x="2819400" y="3810000"/>
            <a:ext cx="1295400" cy="914400"/>
          </a:xfrm>
          <a:prstGeom prst="rect">
            <a:avLst/>
          </a:prstGeom>
          <a:solidFill>
            <a:schemeClr val="accent3">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HV/LV</a:t>
            </a:r>
          </a:p>
        </p:txBody>
      </p:sp>
      <p:cxnSp>
        <p:nvCxnSpPr>
          <p:cNvPr id="50" name="Straight Arrow Connector 49"/>
          <p:cNvCxnSpPr/>
          <p:nvPr/>
        </p:nvCxnSpPr>
        <p:spPr>
          <a:xfrm rot="10800000">
            <a:off x="1524000" y="2971800"/>
            <a:ext cx="1600200" cy="1219200"/>
          </a:xfrm>
          <a:prstGeom prst="straightConnector1">
            <a:avLst/>
          </a:prstGeom>
          <a:ln w="1905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16200000" flipV="1">
            <a:off x="2514600" y="2971800"/>
            <a:ext cx="1371600" cy="914400"/>
          </a:xfrm>
          <a:prstGeom prst="straightConnector1">
            <a:avLst/>
          </a:prstGeom>
          <a:ln w="1905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V="1">
            <a:off x="3657600" y="2667000"/>
            <a:ext cx="4419600" cy="1447800"/>
          </a:xfrm>
          <a:prstGeom prst="straightConnector1">
            <a:avLst/>
          </a:prstGeom>
          <a:ln w="1905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flipV="1">
            <a:off x="3657600" y="2667000"/>
            <a:ext cx="1676400" cy="1447800"/>
          </a:xfrm>
          <a:prstGeom prst="straightConnector1">
            <a:avLst/>
          </a:prstGeom>
          <a:ln w="19050">
            <a:solidFill>
              <a:schemeClr val="tx2"/>
            </a:solidFill>
            <a:tailEnd type="arrow"/>
          </a:ln>
        </p:spPr>
        <p:style>
          <a:lnRef idx="1">
            <a:schemeClr val="dk1"/>
          </a:lnRef>
          <a:fillRef idx="0">
            <a:schemeClr val="dk1"/>
          </a:fillRef>
          <a:effectRef idx="0">
            <a:schemeClr val="dk1"/>
          </a:effectRef>
          <a:fontRef idx="minor">
            <a:schemeClr val="tx1"/>
          </a:fontRef>
        </p:style>
      </p:cxnSp>
      <p:sp>
        <p:nvSpPr>
          <p:cNvPr id="28690" name="TextBox 70"/>
          <p:cNvSpPr txBox="1">
            <a:spLocks noChangeArrowheads="1"/>
          </p:cNvSpPr>
          <p:nvPr/>
        </p:nvSpPr>
        <p:spPr bwMode="auto">
          <a:xfrm>
            <a:off x="76200" y="5638800"/>
            <a:ext cx="4151313" cy="923925"/>
          </a:xfrm>
          <a:prstGeom prst="rect">
            <a:avLst/>
          </a:prstGeom>
          <a:noFill/>
          <a:ln w="9525">
            <a:solidFill>
              <a:schemeClr val="tx1"/>
            </a:solidFill>
            <a:miter lim="800000"/>
            <a:headEnd/>
            <a:tailEnd/>
          </a:ln>
        </p:spPr>
        <p:txBody>
          <a:bodyPr wrap="none">
            <a:spAutoFit/>
          </a:bodyPr>
          <a:lstStyle/>
          <a:p>
            <a:r>
              <a:rPr lang="en-US">
                <a:solidFill>
                  <a:srgbClr val="7030A0"/>
                </a:solidFill>
              </a:rPr>
              <a:t>UTA/Alberta for QUARTIC, PMT, Amp;</a:t>
            </a:r>
          </a:p>
          <a:p>
            <a:r>
              <a:rPr lang="en-US">
                <a:solidFill>
                  <a:srgbClr val="7030A0"/>
                </a:solidFill>
              </a:rPr>
              <a:t>barter with Louvain for GASTOF?</a:t>
            </a:r>
          </a:p>
          <a:p>
            <a:r>
              <a:rPr lang="en-US">
                <a:solidFill>
                  <a:srgbClr val="7030A0"/>
                </a:solidFill>
              </a:rPr>
              <a:t>(PMT sold separately!)</a:t>
            </a:r>
          </a:p>
        </p:txBody>
      </p:sp>
      <p:sp>
        <p:nvSpPr>
          <p:cNvPr id="28693" name="TextBox 73"/>
          <p:cNvSpPr txBox="1">
            <a:spLocks noChangeArrowheads="1"/>
          </p:cNvSpPr>
          <p:nvPr/>
        </p:nvSpPr>
        <p:spPr bwMode="auto">
          <a:xfrm>
            <a:off x="6237288" y="6019800"/>
            <a:ext cx="1916112" cy="369888"/>
          </a:xfrm>
          <a:prstGeom prst="rect">
            <a:avLst/>
          </a:prstGeom>
          <a:noFill/>
          <a:ln w="9525">
            <a:noFill/>
            <a:miter lim="800000"/>
            <a:headEnd/>
            <a:tailEnd/>
          </a:ln>
        </p:spPr>
        <p:txBody>
          <a:bodyPr wrap="none">
            <a:spAutoFit/>
          </a:bodyPr>
          <a:lstStyle/>
          <a:p>
            <a:r>
              <a:rPr lang="en-US"/>
              <a:t>Manchester/UCL</a:t>
            </a:r>
          </a:p>
        </p:txBody>
      </p:sp>
      <p:sp>
        <p:nvSpPr>
          <p:cNvPr id="22" name="Footer Placeholder 21"/>
          <p:cNvSpPr>
            <a:spLocks noGrp="1"/>
          </p:cNvSpPr>
          <p:nvPr>
            <p:ph type="ftr" sz="quarter" idx="11"/>
          </p:nvPr>
        </p:nvSpPr>
        <p:spPr/>
        <p:txBody>
          <a:bodyPr/>
          <a:lstStyle/>
          <a:p>
            <a:r>
              <a:rPr lang="en-US" smtClean="0"/>
              <a:t>Andrew Brandt,  Giessen Cherenkov Workshop </a:t>
            </a:r>
            <a:endParaRPr lang="en-US"/>
          </a:p>
        </p:txBody>
      </p:sp>
      <p:sp>
        <p:nvSpPr>
          <p:cNvPr id="23" name="Slide Number Placeholder 22"/>
          <p:cNvSpPr>
            <a:spLocks noGrp="1"/>
          </p:cNvSpPr>
          <p:nvPr>
            <p:ph type="sldNum" sz="quarter" idx="12"/>
          </p:nvPr>
        </p:nvSpPr>
        <p:spPr/>
        <p:txBody>
          <a:bodyPr/>
          <a:lstStyle/>
          <a:p>
            <a:fld id="{B6F15528-21DE-4FAA-801E-634DDDAF4B2B}" type="slidenum">
              <a:rPr lang="en-US" smtClean="0"/>
              <a:pPr/>
              <a:t>25</a:t>
            </a:fld>
            <a:endParaRPr lang="en-US"/>
          </a:p>
        </p:txBody>
      </p:sp>
      <p:sp>
        <p:nvSpPr>
          <p:cNvPr id="24" name="Date Placeholder 23"/>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r>
              <a:rPr lang="en-US" b="1" u="sng" smtClean="0">
                <a:solidFill>
                  <a:srgbClr val="0000FF"/>
                </a:solidFill>
              </a:rPr>
              <a:t>Alberta HPTDC board</a:t>
            </a:r>
          </a:p>
        </p:txBody>
      </p:sp>
      <p:sp>
        <p:nvSpPr>
          <p:cNvPr id="29699" name="Content Placeholder 2"/>
          <p:cNvSpPr>
            <a:spLocks noGrp="1"/>
          </p:cNvSpPr>
          <p:nvPr>
            <p:ph idx="1"/>
          </p:nvPr>
        </p:nvSpPr>
        <p:spPr/>
        <p:txBody>
          <a:bodyPr/>
          <a:lstStyle/>
          <a:p>
            <a:endParaRPr lang="en-US" smtClean="0"/>
          </a:p>
        </p:txBody>
      </p:sp>
      <p:pic>
        <p:nvPicPr>
          <p:cNvPr id="29700" name="Picture 2"/>
          <p:cNvPicPr>
            <a:picLocks noChangeAspect="1" noChangeArrowheads="1"/>
          </p:cNvPicPr>
          <p:nvPr/>
        </p:nvPicPr>
        <p:blipFill>
          <a:blip r:embed="rId3"/>
          <a:srcRect/>
          <a:stretch>
            <a:fillRect/>
          </a:stretch>
        </p:blipFill>
        <p:spPr bwMode="auto">
          <a:xfrm>
            <a:off x="26988" y="1141413"/>
            <a:ext cx="7516812" cy="5716587"/>
          </a:xfrm>
          <a:prstGeom prst="rect">
            <a:avLst/>
          </a:prstGeom>
          <a:noFill/>
          <a:ln w="9525">
            <a:noFill/>
            <a:miter lim="800000"/>
            <a:headEnd/>
            <a:tailEnd/>
          </a:ln>
        </p:spPr>
      </p:pic>
      <p:sp>
        <p:nvSpPr>
          <p:cNvPr id="29701" name="TextBox 4"/>
          <p:cNvSpPr txBox="1">
            <a:spLocks noChangeArrowheads="1"/>
          </p:cNvSpPr>
          <p:nvPr/>
        </p:nvSpPr>
        <p:spPr bwMode="auto">
          <a:xfrm>
            <a:off x="7467600" y="2616200"/>
            <a:ext cx="1676400" cy="2585323"/>
          </a:xfrm>
          <a:prstGeom prst="rect">
            <a:avLst/>
          </a:prstGeom>
          <a:noFill/>
          <a:ln w="9525">
            <a:noFill/>
            <a:miter lim="800000"/>
            <a:headEnd/>
            <a:tailEnd/>
          </a:ln>
        </p:spPr>
        <p:txBody>
          <a:bodyPr>
            <a:spAutoFit/>
          </a:bodyPr>
          <a:lstStyle/>
          <a:p>
            <a:r>
              <a:rPr lang="en-US" dirty="0" smtClean="0"/>
              <a:t>12ps resolution </a:t>
            </a:r>
            <a:r>
              <a:rPr lang="en-US" dirty="0"/>
              <a:t>with </a:t>
            </a:r>
            <a:r>
              <a:rPr lang="en-US" dirty="0" err="1"/>
              <a:t>pulser</a:t>
            </a:r>
            <a:r>
              <a:rPr lang="en-US" dirty="0"/>
              <a:t>;</a:t>
            </a:r>
          </a:p>
          <a:p>
            <a:r>
              <a:rPr lang="en-US" dirty="0" smtClean="0"/>
              <a:t>Successfully tested last week with laser/10 </a:t>
            </a:r>
            <a:r>
              <a:rPr lang="en-US" dirty="0" smtClean="0">
                <a:sym typeface="Symbol"/>
              </a:rPr>
              <a:t>m tube/ZX60 amp/LCFD/</a:t>
            </a:r>
          </a:p>
          <a:p>
            <a:r>
              <a:rPr lang="en-US" dirty="0" smtClean="0">
                <a:sym typeface="Symbol"/>
              </a:rPr>
              <a:t>scope</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33400" y="4767263"/>
            <a:ext cx="8305800" cy="1938992"/>
          </a:xfrm>
          <a:prstGeom prst="rect">
            <a:avLst/>
          </a:prstGeom>
          <a:noFill/>
          <a:ln w="9525">
            <a:noFill/>
            <a:miter lim="800000"/>
            <a:headEnd/>
            <a:tailEnd/>
          </a:ln>
        </p:spPr>
        <p:txBody>
          <a:bodyPr>
            <a:spAutoFit/>
          </a:bodyPr>
          <a:lstStyle/>
          <a:p>
            <a:pPr algn="l"/>
            <a:r>
              <a:rPr lang="en-US" sz="2000" b="1" dirty="0"/>
              <a:t>When  the current demanded of the tube is too high the tube does not give as big an output signal, we call this </a:t>
            </a:r>
            <a:r>
              <a:rPr lang="en-US" sz="2000" b="1" dirty="0" smtClean="0"/>
              <a:t>saturation.</a:t>
            </a:r>
            <a:endParaRPr lang="en-US" sz="2000" b="1" dirty="0"/>
          </a:p>
          <a:p>
            <a:pPr algn="l"/>
            <a:endParaRPr lang="en-US" sz="2000" b="1" dirty="0">
              <a:solidFill>
                <a:srgbClr val="3216D8"/>
              </a:solidFill>
            </a:endParaRPr>
          </a:p>
          <a:p>
            <a:pPr algn="l"/>
            <a:r>
              <a:rPr lang="en-US" sz="2000" b="1" dirty="0">
                <a:solidFill>
                  <a:srgbClr val="3216D8"/>
                </a:solidFill>
              </a:rPr>
              <a:t>Using 1 </a:t>
            </a:r>
            <a:r>
              <a:rPr lang="en-US" sz="2000" b="1" dirty="0" smtClean="0">
                <a:solidFill>
                  <a:srgbClr val="3216D8"/>
                </a:solidFill>
              </a:rPr>
              <a:t>MHz/15 MHz and a </a:t>
            </a:r>
            <a:r>
              <a:rPr lang="en-US" sz="2000" b="1" dirty="0">
                <a:solidFill>
                  <a:srgbClr val="3216D8"/>
                </a:solidFill>
              </a:rPr>
              <a:t>gain of 10</a:t>
            </a:r>
            <a:r>
              <a:rPr lang="en-US" sz="2000" b="1" baseline="30000" dirty="0">
                <a:solidFill>
                  <a:srgbClr val="3216D8"/>
                </a:solidFill>
              </a:rPr>
              <a:t>5</a:t>
            </a:r>
            <a:r>
              <a:rPr lang="en-US" sz="2000" b="1" dirty="0">
                <a:solidFill>
                  <a:srgbClr val="3216D8"/>
                </a:solidFill>
              </a:rPr>
              <a:t> (!) and 10 </a:t>
            </a:r>
            <a:r>
              <a:rPr lang="en-US" sz="2000" b="1" dirty="0" err="1">
                <a:solidFill>
                  <a:srgbClr val="3216D8"/>
                </a:solidFill>
              </a:rPr>
              <a:t>pe’s</a:t>
            </a:r>
            <a:r>
              <a:rPr lang="en-US" sz="2000" b="1" dirty="0">
                <a:solidFill>
                  <a:srgbClr val="3216D8"/>
                </a:solidFill>
              </a:rPr>
              <a:t> expected for our detector, we </a:t>
            </a:r>
            <a:r>
              <a:rPr lang="en-US" sz="2000" b="1" dirty="0" smtClean="0">
                <a:solidFill>
                  <a:srgbClr val="3216D8"/>
                </a:solidFill>
              </a:rPr>
              <a:t>require  1.6 to 24 </a:t>
            </a:r>
            <a:r>
              <a:rPr lang="en-US" sz="2000" b="1" dirty="0" err="1" smtClean="0">
                <a:solidFill>
                  <a:srgbClr val="3216D8"/>
                </a:solidFill>
              </a:rPr>
              <a:t>pA</a:t>
            </a:r>
            <a:r>
              <a:rPr lang="en-US" sz="2000" b="1" dirty="0" smtClean="0">
                <a:solidFill>
                  <a:srgbClr val="3216D8"/>
                </a:solidFill>
              </a:rPr>
              <a:t> (Cathode) or  </a:t>
            </a:r>
            <a:r>
              <a:rPr lang="en-US" sz="2000" b="1" dirty="0">
                <a:solidFill>
                  <a:srgbClr val="3216D8"/>
                </a:solidFill>
              </a:rPr>
              <a:t>0.16 </a:t>
            </a:r>
            <a:r>
              <a:rPr lang="en-US" sz="2000" b="1" dirty="0">
                <a:solidFill>
                  <a:srgbClr val="3216D8"/>
                </a:solidFill>
                <a:sym typeface="Symbol" pitchFamily="18" charset="2"/>
              </a:rPr>
              <a:t>A/2.4 A </a:t>
            </a:r>
            <a:r>
              <a:rPr lang="en-US" sz="2000" b="1" dirty="0" smtClean="0">
                <a:solidFill>
                  <a:srgbClr val="3216D8"/>
                </a:solidFill>
                <a:sym typeface="Symbol" pitchFamily="18" charset="2"/>
              </a:rPr>
              <a:t> (Anode) </a:t>
            </a:r>
          </a:p>
          <a:p>
            <a:pPr algn="l"/>
            <a:r>
              <a:rPr lang="en-US" sz="2000" b="1" dirty="0" smtClean="0">
                <a:solidFill>
                  <a:srgbClr val="3216D8"/>
                </a:solidFill>
                <a:sym typeface="Symbol" pitchFamily="18" charset="2"/>
              </a:rPr>
              <a:t>in a .36 cm</a:t>
            </a:r>
            <a:r>
              <a:rPr lang="en-US" sz="2000" b="1" baseline="30000" dirty="0" smtClean="0">
                <a:solidFill>
                  <a:srgbClr val="3216D8"/>
                </a:solidFill>
                <a:sym typeface="Symbol" pitchFamily="18" charset="2"/>
              </a:rPr>
              <a:t>2</a:t>
            </a:r>
            <a:r>
              <a:rPr lang="en-US" sz="2000" b="1" dirty="0" smtClean="0">
                <a:solidFill>
                  <a:srgbClr val="3216D8"/>
                </a:solidFill>
                <a:sym typeface="Symbol" pitchFamily="18" charset="2"/>
              </a:rPr>
              <a:t> pixel</a:t>
            </a:r>
            <a:endParaRPr lang="en-US" sz="2000" b="1" dirty="0">
              <a:solidFill>
                <a:srgbClr val="3216D8"/>
              </a:solidFill>
            </a:endParaRPr>
          </a:p>
        </p:txBody>
      </p:sp>
      <p:sp>
        <p:nvSpPr>
          <p:cNvPr id="52227" name="TextBox 2"/>
          <p:cNvSpPr txBox="1">
            <a:spLocks noChangeArrowheads="1"/>
          </p:cNvSpPr>
          <p:nvPr/>
        </p:nvSpPr>
        <p:spPr bwMode="auto">
          <a:xfrm>
            <a:off x="228600" y="2590800"/>
            <a:ext cx="8610600" cy="2246769"/>
          </a:xfrm>
          <a:prstGeom prst="rect">
            <a:avLst/>
          </a:prstGeom>
          <a:noFill/>
          <a:ln w="9525">
            <a:noFill/>
            <a:miter lim="800000"/>
            <a:headEnd/>
            <a:tailEnd/>
          </a:ln>
        </p:spPr>
        <p:txBody>
          <a:bodyPr>
            <a:spAutoFit/>
          </a:bodyPr>
          <a:lstStyle/>
          <a:p>
            <a:pPr algn="l"/>
            <a:r>
              <a:rPr lang="en-US" sz="2000" b="1" dirty="0">
                <a:solidFill>
                  <a:srgbClr val="FF0000"/>
                </a:solidFill>
              </a:rPr>
              <a:t>   </a:t>
            </a:r>
            <a:r>
              <a:rPr lang="en-US" sz="2000" b="1" dirty="0" smtClean="0">
                <a:solidFill>
                  <a:srgbClr val="FF0000"/>
                </a:solidFill>
              </a:rPr>
              <a:t>  Cathode </a:t>
            </a:r>
            <a:r>
              <a:rPr lang="en-US" sz="2000" b="1" dirty="0">
                <a:solidFill>
                  <a:srgbClr val="FF0000"/>
                </a:solidFill>
              </a:rPr>
              <a:t>Current = proton frequency x  number of photo-electrons generated </a:t>
            </a:r>
            <a:r>
              <a:rPr lang="en-US" sz="2000" b="1" dirty="0" smtClean="0">
                <a:solidFill>
                  <a:srgbClr val="FF0000"/>
                </a:solidFill>
              </a:rPr>
              <a:t>  </a:t>
            </a:r>
          </a:p>
          <a:p>
            <a:pPr algn="l"/>
            <a:r>
              <a:rPr lang="en-US" sz="2000" b="1" dirty="0" smtClean="0">
                <a:solidFill>
                  <a:srgbClr val="FF0000"/>
                </a:solidFill>
              </a:rPr>
              <a:t>                                     by each </a:t>
            </a:r>
            <a:r>
              <a:rPr lang="en-US" sz="2000" b="1" dirty="0">
                <a:solidFill>
                  <a:srgbClr val="FF0000"/>
                </a:solidFill>
              </a:rPr>
              <a:t>proton x </a:t>
            </a:r>
            <a:r>
              <a:rPr lang="en-US" sz="2000" b="1" dirty="0" smtClean="0">
                <a:solidFill>
                  <a:srgbClr val="FF0000"/>
                </a:solidFill>
              </a:rPr>
              <a:t>electron charge </a:t>
            </a:r>
            <a:endParaRPr lang="en-US" sz="2000" b="1" dirty="0">
              <a:solidFill>
                <a:srgbClr val="FF0000"/>
              </a:solidFill>
            </a:endParaRPr>
          </a:p>
          <a:p>
            <a:pPr algn="l"/>
            <a:r>
              <a:rPr lang="en-US" sz="2000" b="1" dirty="0" smtClean="0">
                <a:solidFill>
                  <a:srgbClr val="FF0000"/>
                </a:solidFill>
              </a:rPr>
              <a:t>      Anode Current = Cathode Current x gain</a:t>
            </a:r>
            <a:endParaRPr lang="en-US" sz="2000" b="1" dirty="0">
              <a:solidFill>
                <a:srgbClr val="FF0000"/>
              </a:solidFill>
            </a:endParaRPr>
          </a:p>
          <a:p>
            <a:pPr algn="l"/>
            <a:r>
              <a:rPr lang="en-US" sz="2000" b="1" dirty="0">
                <a:solidFill>
                  <a:srgbClr val="3216D8"/>
                </a:solidFill>
              </a:rPr>
              <a:t>     In order to keep the </a:t>
            </a:r>
            <a:r>
              <a:rPr lang="en-US" sz="2000" b="1" dirty="0" smtClean="0">
                <a:solidFill>
                  <a:srgbClr val="3216D8"/>
                </a:solidFill>
              </a:rPr>
              <a:t>Anode current </a:t>
            </a:r>
            <a:r>
              <a:rPr lang="en-US" sz="2000" b="1" dirty="0">
                <a:solidFill>
                  <a:srgbClr val="3216D8"/>
                </a:solidFill>
              </a:rPr>
              <a:t>at tolerable levels, lower gain is </a:t>
            </a:r>
            <a:r>
              <a:rPr lang="en-US" sz="2000" b="1" dirty="0" smtClean="0">
                <a:solidFill>
                  <a:srgbClr val="3216D8"/>
                </a:solidFill>
              </a:rPr>
              <a:t>    </a:t>
            </a:r>
          </a:p>
          <a:p>
            <a:pPr algn="l"/>
            <a:r>
              <a:rPr lang="en-US" sz="2000" b="1" dirty="0" smtClean="0">
                <a:solidFill>
                  <a:srgbClr val="3216D8"/>
                </a:solidFill>
              </a:rPr>
              <a:t>     preferable </a:t>
            </a:r>
            <a:r>
              <a:rPr lang="en-US" sz="2000" b="1" dirty="0">
                <a:solidFill>
                  <a:srgbClr val="3216D8"/>
                </a:solidFill>
              </a:rPr>
              <a:t>as  </a:t>
            </a:r>
            <a:r>
              <a:rPr lang="en-US" sz="2000" b="1" dirty="0" smtClean="0">
                <a:solidFill>
                  <a:srgbClr val="3216D8"/>
                </a:solidFill>
              </a:rPr>
              <a:t>well </a:t>
            </a:r>
            <a:r>
              <a:rPr lang="en-US" sz="2000" b="1" dirty="0">
                <a:solidFill>
                  <a:srgbClr val="3216D8"/>
                </a:solidFill>
              </a:rPr>
              <a:t>as less  photoelectrons (but precise timing needs as many </a:t>
            </a:r>
            <a:r>
              <a:rPr lang="en-US" sz="2000" b="1" dirty="0" smtClean="0">
                <a:solidFill>
                  <a:srgbClr val="3216D8"/>
                </a:solidFill>
              </a:rPr>
              <a:t> </a:t>
            </a:r>
          </a:p>
          <a:p>
            <a:pPr algn="l"/>
            <a:r>
              <a:rPr lang="en-US" sz="2000" b="1" dirty="0" smtClean="0">
                <a:solidFill>
                  <a:srgbClr val="3216D8"/>
                </a:solidFill>
              </a:rPr>
              <a:t>     </a:t>
            </a:r>
            <a:r>
              <a:rPr lang="en-US" sz="2000" b="1" dirty="0" err="1" smtClean="0">
                <a:solidFill>
                  <a:srgbClr val="3216D8"/>
                </a:solidFill>
              </a:rPr>
              <a:t>pe’s</a:t>
            </a:r>
            <a:r>
              <a:rPr lang="en-US" sz="2000" b="1" dirty="0" smtClean="0">
                <a:solidFill>
                  <a:srgbClr val="3216D8"/>
                </a:solidFill>
              </a:rPr>
              <a:t> </a:t>
            </a:r>
            <a:r>
              <a:rPr lang="en-US" sz="2000" b="1" dirty="0">
                <a:solidFill>
                  <a:srgbClr val="3216D8"/>
                </a:solidFill>
              </a:rPr>
              <a:t>as </a:t>
            </a:r>
            <a:r>
              <a:rPr lang="en-US" sz="2000" b="1" dirty="0" smtClean="0">
                <a:solidFill>
                  <a:srgbClr val="3216D8"/>
                </a:solidFill>
              </a:rPr>
              <a:t>possible</a:t>
            </a:r>
            <a:r>
              <a:rPr lang="en-US" sz="2000" b="1" dirty="0">
                <a:solidFill>
                  <a:srgbClr val="3216D8"/>
                </a:solidFill>
              </a:rPr>
              <a:t>).  In addition </a:t>
            </a:r>
            <a:r>
              <a:rPr lang="en-US" sz="2000" b="1" dirty="0" smtClean="0">
                <a:solidFill>
                  <a:srgbClr val="3216D8"/>
                </a:solidFill>
              </a:rPr>
              <a:t>smaller pores improve timing and give more </a:t>
            </a:r>
          </a:p>
          <a:p>
            <a:pPr algn="l"/>
            <a:r>
              <a:rPr lang="en-US" sz="2000" b="1" dirty="0" smtClean="0">
                <a:solidFill>
                  <a:srgbClr val="3216D8"/>
                </a:solidFill>
              </a:rPr>
              <a:t>     pores/area reducing the current in any one pore.</a:t>
            </a:r>
          </a:p>
        </p:txBody>
      </p:sp>
      <p:sp>
        <p:nvSpPr>
          <p:cNvPr id="11" name="Rectangle 2"/>
          <p:cNvSpPr txBox="1">
            <a:spLocks noChangeArrowheads="1"/>
          </p:cNvSpPr>
          <p:nvPr/>
        </p:nvSpPr>
        <p:spPr bwMode="auto">
          <a:xfrm>
            <a:off x="0" y="-71438"/>
            <a:ext cx="9144000" cy="1169988"/>
          </a:xfrm>
          <a:prstGeom prst="rect">
            <a:avLst/>
          </a:prstGeom>
          <a:noFill/>
          <a:ln w="9525">
            <a:noFill/>
            <a:miter lim="800000"/>
            <a:headEnd/>
            <a:tailEnd/>
          </a:ln>
        </p:spPr>
        <p:txBody>
          <a:bodyPr anchor="ctr"/>
          <a:lstStyle/>
          <a:p>
            <a:pPr algn="ctr">
              <a:defRPr/>
            </a:pPr>
            <a:r>
              <a:rPr lang="en-US" sz="4400" b="1" u="sng" kern="0" dirty="0">
                <a:solidFill>
                  <a:srgbClr val="3216D8"/>
                </a:solidFill>
                <a:latin typeface="Times New Roman" pitchFamily="18" charset="0"/>
                <a:ea typeface="+mj-ea"/>
                <a:cs typeface="Times New Roman" pitchFamily="18" charset="0"/>
              </a:rPr>
              <a:t>Rate and Current Limits</a:t>
            </a:r>
          </a:p>
        </p:txBody>
      </p:sp>
      <p:sp>
        <p:nvSpPr>
          <p:cNvPr id="52229" name="TextBox 11"/>
          <p:cNvSpPr txBox="1">
            <a:spLocks noChangeArrowheads="1"/>
          </p:cNvSpPr>
          <p:nvPr/>
        </p:nvSpPr>
        <p:spPr bwMode="auto">
          <a:xfrm>
            <a:off x="762000" y="1371600"/>
            <a:ext cx="238125" cy="646113"/>
          </a:xfrm>
          <a:prstGeom prst="rect">
            <a:avLst/>
          </a:prstGeom>
          <a:noFill/>
          <a:ln w="9525">
            <a:noFill/>
            <a:miter lim="800000"/>
            <a:headEnd/>
            <a:tailEnd/>
          </a:ln>
        </p:spPr>
        <p:txBody>
          <a:bodyPr wrap="none">
            <a:spAutoFit/>
          </a:bodyPr>
          <a:lstStyle/>
          <a:p>
            <a:endParaRPr lang="en-US"/>
          </a:p>
          <a:p>
            <a:r>
              <a:rPr lang="en-US"/>
              <a:t> </a:t>
            </a:r>
          </a:p>
        </p:txBody>
      </p:sp>
      <p:sp>
        <p:nvSpPr>
          <p:cNvPr id="52230" name="TextBox 13"/>
          <p:cNvSpPr txBox="1">
            <a:spLocks noChangeArrowheads="1"/>
          </p:cNvSpPr>
          <p:nvPr/>
        </p:nvSpPr>
        <p:spPr bwMode="auto">
          <a:xfrm>
            <a:off x="533400" y="933450"/>
            <a:ext cx="8153400" cy="1631216"/>
          </a:xfrm>
          <a:prstGeom prst="rect">
            <a:avLst/>
          </a:prstGeom>
          <a:noFill/>
          <a:ln w="9525">
            <a:noFill/>
            <a:miter lim="800000"/>
            <a:headEnd/>
            <a:tailEnd/>
          </a:ln>
        </p:spPr>
        <p:txBody>
          <a:bodyPr>
            <a:spAutoFit/>
          </a:bodyPr>
          <a:lstStyle/>
          <a:p>
            <a:r>
              <a:rPr lang="en-US" sz="2000" b="1" dirty="0"/>
              <a:t>The LHC is a high rate accelerator and we need to establish if the MCP-PMT’s are capable of coping with the large expected rates: </a:t>
            </a:r>
            <a:r>
              <a:rPr lang="en-US" sz="2000" b="1" dirty="0" smtClean="0"/>
              <a:t>from 1 MHz in a 6mm x 6mm pixel at 2x10</a:t>
            </a:r>
            <a:r>
              <a:rPr lang="en-US" sz="2000" b="1" baseline="30000" dirty="0" smtClean="0"/>
              <a:t>33</a:t>
            </a:r>
            <a:r>
              <a:rPr lang="en-US" sz="2000" b="1" dirty="0" smtClean="0"/>
              <a:t>  luminosity to up to 15 MHz at 10</a:t>
            </a:r>
            <a:r>
              <a:rPr lang="en-US" sz="2000" b="1" baseline="30000" dirty="0" smtClean="0"/>
              <a:t>34 </a:t>
            </a:r>
            <a:endParaRPr lang="en-US" sz="2000" b="1" baseline="30000" dirty="0"/>
          </a:p>
          <a:p>
            <a:pPr algn="l"/>
            <a:endParaRPr lang="en-US" sz="2000" b="1" dirty="0"/>
          </a:p>
          <a:p>
            <a:pPr algn="l"/>
            <a:r>
              <a:rPr lang="en-US" sz="2000" b="1" dirty="0"/>
              <a:t>The limiting quantity is not actually the rate, but the current in the tube: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76200"/>
            <a:ext cx="8229600" cy="1143000"/>
          </a:xfrm>
          <a:prstGeom prst="rect">
            <a:avLst/>
          </a:prstGeom>
        </p:spPr>
        <p:txBody>
          <a:bodyPr/>
          <a:lstStyle/>
          <a:p>
            <a:pPr algn="ctr">
              <a:defRPr/>
            </a:pPr>
            <a:r>
              <a:rPr lang="en-US" sz="4400" b="1" u="sng" kern="0" dirty="0" smtClean="0">
                <a:solidFill>
                  <a:srgbClr val="0000FF"/>
                </a:solidFill>
                <a:latin typeface="Times New Roman" pitchFamily="18" charset="0"/>
                <a:ea typeface="+mj-ea"/>
                <a:cs typeface="Times New Roman" pitchFamily="18" charset="0"/>
              </a:rPr>
              <a:t>Lifetime </a:t>
            </a:r>
            <a:r>
              <a:rPr lang="en-US" sz="4400" b="1" u="sng" kern="0" dirty="0">
                <a:solidFill>
                  <a:srgbClr val="0000FF"/>
                </a:solidFill>
                <a:latin typeface="Times New Roman" pitchFamily="18" charset="0"/>
                <a:ea typeface="+mj-ea"/>
                <a:cs typeface="Times New Roman" pitchFamily="18" charset="0"/>
              </a:rPr>
              <a:t>Issues</a:t>
            </a:r>
          </a:p>
        </p:txBody>
      </p:sp>
      <p:sp>
        <p:nvSpPr>
          <p:cNvPr id="4099" name="TextBox 3"/>
          <p:cNvSpPr txBox="1">
            <a:spLocks noChangeArrowheads="1"/>
          </p:cNvSpPr>
          <p:nvPr/>
        </p:nvSpPr>
        <p:spPr bwMode="auto">
          <a:xfrm>
            <a:off x="228600" y="990600"/>
            <a:ext cx="8915400" cy="3970318"/>
          </a:xfrm>
          <a:prstGeom prst="rect">
            <a:avLst/>
          </a:prstGeom>
          <a:noFill/>
          <a:ln w="9525">
            <a:noFill/>
            <a:miter lim="800000"/>
            <a:headEnd/>
            <a:tailEnd/>
          </a:ln>
        </p:spPr>
        <p:txBody>
          <a:bodyPr wrap="square">
            <a:spAutoFit/>
          </a:bodyPr>
          <a:lstStyle/>
          <a:p>
            <a:endParaRPr lang="en-US" sz="2800" dirty="0"/>
          </a:p>
          <a:p>
            <a:r>
              <a:rPr lang="en-US" sz="2800" dirty="0"/>
              <a:t>Lifetime </a:t>
            </a:r>
            <a:r>
              <a:rPr lang="en-US" sz="2800" dirty="0" smtClean="0"/>
              <a:t>issues believed to be due </a:t>
            </a:r>
            <a:r>
              <a:rPr lang="en-US" sz="2800" dirty="0"/>
              <a:t>to photocathode damage from +</a:t>
            </a:r>
            <a:r>
              <a:rPr lang="en-US" sz="2800" dirty="0" smtClean="0"/>
              <a:t>ions: </a:t>
            </a:r>
          </a:p>
          <a:p>
            <a:r>
              <a:rPr lang="en-US" sz="2800" dirty="0" smtClean="0"/>
              <a:t>Q/year </a:t>
            </a:r>
            <a:r>
              <a:rPr lang="en-US" sz="2800" dirty="0"/>
              <a:t>= I*10</a:t>
            </a:r>
            <a:r>
              <a:rPr lang="en-US" sz="2800" baseline="30000" dirty="0"/>
              <a:t>7</a:t>
            </a:r>
            <a:r>
              <a:rPr lang="en-US" sz="2800" dirty="0"/>
              <a:t> sec/year </a:t>
            </a:r>
            <a:r>
              <a:rPr lang="en-US" sz="2800" dirty="0" smtClean="0"/>
              <a:t> </a:t>
            </a:r>
          </a:p>
          <a:p>
            <a:r>
              <a:rPr lang="en-US" sz="2800" dirty="0" smtClean="0"/>
              <a:t> </a:t>
            </a:r>
            <a:endParaRPr lang="en-US" sz="2800" dirty="0"/>
          </a:p>
          <a:p>
            <a:r>
              <a:rPr lang="en-US" sz="2800" dirty="0" smtClean="0"/>
              <a:t>Assuming Gain=10</a:t>
            </a:r>
            <a:r>
              <a:rPr lang="en-US" sz="2800" baseline="30000" dirty="0" smtClean="0"/>
              <a:t>5</a:t>
            </a:r>
            <a:r>
              <a:rPr lang="en-US" sz="2800" baseline="30000" dirty="0"/>
              <a:t> </a:t>
            </a:r>
            <a:r>
              <a:rPr lang="en-US" sz="2800" dirty="0" smtClean="0"/>
              <a:t> :</a:t>
            </a:r>
          </a:p>
          <a:p>
            <a:r>
              <a:rPr lang="en-US" sz="2800" dirty="0" smtClean="0"/>
              <a:t>Q in Phase I  =1.6 to 4.8 C/year (in </a:t>
            </a:r>
            <a:r>
              <a:rPr lang="en-US" sz="2800" dirty="0"/>
              <a:t>a 0.36 cm</a:t>
            </a:r>
            <a:r>
              <a:rPr lang="en-US" sz="2800" baseline="30000" dirty="0"/>
              <a:t>2</a:t>
            </a:r>
            <a:r>
              <a:rPr lang="en-US" sz="2800" dirty="0"/>
              <a:t> pixel</a:t>
            </a:r>
            <a:r>
              <a:rPr lang="en-US" sz="2800" dirty="0" smtClean="0"/>
              <a:t>!) </a:t>
            </a:r>
          </a:p>
          <a:p>
            <a:r>
              <a:rPr lang="en-US" sz="2800" dirty="0" smtClean="0"/>
              <a:t>Q in Phase II  5x worse (up to 24 C/year or 72 C/ cm</a:t>
            </a:r>
            <a:r>
              <a:rPr lang="en-US" sz="2800" baseline="30000" dirty="0" smtClean="0"/>
              <a:t>2</a:t>
            </a:r>
            <a:r>
              <a:rPr lang="en-US" sz="2800" dirty="0" smtClean="0"/>
              <a:t>/yr)</a:t>
            </a:r>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FP420 Workshop, Manchester, Dec'08</a:t>
            </a:r>
            <a:endParaRPr lang="en-US" sz="1400">
              <a:latin typeface="Times New Roman" pitchFamily="18" charset="0"/>
            </a:endParaRPr>
          </a:p>
        </p:txBody>
      </p:sp>
      <p:sp>
        <p:nvSpPr>
          <p:cNvPr id="6" name="Footer Placeholder 2"/>
          <p:cNvSpPr>
            <a:spLocks noGrp="1"/>
          </p:cNvSpPr>
          <p:nvPr>
            <p:ph type="ftr" sz="quarter" idx="11"/>
          </p:nvPr>
        </p:nvSpPr>
        <p:spPr/>
        <p:txBody>
          <a:bodyPr/>
          <a:lstStyle/>
          <a:p>
            <a:r>
              <a:rPr lang="en-US"/>
              <a:t>K. Piotrzkowski - UCLouvain </a:t>
            </a:r>
            <a:endParaRPr lang="en-US" sz="1200">
              <a:latin typeface="Arial" pitchFamily="34" charset="0"/>
            </a:endParaRPr>
          </a:p>
        </p:txBody>
      </p:sp>
      <p:sp>
        <p:nvSpPr>
          <p:cNvPr id="7" name="Slide Number Placeholder 3"/>
          <p:cNvSpPr>
            <a:spLocks noGrp="1"/>
          </p:cNvSpPr>
          <p:nvPr>
            <p:ph type="sldNum" sz="quarter" idx="12"/>
          </p:nvPr>
        </p:nvSpPr>
        <p:spPr/>
        <p:txBody>
          <a:bodyPr/>
          <a:lstStyle/>
          <a:p>
            <a:fld id="{F19DCE0D-835C-4AFD-89A0-F13299D9C84D}" type="slidenum">
              <a:rPr lang="fr-FR"/>
              <a:pPr/>
              <a:t>29</a:t>
            </a:fld>
            <a:endParaRPr lang="fr-FR"/>
          </a:p>
        </p:txBody>
      </p:sp>
      <p:sp>
        <p:nvSpPr>
          <p:cNvPr id="638978" name="Text Box 2"/>
          <p:cNvSpPr txBox="1">
            <a:spLocks noChangeArrowheads="1"/>
          </p:cNvSpPr>
          <p:nvPr/>
        </p:nvSpPr>
        <p:spPr bwMode="auto">
          <a:xfrm>
            <a:off x="1676400" y="76200"/>
            <a:ext cx="5791200" cy="457200"/>
          </a:xfrm>
          <a:prstGeom prst="rect">
            <a:avLst/>
          </a:prstGeom>
          <a:solidFill>
            <a:schemeClr val="hlink"/>
          </a:solidFill>
          <a:ln w="9525">
            <a:noFill/>
            <a:miter lim="800000"/>
            <a:headEnd/>
            <a:tailEnd/>
          </a:ln>
          <a:effectLst/>
        </p:spPr>
        <p:txBody>
          <a:bodyPr lIns="90000" tIns="46800" rIns="90000" bIns="46800">
            <a:spAutoFit/>
          </a:bodyPr>
          <a:lstStyle/>
          <a:p>
            <a:r>
              <a:rPr lang="fr-FR" b="1"/>
              <a:t>From Lyon picosecond workshop:</a:t>
            </a:r>
          </a:p>
        </p:txBody>
      </p:sp>
      <p:pic>
        <p:nvPicPr>
          <p:cNvPr id="638981" name="Picture 5" descr="C:\Documents and Settings\Krzysztof\Desktop\t.gif"/>
          <p:cNvPicPr>
            <a:picLocks noChangeAspect="1" noChangeArrowheads="1"/>
          </p:cNvPicPr>
          <p:nvPr/>
        </p:nvPicPr>
        <p:blipFill>
          <a:blip r:embed="rId3"/>
          <a:srcRect/>
          <a:stretch>
            <a:fillRect/>
          </a:stretch>
        </p:blipFill>
        <p:spPr bwMode="auto">
          <a:xfrm>
            <a:off x="914400" y="825500"/>
            <a:ext cx="7839075" cy="6032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8"/>
          <p:cNvSpPr>
            <a:spLocks noChangeArrowheads="1"/>
          </p:cNvSpPr>
          <p:nvPr/>
        </p:nvSpPr>
        <p:spPr bwMode="auto">
          <a:xfrm>
            <a:off x="644525" y="95250"/>
            <a:ext cx="8270875" cy="514350"/>
          </a:xfrm>
          <a:prstGeom prst="rect">
            <a:avLst/>
          </a:prstGeom>
          <a:noFill/>
          <a:ln w="9525">
            <a:noFill/>
            <a:miter lim="800000"/>
            <a:headEnd/>
            <a:tailEnd/>
          </a:ln>
        </p:spPr>
        <p:txBody>
          <a:bodyPr anchor="ctr"/>
          <a:lstStyle/>
          <a:p>
            <a:r>
              <a:rPr lang="en-US" sz="3600" b="1" u="sng" dirty="0">
                <a:solidFill>
                  <a:srgbClr val="3216D8"/>
                </a:solidFill>
                <a:latin typeface="Times New Roman" pitchFamily="18" charset="0"/>
                <a:cs typeface="Times New Roman" pitchFamily="18" charset="0"/>
              </a:rPr>
              <a:t>Forward Protons at LHC (FP420, AFP)</a:t>
            </a:r>
          </a:p>
        </p:txBody>
      </p:sp>
      <p:sp>
        <p:nvSpPr>
          <p:cNvPr id="8198" name="Text Box 19"/>
          <p:cNvSpPr txBox="1">
            <a:spLocks noChangeArrowheads="1"/>
          </p:cNvSpPr>
          <p:nvPr/>
        </p:nvSpPr>
        <p:spPr bwMode="auto">
          <a:xfrm>
            <a:off x="609600" y="838200"/>
            <a:ext cx="7848600" cy="400050"/>
          </a:xfrm>
          <a:prstGeom prst="rect">
            <a:avLst/>
          </a:prstGeom>
          <a:noFill/>
          <a:ln w="50800">
            <a:solidFill>
              <a:srgbClr val="FF0000"/>
            </a:solidFill>
            <a:miter lim="800000"/>
            <a:headEnd/>
            <a:tailEnd/>
          </a:ln>
        </p:spPr>
        <p:txBody>
          <a:bodyPr>
            <a:spAutoFit/>
          </a:bodyPr>
          <a:lstStyle/>
          <a:p>
            <a:pPr algn="l" eaLnBrk="1" hangingPunct="1"/>
            <a:r>
              <a:rPr lang="en-US" sz="2000">
                <a:solidFill>
                  <a:srgbClr val="000099"/>
                </a:solidFill>
                <a:latin typeface="Comic Sans MS" pitchFamily="66" charset="0"/>
              </a:rPr>
              <a:t>Central Exclusive  Higgs production pp</a:t>
            </a:r>
            <a:r>
              <a:rPr lang="en-US" sz="2000">
                <a:solidFill>
                  <a:srgbClr val="000099"/>
                </a:solidFill>
                <a:latin typeface="Comic Sans MS" pitchFamily="66" charset="0"/>
                <a:sym typeface="Symbol" pitchFamily="18" charset="2"/>
              </a:rPr>
              <a:t> p H p  :   3-10  fb</a:t>
            </a:r>
            <a:endParaRPr lang="en-US" sz="2000">
              <a:solidFill>
                <a:srgbClr val="000099"/>
              </a:solidFill>
              <a:latin typeface="Comic Sans MS" pitchFamily="66" charset="0"/>
            </a:endParaRPr>
          </a:p>
        </p:txBody>
      </p:sp>
      <p:sp>
        <p:nvSpPr>
          <p:cNvPr id="222229" name="Line 21"/>
          <p:cNvSpPr>
            <a:spLocks noChangeShapeType="1"/>
          </p:cNvSpPr>
          <p:nvPr/>
        </p:nvSpPr>
        <p:spPr bwMode="auto">
          <a:xfrm>
            <a:off x="2039938" y="2667000"/>
            <a:ext cx="492125" cy="0"/>
          </a:xfrm>
          <a:prstGeom prst="line">
            <a:avLst/>
          </a:prstGeom>
          <a:noFill/>
          <a:ln w="82550">
            <a:solidFill>
              <a:srgbClr val="FF0000"/>
            </a:solidFill>
            <a:round/>
            <a:headEnd/>
            <a:tailEnd type="triangle" w="med" len="med"/>
          </a:ln>
        </p:spPr>
        <p:txBody>
          <a:bodyPr>
            <a:spAutoFit/>
          </a:bodyPr>
          <a:lstStyle/>
          <a:p>
            <a:endParaRPr lang="en-US"/>
          </a:p>
        </p:txBody>
      </p:sp>
      <p:pic>
        <p:nvPicPr>
          <p:cNvPr id="222232" name="Picture 24" descr="w23"/>
          <p:cNvPicPr>
            <a:picLocks noChangeAspect="1" noChangeArrowheads="1"/>
          </p:cNvPicPr>
          <p:nvPr/>
        </p:nvPicPr>
        <p:blipFill>
          <a:blip r:embed="rId4"/>
          <a:srcRect/>
          <a:stretch>
            <a:fillRect/>
          </a:stretch>
        </p:blipFill>
        <p:spPr bwMode="auto">
          <a:xfrm>
            <a:off x="211138" y="1828800"/>
            <a:ext cx="1660525" cy="1644650"/>
          </a:xfrm>
          <a:prstGeom prst="rect">
            <a:avLst/>
          </a:prstGeom>
          <a:noFill/>
          <a:ln w="9525">
            <a:noFill/>
            <a:miter lim="800000"/>
            <a:headEnd/>
            <a:tailEnd/>
          </a:ln>
        </p:spPr>
      </p:pic>
      <p:grpSp>
        <p:nvGrpSpPr>
          <p:cNvPr id="2" name="Group 36"/>
          <p:cNvGrpSpPr>
            <a:grpSpLocks noChangeAspect="1"/>
          </p:cNvGrpSpPr>
          <p:nvPr/>
        </p:nvGrpSpPr>
        <p:grpSpPr bwMode="auto">
          <a:xfrm>
            <a:off x="2462213" y="3657600"/>
            <a:ext cx="2109787" cy="1614488"/>
            <a:chOff x="96" y="1488"/>
            <a:chExt cx="4042" cy="2856"/>
          </a:xfrm>
        </p:grpSpPr>
        <p:pic>
          <p:nvPicPr>
            <p:cNvPr id="8243" name="Picture 37" descr="cms"/>
            <p:cNvPicPr>
              <a:picLocks noChangeAspect="1" noChangeArrowheads="1"/>
            </p:cNvPicPr>
            <p:nvPr/>
          </p:nvPicPr>
          <p:blipFill>
            <a:blip r:embed="rId5"/>
            <a:srcRect/>
            <a:stretch>
              <a:fillRect/>
            </a:stretch>
          </p:blipFill>
          <p:spPr bwMode="auto">
            <a:xfrm>
              <a:off x="96" y="1488"/>
              <a:ext cx="4042" cy="2856"/>
            </a:xfrm>
            <a:prstGeom prst="rect">
              <a:avLst/>
            </a:prstGeom>
            <a:noFill/>
            <a:ln w="9525">
              <a:noFill/>
              <a:miter lim="800000"/>
              <a:headEnd/>
              <a:tailEnd/>
            </a:ln>
          </p:spPr>
        </p:pic>
        <p:sp>
          <p:nvSpPr>
            <p:cNvPr id="8244" name="Rectangle 38"/>
            <p:cNvSpPr>
              <a:spLocks noChangeAspect="1" noChangeArrowheads="1"/>
            </p:cNvSpPr>
            <p:nvPr/>
          </p:nvSpPr>
          <p:spPr bwMode="auto">
            <a:xfrm>
              <a:off x="720" y="1536"/>
              <a:ext cx="2688" cy="336"/>
            </a:xfrm>
            <a:prstGeom prst="rect">
              <a:avLst/>
            </a:prstGeom>
            <a:solidFill>
              <a:schemeClr val="bg1"/>
            </a:solidFill>
            <a:ln w="9525">
              <a:noFill/>
              <a:miter lim="800000"/>
              <a:headEnd/>
              <a:tailEnd/>
            </a:ln>
          </p:spPr>
          <p:txBody>
            <a:bodyPr wrap="none" anchor="ctr"/>
            <a:lstStyle/>
            <a:p>
              <a:endParaRPr lang="en-US"/>
            </a:p>
          </p:txBody>
        </p:sp>
      </p:grpSp>
      <p:grpSp>
        <p:nvGrpSpPr>
          <p:cNvPr id="3" name="Group 75"/>
          <p:cNvGrpSpPr>
            <a:grpSpLocks/>
          </p:cNvGrpSpPr>
          <p:nvPr/>
        </p:nvGrpSpPr>
        <p:grpSpPr bwMode="auto">
          <a:xfrm>
            <a:off x="211138" y="3733800"/>
            <a:ext cx="6751637" cy="1917700"/>
            <a:chOff x="133" y="2880"/>
            <a:chExt cx="4253" cy="1208"/>
          </a:xfrm>
        </p:grpSpPr>
        <p:sp>
          <p:nvSpPr>
            <p:cNvPr id="8229" name="AutoShape 26"/>
            <p:cNvSpPr>
              <a:spLocks noChangeArrowheads="1"/>
            </p:cNvSpPr>
            <p:nvPr/>
          </p:nvSpPr>
          <p:spPr bwMode="auto">
            <a:xfrm>
              <a:off x="487" y="3504"/>
              <a:ext cx="133" cy="144"/>
            </a:xfrm>
            <a:prstGeom prst="can">
              <a:avLst>
                <a:gd name="adj" fmla="val 27068"/>
              </a:avLst>
            </a:prstGeom>
            <a:solidFill>
              <a:srgbClr val="CC0099"/>
            </a:solidFill>
            <a:ln w="9525">
              <a:solidFill>
                <a:schemeClr val="tx1"/>
              </a:solidFill>
              <a:round/>
              <a:headEnd/>
              <a:tailEnd/>
            </a:ln>
          </p:spPr>
          <p:txBody>
            <a:bodyPr wrap="none" anchor="ctr"/>
            <a:lstStyle/>
            <a:p>
              <a:endParaRPr lang="en-US"/>
            </a:p>
          </p:txBody>
        </p:sp>
        <p:sp>
          <p:nvSpPr>
            <p:cNvPr id="8230" name="AutoShape 28"/>
            <p:cNvSpPr>
              <a:spLocks noChangeArrowheads="1"/>
            </p:cNvSpPr>
            <p:nvPr/>
          </p:nvSpPr>
          <p:spPr bwMode="auto">
            <a:xfrm>
              <a:off x="3766" y="3792"/>
              <a:ext cx="133" cy="144"/>
            </a:xfrm>
            <a:prstGeom prst="can">
              <a:avLst>
                <a:gd name="adj" fmla="val 0"/>
              </a:avLst>
            </a:prstGeom>
            <a:solidFill>
              <a:srgbClr val="CC0099"/>
            </a:solidFill>
            <a:ln w="9525">
              <a:solidFill>
                <a:schemeClr val="tx1"/>
              </a:solidFill>
              <a:round/>
              <a:headEnd/>
              <a:tailEnd/>
            </a:ln>
          </p:spPr>
          <p:txBody>
            <a:bodyPr wrap="none" anchor="ctr"/>
            <a:lstStyle/>
            <a:p>
              <a:endParaRPr lang="en-US"/>
            </a:p>
          </p:txBody>
        </p:sp>
        <p:sp>
          <p:nvSpPr>
            <p:cNvPr id="8231" name="Arc 29"/>
            <p:cNvSpPr>
              <a:spLocks/>
            </p:cNvSpPr>
            <p:nvPr/>
          </p:nvSpPr>
          <p:spPr bwMode="auto">
            <a:xfrm rot="1882380" flipH="1">
              <a:off x="706" y="3079"/>
              <a:ext cx="416" cy="617"/>
            </a:xfrm>
            <a:custGeom>
              <a:avLst/>
              <a:gdLst>
                <a:gd name="T0" fmla="*/ 0 w 21600"/>
                <a:gd name="T1" fmla="*/ 0 h 21283"/>
                <a:gd name="T2" fmla="*/ 0 w 21600"/>
                <a:gd name="T3" fmla="*/ 1 h 21283"/>
                <a:gd name="T4" fmla="*/ 0 w 21600"/>
                <a:gd name="T5" fmla="*/ 1 h 21283"/>
                <a:gd name="T6" fmla="*/ 0 60000 65536"/>
                <a:gd name="T7" fmla="*/ 0 60000 65536"/>
                <a:gd name="T8" fmla="*/ 0 60000 65536"/>
                <a:gd name="T9" fmla="*/ 0 w 21600"/>
                <a:gd name="T10" fmla="*/ 0 h 21283"/>
                <a:gd name="T11" fmla="*/ 21600 w 21600"/>
                <a:gd name="T12" fmla="*/ 21283 h 21283"/>
              </a:gdLst>
              <a:ahLst/>
              <a:cxnLst>
                <a:cxn ang="T6">
                  <a:pos x="T0" y="T1"/>
                </a:cxn>
                <a:cxn ang="T7">
                  <a:pos x="T2" y="T3"/>
                </a:cxn>
                <a:cxn ang="T8">
                  <a:pos x="T4" y="T5"/>
                </a:cxn>
              </a:cxnLst>
              <a:rect l="T9" t="T10" r="T11" b="T12"/>
              <a:pathLst>
                <a:path w="21600" h="21283" fill="none" extrusionOk="0">
                  <a:moveTo>
                    <a:pt x="3686" y="0"/>
                  </a:moveTo>
                  <a:cubicBezTo>
                    <a:pt x="14039" y="1793"/>
                    <a:pt x="21600" y="10776"/>
                    <a:pt x="21600" y="21283"/>
                  </a:cubicBezTo>
                </a:path>
                <a:path w="21600" h="21283" stroke="0" extrusionOk="0">
                  <a:moveTo>
                    <a:pt x="3686" y="0"/>
                  </a:moveTo>
                  <a:cubicBezTo>
                    <a:pt x="14039" y="1793"/>
                    <a:pt x="21600" y="10776"/>
                    <a:pt x="21600" y="21283"/>
                  </a:cubicBezTo>
                  <a:lnTo>
                    <a:pt x="0" y="21283"/>
                  </a:lnTo>
                  <a:close/>
                </a:path>
              </a:pathLst>
            </a:custGeom>
            <a:noFill/>
            <a:ln w="9525">
              <a:solidFill>
                <a:schemeClr val="tx1"/>
              </a:solidFill>
              <a:round/>
              <a:headEnd/>
              <a:tailEnd/>
            </a:ln>
          </p:spPr>
          <p:txBody>
            <a:bodyPr wrap="none" anchor="ctr"/>
            <a:lstStyle/>
            <a:p>
              <a:pPr eaLnBrk="1" hangingPunct="1"/>
              <a:endParaRPr lang="en-US" b="1">
                <a:latin typeface="Comic Sans MS" pitchFamily="66" charset="0"/>
              </a:endParaRPr>
            </a:p>
          </p:txBody>
        </p:sp>
        <p:sp>
          <p:nvSpPr>
            <p:cNvPr id="8232" name="Arc 30"/>
            <p:cNvSpPr>
              <a:spLocks/>
            </p:cNvSpPr>
            <p:nvPr/>
          </p:nvSpPr>
          <p:spPr bwMode="auto">
            <a:xfrm rot="1314465">
              <a:off x="3545" y="3504"/>
              <a:ext cx="259" cy="584"/>
            </a:xfrm>
            <a:custGeom>
              <a:avLst/>
              <a:gdLst>
                <a:gd name="T0" fmla="*/ 0 w 15989"/>
                <a:gd name="T1" fmla="*/ 0 h 21449"/>
                <a:gd name="T2" fmla="*/ 0 w 15989"/>
                <a:gd name="T3" fmla="*/ 0 h 21449"/>
                <a:gd name="T4" fmla="*/ 0 w 15989"/>
                <a:gd name="T5" fmla="*/ 0 h 21449"/>
                <a:gd name="T6" fmla="*/ 0 60000 65536"/>
                <a:gd name="T7" fmla="*/ 0 60000 65536"/>
                <a:gd name="T8" fmla="*/ 0 60000 65536"/>
                <a:gd name="T9" fmla="*/ 0 w 15989"/>
                <a:gd name="T10" fmla="*/ 0 h 21449"/>
                <a:gd name="T11" fmla="*/ 15989 w 15989"/>
                <a:gd name="T12" fmla="*/ 21449 h 21449"/>
              </a:gdLst>
              <a:ahLst/>
              <a:cxnLst>
                <a:cxn ang="T6">
                  <a:pos x="T0" y="T1"/>
                </a:cxn>
                <a:cxn ang="T7">
                  <a:pos x="T2" y="T3"/>
                </a:cxn>
                <a:cxn ang="T8">
                  <a:pos x="T4" y="T5"/>
                </a:cxn>
              </a:cxnLst>
              <a:rect l="T9" t="T10" r="T11" b="T12"/>
              <a:pathLst>
                <a:path w="15989" h="21449" fill="none" extrusionOk="0">
                  <a:moveTo>
                    <a:pt x="2547" y="-1"/>
                  </a:moveTo>
                  <a:cubicBezTo>
                    <a:pt x="7715" y="613"/>
                    <a:pt x="12489" y="3073"/>
                    <a:pt x="15988" y="6926"/>
                  </a:cubicBezTo>
                </a:path>
                <a:path w="15989" h="21449" stroke="0" extrusionOk="0">
                  <a:moveTo>
                    <a:pt x="2547" y="-1"/>
                  </a:moveTo>
                  <a:cubicBezTo>
                    <a:pt x="7715" y="613"/>
                    <a:pt x="12489" y="3073"/>
                    <a:pt x="15988" y="6926"/>
                  </a:cubicBezTo>
                  <a:lnTo>
                    <a:pt x="0" y="21449"/>
                  </a:lnTo>
                  <a:close/>
                </a:path>
              </a:pathLst>
            </a:custGeom>
            <a:noFill/>
            <a:ln w="9525">
              <a:solidFill>
                <a:schemeClr val="tx1"/>
              </a:solidFill>
              <a:round/>
              <a:headEnd/>
              <a:tailEnd/>
            </a:ln>
          </p:spPr>
          <p:txBody>
            <a:bodyPr wrap="none" anchor="ctr"/>
            <a:lstStyle/>
            <a:p>
              <a:endParaRPr lang="en-US"/>
            </a:p>
          </p:txBody>
        </p:sp>
        <p:sp>
          <p:nvSpPr>
            <p:cNvPr id="8233" name="Text Box 31"/>
            <p:cNvSpPr txBox="1">
              <a:spLocks noChangeArrowheads="1"/>
            </p:cNvSpPr>
            <p:nvPr/>
          </p:nvSpPr>
          <p:spPr bwMode="auto">
            <a:xfrm>
              <a:off x="133" y="2880"/>
              <a:ext cx="466" cy="231"/>
            </a:xfrm>
            <a:prstGeom prst="rect">
              <a:avLst/>
            </a:prstGeom>
            <a:noFill/>
            <a:ln w="12700">
              <a:noFill/>
              <a:miter lim="800000"/>
              <a:headEnd/>
              <a:tailEnd/>
            </a:ln>
          </p:spPr>
          <p:txBody>
            <a:bodyPr wrap="none">
              <a:spAutoFit/>
            </a:bodyPr>
            <a:lstStyle/>
            <a:p>
              <a:pPr algn="l" eaLnBrk="1" hangingPunct="1"/>
              <a:r>
                <a:rPr lang="en-US" sz="1800">
                  <a:latin typeface="Comic Sans MS" pitchFamily="66" charset="0"/>
                </a:rPr>
                <a:t>beam</a:t>
              </a:r>
            </a:p>
          </p:txBody>
        </p:sp>
        <p:sp>
          <p:nvSpPr>
            <p:cNvPr id="8234" name="Text Box 32"/>
            <p:cNvSpPr txBox="1">
              <a:spLocks noChangeArrowheads="1"/>
            </p:cNvSpPr>
            <p:nvPr/>
          </p:nvSpPr>
          <p:spPr bwMode="auto">
            <a:xfrm>
              <a:off x="753" y="3408"/>
              <a:ext cx="219" cy="231"/>
            </a:xfrm>
            <a:prstGeom prst="rect">
              <a:avLst/>
            </a:prstGeom>
            <a:noFill/>
            <a:ln w="12700">
              <a:noFill/>
              <a:miter lim="800000"/>
              <a:headEnd/>
              <a:tailEnd/>
            </a:ln>
          </p:spPr>
          <p:txBody>
            <a:bodyPr wrap="none">
              <a:spAutoFit/>
            </a:bodyPr>
            <a:lstStyle/>
            <a:p>
              <a:pPr algn="l" eaLnBrk="1" hangingPunct="1"/>
              <a:r>
                <a:rPr lang="en-US" sz="1800">
                  <a:latin typeface="Comic Sans MS" pitchFamily="66" charset="0"/>
                </a:rPr>
                <a:t>p’</a:t>
              </a:r>
            </a:p>
          </p:txBody>
        </p:sp>
        <p:sp>
          <p:nvSpPr>
            <p:cNvPr id="8235" name="Text Box 33"/>
            <p:cNvSpPr txBox="1">
              <a:spLocks noChangeArrowheads="1"/>
            </p:cNvSpPr>
            <p:nvPr/>
          </p:nvSpPr>
          <p:spPr bwMode="auto">
            <a:xfrm>
              <a:off x="3545" y="3792"/>
              <a:ext cx="219" cy="231"/>
            </a:xfrm>
            <a:prstGeom prst="rect">
              <a:avLst/>
            </a:prstGeom>
            <a:noFill/>
            <a:ln w="12700">
              <a:noFill/>
              <a:miter lim="800000"/>
              <a:headEnd/>
              <a:tailEnd/>
            </a:ln>
          </p:spPr>
          <p:txBody>
            <a:bodyPr wrap="none">
              <a:spAutoFit/>
            </a:bodyPr>
            <a:lstStyle/>
            <a:p>
              <a:pPr algn="l" eaLnBrk="1" hangingPunct="1"/>
              <a:r>
                <a:rPr lang="en-US" sz="1800">
                  <a:latin typeface="Comic Sans MS" pitchFamily="66" charset="0"/>
                </a:rPr>
                <a:t>p’</a:t>
              </a:r>
            </a:p>
          </p:txBody>
        </p:sp>
        <p:sp>
          <p:nvSpPr>
            <p:cNvPr id="8236" name="Text Box 35"/>
            <p:cNvSpPr txBox="1">
              <a:spLocks noChangeArrowheads="1"/>
            </p:cNvSpPr>
            <p:nvPr/>
          </p:nvSpPr>
          <p:spPr bwMode="auto">
            <a:xfrm>
              <a:off x="2888" y="3600"/>
              <a:ext cx="856" cy="231"/>
            </a:xfrm>
            <a:prstGeom prst="rect">
              <a:avLst/>
            </a:prstGeom>
            <a:noFill/>
            <a:ln w="12700">
              <a:noFill/>
              <a:miter lim="800000"/>
              <a:headEnd/>
              <a:tailEnd/>
            </a:ln>
          </p:spPr>
          <p:txBody>
            <a:bodyPr wrap="none">
              <a:spAutoFit/>
            </a:bodyPr>
            <a:lstStyle/>
            <a:p>
              <a:pPr algn="l" eaLnBrk="1" hangingPunct="1"/>
              <a:r>
                <a:rPr lang="en-US" sz="1800">
                  <a:latin typeface="Comic Sans MS" pitchFamily="66" charset="0"/>
                </a:rPr>
                <a:t>roman pots</a:t>
              </a:r>
            </a:p>
          </p:txBody>
        </p:sp>
        <p:sp>
          <p:nvSpPr>
            <p:cNvPr id="8237" name="Line 39"/>
            <p:cNvSpPr>
              <a:spLocks noChangeShapeType="1"/>
            </p:cNvSpPr>
            <p:nvPr/>
          </p:nvSpPr>
          <p:spPr bwMode="auto">
            <a:xfrm>
              <a:off x="2747" y="3360"/>
              <a:ext cx="1639" cy="240"/>
            </a:xfrm>
            <a:prstGeom prst="line">
              <a:avLst/>
            </a:prstGeom>
            <a:noFill/>
            <a:ln w="12700">
              <a:solidFill>
                <a:schemeClr val="tx1"/>
              </a:solidFill>
              <a:round/>
              <a:headEnd/>
              <a:tailEnd type="triangle" w="med" len="med"/>
            </a:ln>
          </p:spPr>
          <p:txBody>
            <a:bodyPr>
              <a:spAutoFit/>
            </a:bodyPr>
            <a:lstStyle/>
            <a:p>
              <a:endParaRPr lang="en-US"/>
            </a:p>
          </p:txBody>
        </p:sp>
        <p:sp>
          <p:nvSpPr>
            <p:cNvPr id="8238" name="Line 40"/>
            <p:cNvSpPr>
              <a:spLocks noChangeShapeType="1"/>
            </p:cNvSpPr>
            <p:nvPr/>
          </p:nvSpPr>
          <p:spPr bwMode="auto">
            <a:xfrm flipH="1" flipV="1">
              <a:off x="576" y="3120"/>
              <a:ext cx="1241" cy="144"/>
            </a:xfrm>
            <a:prstGeom prst="line">
              <a:avLst/>
            </a:prstGeom>
            <a:noFill/>
            <a:ln w="12700">
              <a:solidFill>
                <a:schemeClr val="tx1"/>
              </a:solidFill>
              <a:round/>
              <a:headEnd/>
              <a:tailEnd type="triangle" w="med" len="med"/>
            </a:ln>
          </p:spPr>
          <p:txBody>
            <a:bodyPr>
              <a:spAutoFit/>
            </a:bodyPr>
            <a:lstStyle/>
            <a:p>
              <a:endParaRPr lang="en-US"/>
            </a:p>
          </p:txBody>
        </p:sp>
        <p:sp>
          <p:nvSpPr>
            <p:cNvPr id="8239" name="AutoShape 41"/>
            <p:cNvSpPr>
              <a:spLocks noChangeArrowheads="1"/>
            </p:cNvSpPr>
            <p:nvPr/>
          </p:nvSpPr>
          <p:spPr bwMode="auto">
            <a:xfrm rot="480000" flipV="1">
              <a:off x="3057" y="3360"/>
              <a:ext cx="356" cy="169"/>
            </a:xfrm>
            <a:prstGeom prst="cube">
              <a:avLst>
                <a:gd name="adj" fmla="val 25000"/>
              </a:avLst>
            </a:prstGeom>
            <a:solidFill>
              <a:srgbClr val="99CC00"/>
            </a:solidFill>
            <a:ln w="9525">
              <a:solidFill>
                <a:schemeClr val="tx1"/>
              </a:solidFill>
              <a:miter lim="800000"/>
              <a:headEnd/>
              <a:tailEnd/>
            </a:ln>
          </p:spPr>
          <p:txBody>
            <a:bodyPr wrap="none" anchor="ctr"/>
            <a:lstStyle/>
            <a:p>
              <a:endParaRPr lang="en-US"/>
            </a:p>
          </p:txBody>
        </p:sp>
        <p:sp>
          <p:nvSpPr>
            <p:cNvPr id="8240" name="AutoShape 42"/>
            <p:cNvSpPr>
              <a:spLocks noChangeArrowheads="1"/>
            </p:cNvSpPr>
            <p:nvPr/>
          </p:nvSpPr>
          <p:spPr bwMode="auto">
            <a:xfrm rot="480000" flipV="1">
              <a:off x="1241" y="3120"/>
              <a:ext cx="355" cy="169"/>
            </a:xfrm>
            <a:prstGeom prst="cube">
              <a:avLst>
                <a:gd name="adj" fmla="val 25000"/>
              </a:avLst>
            </a:prstGeom>
            <a:solidFill>
              <a:srgbClr val="99CC00"/>
            </a:solidFill>
            <a:ln w="9525">
              <a:solidFill>
                <a:schemeClr val="tx1"/>
              </a:solidFill>
              <a:miter lim="800000"/>
              <a:headEnd/>
              <a:tailEnd/>
            </a:ln>
          </p:spPr>
          <p:txBody>
            <a:bodyPr wrap="none" anchor="ctr"/>
            <a:lstStyle/>
            <a:p>
              <a:endParaRPr lang="en-US"/>
            </a:p>
          </p:txBody>
        </p:sp>
        <p:sp>
          <p:nvSpPr>
            <p:cNvPr id="8241" name="Text Box 43"/>
            <p:cNvSpPr txBox="1">
              <a:spLocks noChangeArrowheads="1"/>
            </p:cNvSpPr>
            <p:nvPr/>
          </p:nvSpPr>
          <p:spPr bwMode="auto">
            <a:xfrm>
              <a:off x="1152" y="2880"/>
              <a:ext cx="467" cy="212"/>
            </a:xfrm>
            <a:prstGeom prst="rect">
              <a:avLst/>
            </a:prstGeom>
            <a:noFill/>
            <a:ln w="41275">
              <a:noFill/>
              <a:miter lim="800000"/>
              <a:headEnd/>
              <a:tailEnd/>
            </a:ln>
          </p:spPr>
          <p:txBody>
            <a:bodyPr wrap="none">
              <a:spAutoFit/>
            </a:bodyPr>
            <a:lstStyle/>
            <a:p>
              <a:pPr algn="l" eaLnBrk="1" hangingPunct="1"/>
              <a:r>
                <a:rPr lang="en-US" sz="1600">
                  <a:latin typeface="Comic Sans MS" pitchFamily="66" charset="0"/>
                </a:rPr>
                <a:t>dipole</a:t>
              </a:r>
            </a:p>
          </p:txBody>
        </p:sp>
        <p:sp>
          <p:nvSpPr>
            <p:cNvPr id="8242" name="Text Box 44"/>
            <p:cNvSpPr txBox="1">
              <a:spLocks noChangeArrowheads="1"/>
            </p:cNvSpPr>
            <p:nvPr/>
          </p:nvSpPr>
          <p:spPr bwMode="auto">
            <a:xfrm>
              <a:off x="3057" y="3120"/>
              <a:ext cx="467" cy="212"/>
            </a:xfrm>
            <a:prstGeom prst="rect">
              <a:avLst/>
            </a:prstGeom>
            <a:noFill/>
            <a:ln w="41275">
              <a:noFill/>
              <a:miter lim="800000"/>
              <a:headEnd/>
              <a:tailEnd/>
            </a:ln>
          </p:spPr>
          <p:txBody>
            <a:bodyPr wrap="none">
              <a:spAutoFit/>
            </a:bodyPr>
            <a:lstStyle/>
            <a:p>
              <a:pPr algn="l" eaLnBrk="1" hangingPunct="1"/>
              <a:r>
                <a:rPr lang="en-US" sz="1600">
                  <a:latin typeface="Comic Sans MS" pitchFamily="66" charset="0"/>
                </a:rPr>
                <a:t>dipole</a:t>
              </a:r>
            </a:p>
          </p:txBody>
        </p:sp>
      </p:grpSp>
      <p:grpSp>
        <p:nvGrpSpPr>
          <p:cNvPr id="4" name="Group 76"/>
          <p:cNvGrpSpPr>
            <a:grpSpLocks/>
          </p:cNvGrpSpPr>
          <p:nvPr/>
        </p:nvGrpSpPr>
        <p:grpSpPr bwMode="auto">
          <a:xfrm>
            <a:off x="6019800" y="3200400"/>
            <a:ext cx="3124200" cy="762000"/>
            <a:chOff x="3678" y="2592"/>
            <a:chExt cx="1993" cy="480"/>
          </a:xfrm>
        </p:grpSpPr>
        <p:graphicFrame>
          <p:nvGraphicFramePr>
            <p:cNvPr id="8196" name="Object 4"/>
            <p:cNvGraphicFramePr>
              <a:graphicFrameLocks noChangeAspect="1"/>
            </p:cNvGraphicFramePr>
            <p:nvPr/>
          </p:nvGraphicFramePr>
          <p:xfrm>
            <a:off x="3766" y="2640"/>
            <a:ext cx="1817" cy="370"/>
          </p:xfrm>
          <a:graphic>
            <a:graphicData uri="http://schemas.openxmlformats.org/presentationml/2006/ole">
              <p:oleObj spid="_x0000_s43012" name="Equation" r:id="rId6" imgW="1422360" imgH="228600" progId="Equation.3">
                <p:embed/>
              </p:oleObj>
            </a:graphicData>
          </a:graphic>
        </p:graphicFrame>
        <p:sp>
          <p:nvSpPr>
            <p:cNvPr id="8228" name="Rectangle 46"/>
            <p:cNvSpPr>
              <a:spLocks noChangeArrowheads="1"/>
            </p:cNvSpPr>
            <p:nvPr/>
          </p:nvSpPr>
          <p:spPr bwMode="auto">
            <a:xfrm>
              <a:off x="3678" y="2592"/>
              <a:ext cx="1993" cy="480"/>
            </a:xfrm>
            <a:prstGeom prst="rect">
              <a:avLst/>
            </a:prstGeom>
            <a:noFill/>
            <a:ln w="47625">
              <a:solidFill>
                <a:srgbClr val="CC0000"/>
              </a:solidFill>
              <a:miter lim="800000"/>
              <a:headEnd/>
              <a:tailEnd/>
            </a:ln>
          </p:spPr>
          <p:txBody>
            <a:bodyPr wrap="none" anchor="ctr"/>
            <a:lstStyle/>
            <a:p>
              <a:endParaRPr lang="en-US" sz="1800"/>
            </a:p>
          </p:txBody>
        </p:sp>
      </p:grpSp>
      <p:sp>
        <p:nvSpPr>
          <p:cNvPr id="222256" name="Text Box 48"/>
          <p:cNvSpPr txBox="1">
            <a:spLocks noChangeArrowheads="1"/>
          </p:cNvSpPr>
          <p:nvPr/>
        </p:nvSpPr>
        <p:spPr bwMode="auto">
          <a:xfrm>
            <a:off x="6019800" y="3962400"/>
            <a:ext cx="2366963" cy="400050"/>
          </a:xfrm>
          <a:prstGeom prst="rect">
            <a:avLst/>
          </a:prstGeom>
          <a:noFill/>
          <a:ln w="47625">
            <a:noFill/>
            <a:miter lim="800000"/>
            <a:headEnd/>
            <a:tailEnd/>
          </a:ln>
        </p:spPr>
        <p:txBody>
          <a:bodyPr wrap="none">
            <a:spAutoFit/>
          </a:bodyPr>
          <a:lstStyle/>
          <a:p>
            <a:pPr algn="l" eaLnBrk="1" hangingPunct="1"/>
            <a:r>
              <a:rPr lang="en-US" sz="2000">
                <a:solidFill>
                  <a:schemeClr val="accent2"/>
                </a:solidFill>
                <a:latin typeface="Comic Sans MS" pitchFamily="66" charset="0"/>
                <a:sym typeface="Symbol" pitchFamily="18" charset="2"/>
              </a:rPr>
              <a:t></a:t>
            </a:r>
            <a:r>
              <a:rPr lang="en-US" sz="2000">
                <a:solidFill>
                  <a:schemeClr val="accent2"/>
                </a:solidFill>
                <a:latin typeface="Comic Sans MS" pitchFamily="66" charset="0"/>
              </a:rPr>
              <a:t>M = O(2.0) GeV</a:t>
            </a:r>
          </a:p>
        </p:txBody>
      </p:sp>
      <p:grpSp>
        <p:nvGrpSpPr>
          <p:cNvPr id="5" name="Group 54"/>
          <p:cNvGrpSpPr>
            <a:grpSpLocks/>
          </p:cNvGrpSpPr>
          <p:nvPr/>
        </p:nvGrpSpPr>
        <p:grpSpPr bwMode="auto">
          <a:xfrm>
            <a:off x="2743200" y="1371600"/>
            <a:ext cx="4743450" cy="2667000"/>
            <a:chOff x="1728" y="864"/>
            <a:chExt cx="2988" cy="1680"/>
          </a:xfrm>
        </p:grpSpPr>
        <p:sp>
          <p:nvSpPr>
            <p:cNvPr id="8211" name="AutoShape 55"/>
            <p:cNvSpPr>
              <a:spLocks noChangeArrowheads="1"/>
            </p:cNvSpPr>
            <p:nvPr/>
          </p:nvSpPr>
          <p:spPr bwMode="auto">
            <a:xfrm>
              <a:off x="2688" y="1440"/>
              <a:ext cx="576" cy="576"/>
            </a:xfrm>
            <a:prstGeom prst="irregularSeal1">
              <a:avLst/>
            </a:prstGeom>
            <a:solidFill>
              <a:srgbClr val="FFFF00"/>
            </a:solidFill>
            <a:ln w="9525">
              <a:solidFill>
                <a:schemeClr val="tx1"/>
              </a:solidFill>
              <a:miter lim="800000"/>
              <a:headEnd/>
              <a:tailEnd/>
            </a:ln>
          </p:spPr>
          <p:txBody>
            <a:bodyPr wrap="none" anchor="ctr"/>
            <a:lstStyle/>
            <a:p>
              <a:pPr eaLnBrk="1" hangingPunct="1"/>
              <a:r>
                <a:rPr lang="en-US" b="1">
                  <a:solidFill>
                    <a:srgbClr val="FF0000"/>
                  </a:solidFill>
                </a:rPr>
                <a:t>H</a:t>
              </a:r>
            </a:p>
          </p:txBody>
        </p:sp>
        <p:sp>
          <p:nvSpPr>
            <p:cNvPr id="8212" name="Text Box 56"/>
            <p:cNvSpPr txBox="1">
              <a:spLocks noChangeArrowheads="1"/>
            </p:cNvSpPr>
            <p:nvPr/>
          </p:nvSpPr>
          <p:spPr bwMode="auto">
            <a:xfrm>
              <a:off x="1776" y="1344"/>
              <a:ext cx="415" cy="288"/>
            </a:xfrm>
            <a:prstGeom prst="rect">
              <a:avLst/>
            </a:prstGeom>
            <a:noFill/>
            <a:ln w="9525">
              <a:noFill/>
              <a:miter lim="800000"/>
              <a:headEnd/>
              <a:tailEnd/>
            </a:ln>
          </p:spPr>
          <p:txBody>
            <a:bodyPr wrap="none">
              <a:spAutoFit/>
            </a:bodyPr>
            <a:lstStyle/>
            <a:p>
              <a:pPr eaLnBrk="1" hangingPunct="1"/>
              <a:r>
                <a:rPr lang="en-US" sz="2400" b="1">
                  <a:solidFill>
                    <a:srgbClr val="CC0099"/>
                  </a:solidFill>
                </a:rPr>
                <a:t>gap</a:t>
              </a:r>
            </a:p>
          </p:txBody>
        </p:sp>
        <p:sp>
          <p:nvSpPr>
            <p:cNvPr id="8213" name="Text Box 57"/>
            <p:cNvSpPr txBox="1">
              <a:spLocks noChangeArrowheads="1"/>
            </p:cNvSpPr>
            <p:nvPr/>
          </p:nvSpPr>
          <p:spPr bwMode="auto">
            <a:xfrm>
              <a:off x="3600" y="1344"/>
              <a:ext cx="415" cy="288"/>
            </a:xfrm>
            <a:prstGeom prst="rect">
              <a:avLst/>
            </a:prstGeom>
            <a:noFill/>
            <a:ln w="9525">
              <a:noFill/>
              <a:miter lim="800000"/>
              <a:headEnd/>
              <a:tailEnd/>
            </a:ln>
          </p:spPr>
          <p:txBody>
            <a:bodyPr wrap="none">
              <a:spAutoFit/>
            </a:bodyPr>
            <a:lstStyle/>
            <a:p>
              <a:pPr eaLnBrk="1" hangingPunct="1"/>
              <a:r>
                <a:rPr lang="en-US" sz="2400" b="1">
                  <a:solidFill>
                    <a:srgbClr val="CC0099"/>
                  </a:solidFill>
                </a:rPr>
                <a:t>gap</a:t>
              </a:r>
            </a:p>
          </p:txBody>
        </p:sp>
        <p:sp>
          <p:nvSpPr>
            <p:cNvPr id="8214" name="Line 58"/>
            <p:cNvSpPr>
              <a:spLocks noChangeShapeType="1"/>
            </p:cNvSpPr>
            <p:nvPr/>
          </p:nvSpPr>
          <p:spPr bwMode="auto">
            <a:xfrm>
              <a:off x="2976" y="1920"/>
              <a:ext cx="144" cy="624"/>
            </a:xfrm>
            <a:prstGeom prst="line">
              <a:avLst/>
            </a:prstGeom>
            <a:noFill/>
            <a:ln w="9525">
              <a:solidFill>
                <a:schemeClr val="tx1"/>
              </a:solidFill>
              <a:round/>
              <a:headEnd/>
              <a:tailEnd type="triangle" w="med" len="med"/>
            </a:ln>
          </p:spPr>
          <p:txBody>
            <a:bodyPr wrap="none" anchor="ctr"/>
            <a:lstStyle/>
            <a:p>
              <a:endParaRPr lang="en-US"/>
            </a:p>
          </p:txBody>
        </p:sp>
        <p:sp>
          <p:nvSpPr>
            <p:cNvPr id="8215" name="Line 59"/>
            <p:cNvSpPr>
              <a:spLocks noChangeShapeType="1"/>
            </p:cNvSpPr>
            <p:nvPr/>
          </p:nvSpPr>
          <p:spPr bwMode="auto">
            <a:xfrm>
              <a:off x="3024" y="1968"/>
              <a:ext cx="96" cy="240"/>
            </a:xfrm>
            <a:prstGeom prst="line">
              <a:avLst/>
            </a:prstGeom>
            <a:noFill/>
            <a:ln w="9525">
              <a:solidFill>
                <a:schemeClr val="tx1"/>
              </a:solidFill>
              <a:round/>
              <a:headEnd/>
              <a:tailEnd type="triangle" w="med" len="med"/>
            </a:ln>
          </p:spPr>
          <p:txBody>
            <a:bodyPr wrap="none" anchor="ctr"/>
            <a:lstStyle/>
            <a:p>
              <a:endParaRPr lang="en-US"/>
            </a:p>
          </p:txBody>
        </p:sp>
        <p:sp>
          <p:nvSpPr>
            <p:cNvPr id="8216" name="Line 60"/>
            <p:cNvSpPr>
              <a:spLocks noChangeShapeType="1"/>
            </p:cNvSpPr>
            <p:nvPr/>
          </p:nvSpPr>
          <p:spPr bwMode="auto">
            <a:xfrm>
              <a:off x="2976" y="1920"/>
              <a:ext cx="0" cy="288"/>
            </a:xfrm>
            <a:prstGeom prst="line">
              <a:avLst/>
            </a:prstGeom>
            <a:noFill/>
            <a:ln w="9525">
              <a:solidFill>
                <a:schemeClr val="tx1"/>
              </a:solidFill>
              <a:round/>
              <a:headEnd/>
              <a:tailEnd type="triangle" w="med" len="med"/>
            </a:ln>
          </p:spPr>
          <p:txBody>
            <a:bodyPr wrap="none" anchor="ctr"/>
            <a:lstStyle/>
            <a:p>
              <a:endParaRPr lang="en-US"/>
            </a:p>
          </p:txBody>
        </p:sp>
        <p:sp>
          <p:nvSpPr>
            <p:cNvPr id="8217" name="Line 61"/>
            <p:cNvSpPr>
              <a:spLocks noChangeShapeType="1"/>
            </p:cNvSpPr>
            <p:nvPr/>
          </p:nvSpPr>
          <p:spPr bwMode="auto">
            <a:xfrm>
              <a:off x="2928" y="1968"/>
              <a:ext cx="0" cy="192"/>
            </a:xfrm>
            <a:prstGeom prst="line">
              <a:avLst/>
            </a:prstGeom>
            <a:noFill/>
            <a:ln w="9525">
              <a:solidFill>
                <a:schemeClr val="tx1"/>
              </a:solidFill>
              <a:round/>
              <a:headEnd/>
              <a:tailEnd type="triangle" w="med" len="med"/>
            </a:ln>
          </p:spPr>
          <p:txBody>
            <a:bodyPr wrap="none" anchor="ctr"/>
            <a:lstStyle/>
            <a:p>
              <a:endParaRPr lang="en-US"/>
            </a:p>
          </p:txBody>
        </p:sp>
        <p:sp>
          <p:nvSpPr>
            <p:cNvPr id="8218" name="Line 62"/>
            <p:cNvSpPr>
              <a:spLocks noChangeShapeType="1"/>
            </p:cNvSpPr>
            <p:nvPr/>
          </p:nvSpPr>
          <p:spPr bwMode="auto">
            <a:xfrm flipV="1">
              <a:off x="2976" y="912"/>
              <a:ext cx="96" cy="672"/>
            </a:xfrm>
            <a:prstGeom prst="line">
              <a:avLst/>
            </a:prstGeom>
            <a:noFill/>
            <a:ln w="9525">
              <a:solidFill>
                <a:schemeClr val="tx1"/>
              </a:solidFill>
              <a:round/>
              <a:headEnd/>
              <a:tailEnd type="triangle" w="med" len="med"/>
            </a:ln>
          </p:spPr>
          <p:txBody>
            <a:bodyPr wrap="none" anchor="ctr"/>
            <a:lstStyle/>
            <a:p>
              <a:endParaRPr lang="en-US"/>
            </a:p>
          </p:txBody>
        </p:sp>
        <p:sp>
          <p:nvSpPr>
            <p:cNvPr id="8219" name="Line 63"/>
            <p:cNvSpPr>
              <a:spLocks noChangeShapeType="1"/>
            </p:cNvSpPr>
            <p:nvPr/>
          </p:nvSpPr>
          <p:spPr bwMode="auto">
            <a:xfrm flipV="1">
              <a:off x="2976" y="1200"/>
              <a:ext cx="0" cy="336"/>
            </a:xfrm>
            <a:prstGeom prst="line">
              <a:avLst/>
            </a:prstGeom>
            <a:noFill/>
            <a:ln w="9525">
              <a:solidFill>
                <a:schemeClr val="tx1"/>
              </a:solidFill>
              <a:round/>
              <a:headEnd/>
              <a:tailEnd type="triangle" w="med" len="med"/>
            </a:ln>
          </p:spPr>
          <p:txBody>
            <a:bodyPr wrap="none" anchor="ctr"/>
            <a:lstStyle/>
            <a:p>
              <a:endParaRPr lang="en-US"/>
            </a:p>
          </p:txBody>
        </p:sp>
        <p:sp>
          <p:nvSpPr>
            <p:cNvPr id="8220" name="Line 64"/>
            <p:cNvSpPr>
              <a:spLocks noChangeShapeType="1"/>
            </p:cNvSpPr>
            <p:nvPr/>
          </p:nvSpPr>
          <p:spPr bwMode="auto">
            <a:xfrm flipV="1">
              <a:off x="3024" y="1200"/>
              <a:ext cx="96" cy="288"/>
            </a:xfrm>
            <a:prstGeom prst="line">
              <a:avLst/>
            </a:prstGeom>
            <a:noFill/>
            <a:ln w="9525">
              <a:solidFill>
                <a:schemeClr val="tx1"/>
              </a:solidFill>
              <a:round/>
              <a:headEnd/>
              <a:tailEnd type="triangle" w="med" len="med"/>
            </a:ln>
          </p:spPr>
          <p:txBody>
            <a:bodyPr wrap="none" anchor="ctr"/>
            <a:lstStyle/>
            <a:p>
              <a:endParaRPr lang="en-US"/>
            </a:p>
          </p:txBody>
        </p:sp>
        <p:sp>
          <p:nvSpPr>
            <p:cNvPr id="8221" name="Line 65"/>
            <p:cNvSpPr>
              <a:spLocks noChangeShapeType="1"/>
            </p:cNvSpPr>
            <p:nvPr/>
          </p:nvSpPr>
          <p:spPr bwMode="auto">
            <a:xfrm flipH="1" flipV="1">
              <a:off x="2880" y="1296"/>
              <a:ext cx="48" cy="240"/>
            </a:xfrm>
            <a:prstGeom prst="line">
              <a:avLst/>
            </a:prstGeom>
            <a:noFill/>
            <a:ln w="9525">
              <a:solidFill>
                <a:schemeClr val="tx1"/>
              </a:solidFill>
              <a:round/>
              <a:headEnd/>
              <a:tailEnd type="triangle" w="med" len="med"/>
            </a:ln>
          </p:spPr>
          <p:txBody>
            <a:bodyPr wrap="none" anchor="ctr"/>
            <a:lstStyle/>
            <a:p>
              <a:endParaRPr lang="en-US"/>
            </a:p>
          </p:txBody>
        </p:sp>
        <p:graphicFrame>
          <p:nvGraphicFramePr>
            <p:cNvPr id="8194" name="Object 2"/>
            <p:cNvGraphicFramePr>
              <a:graphicFrameLocks noChangeAspect="1"/>
            </p:cNvGraphicFramePr>
            <p:nvPr/>
          </p:nvGraphicFramePr>
          <p:xfrm>
            <a:off x="3099" y="2160"/>
            <a:ext cx="213" cy="336"/>
          </p:xfrm>
          <a:graphic>
            <a:graphicData uri="http://schemas.openxmlformats.org/presentationml/2006/ole">
              <p:oleObj spid="_x0000_s43010" name="Equation" r:id="rId7" imgW="139680" imgH="203040" progId="Equation.3">
                <p:embed/>
              </p:oleObj>
            </a:graphicData>
          </a:graphic>
        </p:graphicFrame>
        <p:graphicFrame>
          <p:nvGraphicFramePr>
            <p:cNvPr id="8195" name="Object 3"/>
            <p:cNvGraphicFramePr>
              <a:graphicFrameLocks noChangeAspect="1"/>
            </p:cNvGraphicFramePr>
            <p:nvPr/>
          </p:nvGraphicFramePr>
          <p:xfrm>
            <a:off x="3128" y="912"/>
            <a:ext cx="195" cy="296"/>
          </p:xfrm>
          <a:graphic>
            <a:graphicData uri="http://schemas.openxmlformats.org/presentationml/2006/ole">
              <p:oleObj spid="_x0000_s43011" name="Equation" r:id="rId8" imgW="126720" imgH="177480" progId="Equation.3">
                <p:embed/>
              </p:oleObj>
            </a:graphicData>
          </a:graphic>
        </p:graphicFrame>
        <p:sp>
          <p:nvSpPr>
            <p:cNvPr id="8222" name="Text Box 68"/>
            <p:cNvSpPr txBox="1">
              <a:spLocks noChangeArrowheads="1"/>
            </p:cNvSpPr>
            <p:nvPr/>
          </p:nvSpPr>
          <p:spPr bwMode="auto">
            <a:xfrm>
              <a:off x="3264" y="864"/>
              <a:ext cx="414" cy="327"/>
            </a:xfrm>
            <a:prstGeom prst="rect">
              <a:avLst/>
            </a:prstGeom>
            <a:noFill/>
            <a:ln w="9525">
              <a:noFill/>
              <a:miter lim="800000"/>
              <a:headEnd/>
              <a:tailEnd/>
            </a:ln>
          </p:spPr>
          <p:txBody>
            <a:bodyPr>
              <a:spAutoFit/>
            </a:bodyPr>
            <a:lstStyle/>
            <a:p>
              <a:pPr eaLnBrk="1" hangingPunct="1"/>
              <a:r>
                <a:rPr lang="en-US" b="1" i="1"/>
                <a:t>-jet</a:t>
              </a:r>
            </a:p>
          </p:txBody>
        </p:sp>
        <p:sp>
          <p:nvSpPr>
            <p:cNvPr id="8223" name="Text Box 69"/>
            <p:cNvSpPr txBox="1">
              <a:spLocks noChangeArrowheads="1"/>
            </p:cNvSpPr>
            <p:nvPr/>
          </p:nvSpPr>
          <p:spPr bwMode="auto">
            <a:xfrm>
              <a:off x="3234" y="2169"/>
              <a:ext cx="414" cy="327"/>
            </a:xfrm>
            <a:prstGeom prst="rect">
              <a:avLst/>
            </a:prstGeom>
            <a:noFill/>
            <a:ln w="9525">
              <a:noFill/>
              <a:miter lim="800000"/>
              <a:headEnd/>
              <a:tailEnd/>
            </a:ln>
          </p:spPr>
          <p:txBody>
            <a:bodyPr wrap="none">
              <a:spAutoFit/>
            </a:bodyPr>
            <a:lstStyle/>
            <a:p>
              <a:pPr eaLnBrk="1" hangingPunct="1"/>
              <a:r>
                <a:rPr lang="en-US" b="1" i="1"/>
                <a:t>-jet</a:t>
              </a:r>
            </a:p>
          </p:txBody>
        </p:sp>
        <p:sp>
          <p:nvSpPr>
            <p:cNvPr id="8224" name="Text Box 70"/>
            <p:cNvSpPr txBox="1">
              <a:spLocks noChangeArrowheads="1"/>
            </p:cNvSpPr>
            <p:nvPr/>
          </p:nvSpPr>
          <p:spPr bwMode="auto">
            <a:xfrm>
              <a:off x="4484" y="1536"/>
              <a:ext cx="232" cy="327"/>
            </a:xfrm>
            <a:prstGeom prst="rect">
              <a:avLst/>
            </a:prstGeom>
            <a:noFill/>
            <a:ln w="9525">
              <a:noFill/>
              <a:miter lim="800000"/>
              <a:headEnd/>
              <a:tailEnd/>
            </a:ln>
          </p:spPr>
          <p:txBody>
            <a:bodyPr wrap="none">
              <a:spAutoFit/>
            </a:bodyPr>
            <a:lstStyle/>
            <a:p>
              <a:pPr eaLnBrk="1" hangingPunct="1"/>
              <a:r>
                <a:rPr lang="en-US" b="1">
                  <a:solidFill>
                    <a:schemeClr val="tx2"/>
                  </a:solidFill>
                  <a:latin typeface="Symbol" pitchFamily="18" charset="2"/>
                </a:rPr>
                <a:t>h</a:t>
              </a:r>
            </a:p>
          </p:txBody>
        </p:sp>
        <p:sp>
          <p:nvSpPr>
            <p:cNvPr id="8225" name="Line 71"/>
            <p:cNvSpPr>
              <a:spLocks noChangeShapeType="1"/>
            </p:cNvSpPr>
            <p:nvPr/>
          </p:nvSpPr>
          <p:spPr bwMode="auto">
            <a:xfrm>
              <a:off x="1728" y="1728"/>
              <a:ext cx="257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8226" name="Text Box 72"/>
            <p:cNvSpPr txBox="1">
              <a:spLocks noChangeArrowheads="1"/>
            </p:cNvSpPr>
            <p:nvPr/>
          </p:nvSpPr>
          <p:spPr bwMode="auto">
            <a:xfrm>
              <a:off x="1807" y="1726"/>
              <a:ext cx="218" cy="327"/>
            </a:xfrm>
            <a:prstGeom prst="rect">
              <a:avLst/>
            </a:prstGeom>
            <a:noFill/>
            <a:ln w="50800">
              <a:noFill/>
              <a:miter lim="800000"/>
              <a:headEnd/>
              <a:tailEnd/>
            </a:ln>
          </p:spPr>
          <p:txBody>
            <a:bodyPr wrap="none">
              <a:spAutoFit/>
            </a:bodyPr>
            <a:lstStyle/>
            <a:p>
              <a:pPr algn="l" eaLnBrk="1" hangingPunct="1"/>
              <a:r>
                <a:rPr lang="en-US" b="1">
                  <a:latin typeface="Comic Sans MS" pitchFamily="66" charset="0"/>
                </a:rPr>
                <a:t>p</a:t>
              </a:r>
            </a:p>
          </p:txBody>
        </p:sp>
        <p:sp>
          <p:nvSpPr>
            <p:cNvPr id="8227" name="Text Box 73"/>
            <p:cNvSpPr txBox="1">
              <a:spLocks noChangeArrowheads="1"/>
            </p:cNvSpPr>
            <p:nvPr/>
          </p:nvSpPr>
          <p:spPr bwMode="auto">
            <a:xfrm>
              <a:off x="3988" y="1728"/>
              <a:ext cx="218" cy="327"/>
            </a:xfrm>
            <a:prstGeom prst="rect">
              <a:avLst/>
            </a:prstGeom>
            <a:noFill/>
            <a:ln w="50800">
              <a:noFill/>
              <a:miter lim="800000"/>
              <a:headEnd/>
              <a:tailEnd/>
            </a:ln>
          </p:spPr>
          <p:txBody>
            <a:bodyPr wrap="none">
              <a:spAutoFit/>
            </a:bodyPr>
            <a:lstStyle/>
            <a:p>
              <a:pPr algn="l" eaLnBrk="1" hangingPunct="1"/>
              <a:r>
                <a:rPr lang="en-US" b="1">
                  <a:latin typeface="Comic Sans MS" pitchFamily="66" charset="0"/>
                </a:rPr>
                <a:t>p</a:t>
              </a:r>
            </a:p>
          </p:txBody>
        </p:sp>
      </p:grpSp>
      <p:pic>
        <p:nvPicPr>
          <p:cNvPr id="222285" name="Picture 77"/>
          <p:cNvPicPr>
            <a:picLocks noChangeAspect="1" noChangeArrowheads="1"/>
          </p:cNvPicPr>
          <p:nvPr/>
        </p:nvPicPr>
        <p:blipFill>
          <a:blip r:embed="rId9"/>
          <a:srcRect/>
          <a:stretch>
            <a:fillRect/>
          </a:stretch>
        </p:blipFill>
        <p:spPr bwMode="auto">
          <a:xfrm>
            <a:off x="2667000" y="3657600"/>
            <a:ext cx="1905000" cy="1428750"/>
          </a:xfrm>
          <a:prstGeom prst="rect">
            <a:avLst/>
          </a:prstGeom>
          <a:noFill/>
          <a:ln w="9525">
            <a:noFill/>
            <a:miter lim="800000"/>
            <a:headEnd/>
            <a:tailEnd/>
          </a:ln>
        </p:spPr>
      </p:pic>
      <p:sp>
        <p:nvSpPr>
          <p:cNvPr id="52" name="Rectangle 51"/>
          <p:cNvSpPr>
            <a:spLocks noChangeArrowheads="1"/>
          </p:cNvSpPr>
          <p:nvPr/>
        </p:nvSpPr>
        <p:spPr bwMode="auto">
          <a:xfrm>
            <a:off x="0" y="5486400"/>
            <a:ext cx="9144000" cy="954107"/>
          </a:xfrm>
          <a:prstGeom prst="rect">
            <a:avLst/>
          </a:prstGeom>
          <a:noFill/>
          <a:ln w="9525">
            <a:noFill/>
            <a:miter lim="800000"/>
            <a:headEnd/>
            <a:tailEnd/>
          </a:ln>
        </p:spPr>
        <p:txBody>
          <a:bodyPr wrap="square">
            <a:spAutoFit/>
          </a:bodyPr>
          <a:lstStyle/>
          <a:p>
            <a:r>
              <a:rPr lang="en-US" sz="1400" b="1" dirty="0"/>
              <a:t>``The FP420 R&amp;D Project: Higgs and New Physics with </a:t>
            </a:r>
            <a:r>
              <a:rPr lang="en-US" sz="1400" b="1" dirty="0" smtClean="0"/>
              <a:t>Forward  Protons </a:t>
            </a:r>
            <a:r>
              <a:rPr lang="en-US" sz="1400" b="1" dirty="0"/>
              <a:t>at the LHC,'' </a:t>
            </a:r>
            <a:r>
              <a:rPr lang="en-US" sz="1400" b="1" dirty="0" smtClean="0"/>
              <a:t>FP420,  </a:t>
            </a:r>
            <a:r>
              <a:rPr lang="en-US" sz="1400" b="1" dirty="0"/>
              <a:t>arXiv:0806.0302 [</a:t>
            </a:r>
            <a:r>
              <a:rPr lang="en-US" sz="1400" b="1" dirty="0" err="1"/>
              <a:t>hep</a:t>
            </a:r>
            <a:r>
              <a:rPr lang="en-US" sz="1400" b="1" dirty="0"/>
              <a:t>-ex].</a:t>
            </a:r>
          </a:p>
          <a:p>
            <a:endParaRPr lang="en-US" sz="1400" dirty="0"/>
          </a:p>
          <a:p>
            <a:r>
              <a:rPr lang="en-US" sz="1400" b="1" dirty="0"/>
              <a:t>``Letter of Intent for ATLAS FP: A </a:t>
            </a:r>
            <a:r>
              <a:rPr lang="en-US" sz="1400" b="1" dirty="0" smtClean="0"/>
              <a:t>Project </a:t>
            </a:r>
            <a:r>
              <a:rPr lang="en-US" sz="1400" b="1" dirty="0"/>
              <a:t>to </a:t>
            </a:r>
            <a:r>
              <a:rPr lang="en-US" sz="1400" b="1" dirty="0" smtClean="0"/>
              <a:t>Install  Forward Proton Detectors </a:t>
            </a:r>
            <a:r>
              <a:rPr lang="en-US" sz="1400" b="1" dirty="0"/>
              <a:t>at 220 m and 420 m </a:t>
            </a:r>
            <a:r>
              <a:rPr lang="en-US" sz="1400" b="1" dirty="0" smtClean="0"/>
              <a:t>Upstream </a:t>
            </a:r>
            <a:r>
              <a:rPr lang="en-US" sz="1400" b="1" dirty="0"/>
              <a:t>and </a:t>
            </a:r>
            <a:r>
              <a:rPr lang="en-US" sz="1400" b="1" dirty="0" smtClean="0"/>
              <a:t>Downstream </a:t>
            </a:r>
            <a:r>
              <a:rPr lang="en-US" sz="1400" b="1" dirty="0"/>
              <a:t>of the ATLAS </a:t>
            </a:r>
            <a:r>
              <a:rPr lang="en-US" sz="1400" b="1" dirty="0" smtClean="0"/>
              <a:t>Detector</a:t>
            </a:r>
            <a:r>
              <a:rPr lang="en-US" sz="1400" b="1" dirty="0"/>
              <a:t>,'' A. Brandt, B. Cox, C. </a:t>
            </a:r>
            <a:r>
              <a:rPr lang="en-US" sz="1400" b="1" dirty="0" err="1"/>
              <a:t>Royon</a:t>
            </a:r>
            <a:r>
              <a:rPr lang="en-US" sz="1400" b="1" dirty="0"/>
              <a:t> </a:t>
            </a:r>
            <a:r>
              <a:rPr lang="en-US" sz="1400" b="1" i="1" dirty="0"/>
              <a:t>et al</a:t>
            </a:r>
            <a:r>
              <a:rPr lang="en-US" sz="1400" b="1" dirty="0"/>
              <a:t>., AFP </a:t>
            </a:r>
            <a:r>
              <a:rPr lang="en-US" sz="1400" b="1" dirty="0" smtClean="0"/>
              <a:t>Collaboration.</a:t>
            </a:r>
            <a:endParaRPr lang="en-US" sz="1400" b="1" dirty="0"/>
          </a:p>
        </p:txBody>
      </p:sp>
      <p:sp>
        <p:nvSpPr>
          <p:cNvPr id="54" name="TextBox 53"/>
          <p:cNvSpPr txBox="1"/>
          <p:nvPr/>
        </p:nvSpPr>
        <p:spPr>
          <a:xfrm>
            <a:off x="457200" y="1295400"/>
            <a:ext cx="4378325" cy="369888"/>
          </a:xfrm>
          <a:prstGeom prst="rect">
            <a:avLst/>
          </a:prstGeom>
          <a:solidFill>
            <a:schemeClr val="bg2">
              <a:lumMod val="85000"/>
            </a:schemeClr>
          </a:solidFill>
        </p:spPr>
        <p:txBody>
          <a:bodyPr wrap="none">
            <a:spAutoFit/>
          </a:bodyPr>
          <a:lstStyle/>
          <a:p>
            <a:pPr>
              <a:defRPr/>
            </a:pPr>
            <a:r>
              <a:rPr lang="en-US" sz="1800" dirty="0"/>
              <a:t>(used to be called double </a:t>
            </a:r>
            <a:r>
              <a:rPr lang="en-US" sz="1800" dirty="0" err="1"/>
              <a:t>pomeron</a:t>
            </a:r>
            <a:r>
              <a:rPr lang="en-US" sz="1800" dirty="0"/>
              <a:t> exchange)</a:t>
            </a:r>
          </a:p>
        </p:txBody>
      </p:sp>
      <p:sp>
        <p:nvSpPr>
          <p:cNvPr id="55" name="Slide Number Placeholder 54"/>
          <p:cNvSpPr>
            <a:spLocks noGrp="1"/>
          </p:cNvSpPr>
          <p:nvPr>
            <p:ph type="sldNum" sz="quarter" idx="12"/>
          </p:nvPr>
        </p:nvSpPr>
        <p:spPr/>
        <p:txBody>
          <a:bodyPr/>
          <a:lstStyle/>
          <a:p>
            <a:fld id="{B6F15528-21DE-4FAA-801E-634DDDAF4B2B}" type="slidenum">
              <a:rPr lang="en-US" smtClean="0"/>
              <a:pPr/>
              <a:t>3</a:t>
            </a:fld>
            <a:endParaRPr lang="en-US" dirty="0"/>
          </a:p>
        </p:txBody>
      </p:sp>
      <p:sp>
        <p:nvSpPr>
          <p:cNvPr id="58" name="TextBox 57"/>
          <p:cNvSpPr txBox="1"/>
          <p:nvPr/>
        </p:nvSpPr>
        <p:spPr>
          <a:xfrm>
            <a:off x="0" y="6488668"/>
            <a:ext cx="9147889" cy="369332"/>
          </a:xfrm>
          <a:prstGeom prst="rect">
            <a:avLst/>
          </a:prstGeom>
          <a:solidFill>
            <a:srgbClr val="FF0000"/>
          </a:solidFill>
        </p:spPr>
        <p:txBody>
          <a:bodyPr wrap="none" rtlCol="0">
            <a:spAutoFit/>
          </a:bodyPr>
          <a:lstStyle/>
          <a:p>
            <a:r>
              <a:rPr lang="en-US" b="1" dirty="0" smtClean="0">
                <a:solidFill>
                  <a:srgbClr val="FFFF00"/>
                </a:solidFill>
              </a:rPr>
              <a:t>NOTE AFP LOI under review by ATLAS management; seeking approval to proceed to TDR in July</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22232"/>
                                        </p:tgtEl>
                                        <p:attrNameLst>
                                          <p:attrName>style.visibility</p:attrName>
                                        </p:attrNameLst>
                                      </p:cBhvr>
                                      <p:to>
                                        <p:strVal val="visible"/>
                                      </p:to>
                                    </p:set>
                                    <p:anim calcmode="lin" valueType="num">
                                      <p:cBhvr additive="base">
                                        <p:cTn id="7" dur="5000" fill="hold"/>
                                        <p:tgtEl>
                                          <p:spTgt spid="222232"/>
                                        </p:tgtEl>
                                        <p:attrNameLst>
                                          <p:attrName>ppt_x</p:attrName>
                                        </p:attrNameLst>
                                      </p:cBhvr>
                                      <p:tavLst>
                                        <p:tav tm="0">
                                          <p:val>
                                            <p:strVal val="0-#ppt_w/2"/>
                                          </p:val>
                                        </p:tav>
                                        <p:tav tm="100000">
                                          <p:val>
                                            <p:strVal val="#ppt_x"/>
                                          </p:val>
                                        </p:tav>
                                      </p:tavLst>
                                    </p:anim>
                                    <p:anim calcmode="lin" valueType="num">
                                      <p:cBhvr additive="base">
                                        <p:cTn id="8" dur="5000" fill="hold"/>
                                        <p:tgtEl>
                                          <p:spTgt spid="2222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22229"/>
                                        </p:tgtEl>
                                        <p:attrNameLst>
                                          <p:attrName>style.visibility</p:attrName>
                                        </p:attrNameLst>
                                      </p:cBhvr>
                                      <p:to>
                                        <p:strVal val="visible"/>
                                      </p:to>
                                    </p:set>
                                    <p:anim calcmode="lin" valueType="num">
                                      <p:cBhvr additive="base">
                                        <p:cTn id="17" dur="500" fill="hold"/>
                                        <p:tgtEl>
                                          <p:spTgt spid="222229"/>
                                        </p:tgtEl>
                                        <p:attrNameLst>
                                          <p:attrName>ppt_x</p:attrName>
                                        </p:attrNameLst>
                                      </p:cBhvr>
                                      <p:tavLst>
                                        <p:tav tm="0">
                                          <p:val>
                                            <p:strVal val="#ppt_x"/>
                                          </p:val>
                                        </p:tav>
                                        <p:tav tm="100000">
                                          <p:val>
                                            <p:strVal val="#ppt_x"/>
                                          </p:val>
                                        </p:tav>
                                      </p:tavLst>
                                    </p:anim>
                                    <p:anim calcmode="lin" valueType="num">
                                      <p:cBhvr additive="base">
                                        <p:cTn id="18" dur="500" fill="hold"/>
                                        <p:tgtEl>
                                          <p:spTgt spid="222229"/>
                                        </p:tgtEl>
                                        <p:attrNameLst>
                                          <p:attrName>ppt_y</p:attrName>
                                        </p:attrNameLst>
                                      </p:cBhvr>
                                      <p:tavLst>
                                        <p:tav tm="0">
                                          <p:val>
                                            <p:strVal val="0-#ppt_h/2"/>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222256"/>
                                        </p:tgtEl>
                                        <p:attrNameLst>
                                          <p:attrName>style.visibility</p:attrName>
                                        </p:attrNameLst>
                                      </p:cBhvr>
                                      <p:to>
                                        <p:strVal val="visible"/>
                                      </p:to>
                                    </p:set>
                                    <p:animEffect transition="in" filter="wipe(down)">
                                      <p:cBhvr>
                                        <p:cTn id="21" dur="500"/>
                                        <p:tgtEl>
                                          <p:spTgt spid="222256"/>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 calcmode="lin" valueType="num">
                                      <p:cBhvr>
                                        <p:cTn id="26" dur="500" fill="hold"/>
                                        <p:tgtEl>
                                          <p:spTgt spid="4"/>
                                        </p:tgtEl>
                                        <p:attrNameLst>
                                          <p:attrName>style.rotation</p:attrName>
                                        </p:attrNameLst>
                                      </p:cBhvr>
                                      <p:tavLst>
                                        <p:tav tm="0">
                                          <p:val>
                                            <p:fltVal val="360"/>
                                          </p:val>
                                        </p:tav>
                                        <p:tav tm="100000">
                                          <p:val>
                                            <p:fltVal val="0"/>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from="(-#ppt_w/2)" to="(#ppt_x)" calcmode="lin" valueType="num">
                                      <p:cBhvr>
                                        <p:cTn id="32" dur="600" fill="hold">
                                          <p:stCondLst>
                                            <p:cond delay="0"/>
                                          </p:stCondLst>
                                        </p:cTn>
                                        <p:tgtEl>
                                          <p:spTgt spid="3"/>
                                        </p:tgtEl>
                                        <p:attrNameLst>
                                          <p:attrName>ppt_x</p:attrName>
                                        </p:attrNameLst>
                                      </p:cBhvr>
                                    </p:anim>
                                    <p:anim from="0" to="-1.0" calcmode="lin" valueType="num">
                                      <p:cBhvr>
                                        <p:cTn id="33" dur="200" decel="50000" autoRev="1" fill="hold">
                                          <p:stCondLst>
                                            <p:cond delay="600"/>
                                          </p:stCondLst>
                                        </p:cTn>
                                        <p:tgtEl>
                                          <p:spTgt spid="3"/>
                                        </p:tgtEl>
                                        <p:attrNameLst>
                                          <p:attrName>xshear</p:attrName>
                                        </p:attrNameLst>
                                      </p:cBhvr>
                                    </p:anim>
                                    <p:animScale>
                                      <p:cBhvr>
                                        <p:cTn id="34" dur="200" decel="100000" autoRev="1" fill="hold">
                                          <p:stCondLst>
                                            <p:cond delay="600"/>
                                          </p:stCondLst>
                                        </p:cTn>
                                        <p:tgtEl>
                                          <p:spTgt spid="3"/>
                                        </p:tgtEl>
                                      </p:cBhvr>
                                      <p:from x="100000" y="100000"/>
                                      <p:to x="80000" y="100000"/>
                                    </p:animScale>
                                    <p:anim by="(#ppt_h/3+#ppt_w*0.1)" calcmode="lin" valueType="num">
                                      <p:cBhvr additive="sum">
                                        <p:cTn id="35" dur="200" decel="100000" autoRev="1" fill="hold">
                                          <p:stCondLst>
                                            <p:cond delay="600"/>
                                          </p:stCondLst>
                                        </p:cTn>
                                        <p:tgtEl>
                                          <p:spTgt spid="3"/>
                                        </p:tgtEl>
                                        <p:attrNameLst>
                                          <p:attrName>ppt_x</p:attrName>
                                        </p:attrNameLst>
                                      </p:cBhvr>
                                    </p:anim>
                                  </p:childTnLst>
                                </p:cTn>
                              </p:par>
                              <p:par>
                                <p:cTn id="36" presetID="34"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from="(-#ppt_w/2)" to="(#ppt_x)" calcmode="lin" valueType="num">
                                      <p:cBhvr>
                                        <p:cTn id="38" dur="600" fill="hold">
                                          <p:stCondLst>
                                            <p:cond delay="0"/>
                                          </p:stCondLst>
                                        </p:cTn>
                                        <p:tgtEl>
                                          <p:spTgt spid="2"/>
                                        </p:tgtEl>
                                        <p:attrNameLst>
                                          <p:attrName>ppt_x</p:attrName>
                                        </p:attrNameLst>
                                      </p:cBhvr>
                                    </p:anim>
                                    <p:anim from="0" to="-1.0" calcmode="lin" valueType="num">
                                      <p:cBhvr>
                                        <p:cTn id="39" dur="200" decel="50000" autoRev="1" fill="hold">
                                          <p:stCondLst>
                                            <p:cond delay="600"/>
                                          </p:stCondLst>
                                        </p:cTn>
                                        <p:tgtEl>
                                          <p:spTgt spid="2"/>
                                        </p:tgtEl>
                                        <p:attrNameLst>
                                          <p:attrName>xshear</p:attrName>
                                        </p:attrNameLst>
                                      </p:cBhvr>
                                    </p:anim>
                                    <p:animScale>
                                      <p:cBhvr>
                                        <p:cTn id="40" dur="200" decel="100000" autoRev="1" fill="hold">
                                          <p:stCondLst>
                                            <p:cond delay="600"/>
                                          </p:stCondLst>
                                        </p:cTn>
                                        <p:tgtEl>
                                          <p:spTgt spid="2"/>
                                        </p:tgtEl>
                                      </p:cBhvr>
                                      <p:from x="100000" y="100000"/>
                                      <p:to x="80000" y="100000"/>
                                    </p:animScale>
                                    <p:anim by="(#ppt_h/3+#ppt_w*0.1)" calcmode="lin" valueType="num">
                                      <p:cBhvr additive="sum">
                                        <p:cTn id="41" dur="200" decel="100000" autoRev="1" fill="hold">
                                          <p:stCondLst>
                                            <p:cond delay="600"/>
                                          </p:stCondLst>
                                        </p:cTn>
                                        <p:tgtEl>
                                          <p:spTgt spid="2"/>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2"/>
                                        </p:tgtEl>
                                        <p:attrNameLst>
                                          <p:attrName>ppt_x</p:attrName>
                                        </p:attrNameLst>
                                      </p:cBhvr>
                                      <p:tavLst>
                                        <p:tav tm="0">
                                          <p:val>
                                            <p:strVal val="ppt_x"/>
                                          </p:val>
                                        </p:tav>
                                        <p:tav tm="100000">
                                          <p:val>
                                            <p:strVal val="ppt_x"/>
                                          </p:val>
                                        </p:tav>
                                      </p:tavLst>
                                    </p:anim>
                                    <p:anim calcmode="lin" valueType="num">
                                      <p:cBhvr additive="base">
                                        <p:cTn id="46" dur="500"/>
                                        <p:tgtEl>
                                          <p:spTgt spid="2"/>
                                        </p:tgtEl>
                                        <p:attrNameLst>
                                          <p:attrName>ppt_y</p:attrName>
                                        </p:attrNameLst>
                                      </p:cBhvr>
                                      <p:tavLst>
                                        <p:tav tm="0">
                                          <p:val>
                                            <p:strVal val="ppt_y"/>
                                          </p:val>
                                        </p:tav>
                                        <p:tav tm="100000">
                                          <p:val>
                                            <p:strVal val="1+ppt_h/2"/>
                                          </p:val>
                                        </p:tav>
                                      </p:tavLst>
                                    </p:anim>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222285"/>
                                        </p:tgtEl>
                                        <p:attrNameLst>
                                          <p:attrName>style.visibility</p:attrName>
                                        </p:attrNameLst>
                                      </p:cBhvr>
                                      <p:to>
                                        <p:strVal val="visible"/>
                                      </p:to>
                                    </p:set>
                                    <p:animEffect transition="in" filter="wipe(down)">
                                      <p:cBhvr>
                                        <p:cTn id="52" dur="580">
                                          <p:stCondLst>
                                            <p:cond delay="0"/>
                                          </p:stCondLst>
                                        </p:cTn>
                                        <p:tgtEl>
                                          <p:spTgt spid="222285"/>
                                        </p:tgtEl>
                                      </p:cBhvr>
                                    </p:animEffect>
                                    <p:anim calcmode="lin" valueType="num">
                                      <p:cBhvr>
                                        <p:cTn id="53" dur="1822" tmFilter="0,0; 0.14,0.36; 0.43,0.73; 0.71,0.91; 1.0,1.0">
                                          <p:stCondLst>
                                            <p:cond delay="0"/>
                                          </p:stCondLst>
                                        </p:cTn>
                                        <p:tgtEl>
                                          <p:spTgt spid="22228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2228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2228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2228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22285"/>
                                        </p:tgtEl>
                                        <p:attrNameLst>
                                          <p:attrName>ppt_y</p:attrName>
                                        </p:attrNameLst>
                                      </p:cBhvr>
                                      <p:tavLst>
                                        <p:tav tm="0" fmla="#ppt_y-sin(pi*$)/81">
                                          <p:val>
                                            <p:fltVal val="0"/>
                                          </p:val>
                                        </p:tav>
                                        <p:tav tm="100000">
                                          <p:val>
                                            <p:fltVal val="1"/>
                                          </p:val>
                                        </p:tav>
                                      </p:tavLst>
                                    </p:anim>
                                    <p:animScale>
                                      <p:cBhvr>
                                        <p:cTn id="58" dur="26">
                                          <p:stCondLst>
                                            <p:cond delay="650"/>
                                          </p:stCondLst>
                                        </p:cTn>
                                        <p:tgtEl>
                                          <p:spTgt spid="222285"/>
                                        </p:tgtEl>
                                      </p:cBhvr>
                                      <p:to x="100000" y="60000"/>
                                    </p:animScale>
                                    <p:animScale>
                                      <p:cBhvr>
                                        <p:cTn id="59" dur="166" decel="50000">
                                          <p:stCondLst>
                                            <p:cond delay="676"/>
                                          </p:stCondLst>
                                        </p:cTn>
                                        <p:tgtEl>
                                          <p:spTgt spid="222285"/>
                                        </p:tgtEl>
                                      </p:cBhvr>
                                      <p:to x="100000" y="100000"/>
                                    </p:animScale>
                                    <p:animScale>
                                      <p:cBhvr>
                                        <p:cTn id="60" dur="26">
                                          <p:stCondLst>
                                            <p:cond delay="1312"/>
                                          </p:stCondLst>
                                        </p:cTn>
                                        <p:tgtEl>
                                          <p:spTgt spid="222285"/>
                                        </p:tgtEl>
                                      </p:cBhvr>
                                      <p:to x="100000" y="80000"/>
                                    </p:animScale>
                                    <p:animScale>
                                      <p:cBhvr>
                                        <p:cTn id="61" dur="166" decel="50000">
                                          <p:stCondLst>
                                            <p:cond delay="1338"/>
                                          </p:stCondLst>
                                        </p:cTn>
                                        <p:tgtEl>
                                          <p:spTgt spid="222285"/>
                                        </p:tgtEl>
                                      </p:cBhvr>
                                      <p:to x="100000" y="100000"/>
                                    </p:animScale>
                                    <p:animScale>
                                      <p:cBhvr>
                                        <p:cTn id="62" dur="26">
                                          <p:stCondLst>
                                            <p:cond delay="1642"/>
                                          </p:stCondLst>
                                        </p:cTn>
                                        <p:tgtEl>
                                          <p:spTgt spid="222285"/>
                                        </p:tgtEl>
                                      </p:cBhvr>
                                      <p:to x="100000" y="90000"/>
                                    </p:animScale>
                                    <p:animScale>
                                      <p:cBhvr>
                                        <p:cTn id="63" dur="166" decel="50000">
                                          <p:stCondLst>
                                            <p:cond delay="1668"/>
                                          </p:stCondLst>
                                        </p:cTn>
                                        <p:tgtEl>
                                          <p:spTgt spid="222285"/>
                                        </p:tgtEl>
                                      </p:cBhvr>
                                      <p:to x="100000" y="100000"/>
                                    </p:animScale>
                                    <p:animScale>
                                      <p:cBhvr>
                                        <p:cTn id="64" dur="26">
                                          <p:stCondLst>
                                            <p:cond delay="1808"/>
                                          </p:stCondLst>
                                        </p:cTn>
                                        <p:tgtEl>
                                          <p:spTgt spid="222285"/>
                                        </p:tgtEl>
                                      </p:cBhvr>
                                      <p:to x="100000" y="95000"/>
                                    </p:animScale>
                                    <p:animScale>
                                      <p:cBhvr>
                                        <p:cTn id="65" dur="166" decel="50000">
                                          <p:stCondLst>
                                            <p:cond delay="1834"/>
                                          </p:stCondLst>
                                        </p:cTn>
                                        <p:tgtEl>
                                          <p:spTgt spid="222285"/>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0-#ppt_w/2"/>
                                          </p:val>
                                        </p:tav>
                                        <p:tav tm="100000">
                                          <p:val>
                                            <p:strVal val="#ppt_x"/>
                                          </p:val>
                                        </p:tav>
                                      </p:tavLst>
                                    </p:anim>
                                    <p:anim calcmode="lin" valueType="num">
                                      <p:cBhvr additive="base">
                                        <p:cTn id="71"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2000"/>
                                        <p:tgtEl>
                                          <p:spTgt spid="58"/>
                                        </p:tgtEl>
                                      </p:cBhvr>
                                    </p:animEffect>
                                    <p:anim calcmode="lin" valueType="num">
                                      <p:cBhvr>
                                        <p:cTn id="77" dur="2000" fill="hold"/>
                                        <p:tgtEl>
                                          <p:spTgt spid="58"/>
                                        </p:tgtEl>
                                        <p:attrNameLst>
                                          <p:attrName>style.rotation</p:attrName>
                                        </p:attrNameLst>
                                      </p:cBhvr>
                                      <p:tavLst>
                                        <p:tav tm="0">
                                          <p:val>
                                            <p:fltVal val="720"/>
                                          </p:val>
                                        </p:tav>
                                        <p:tav tm="100000">
                                          <p:val>
                                            <p:fltVal val="0"/>
                                          </p:val>
                                        </p:tav>
                                      </p:tavLst>
                                    </p:anim>
                                    <p:anim calcmode="lin" valueType="num">
                                      <p:cBhvr>
                                        <p:cTn id="78" dur="2000" fill="hold"/>
                                        <p:tgtEl>
                                          <p:spTgt spid="58"/>
                                        </p:tgtEl>
                                        <p:attrNameLst>
                                          <p:attrName>ppt_h</p:attrName>
                                        </p:attrNameLst>
                                      </p:cBhvr>
                                      <p:tavLst>
                                        <p:tav tm="0">
                                          <p:val>
                                            <p:fltVal val="0"/>
                                          </p:val>
                                        </p:tav>
                                        <p:tav tm="100000">
                                          <p:val>
                                            <p:strVal val="#ppt_h"/>
                                          </p:val>
                                        </p:tav>
                                      </p:tavLst>
                                    </p:anim>
                                    <p:anim calcmode="lin" valueType="num">
                                      <p:cBhvr>
                                        <p:cTn id="79" dur="2000" fill="hold"/>
                                        <p:tgtEl>
                                          <p:spTgt spid="5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9" grpId="0" animBg="1"/>
      <p:bldP spid="222256" grpId="0"/>
      <p:bldP spid="52" grpId="0"/>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6200"/>
            <a:ext cx="9144000" cy="1143000"/>
          </a:xfrm>
          <a:prstGeom prst="rect">
            <a:avLst/>
          </a:prstGeom>
        </p:spPr>
        <p:txBody>
          <a:bodyPr/>
          <a:lstStyle/>
          <a:p>
            <a:pPr algn="ctr">
              <a:defRPr/>
            </a:pPr>
            <a:r>
              <a:rPr lang="en-US" sz="4400" b="1" u="sng" kern="0" dirty="0">
                <a:solidFill>
                  <a:srgbClr val="0000FF"/>
                </a:solidFill>
                <a:latin typeface="Times New Roman" pitchFamily="18" charset="0"/>
                <a:ea typeface="+mj-ea"/>
                <a:cs typeface="Times New Roman" pitchFamily="18" charset="0"/>
              </a:rPr>
              <a:t>Resolving Rate and Lifetime Issues</a:t>
            </a:r>
          </a:p>
        </p:txBody>
      </p:sp>
      <p:sp>
        <p:nvSpPr>
          <p:cNvPr id="5123" name="TextBox 2"/>
          <p:cNvSpPr txBox="1">
            <a:spLocks noChangeArrowheads="1"/>
          </p:cNvSpPr>
          <p:nvPr/>
        </p:nvSpPr>
        <p:spPr bwMode="auto">
          <a:xfrm>
            <a:off x="685800" y="1754188"/>
            <a:ext cx="8229600" cy="3539430"/>
          </a:xfrm>
          <a:prstGeom prst="rect">
            <a:avLst/>
          </a:prstGeom>
          <a:noFill/>
          <a:ln w="9525">
            <a:noFill/>
            <a:miter lim="800000"/>
            <a:headEnd/>
            <a:tailEnd/>
          </a:ln>
        </p:spPr>
        <p:txBody>
          <a:bodyPr>
            <a:spAutoFit/>
          </a:bodyPr>
          <a:lstStyle/>
          <a:p>
            <a:r>
              <a:rPr lang="en-US" sz="3200" dirty="0"/>
              <a:t>I.)   Measure using new UTA laser test stand</a:t>
            </a:r>
          </a:p>
          <a:p>
            <a:endParaRPr lang="en-US" sz="3200" dirty="0"/>
          </a:p>
          <a:p>
            <a:r>
              <a:rPr lang="en-US" sz="3200" dirty="0"/>
              <a:t>II.)  Work with PMT companies to develop  </a:t>
            </a:r>
          </a:p>
          <a:p>
            <a:r>
              <a:rPr lang="en-US" sz="3200" dirty="0"/>
              <a:t>        solutions</a:t>
            </a:r>
          </a:p>
          <a:p>
            <a:endParaRPr lang="en-US" sz="3200" dirty="0"/>
          </a:p>
          <a:p>
            <a:r>
              <a:rPr lang="en-US" sz="3200" dirty="0"/>
              <a:t>III.)  Look into alternative </a:t>
            </a:r>
            <a:r>
              <a:rPr lang="en-US" sz="3200" dirty="0" smtClean="0"/>
              <a:t>technology if      </a:t>
            </a:r>
          </a:p>
          <a:p>
            <a:r>
              <a:rPr lang="en-US" sz="3200" dirty="0" smtClean="0"/>
              <a:t>        necessary</a:t>
            </a:r>
            <a:endParaRPr lang="en-US" sz="3200" dirty="0"/>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u="sng" dirty="0" smtClean="0">
                <a:solidFill>
                  <a:srgbClr val="0000FF"/>
                </a:solidFill>
                <a:latin typeface="Times New Roman" pitchFamily="18" charset="0"/>
                <a:cs typeface="Times New Roman" pitchFamily="18" charset="0"/>
              </a:rPr>
              <a:t>Initial Laser Test Goals</a:t>
            </a:r>
          </a:p>
        </p:txBody>
      </p:sp>
      <p:sp>
        <p:nvSpPr>
          <p:cNvPr id="30723" name="Content Placeholder 2"/>
          <p:cNvSpPr>
            <a:spLocks noGrp="1"/>
          </p:cNvSpPr>
          <p:nvPr>
            <p:ph idx="1"/>
          </p:nvPr>
        </p:nvSpPr>
        <p:spPr>
          <a:xfrm>
            <a:off x="304800" y="1600200"/>
            <a:ext cx="8839200" cy="4525963"/>
          </a:xfrm>
        </p:spPr>
        <p:txBody>
          <a:bodyPr>
            <a:noAutofit/>
          </a:bodyPr>
          <a:lstStyle/>
          <a:p>
            <a:pPr>
              <a:defRPr/>
            </a:pPr>
            <a:r>
              <a:rPr lang="en-US" sz="2400" dirty="0" smtClean="0">
                <a:latin typeface="Times New Roman" pitchFamily="18" charset="0"/>
                <a:cs typeface="Times New Roman" pitchFamily="18" charset="0"/>
              </a:rPr>
              <a:t>Develop useful flexible laser test facility</a:t>
            </a:r>
          </a:p>
          <a:p>
            <a:pPr>
              <a:defRPr/>
            </a:pPr>
            <a:r>
              <a:rPr lang="en-US" sz="2400" dirty="0" smtClean="0">
                <a:latin typeface="Times New Roman" pitchFamily="18" charset="0"/>
                <a:cs typeface="Times New Roman" pitchFamily="18" charset="0"/>
              </a:rPr>
              <a:t>Study rate properties (gain, timing) of MCP-PMT’s</a:t>
            </a:r>
          </a:p>
          <a:p>
            <a:pPr>
              <a:defRPr/>
            </a:pPr>
            <a:r>
              <a:rPr lang="en-US" sz="2400" dirty="0" smtClean="0">
                <a:latin typeface="Times New Roman" pitchFamily="18" charset="0"/>
                <a:cs typeface="Times New Roman" pitchFamily="18" charset="0"/>
              </a:rPr>
              <a:t>Some questions we are trying to answer:</a:t>
            </a:r>
          </a:p>
          <a:p>
            <a:pPr marL="514350" indent="-514350">
              <a:buFontTx/>
              <a:buAutoNum type="arabicParenR"/>
              <a:defRPr/>
            </a:pPr>
            <a:r>
              <a:rPr lang="en-US" sz="2400" dirty="0" smtClean="0">
                <a:latin typeface="Times New Roman" pitchFamily="18" charset="0"/>
                <a:cs typeface="Times New Roman" pitchFamily="18" charset="0"/>
              </a:rPr>
              <a:t>How does timing depend on gain as f(#</a:t>
            </a:r>
            <a:r>
              <a:rPr lang="en-US" sz="2400" dirty="0" err="1" smtClean="0">
                <a:latin typeface="Times New Roman" pitchFamily="18" charset="0"/>
                <a:cs typeface="Times New Roman" pitchFamily="18" charset="0"/>
              </a:rPr>
              <a:t>pe’s</a:t>
            </a:r>
            <a:r>
              <a:rPr lang="en-US" sz="2400" dirty="0" smtClean="0">
                <a:latin typeface="Times New Roman" pitchFamily="18" charset="0"/>
                <a:cs typeface="Times New Roman" pitchFamily="18" charset="0"/>
              </a:rPr>
              <a:t>)</a:t>
            </a:r>
          </a:p>
          <a:p>
            <a:pPr marL="514350" indent="-514350">
              <a:buFontTx/>
              <a:buAutoNum type="arabicParenR" startAt="2"/>
              <a:defRPr/>
            </a:pPr>
            <a:r>
              <a:rPr lang="en-US" sz="2400" dirty="0" smtClean="0">
                <a:latin typeface="Times New Roman" pitchFamily="18" charset="0"/>
                <a:cs typeface="Times New Roman" pitchFamily="18" charset="0"/>
              </a:rPr>
              <a:t>What is maximum rate?  How does this depend on gain, number of </a:t>
            </a:r>
            <a:r>
              <a:rPr lang="en-US" sz="2400" dirty="0" err="1" smtClean="0">
                <a:latin typeface="Times New Roman" pitchFamily="18" charset="0"/>
                <a:cs typeface="Times New Roman" pitchFamily="18" charset="0"/>
              </a:rPr>
              <a:t>pe’s</a:t>
            </a:r>
            <a:r>
              <a:rPr lang="en-US" sz="2400" dirty="0" smtClean="0">
                <a:latin typeface="Times New Roman" pitchFamily="18" charset="0"/>
                <a:cs typeface="Times New Roman" pitchFamily="18" charset="0"/>
              </a:rPr>
              <a:t>, area, pore size, number of pixels hit? </a:t>
            </a:r>
          </a:p>
          <a:p>
            <a:pPr>
              <a:buFontTx/>
              <a:buNone/>
              <a:defRPr/>
            </a:pPr>
            <a:r>
              <a:rPr lang="en-US" sz="2400" dirty="0" smtClean="0">
                <a:latin typeface="Times New Roman" pitchFamily="18" charset="0"/>
                <a:cs typeface="Times New Roman" pitchFamily="18" charset="0"/>
              </a:rPr>
              <a:t>3)   Establish minimum gain to achieve timing goals of our detector given expected number of </a:t>
            </a:r>
            <a:r>
              <a:rPr lang="en-US" sz="2400" dirty="0" err="1" smtClean="0">
                <a:latin typeface="Times New Roman" pitchFamily="18" charset="0"/>
                <a:cs typeface="Times New Roman" pitchFamily="18" charset="0"/>
              </a:rPr>
              <a:t>pe’s</a:t>
            </a:r>
            <a:r>
              <a:rPr lang="en-US" sz="2400" dirty="0" smtClean="0">
                <a:latin typeface="Times New Roman" pitchFamily="18" charset="0"/>
                <a:cs typeface="Times New Roman" pitchFamily="18" charset="0"/>
              </a:rPr>
              <a:t> (~10). Evaluate different amp/</a:t>
            </a:r>
            <a:r>
              <a:rPr lang="en-US" sz="2400" dirty="0" err="1" smtClean="0">
                <a:latin typeface="Times New Roman" pitchFamily="18" charset="0"/>
                <a:cs typeface="Times New Roman" pitchFamily="18" charset="0"/>
              </a:rPr>
              <a:t>cfd</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tdc</a:t>
            </a:r>
            <a:r>
              <a:rPr lang="en-US" sz="2400" dirty="0" smtClean="0">
                <a:latin typeface="Times New Roman" pitchFamily="18" charset="0"/>
                <a:cs typeface="Times New Roman" pitchFamily="18" charset="0"/>
              </a:rPr>
              <a:t> choices at the working point of our detector</a:t>
            </a:r>
          </a:p>
          <a:p>
            <a:pPr>
              <a:buFontTx/>
              <a:buNone/>
              <a:defRPr/>
            </a:pPr>
            <a:r>
              <a:rPr lang="en-US" sz="2400" dirty="0" smtClean="0">
                <a:latin typeface="Times New Roman" pitchFamily="18" charset="0"/>
                <a:cs typeface="Times New Roman" pitchFamily="18" charset="0"/>
              </a:rPr>
              <a:t> 4) Eventually lifetime tests</a:t>
            </a:r>
          </a:p>
          <a:p>
            <a:pPr>
              <a:buFontTx/>
              <a:buNone/>
              <a:defRPr/>
            </a:pPr>
            <a:r>
              <a:rPr lang="en-US" sz="24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NOTE: All results are preliminary</a:t>
            </a:r>
          </a:p>
          <a:p>
            <a:pPr>
              <a:defRPr/>
            </a:pPr>
            <a:endParaRPr lang="en-US" sz="2400" dirty="0" smtClean="0">
              <a:latin typeface="Times New Roman" pitchFamily="18" charset="0"/>
              <a:cs typeface="Times New Roman" pitchFamily="18" charset="0"/>
            </a:endParaRPr>
          </a:p>
          <a:p>
            <a:pPr>
              <a:buFontTx/>
              <a:buNone/>
              <a:defRPr/>
            </a:pPr>
            <a:r>
              <a:rPr lang="en-US" sz="2400" dirty="0" smtClean="0">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srcRect/>
          <a:stretch>
            <a:fillRect/>
          </a:stretch>
        </p:blipFill>
        <p:spPr bwMode="auto">
          <a:xfrm>
            <a:off x="0" y="838200"/>
            <a:ext cx="9144000" cy="5143500"/>
          </a:xfrm>
          <a:prstGeom prst="rect">
            <a:avLst/>
          </a:prstGeom>
          <a:noFill/>
          <a:ln w="9525">
            <a:noFill/>
            <a:miter lim="800000"/>
            <a:headEnd/>
            <a:tailEnd/>
          </a:ln>
          <a:effectLst/>
        </p:spPr>
      </p:pic>
      <p:sp>
        <p:nvSpPr>
          <p:cNvPr id="5" name="TextBox 4"/>
          <p:cNvSpPr txBox="1"/>
          <p:nvPr/>
        </p:nvSpPr>
        <p:spPr>
          <a:xfrm>
            <a:off x="2438400" y="0"/>
            <a:ext cx="3653885" cy="923330"/>
          </a:xfrm>
          <a:prstGeom prst="rect">
            <a:avLst/>
          </a:prstGeom>
          <a:noFill/>
        </p:spPr>
        <p:txBody>
          <a:bodyPr wrap="none" rtlCol="0">
            <a:spAutoFit/>
          </a:bodyPr>
          <a:lstStyle/>
          <a:p>
            <a:r>
              <a:rPr lang="en-US" sz="5400" b="1" u="sng" dirty="0" smtClean="0">
                <a:solidFill>
                  <a:srgbClr val="3216D8"/>
                </a:solidFill>
                <a:latin typeface="Times New Roman" pitchFamily="18" charset="0"/>
                <a:cs typeface="Times New Roman" pitchFamily="18" charset="0"/>
              </a:rPr>
              <a:t>Laser Gang</a:t>
            </a:r>
            <a:endParaRPr lang="en-US" sz="5400" b="1" u="sng" dirty="0">
              <a:solidFill>
                <a:srgbClr val="3216D8"/>
              </a:solidFill>
              <a:latin typeface="Times New Roman" pitchFamily="18" charset="0"/>
              <a:cs typeface="Times New Roman" pitchFamily="18" charset="0"/>
            </a:endParaRPr>
          </a:p>
        </p:txBody>
      </p:sp>
      <p:sp>
        <p:nvSpPr>
          <p:cNvPr id="6" name="TextBox 5"/>
          <p:cNvSpPr txBox="1"/>
          <p:nvPr/>
        </p:nvSpPr>
        <p:spPr>
          <a:xfrm>
            <a:off x="0" y="1447800"/>
            <a:ext cx="3227807" cy="954107"/>
          </a:xfrm>
          <a:prstGeom prst="rect">
            <a:avLst/>
          </a:prstGeom>
          <a:noFill/>
        </p:spPr>
        <p:txBody>
          <a:bodyPr wrap="none" rtlCol="0">
            <a:spAutoFit/>
          </a:bodyPr>
          <a:lstStyle/>
          <a:p>
            <a:r>
              <a:rPr lang="en-US" sz="2800" b="1" dirty="0" err="1" smtClean="0">
                <a:solidFill>
                  <a:srgbClr val="FF0000"/>
                </a:solidFill>
              </a:rPr>
              <a:t>LeCroy</a:t>
            </a:r>
            <a:r>
              <a:rPr lang="en-US" sz="2800" b="1" dirty="0" smtClean="0">
                <a:solidFill>
                  <a:srgbClr val="FF0000"/>
                </a:solidFill>
              </a:rPr>
              <a:t> </a:t>
            </a:r>
            <a:r>
              <a:rPr lang="en-US" sz="2800" b="1" dirty="0" err="1" smtClean="0">
                <a:solidFill>
                  <a:srgbClr val="FF0000"/>
                </a:solidFill>
              </a:rPr>
              <a:t>Wavemaster</a:t>
            </a:r>
            <a:r>
              <a:rPr lang="en-US" sz="2800" b="1" dirty="0" smtClean="0">
                <a:solidFill>
                  <a:srgbClr val="FF0000"/>
                </a:solidFill>
              </a:rPr>
              <a:t> </a:t>
            </a:r>
          </a:p>
          <a:p>
            <a:r>
              <a:rPr lang="en-US" sz="2800" b="1" dirty="0" smtClean="0">
                <a:solidFill>
                  <a:srgbClr val="FF0000"/>
                </a:solidFill>
              </a:rPr>
              <a:t>6 GHz Oscilloscope</a:t>
            </a:r>
            <a:endParaRPr lang="en-US" sz="2800" b="1" dirty="0">
              <a:solidFill>
                <a:srgbClr val="FF0000"/>
              </a:solidFill>
            </a:endParaRPr>
          </a:p>
        </p:txBody>
      </p:sp>
      <p:cxnSp>
        <p:nvCxnSpPr>
          <p:cNvPr id="9" name="Straight Arrow Connector 8"/>
          <p:cNvCxnSpPr/>
          <p:nvPr/>
        </p:nvCxnSpPr>
        <p:spPr>
          <a:xfrm rot="5400000">
            <a:off x="762000" y="2895600"/>
            <a:ext cx="1295400" cy="2286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4267200" y="4876800"/>
            <a:ext cx="1396793" cy="461665"/>
          </a:xfrm>
          <a:prstGeom prst="rect">
            <a:avLst/>
          </a:prstGeom>
          <a:noFill/>
        </p:spPr>
        <p:txBody>
          <a:bodyPr wrap="none" rtlCol="0">
            <a:spAutoFit/>
          </a:bodyPr>
          <a:lstStyle/>
          <a:p>
            <a:r>
              <a:rPr lang="en-US" sz="2400" b="1" dirty="0" smtClean="0">
                <a:solidFill>
                  <a:srgbClr val="0070C0"/>
                </a:solidFill>
              </a:rPr>
              <a:t>Laser Box</a:t>
            </a:r>
            <a:endParaRPr lang="en-US" sz="2400" b="1" dirty="0">
              <a:solidFill>
                <a:srgbClr val="0070C0"/>
              </a:solidFill>
            </a:endParaRPr>
          </a:p>
        </p:txBody>
      </p:sp>
      <p:sp>
        <p:nvSpPr>
          <p:cNvPr id="19" name="TextBox 18"/>
          <p:cNvSpPr txBox="1"/>
          <p:nvPr/>
        </p:nvSpPr>
        <p:spPr>
          <a:xfrm>
            <a:off x="1905000" y="2641937"/>
            <a:ext cx="1981200" cy="1015663"/>
          </a:xfrm>
          <a:prstGeom prst="rect">
            <a:avLst/>
          </a:prstGeom>
          <a:noFill/>
        </p:spPr>
        <p:txBody>
          <a:bodyPr wrap="square" rtlCol="0">
            <a:spAutoFit/>
          </a:bodyPr>
          <a:lstStyle/>
          <a:p>
            <a:r>
              <a:rPr lang="en-US" sz="2000" b="1" dirty="0" smtClean="0">
                <a:solidFill>
                  <a:srgbClr val="3216D8"/>
                </a:solidFill>
              </a:rPr>
              <a:t>Hamamatsu </a:t>
            </a:r>
          </a:p>
          <a:p>
            <a:r>
              <a:rPr lang="en-US" sz="2000" b="1" dirty="0" smtClean="0">
                <a:solidFill>
                  <a:srgbClr val="3216D8"/>
                </a:solidFill>
              </a:rPr>
              <a:t>PLP-10 Laser Power Supply</a:t>
            </a:r>
            <a:endParaRPr lang="en-US" sz="2000" b="1" dirty="0">
              <a:solidFill>
                <a:srgbClr val="3216D8"/>
              </a:solidFill>
            </a:endParaRPr>
          </a:p>
        </p:txBody>
      </p:sp>
      <p:cxnSp>
        <p:nvCxnSpPr>
          <p:cNvPr id="21" name="Straight Arrow Connector 20"/>
          <p:cNvCxnSpPr/>
          <p:nvPr/>
        </p:nvCxnSpPr>
        <p:spPr>
          <a:xfrm rot="5400000">
            <a:off x="1905000" y="4267200"/>
            <a:ext cx="1371600" cy="152400"/>
          </a:xfrm>
          <a:prstGeom prst="straightConnector1">
            <a:avLst/>
          </a:prstGeom>
          <a:ln>
            <a:solidFill>
              <a:srgbClr val="3216D8"/>
            </a:solidFill>
            <a:tailEnd type="arrow"/>
          </a:ln>
        </p:spPr>
        <p:style>
          <a:lnRef idx="3">
            <a:schemeClr val="accent2"/>
          </a:lnRef>
          <a:fillRef idx="0">
            <a:schemeClr val="accent2"/>
          </a:fillRef>
          <a:effectRef idx="2">
            <a:schemeClr val="accent2"/>
          </a:effectRef>
          <a:fontRef idx="minor">
            <a:schemeClr val="tx1"/>
          </a:fontRef>
        </p:style>
      </p:cxnSp>
      <p:sp>
        <p:nvSpPr>
          <p:cNvPr id="11" name="Footer Placeholder 10"/>
          <p:cNvSpPr>
            <a:spLocks noGrp="1"/>
          </p:cNvSpPr>
          <p:nvPr>
            <p:ph type="ftr" sz="quarter" idx="11"/>
          </p:nvPr>
        </p:nvSpPr>
        <p:spPr/>
        <p:txBody>
          <a:bodyPr/>
          <a:lstStyle/>
          <a:p>
            <a:r>
              <a:rPr lang="en-US" smtClean="0"/>
              <a:t>Andrew Brandt,  Giessen Cherenkov Workshop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32</a:t>
            </a:fld>
            <a:endParaRPr lang="en-US" dirty="0"/>
          </a:p>
        </p:txBody>
      </p:sp>
      <p:sp>
        <p:nvSpPr>
          <p:cNvPr id="13" name="Date Placeholder 12"/>
          <p:cNvSpPr>
            <a:spLocks noGrp="1"/>
          </p:cNvSpPr>
          <p:nvPr>
            <p:ph type="dt" sz="half" idx="10"/>
          </p:nvPr>
        </p:nvSpPr>
        <p:spPr/>
        <p:txBody>
          <a:bodyPr/>
          <a:lstStyle/>
          <a:p>
            <a:r>
              <a:rPr lang="en-US" smtClean="0"/>
              <a:t>5/12/2009</a:t>
            </a:r>
            <a:endParaRPr lang="en-US"/>
          </a:p>
        </p:txBody>
      </p:sp>
      <p:sp>
        <p:nvSpPr>
          <p:cNvPr id="26" name="TextBox 25"/>
          <p:cNvSpPr txBox="1"/>
          <p:nvPr/>
        </p:nvSpPr>
        <p:spPr>
          <a:xfrm>
            <a:off x="1295400" y="990600"/>
            <a:ext cx="7652351" cy="369332"/>
          </a:xfrm>
          <a:prstGeom prst="rect">
            <a:avLst/>
          </a:prstGeom>
          <a:noFill/>
        </p:spPr>
        <p:txBody>
          <a:bodyPr wrap="none" rtlCol="0">
            <a:spAutoFit/>
          </a:bodyPr>
          <a:lstStyle/>
          <a:p>
            <a:r>
              <a:rPr lang="en-US" b="1" dirty="0" smtClean="0"/>
              <a:t>¾ of laser gang: Ryan Hall, Larry Lim, Mason </a:t>
            </a:r>
            <a:r>
              <a:rPr lang="en-US" b="1" dirty="0" err="1" smtClean="0"/>
              <a:t>MacPhail</a:t>
            </a:r>
            <a:r>
              <a:rPr lang="en-US" b="1" dirty="0" smtClean="0"/>
              <a:t> (Ian </a:t>
            </a:r>
            <a:r>
              <a:rPr lang="en-US" b="1" dirty="0" err="1" smtClean="0"/>
              <a:t>Howley</a:t>
            </a:r>
            <a:r>
              <a:rPr lang="en-US" b="1" dirty="0" smtClean="0"/>
              <a:t> not shown)</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9213" y="1143000"/>
            <a:ext cx="6713537" cy="3776663"/>
          </a:xfrm>
          <a:prstGeom prst="rect">
            <a:avLst/>
          </a:prstGeom>
          <a:noFill/>
          <a:ln w="12700">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3505200" y="3578225"/>
            <a:ext cx="5638800" cy="3262313"/>
          </a:xfrm>
          <a:prstGeom prst="rect">
            <a:avLst/>
          </a:prstGeom>
          <a:noFill/>
          <a:ln w="12700">
            <a:noFill/>
            <a:miter lim="800000"/>
            <a:headEnd/>
            <a:tailEnd/>
          </a:ln>
        </p:spPr>
      </p:pic>
      <p:sp>
        <p:nvSpPr>
          <p:cNvPr id="6148" name="Rectangle 2"/>
          <p:cNvSpPr>
            <a:spLocks noGrp="1" noChangeArrowheads="1"/>
          </p:cNvSpPr>
          <p:nvPr>
            <p:ph type="title"/>
          </p:nvPr>
        </p:nvSpPr>
        <p:spPr>
          <a:xfrm>
            <a:off x="893763" y="-71438"/>
            <a:ext cx="7358062" cy="1169988"/>
          </a:xfrm>
        </p:spPr>
        <p:txBody>
          <a:bodyPr/>
          <a:lstStyle/>
          <a:p>
            <a:r>
              <a:rPr lang="en-US" b="1" u="sng" smtClean="0">
                <a:solidFill>
                  <a:srgbClr val="0000FF"/>
                </a:solidFill>
                <a:latin typeface="Times New Roman" pitchFamily="18" charset="0"/>
                <a:cs typeface="Times New Roman" pitchFamily="18" charset="0"/>
              </a:rPr>
              <a:t>UTA Laser Tests</a:t>
            </a:r>
          </a:p>
        </p:txBody>
      </p:sp>
      <p:sp>
        <p:nvSpPr>
          <p:cNvPr id="6149" name="TextBox 5"/>
          <p:cNvSpPr txBox="1">
            <a:spLocks noChangeArrowheads="1"/>
          </p:cNvSpPr>
          <p:nvPr/>
        </p:nvSpPr>
        <p:spPr bwMode="auto">
          <a:xfrm>
            <a:off x="0" y="4876800"/>
            <a:ext cx="3581400" cy="1477963"/>
          </a:xfrm>
          <a:prstGeom prst="rect">
            <a:avLst/>
          </a:prstGeom>
          <a:noFill/>
          <a:ln w="9525">
            <a:noFill/>
            <a:miter lim="800000"/>
            <a:headEnd/>
            <a:tailEnd/>
          </a:ln>
        </p:spPr>
        <p:txBody>
          <a:bodyPr>
            <a:spAutoFit/>
          </a:bodyPr>
          <a:lstStyle/>
          <a:p>
            <a:r>
              <a:rPr lang="en-US"/>
              <a:t>Hamamatsu PLP-10  405 nm laser</a:t>
            </a:r>
          </a:p>
          <a:p>
            <a:r>
              <a:rPr lang="en-US"/>
              <a:t>Burle 85001 4 ch 25 </a:t>
            </a:r>
            <a:r>
              <a:rPr lang="en-US">
                <a:sym typeface="Symbol" pitchFamily="18" charset="2"/>
              </a:rPr>
              <a:t>m</a:t>
            </a:r>
          </a:p>
          <a:p>
            <a:r>
              <a:rPr lang="en-US">
                <a:sym typeface="Symbol" pitchFamily="18" charset="2"/>
              </a:rPr>
              <a:t>(initial studies with 25 m tube) beam is about 5 mm diameter unless indicated otherwise</a:t>
            </a:r>
          </a:p>
        </p:txBody>
      </p:sp>
      <p:sp>
        <p:nvSpPr>
          <p:cNvPr id="6150" name="TextBox 5"/>
          <p:cNvSpPr txBox="1">
            <a:spLocks noChangeArrowheads="1"/>
          </p:cNvSpPr>
          <p:nvPr/>
        </p:nvSpPr>
        <p:spPr bwMode="auto">
          <a:xfrm>
            <a:off x="5056188" y="1992313"/>
            <a:ext cx="658812" cy="369887"/>
          </a:xfrm>
          <a:prstGeom prst="rect">
            <a:avLst/>
          </a:prstGeom>
          <a:solidFill>
            <a:srgbClr val="0000FF"/>
          </a:solidFill>
          <a:ln w="9525">
            <a:noFill/>
            <a:miter lim="800000"/>
            <a:headEnd/>
            <a:tailEnd/>
          </a:ln>
        </p:spPr>
        <p:txBody>
          <a:bodyPr wrap="none">
            <a:spAutoFit/>
          </a:bodyPr>
          <a:lstStyle/>
          <a:p>
            <a:r>
              <a:rPr lang="en-US">
                <a:solidFill>
                  <a:schemeClr val="bg1"/>
                </a:solidFill>
              </a:rPr>
              <a:t>laser</a:t>
            </a:r>
          </a:p>
        </p:txBody>
      </p:sp>
      <p:sp>
        <p:nvSpPr>
          <p:cNvPr id="6151" name="TextBox 6"/>
          <p:cNvSpPr txBox="1">
            <a:spLocks noChangeArrowheads="1"/>
          </p:cNvSpPr>
          <p:nvPr/>
        </p:nvSpPr>
        <p:spPr bwMode="auto">
          <a:xfrm>
            <a:off x="3886200" y="1981200"/>
            <a:ext cx="762000" cy="369888"/>
          </a:xfrm>
          <a:prstGeom prst="rect">
            <a:avLst/>
          </a:prstGeom>
          <a:solidFill>
            <a:srgbClr val="0000FF"/>
          </a:solidFill>
          <a:ln w="9525">
            <a:noFill/>
            <a:miter lim="800000"/>
            <a:headEnd/>
            <a:tailEnd/>
          </a:ln>
        </p:spPr>
        <p:txBody>
          <a:bodyPr wrap="none">
            <a:spAutoFit/>
          </a:bodyPr>
          <a:lstStyle/>
          <a:p>
            <a:r>
              <a:rPr lang="en-US">
                <a:solidFill>
                  <a:schemeClr val="bg1"/>
                </a:solidFill>
              </a:rPr>
              <a:t>lenses</a:t>
            </a:r>
          </a:p>
        </p:txBody>
      </p:sp>
      <p:sp>
        <p:nvSpPr>
          <p:cNvPr id="6152" name="TextBox 7"/>
          <p:cNvSpPr txBox="1">
            <a:spLocks noChangeArrowheads="1"/>
          </p:cNvSpPr>
          <p:nvPr/>
        </p:nvSpPr>
        <p:spPr bwMode="auto">
          <a:xfrm>
            <a:off x="3062288" y="1611313"/>
            <a:ext cx="671512" cy="369887"/>
          </a:xfrm>
          <a:prstGeom prst="rect">
            <a:avLst/>
          </a:prstGeom>
          <a:solidFill>
            <a:srgbClr val="0000FF"/>
          </a:solidFill>
          <a:ln w="9525">
            <a:noFill/>
            <a:miter lim="800000"/>
            <a:headEnd/>
            <a:tailEnd/>
          </a:ln>
        </p:spPr>
        <p:txBody>
          <a:bodyPr wrap="none">
            <a:spAutoFit/>
          </a:bodyPr>
          <a:lstStyle/>
          <a:p>
            <a:r>
              <a:rPr lang="en-US">
                <a:solidFill>
                  <a:schemeClr val="bg1"/>
                </a:solidFill>
              </a:rPr>
              <a:t>filter</a:t>
            </a:r>
          </a:p>
        </p:txBody>
      </p:sp>
      <p:cxnSp>
        <p:nvCxnSpPr>
          <p:cNvPr id="6153" name="Straight Arrow Connector 9"/>
          <p:cNvCxnSpPr>
            <a:cxnSpLocks noChangeShapeType="1"/>
          </p:cNvCxnSpPr>
          <p:nvPr/>
        </p:nvCxnSpPr>
        <p:spPr bwMode="auto">
          <a:xfrm rot="5400000">
            <a:off x="2857500" y="2019300"/>
            <a:ext cx="304800" cy="228600"/>
          </a:xfrm>
          <a:prstGeom prst="straightConnector1">
            <a:avLst/>
          </a:prstGeom>
          <a:noFill/>
          <a:ln w="9525" algn="ctr">
            <a:solidFill>
              <a:schemeClr val="bg1"/>
            </a:solidFill>
            <a:round/>
            <a:headEnd/>
            <a:tailEnd type="arrow" w="med" len="med"/>
          </a:ln>
        </p:spPr>
      </p:cxnSp>
      <p:sp>
        <p:nvSpPr>
          <p:cNvPr id="6154" name="TextBox 10"/>
          <p:cNvSpPr txBox="1">
            <a:spLocks noChangeArrowheads="1"/>
          </p:cNvSpPr>
          <p:nvPr/>
        </p:nvSpPr>
        <p:spPr bwMode="auto">
          <a:xfrm>
            <a:off x="0" y="1676400"/>
            <a:ext cx="1082675" cy="369888"/>
          </a:xfrm>
          <a:prstGeom prst="rect">
            <a:avLst/>
          </a:prstGeom>
          <a:solidFill>
            <a:srgbClr val="0000FF"/>
          </a:solidFill>
          <a:ln w="9525">
            <a:noFill/>
            <a:miter lim="800000"/>
            <a:headEnd/>
            <a:tailEnd/>
          </a:ln>
        </p:spPr>
        <p:txBody>
          <a:bodyPr wrap="none">
            <a:spAutoFit/>
          </a:bodyPr>
          <a:lstStyle/>
          <a:p>
            <a:r>
              <a:rPr lang="en-US">
                <a:solidFill>
                  <a:schemeClr val="bg1"/>
                </a:solidFill>
              </a:rPr>
              <a:t>mcp-pmt</a:t>
            </a:r>
          </a:p>
        </p:txBody>
      </p:sp>
      <p:cxnSp>
        <p:nvCxnSpPr>
          <p:cNvPr id="6155" name="Straight Arrow Connector 11"/>
          <p:cNvCxnSpPr>
            <a:cxnSpLocks noChangeShapeType="1"/>
          </p:cNvCxnSpPr>
          <p:nvPr/>
        </p:nvCxnSpPr>
        <p:spPr bwMode="auto">
          <a:xfrm rot="16200000" flipH="1">
            <a:off x="228600" y="2209800"/>
            <a:ext cx="457200" cy="152400"/>
          </a:xfrm>
          <a:prstGeom prst="straightConnector1">
            <a:avLst/>
          </a:prstGeom>
          <a:noFill/>
          <a:ln w="9525" algn="ctr">
            <a:solidFill>
              <a:schemeClr val="bg1"/>
            </a:solidFill>
            <a:round/>
            <a:headEnd/>
            <a:tailEnd type="arrow" w="med" len="med"/>
          </a:ln>
        </p:spPr>
      </p:cxnSp>
      <p:sp>
        <p:nvSpPr>
          <p:cNvPr id="6156" name="TextBox 14"/>
          <p:cNvSpPr txBox="1">
            <a:spLocks noChangeArrowheads="1"/>
          </p:cNvSpPr>
          <p:nvPr/>
        </p:nvSpPr>
        <p:spPr bwMode="auto">
          <a:xfrm>
            <a:off x="2019300" y="1154113"/>
            <a:ext cx="1485900" cy="369887"/>
          </a:xfrm>
          <a:prstGeom prst="rect">
            <a:avLst/>
          </a:prstGeom>
          <a:solidFill>
            <a:srgbClr val="0000FF"/>
          </a:solidFill>
          <a:ln w="9525">
            <a:noFill/>
            <a:miter lim="800000"/>
            <a:headEnd/>
            <a:tailEnd/>
          </a:ln>
        </p:spPr>
        <p:txBody>
          <a:bodyPr wrap="none">
            <a:spAutoFit/>
          </a:bodyPr>
          <a:lstStyle/>
          <a:p>
            <a:r>
              <a:rPr lang="en-US">
                <a:solidFill>
                  <a:schemeClr val="bg1"/>
                </a:solidFill>
              </a:rPr>
              <a:t>beam splitter</a:t>
            </a:r>
          </a:p>
        </p:txBody>
      </p:sp>
      <p:cxnSp>
        <p:nvCxnSpPr>
          <p:cNvPr id="6157" name="Straight Arrow Connector 20"/>
          <p:cNvCxnSpPr>
            <a:cxnSpLocks noChangeShapeType="1"/>
          </p:cNvCxnSpPr>
          <p:nvPr/>
        </p:nvCxnSpPr>
        <p:spPr bwMode="auto">
          <a:xfrm rot="5400000">
            <a:off x="2209800" y="1828800"/>
            <a:ext cx="685800" cy="76200"/>
          </a:xfrm>
          <a:prstGeom prst="straightConnector1">
            <a:avLst/>
          </a:prstGeom>
          <a:noFill/>
          <a:ln w="9525" algn="ctr">
            <a:solidFill>
              <a:schemeClr val="bg1"/>
            </a:solidFill>
            <a:round/>
            <a:headEnd/>
            <a:tailEnd type="arrow" w="med" len="med"/>
          </a:ln>
        </p:spPr>
      </p:cxnSp>
      <p:sp>
        <p:nvSpPr>
          <p:cNvPr id="6158" name="TextBox 22"/>
          <p:cNvSpPr txBox="1">
            <a:spLocks noChangeArrowheads="1"/>
          </p:cNvSpPr>
          <p:nvPr/>
        </p:nvSpPr>
        <p:spPr bwMode="auto">
          <a:xfrm>
            <a:off x="1120775" y="1371600"/>
            <a:ext cx="860425" cy="369888"/>
          </a:xfrm>
          <a:prstGeom prst="rect">
            <a:avLst/>
          </a:prstGeom>
          <a:solidFill>
            <a:srgbClr val="0000FF"/>
          </a:solidFill>
          <a:ln w="9525">
            <a:noFill/>
            <a:miter lim="800000"/>
            <a:headEnd/>
            <a:tailEnd/>
          </a:ln>
        </p:spPr>
        <p:txBody>
          <a:bodyPr wrap="none">
            <a:spAutoFit/>
          </a:bodyPr>
          <a:lstStyle/>
          <a:p>
            <a:r>
              <a:rPr lang="en-US">
                <a:solidFill>
                  <a:schemeClr val="bg1"/>
                </a:solidFill>
              </a:rPr>
              <a:t>mirror</a:t>
            </a:r>
          </a:p>
        </p:txBody>
      </p:sp>
      <p:cxnSp>
        <p:nvCxnSpPr>
          <p:cNvPr id="6159" name="Straight Arrow Connector 23"/>
          <p:cNvCxnSpPr>
            <a:cxnSpLocks noChangeShapeType="1"/>
          </p:cNvCxnSpPr>
          <p:nvPr/>
        </p:nvCxnSpPr>
        <p:spPr bwMode="auto">
          <a:xfrm>
            <a:off x="1676400" y="1752600"/>
            <a:ext cx="533400" cy="457200"/>
          </a:xfrm>
          <a:prstGeom prst="straightConnector1">
            <a:avLst/>
          </a:prstGeom>
          <a:noFill/>
          <a:ln w="9525" algn="ctr">
            <a:solidFill>
              <a:schemeClr val="bg1"/>
            </a:solidFill>
            <a:round/>
            <a:headEnd/>
            <a:tailEnd type="arrow" w="med" len="med"/>
          </a:ln>
        </p:spPr>
      </p:cxnSp>
      <p:sp>
        <p:nvSpPr>
          <p:cNvPr id="6160" name="TextBox 15"/>
          <p:cNvSpPr txBox="1">
            <a:spLocks noChangeArrowheads="1"/>
          </p:cNvSpPr>
          <p:nvPr/>
        </p:nvSpPr>
        <p:spPr bwMode="auto">
          <a:xfrm>
            <a:off x="6767513" y="381000"/>
            <a:ext cx="2452687" cy="1477328"/>
          </a:xfrm>
          <a:prstGeom prst="rect">
            <a:avLst/>
          </a:prstGeom>
          <a:noFill/>
          <a:ln w="9525">
            <a:noFill/>
            <a:miter lim="800000"/>
            <a:headEnd/>
            <a:tailEnd/>
          </a:ln>
        </p:spPr>
        <p:txBody>
          <a:bodyPr>
            <a:spAutoFit/>
          </a:bodyPr>
          <a:lstStyle/>
          <a:p>
            <a:endParaRPr lang="en-US" dirty="0"/>
          </a:p>
          <a:p>
            <a:r>
              <a:rPr lang="en-US" dirty="0"/>
              <a:t>Support: Texas ARP,</a:t>
            </a:r>
          </a:p>
          <a:p>
            <a:r>
              <a:rPr lang="en-US" dirty="0"/>
              <a:t>DOE </a:t>
            </a:r>
            <a:r>
              <a:rPr lang="en-US" dirty="0" smtClean="0"/>
              <a:t>ADR, </a:t>
            </a:r>
            <a:r>
              <a:rPr lang="en-US" dirty="0" err="1" smtClean="0"/>
              <a:t>Burle</a:t>
            </a:r>
            <a:r>
              <a:rPr lang="en-US" dirty="0" smtClean="0"/>
              <a:t>/</a:t>
            </a:r>
            <a:r>
              <a:rPr lang="en-US" dirty="0" err="1" smtClean="0"/>
              <a:t>Photonis</a:t>
            </a:r>
            <a:endParaRPr lang="en-US" dirty="0"/>
          </a:p>
          <a:p>
            <a:endParaRPr lang="en-US" dirty="0"/>
          </a:p>
        </p:txBody>
      </p:sp>
      <p:sp>
        <p:nvSpPr>
          <p:cNvPr id="17" name="Footer Placeholder 16"/>
          <p:cNvSpPr>
            <a:spLocks noGrp="1"/>
          </p:cNvSpPr>
          <p:nvPr>
            <p:ph type="ftr" sz="quarter" idx="11"/>
          </p:nvPr>
        </p:nvSpPr>
        <p:spPr/>
        <p:txBody>
          <a:bodyPr/>
          <a:lstStyle/>
          <a:p>
            <a:r>
              <a:rPr lang="en-US" smtClean="0"/>
              <a:t>Andrew Brandt,  Giessen Cherenkov Workshop </a:t>
            </a:r>
            <a:endParaRPr lang="en-US"/>
          </a:p>
        </p:txBody>
      </p:sp>
      <p:sp>
        <p:nvSpPr>
          <p:cNvPr id="18" name="Slide Number Placeholder 17"/>
          <p:cNvSpPr>
            <a:spLocks noGrp="1"/>
          </p:cNvSpPr>
          <p:nvPr>
            <p:ph type="sldNum" sz="quarter" idx="12"/>
          </p:nvPr>
        </p:nvSpPr>
        <p:spPr/>
        <p:txBody>
          <a:bodyPr/>
          <a:lstStyle/>
          <a:p>
            <a:fld id="{B6F15528-21DE-4FAA-801E-634DDDAF4B2B}" type="slidenum">
              <a:rPr lang="en-US" smtClean="0"/>
              <a:pPr/>
              <a:t>33</a:t>
            </a:fld>
            <a:endParaRPr lang="en-US"/>
          </a:p>
        </p:txBody>
      </p:sp>
      <p:sp>
        <p:nvSpPr>
          <p:cNvPr id="19" name="Date Placeholder 18"/>
          <p:cNvSpPr>
            <a:spLocks noGrp="1"/>
          </p:cNvSpPr>
          <p:nvPr>
            <p:ph type="dt" sz="half" idx="10"/>
          </p:nvPr>
        </p:nvSpPr>
        <p:spPr/>
        <p:txBody>
          <a:bodyPr/>
          <a:lstStyle/>
          <a:p>
            <a:r>
              <a:rPr lang="en-US" smtClean="0"/>
              <a:t>5/12/2009</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4419600" y="1295400"/>
            <a:ext cx="4503738" cy="3025775"/>
          </a:xfrm>
          <a:prstGeom prst="rect">
            <a:avLst/>
          </a:prstGeom>
          <a:noFill/>
          <a:ln w="12700">
            <a:noFill/>
            <a:miter lim="800000"/>
            <a:headEnd/>
            <a:tailEnd/>
          </a:ln>
        </p:spPr>
      </p:pic>
      <p:sp>
        <p:nvSpPr>
          <p:cNvPr id="10" name="Rectangle 2"/>
          <p:cNvSpPr txBox="1">
            <a:spLocks noChangeArrowheads="1"/>
          </p:cNvSpPr>
          <p:nvPr/>
        </p:nvSpPr>
        <p:spPr bwMode="auto">
          <a:xfrm>
            <a:off x="893763" y="-71438"/>
            <a:ext cx="7358062" cy="1169988"/>
          </a:xfrm>
          <a:prstGeom prst="rect">
            <a:avLst/>
          </a:prstGeom>
          <a:noFill/>
          <a:ln w="9525">
            <a:noFill/>
            <a:miter lim="800000"/>
            <a:headEnd/>
            <a:tailEnd/>
          </a:ln>
        </p:spPr>
        <p:txBody>
          <a:bodyPr anchor="ctr"/>
          <a:lstStyle/>
          <a:p>
            <a:pPr algn="ctr" eaLnBrk="0" hangingPunct="0">
              <a:defRPr/>
            </a:pPr>
            <a:r>
              <a:rPr lang="en-US" sz="4400" b="1" u="sng" kern="0" dirty="0">
                <a:solidFill>
                  <a:srgbClr val="0000FF"/>
                </a:solidFill>
                <a:latin typeface="Times New Roman" pitchFamily="18" charset="0"/>
                <a:ea typeface="+mj-ea"/>
                <a:cs typeface="Times New Roman" pitchFamily="18" charset="0"/>
              </a:rPr>
              <a:t>Measuring Time</a:t>
            </a:r>
          </a:p>
        </p:txBody>
      </p:sp>
      <p:pic>
        <p:nvPicPr>
          <p:cNvPr id="8196" name="Picture 6" descr="C3_fit"/>
          <p:cNvPicPr>
            <a:picLocks noChangeAspect="1" noChangeArrowheads="1"/>
          </p:cNvPicPr>
          <p:nvPr/>
        </p:nvPicPr>
        <p:blipFill>
          <a:blip r:embed="rId4"/>
          <a:srcRect/>
          <a:stretch>
            <a:fillRect/>
          </a:stretch>
        </p:blipFill>
        <p:spPr bwMode="auto">
          <a:xfrm>
            <a:off x="0" y="1168400"/>
            <a:ext cx="4524375" cy="3251200"/>
          </a:xfrm>
          <a:prstGeom prst="rect">
            <a:avLst/>
          </a:prstGeom>
          <a:noFill/>
          <a:ln w="9525">
            <a:noFill/>
            <a:miter lim="800000"/>
            <a:headEnd/>
            <a:tailEnd/>
          </a:ln>
        </p:spPr>
      </p:pic>
      <p:sp>
        <p:nvSpPr>
          <p:cNvPr id="8197" name="Text Box 10"/>
          <p:cNvSpPr txBox="1">
            <a:spLocks noChangeArrowheads="1"/>
          </p:cNvSpPr>
          <p:nvPr/>
        </p:nvSpPr>
        <p:spPr bwMode="auto">
          <a:xfrm>
            <a:off x="1905000" y="2609850"/>
            <a:ext cx="2100263" cy="1200150"/>
          </a:xfrm>
          <a:prstGeom prst="rect">
            <a:avLst/>
          </a:prstGeom>
          <a:noFill/>
          <a:ln w="9525">
            <a:noFill/>
            <a:miter lim="800000"/>
            <a:headEnd/>
            <a:tailEnd/>
          </a:ln>
        </p:spPr>
        <p:txBody>
          <a:bodyPr>
            <a:spAutoFit/>
          </a:bodyPr>
          <a:lstStyle/>
          <a:p>
            <a:r>
              <a:rPr lang="en-US" dirty="0"/>
              <a:t>Linear fit to leading edge (20%to 80%), then use 50% time</a:t>
            </a:r>
          </a:p>
        </p:txBody>
      </p:sp>
      <p:sp>
        <p:nvSpPr>
          <p:cNvPr id="8198" name="Text Box 10"/>
          <p:cNvSpPr txBox="1">
            <a:spLocks noChangeArrowheads="1"/>
          </p:cNvSpPr>
          <p:nvPr/>
        </p:nvSpPr>
        <p:spPr bwMode="auto">
          <a:xfrm>
            <a:off x="4953000" y="1901825"/>
            <a:ext cx="2100263" cy="2032000"/>
          </a:xfrm>
          <a:prstGeom prst="rect">
            <a:avLst/>
          </a:prstGeom>
          <a:noFill/>
          <a:ln w="9525">
            <a:noFill/>
            <a:miter lim="800000"/>
            <a:headEnd/>
            <a:tailEnd/>
          </a:ln>
        </p:spPr>
        <p:txBody>
          <a:bodyPr>
            <a:spAutoFit/>
          </a:bodyPr>
          <a:lstStyle/>
          <a:p>
            <a:r>
              <a:rPr lang="en-US" dirty="0"/>
              <a:t>Split signal</a:t>
            </a:r>
          </a:p>
          <a:p>
            <a:r>
              <a:rPr lang="en-US" dirty="0"/>
              <a:t>6.3 </a:t>
            </a:r>
            <a:r>
              <a:rPr lang="en-US" dirty="0" err="1"/>
              <a:t>ps</a:t>
            </a:r>
            <a:r>
              <a:rPr lang="en-US" dirty="0"/>
              <a:t> </a:t>
            </a:r>
            <a:r>
              <a:rPr lang="en-US" dirty="0" err="1"/>
              <a:t>r.m.s</a:t>
            </a:r>
            <a:endParaRPr lang="en-US" dirty="0"/>
          </a:p>
          <a:p>
            <a:r>
              <a:rPr lang="en-US" dirty="0"/>
              <a:t>(scope measurement</a:t>
            </a:r>
          </a:p>
          <a:p>
            <a:r>
              <a:rPr lang="en-US" dirty="0"/>
              <a:t>uncertainty </a:t>
            </a:r>
          </a:p>
          <a:p>
            <a:r>
              <a:rPr lang="en-US" dirty="0"/>
              <a:t>using full </a:t>
            </a:r>
          </a:p>
          <a:p>
            <a:r>
              <a:rPr lang="en-US" dirty="0"/>
              <a:t>scale)</a:t>
            </a:r>
          </a:p>
        </p:txBody>
      </p:sp>
      <p:sp>
        <p:nvSpPr>
          <p:cNvPr id="11" name="Footer Placeholder 10"/>
          <p:cNvSpPr>
            <a:spLocks noGrp="1"/>
          </p:cNvSpPr>
          <p:nvPr>
            <p:ph type="ftr" sz="quarter" idx="11"/>
          </p:nvPr>
        </p:nvSpPr>
        <p:spPr/>
        <p:txBody>
          <a:bodyPr/>
          <a:lstStyle/>
          <a:p>
            <a:r>
              <a:rPr lang="en-US" smtClean="0"/>
              <a:t>Andrew Brandt,  Giessen Cherenkov Workshop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34</a:t>
            </a:fld>
            <a:endParaRPr lang="en-US"/>
          </a:p>
        </p:txBody>
      </p:sp>
      <p:sp>
        <p:nvSpPr>
          <p:cNvPr id="13" name="Date Placeholder 12"/>
          <p:cNvSpPr>
            <a:spLocks noGrp="1"/>
          </p:cNvSpPr>
          <p:nvPr>
            <p:ph type="dt" sz="half" idx="10"/>
          </p:nvPr>
        </p:nvSpPr>
        <p:spPr/>
        <p:txBody>
          <a:bodyPr/>
          <a:lstStyle/>
          <a:p>
            <a:r>
              <a:rPr lang="en-US" smtClean="0"/>
              <a:t>5/12/2009</a:t>
            </a:r>
            <a:endParaRPr lang="en-US"/>
          </a:p>
        </p:txBody>
      </p:sp>
      <p:sp>
        <p:nvSpPr>
          <p:cNvPr id="14" name="TextBox 13"/>
          <p:cNvSpPr txBox="1"/>
          <p:nvPr/>
        </p:nvSpPr>
        <p:spPr>
          <a:xfrm>
            <a:off x="1600200" y="5257800"/>
            <a:ext cx="6555705" cy="400110"/>
          </a:xfrm>
          <a:prstGeom prst="rect">
            <a:avLst/>
          </a:prstGeom>
          <a:noFill/>
        </p:spPr>
        <p:txBody>
          <a:bodyPr wrap="none" rtlCol="0">
            <a:spAutoFit/>
          </a:bodyPr>
          <a:lstStyle/>
          <a:p>
            <a:r>
              <a:rPr lang="en-US" sz="2000" b="1" dirty="0" smtClean="0"/>
              <a:t>More accurate measurements using LCFD (&lt;4ps scope error)</a:t>
            </a:r>
            <a:endParaRPr lang="en-US" sz="20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685800" y="1125538"/>
            <a:ext cx="7624763" cy="5122862"/>
          </a:xfrm>
          <a:prstGeom prst="rect">
            <a:avLst/>
          </a:prstGeom>
          <a:noFill/>
          <a:ln w="12700">
            <a:noFill/>
            <a:miter lim="800000"/>
            <a:headEnd/>
            <a:tailEnd/>
          </a:ln>
        </p:spPr>
      </p:pic>
      <p:sp>
        <p:nvSpPr>
          <p:cNvPr id="9219" name="Rectangle 3"/>
          <p:cNvSpPr>
            <a:spLocks/>
          </p:cNvSpPr>
          <p:nvPr/>
        </p:nvSpPr>
        <p:spPr bwMode="auto">
          <a:xfrm>
            <a:off x="1600200" y="1646237"/>
            <a:ext cx="1981200" cy="2697163"/>
          </a:xfrm>
          <a:prstGeom prst="rect">
            <a:avLst/>
          </a:prstGeom>
          <a:noFill/>
          <a:ln w="12700">
            <a:noFill/>
            <a:miter lim="800000"/>
            <a:headEnd/>
            <a:tailEnd/>
          </a:ln>
        </p:spPr>
        <p:txBody>
          <a:bodyPr lIns="0" tIns="0" rIns="0" bIns="0" anchor="ctr"/>
          <a:lstStyle/>
          <a:p>
            <a:r>
              <a:rPr lang="en-US" sz="2000" b="1" dirty="0">
                <a:solidFill>
                  <a:srgbClr val="FF0000"/>
                </a:solidFill>
                <a:ea typeface="Gill Sans"/>
                <a:cs typeface="Gill Sans"/>
              </a:rPr>
              <a:t>This is out best measurement of time difference between two channels using scope (~400 </a:t>
            </a:r>
            <a:r>
              <a:rPr lang="en-US" sz="2000" b="1" dirty="0" err="1">
                <a:solidFill>
                  <a:srgbClr val="FF0000"/>
                </a:solidFill>
                <a:ea typeface="Gill Sans"/>
                <a:cs typeface="Gill Sans"/>
              </a:rPr>
              <a:t>pe</a:t>
            </a:r>
            <a:r>
              <a:rPr lang="en-US" sz="2000" b="1" dirty="0">
                <a:solidFill>
                  <a:srgbClr val="FF0000"/>
                </a:solidFill>
                <a:ea typeface="Gill Sans"/>
                <a:cs typeface="Gill Sans"/>
              </a:rPr>
              <a:t>,   ~1.4E4 Gain</a:t>
            </a:r>
            <a:r>
              <a:rPr lang="en-US" sz="2000" b="1" dirty="0" smtClean="0">
                <a:solidFill>
                  <a:srgbClr val="FF0000"/>
                </a:solidFill>
                <a:ea typeface="Gill Sans"/>
                <a:cs typeface="Gill Sans"/>
              </a:rPr>
              <a:t>!)</a:t>
            </a:r>
            <a:endParaRPr lang="en-US" sz="2000" b="1" dirty="0">
              <a:solidFill>
                <a:srgbClr val="FF0000"/>
              </a:solidFill>
              <a:ea typeface="Gill Sans"/>
              <a:cs typeface="Gill Sans"/>
            </a:endParaRPr>
          </a:p>
        </p:txBody>
      </p:sp>
      <p:sp>
        <p:nvSpPr>
          <p:cNvPr id="6" name="Rectangle 2"/>
          <p:cNvSpPr txBox="1">
            <a:spLocks noChangeArrowheads="1"/>
          </p:cNvSpPr>
          <p:nvPr/>
        </p:nvSpPr>
        <p:spPr bwMode="auto">
          <a:xfrm>
            <a:off x="1" y="-71438"/>
            <a:ext cx="9144000" cy="1169988"/>
          </a:xfrm>
          <a:prstGeom prst="rect">
            <a:avLst/>
          </a:prstGeom>
          <a:noFill/>
          <a:ln w="9525">
            <a:noFill/>
            <a:miter lim="800000"/>
            <a:headEnd/>
            <a:tailEnd/>
          </a:ln>
        </p:spPr>
        <p:txBody>
          <a:bodyPr anchor="ctr"/>
          <a:lstStyle/>
          <a:p>
            <a:pPr algn="ctr" eaLnBrk="0" hangingPunct="0">
              <a:defRPr/>
            </a:pPr>
            <a:r>
              <a:rPr lang="en-US" sz="3600" b="1" u="sng" kern="0" dirty="0">
                <a:solidFill>
                  <a:srgbClr val="3216D8"/>
                </a:solidFill>
                <a:latin typeface="Times New Roman" pitchFamily="18" charset="0"/>
                <a:ea typeface="+mj-ea"/>
                <a:cs typeface="Times New Roman" pitchFamily="18" charset="0"/>
              </a:rPr>
              <a:t>Best Time Measurement </a:t>
            </a:r>
            <a:r>
              <a:rPr lang="en-US" sz="3600" b="1" u="sng" kern="0" dirty="0" smtClean="0">
                <a:solidFill>
                  <a:srgbClr val="3216D8"/>
                </a:solidFill>
                <a:latin typeface="Times New Roman" pitchFamily="18" charset="0"/>
                <a:ea typeface="+mj-ea"/>
                <a:cs typeface="Times New Roman" pitchFamily="18" charset="0"/>
              </a:rPr>
              <a:t>of (25</a:t>
            </a:r>
            <a:r>
              <a:rPr lang="en-US" sz="3600" b="1" u="sng" kern="0" dirty="0" smtClean="0">
                <a:solidFill>
                  <a:srgbClr val="3216D8"/>
                </a:solidFill>
                <a:latin typeface="Times New Roman" pitchFamily="18" charset="0"/>
                <a:ea typeface="+mj-ea"/>
                <a:cs typeface="Times New Roman" pitchFamily="18" charset="0"/>
                <a:sym typeface="Symbol"/>
              </a:rPr>
              <a:t></a:t>
            </a:r>
            <a:r>
              <a:rPr lang="en-US" sz="3600" b="1" u="sng" kern="0" dirty="0">
                <a:solidFill>
                  <a:srgbClr val="3216D8"/>
                </a:solidFill>
                <a:latin typeface="Times New Roman" pitchFamily="18" charset="0"/>
                <a:ea typeface="+mj-ea"/>
                <a:cs typeface="Times New Roman" pitchFamily="18" charset="0"/>
                <a:sym typeface="Symbol"/>
              </a:rPr>
              <a:t>m</a:t>
            </a:r>
            <a:r>
              <a:rPr lang="en-US" sz="3600" b="1" u="sng" kern="0" dirty="0" smtClean="0">
                <a:solidFill>
                  <a:srgbClr val="3216D8"/>
                </a:solidFill>
                <a:latin typeface="Times New Roman" pitchFamily="18" charset="0"/>
                <a:ea typeface="+mj-ea"/>
                <a:cs typeface="Times New Roman" pitchFamily="18" charset="0"/>
                <a:sym typeface="Symbol"/>
              </a:rPr>
              <a:t>) </a:t>
            </a:r>
            <a:r>
              <a:rPr lang="en-US" sz="3600" b="1" u="sng" kern="0" dirty="0" err="1" smtClean="0">
                <a:solidFill>
                  <a:srgbClr val="3216D8"/>
                </a:solidFill>
                <a:latin typeface="Times New Roman" pitchFamily="18" charset="0"/>
                <a:ea typeface="+mj-ea"/>
                <a:cs typeface="Times New Roman" pitchFamily="18" charset="0"/>
                <a:sym typeface="Symbol"/>
              </a:rPr>
              <a:t>Microchannel</a:t>
            </a:r>
            <a:r>
              <a:rPr lang="en-US" sz="3600" b="1" u="sng" kern="0" dirty="0" smtClean="0">
                <a:solidFill>
                  <a:srgbClr val="3216D8"/>
                </a:solidFill>
                <a:latin typeface="Times New Roman" pitchFamily="18" charset="0"/>
                <a:ea typeface="+mj-ea"/>
                <a:cs typeface="Times New Roman" pitchFamily="18" charset="0"/>
                <a:sym typeface="Symbol"/>
              </a:rPr>
              <a:t> Photomultiplier Tube</a:t>
            </a:r>
            <a:endParaRPr lang="en-US" sz="3600" b="1" u="sng" kern="0" dirty="0">
              <a:solidFill>
                <a:srgbClr val="3216D8"/>
              </a:solidFill>
              <a:latin typeface="Times New Roman" pitchFamily="18" charset="0"/>
              <a:ea typeface="+mj-ea"/>
              <a:cs typeface="Times New Roman" pitchFamily="18" charset="0"/>
            </a:endParaRPr>
          </a:p>
        </p:txBody>
      </p:sp>
      <p:sp>
        <p:nvSpPr>
          <p:cNvPr id="9222" name="TextBox 6"/>
          <p:cNvSpPr txBox="1">
            <a:spLocks noChangeArrowheads="1"/>
          </p:cNvSpPr>
          <p:nvPr/>
        </p:nvSpPr>
        <p:spPr bwMode="auto">
          <a:xfrm>
            <a:off x="1828800" y="6324600"/>
            <a:ext cx="6243440" cy="461665"/>
          </a:xfrm>
          <a:prstGeom prst="rect">
            <a:avLst/>
          </a:prstGeom>
          <a:solidFill>
            <a:srgbClr val="FFFF00"/>
          </a:solidFill>
          <a:ln w="9525">
            <a:solidFill>
              <a:schemeClr val="tx1"/>
            </a:solidFill>
            <a:miter lim="800000"/>
            <a:headEnd/>
            <a:tailEnd/>
          </a:ln>
        </p:spPr>
        <p:txBody>
          <a:bodyPr wrap="none">
            <a:spAutoFit/>
          </a:bodyPr>
          <a:lstStyle/>
          <a:p>
            <a:r>
              <a:rPr lang="en-US" sz="2400" dirty="0"/>
              <a:t>Shows test stand performing at </a:t>
            </a:r>
            <a:r>
              <a:rPr lang="en-US" sz="2400" dirty="0" smtClean="0"/>
              <a:t>reasonable  level</a:t>
            </a:r>
            <a:endParaRPr lang="en-US" sz="2400" dirty="0"/>
          </a:p>
        </p:txBody>
      </p:sp>
      <p:sp>
        <p:nvSpPr>
          <p:cNvPr id="10" name="Frame 9"/>
          <p:cNvSpPr/>
          <p:nvPr/>
        </p:nvSpPr>
        <p:spPr>
          <a:xfrm>
            <a:off x="4648200" y="3962400"/>
            <a:ext cx="3505200" cy="3810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3"/>
          <p:cNvSpPr>
            <a:spLocks/>
          </p:cNvSpPr>
          <p:nvPr/>
        </p:nvSpPr>
        <p:spPr bwMode="auto">
          <a:xfrm>
            <a:off x="4724400" y="4191000"/>
            <a:ext cx="2971800" cy="1752600"/>
          </a:xfrm>
          <a:prstGeom prst="rect">
            <a:avLst/>
          </a:prstGeom>
          <a:noFill/>
          <a:ln w="12700">
            <a:noFill/>
            <a:miter lim="800000"/>
            <a:headEnd/>
            <a:tailEnd/>
          </a:ln>
        </p:spPr>
        <p:txBody>
          <a:bodyPr lIns="0" tIns="0" rIns="0" bIns="0" anchor="ctr"/>
          <a:lstStyle/>
          <a:p>
            <a:r>
              <a:rPr lang="en-US" sz="2000" b="1" dirty="0">
                <a:solidFill>
                  <a:srgbClr val="191919"/>
                </a:solidFill>
                <a:ea typeface="Gill Sans"/>
                <a:cs typeface="Gill Sans"/>
              </a:rPr>
              <a:t>9.8 </a:t>
            </a:r>
            <a:r>
              <a:rPr lang="en-US" sz="2000" b="1" dirty="0" err="1">
                <a:solidFill>
                  <a:srgbClr val="191919"/>
                </a:solidFill>
                <a:ea typeface="Gill Sans"/>
                <a:cs typeface="Gill Sans"/>
              </a:rPr>
              <a:t>ps</a:t>
            </a:r>
            <a:r>
              <a:rPr lang="en-US" sz="2000" b="1" dirty="0">
                <a:solidFill>
                  <a:srgbClr val="191919"/>
                </a:solidFill>
                <a:ea typeface="Gill Sans"/>
                <a:cs typeface="Gill Sans"/>
              </a:rPr>
              <a:t>,  subtracting 6.3 measurement error gives 7.5 </a:t>
            </a:r>
            <a:r>
              <a:rPr lang="en-US" sz="2000" b="1" dirty="0" err="1" smtClean="0">
                <a:solidFill>
                  <a:srgbClr val="191919"/>
                </a:solidFill>
                <a:ea typeface="Gill Sans"/>
                <a:cs typeface="Gill Sans"/>
              </a:rPr>
              <a:t>ps</a:t>
            </a:r>
            <a:r>
              <a:rPr lang="en-US" sz="2000" b="1" dirty="0" smtClean="0">
                <a:solidFill>
                  <a:srgbClr val="191919"/>
                </a:solidFill>
                <a:ea typeface="Gill Sans"/>
                <a:cs typeface="Gill Sans"/>
              </a:rPr>
              <a:t>,  divide </a:t>
            </a:r>
            <a:r>
              <a:rPr lang="en-US" sz="2000" b="1" dirty="0">
                <a:solidFill>
                  <a:srgbClr val="191919"/>
                </a:solidFill>
                <a:ea typeface="Gill Sans"/>
                <a:cs typeface="Gill Sans"/>
              </a:rPr>
              <a:t>by 1.4 gives </a:t>
            </a:r>
          </a:p>
          <a:p>
            <a:r>
              <a:rPr lang="en-US" sz="2800" b="1" dirty="0" smtClean="0">
                <a:solidFill>
                  <a:srgbClr val="FF0000"/>
                </a:solidFill>
                <a:ea typeface="Gill Sans"/>
                <a:cs typeface="Gill Sans"/>
              </a:rPr>
              <a:t>5.4 </a:t>
            </a:r>
            <a:r>
              <a:rPr lang="en-US" sz="2800" b="1" dirty="0" err="1" smtClean="0">
                <a:solidFill>
                  <a:srgbClr val="FF0000"/>
                </a:solidFill>
                <a:ea typeface="Gill Sans"/>
                <a:cs typeface="Gill Sans"/>
              </a:rPr>
              <a:t>ps</a:t>
            </a:r>
            <a:r>
              <a:rPr lang="en-US" sz="2800" b="1" dirty="0" smtClean="0">
                <a:solidFill>
                  <a:srgbClr val="FF0000"/>
                </a:solidFill>
                <a:ea typeface="Gill Sans"/>
                <a:cs typeface="Gill Sans"/>
              </a:rPr>
              <a:t>/pixel</a:t>
            </a:r>
            <a:endParaRPr lang="en-US" sz="2800" b="1" dirty="0">
              <a:solidFill>
                <a:srgbClr val="FF0000"/>
              </a:solidFill>
              <a:ea typeface="Gill Sans"/>
              <a:cs typeface="Gill Sans"/>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35</a:t>
            </a:fld>
            <a:endParaRPr lang="en-US" dirty="0"/>
          </a:p>
        </p:txBody>
      </p:sp>
      <p:sp>
        <p:nvSpPr>
          <p:cNvPr id="12" name="Date Placeholder 11"/>
          <p:cNvSpPr>
            <a:spLocks noGrp="1"/>
          </p:cNvSpPr>
          <p:nvPr>
            <p:ph type="dt" sz="half" idx="10"/>
          </p:nvPr>
        </p:nvSpPr>
        <p:spPr/>
        <p:txBody>
          <a:bodyPr/>
          <a:lstStyle/>
          <a:p>
            <a:r>
              <a:rPr lang="en-US" smtClean="0"/>
              <a:t>5/12/2009</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11175" y="125413"/>
            <a:ext cx="8023225" cy="1169987"/>
          </a:xfrm>
          <a:prstGeom prst="rect">
            <a:avLst/>
          </a:prstGeom>
          <a:noFill/>
          <a:ln w="9525">
            <a:noFill/>
            <a:miter lim="800000"/>
            <a:headEnd/>
            <a:tailEnd/>
          </a:ln>
        </p:spPr>
        <p:txBody>
          <a:bodyPr anchor="ctr"/>
          <a:lstStyle/>
          <a:p>
            <a:pPr algn="ctr" eaLnBrk="0" hangingPunct="0">
              <a:defRPr/>
            </a:pPr>
            <a:r>
              <a:rPr lang="en-US" sz="4400" b="1" u="sng" kern="0" dirty="0">
                <a:solidFill>
                  <a:srgbClr val="3216D8"/>
                </a:solidFill>
                <a:latin typeface="Times New Roman" pitchFamily="18" charset="0"/>
                <a:ea typeface="+mj-ea"/>
                <a:cs typeface="Times New Roman" pitchFamily="18" charset="0"/>
              </a:rPr>
              <a:t>No Gain Dependence of Timing</a:t>
            </a:r>
          </a:p>
        </p:txBody>
      </p:sp>
      <p:pic>
        <p:nvPicPr>
          <p:cNvPr id="10243" name="Picture 1"/>
          <p:cNvPicPr>
            <a:picLocks noChangeAspect="1" noChangeArrowheads="1"/>
          </p:cNvPicPr>
          <p:nvPr/>
        </p:nvPicPr>
        <p:blipFill>
          <a:blip r:embed="rId3"/>
          <a:srcRect l="2342" r="2350"/>
          <a:stretch>
            <a:fillRect/>
          </a:stretch>
        </p:blipFill>
        <p:spPr bwMode="auto">
          <a:xfrm>
            <a:off x="684213" y="1392238"/>
            <a:ext cx="7316787" cy="5159375"/>
          </a:xfrm>
          <a:prstGeom prst="rect">
            <a:avLst/>
          </a:prstGeom>
          <a:noFill/>
          <a:ln w="25400">
            <a:solidFill>
              <a:schemeClr val="tx1"/>
            </a:solidFill>
            <a:miter lim="800000"/>
            <a:headEnd/>
            <a:tailEnd/>
          </a:ln>
        </p:spPr>
      </p:pic>
      <p:sp>
        <p:nvSpPr>
          <p:cNvPr id="10244" name="Rectangle 3"/>
          <p:cNvSpPr>
            <a:spLocks/>
          </p:cNvSpPr>
          <p:nvPr/>
        </p:nvSpPr>
        <p:spPr bwMode="auto">
          <a:xfrm>
            <a:off x="1600200" y="1951038"/>
            <a:ext cx="1981200" cy="2697162"/>
          </a:xfrm>
          <a:prstGeom prst="rect">
            <a:avLst/>
          </a:prstGeom>
          <a:noFill/>
          <a:ln w="12700">
            <a:noFill/>
            <a:miter lim="800000"/>
            <a:headEnd/>
            <a:tailEnd/>
          </a:ln>
        </p:spPr>
        <p:txBody>
          <a:bodyPr lIns="0" tIns="0" rIns="0" bIns="0" anchor="ctr"/>
          <a:lstStyle/>
          <a:p>
            <a:r>
              <a:rPr lang="en-US" b="1" dirty="0">
                <a:solidFill>
                  <a:srgbClr val="191919"/>
                </a:solidFill>
                <a:ea typeface="Gill Sans"/>
                <a:cs typeface="Gill Sans"/>
              </a:rPr>
              <a:t>Same time difference</a:t>
            </a:r>
          </a:p>
          <a:p>
            <a:r>
              <a:rPr lang="en-US" b="1" dirty="0">
                <a:solidFill>
                  <a:srgbClr val="191919"/>
                </a:solidFill>
                <a:ea typeface="Gill Sans"/>
                <a:cs typeface="Gill Sans"/>
              </a:rPr>
              <a:t>for gain of 2E5</a:t>
            </a:r>
          </a:p>
          <a:p>
            <a:r>
              <a:rPr lang="en-US" b="1" dirty="0">
                <a:solidFill>
                  <a:srgbClr val="191919"/>
                </a:solidFill>
                <a:ea typeface="Gill Sans"/>
                <a:cs typeface="Gill Sans"/>
              </a:rPr>
              <a:t>(no dependence</a:t>
            </a:r>
          </a:p>
          <a:p>
            <a:r>
              <a:rPr lang="en-US" b="1" dirty="0">
                <a:solidFill>
                  <a:srgbClr val="191919"/>
                </a:solidFill>
                <a:ea typeface="Gill Sans"/>
                <a:cs typeface="Gill Sans"/>
              </a:rPr>
              <a:t>over more than </a:t>
            </a:r>
          </a:p>
          <a:p>
            <a:r>
              <a:rPr lang="en-US" b="1" dirty="0">
                <a:solidFill>
                  <a:srgbClr val="191919"/>
                </a:solidFill>
                <a:ea typeface="Gill Sans"/>
                <a:cs typeface="Gill Sans"/>
              </a:rPr>
              <a:t>an order of magnitude, but</a:t>
            </a:r>
          </a:p>
          <a:p>
            <a:r>
              <a:rPr lang="en-US" b="1" dirty="0">
                <a:solidFill>
                  <a:srgbClr val="191919"/>
                </a:solidFill>
                <a:ea typeface="Gill Sans"/>
                <a:cs typeface="Gill Sans"/>
              </a:rPr>
              <a:t>this is in large</a:t>
            </a:r>
          </a:p>
          <a:p>
            <a:r>
              <a:rPr lang="en-US" b="1" dirty="0">
                <a:solidFill>
                  <a:srgbClr val="191919"/>
                </a:solidFill>
                <a:ea typeface="Gill Sans"/>
                <a:cs typeface="Gill Sans"/>
              </a:rPr>
              <a:t>light limit….)</a:t>
            </a:r>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7" name="Date Placeholder 6"/>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srcRect t="754" b="838"/>
          <a:stretch>
            <a:fillRect/>
          </a:stretch>
        </p:blipFill>
        <p:spPr bwMode="auto">
          <a:xfrm>
            <a:off x="0" y="1066800"/>
            <a:ext cx="5270500" cy="3484563"/>
          </a:xfrm>
          <a:prstGeom prst="rect">
            <a:avLst/>
          </a:prstGeom>
          <a:noFill/>
          <a:ln w="25400">
            <a:solidFill>
              <a:schemeClr val="tx1"/>
            </a:solidFill>
            <a:miter lim="800000"/>
            <a:headEnd/>
            <a:tailEnd/>
          </a:ln>
        </p:spPr>
      </p:pic>
      <p:pic>
        <p:nvPicPr>
          <p:cNvPr id="11267" name="Picture 1"/>
          <p:cNvPicPr>
            <a:picLocks noChangeAspect="1" noChangeArrowheads="1"/>
          </p:cNvPicPr>
          <p:nvPr/>
        </p:nvPicPr>
        <p:blipFill>
          <a:blip r:embed="rId4"/>
          <a:srcRect t="754" b="838"/>
          <a:stretch>
            <a:fillRect/>
          </a:stretch>
        </p:blipFill>
        <p:spPr bwMode="auto">
          <a:xfrm>
            <a:off x="4073525" y="3505200"/>
            <a:ext cx="5070475" cy="3352800"/>
          </a:xfrm>
          <a:prstGeom prst="rect">
            <a:avLst/>
          </a:prstGeom>
          <a:noFill/>
          <a:ln w="25400">
            <a:solidFill>
              <a:schemeClr val="tx1"/>
            </a:solidFill>
            <a:miter lim="800000"/>
            <a:headEnd/>
            <a:tailEnd/>
          </a:ln>
        </p:spPr>
      </p:pic>
      <p:sp>
        <p:nvSpPr>
          <p:cNvPr id="11268" name="Rectangle 1"/>
          <p:cNvSpPr>
            <a:spLocks/>
          </p:cNvSpPr>
          <p:nvPr/>
        </p:nvSpPr>
        <p:spPr bwMode="auto">
          <a:xfrm>
            <a:off x="304800" y="228600"/>
            <a:ext cx="8748485" cy="677108"/>
          </a:xfrm>
          <a:prstGeom prst="rect">
            <a:avLst/>
          </a:prstGeom>
          <a:noFill/>
          <a:ln w="12700">
            <a:noFill/>
            <a:miter lim="800000"/>
            <a:headEnd/>
            <a:tailEnd/>
          </a:ln>
        </p:spPr>
        <p:txBody>
          <a:bodyPr wrap="none" lIns="0" tIns="0" rIns="0" bIns="0" anchor="ctr">
            <a:spAutoFit/>
          </a:bodyPr>
          <a:lstStyle/>
          <a:p>
            <a:r>
              <a:rPr lang="en-US" sz="4400" b="1" u="sng" dirty="0">
                <a:solidFill>
                  <a:srgbClr val="0000FF"/>
                </a:solidFill>
                <a:latin typeface="Times New Roman" pitchFamily="18" charset="0"/>
                <a:ea typeface="Gill Sans"/>
                <a:cs typeface="Times New Roman" pitchFamily="18" charset="0"/>
              </a:rPr>
              <a:t>Timing Resolution vs. Gain (10 </a:t>
            </a:r>
            <a:r>
              <a:rPr lang="en-US" sz="4400" b="1" u="sng" dirty="0" err="1">
                <a:solidFill>
                  <a:srgbClr val="0000FF"/>
                </a:solidFill>
                <a:latin typeface="Times New Roman" pitchFamily="18" charset="0"/>
                <a:ea typeface="Gill Sans"/>
                <a:cs typeface="Times New Roman" pitchFamily="18" charset="0"/>
              </a:rPr>
              <a:t>pe’s</a:t>
            </a:r>
            <a:r>
              <a:rPr lang="en-US" sz="4400" b="1" u="sng" dirty="0">
                <a:solidFill>
                  <a:srgbClr val="0000FF"/>
                </a:solidFill>
                <a:latin typeface="Times New Roman" pitchFamily="18" charset="0"/>
                <a:ea typeface="Gill Sans"/>
                <a:cs typeface="Times New Roman" pitchFamily="18" charset="0"/>
              </a:rPr>
              <a:t>)</a:t>
            </a:r>
          </a:p>
        </p:txBody>
      </p:sp>
      <p:sp>
        <p:nvSpPr>
          <p:cNvPr id="11269" name="TextBox 4"/>
          <p:cNvSpPr txBox="1">
            <a:spLocks noChangeArrowheads="1"/>
          </p:cNvSpPr>
          <p:nvPr/>
        </p:nvSpPr>
        <p:spPr bwMode="auto">
          <a:xfrm>
            <a:off x="762000" y="1600200"/>
            <a:ext cx="1377950" cy="2308225"/>
          </a:xfrm>
          <a:prstGeom prst="rect">
            <a:avLst/>
          </a:prstGeom>
          <a:noFill/>
          <a:ln w="9525">
            <a:noFill/>
            <a:miter lim="800000"/>
            <a:headEnd/>
            <a:tailEnd/>
          </a:ln>
        </p:spPr>
        <p:txBody>
          <a:bodyPr wrap="none">
            <a:spAutoFit/>
          </a:bodyPr>
          <a:lstStyle/>
          <a:p>
            <a:r>
              <a:rPr lang="en-US" sz="2400"/>
              <a:t>75 +/-1ps</a:t>
            </a:r>
          </a:p>
          <a:p>
            <a:endParaRPr lang="en-US" sz="2400"/>
          </a:p>
          <a:p>
            <a:r>
              <a:rPr lang="en-US" sz="2400"/>
              <a:t>75/1.4</a:t>
            </a:r>
          </a:p>
          <a:p>
            <a:r>
              <a:rPr lang="en-US" sz="2400"/>
              <a:t>=54 ps</a:t>
            </a:r>
          </a:p>
          <a:p>
            <a:r>
              <a:rPr lang="en-US" sz="2400"/>
              <a:t>/channel</a:t>
            </a:r>
          </a:p>
          <a:p>
            <a:endParaRPr lang="en-US" sz="2400"/>
          </a:p>
        </p:txBody>
      </p:sp>
      <p:sp>
        <p:nvSpPr>
          <p:cNvPr id="11270" name="TextBox 5"/>
          <p:cNvSpPr txBox="1">
            <a:spLocks noChangeArrowheads="1"/>
          </p:cNvSpPr>
          <p:nvPr/>
        </p:nvSpPr>
        <p:spPr bwMode="auto">
          <a:xfrm>
            <a:off x="4794250" y="3962400"/>
            <a:ext cx="1377950" cy="461963"/>
          </a:xfrm>
          <a:prstGeom prst="rect">
            <a:avLst/>
          </a:prstGeom>
          <a:noFill/>
          <a:ln w="9525">
            <a:noFill/>
            <a:miter lim="800000"/>
            <a:headEnd/>
            <a:tailEnd/>
          </a:ln>
        </p:spPr>
        <p:txBody>
          <a:bodyPr wrap="none">
            <a:spAutoFit/>
          </a:bodyPr>
          <a:lstStyle/>
          <a:p>
            <a:r>
              <a:rPr lang="en-US" sz="2400"/>
              <a:t>77 +/-1ps</a:t>
            </a:r>
          </a:p>
        </p:txBody>
      </p:sp>
      <p:sp>
        <p:nvSpPr>
          <p:cNvPr id="11271" name="TextBox 7"/>
          <p:cNvSpPr txBox="1">
            <a:spLocks noChangeArrowheads="1"/>
          </p:cNvSpPr>
          <p:nvPr/>
        </p:nvSpPr>
        <p:spPr bwMode="auto">
          <a:xfrm>
            <a:off x="3352800" y="2819400"/>
            <a:ext cx="1531938" cy="646113"/>
          </a:xfrm>
          <a:prstGeom prst="rect">
            <a:avLst/>
          </a:prstGeom>
          <a:solidFill>
            <a:srgbClr val="FFFF00"/>
          </a:solidFill>
          <a:ln w="9525">
            <a:noFill/>
            <a:miter lim="800000"/>
            <a:headEnd/>
            <a:tailEnd/>
          </a:ln>
        </p:spPr>
        <p:txBody>
          <a:bodyPr wrap="none">
            <a:spAutoFit/>
          </a:bodyPr>
          <a:lstStyle/>
          <a:p>
            <a:r>
              <a:rPr lang="en-US"/>
              <a:t>0.8x10</a:t>
            </a:r>
            <a:r>
              <a:rPr lang="en-US" baseline="30000"/>
              <a:t>5</a:t>
            </a:r>
            <a:r>
              <a:rPr lang="en-US"/>
              <a:t> Gains</a:t>
            </a:r>
          </a:p>
          <a:p>
            <a:r>
              <a:rPr lang="en-US"/>
              <a:t>x40 amp</a:t>
            </a:r>
          </a:p>
        </p:txBody>
      </p:sp>
      <p:sp>
        <p:nvSpPr>
          <p:cNvPr id="11272" name="TextBox 9"/>
          <p:cNvSpPr txBox="1">
            <a:spLocks noChangeArrowheads="1"/>
          </p:cNvSpPr>
          <p:nvPr/>
        </p:nvSpPr>
        <p:spPr bwMode="auto">
          <a:xfrm>
            <a:off x="7304088" y="5334000"/>
            <a:ext cx="1268412" cy="646113"/>
          </a:xfrm>
          <a:prstGeom prst="rect">
            <a:avLst/>
          </a:prstGeom>
          <a:solidFill>
            <a:srgbClr val="FFFF00"/>
          </a:solidFill>
          <a:ln w="9525">
            <a:noFill/>
            <a:miter lim="800000"/>
            <a:headEnd/>
            <a:tailEnd/>
          </a:ln>
        </p:spPr>
        <p:txBody>
          <a:bodyPr wrap="none">
            <a:spAutoFit/>
          </a:bodyPr>
          <a:lstStyle/>
          <a:p>
            <a:r>
              <a:rPr lang="en-US"/>
              <a:t>1x10</a:t>
            </a:r>
            <a:r>
              <a:rPr lang="en-US" baseline="30000"/>
              <a:t>6</a:t>
            </a:r>
            <a:r>
              <a:rPr lang="en-US"/>
              <a:t> Gain</a:t>
            </a:r>
          </a:p>
          <a:p>
            <a:r>
              <a:rPr lang="en-US"/>
              <a:t>x16 amp</a:t>
            </a:r>
          </a:p>
        </p:txBody>
      </p:sp>
      <p:sp>
        <p:nvSpPr>
          <p:cNvPr id="11273" name="TextBox 10"/>
          <p:cNvSpPr txBox="1">
            <a:spLocks noChangeArrowheads="1"/>
          </p:cNvSpPr>
          <p:nvPr/>
        </p:nvSpPr>
        <p:spPr bwMode="auto">
          <a:xfrm>
            <a:off x="5486400" y="1109008"/>
            <a:ext cx="3195940" cy="1938992"/>
          </a:xfrm>
          <a:prstGeom prst="rect">
            <a:avLst/>
          </a:prstGeom>
          <a:solidFill>
            <a:srgbClr val="FFFF00"/>
          </a:solidFill>
          <a:ln w="9525">
            <a:noFill/>
            <a:miter lim="800000"/>
            <a:headEnd/>
            <a:tailEnd/>
          </a:ln>
        </p:spPr>
        <p:txBody>
          <a:bodyPr wrap="none">
            <a:spAutoFit/>
          </a:bodyPr>
          <a:lstStyle/>
          <a:p>
            <a:r>
              <a:rPr lang="en-US" sz="2400" b="1" dirty="0">
                <a:solidFill>
                  <a:srgbClr val="FF0000"/>
                </a:solidFill>
              </a:rPr>
              <a:t>No gain dependence </a:t>
            </a:r>
          </a:p>
          <a:p>
            <a:r>
              <a:rPr lang="en-US" sz="2400" b="1" dirty="0">
                <a:solidFill>
                  <a:srgbClr val="FF0000"/>
                </a:solidFill>
              </a:rPr>
              <a:t>on time measurement</a:t>
            </a:r>
          </a:p>
          <a:p>
            <a:r>
              <a:rPr lang="en-US" sz="2400" b="1" dirty="0">
                <a:solidFill>
                  <a:srgbClr val="FF0000"/>
                </a:solidFill>
              </a:rPr>
              <a:t>for 10 </a:t>
            </a:r>
            <a:r>
              <a:rPr lang="en-US" sz="2400" b="1" dirty="0" err="1">
                <a:solidFill>
                  <a:srgbClr val="FF0000"/>
                </a:solidFill>
              </a:rPr>
              <a:t>pe’s</a:t>
            </a:r>
            <a:r>
              <a:rPr lang="en-US" sz="2400" b="1" dirty="0">
                <a:solidFill>
                  <a:srgbClr val="FF0000"/>
                </a:solidFill>
              </a:rPr>
              <a:t> over large </a:t>
            </a:r>
          </a:p>
          <a:p>
            <a:r>
              <a:rPr lang="en-US" sz="2400" b="1" dirty="0">
                <a:solidFill>
                  <a:srgbClr val="FF0000"/>
                </a:solidFill>
              </a:rPr>
              <a:t>range in gain for 25</a:t>
            </a:r>
            <a:r>
              <a:rPr lang="en-US" sz="2400" b="1" dirty="0">
                <a:solidFill>
                  <a:srgbClr val="FF0000"/>
                </a:solidFill>
                <a:sym typeface="Symbol" pitchFamily="18" charset="2"/>
              </a:rPr>
              <a:t> m </a:t>
            </a:r>
          </a:p>
          <a:p>
            <a:r>
              <a:rPr lang="en-US" sz="2400" b="1" dirty="0">
                <a:solidFill>
                  <a:srgbClr val="FF0000"/>
                </a:solidFill>
                <a:sym typeface="Symbol" pitchFamily="18" charset="2"/>
              </a:rPr>
              <a:t>tube</a:t>
            </a:r>
            <a:r>
              <a:rPr lang="en-US" sz="2400" b="1" dirty="0">
                <a:solidFill>
                  <a:srgbClr val="FF0000"/>
                </a:solidFill>
              </a:rPr>
              <a:t>!</a:t>
            </a:r>
          </a:p>
        </p:txBody>
      </p:sp>
      <p:sp>
        <p:nvSpPr>
          <p:cNvPr id="11" name="TextBox 10"/>
          <p:cNvSpPr txBox="1"/>
          <p:nvPr/>
        </p:nvSpPr>
        <p:spPr>
          <a:xfrm>
            <a:off x="76200" y="4951413"/>
            <a:ext cx="4114800" cy="1754187"/>
          </a:xfrm>
          <a:prstGeom prst="rect">
            <a:avLst/>
          </a:prstGeom>
          <a:solidFill>
            <a:schemeClr val="bg1">
              <a:lumMod val="85000"/>
            </a:schemeClr>
          </a:solidFill>
        </p:spPr>
        <p:txBody>
          <a:bodyPr>
            <a:spAutoFit/>
          </a:bodyPr>
          <a:lstStyle/>
          <a:p>
            <a:pPr>
              <a:defRPr/>
            </a:pPr>
            <a:r>
              <a:rPr lang="en-US" dirty="0"/>
              <a:t>Conventional wisdom is that high </a:t>
            </a:r>
          </a:p>
          <a:p>
            <a:pPr>
              <a:defRPr/>
            </a:pPr>
            <a:r>
              <a:rPr lang="en-US" dirty="0"/>
              <a:t>gain is important for timing—I believe </a:t>
            </a:r>
          </a:p>
          <a:p>
            <a:pPr>
              <a:defRPr/>
            </a:pPr>
            <a:r>
              <a:rPr lang="en-US" dirty="0"/>
              <a:t>this is largely based on single </a:t>
            </a:r>
            <a:r>
              <a:rPr lang="en-US" dirty="0" err="1"/>
              <a:t>pe</a:t>
            </a:r>
            <a:r>
              <a:rPr lang="en-US" dirty="0"/>
              <a:t> work;</a:t>
            </a:r>
          </a:p>
          <a:p>
            <a:pPr>
              <a:defRPr/>
            </a:pPr>
            <a:r>
              <a:rPr lang="en-US" dirty="0"/>
              <a:t>clearly there is a large gain plateau where timing does not depend on gain (more in 10 </a:t>
            </a:r>
            <a:r>
              <a:rPr lang="en-US" dirty="0">
                <a:sym typeface="Symbol" pitchFamily="18" charset="2"/>
              </a:rPr>
              <a:t>m tube section)</a:t>
            </a:r>
            <a:endParaRPr lang="en-US" dirty="0"/>
          </a:p>
        </p:txBody>
      </p:sp>
      <p:sp>
        <p:nvSpPr>
          <p:cNvPr id="12" name="Footer Placeholder 11"/>
          <p:cNvSpPr>
            <a:spLocks noGrp="1"/>
          </p:cNvSpPr>
          <p:nvPr>
            <p:ph type="ftr" sz="quarter" idx="11"/>
          </p:nvPr>
        </p:nvSpPr>
        <p:spPr/>
        <p:txBody>
          <a:bodyPr/>
          <a:lstStyle/>
          <a:p>
            <a:r>
              <a:rPr lang="en-US" smtClean="0"/>
              <a:t>Andrew Brandt,  Giessen Cherenkov Workshop </a:t>
            </a: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37</a:t>
            </a:fld>
            <a:endParaRPr lang="en-US"/>
          </a:p>
        </p:txBody>
      </p:sp>
      <p:sp>
        <p:nvSpPr>
          <p:cNvPr id="14" name="Date Placeholder 13"/>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0" y="5715000"/>
            <a:ext cx="9144000" cy="1143000"/>
          </a:xfrm>
        </p:spPr>
        <p:txBody>
          <a:bodyPr/>
          <a:lstStyle/>
          <a:p>
            <a:pPr>
              <a:buFontTx/>
              <a:buNone/>
            </a:pPr>
            <a:r>
              <a:rPr lang="en-US" sz="2000" b="1" smtClean="0">
                <a:latin typeface="Times New Roman" pitchFamily="18" charset="0"/>
                <a:cs typeface="Times New Roman" pitchFamily="18" charset="0"/>
              </a:rPr>
              <a:t>Measurement roughly shows expected </a:t>
            </a:r>
            <a:r>
              <a:rPr lang="en-US" sz="2000" b="1" smtClean="0">
                <a:latin typeface="Times New Roman" pitchFamily="18" charset="0"/>
                <a:cs typeface="Times New Roman" pitchFamily="18" charset="0"/>
                <a:sym typeface="Symbol" pitchFamily="18" charset="2"/>
              </a:rPr>
              <a:t>Npe behavior for 25 m pore tube</a:t>
            </a:r>
          </a:p>
          <a:p>
            <a:pPr>
              <a:buFontTx/>
              <a:buNone/>
            </a:pPr>
            <a:r>
              <a:rPr lang="en-US" sz="2000" b="1" smtClean="0">
                <a:latin typeface="Times New Roman" pitchFamily="18" charset="0"/>
                <a:cs typeface="Times New Roman" pitchFamily="18" charset="0"/>
                <a:sym typeface="Symbol" pitchFamily="18" charset="2"/>
              </a:rPr>
              <a:t> </a:t>
            </a:r>
            <a:endParaRPr lang="en-US" sz="2000" b="1" smtClean="0">
              <a:latin typeface="Times New Roman" pitchFamily="18" charset="0"/>
              <a:cs typeface="Times New Roman" pitchFamily="18" charset="0"/>
            </a:endParaRPr>
          </a:p>
        </p:txBody>
      </p:sp>
      <p:pic>
        <p:nvPicPr>
          <p:cNvPr id="56323" name="Picture 2"/>
          <p:cNvPicPr>
            <a:picLocks noChangeAspect="1" noChangeArrowheads="1"/>
          </p:cNvPicPr>
          <p:nvPr/>
        </p:nvPicPr>
        <p:blipFill>
          <a:blip r:embed="rId3"/>
          <a:srcRect/>
          <a:stretch>
            <a:fillRect/>
          </a:stretch>
        </p:blipFill>
        <p:spPr bwMode="auto">
          <a:xfrm>
            <a:off x="1371600" y="1052513"/>
            <a:ext cx="6400800" cy="4752975"/>
          </a:xfrm>
          <a:prstGeom prst="rect">
            <a:avLst/>
          </a:prstGeom>
          <a:noFill/>
          <a:ln w="9525">
            <a:noFill/>
            <a:miter lim="800000"/>
            <a:headEnd/>
            <a:tailEnd/>
          </a:ln>
        </p:spPr>
      </p:pic>
      <p:sp>
        <p:nvSpPr>
          <p:cNvPr id="56324" name="Rectangle 1"/>
          <p:cNvSpPr>
            <a:spLocks/>
          </p:cNvSpPr>
          <p:nvPr/>
        </p:nvSpPr>
        <p:spPr bwMode="auto">
          <a:xfrm>
            <a:off x="1066800" y="381000"/>
            <a:ext cx="6740525" cy="754063"/>
          </a:xfrm>
          <a:prstGeom prst="rect">
            <a:avLst/>
          </a:prstGeom>
          <a:noFill/>
          <a:ln w="12700">
            <a:noFill/>
            <a:miter lim="800000"/>
            <a:headEnd/>
            <a:tailEnd/>
          </a:ln>
        </p:spPr>
        <p:txBody>
          <a:bodyPr wrap="none" lIns="0" tIns="0" rIns="0" bIns="0" anchor="ctr">
            <a:spAutoFit/>
          </a:bodyPr>
          <a:lstStyle/>
          <a:p>
            <a:r>
              <a:rPr lang="en-US" sz="4900" b="1" u="sng">
                <a:solidFill>
                  <a:srgbClr val="0000FF"/>
                </a:solidFill>
                <a:ea typeface="Gill Sans"/>
                <a:cs typeface="Gill Sans"/>
              </a:rPr>
              <a:t>Timing vs. Number of PE’s</a:t>
            </a:r>
          </a:p>
        </p:txBody>
      </p:sp>
      <p:sp>
        <p:nvSpPr>
          <p:cNvPr id="56325" name="Footer Placeholder 4"/>
          <p:cNvSpPr>
            <a:spLocks noGrp="1"/>
          </p:cNvSpPr>
          <p:nvPr>
            <p:ph type="ftr" sz="quarter" idx="12"/>
          </p:nvPr>
        </p:nvSpPr>
        <p:spPr>
          <a:xfrm>
            <a:off x="6553200" y="6343650"/>
            <a:ext cx="1828800" cy="514350"/>
          </a:xfrm>
          <a:noFill/>
        </p:spPr>
        <p:txBody>
          <a:bodyPr/>
          <a:lstStyle/>
          <a:p>
            <a:pPr algn="r"/>
            <a:r>
              <a:rPr lang="en-US" smtClean="0"/>
              <a:t>Andrew Brandt,  Giessen Cherenkov Workshop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
        <p:nvSpPr>
          <p:cNvPr id="7" name="Date Placeholder 6"/>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2057400" y="228600"/>
            <a:ext cx="5497513" cy="1508125"/>
          </a:xfrm>
          <a:prstGeom prst="rect">
            <a:avLst/>
          </a:prstGeom>
          <a:noFill/>
          <a:ln w="12700">
            <a:noFill/>
            <a:miter lim="800000"/>
            <a:headEnd/>
            <a:tailEnd/>
          </a:ln>
        </p:spPr>
        <p:txBody>
          <a:bodyPr wrap="none" lIns="0" tIns="0" rIns="0" bIns="0" anchor="ctr">
            <a:spAutoFit/>
          </a:bodyPr>
          <a:lstStyle/>
          <a:p>
            <a:r>
              <a:rPr lang="en-US" sz="4900" b="1" u="sng" dirty="0">
                <a:solidFill>
                  <a:srgbClr val="0000FF"/>
                </a:solidFill>
                <a:ea typeface="Gill Sans"/>
                <a:cs typeface="Gill Sans"/>
              </a:rPr>
              <a:t>Rate Dependence of </a:t>
            </a:r>
          </a:p>
          <a:p>
            <a:r>
              <a:rPr lang="en-US" sz="4900" b="1" u="sng" dirty="0">
                <a:solidFill>
                  <a:srgbClr val="0000FF"/>
                </a:solidFill>
                <a:ea typeface="Gill Sans"/>
                <a:cs typeface="Gill Sans"/>
              </a:rPr>
              <a:t>Amplitude/Timing</a:t>
            </a:r>
          </a:p>
        </p:txBody>
      </p:sp>
      <p:sp>
        <p:nvSpPr>
          <p:cNvPr id="12291" name="TextBox 5"/>
          <p:cNvSpPr txBox="1">
            <a:spLocks noChangeArrowheads="1"/>
          </p:cNvSpPr>
          <p:nvPr/>
        </p:nvSpPr>
        <p:spPr bwMode="auto">
          <a:xfrm>
            <a:off x="1066800" y="3048000"/>
            <a:ext cx="2590800" cy="369888"/>
          </a:xfrm>
          <a:prstGeom prst="rect">
            <a:avLst/>
          </a:prstGeom>
          <a:noFill/>
          <a:ln w="9525">
            <a:noFill/>
            <a:miter lim="800000"/>
            <a:headEnd/>
            <a:tailEnd/>
          </a:ln>
        </p:spPr>
        <p:txBody>
          <a:bodyPr>
            <a:spAutoFit/>
          </a:bodyPr>
          <a:lstStyle/>
          <a:p>
            <a:r>
              <a:rPr lang="en-US"/>
              <a:t>54 ps        56ps        55ps        </a:t>
            </a:r>
          </a:p>
        </p:txBody>
      </p:sp>
      <p:sp>
        <p:nvSpPr>
          <p:cNvPr id="12292" name="TextBox 6"/>
          <p:cNvSpPr txBox="1">
            <a:spLocks noChangeArrowheads="1"/>
          </p:cNvSpPr>
          <p:nvPr/>
        </p:nvSpPr>
        <p:spPr bwMode="auto">
          <a:xfrm>
            <a:off x="4038600" y="3886200"/>
            <a:ext cx="1066800" cy="369888"/>
          </a:xfrm>
          <a:prstGeom prst="rect">
            <a:avLst/>
          </a:prstGeom>
          <a:noFill/>
          <a:ln w="9525">
            <a:noFill/>
            <a:miter lim="800000"/>
            <a:headEnd/>
            <a:tailEnd/>
          </a:ln>
        </p:spPr>
        <p:txBody>
          <a:bodyPr>
            <a:spAutoFit/>
          </a:bodyPr>
          <a:lstStyle/>
          <a:p>
            <a:r>
              <a:rPr lang="en-US"/>
              <a:t>61ps        </a:t>
            </a:r>
          </a:p>
        </p:txBody>
      </p:sp>
      <p:sp>
        <p:nvSpPr>
          <p:cNvPr id="12293" name="TextBox 7"/>
          <p:cNvSpPr txBox="1">
            <a:spLocks noChangeArrowheads="1"/>
          </p:cNvSpPr>
          <p:nvPr/>
        </p:nvSpPr>
        <p:spPr bwMode="auto">
          <a:xfrm>
            <a:off x="5638800" y="2438400"/>
            <a:ext cx="3124200" cy="1754188"/>
          </a:xfrm>
          <a:prstGeom prst="rect">
            <a:avLst/>
          </a:prstGeom>
          <a:noFill/>
          <a:ln w="9525">
            <a:noFill/>
            <a:miter lim="800000"/>
            <a:headEnd/>
            <a:tailEnd/>
          </a:ln>
        </p:spPr>
        <p:txBody>
          <a:bodyPr>
            <a:spAutoFit/>
          </a:bodyPr>
          <a:lstStyle/>
          <a:p>
            <a:r>
              <a:rPr lang="en-US" b="1" dirty="0"/>
              <a:t>Pulse height decreases</a:t>
            </a:r>
          </a:p>
          <a:p>
            <a:r>
              <a:rPr lang="en-US" b="1" dirty="0"/>
              <a:t>to 60% of initial value,</a:t>
            </a:r>
          </a:p>
          <a:p>
            <a:r>
              <a:rPr lang="en-US" b="1" dirty="0"/>
              <a:t>timing 10% worse for </a:t>
            </a:r>
          </a:p>
          <a:p>
            <a:r>
              <a:rPr lang="en-US" b="1" dirty="0"/>
              <a:t>1MHz  (~ equivalent to proton rate in max rate  </a:t>
            </a:r>
          </a:p>
          <a:p>
            <a:r>
              <a:rPr lang="en-US" b="1" dirty="0"/>
              <a:t>pixel @2x10</a:t>
            </a:r>
            <a:r>
              <a:rPr lang="en-US" b="1" baseline="30000" dirty="0"/>
              <a:t>33  </a:t>
            </a:r>
            <a:r>
              <a:rPr lang="en-US" b="1" dirty="0"/>
              <a:t> at 420m)</a:t>
            </a:r>
            <a:endParaRPr lang="en-US" b="1" baseline="30000" dirty="0"/>
          </a:p>
        </p:txBody>
      </p:sp>
      <p:sp>
        <p:nvSpPr>
          <p:cNvPr id="12294" name="Rectangle 6"/>
          <p:cNvSpPr>
            <a:spLocks noChangeArrowheads="1"/>
          </p:cNvSpPr>
          <p:nvPr/>
        </p:nvSpPr>
        <p:spPr bwMode="auto">
          <a:xfrm>
            <a:off x="6453188" y="1981200"/>
            <a:ext cx="2309812" cy="369888"/>
          </a:xfrm>
          <a:prstGeom prst="rect">
            <a:avLst/>
          </a:prstGeom>
          <a:noFill/>
          <a:ln w="9525">
            <a:noFill/>
            <a:miter lim="800000"/>
            <a:headEnd/>
            <a:tailEnd/>
          </a:ln>
        </p:spPr>
        <p:txBody>
          <a:bodyPr wrap="none">
            <a:spAutoFit/>
          </a:bodyPr>
          <a:lstStyle/>
          <a:p>
            <a:r>
              <a:rPr lang="en-US">
                <a:solidFill>
                  <a:srgbClr val="191919"/>
                </a:solidFill>
                <a:ea typeface="Gill Sans"/>
                <a:cs typeface="Gill Sans"/>
              </a:rPr>
              <a:t>(~10 pe,  gain ~0.8E5)</a:t>
            </a:r>
          </a:p>
        </p:txBody>
      </p:sp>
      <p:sp>
        <p:nvSpPr>
          <p:cNvPr id="7176" name="TextBox 7"/>
          <p:cNvSpPr txBox="1">
            <a:spLocks noChangeArrowheads="1"/>
          </p:cNvSpPr>
          <p:nvPr/>
        </p:nvSpPr>
        <p:spPr bwMode="auto">
          <a:xfrm>
            <a:off x="5562600" y="4419600"/>
            <a:ext cx="3581400" cy="2308324"/>
          </a:xfrm>
          <a:prstGeom prst="rect">
            <a:avLst/>
          </a:prstGeom>
          <a:solidFill>
            <a:schemeClr val="bg1">
              <a:lumMod val="85000"/>
            </a:schemeClr>
          </a:solidFill>
          <a:ln w="9525">
            <a:noFill/>
            <a:miter lim="800000"/>
            <a:headEnd/>
            <a:tailEnd/>
          </a:ln>
        </p:spPr>
        <p:txBody>
          <a:bodyPr>
            <a:spAutoFit/>
          </a:bodyPr>
          <a:lstStyle/>
          <a:p>
            <a:pPr>
              <a:defRPr/>
            </a:pPr>
            <a:r>
              <a:rPr lang="en-US" b="1" dirty="0" smtClean="0"/>
              <a:t>Blue </a:t>
            </a:r>
            <a:r>
              <a:rPr lang="en-US" b="1" dirty="0"/>
              <a:t>squares: repeated</a:t>
            </a:r>
          </a:p>
          <a:p>
            <a:pPr>
              <a:defRPr/>
            </a:pPr>
            <a:r>
              <a:rPr lang="en-US" b="1" dirty="0"/>
              <a:t>amplitude </a:t>
            </a:r>
            <a:r>
              <a:rPr lang="en-US" b="1" dirty="0" err="1"/>
              <a:t>vs</a:t>
            </a:r>
            <a:r>
              <a:rPr lang="en-US" b="1" dirty="0"/>
              <a:t> rate for one </a:t>
            </a:r>
          </a:p>
          <a:p>
            <a:pPr>
              <a:defRPr/>
            </a:pPr>
            <a:r>
              <a:rPr lang="en-US" b="1" dirty="0"/>
              <a:t>channel only--no change in rate </a:t>
            </a:r>
          </a:p>
          <a:p>
            <a:pPr>
              <a:defRPr/>
            </a:pPr>
            <a:r>
              <a:rPr lang="en-US" b="1" dirty="0"/>
              <a:t>behavior--implies that </a:t>
            </a:r>
          </a:p>
          <a:p>
            <a:pPr>
              <a:defRPr/>
            </a:pPr>
            <a:r>
              <a:rPr lang="en-US" b="1" dirty="0"/>
              <a:t>limitation is local current  (experts at ANL </a:t>
            </a:r>
            <a:r>
              <a:rPr lang="en-US" b="1" dirty="0" smtClean="0"/>
              <a:t>Workshop agreed—this </a:t>
            </a:r>
            <a:r>
              <a:rPr lang="en-US" b="1" dirty="0"/>
              <a:t>implies </a:t>
            </a:r>
            <a:r>
              <a:rPr lang="en-US" b="1" dirty="0" smtClean="0"/>
              <a:t>that there </a:t>
            </a:r>
            <a:r>
              <a:rPr lang="en-US" b="1" dirty="0"/>
              <a:t>is no penalty for hitting 8 pixels in same </a:t>
            </a:r>
            <a:r>
              <a:rPr lang="en-US" b="1" dirty="0" smtClean="0"/>
              <a:t>tube)</a:t>
            </a:r>
            <a:endParaRPr lang="en-US" b="1" dirty="0"/>
          </a:p>
        </p:txBody>
      </p:sp>
      <p:graphicFrame>
        <p:nvGraphicFramePr>
          <p:cNvPr id="9" name="Chart 8"/>
          <p:cNvGraphicFramePr>
            <a:graphicFrameLocks noGrp="1"/>
          </p:cNvGraphicFramePr>
          <p:nvPr/>
        </p:nvGraphicFramePr>
        <p:xfrm>
          <a:off x="381000" y="2286000"/>
          <a:ext cx="6472281" cy="3836041"/>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9"/>
          <p:cNvSpPr>
            <a:spLocks noGrp="1"/>
          </p:cNvSpPr>
          <p:nvPr>
            <p:ph type="ftr" sz="quarter" idx="11"/>
          </p:nvPr>
        </p:nvSpPr>
        <p:spPr>
          <a:xfrm>
            <a:off x="2286000" y="6356350"/>
            <a:ext cx="3505200" cy="365125"/>
          </a:xfrm>
        </p:spPr>
        <p:txBody>
          <a:bodyPr/>
          <a:lstStyle/>
          <a:p>
            <a:r>
              <a:rPr lang="en-US" dirty="0" smtClean="0"/>
              <a:t>Andrew Brandt,  Giessen Cherenkov Workshop </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39</a:t>
            </a:fld>
            <a:endParaRPr lang="en-US"/>
          </a:p>
        </p:txBody>
      </p:sp>
      <p:sp>
        <p:nvSpPr>
          <p:cNvPr id="12" name="Date Placeholder 11"/>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89038" y="533400"/>
            <a:ext cx="6765925" cy="457200"/>
          </a:xfrm>
        </p:spPr>
        <p:txBody>
          <a:bodyPr>
            <a:normAutofit fontScale="90000"/>
          </a:bodyPr>
          <a:lstStyle/>
          <a:p>
            <a:r>
              <a:rPr lang="en-US" b="1" u="sng" dirty="0" smtClean="0">
                <a:solidFill>
                  <a:srgbClr val="3216D8"/>
                </a:solidFill>
                <a:latin typeface="Times New Roman" pitchFamily="18" charset="0"/>
                <a:cs typeface="Times New Roman" pitchFamily="18" charset="0"/>
              </a:rPr>
              <a:t>Physics with Forward Protons</a:t>
            </a:r>
          </a:p>
        </p:txBody>
      </p:sp>
      <p:sp>
        <p:nvSpPr>
          <p:cNvPr id="486403" name="Text Box 3"/>
          <p:cNvSpPr txBox="1">
            <a:spLocks noChangeArrowheads="1"/>
          </p:cNvSpPr>
          <p:nvPr/>
        </p:nvSpPr>
        <p:spPr bwMode="auto">
          <a:xfrm>
            <a:off x="0" y="1143000"/>
            <a:ext cx="9144000" cy="600164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smtClean="0"/>
              <a:t>  FP420 turns the LHC into a energy tunable glue-glue (and </a:t>
            </a:r>
            <a:r>
              <a:rPr lang="en-US" sz="2400" dirty="0" smtClean="0">
                <a:sym typeface="Symbol" pitchFamily="18" charset="2"/>
              </a:rPr>
              <a:t></a:t>
            </a:r>
            <a:r>
              <a:rPr lang="en-US" sz="2400" dirty="0" smtClean="0"/>
              <a:t>) collider </a:t>
            </a:r>
          </a:p>
          <a:p>
            <a:pPr algn="l" eaLnBrk="1" hangingPunct="1"/>
            <a:endParaRPr lang="en-US" sz="2400" dirty="0" smtClean="0">
              <a:latin typeface="Times" pitchFamily="18" charset="0"/>
            </a:endParaRPr>
          </a:p>
          <a:p>
            <a:pPr algn="l" eaLnBrk="1" hangingPunct="1">
              <a:buFontTx/>
              <a:buChar char="•"/>
            </a:pPr>
            <a:r>
              <a:rPr lang="en-US" sz="2400" dirty="0" smtClean="0">
                <a:latin typeface="Times" pitchFamily="18" charset="0"/>
              </a:rPr>
              <a:t> </a:t>
            </a:r>
            <a:r>
              <a:rPr lang="en-US" sz="2400" dirty="0">
                <a:latin typeface="Times" pitchFamily="18" charset="0"/>
              </a:rPr>
              <a:t>At</a:t>
            </a:r>
            <a:r>
              <a:rPr lang="en-US" sz="2400" dirty="0"/>
              <a:t> </a:t>
            </a:r>
            <a:r>
              <a:rPr lang="en-US" sz="2400" dirty="0" smtClean="0"/>
              <a:t>“low” </a:t>
            </a:r>
            <a:r>
              <a:rPr lang="en-US" sz="2400" dirty="0"/>
              <a:t>to </a:t>
            </a:r>
            <a:r>
              <a:rPr lang="en-US" sz="2400" dirty="0" smtClean="0"/>
              <a:t>“intermediate” </a:t>
            </a:r>
            <a:r>
              <a:rPr lang="en-US" sz="2400" dirty="0"/>
              <a:t>luminosity (30-100 fb-1) we can : </a:t>
            </a:r>
          </a:p>
          <a:p>
            <a:pPr marL="457200" indent="-457200" algn="l" eaLnBrk="1" hangingPunct="1">
              <a:buAutoNum type="arabicParenR"/>
            </a:pPr>
            <a:r>
              <a:rPr lang="en-US" sz="2400" dirty="0" smtClean="0"/>
              <a:t>Establish </a:t>
            </a:r>
            <a:r>
              <a:rPr lang="en-US" sz="2400" dirty="0"/>
              <a:t>the quantum numbers and measure </a:t>
            </a:r>
            <a:r>
              <a:rPr lang="en-US" sz="2400" dirty="0" smtClean="0"/>
              <a:t>the mass </a:t>
            </a:r>
            <a:r>
              <a:rPr lang="en-US" sz="2400" dirty="0"/>
              <a:t>of </a:t>
            </a:r>
            <a:r>
              <a:rPr lang="en-US" sz="2400" dirty="0" smtClean="0"/>
              <a:t>a light SM Higgs  </a:t>
            </a:r>
            <a:r>
              <a:rPr lang="en-US" sz="2400" b="1" dirty="0" smtClean="0"/>
              <a:t>OR </a:t>
            </a:r>
            <a:r>
              <a:rPr lang="en-US" sz="2400" dirty="0" smtClean="0"/>
              <a:t>be </a:t>
            </a:r>
            <a:r>
              <a:rPr lang="en-US" sz="2400" dirty="0"/>
              <a:t>the discovery channel </a:t>
            </a:r>
            <a:r>
              <a:rPr lang="en-US" sz="2400" dirty="0" smtClean="0"/>
              <a:t>if there is an MSSM Higgs (or three) with favorable parameters</a:t>
            </a:r>
          </a:p>
          <a:p>
            <a:pPr marL="457200" indent="-457200" algn="l" eaLnBrk="1" hangingPunct="1">
              <a:buAutoNum type="arabicParenR" startAt="2"/>
            </a:pPr>
            <a:r>
              <a:rPr lang="en-US" sz="2400" dirty="0" smtClean="0">
                <a:sym typeface="Symbol" pitchFamily="18" charset="2"/>
              </a:rPr>
              <a:t>Perform a wide range of </a:t>
            </a:r>
            <a:r>
              <a:rPr lang="en-US" sz="2400" dirty="0">
                <a:sym typeface="Symbol" pitchFamily="18" charset="2"/>
              </a:rPr>
              <a:t> physics including anomalous couplings</a:t>
            </a:r>
            <a:r>
              <a:rPr lang="en-US" sz="2400" dirty="0"/>
              <a:t> </a:t>
            </a:r>
            <a:endParaRPr lang="en-US" sz="2400" dirty="0" smtClean="0"/>
          </a:p>
          <a:p>
            <a:pPr marL="457200" indent="-457200" algn="l" eaLnBrk="1" hangingPunct="1">
              <a:buAutoNum type="arabicParenR" startAt="2"/>
            </a:pPr>
            <a:r>
              <a:rPr lang="en-US" sz="2400" dirty="0" smtClean="0"/>
              <a:t>Perform </a:t>
            </a:r>
            <a:r>
              <a:rPr lang="en-US" sz="2400" dirty="0"/>
              <a:t>interesting QCD measurements (0.002 &lt; </a:t>
            </a:r>
            <a:r>
              <a:rPr lang="en-US" sz="2400" dirty="0" err="1"/>
              <a:t>xIP</a:t>
            </a:r>
            <a:r>
              <a:rPr lang="en-US" sz="2400" dirty="0"/>
              <a:t> &lt; </a:t>
            </a:r>
            <a:r>
              <a:rPr lang="en-US" sz="2400" dirty="0" smtClean="0"/>
              <a:t>0.01 </a:t>
            </a:r>
            <a:r>
              <a:rPr lang="en-US" sz="2400" dirty="0"/>
              <a:t>)</a:t>
            </a:r>
          </a:p>
          <a:p>
            <a:pPr algn="l" eaLnBrk="1" hangingPunct="1"/>
            <a:endParaRPr lang="en-US" sz="2400" dirty="0"/>
          </a:p>
          <a:p>
            <a:pPr algn="l" eaLnBrk="1" hangingPunct="1">
              <a:buFontTx/>
              <a:buChar char="•"/>
            </a:pPr>
            <a:r>
              <a:rPr lang="en-US" sz="2400" dirty="0"/>
              <a:t>In addition, at higher  luminosity (&gt; 100 fb-1) we can : </a:t>
            </a:r>
          </a:p>
          <a:p>
            <a:pPr algn="l" eaLnBrk="1" hangingPunct="1"/>
            <a:r>
              <a:rPr lang="en-US" sz="2400" dirty="0"/>
              <a:t> </a:t>
            </a:r>
            <a:r>
              <a:rPr lang="en-US" sz="2400" dirty="0" smtClean="0"/>
              <a:t>1) Search for exotic </a:t>
            </a:r>
            <a:r>
              <a:rPr lang="en-US" sz="2400" dirty="0"/>
              <a:t>bound states such as </a:t>
            </a:r>
            <a:r>
              <a:rPr lang="en-US" sz="2400" dirty="0" err="1"/>
              <a:t>gluinoballs</a:t>
            </a:r>
            <a:r>
              <a:rPr lang="en-US" sz="2400" dirty="0"/>
              <a:t>  </a:t>
            </a:r>
          </a:p>
          <a:p>
            <a:pPr algn="l" eaLnBrk="1" hangingPunct="1"/>
            <a:r>
              <a:rPr lang="en-US" sz="2400" dirty="0" smtClean="0"/>
              <a:t> 2)  </a:t>
            </a:r>
            <a:r>
              <a:rPr lang="en-US" sz="2400" dirty="0"/>
              <a:t>Make direct observation of CP violation in some SUSY </a:t>
            </a:r>
            <a:r>
              <a:rPr lang="en-US" sz="2400" dirty="0" smtClean="0"/>
              <a:t>Higgs  </a:t>
            </a:r>
          </a:p>
          <a:p>
            <a:pPr algn="l" eaLnBrk="1" hangingPunct="1"/>
            <a:r>
              <a:rPr lang="en-US" sz="2400" dirty="0" smtClean="0"/>
              <a:t>       scenarios </a:t>
            </a:r>
            <a:endParaRPr lang="en-US" sz="2400" dirty="0"/>
          </a:p>
          <a:p>
            <a:pPr algn="l" eaLnBrk="1" hangingPunct="1"/>
            <a:r>
              <a:rPr lang="en-US" sz="2400" dirty="0"/>
              <a:t> </a:t>
            </a:r>
            <a:r>
              <a:rPr lang="en-US" sz="2400" dirty="0" smtClean="0"/>
              <a:t>3)  Disentangle </a:t>
            </a:r>
            <a:r>
              <a:rPr lang="en-US" sz="2400" dirty="0"/>
              <a:t>wide range of SUSY scenarios, including ~</a:t>
            </a:r>
            <a:r>
              <a:rPr lang="en-US" sz="2400" dirty="0" smtClean="0"/>
              <a:t>degenerate </a:t>
            </a:r>
          </a:p>
          <a:p>
            <a:pPr algn="l" eaLnBrk="1" hangingPunct="1"/>
            <a:r>
              <a:rPr lang="en-US" sz="2400" dirty="0" smtClean="0"/>
              <a:t>       Higgs  </a:t>
            </a:r>
            <a:endParaRPr lang="en-US" sz="2400" dirty="0"/>
          </a:p>
          <a:p>
            <a:pPr algn="l" eaLnBrk="1" hangingPunct="1"/>
            <a:r>
              <a:rPr lang="en-US" sz="2400"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Effect transition="in" filter="wipe(left)">
                                      <p:cBhvr>
                                        <p:cTn id="7" dur="500"/>
                                        <p:tgtEl>
                                          <p:spTgt spid="486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6403">
                                            <p:txEl>
                                              <p:pRg st="2" end="2"/>
                                            </p:txEl>
                                          </p:spTgt>
                                        </p:tgtEl>
                                        <p:attrNameLst>
                                          <p:attrName>style.visibility</p:attrName>
                                        </p:attrNameLst>
                                      </p:cBhvr>
                                      <p:to>
                                        <p:strVal val="visible"/>
                                      </p:to>
                                    </p:set>
                                    <p:animEffect transition="in" filter="wipe(left)">
                                      <p:cBhvr>
                                        <p:cTn id="12" dur="500"/>
                                        <p:tgtEl>
                                          <p:spTgt spid="48640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86403">
                                            <p:txEl>
                                              <p:pRg st="3" end="3"/>
                                            </p:txEl>
                                          </p:spTgt>
                                        </p:tgtEl>
                                        <p:attrNameLst>
                                          <p:attrName>style.visibility</p:attrName>
                                        </p:attrNameLst>
                                      </p:cBhvr>
                                      <p:to>
                                        <p:strVal val="visible"/>
                                      </p:to>
                                    </p:set>
                                    <p:animEffect transition="in" filter="wipe(left)">
                                      <p:cBhvr>
                                        <p:cTn id="15" dur="500"/>
                                        <p:tgtEl>
                                          <p:spTgt spid="48640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86403">
                                            <p:txEl>
                                              <p:pRg st="4" end="4"/>
                                            </p:txEl>
                                          </p:spTgt>
                                        </p:tgtEl>
                                        <p:attrNameLst>
                                          <p:attrName>style.visibility</p:attrName>
                                        </p:attrNameLst>
                                      </p:cBhvr>
                                      <p:to>
                                        <p:strVal val="visible"/>
                                      </p:to>
                                    </p:set>
                                    <p:animEffect transition="in" filter="wipe(left)">
                                      <p:cBhvr>
                                        <p:cTn id="18" dur="500"/>
                                        <p:tgtEl>
                                          <p:spTgt spid="48640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86403">
                                            <p:txEl>
                                              <p:pRg st="5" end="5"/>
                                            </p:txEl>
                                          </p:spTgt>
                                        </p:tgtEl>
                                        <p:attrNameLst>
                                          <p:attrName>style.visibility</p:attrName>
                                        </p:attrNameLst>
                                      </p:cBhvr>
                                      <p:to>
                                        <p:strVal val="visible"/>
                                      </p:to>
                                    </p:set>
                                    <p:animEffect transition="in" filter="wipe(left)">
                                      <p:cBhvr>
                                        <p:cTn id="21" dur="500"/>
                                        <p:tgtEl>
                                          <p:spTgt spid="48640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6403">
                                            <p:txEl>
                                              <p:pRg st="7" end="7"/>
                                            </p:txEl>
                                          </p:spTgt>
                                        </p:tgtEl>
                                        <p:attrNameLst>
                                          <p:attrName>style.visibility</p:attrName>
                                        </p:attrNameLst>
                                      </p:cBhvr>
                                      <p:to>
                                        <p:strVal val="visible"/>
                                      </p:to>
                                    </p:set>
                                    <p:animEffect transition="in" filter="wipe(left)">
                                      <p:cBhvr>
                                        <p:cTn id="26" dur="500"/>
                                        <p:tgtEl>
                                          <p:spTgt spid="486403">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486403">
                                            <p:txEl>
                                              <p:pRg st="8" end="8"/>
                                            </p:txEl>
                                          </p:spTgt>
                                        </p:tgtEl>
                                        <p:attrNameLst>
                                          <p:attrName>style.visibility</p:attrName>
                                        </p:attrNameLst>
                                      </p:cBhvr>
                                      <p:to>
                                        <p:strVal val="visible"/>
                                      </p:to>
                                    </p:set>
                                    <p:animEffect transition="in" filter="wipe(left)">
                                      <p:cBhvr>
                                        <p:cTn id="29" dur="500"/>
                                        <p:tgtEl>
                                          <p:spTgt spid="486403">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486403">
                                            <p:txEl>
                                              <p:pRg st="9" end="9"/>
                                            </p:txEl>
                                          </p:spTgt>
                                        </p:tgtEl>
                                        <p:attrNameLst>
                                          <p:attrName>style.visibility</p:attrName>
                                        </p:attrNameLst>
                                      </p:cBhvr>
                                      <p:to>
                                        <p:strVal val="visible"/>
                                      </p:to>
                                    </p:set>
                                    <p:animEffect transition="in" filter="wipe(left)">
                                      <p:cBhvr>
                                        <p:cTn id="32" dur="500"/>
                                        <p:tgtEl>
                                          <p:spTgt spid="486403">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486403">
                                            <p:txEl>
                                              <p:pRg st="10" end="10"/>
                                            </p:txEl>
                                          </p:spTgt>
                                        </p:tgtEl>
                                        <p:attrNameLst>
                                          <p:attrName>style.visibility</p:attrName>
                                        </p:attrNameLst>
                                      </p:cBhvr>
                                      <p:to>
                                        <p:strVal val="visible"/>
                                      </p:to>
                                    </p:set>
                                    <p:animEffect transition="in" filter="wipe(left)">
                                      <p:cBhvr>
                                        <p:cTn id="35" dur="500"/>
                                        <p:tgtEl>
                                          <p:spTgt spid="486403">
                                            <p:txEl>
                                              <p:pRg st="10" end="1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486403">
                                            <p:txEl>
                                              <p:pRg st="11" end="11"/>
                                            </p:txEl>
                                          </p:spTgt>
                                        </p:tgtEl>
                                        <p:attrNameLst>
                                          <p:attrName>style.visibility</p:attrName>
                                        </p:attrNameLst>
                                      </p:cBhvr>
                                      <p:to>
                                        <p:strVal val="visible"/>
                                      </p:to>
                                    </p:set>
                                    <p:animEffect transition="in" filter="wipe(left)">
                                      <p:cBhvr>
                                        <p:cTn id="38" dur="500"/>
                                        <p:tgtEl>
                                          <p:spTgt spid="486403">
                                            <p:txEl>
                                              <p:pRg st="11" end="1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486403">
                                            <p:txEl>
                                              <p:pRg st="12" end="12"/>
                                            </p:txEl>
                                          </p:spTgt>
                                        </p:tgtEl>
                                        <p:attrNameLst>
                                          <p:attrName>style.visibility</p:attrName>
                                        </p:attrNameLst>
                                      </p:cBhvr>
                                      <p:to>
                                        <p:strVal val="visible"/>
                                      </p:to>
                                    </p:set>
                                    <p:animEffect transition="in" filter="wipe(left)">
                                      <p:cBhvr>
                                        <p:cTn id="41" dur="500"/>
                                        <p:tgtEl>
                                          <p:spTgt spid="4864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0"/>
          <a:ext cx="8981038" cy="6595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nvGraphicFramePr>
        <p:xfrm>
          <a:off x="2986617" y="2343150"/>
          <a:ext cx="6157383" cy="45148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6200" y="4572000"/>
            <a:ext cx="2667000" cy="1569660"/>
          </a:xfrm>
          <a:prstGeom prst="rect">
            <a:avLst/>
          </a:prstGeom>
          <a:noFill/>
        </p:spPr>
        <p:txBody>
          <a:bodyPr wrap="square" rtlCol="0">
            <a:spAutoFit/>
          </a:bodyPr>
          <a:lstStyle/>
          <a:p>
            <a:r>
              <a:rPr lang="en-US" sz="2400" b="1" dirty="0" smtClean="0">
                <a:solidFill>
                  <a:srgbClr val="FF0000"/>
                </a:solidFill>
              </a:rPr>
              <a:t>More </a:t>
            </a:r>
            <a:r>
              <a:rPr lang="en-US" sz="2400" b="1" dirty="0" err="1" smtClean="0">
                <a:solidFill>
                  <a:srgbClr val="FF0000"/>
                </a:solidFill>
              </a:rPr>
              <a:t>pe’s</a:t>
            </a:r>
            <a:r>
              <a:rPr lang="en-US" sz="2400" b="1" dirty="0" smtClean="0">
                <a:solidFill>
                  <a:srgbClr val="FF0000"/>
                </a:solidFill>
              </a:rPr>
              <a:t> implies higher  current, so tube saturates at lower frequency </a:t>
            </a:r>
            <a:endParaRPr lang="en-US" sz="2400" b="1" dirty="0">
              <a:solidFill>
                <a:srgbClr val="FF0000"/>
              </a:solidFill>
            </a:endParaRPr>
          </a:p>
        </p:txBody>
      </p:sp>
      <p:sp>
        <p:nvSpPr>
          <p:cNvPr id="7" name="Rectangle 2"/>
          <p:cNvSpPr txBox="1">
            <a:spLocks noChangeArrowheads="1"/>
          </p:cNvSpPr>
          <p:nvPr/>
        </p:nvSpPr>
        <p:spPr bwMode="auto">
          <a:xfrm>
            <a:off x="76200" y="-255588"/>
            <a:ext cx="9144000" cy="1169988"/>
          </a:xfrm>
          <a:prstGeom prst="rect">
            <a:avLst/>
          </a:prstGeom>
          <a:noFill/>
          <a:ln w="9525">
            <a:noFill/>
            <a:miter lim="800000"/>
            <a:headEnd/>
            <a:tailEnd/>
          </a:ln>
        </p:spPr>
        <p:txBody>
          <a:bodyPr anchor="ctr"/>
          <a:lstStyle/>
          <a:p>
            <a:pPr algn="ctr" eaLnBrk="0" hangingPunct="0">
              <a:defRPr/>
            </a:pPr>
            <a:r>
              <a:rPr lang="en-US" sz="4400" b="1" u="sng" kern="0" dirty="0" smtClean="0">
                <a:solidFill>
                  <a:srgbClr val="3216D8"/>
                </a:solidFill>
                <a:latin typeface="Times New Roman" pitchFamily="18" charset="0"/>
                <a:ea typeface="+mj-ea"/>
                <a:cs typeface="Times New Roman" pitchFamily="18" charset="0"/>
              </a:rPr>
              <a:t>Rate/Current Limits as f(#</a:t>
            </a:r>
            <a:r>
              <a:rPr lang="en-US" sz="4400" b="1" u="sng" kern="0" dirty="0" err="1" smtClean="0">
                <a:solidFill>
                  <a:srgbClr val="3216D8"/>
                </a:solidFill>
                <a:latin typeface="Times New Roman" pitchFamily="18" charset="0"/>
                <a:ea typeface="+mj-ea"/>
                <a:cs typeface="Times New Roman" pitchFamily="18" charset="0"/>
              </a:rPr>
              <a:t>pe’s</a:t>
            </a:r>
            <a:r>
              <a:rPr lang="en-US" sz="4400" b="1" u="sng" kern="0" dirty="0" smtClean="0">
                <a:solidFill>
                  <a:srgbClr val="3216D8"/>
                </a:solidFill>
                <a:latin typeface="Times New Roman" pitchFamily="18" charset="0"/>
                <a:ea typeface="+mj-ea"/>
                <a:cs typeface="Times New Roman" pitchFamily="18" charset="0"/>
              </a:rPr>
              <a:t>)</a:t>
            </a:r>
            <a:endParaRPr lang="en-US" sz="4400" b="1" u="sng" kern="0" dirty="0">
              <a:solidFill>
                <a:srgbClr val="3216D8"/>
              </a:solidFill>
              <a:latin typeface="Times New Roman" pitchFamily="18" charset="0"/>
              <a:ea typeface="+mj-ea"/>
              <a:cs typeface="Times New Roman" pitchFamily="18" charset="0"/>
            </a:endParaRPr>
          </a:p>
        </p:txBody>
      </p:sp>
      <p:sp>
        <p:nvSpPr>
          <p:cNvPr id="8" name="Rectangle 7"/>
          <p:cNvSpPr/>
          <p:nvPr/>
        </p:nvSpPr>
        <p:spPr>
          <a:xfrm>
            <a:off x="5486400" y="838200"/>
            <a:ext cx="3124200" cy="2308324"/>
          </a:xfrm>
          <a:prstGeom prst="rect">
            <a:avLst/>
          </a:prstGeom>
        </p:spPr>
        <p:txBody>
          <a:bodyPr wrap="square">
            <a:spAutoFit/>
          </a:bodyPr>
          <a:lstStyle/>
          <a:p>
            <a:r>
              <a:rPr lang="en-US" sz="2400" b="1" dirty="0" smtClean="0"/>
              <a:t>For fixed gain, study how relative pulse height varies  with rate/current for different numbers of photoelectrons</a:t>
            </a:r>
            <a:endParaRPr lang="en-US" sz="2400" b="1" dirty="0"/>
          </a:p>
        </p:txBody>
      </p:sp>
      <p:sp>
        <p:nvSpPr>
          <p:cNvPr id="9" name="Footer Placeholder 8"/>
          <p:cNvSpPr>
            <a:spLocks noGrp="1"/>
          </p:cNvSpPr>
          <p:nvPr>
            <p:ph type="ftr" sz="quarter" idx="11"/>
          </p:nvPr>
        </p:nvSpPr>
        <p:spPr/>
        <p:txBody>
          <a:bodyPr/>
          <a:lstStyle/>
          <a:p>
            <a:r>
              <a:rPr lang="en-US" smtClean="0"/>
              <a:t>Andrew Brandt,  Giessen Cherenkov Workshop </a:t>
            </a:r>
            <a:endParaRPr lang="en-US"/>
          </a:p>
        </p:txBody>
      </p:sp>
      <p:sp>
        <p:nvSpPr>
          <p:cNvPr id="10" name="TextBox 4"/>
          <p:cNvSpPr txBox="1">
            <a:spLocks noChangeArrowheads="1"/>
          </p:cNvSpPr>
          <p:nvPr/>
        </p:nvSpPr>
        <p:spPr bwMode="auto">
          <a:xfrm>
            <a:off x="1371600" y="1214437"/>
            <a:ext cx="1676400" cy="461963"/>
          </a:xfrm>
          <a:prstGeom prst="rect">
            <a:avLst/>
          </a:prstGeom>
          <a:noFill/>
          <a:ln w="9525">
            <a:noFill/>
            <a:miter lim="800000"/>
            <a:headEnd/>
            <a:tailEnd/>
          </a:ln>
        </p:spPr>
        <p:txBody>
          <a:bodyPr>
            <a:spAutoFit/>
          </a:bodyPr>
          <a:lstStyle/>
          <a:p>
            <a:r>
              <a:rPr lang="en-US" sz="2400" b="1" dirty="0">
                <a:solidFill>
                  <a:srgbClr val="0000FF"/>
                </a:solidFill>
              </a:rPr>
              <a:t>400  </a:t>
            </a:r>
            <a:r>
              <a:rPr lang="en-US" sz="2400" b="1" dirty="0" err="1">
                <a:solidFill>
                  <a:srgbClr val="0000FF"/>
                </a:solidFill>
              </a:rPr>
              <a:t>pe’s</a:t>
            </a:r>
            <a:endParaRPr lang="en-US" sz="2400" b="1" dirty="0">
              <a:solidFill>
                <a:srgbClr val="0000FF"/>
              </a:solidFill>
            </a:endParaRPr>
          </a:p>
        </p:txBody>
      </p:sp>
      <p:sp>
        <p:nvSpPr>
          <p:cNvPr id="11" name="TextBox 5"/>
          <p:cNvSpPr txBox="1">
            <a:spLocks noChangeArrowheads="1"/>
          </p:cNvSpPr>
          <p:nvPr/>
        </p:nvSpPr>
        <p:spPr bwMode="auto">
          <a:xfrm>
            <a:off x="3429000" y="1595437"/>
            <a:ext cx="1676400" cy="461963"/>
          </a:xfrm>
          <a:prstGeom prst="rect">
            <a:avLst/>
          </a:prstGeom>
          <a:noFill/>
          <a:ln w="9525">
            <a:noFill/>
            <a:miter lim="800000"/>
            <a:headEnd/>
            <a:tailEnd/>
          </a:ln>
        </p:spPr>
        <p:txBody>
          <a:bodyPr>
            <a:spAutoFit/>
          </a:bodyPr>
          <a:lstStyle/>
          <a:p>
            <a:r>
              <a:rPr lang="en-US" sz="2400" b="1" dirty="0">
                <a:solidFill>
                  <a:srgbClr val="00B050"/>
                </a:solidFill>
              </a:rPr>
              <a:t>4  </a:t>
            </a:r>
            <a:r>
              <a:rPr lang="en-US" sz="2400" b="1" dirty="0" err="1">
                <a:solidFill>
                  <a:srgbClr val="00B050"/>
                </a:solidFill>
              </a:rPr>
              <a:t>pe’s</a:t>
            </a:r>
            <a:endParaRPr lang="en-US" sz="2400" b="1" dirty="0">
              <a:solidFill>
                <a:srgbClr val="00B050"/>
              </a:solidFill>
            </a:endParaRPr>
          </a:p>
        </p:txBody>
      </p:sp>
      <p:sp>
        <p:nvSpPr>
          <p:cNvPr id="12" name="TextBox 11"/>
          <p:cNvSpPr txBox="1"/>
          <p:nvPr/>
        </p:nvSpPr>
        <p:spPr>
          <a:xfrm>
            <a:off x="5105400" y="4800600"/>
            <a:ext cx="1962076" cy="369332"/>
          </a:xfrm>
          <a:prstGeom prst="rect">
            <a:avLst/>
          </a:prstGeom>
          <a:noFill/>
        </p:spPr>
        <p:txBody>
          <a:bodyPr wrap="none" rtlCol="0">
            <a:spAutoFit/>
          </a:bodyPr>
          <a:lstStyle/>
          <a:p>
            <a:r>
              <a:rPr lang="en-US" dirty="0" smtClean="0"/>
              <a:t>~1pA input current</a:t>
            </a:r>
            <a:endParaRPr lang="en-US" dirty="0"/>
          </a:p>
        </p:txBody>
      </p:sp>
      <p:cxnSp>
        <p:nvCxnSpPr>
          <p:cNvPr id="14" name="Straight Arrow Connector 13"/>
          <p:cNvCxnSpPr/>
          <p:nvPr/>
        </p:nvCxnSpPr>
        <p:spPr>
          <a:xfrm rot="16200000" flipH="1">
            <a:off x="6629400" y="5486400"/>
            <a:ext cx="1066800" cy="457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40</a:t>
            </a:fld>
            <a:endParaRPr lang="en-US"/>
          </a:p>
        </p:txBody>
      </p:sp>
      <p:sp>
        <p:nvSpPr>
          <p:cNvPr id="15" name="Date Placeholder 14"/>
          <p:cNvSpPr>
            <a:spLocks noGrp="1"/>
          </p:cNvSpPr>
          <p:nvPr>
            <p:ph type="dt" sz="half" idx="10"/>
          </p:nvPr>
        </p:nvSpPr>
        <p:spPr/>
        <p:txBody>
          <a:bodyPr/>
          <a:lstStyle/>
          <a:p>
            <a:r>
              <a:rPr lang="en-US" smtClean="0"/>
              <a:t>5/12/2009</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1645608" y="228600"/>
            <a:ext cx="5974392" cy="754053"/>
          </a:xfrm>
          <a:prstGeom prst="rect">
            <a:avLst/>
          </a:prstGeom>
          <a:noFill/>
          <a:ln w="12700">
            <a:noFill/>
            <a:miter lim="800000"/>
            <a:headEnd/>
            <a:tailEnd/>
          </a:ln>
        </p:spPr>
        <p:txBody>
          <a:bodyPr wrap="none" lIns="0" tIns="0" rIns="0" bIns="0" anchor="ctr">
            <a:spAutoFit/>
          </a:bodyPr>
          <a:lstStyle/>
          <a:p>
            <a:r>
              <a:rPr lang="en-US" sz="4900" b="1" u="sng" dirty="0">
                <a:solidFill>
                  <a:srgbClr val="3216D8"/>
                </a:solidFill>
                <a:latin typeface="Times New Roman" pitchFamily="18" charset="0"/>
                <a:ea typeface="Gill Sans"/>
                <a:cs typeface="Times New Roman" pitchFamily="18" charset="0"/>
              </a:rPr>
              <a:t>Rate </a:t>
            </a:r>
            <a:r>
              <a:rPr lang="en-US" sz="4900" b="1" u="sng" dirty="0" smtClean="0">
                <a:solidFill>
                  <a:srgbClr val="3216D8"/>
                </a:solidFill>
                <a:latin typeface="Times New Roman" pitchFamily="18" charset="0"/>
                <a:ea typeface="Gill Sans"/>
                <a:cs typeface="Times New Roman" pitchFamily="18" charset="0"/>
              </a:rPr>
              <a:t>Limits </a:t>
            </a:r>
            <a:r>
              <a:rPr lang="en-US" sz="4900" b="1" u="sng" dirty="0">
                <a:solidFill>
                  <a:srgbClr val="3216D8"/>
                </a:solidFill>
                <a:latin typeface="Times New Roman" pitchFamily="18" charset="0"/>
                <a:ea typeface="Gill Sans"/>
                <a:cs typeface="Times New Roman" pitchFamily="18" charset="0"/>
              </a:rPr>
              <a:t>as f(gain) </a:t>
            </a:r>
          </a:p>
        </p:txBody>
      </p:sp>
      <p:sp>
        <p:nvSpPr>
          <p:cNvPr id="15363" name="TextBox 6"/>
          <p:cNvSpPr txBox="1">
            <a:spLocks noChangeArrowheads="1"/>
          </p:cNvSpPr>
          <p:nvPr/>
        </p:nvSpPr>
        <p:spPr bwMode="auto">
          <a:xfrm>
            <a:off x="1676400" y="6172200"/>
            <a:ext cx="5516190" cy="369332"/>
          </a:xfrm>
          <a:prstGeom prst="rect">
            <a:avLst/>
          </a:prstGeom>
          <a:solidFill>
            <a:srgbClr val="FFFF00"/>
          </a:solidFill>
          <a:ln w="9525">
            <a:solidFill>
              <a:schemeClr val="tx1"/>
            </a:solidFill>
            <a:miter lim="800000"/>
            <a:headEnd/>
            <a:tailEnd/>
          </a:ln>
        </p:spPr>
        <p:txBody>
          <a:bodyPr wrap="none">
            <a:spAutoFit/>
          </a:bodyPr>
          <a:lstStyle/>
          <a:p>
            <a:r>
              <a:rPr lang="en-US" dirty="0" smtClean="0"/>
              <a:t>Saturation decreases with decreased gain, but not linear </a:t>
            </a:r>
            <a:endParaRPr lang="en-US" dirty="0"/>
          </a:p>
        </p:txBody>
      </p:sp>
      <p:pic>
        <p:nvPicPr>
          <p:cNvPr id="15364" name="Picture 7"/>
          <p:cNvPicPr>
            <a:picLocks noChangeAspect="1" noChangeArrowheads="1"/>
          </p:cNvPicPr>
          <p:nvPr/>
        </p:nvPicPr>
        <p:blipFill>
          <a:blip r:embed="rId3"/>
          <a:srcRect/>
          <a:stretch>
            <a:fillRect/>
          </a:stretch>
        </p:blipFill>
        <p:spPr bwMode="auto">
          <a:xfrm>
            <a:off x="228600" y="1219200"/>
            <a:ext cx="7639050" cy="4953000"/>
          </a:xfrm>
          <a:prstGeom prst="rect">
            <a:avLst/>
          </a:prstGeom>
          <a:noFill/>
          <a:ln w="9525">
            <a:noFill/>
            <a:miter lim="800000"/>
            <a:headEnd/>
            <a:tailEnd/>
          </a:ln>
        </p:spPr>
      </p:pic>
      <p:sp>
        <p:nvSpPr>
          <p:cNvPr id="15365" name="TextBox 4"/>
          <p:cNvSpPr txBox="1">
            <a:spLocks noChangeArrowheads="1"/>
          </p:cNvSpPr>
          <p:nvPr/>
        </p:nvSpPr>
        <p:spPr bwMode="auto">
          <a:xfrm>
            <a:off x="3276600" y="3124200"/>
            <a:ext cx="1676400" cy="400050"/>
          </a:xfrm>
          <a:prstGeom prst="rect">
            <a:avLst/>
          </a:prstGeom>
          <a:noFill/>
          <a:ln w="9525">
            <a:noFill/>
            <a:miter lim="800000"/>
            <a:headEnd/>
            <a:tailEnd/>
          </a:ln>
        </p:spPr>
        <p:txBody>
          <a:bodyPr>
            <a:spAutoFit/>
          </a:bodyPr>
          <a:lstStyle/>
          <a:p>
            <a:r>
              <a:rPr lang="en-US" sz="2000">
                <a:solidFill>
                  <a:srgbClr val="FF0000"/>
                </a:solidFill>
              </a:rPr>
              <a:t>4x10</a:t>
            </a:r>
            <a:r>
              <a:rPr lang="en-US" sz="2000" baseline="30000">
                <a:solidFill>
                  <a:srgbClr val="FF0000"/>
                </a:solidFill>
              </a:rPr>
              <a:t>5</a:t>
            </a:r>
            <a:r>
              <a:rPr lang="en-US" sz="2000">
                <a:solidFill>
                  <a:srgbClr val="FF0000"/>
                </a:solidFill>
              </a:rPr>
              <a:t> Gain</a:t>
            </a:r>
          </a:p>
        </p:txBody>
      </p:sp>
      <p:sp>
        <p:nvSpPr>
          <p:cNvPr id="15366" name="TextBox 5"/>
          <p:cNvSpPr txBox="1">
            <a:spLocks noChangeArrowheads="1"/>
          </p:cNvSpPr>
          <p:nvPr/>
        </p:nvSpPr>
        <p:spPr bwMode="auto">
          <a:xfrm>
            <a:off x="5181600" y="2514600"/>
            <a:ext cx="1676400" cy="400050"/>
          </a:xfrm>
          <a:prstGeom prst="rect">
            <a:avLst/>
          </a:prstGeom>
          <a:noFill/>
          <a:ln w="9525">
            <a:noFill/>
            <a:miter lim="800000"/>
            <a:headEnd/>
            <a:tailEnd/>
          </a:ln>
        </p:spPr>
        <p:txBody>
          <a:bodyPr>
            <a:spAutoFit/>
          </a:bodyPr>
          <a:lstStyle/>
          <a:p>
            <a:r>
              <a:rPr lang="en-US" sz="2000">
                <a:solidFill>
                  <a:srgbClr val="0000FF"/>
                </a:solidFill>
              </a:rPr>
              <a:t>4x10</a:t>
            </a:r>
            <a:r>
              <a:rPr lang="en-US" sz="2000" baseline="30000">
                <a:solidFill>
                  <a:srgbClr val="0000FF"/>
                </a:solidFill>
              </a:rPr>
              <a:t>4</a:t>
            </a:r>
            <a:r>
              <a:rPr lang="en-US" sz="2000">
                <a:solidFill>
                  <a:srgbClr val="0000FF"/>
                </a:solidFill>
              </a:rPr>
              <a:t> Gain</a:t>
            </a:r>
          </a:p>
        </p:txBody>
      </p:sp>
      <p:sp>
        <p:nvSpPr>
          <p:cNvPr id="7" name="Rectangle 6"/>
          <p:cNvSpPr/>
          <p:nvPr/>
        </p:nvSpPr>
        <p:spPr>
          <a:xfrm>
            <a:off x="7315200" y="1600200"/>
            <a:ext cx="1828800" cy="4154984"/>
          </a:xfrm>
          <a:prstGeom prst="rect">
            <a:avLst/>
          </a:prstGeom>
          <a:solidFill>
            <a:schemeClr val="bg1"/>
          </a:solidFill>
        </p:spPr>
        <p:txBody>
          <a:bodyPr wrap="square">
            <a:spAutoFit/>
          </a:bodyPr>
          <a:lstStyle/>
          <a:p>
            <a:r>
              <a:rPr lang="en-US" sz="2400" b="1" dirty="0" smtClean="0"/>
              <a:t>For fixed number of photo-electrons (160)  study how relative pulse height varies  with rate for two different gain values </a:t>
            </a:r>
            <a:endParaRPr lang="en-US" sz="2400"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41</a:t>
            </a:fld>
            <a:endParaRPr lang="en-US"/>
          </a:p>
        </p:txBody>
      </p:sp>
      <p:sp>
        <p:nvSpPr>
          <p:cNvPr id="10" name="Date Placeholder 9"/>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3"/>
          <a:srcRect/>
          <a:stretch>
            <a:fillRect/>
          </a:stretch>
        </p:blipFill>
        <p:spPr bwMode="auto">
          <a:xfrm>
            <a:off x="838200" y="1295400"/>
            <a:ext cx="7043738" cy="5291138"/>
          </a:xfrm>
          <a:prstGeom prst="rect">
            <a:avLst/>
          </a:prstGeom>
          <a:noFill/>
          <a:ln w="9525">
            <a:noFill/>
            <a:miter lim="800000"/>
            <a:headEnd/>
            <a:tailEnd/>
          </a:ln>
        </p:spPr>
      </p:pic>
      <p:sp>
        <p:nvSpPr>
          <p:cNvPr id="17412" name="TextBox 7"/>
          <p:cNvSpPr txBox="1">
            <a:spLocks noChangeArrowheads="1"/>
          </p:cNvSpPr>
          <p:nvPr/>
        </p:nvSpPr>
        <p:spPr bwMode="auto">
          <a:xfrm>
            <a:off x="1981200" y="6324600"/>
            <a:ext cx="5181600" cy="369888"/>
          </a:xfrm>
          <a:prstGeom prst="rect">
            <a:avLst/>
          </a:prstGeom>
          <a:solidFill>
            <a:srgbClr val="FFFF00"/>
          </a:solidFill>
          <a:ln w="9525">
            <a:solidFill>
              <a:schemeClr val="tx1"/>
            </a:solidFill>
            <a:miter lim="800000"/>
            <a:headEnd/>
            <a:tailEnd/>
          </a:ln>
        </p:spPr>
        <p:txBody>
          <a:bodyPr>
            <a:spAutoFit/>
          </a:bodyPr>
          <a:lstStyle/>
          <a:p>
            <a:r>
              <a:rPr lang="en-US" b="1" dirty="0"/>
              <a:t>Scaling  of saturation with  beam area as expected</a:t>
            </a:r>
          </a:p>
        </p:txBody>
      </p:sp>
      <p:sp>
        <p:nvSpPr>
          <p:cNvPr id="17413" name="TextBox 4"/>
          <p:cNvSpPr txBox="1">
            <a:spLocks noChangeArrowheads="1"/>
          </p:cNvSpPr>
          <p:nvPr/>
        </p:nvSpPr>
        <p:spPr bwMode="auto">
          <a:xfrm>
            <a:off x="7696200" y="2286000"/>
            <a:ext cx="1371600" cy="3140075"/>
          </a:xfrm>
          <a:prstGeom prst="rect">
            <a:avLst/>
          </a:prstGeom>
          <a:solidFill>
            <a:srgbClr val="FF0000"/>
          </a:solidFill>
          <a:ln w="9525">
            <a:solidFill>
              <a:schemeClr val="tx1"/>
            </a:solidFill>
            <a:miter lim="800000"/>
            <a:headEnd/>
            <a:tailEnd/>
          </a:ln>
        </p:spPr>
        <p:txBody>
          <a:bodyPr>
            <a:spAutoFit/>
          </a:bodyPr>
          <a:lstStyle/>
          <a:p>
            <a:r>
              <a:rPr lang="en-US">
                <a:solidFill>
                  <a:srgbClr val="FFFF00"/>
                </a:solidFill>
              </a:rPr>
              <a:t>Note the last point is ~400 MHz/cm</a:t>
            </a:r>
            <a:r>
              <a:rPr lang="en-US" baseline="30000">
                <a:solidFill>
                  <a:srgbClr val="FFFF00"/>
                </a:solidFill>
              </a:rPr>
              <a:t>2</a:t>
            </a:r>
            <a:r>
              <a:rPr lang="en-US">
                <a:solidFill>
                  <a:srgbClr val="FFFF00"/>
                </a:solidFill>
              </a:rPr>
              <a:t> pe rate! </a:t>
            </a:r>
          </a:p>
          <a:p>
            <a:r>
              <a:rPr lang="en-US">
                <a:solidFill>
                  <a:srgbClr val="FFFF00"/>
                </a:solidFill>
              </a:rPr>
              <a:t>10 pe’s at 10 MHz with 0.24  cm</a:t>
            </a:r>
            <a:r>
              <a:rPr lang="en-US" baseline="30000">
                <a:solidFill>
                  <a:srgbClr val="FFFF00"/>
                </a:solidFill>
              </a:rPr>
              <a:t>2</a:t>
            </a:r>
            <a:r>
              <a:rPr lang="en-US">
                <a:solidFill>
                  <a:srgbClr val="FFFF00"/>
                </a:solidFill>
              </a:rPr>
              <a:t>  area</a:t>
            </a:r>
          </a:p>
          <a:p>
            <a:r>
              <a:rPr lang="en-US">
                <a:solidFill>
                  <a:srgbClr val="FFFF00"/>
                </a:solidFill>
              </a:rPr>
              <a:t>at gain of 0.8x10</a:t>
            </a:r>
            <a:r>
              <a:rPr lang="en-US" baseline="30000">
                <a:solidFill>
                  <a:srgbClr val="FFFF00"/>
                </a:solidFill>
              </a:rPr>
              <a:t>5</a:t>
            </a:r>
          </a:p>
        </p:txBody>
      </p:sp>
      <p:sp>
        <p:nvSpPr>
          <p:cNvPr id="17414" name="Rectangle 6"/>
          <p:cNvSpPr>
            <a:spLocks noChangeArrowheads="1"/>
          </p:cNvSpPr>
          <p:nvPr/>
        </p:nvSpPr>
        <p:spPr bwMode="auto">
          <a:xfrm>
            <a:off x="6605588" y="1143000"/>
            <a:ext cx="2309812" cy="369888"/>
          </a:xfrm>
          <a:prstGeom prst="rect">
            <a:avLst/>
          </a:prstGeom>
          <a:noFill/>
          <a:ln w="9525">
            <a:noFill/>
            <a:miter lim="800000"/>
            <a:headEnd/>
            <a:tailEnd/>
          </a:ln>
        </p:spPr>
        <p:txBody>
          <a:bodyPr wrap="none">
            <a:spAutoFit/>
          </a:bodyPr>
          <a:lstStyle/>
          <a:p>
            <a:r>
              <a:rPr lang="en-US">
                <a:solidFill>
                  <a:srgbClr val="191919"/>
                </a:solidFill>
                <a:ea typeface="Gill Sans"/>
                <a:cs typeface="Gill Sans"/>
              </a:rPr>
              <a:t>(~10 pe,  gain ~0.8E5)</a:t>
            </a:r>
          </a:p>
        </p:txBody>
      </p:sp>
      <p:cxnSp>
        <p:nvCxnSpPr>
          <p:cNvPr id="17415" name="Straight Arrow Connector 7"/>
          <p:cNvCxnSpPr>
            <a:cxnSpLocks noChangeShapeType="1"/>
          </p:cNvCxnSpPr>
          <p:nvPr/>
        </p:nvCxnSpPr>
        <p:spPr bwMode="auto">
          <a:xfrm rot="10800000" flipV="1">
            <a:off x="5334000" y="3581400"/>
            <a:ext cx="762000" cy="381000"/>
          </a:xfrm>
          <a:prstGeom prst="straightConnector1">
            <a:avLst/>
          </a:prstGeom>
          <a:noFill/>
          <a:ln w="38100" algn="ctr">
            <a:solidFill>
              <a:schemeClr val="tx1"/>
            </a:solidFill>
            <a:round/>
            <a:headEnd/>
            <a:tailEnd type="arrow" w="med" len="med"/>
          </a:ln>
        </p:spPr>
      </p:cxnSp>
      <p:sp>
        <p:nvSpPr>
          <p:cNvPr id="17416" name="Rectangle 11"/>
          <p:cNvSpPr>
            <a:spLocks noChangeArrowheads="1"/>
          </p:cNvSpPr>
          <p:nvPr/>
        </p:nvSpPr>
        <p:spPr bwMode="auto">
          <a:xfrm>
            <a:off x="5743575" y="3287713"/>
            <a:ext cx="1724025" cy="369887"/>
          </a:xfrm>
          <a:prstGeom prst="rect">
            <a:avLst/>
          </a:prstGeom>
          <a:noFill/>
          <a:ln w="9525">
            <a:noFill/>
            <a:miter lim="800000"/>
            <a:headEnd/>
            <a:tailEnd/>
          </a:ln>
        </p:spPr>
        <p:txBody>
          <a:bodyPr wrap="none">
            <a:spAutoFit/>
          </a:bodyPr>
          <a:lstStyle/>
          <a:p>
            <a:r>
              <a:rPr lang="en-US"/>
              <a:t>2x10</a:t>
            </a:r>
            <a:r>
              <a:rPr lang="en-US" baseline="30000"/>
              <a:t>33  </a:t>
            </a:r>
            <a:r>
              <a:rPr lang="en-US"/>
              <a:t> at 420m</a:t>
            </a:r>
          </a:p>
        </p:txBody>
      </p:sp>
      <p:sp>
        <p:nvSpPr>
          <p:cNvPr id="17417" name="Rectangle 12"/>
          <p:cNvSpPr>
            <a:spLocks noChangeArrowheads="1"/>
          </p:cNvSpPr>
          <p:nvPr/>
        </p:nvSpPr>
        <p:spPr bwMode="auto">
          <a:xfrm>
            <a:off x="7086600" y="5562600"/>
            <a:ext cx="1768475" cy="923925"/>
          </a:xfrm>
          <a:prstGeom prst="rect">
            <a:avLst/>
          </a:prstGeom>
          <a:solidFill>
            <a:schemeClr val="bg1"/>
          </a:solidFill>
          <a:ln w="9525">
            <a:noFill/>
            <a:miter lim="800000"/>
            <a:headEnd/>
            <a:tailEnd/>
          </a:ln>
        </p:spPr>
        <p:txBody>
          <a:bodyPr wrap="none">
            <a:spAutoFit/>
          </a:bodyPr>
          <a:lstStyle/>
          <a:p>
            <a:r>
              <a:rPr lang="en-US"/>
              <a:t>10</a:t>
            </a:r>
            <a:r>
              <a:rPr lang="en-US" baseline="30000"/>
              <a:t>34  </a:t>
            </a:r>
            <a:r>
              <a:rPr lang="en-US"/>
              <a:t> at 220m</a:t>
            </a:r>
          </a:p>
          <a:p>
            <a:r>
              <a:rPr lang="en-US"/>
              <a:t>about 450 MHz </a:t>
            </a:r>
          </a:p>
          <a:p>
            <a:r>
              <a:rPr lang="en-US"/>
              <a:t>pe/cm</a:t>
            </a:r>
            <a:r>
              <a:rPr lang="en-US" baseline="30000"/>
              <a:t>2</a:t>
            </a:r>
          </a:p>
        </p:txBody>
      </p:sp>
      <p:cxnSp>
        <p:nvCxnSpPr>
          <p:cNvPr id="17418" name="Straight Arrow Connector 13"/>
          <p:cNvCxnSpPr>
            <a:cxnSpLocks noChangeShapeType="1"/>
          </p:cNvCxnSpPr>
          <p:nvPr/>
        </p:nvCxnSpPr>
        <p:spPr bwMode="auto">
          <a:xfrm rot="10800000">
            <a:off x="6553200" y="5562600"/>
            <a:ext cx="533400" cy="381000"/>
          </a:xfrm>
          <a:prstGeom prst="straightConnector1">
            <a:avLst/>
          </a:prstGeom>
          <a:noFill/>
          <a:ln w="38100" algn="ctr">
            <a:solidFill>
              <a:schemeClr val="tx1"/>
            </a:solidFill>
            <a:round/>
            <a:headEnd/>
            <a:tailEnd type="arrow" w="med" len="med"/>
          </a:ln>
        </p:spPr>
      </p:cxnSp>
      <p:sp>
        <p:nvSpPr>
          <p:cNvPr id="12" name="Slide Number Placeholder 11"/>
          <p:cNvSpPr>
            <a:spLocks noGrp="1"/>
          </p:cNvSpPr>
          <p:nvPr>
            <p:ph type="sldNum" sz="quarter" idx="12"/>
          </p:nvPr>
        </p:nvSpPr>
        <p:spPr/>
        <p:txBody>
          <a:bodyPr/>
          <a:lstStyle/>
          <a:p>
            <a:fld id="{B6F15528-21DE-4FAA-801E-634DDDAF4B2B}" type="slidenum">
              <a:rPr lang="en-US" smtClean="0"/>
              <a:pPr/>
              <a:t>42</a:t>
            </a:fld>
            <a:endParaRPr lang="en-US"/>
          </a:p>
        </p:txBody>
      </p:sp>
      <p:sp>
        <p:nvSpPr>
          <p:cNvPr id="13" name="Date Placeholder 12"/>
          <p:cNvSpPr>
            <a:spLocks noGrp="1"/>
          </p:cNvSpPr>
          <p:nvPr>
            <p:ph type="dt" sz="half" idx="10"/>
          </p:nvPr>
        </p:nvSpPr>
        <p:spPr/>
        <p:txBody>
          <a:bodyPr/>
          <a:lstStyle/>
          <a:p>
            <a:r>
              <a:rPr lang="en-US" smtClean="0"/>
              <a:t>5/12/2009</a:t>
            </a:r>
            <a:endParaRPr lang="en-US"/>
          </a:p>
        </p:txBody>
      </p:sp>
      <p:sp>
        <p:nvSpPr>
          <p:cNvPr id="15" name="Title 1"/>
          <p:cNvSpPr>
            <a:spLocks noGrp="1"/>
          </p:cNvSpPr>
          <p:nvPr>
            <p:ph type="title"/>
          </p:nvPr>
        </p:nvSpPr>
        <p:spPr>
          <a:xfrm>
            <a:off x="457200" y="76200"/>
            <a:ext cx="8229600" cy="1143000"/>
          </a:xfrm>
        </p:spPr>
        <p:txBody>
          <a:bodyPr>
            <a:normAutofit/>
          </a:bodyPr>
          <a:lstStyle/>
          <a:p>
            <a:r>
              <a:rPr lang="en-US" b="1" u="sng" dirty="0" smtClean="0">
                <a:solidFill>
                  <a:srgbClr val="3216D8"/>
                </a:solidFill>
                <a:latin typeface="Times New Roman" pitchFamily="18" charset="0"/>
                <a:cs typeface="Times New Roman" pitchFamily="18" charset="0"/>
              </a:rPr>
              <a:t>Rate Limits as f(beam area)</a:t>
            </a:r>
            <a:endParaRPr lang="en-US" b="1" u="sng" baseline="30000" dirty="0" smtClean="0">
              <a:solidFill>
                <a:srgbClr val="3216D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u="sng" dirty="0" smtClean="0">
                <a:solidFill>
                  <a:srgbClr val="0000FF"/>
                </a:solidFill>
                <a:latin typeface="Times New Roman" pitchFamily="18" charset="0"/>
                <a:cs typeface="Times New Roman" pitchFamily="18" charset="0"/>
              </a:rPr>
              <a:t>Timing </a:t>
            </a:r>
            <a:r>
              <a:rPr lang="en-US" b="1" u="sng" dirty="0" err="1" smtClean="0">
                <a:solidFill>
                  <a:srgbClr val="0000FF"/>
                </a:solidFill>
                <a:latin typeface="Times New Roman" pitchFamily="18" charset="0"/>
                <a:cs typeface="Times New Roman" pitchFamily="18" charset="0"/>
              </a:rPr>
              <a:t>vs</a:t>
            </a:r>
            <a:r>
              <a:rPr lang="en-US" b="1" u="sng" dirty="0" smtClean="0">
                <a:solidFill>
                  <a:srgbClr val="0000FF"/>
                </a:solidFill>
                <a:latin typeface="Times New Roman" pitchFamily="18" charset="0"/>
                <a:cs typeface="Times New Roman" pitchFamily="18" charset="0"/>
              </a:rPr>
              <a:t> Track Rate/cm</a:t>
            </a:r>
            <a:r>
              <a:rPr lang="en-US" b="1" u="sng" baseline="30000" dirty="0" smtClean="0">
                <a:solidFill>
                  <a:srgbClr val="0000FF"/>
                </a:solidFill>
                <a:latin typeface="Times New Roman" pitchFamily="18" charset="0"/>
                <a:cs typeface="Times New Roman" pitchFamily="18" charset="0"/>
              </a:rPr>
              <a:t>2</a:t>
            </a:r>
          </a:p>
        </p:txBody>
      </p:sp>
      <p:pic>
        <p:nvPicPr>
          <p:cNvPr id="18435" name="Picture 3"/>
          <p:cNvPicPr>
            <a:picLocks noChangeAspect="1" noChangeArrowheads="1"/>
          </p:cNvPicPr>
          <p:nvPr/>
        </p:nvPicPr>
        <p:blipFill>
          <a:blip r:embed="rId3"/>
          <a:srcRect/>
          <a:stretch>
            <a:fillRect/>
          </a:stretch>
        </p:blipFill>
        <p:spPr bwMode="auto">
          <a:xfrm>
            <a:off x="1666875" y="1447800"/>
            <a:ext cx="6334125" cy="4695825"/>
          </a:xfrm>
          <a:prstGeom prst="rect">
            <a:avLst/>
          </a:prstGeom>
          <a:noFill/>
          <a:ln w="9525">
            <a:noFill/>
            <a:miter lim="800000"/>
            <a:headEnd/>
            <a:tailEnd/>
          </a:ln>
        </p:spPr>
      </p:pic>
      <p:sp>
        <p:nvSpPr>
          <p:cNvPr id="18436" name="TextBox 3"/>
          <p:cNvSpPr txBox="1">
            <a:spLocks noChangeArrowheads="1"/>
          </p:cNvSpPr>
          <p:nvPr/>
        </p:nvSpPr>
        <p:spPr bwMode="auto">
          <a:xfrm>
            <a:off x="762000" y="6019800"/>
            <a:ext cx="7696200" cy="369332"/>
          </a:xfrm>
          <a:prstGeom prst="rect">
            <a:avLst/>
          </a:prstGeom>
          <a:solidFill>
            <a:srgbClr val="FFFF00"/>
          </a:solidFill>
          <a:ln w="9525">
            <a:solidFill>
              <a:schemeClr val="tx1"/>
            </a:solidFill>
            <a:miter lim="800000"/>
            <a:headEnd/>
            <a:tailEnd/>
          </a:ln>
        </p:spPr>
        <p:txBody>
          <a:bodyPr wrap="square">
            <a:spAutoFit/>
          </a:bodyPr>
          <a:lstStyle/>
          <a:p>
            <a:r>
              <a:rPr lang="en-US" dirty="0"/>
              <a:t>Timing  degrades only slowly with rate, but  up to 50% efficiency loss at high rate</a:t>
            </a:r>
          </a:p>
        </p:txBody>
      </p:sp>
      <p:sp>
        <p:nvSpPr>
          <p:cNvPr id="18437" name="Rectangle 6"/>
          <p:cNvSpPr>
            <a:spLocks noChangeArrowheads="1"/>
          </p:cNvSpPr>
          <p:nvPr/>
        </p:nvSpPr>
        <p:spPr bwMode="auto">
          <a:xfrm>
            <a:off x="6529388" y="1143000"/>
            <a:ext cx="2309812" cy="369888"/>
          </a:xfrm>
          <a:prstGeom prst="rect">
            <a:avLst/>
          </a:prstGeom>
          <a:noFill/>
          <a:ln w="9525">
            <a:noFill/>
            <a:miter lim="800000"/>
            <a:headEnd/>
            <a:tailEnd/>
          </a:ln>
        </p:spPr>
        <p:txBody>
          <a:bodyPr wrap="none">
            <a:spAutoFit/>
          </a:bodyPr>
          <a:lstStyle/>
          <a:p>
            <a:r>
              <a:rPr lang="en-US">
                <a:solidFill>
                  <a:srgbClr val="191919"/>
                </a:solidFill>
                <a:ea typeface="Gill Sans"/>
                <a:cs typeface="Gill Sans"/>
              </a:rPr>
              <a:t>(~10 pe,  gain ~0.8E5)</a:t>
            </a:r>
          </a:p>
        </p:txBody>
      </p:sp>
      <p:sp>
        <p:nvSpPr>
          <p:cNvPr id="18438" name="TextBox 5"/>
          <p:cNvSpPr txBox="1">
            <a:spLocks noChangeArrowheads="1"/>
          </p:cNvSpPr>
          <p:nvPr/>
        </p:nvSpPr>
        <p:spPr bwMode="auto">
          <a:xfrm>
            <a:off x="3505200" y="4371975"/>
            <a:ext cx="1676400" cy="276225"/>
          </a:xfrm>
          <a:prstGeom prst="rect">
            <a:avLst/>
          </a:prstGeom>
          <a:solidFill>
            <a:schemeClr val="bg1"/>
          </a:solidFill>
          <a:ln w="9525">
            <a:noFill/>
            <a:miter lim="800000"/>
            <a:headEnd/>
            <a:tailEnd/>
          </a:ln>
        </p:spPr>
        <p:txBody>
          <a:bodyPr>
            <a:spAutoFit/>
          </a:bodyPr>
          <a:lstStyle/>
          <a:p>
            <a:r>
              <a:rPr lang="en-US" sz="1200"/>
              <a:t>0.24 cm sq</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43</a:t>
            </a:fld>
            <a:endParaRPr lang="en-US"/>
          </a:p>
        </p:txBody>
      </p:sp>
      <p:sp>
        <p:nvSpPr>
          <p:cNvPr id="9" name="Date Placeholder 8"/>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762000" y="1435100"/>
            <a:ext cx="5842000" cy="3289300"/>
          </a:xfrm>
          <a:prstGeom prst="rect">
            <a:avLst/>
          </a:prstGeom>
          <a:noFill/>
          <a:ln w="9525">
            <a:noFill/>
            <a:miter lim="800000"/>
            <a:headEnd/>
            <a:tailEnd/>
          </a:ln>
        </p:spPr>
      </p:pic>
      <p:pic>
        <p:nvPicPr>
          <p:cNvPr id="19459" name="Picture 4"/>
          <p:cNvPicPr>
            <a:picLocks noChangeAspect="1" noChangeArrowheads="1"/>
          </p:cNvPicPr>
          <p:nvPr/>
        </p:nvPicPr>
        <p:blipFill>
          <a:blip r:embed="rId4"/>
          <a:srcRect/>
          <a:stretch>
            <a:fillRect/>
          </a:stretch>
        </p:blipFill>
        <p:spPr bwMode="auto">
          <a:xfrm>
            <a:off x="6076950" y="4191000"/>
            <a:ext cx="3067050" cy="2667000"/>
          </a:xfrm>
          <a:prstGeom prst="rect">
            <a:avLst/>
          </a:prstGeom>
          <a:noFill/>
          <a:ln w="9525">
            <a:noFill/>
            <a:miter lim="800000"/>
            <a:headEnd/>
            <a:tailEnd/>
          </a:ln>
        </p:spPr>
      </p:pic>
      <p:sp>
        <p:nvSpPr>
          <p:cNvPr id="19460" name="Title 1"/>
          <p:cNvSpPr>
            <a:spLocks noGrp="1"/>
          </p:cNvSpPr>
          <p:nvPr>
            <p:ph type="title"/>
          </p:nvPr>
        </p:nvSpPr>
        <p:spPr/>
        <p:txBody>
          <a:bodyPr/>
          <a:lstStyle/>
          <a:p>
            <a:r>
              <a:rPr lang="en-US" b="1" u="sng" smtClean="0">
                <a:solidFill>
                  <a:srgbClr val="0000FF"/>
                </a:solidFill>
              </a:rPr>
              <a:t>10 </a:t>
            </a:r>
            <a:r>
              <a:rPr lang="en-US" b="1" u="sng" smtClean="0">
                <a:solidFill>
                  <a:srgbClr val="0000FF"/>
                </a:solidFill>
                <a:sym typeface="Symbol" pitchFamily="18" charset="2"/>
              </a:rPr>
              <a:t>m Laser Setup (2/20/09)</a:t>
            </a:r>
            <a:endParaRPr lang="en-US" b="1" u="sng" smtClean="0">
              <a:solidFill>
                <a:srgbClr val="0000FF"/>
              </a:solidFill>
            </a:endParaRPr>
          </a:p>
        </p:txBody>
      </p:sp>
      <p:sp>
        <p:nvSpPr>
          <p:cNvPr id="19461" name="TextBox 9"/>
          <p:cNvSpPr txBox="1">
            <a:spLocks noChangeArrowheads="1"/>
          </p:cNvSpPr>
          <p:nvPr/>
        </p:nvSpPr>
        <p:spPr bwMode="auto">
          <a:xfrm>
            <a:off x="609600" y="5638800"/>
            <a:ext cx="5026376" cy="830997"/>
          </a:xfrm>
          <a:prstGeom prst="rect">
            <a:avLst/>
          </a:prstGeom>
          <a:noFill/>
          <a:ln w="9525">
            <a:noFill/>
            <a:miter lim="800000"/>
            <a:headEnd/>
            <a:tailEnd/>
          </a:ln>
        </p:spPr>
        <p:txBody>
          <a:bodyPr wrap="none">
            <a:spAutoFit/>
          </a:bodyPr>
          <a:lstStyle/>
          <a:p>
            <a:r>
              <a:rPr lang="en-US" sz="2400" b="1" dirty="0"/>
              <a:t>Allows us to study all channels ~</a:t>
            </a:r>
            <a:r>
              <a:rPr lang="en-US" sz="2400" b="1" dirty="0" smtClean="0"/>
              <a:t>easily</a:t>
            </a:r>
          </a:p>
          <a:p>
            <a:r>
              <a:rPr lang="en-US" sz="2400" b="1" dirty="0" smtClean="0"/>
              <a:t>(manually)</a:t>
            </a:r>
            <a:endParaRPr lang="en-US" sz="2400" b="1" dirty="0"/>
          </a:p>
        </p:txBody>
      </p:sp>
      <p:sp>
        <p:nvSpPr>
          <p:cNvPr id="6" name="Footer Placeholder 5"/>
          <p:cNvSpPr>
            <a:spLocks noGrp="1"/>
          </p:cNvSpPr>
          <p:nvPr>
            <p:ph type="ftr" sz="quarter" idx="11"/>
          </p:nvPr>
        </p:nvSpPr>
        <p:spPr/>
        <p:txBody>
          <a:bodyPr/>
          <a:lstStyle/>
          <a:p>
            <a:r>
              <a:rPr lang="en-US" smtClean="0"/>
              <a:t>Andrew Brandt,  Giessen Cherenkov Workshop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sp>
        <p:nvSpPr>
          <p:cNvPr id="8" name="Date Placeholder 7"/>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nvGraphicFramePr>
        <p:xfrm>
          <a:off x="457200" y="1447800"/>
          <a:ext cx="5910036" cy="4133850"/>
        </p:xfrm>
        <a:graphic>
          <a:graphicData uri="http://schemas.openxmlformats.org/drawingml/2006/chart">
            <c:chart xmlns:c="http://schemas.openxmlformats.org/drawingml/2006/chart" xmlns:r="http://schemas.openxmlformats.org/officeDocument/2006/relationships" r:id="rId3"/>
          </a:graphicData>
        </a:graphic>
      </p:graphicFrame>
      <p:pic>
        <p:nvPicPr>
          <p:cNvPr id="21507" name="Picture 3"/>
          <p:cNvPicPr>
            <a:picLocks noChangeAspect="1" noChangeArrowheads="1"/>
          </p:cNvPicPr>
          <p:nvPr/>
        </p:nvPicPr>
        <p:blipFill>
          <a:blip r:embed="rId4"/>
          <a:srcRect/>
          <a:stretch>
            <a:fillRect/>
          </a:stretch>
        </p:blipFill>
        <p:spPr bwMode="auto">
          <a:xfrm>
            <a:off x="5275263" y="4191000"/>
            <a:ext cx="3868737" cy="2600325"/>
          </a:xfrm>
          <a:prstGeom prst="rect">
            <a:avLst/>
          </a:prstGeom>
          <a:noFill/>
          <a:ln w="9525">
            <a:noFill/>
            <a:miter lim="800000"/>
            <a:headEnd/>
            <a:tailEnd/>
          </a:ln>
        </p:spPr>
      </p:pic>
      <p:sp>
        <p:nvSpPr>
          <p:cNvPr id="21508" name="Rectangle 1"/>
          <p:cNvSpPr>
            <a:spLocks/>
          </p:cNvSpPr>
          <p:nvPr/>
        </p:nvSpPr>
        <p:spPr bwMode="auto">
          <a:xfrm>
            <a:off x="533400" y="457200"/>
            <a:ext cx="8390117" cy="738664"/>
          </a:xfrm>
          <a:prstGeom prst="rect">
            <a:avLst/>
          </a:prstGeom>
          <a:noFill/>
          <a:ln w="12700">
            <a:noFill/>
            <a:miter lim="800000"/>
            <a:headEnd/>
            <a:tailEnd/>
          </a:ln>
        </p:spPr>
        <p:txBody>
          <a:bodyPr wrap="none" lIns="0" tIns="0" rIns="0" bIns="0" anchor="ctr">
            <a:spAutoFit/>
          </a:bodyPr>
          <a:lstStyle/>
          <a:p>
            <a:r>
              <a:rPr lang="en-US" sz="4800" b="1" u="sng" dirty="0">
                <a:solidFill>
                  <a:srgbClr val="0000FF"/>
                </a:solidFill>
                <a:latin typeface="Times New Roman" pitchFamily="18" charset="0"/>
                <a:ea typeface="Gill Sans"/>
                <a:cs typeface="Times New Roman" pitchFamily="18" charset="0"/>
              </a:rPr>
              <a:t>Timing </a:t>
            </a:r>
            <a:r>
              <a:rPr lang="en-US" sz="4800" b="1" u="sng" dirty="0" err="1">
                <a:solidFill>
                  <a:srgbClr val="0000FF"/>
                </a:solidFill>
                <a:latin typeface="Times New Roman" pitchFamily="18" charset="0"/>
                <a:ea typeface="Gill Sans"/>
                <a:cs typeface="Times New Roman" pitchFamily="18" charset="0"/>
              </a:rPr>
              <a:t>vs</a:t>
            </a:r>
            <a:r>
              <a:rPr lang="en-US" sz="4800" b="1" u="sng" dirty="0">
                <a:solidFill>
                  <a:srgbClr val="0000FF"/>
                </a:solidFill>
                <a:latin typeface="Times New Roman" pitchFamily="18" charset="0"/>
                <a:ea typeface="Gill Sans"/>
                <a:cs typeface="Times New Roman" pitchFamily="18" charset="0"/>
              </a:rPr>
              <a:t> Gain for </a:t>
            </a:r>
            <a:r>
              <a:rPr lang="en-US" sz="4800" b="1" u="sng" dirty="0">
                <a:solidFill>
                  <a:srgbClr val="0000FF"/>
                </a:solidFill>
                <a:latin typeface="Times New Roman" pitchFamily="18" charset="0"/>
                <a:cs typeface="Times New Roman" pitchFamily="18" charset="0"/>
              </a:rPr>
              <a:t>10 </a:t>
            </a:r>
            <a:r>
              <a:rPr lang="en-US" sz="4800" b="1" u="sng" dirty="0">
                <a:solidFill>
                  <a:srgbClr val="0000FF"/>
                </a:solidFill>
                <a:latin typeface="Times New Roman" pitchFamily="18" charset="0"/>
                <a:cs typeface="Times New Roman" pitchFamily="18" charset="0"/>
                <a:sym typeface="Symbol" pitchFamily="18" charset="2"/>
              </a:rPr>
              <a:t>m Tube</a:t>
            </a:r>
            <a:r>
              <a:rPr lang="en-US" sz="4800" b="1" u="sng" dirty="0">
                <a:solidFill>
                  <a:srgbClr val="0000FF"/>
                </a:solidFill>
                <a:latin typeface="Times New Roman" pitchFamily="18" charset="0"/>
                <a:ea typeface="Gill Sans"/>
                <a:cs typeface="Times New Roman" pitchFamily="18" charset="0"/>
              </a:rPr>
              <a:t> </a:t>
            </a:r>
          </a:p>
        </p:txBody>
      </p:sp>
      <p:sp>
        <p:nvSpPr>
          <p:cNvPr id="21509" name="TextBox 10"/>
          <p:cNvSpPr txBox="1">
            <a:spLocks noChangeArrowheads="1"/>
          </p:cNvSpPr>
          <p:nvPr/>
        </p:nvSpPr>
        <p:spPr bwMode="auto">
          <a:xfrm>
            <a:off x="1771650" y="1981200"/>
            <a:ext cx="742950" cy="369888"/>
          </a:xfrm>
          <a:prstGeom prst="rect">
            <a:avLst/>
          </a:prstGeom>
          <a:noFill/>
          <a:ln w="9525">
            <a:noFill/>
            <a:miter lim="800000"/>
            <a:headEnd/>
            <a:tailEnd/>
          </a:ln>
        </p:spPr>
        <p:txBody>
          <a:bodyPr wrap="none">
            <a:spAutoFit/>
          </a:bodyPr>
          <a:lstStyle/>
          <a:p>
            <a:r>
              <a:rPr lang="en-US"/>
              <a:t>1.4E4</a:t>
            </a:r>
          </a:p>
        </p:txBody>
      </p:sp>
      <p:sp>
        <p:nvSpPr>
          <p:cNvPr id="21510" name="TextBox 11"/>
          <p:cNvSpPr txBox="1">
            <a:spLocks noChangeArrowheads="1"/>
          </p:cNvSpPr>
          <p:nvPr/>
        </p:nvSpPr>
        <p:spPr bwMode="auto">
          <a:xfrm>
            <a:off x="4687888" y="2906713"/>
            <a:ext cx="569912" cy="369887"/>
          </a:xfrm>
          <a:prstGeom prst="rect">
            <a:avLst/>
          </a:prstGeom>
          <a:noFill/>
          <a:ln w="9525">
            <a:noFill/>
            <a:miter lim="800000"/>
            <a:headEnd/>
            <a:tailEnd/>
          </a:ln>
        </p:spPr>
        <p:txBody>
          <a:bodyPr wrap="none">
            <a:spAutoFit/>
          </a:bodyPr>
          <a:lstStyle/>
          <a:p>
            <a:r>
              <a:rPr lang="en-US"/>
              <a:t>3E5</a:t>
            </a:r>
          </a:p>
        </p:txBody>
      </p:sp>
      <p:sp>
        <p:nvSpPr>
          <p:cNvPr id="21511" name="TextBox 12"/>
          <p:cNvSpPr txBox="1">
            <a:spLocks noChangeArrowheads="1"/>
          </p:cNvSpPr>
          <p:nvPr/>
        </p:nvSpPr>
        <p:spPr bwMode="auto">
          <a:xfrm>
            <a:off x="5486400" y="1447800"/>
            <a:ext cx="3657600" cy="1754326"/>
          </a:xfrm>
          <a:prstGeom prst="rect">
            <a:avLst/>
          </a:prstGeom>
          <a:solidFill>
            <a:srgbClr val="FFFF00"/>
          </a:solidFill>
          <a:ln w="9525">
            <a:noFill/>
            <a:miter lim="800000"/>
            <a:headEnd/>
            <a:tailEnd/>
          </a:ln>
        </p:spPr>
        <p:txBody>
          <a:bodyPr wrap="square">
            <a:spAutoFit/>
          </a:bodyPr>
          <a:lstStyle/>
          <a:p>
            <a:r>
              <a:rPr lang="en-US" b="1" dirty="0"/>
              <a:t>So at very low gain (&lt;4E4) start to see timing </a:t>
            </a:r>
            <a:r>
              <a:rPr lang="en-US" b="1" dirty="0" smtClean="0"/>
              <a:t>dependence </a:t>
            </a:r>
            <a:r>
              <a:rPr lang="en-US" b="1" dirty="0"/>
              <a:t>on gain! For many applications </a:t>
            </a:r>
            <a:r>
              <a:rPr lang="en-US" b="1" dirty="0" smtClean="0"/>
              <a:t>should </a:t>
            </a:r>
            <a:r>
              <a:rPr lang="en-US" b="1" dirty="0"/>
              <a:t>be able to use tube with 20x reduction in gain</a:t>
            </a:r>
          </a:p>
          <a:p>
            <a:r>
              <a:rPr lang="en-US" b="1" dirty="0"/>
              <a:t>compared to canonical 1E6 (need good amplifier)</a:t>
            </a:r>
          </a:p>
        </p:txBody>
      </p:sp>
      <p:sp>
        <p:nvSpPr>
          <p:cNvPr id="9" name="Footer Placeholder 8"/>
          <p:cNvSpPr>
            <a:spLocks noGrp="1"/>
          </p:cNvSpPr>
          <p:nvPr>
            <p:ph type="ftr" sz="quarter" idx="11"/>
          </p:nvPr>
        </p:nvSpPr>
        <p:spPr/>
        <p:txBody>
          <a:bodyPr/>
          <a:lstStyle/>
          <a:p>
            <a:r>
              <a:rPr lang="en-US" smtClean="0"/>
              <a:t>Andrew Brandt,  Giessen Cherenkov Workshop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45</a:t>
            </a:fld>
            <a:endParaRPr lang="en-US"/>
          </a:p>
        </p:txBody>
      </p:sp>
      <p:sp>
        <p:nvSpPr>
          <p:cNvPr id="11" name="Date Placeholder 10"/>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143000"/>
          </a:xfrm>
        </p:spPr>
        <p:txBody>
          <a:bodyPr/>
          <a:lstStyle/>
          <a:p>
            <a:r>
              <a:rPr lang="en-US" b="1" u="sng" smtClean="0">
                <a:solidFill>
                  <a:srgbClr val="0000FF"/>
                </a:solidFill>
              </a:rPr>
              <a:t>10 </a:t>
            </a:r>
            <a:r>
              <a:rPr lang="en-US" b="1" u="sng" smtClean="0">
                <a:solidFill>
                  <a:srgbClr val="0000FF"/>
                </a:solidFill>
                <a:sym typeface="Symbol" pitchFamily="18" charset="2"/>
              </a:rPr>
              <a:t>m Timing</a:t>
            </a:r>
            <a:endParaRPr lang="en-US" b="1" u="sng" smtClean="0">
              <a:solidFill>
                <a:srgbClr val="0000FF"/>
              </a:solidFill>
            </a:endParaRPr>
          </a:p>
        </p:txBody>
      </p:sp>
      <p:sp>
        <p:nvSpPr>
          <p:cNvPr id="22531" name="Content Placeholder 2"/>
          <p:cNvSpPr>
            <a:spLocks noGrp="1"/>
          </p:cNvSpPr>
          <p:nvPr>
            <p:ph idx="1"/>
          </p:nvPr>
        </p:nvSpPr>
        <p:spPr>
          <a:xfrm>
            <a:off x="0" y="5943601"/>
            <a:ext cx="9144000" cy="381000"/>
          </a:xfrm>
          <a:solidFill>
            <a:srgbClr val="FFFF00"/>
          </a:solidFill>
        </p:spPr>
        <p:txBody>
          <a:bodyPr>
            <a:normAutofit lnSpcReduction="10000"/>
          </a:bodyPr>
          <a:lstStyle/>
          <a:p>
            <a:pPr>
              <a:buFontTx/>
              <a:buNone/>
            </a:pPr>
            <a:r>
              <a:rPr lang="en-US" sz="2000" b="1" dirty="0" smtClean="0"/>
              <a:t>    Large light limit with Louvain CFD’s show 8.8 </a:t>
            </a:r>
            <a:r>
              <a:rPr lang="en-US" sz="2000" b="1" dirty="0" err="1" smtClean="0"/>
              <a:t>ps</a:t>
            </a:r>
            <a:r>
              <a:rPr lang="en-US" sz="2000" b="1" dirty="0" smtClean="0"/>
              <a:t> time difference </a:t>
            </a:r>
            <a:r>
              <a:rPr lang="en-US" sz="2000" b="1" dirty="0" smtClean="0"/>
              <a:t>(including CFD)</a:t>
            </a:r>
            <a:endParaRPr lang="en-US" sz="2000" b="1" dirty="0" smtClean="0"/>
          </a:p>
        </p:txBody>
      </p:sp>
      <p:pic>
        <p:nvPicPr>
          <p:cNvPr id="22532" name="Picture 2"/>
          <p:cNvPicPr>
            <a:picLocks noChangeAspect="1" noChangeArrowheads="1"/>
          </p:cNvPicPr>
          <p:nvPr/>
        </p:nvPicPr>
        <p:blipFill>
          <a:blip r:embed="rId3"/>
          <a:srcRect/>
          <a:stretch>
            <a:fillRect/>
          </a:stretch>
        </p:blipFill>
        <p:spPr bwMode="auto">
          <a:xfrm>
            <a:off x="1041400" y="1066800"/>
            <a:ext cx="6502400" cy="4876800"/>
          </a:xfrm>
          <a:prstGeom prst="rect">
            <a:avLst/>
          </a:prstGeom>
          <a:noFill/>
          <a:ln w="9525">
            <a:noFill/>
            <a:miter lim="800000"/>
            <a:headEnd/>
            <a:tailEnd/>
          </a:ln>
        </p:spPr>
      </p:pic>
      <p:sp>
        <p:nvSpPr>
          <p:cNvPr id="22533" name="TextBox 4"/>
          <p:cNvSpPr txBox="1">
            <a:spLocks noChangeArrowheads="1"/>
          </p:cNvSpPr>
          <p:nvPr/>
        </p:nvSpPr>
        <p:spPr bwMode="auto">
          <a:xfrm>
            <a:off x="6022975" y="1981200"/>
            <a:ext cx="1597025" cy="584200"/>
          </a:xfrm>
          <a:prstGeom prst="rect">
            <a:avLst/>
          </a:prstGeom>
          <a:noFill/>
          <a:ln w="9525">
            <a:noFill/>
            <a:miter lim="800000"/>
            <a:headEnd/>
            <a:tailEnd/>
          </a:ln>
        </p:spPr>
        <p:txBody>
          <a:bodyPr wrap="none">
            <a:spAutoFit/>
          </a:bodyPr>
          <a:lstStyle/>
          <a:p>
            <a:r>
              <a:rPr lang="en-US" sz="3200"/>
              <a:t>2ps/bin!</a:t>
            </a:r>
          </a:p>
        </p:txBody>
      </p:sp>
      <p:cxnSp>
        <p:nvCxnSpPr>
          <p:cNvPr id="22534" name="Straight Arrow Connector 6"/>
          <p:cNvCxnSpPr>
            <a:cxnSpLocks noChangeShapeType="1"/>
          </p:cNvCxnSpPr>
          <p:nvPr/>
        </p:nvCxnSpPr>
        <p:spPr bwMode="auto">
          <a:xfrm rot="10800000" flipV="1">
            <a:off x="5715000" y="2362200"/>
            <a:ext cx="381000" cy="228600"/>
          </a:xfrm>
          <a:prstGeom prst="straightConnector1">
            <a:avLst/>
          </a:prstGeom>
          <a:noFill/>
          <a:ln w="28575" algn="ctr">
            <a:solidFill>
              <a:schemeClr val="tx1"/>
            </a:solidFill>
            <a:round/>
            <a:headEnd/>
            <a:tailEnd type="arrow" w="med" len="med"/>
          </a:ln>
        </p:spPr>
      </p:cxnSp>
      <p:sp>
        <p:nvSpPr>
          <p:cNvPr id="7" name="Footer Placeholder 6"/>
          <p:cNvSpPr>
            <a:spLocks noGrp="1"/>
          </p:cNvSpPr>
          <p:nvPr>
            <p:ph type="ftr" sz="quarter" idx="11"/>
          </p:nvPr>
        </p:nvSpPr>
        <p:spPr/>
        <p:txBody>
          <a:bodyPr/>
          <a:lstStyle/>
          <a:p>
            <a:r>
              <a:rPr lang="en-US" smtClean="0"/>
              <a:t>Andrew Brandt,  Giessen Cherenkov Workshop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sp>
        <p:nvSpPr>
          <p:cNvPr id="9" name="Date Placeholder 8"/>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152400"/>
            <a:ext cx="8686800" cy="1143000"/>
          </a:xfrm>
        </p:spPr>
        <p:txBody>
          <a:bodyPr/>
          <a:lstStyle/>
          <a:p>
            <a:r>
              <a:rPr lang="en-US" b="1" u="sng" dirty="0" smtClean="0">
                <a:solidFill>
                  <a:srgbClr val="0000FF"/>
                </a:solidFill>
              </a:rPr>
              <a:t>Timing as Function of Position</a:t>
            </a:r>
          </a:p>
        </p:txBody>
      </p:sp>
      <p:graphicFrame>
        <p:nvGraphicFramePr>
          <p:cNvPr id="6" name="Content Placeholder 5"/>
          <p:cNvGraphicFramePr>
            <a:graphicFrameLocks noGrp="1"/>
          </p:cNvGraphicFramePr>
          <p:nvPr>
            <p:ph idx="1"/>
          </p:nvPr>
        </p:nvGraphicFramePr>
        <p:xfrm>
          <a:off x="457200" y="1600200"/>
          <a:ext cx="8229600" cy="2966720"/>
        </p:xfrm>
        <a:graphic>
          <a:graphicData uri="http://schemas.openxmlformats.org/drawingml/2006/table">
            <a:tbl>
              <a:tblPr>
                <a:tableStyleId>{5C22544A-7EE6-4342-B048-85BDC9FD1C3A}</a:tableStyleId>
              </a:tblPr>
              <a:tblGrid>
                <a:gridCol w="1028700"/>
                <a:gridCol w="1028700"/>
                <a:gridCol w="1028700"/>
                <a:gridCol w="1028700"/>
                <a:gridCol w="1028700"/>
                <a:gridCol w="1028700"/>
                <a:gridCol w="1028700"/>
                <a:gridCol w="10287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23638" name="Picture 2"/>
          <p:cNvPicPr>
            <a:picLocks noChangeAspect="1" noChangeArrowheads="1"/>
          </p:cNvPicPr>
          <p:nvPr/>
        </p:nvPicPr>
        <p:blipFill>
          <a:blip r:embed="rId3"/>
          <a:srcRect/>
          <a:stretch>
            <a:fillRect/>
          </a:stretch>
        </p:blipFill>
        <p:spPr bwMode="auto">
          <a:xfrm>
            <a:off x="3436938" y="3024188"/>
            <a:ext cx="5707062" cy="3833812"/>
          </a:xfrm>
          <a:prstGeom prst="rect">
            <a:avLst/>
          </a:prstGeom>
          <a:noFill/>
          <a:ln w="9525">
            <a:noFill/>
            <a:miter lim="800000"/>
            <a:headEnd/>
            <a:tailEnd/>
          </a:ln>
        </p:spPr>
      </p:pic>
      <p:pic>
        <p:nvPicPr>
          <p:cNvPr id="23639" name="Picture 3"/>
          <p:cNvPicPr>
            <a:picLocks noChangeAspect="1" noChangeArrowheads="1"/>
          </p:cNvPicPr>
          <p:nvPr/>
        </p:nvPicPr>
        <p:blipFill>
          <a:blip r:embed="rId4"/>
          <a:srcRect/>
          <a:stretch>
            <a:fillRect/>
          </a:stretch>
        </p:blipFill>
        <p:spPr bwMode="auto">
          <a:xfrm>
            <a:off x="0" y="1363663"/>
            <a:ext cx="5610225" cy="3817937"/>
          </a:xfrm>
          <a:prstGeom prst="rect">
            <a:avLst/>
          </a:prstGeom>
          <a:solidFill>
            <a:srgbClr val="FFFF00">
              <a:alpha val="74901"/>
            </a:srgbClr>
          </a:solidFill>
          <a:ln w="9525">
            <a:noFill/>
            <a:miter lim="800000"/>
            <a:headEnd/>
            <a:tailEnd/>
          </a:ln>
        </p:spPr>
      </p:pic>
      <p:pic>
        <p:nvPicPr>
          <p:cNvPr id="23640" name="Picture 4"/>
          <p:cNvPicPr>
            <a:picLocks noChangeAspect="1" noChangeArrowheads="1"/>
          </p:cNvPicPr>
          <p:nvPr/>
        </p:nvPicPr>
        <p:blipFill>
          <a:blip r:embed="rId5"/>
          <a:srcRect/>
          <a:stretch>
            <a:fillRect/>
          </a:stretch>
        </p:blipFill>
        <p:spPr bwMode="auto">
          <a:xfrm>
            <a:off x="6251575" y="1066800"/>
            <a:ext cx="1978025" cy="1997075"/>
          </a:xfrm>
          <a:prstGeom prst="rect">
            <a:avLst/>
          </a:prstGeom>
          <a:noFill/>
          <a:ln w="9525">
            <a:noFill/>
            <a:miter lim="800000"/>
            <a:headEnd/>
            <a:tailEnd/>
          </a:ln>
        </p:spPr>
      </p:pic>
      <p:sp>
        <p:nvSpPr>
          <p:cNvPr id="23641" name="Rectangle 8"/>
          <p:cNvSpPr>
            <a:spLocks noChangeArrowheads="1"/>
          </p:cNvSpPr>
          <p:nvPr/>
        </p:nvSpPr>
        <p:spPr bwMode="auto">
          <a:xfrm>
            <a:off x="1143000" y="2667000"/>
            <a:ext cx="609600" cy="609600"/>
          </a:xfrm>
          <a:prstGeom prst="rect">
            <a:avLst/>
          </a:prstGeom>
          <a:solidFill>
            <a:srgbClr val="FFFF00"/>
          </a:solidFill>
          <a:ln w="9525" algn="ctr">
            <a:solidFill>
              <a:schemeClr val="tx1"/>
            </a:solidFill>
            <a:round/>
            <a:headEnd/>
            <a:tailEnd/>
          </a:ln>
        </p:spPr>
        <p:txBody>
          <a:bodyPr/>
          <a:lstStyle/>
          <a:p>
            <a:pPr algn="ctr"/>
            <a:r>
              <a:rPr lang="en-US"/>
              <a:t>78 ps</a:t>
            </a:r>
          </a:p>
        </p:txBody>
      </p:sp>
      <p:sp>
        <p:nvSpPr>
          <p:cNvPr id="23642" name="Rectangle 9"/>
          <p:cNvSpPr>
            <a:spLocks noChangeArrowheads="1"/>
          </p:cNvSpPr>
          <p:nvPr/>
        </p:nvSpPr>
        <p:spPr bwMode="auto">
          <a:xfrm>
            <a:off x="7391400" y="5181600"/>
            <a:ext cx="609600" cy="609600"/>
          </a:xfrm>
          <a:prstGeom prst="rect">
            <a:avLst/>
          </a:prstGeom>
          <a:solidFill>
            <a:srgbClr val="FF0000"/>
          </a:solidFill>
          <a:ln w="9525" algn="ctr">
            <a:solidFill>
              <a:schemeClr val="tx1"/>
            </a:solidFill>
            <a:round/>
            <a:headEnd/>
            <a:tailEnd/>
          </a:ln>
        </p:spPr>
        <p:txBody>
          <a:bodyPr/>
          <a:lstStyle/>
          <a:p>
            <a:pPr algn="ctr"/>
            <a:r>
              <a:rPr lang="en-US">
                <a:solidFill>
                  <a:schemeClr val="bg2"/>
                </a:solidFill>
              </a:rPr>
              <a:t>60 ps</a:t>
            </a:r>
          </a:p>
        </p:txBody>
      </p:sp>
      <p:sp>
        <p:nvSpPr>
          <p:cNvPr id="23643" name="TextBox 10"/>
          <p:cNvSpPr txBox="1">
            <a:spLocks noChangeArrowheads="1"/>
          </p:cNvSpPr>
          <p:nvPr/>
        </p:nvSpPr>
        <p:spPr bwMode="auto">
          <a:xfrm>
            <a:off x="228600" y="5715000"/>
            <a:ext cx="3195638" cy="646113"/>
          </a:xfrm>
          <a:prstGeom prst="rect">
            <a:avLst/>
          </a:prstGeom>
          <a:solidFill>
            <a:srgbClr val="F2FD19"/>
          </a:solidFill>
          <a:ln w="9525">
            <a:solidFill>
              <a:schemeClr val="tx1"/>
            </a:solidFill>
            <a:miter lim="800000"/>
            <a:headEnd/>
            <a:tailEnd/>
          </a:ln>
        </p:spPr>
        <p:txBody>
          <a:bodyPr wrap="none">
            <a:spAutoFit/>
          </a:bodyPr>
          <a:lstStyle/>
          <a:p>
            <a:r>
              <a:rPr lang="en-US"/>
              <a:t>Timing  resolution varies with </a:t>
            </a:r>
          </a:p>
          <a:p>
            <a:r>
              <a:rPr lang="en-US"/>
              <a:t>position! Needs further study</a:t>
            </a:r>
          </a:p>
        </p:txBody>
      </p:sp>
      <p:sp>
        <p:nvSpPr>
          <p:cNvPr id="10" name="Footer Placeholder 9"/>
          <p:cNvSpPr>
            <a:spLocks noGrp="1"/>
          </p:cNvSpPr>
          <p:nvPr>
            <p:ph type="ftr" sz="quarter" idx="11"/>
          </p:nvPr>
        </p:nvSpPr>
        <p:spPr/>
        <p:txBody>
          <a:bodyPr/>
          <a:lstStyle/>
          <a:p>
            <a:r>
              <a:rPr lang="en-US" smtClean="0"/>
              <a:t>Andrew Brandt,  Giessen Cherenkov Workshop </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47</a:t>
            </a:fld>
            <a:endParaRPr lang="en-US"/>
          </a:p>
        </p:txBody>
      </p:sp>
      <p:sp>
        <p:nvSpPr>
          <p:cNvPr id="12" name="Date Placeholder 11"/>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44959"/>
            <a:ext cx="6553200" cy="769441"/>
          </a:xfrm>
          <a:prstGeom prst="rect">
            <a:avLst/>
          </a:prstGeom>
          <a:noFill/>
        </p:spPr>
        <p:txBody>
          <a:bodyPr wrap="square" rtlCol="0">
            <a:spAutoFit/>
          </a:bodyPr>
          <a:lstStyle/>
          <a:p>
            <a:r>
              <a:rPr lang="en-US" sz="4400" b="1" u="sng" dirty="0" smtClean="0">
                <a:solidFill>
                  <a:srgbClr val="3216D8"/>
                </a:solidFill>
              </a:rPr>
              <a:t>Rate Limits as f(pore size)</a:t>
            </a:r>
            <a:endParaRPr lang="en-US" sz="3600" b="1" u="sng" dirty="0">
              <a:solidFill>
                <a:srgbClr val="3216D8"/>
              </a:solidFill>
            </a:endParaRPr>
          </a:p>
        </p:txBody>
      </p:sp>
      <p:graphicFrame>
        <p:nvGraphicFramePr>
          <p:cNvPr id="6" name="Chart 5"/>
          <p:cNvGraphicFramePr>
            <a:graphicFrameLocks noGrp="1"/>
          </p:cNvGraphicFramePr>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150" y="6412468"/>
            <a:ext cx="8781250" cy="369332"/>
          </a:xfrm>
          <a:prstGeom prst="rect">
            <a:avLst/>
          </a:prstGeom>
          <a:solidFill>
            <a:srgbClr val="FFFF00"/>
          </a:solidFill>
        </p:spPr>
        <p:txBody>
          <a:bodyPr wrap="none" rtlCol="0">
            <a:spAutoFit/>
          </a:bodyPr>
          <a:lstStyle/>
          <a:p>
            <a:r>
              <a:rPr lang="en-US" b="1" dirty="0" smtClean="0">
                <a:solidFill>
                  <a:srgbClr val="FF0000"/>
                </a:solidFill>
              </a:rPr>
              <a:t>Smaller pore size better for timing and also results in more pores/area reducing saturation</a:t>
            </a:r>
            <a:endParaRPr lang="en-US" b="1"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2255838"/>
            <a:ext cx="8229600" cy="4525962"/>
          </a:xfrm>
        </p:spPr>
        <p:txBody>
          <a:bodyPr/>
          <a:lstStyle/>
          <a:p>
            <a:endParaRPr lang="en-US" smtClean="0"/>
          </a:p>
        </p:txBody>
      </p:sp>
      <p:pic>
        <p:nvPicPr>
          <p:cNvPr id="24579" name="Picture 92"/>
          <p:cNvPicPr>
            <a:picLocks noChangeAspect="1" noChangeArrowheads="1"/>
          </p:cNvPicPr>
          <p:nvPr/>
        </p:nvPicPr>
        <p:blipFill>
          <a:blip r:embed="rId3"/>
          <a:srcRect/>
          <a:stretch>
            <a:fillRect/>
          </a:stretch>
        </p:blipFill>
        <p:spPr bwMode="auto">
          <a:xfrm>
            <a:off x="0" y="1512888"/>
            <a:ext cx="9144000" cy="5143500"/>
          </a:xfrm>
          <a:prstGeom prst="rect">
            <a:avLst/>
          </a:prstGeom>
          <a:noFill/>
          <a:ln w="9525">
            <a:noFill/>
            <a:miter lim="800000"/>
            <a:headEnd/>
            <a:tailEnd/>
          </a:ln>
        </p:spPr>
      </p:pic>
      <p:cxnSp>
        <p:nvCxnSpPr>
          <p:cNvPr id="24580" name="Straight Arrow Connector 5"/>
          <p:cNvCxnSpPr>
            <a:cxnSpLocks noChangeShapeType="1"/>
          </p:cNvCxnSpPr>
          <p:nvPr/>
        </p:nvCxnSpPr>
        <p:spPr bwMode="auto">
          <a:xfrm>
            <a:off x="1981200" y="2713038"/>
            <a:ext cx="5867400" cy="1587"/>
          </a:xfrm>
          <a:prstGeom prst="straightConnector1">
            <a:avLst/>
          </a:prstGeom>
          <a:noFill/>
          <a:ln w="38100" algn="ctr">
            <a:solidFill>
              <a:srgbClr val="3333FF"/>
            </a:solidFill>
            <a:round/>
            <a:headEnd/>
            <a:tailEnd type="arrow" w="med" len="med"/>
          </a:ln>
        </p:spPr>
      </p:cxnSp>
      <p:cxnSp>
        <p:nvCxnSpPr>
          <p:cNvPr id="24581" name="Straight Arrow Connector 8"/>
          <p:cNvCxnSpPr>
            <a:cxnSpLocks noChangeShapeType="1"/>
          </p:cNvCxnSpPr>
          <p:nvPr/>
        </p:nvCxnSpPr>
        <p:spPr bwMode="auto">
          <a:xfrm rot="16200000" flipH="1">
            <a:off x="7162800" y="3475038"/>
            <a:ext cx="1447800" cy="76200"/>
          </a:xfrm>
          <a:prstGeom prst="straightConnector1">
            <a:avLst/>
          </a:prstGeom>
          <a:noFill/>
          <a:ln w="38100" algn="ctr">
            <a:solidFill>
              <a:srgbClr val="3333FF"/>
            </a:solidFill>
            <a:round/>
            <a:headEnd/>
            <a:tailEnd type="arrow" w="med" len="med"/>
          </a:ln>
        </p:spPr>
      </p:cxnSp>
      <p:cxnSp>
        <p:nvCxnSpPr>
          <p:cNvPr id="24582" name="Straight Arrow Connector 12"/>
          <p:cNvCxnSpPr>
            <a:cxnSpLocks noChangeShapeType="1"/>
          </p:cNvCxnSpPr>
          <p:nvPr/>
        </p:nvCxnSpPr>
        <p:spPr bwMode="auto">
          <a:xfrm rot="16200000" flipH="1">
            <a:off x="6667500" y="4884738"/>
            <a:ext cx="1676400" cy="381000"/>
          </a:xfrm>
          <a:prstGeom prst="straightConnector1">
            <a:avLst/>
          </a:prstGeom>
          <a:noFill/>
          <a:ln w="38100" algn="ctr">
            <a:solidFill>
              <a:srgbClr val="3333FF"/>
            </a:solidFill>
            <a:round/>
            <a:headEnd/>
            <a:tailEnd type="arrow" w="med" len="med"/>
          </a:ln>
        </p:spPr>
      </p:cxnSp>
      <p:cxnSp>
        <p:nvCxnSpPr>
          <p:cNvPr id="24583" name="Straight Arrow Connector 15"/>
          <p:cNvCxnSpPr>
            <a:cxnSpLocks noChangeShapeType="1"/>
          </p:cNvCxnSpPr>
          <p:nvPr/>
        </p:nvCxnSpPr>
        <p:spPr bwMode="auto">
          <a:xfrm rot="10800000">
            <a:off x="2362200" y="4038600"/>
            <a:ext cx="5562600" cy="198438"/>
          </a:xfrm>
          <a:prstGeom prst="straightConnector1">
            <a:avLst/>
          </a:prstGeom>
          <a:noFill/>
          <a:ln w="38100" algn="ctr">
            <a:solidFill>
              <a:srgbClr val="3333FF"/>
            </a:solidFill>
            <a:round/>
            <a:headEnd/>
            <a:tailEnd type="arrow" w="med" len="med"/>
          </a:ln>
        </p:spPr>
      </p:cxnSp>
      <p:cxnSp>
        <p:nvCxnSpPr>
          <p:cNvPr id="24584" name="Straight Arrow Connector 18"/>
          <p:cNvCxnSpPr>
            <a:cxnSpLocks noChangeShapeType="1"/>
          </p:cNvCxnSpPr>
          <p:nvPr/>
        </p:nvCxnSpPr>
        <p:spPr bwMode="auto">
          <a:xfrm rot="10800000">
            <a:off x="4038600" y="5913438"/>
            <a:ext cx="3657600" cy="76200"/>
          </a:xfrm>
          <a:prstGeom prst="straightConnector1">
            <a:avLst/>
          </a:prstGeom>
          <a:noFill/>
          <a:ln w="38100" algn="ctr">
            <a:solidFill>
              <a:srgbClr val="3333FF"/>
            </a:solidFill>
            <a:round/>
            <a:headEnd/>
            <a:tailEnd type="arrow" w="med" len="med"/>
          </a:ln>
        </p:spPr>
      </p:cxnSp>
      <p:cxnSp>
        <p:nvCxnSpPr>
          <p:cNvPr id="24585" name="Straight Arrow Connector 21"/>
          <p:cNvCxnSpPr>
            <a:cxnSpLocks noChangeShapeType="1"/>
          </p:cNvCxnSpPr>
          <p:nvPr/>
        </p:nvCxnSpPr>
        <p:spPr bwMode="auto">
          <a:xfrm rot="5400000">
            <a:off x="4419601" y="4235450"/>
            <a:ext cx="304800" cy="3175"/>
          </a:xfrm>
          <a:prstGeom prst="straightConnector1">
            <a:avLst/>
          </a:prstGeom>
          <a:noFill/>
          <a:ln w="38100" algn="ctr">
            <a:solidFill>
              <a:srgbClr val="3333FF"/>
            </a:solidFill>
            <a:round/>
            <a:headEnd/>
            <a:tailEnd type="arrow" w="med" len="med"/>
          </a:ln>
        </p:spPr>
      </p:cxnSp>
      <p:cxnSp>
        <p:nvCxnSpPr>
          <p:cNvPr id="24586" name="Straight Arrow Connector 22"/>
          <p:cNvCxnSpPr>
            <a:cxnSpLocks noChangeShapeType="1"/>
          </p:cNvCxnSpPr>
          <p:nvPr/>
        </p:nvCxnSpPr>
        <p:spPr bwMode="auto">
          <a:xfrm rot="10800000">
            <a:off x="2286000" y="4267200"/>
            <a:ext cx="2286000" cy="122238"/>
          </a:xfrm>
          <a:prstGeom prst="straightConnector1">
            <a:avLst/>
          </a:prstGeom>
          <a:noFill/>
          <a:ln w="38100" algn="ctr">
            <a:solidFill>
              <a:srgbClr val="3333FF"/>
            </a:solidFill>
            <a:round/>
            <a:headEnd/>
            <a:tailEnd type="arrow" w="med" len="med"/>
          </a:ln>
        </p:spPr>
      </p:cxnSp>
      <p:sp>
        <p:nvSpPr>
          <p:cNvPr id="35" name="Title 1"/>
          <p:cNvSpPr txBox="1">
            <a:spLocks/>
          </p:cNvSpPr>
          <p:nvPr/>
        </p:nvSpPr>
        <p:spPr bwMode="auto">
          <a:xfrm>
            <a:off x="0" y="76200"/>
            <a:ext cx="9144000" cy="1143000"/>
          </a:xfrm>
          <a:prstGeom prst="rect">
            <a:avLst/>
          </a:prstGeom>
          <a:noFill/>
          <a:ln w="9525">
            <a:noFill/>
            <a:miter lim="800000"/>
            <a:headEnd/>
            <a:tailEnd/>
          </a:ln>
        </p:spPr>
        <p:txBody>
          <a:bodyPr anchor="ctr"/>
          <a:lstStyle/>
          <a:p>
            <a:pPr algn="ctr" eaLnBrk="0" hangingPunct="0">
              <a:defRPr/>
            </a:pPr>
            <a:r>
              <a:rPr lang="en-US" sz="4400" u="sng" kern="0" dirty="0">
                <a:solidFill>
                  <a:srgbClr val="0000FF"/>
                </a:solidFill>
                <a:latin typeface="+mj-lt"/>
                <a:ea typeface="+mj-ea"/>
                <a:cs typeface="+mj-cs"/>
              </a:rPr>
              <a:t>10 </a:t>
            </a:r>
            <a:r>
              <a:rPr lang="en-US" sz="4400" u="sng" kern="0" dirty="0">
                <a:solidFill>
                  <a:srgbClr val="0000FF"/>
                </a:solidFill>
                <a:latin typeface="+mj-lt"/>
                <a:ea typeface="+mj-ea"/>
                <a:cs typeface="+mj-cs"/>
                <a:sym typeface="Symbol" pitchFamily="18" charset="2"/>
              </a:rPr>
              <a:t>m Laser Setup with Reference Tube (3/17/09)</a:t>
            </a:r>
            <a:endParaRPr lang="en-US" sz="4400" u="sng" kern="0" dirty="0">
              <a:solidFill>
                <a:srgbClr val="0000FF"/>
              </a:solidFill>
              <a:latin typeface="+mj-lt"/>
              <a:ea typeface="+mj-ea"/>
              <a:cs typeface="+mj-cs"/>
            </a:endParaRPr>
          </a:p>
        </p:txBody>
      </p:sp>
      <p:sp>
        <p:nvSpPr>
          <p:cNvPr id="24588" name="TextBox 37"/>
          <p:cNvSpPr txBox="1">
            <a:spLocks noChangeArrowheads="1"/>
          </p:cNvSpPr>
          <p:nvPr/>
        </p:nvSpPr>
        <p:spPr bwMode="auto">
          <a:xfrm>
            <a:off x="4191000" y="5029200"/>
            <a:ext cx="1447800" cy="646113"/>
          </a:xfrm>
          <a:prstGeom prst="rect">
            <a:avLst/>
          </a:prstGeom>
          <a:solidFill>
            <a:schemeClr val="bg1"/>
          </a:solidFill>
          <a:ln w="9525">
            <a:noFill/>
            <a:miter lim="800000"/>
            <a:headEnd/>
            <a:tailEnd/>
          </a:ln>
        </p:spPr>
        <p:txBody>
          <a:bodyPr>
            <a:spAutoFit/>
          </a:bodyPr>
          <a:lstStyle/>
          <a:p>
            <a:r>
              <a:rPr lang="en-US"/>
              <a:t>Reference Tube (~6 ps)</a:t>
            </a:r>
          </a:p>
        </p:txBody>
      </p:sp>
      <p:sp>
        <p:nvSpPr>
          <p:cNvPr id="13" name="Footer Placeholder 12"/>
          <p:cNvSpPr>
            <a:spLocks noGrp="1"/>
          </p:cNvSpPr>
          <p:nvPr>
            <p:ph type="ftr" sz="quarter" idx="11"/>
          </p:nvPr>
        </p:nvSpPr>
        <p:spPr/>
        <p:txBody>
          <a:bodyPr/>
          <a:lstStyle/>
          <a:p>
            <a:r>
              <a:rPr lang="en-US" smtClean="0"/>
              <a:t>Andrew Brandt,  Giessen Cherenkov Workshop </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49</a:t>
            </a:fld>
            <a:endParaRPr lang="en-US"/>
          </a:p>
        </p:txBody>
      </p:sp>
      <p:sp>
        <p:nvSpPr>
          <p:cNvPr id="15" name="Date Placeholder 14"/>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sz="half" idx="1"/>
          </p:nvPr>
        </p:nvPicPr>
        <p:blipFill>
          <a:blip r:embed="rId3"/>
          <a:srcRect/>
          <a:stretch>
            <a:fillRect/>
          </a:stretch>
        </p:blipFill>
        <p:spPr>
          <a:xfrm>
            <a:off x="228600" y="233363"/>
            <a:ext cx="8915400" cy="6319837"/>
          </a:xfrm>
          <a:noFill/>
        </p:spPr>
      </p:pic>
      <p:grpSp>
        <p:nvGrpSpPr>
          <p:cNvPr id="2" name="Group 3"/>
          <p:cNvGrpSpPr>
            <a:grpSpLocks/>
          </p:cNvGrpSpPr>
          <p:nvPr/>
        </p:nvGrpSpPr>
        <p:grpSpPr bwMode="auto">
          <a:xfrm>
            <a:off x="6172200" y="4876800"/>
            <a:ext cx="2819400" cy="1981200"/>
            <a:chOff x="3888" y="3072"/>
            <a:chExt cx="1776" cy="1248"/>
          </a:xfrm>
        </p:grpSpPr>
        <p:pic>
          <p:nvPicPr>
            <p:cNvPr id="31748" name="Picture 4"/>
            <p:cNvPicPr>
              <a:picLocks noChangeAspect="1" noChangeArrowheads="1"/>
            </p:cNvPicPr>
            <p:nvPr/>
          </p:nvPicPr>
          <p:blipFill>
            <a:blip r:embed="rId4"/>
            <a:srcRect/>
            <a:stretch>
              <a:fillRect/>
            </a:stretch>
          </p:blipFill>
          <p:spPr bwMode="auto">
            <a:xfrm>
              <a:off x="3888" y="3089"/>
              <a:ext cx="1776" cy="1231"/>
            </a:xfrm>
            <a:prstGeom prst="rect">
              <a:avLst/>
            </a:prstGeom>
            <a:noFill/>
            <a:ln w="9525">
              <a:noFill/>
              <a:miter lim="800000"/>
              <a:headEnd/>
              <a:tailEnd/>
            </a:ln>
          </p:spPr>
        </p:pic>
        <p:sp>
          <p:nvSpPr>
            <p:cNvPr id="31749" name="Text Box 5"/>
            <p:cNvSpPr txBox="1">
              <a:spLocks noChangeArrowheads="1"/>
            </p:cNvSpPr>
            <p:nvPr/>
          </p:nvSpPr>
          <p:spPr bwMode="auto">
            <a:xfrm>
              <a:off x="3888" y="3072"/>
              <a:ext cx="1728" cy="231"/>
            </a:xfrm>
            <a:prstGeom prst="rect">
              <a:avLst/>
            </a:prstGeom>
            <a:noFill/>
            <a:ln w="9525" algn="ctr">
              <a:noFill/>
              <a:miter lim="800000"/>
              <a:headEnd/>
              <a:tailEnd/>
            </a:ln>
          </p:spPr>
          <p:txBody>
            <a:bodyPr>
              <a:spAutoFit/>
            </a:bodyPr>
            <a:lstStyle/>
            <a:p>
              <a:pPr algn="l" eaLnBrk="1" hangingPunct="1">
                <a:spcBef>
                  <a:spcPct val="50000"/>
                </a:spcBef>
              </a:pPr>
              <a:r>
                <a:rPr lang="en-US" sz="1800" b="1">
                  <a:solidFill>
                    <a:schemeClr val="tx2"/>
                  </a:solidFill>
                  <a:latin typeface="Arial" pitchFamily="34" charset="0"/>
                </a:rPr>
                <a:t>Better pileup rejection</a:t>
              </a:r>
            </a:p>
          </p:txBody>
        </p:sp>
      </p:gr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Andrew Brandt,  Giessen Cherenkov Workshop </a:t>
            </a:r>
            <a:endParaRPr lang="en-US"/>
          </a:p>
        </p:txBody>
      </p:sp>
      <p:sp>
        <p:nvSpPr>
          <p:cNvPr id="8" name="Date Placeholder 7"/>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Andrew Brandt,  Giessen Cherenkov Workshop </a:t>
            </a:r>
            <a:endParaRPr lang="en-US"/>
          </a:p>
        </p:txBody>
      </p:sp>
      <p:graphicFrame>
        <p:nvGraphicFramePr>
          <p:cNvPr id="5" name="Chart 4"/>
          <p:cNvGraphicFramePr>
            <a:graphicFrameLocks noGrp="1"/>
          </p:cNvGraphicFramePr>
          <p:nvPr/>
        </p:nvGraphicFramePr>
        <p:xfrm>
          <a:off x="228600" y="1143000"/>
          <a:ext cx="7543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
          <p:cNvSpPr>
            <a:spLocks/>
          </p:cNvSpPr>
          <p:nvPr/>
        </p:nvSpPr>
        <p:spPr bwMode="auto">
          <a:xfrm>
            <a:off x="533400" y="228600"/>
            <a:ext cx="8390117" cy="738664"/>
          </a:xfrm>
          <a:prstGeom prst="rect">
            <a:avLst/>
          </a:prstGeom>
          <a:noFill/>
          <a:ln w="12700">
            <a:noFill/>
            <a:miter lim="800000"/>
            <a:headEnd/>
            <a:tailEnd/>
          </a:ln>
        </p:spPr>
        <p:txBody>
          <a:bodyPr wrap="none" lIns="0" tIns="0" rIns="0" bIns="0" anchor="ctr">
            <a:spAutoFit/>
          </a:bodyPr>
          <a:lstStyle/>
          <a:p>
            <a:r>
              <a:rPr lang="en-US" sz="4800" b="1" u="sng" dirty="0">
                <a:solidFill>
                  <a:srgbClr val="0000FF"/>
                </a:solidFill>
                <a:latin typeface="Times New Roman" pitchFamily="18" charset="0"/>
                <a:ea typeface="Gill Sans"/>
                <a:cs typeface="Times New Roman" pitchFamily="18" charset="0"/>
              </a:rPr>
              <a:t>Timing </a:t>
            </a:r>
            <a:r>
              <a:rPr lang="en-US" sz="4800" b="1" u="sng" dirty="0" err="1">
                <a:solidFill>
                  <a:srgbClr val="0000FF"/>
                </a:solidFill>
                <a:latin typeface="Times New Roman" pitchFamily="18" charset="0"/>
                <a:ea typeface="Gill Sans"/>
                <a:cs typeface="Times New Roman" pitchFamily="18" charset="0"/>
              </a:rPr>
              <a:t>vs</a:t>
            </a:r>
            <a:r>
              <a:rPr lang="en-US" sz="4800" b="1" u="sng" dirty="0">
                <a:solidFill>
                  <a:srgbClr val="0000FF"/>
                </a:solidFill>
                <a:latin typeface="Times New Roman" pitchFamily="18" charset="0"/>
                <a:ea typeface="Gill Sans"/>
                <a:cs typeface="Times New Roman" pitchFamily="18" charset="0"/>
              </a:rPr>
              <a:t> Gain for </a:t>
            </a:r>
            <a:r>
              <a:rPr lang="en-US" sz="4800" b="1" u="sng" dirty="0">
                <a:solidFill>
                  <a:srgbClr val="0000FF"/>
                </a:solidFill>
                <a:latin typeface="Times New Roman" pitchFamily="18" charset="0"/>
                <a:cs typeface="Times New Roman" pitchFamily="18" charset="0"/>
              </a:rPr>
              <a:t>10 </a:t>
            </a:r>
            <a:r>
              <a:rPr lang="en-US" sz="4800" b="1" u="sng" dirty="0">
                <a:solidFill>
                  <a:srgbClr val="0000FF"/>
                </a:solidFill>
                <a:latin typeface="Times New Roman" pitchFamily="18" charset="0"/>
                <a:cs typeface="Times New Roman" pitchFamily="18" charset="0"/>
                <a:sym typeface="Symbol" pitchFamily="18" charset="2"/>
              </a:rPr>
              <a:t>m Tube</a:t>
            </a:r>
            <a:r>
              <a:rPr lang="en-US" sz="4800" b="1" u="sng" dirty="0">
                <a:solidFill>
                  <a:srgbClr val="0000FF"/>
                </a:solidFill>
                <a:latin typeface="Times New Roman" pitchFamily="18" charset="0"/>
                <a:ea typeface="Gill Sans"/>
                <a:cs typeface="Times New Roman" pitchFamily="18" charset="0"/>
              </a:rPr>
              <a:t> </a:t>
            </a:r>
          </a:p>
        </p:txBody>
      </p:sp>
      <p:pic>
        <p:nvPicPr>
          <p:cNvPr id="10" name="Content Placeholder 9" descr="table-new.PNG"/>
          <p:cNvPicPr>
            <a:picLocks noGrp="1" noChangeAspect="1"/>
          </p:cNvPicPr>
          <p:nvPr>
            <p:ph idx="1"/>
          </p:nvPr>
        </p:nvPicPr>
        <p:blipFill>
          <a:blip r:embed="rId4"/>
          <a:stretch>
            <a:fillRect/>
          </a:stretch>
        </p:blipFill>
        <p:spPr>
          <a:xfrm>
            <a:off x="6522469" y="1066800"/>
            <a:ext cx="2469131" cy="2493871"/>
          </a:xfrm>
        </p:spPr>
      </p:pic>
      <p:sp>
        <p:nvSpPr>
          <p:cNvPr id="11" name="TextBox 10"/>
          <p:cNvSpPr txBox="1"/>
          <p:nvPr/>
        </p:nvSpPr>
        <p:spPr>
          <a:xfrm>
            <a:off x="1143000" y="5867400"/>
            <a:ext cx="6781800" cy="923330"/>
          </a:xfrm>
          <a:prstGeom prst="rect">
            <a:avLst/>
          </a:prstGeom>
          <a:solidFill>
            <a:srgbClr val="FFFF00"/>
          </a:solidFill>
        </p:spPr>
        <p:txBody>
          <a:bodyPr wrap="square" rtlCol="0">
            <a:spAutoFit/>
          </a:bodyPr>
          <a:lstStyle/>
          <a:p>
            <a:r>
              <a:rPr lang="en-US" b="1" dirty="0" smtClean="0">
                <a:solidFill>
                  <a:srgbClr val="FF0000"/>
                </a:solidFill>
              </a:rPr>
              <a:t>Measured with reference tube using CFD’s and x100 </a:t>
            </a:r>
          </a:p>
          <a:p>
            <a:r>
              <a:rPr lang="en-US" b="1" dirty="0" smtClean="0">
                <a:solidFill>
                  <a:srgbClr val="FF0000"/>
                </a:solidFill>
              </a:rPr>
              <a:t>mini-circuits amps (performed better  than ORTEC VT120, 9306, homemade Phillips amps) ;  with 10 </a:t>
            </a:r>
            <a:r>
              <a:rPr lang="en-US" b="1" dirty="0" err="1" smtClean="0">
                <a:solidFill>
                  <a:srgbClr val="FF0000"/>
                </a:solidFill>
              </a:rPr>
              <a:t>pe’s</a:t>
            </a:r>
            <a:r>
              <a:rPr lang="en-US" b="1" dirty="0" smtClean="0">
                <a:solidFill>
                  <a:srgbClr val="FF0000"/>
                </a:solidFill>
              </a:rPr>
              <a:t>  can operate at   ~5E4 Gain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
        <p:nvSpPr>
          <p:cNvPr id="9" name="Date Placeholder 8"/>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3216D8"/>
                </a:solidFill>
                <a:latin typeface="Times New Roman" pitchFamily="18" charset="0"/>
                <a:cs typeface="Times New Roman" pitchFamily="18" charset="0"/>
              </a:rPr>
              <a:t>Wait a Minute!</a:t>
            </a:r>
            <a:endParaRPr lang="en-US" b="1" u="sng" dirty="0">
              <a:solidFill>
                <a:srgbClr val="3216D8"/>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Jerry Va’vra and others have mentioned TTS</a:t>
            </a:r>
          </a:p>
          <a:p>
            <a:pPr>
              <a:buNone/>
            </a:pPr>
            <a:r>
              <a:rPr lang="en-US" dirty="0" smtClean="0"/>
              <a:t>    of 30-35 </a:t>
            </a:r>
            <a:r>
              <a:rPr lang="en-US" dirty="0" err="1" smtClean="0"/>
              <a:t>ps</a:t>
            </a:r>
            <a:r>
              <a:rPr lang="en-US" dirty="0" smtClean="0"/>
              <a:t> for single </a:t>
            </a:r>
            <a:r>
              <a:rPr lang="en-US" dirty="0" err="1" smtClean="0"/>
              <a:t>pe</a:t>
            </a:r>
            <a:r>
              <a:rPr lang="en-US" dirty="0" smtClean="0"/>
              <a:t> </a:t>
            </a:r>
            <a:r>
              <a:rPr lang="en-US" dirty="0" smtClean="0">
                <a:sym typeface="Symbol"/>
              </a:rPr>
              <a:t> we should have about 10 </a:t>
            </a:r>
            <a:r>
              <a:rPr lang="en-US" dirty="0" err="1" smtClean="0">
                <a:sym typeface="Symbol"/>
              </a:rPr>
              <a:t>ps</a:t>
            </a:r>
            <a:r>
              <a:rPr lang="en-US" dirty="0" smtClean="0">
                <a:sym typeface="Symbol"/>
              </a:rPr>
              <a:t> for 10 </a:t>
            </a:r>
            <a:r>
              <a:rPr lang="en-US" dirty="0" err="1" smtClean="0">
                <a:sym typeface="Symbol"/>
              </a:rPr>
              <a:t>pe</a:t>
            </a:r>
            <a:r>
              <a:rPr lang="en-US" dirty="0" smtClean="0">
                <a:sym typeface="Symbol"/>
              </a:rPr>
              <a:t>!  Investigating! (of course that ~30 seems a bit suspect as it only applies to 70% of single </a:t>
            </a:r>
            <a:r>
              <a:rPr lang="en-US" dirty="0" err="1" smtClean="0">
                <a:sym typeface="Symbol"/>
              </a:rPr>
              <a:t>pe</a:t>
            </a:r>
            <a:r>
              <a:rPr lang="en-US" dirty="0" smtClean="0">
                <a:sym typeface="Symbol"/>
              </a:rPr>
              <a:t> events—first of two peaks)</a:t>
            </a:r>
          </a:p>
          <a:p>
            <a:r>
              <a:rPr lang="en-US" dirty="0" smtClean="0">
                <a:sym typeface="Symbol"/>
              </a:rPr>
              <a:t>Note Jerry grounded all channels except one, we don’t; could be impedance mismatch, noise from cables</a:t>
            </a:r>
          </a:p>
          <a:p>
            <a:r>
              <a:rPr lang="en-US" dirty="0" smtClean="0">
                <a:sym typeface="Symbol"/>
              </a:rPr>
              <a:t>Could be power supply noise or other noise in setup, just bought some low pass filters to test</a:t>
            </a:r>
          </a:p>
          <a:p>
            <a:r>
              <a:rPr lang="en-US" dirty="0" smtClean="0">
                <a:sym typeface="Symbol"/>
              </a:rPr>
              <a:t>Could be residual time walk, not corrected for by LCFD,  studying timing as </a:t>
            </a:r>
            <a:r>
              <a:rPr lang="en-US" dirty="0" err="1" smtClean="0">
                <a:sym typeface="Symbol"/>
              </a:rPr>
              <a:t>fct</a:t>
            </a:r>
            <a:r>
              <a:rPr lang="en-US" dirty="0" smtClean="0">
                <a:sym typeface="Symbol"/>
              </a:rPr>
              <a:t>. of pulse height</a:t>
            </a:r>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0"/>
            <a:ext cx="8763000" cy="1143000"/>
          </a:xfrm>
        </p:spPr>
        <p:txBody>
          <a:bodyPr/>
          <a:lstStyle/>
          <a:p>
            <a:r>
              <a:rPr lang="en-US" b="1" u="sng" dirty="0" smtClean="0">
                <a:solidFill>
                  <a:srgbClr val="0000FF"/>
                </a:solidFill>
                <a:latin typeface="Times New Roman" pitchFamily="18" charset="0"/>
                <a:cs typeface="Times New Roman" pitchFamily="18" charset="0"/>
              </a:rPr>
              <a:t>Grounding Issues (25 </a:t>
            </a:r>
            <a:r>
              <a:rPr lang="en-US" b="1" u="sng" dirty="0" smtClean="0">
                <a:solidFill>
                  <a:srgbClr val="0000FF"/>
                </a:solidFill>
                <a:latin typeface="Times New Roman" pitchFamily="18" charset="0"/>
                <a:cs typeface="Times New Roman" pitchFamily="18" charset="0"/>
                <a:sym typeface="Symbol" pitchFamily="18" charset="2"/>
              </a:rPr>
              <a:t>m Tube)</a:t>
            </a:r>
            <a:r>
              <a:rPr lang="en-US" b="1" u="sng" dirty="0" smtClean="0">
                <a:solidFill>
                  <a:srgbClr val="0000FF"/>
                </a:solidFill>
                <a:latin typeface="Times New Roman" pitchFamily="18" charset="0"/>
                <a:cs typeface="Times New Roman" pitchFamily="18" charset="0"/>
              </a:rPr>
              <a:t> </a:t>
            </a:r>
          </a:p>
        </p:txBody>
      </p:sp>
      <p:pic>
        <p:nvPicPr>
          <p:cNvPr id="25603" name="Picture 2"/>
          <p:cNvPicPr>
            <a:picLocks noChangeAspect="1" noChangeArrowheads="1"/>
          </p:cNvPicPr>
          <p:nvPr/>
        </p:nvPicPr>
        <p:blipFill>
          <a:blip r:embed="rId3"/>
          <a:srcRect/>
          <a:stretch>
            <a:fillRect/>
          </a:stretch>
        </p:blipFill>
        <p:spPr bwMode="auto">
          <a:xfrm>
            <a:off x="1219200" y="990600"/>
            <a:ext cx="6629400" cy="2849563"/>
          </a:xfrm>
          <a:prstGeom prst="rect">
            <a:avLst/>
          </a:prstGeom>
          <a:noFill/>
          <a:ln w="9525">
            <a:noFill/>
            <a:miter lim="800000"/>
            <a:headEnd/>
            <a:tailEnd/>
          </a:ln>
        </p:spPr>
      </p:pic>
      <p:sp>
        <p:nvSpPr>
          <p:cNvPr id="25604" name="TextBox 4"/>
          <p:cNvSpPr txBox="1">
            <a:spLocks noChangeArrowheads="1"/>
          </p:cNvSpPr>
          <p:nvPr/>
        </p:nvSpPr>
        <p:spPr bwMode="auto">
          <a:xfrm>
            <a:off x="6324600" y="3429000"/>
            <a:ext cx="1763713" cy="369888"/>
          </a:xfrm>
          <a:prstGeom prst="rect">
            <a:avLst/>
          </a:prstGeom>
          <a:noFill/>
          <a:ln w="9525">
            <a:noFill/>
            <a:miter lim="800000"/>
            <a:headEnd/>
            <a:tailEnd/>
          </a:ln>
        </p:spPr>
        <p:txBody>
          <a:bodyPr wrap="none">
            <a:spAutoFit/>
          </a:bodyPr>
          <a:lstStyle/>
          <a:p>
            <a:r>
              <a:rPr lang="en-US" dirty="0"/>
              <a:t>Time (2 ns bins)</a:t>
            </a:r>
          </a:p>
        </p:txBody>
      </p:sp>
      <p:pic>
        <p:nvPicPr>
          <p:cNvPr id="25605" name="Picture 3"/>
          <p:cNvPicPr>
            <a:picLocks noChangeAspect="1" noChangeArrowheads="1"/>
          </p:cNvPicPr>
          <p:nvPr/>
        </p:nvPicPr>
        <p:blipFill>
          <a:blip r:embed="rId4"/>
          <a:srcRect/>
          <a:stretch>
            <a:fillRect/>
          </a:stretch>
        </p:blipFill>
        <p:spPr bwMode="auto">
          <a:xfrm>
            <a:off x="1219200" y="3949700"/>
            <a:ext cx="6629400" cy="2832100"/>
          </a:xfrm>
          <a:prstGeom prst="rect">
            <a:avLst/>
          </a:prstGeom>
          <a:noFill/>
          <a:ln w="9525">
            <a:noFill/>
            <a:miter lim="800000"/>
            <a:headEnd/>
            <a:tailEnd/>
          </a:ln>
        </p:spPr>
      </p:pic>
      <p:sp>
        <p:nvSpPr>
          <p:cNvPr id="25606" name="TextBox 6"/>
          <p:cNvSpPr txBox="1">
            <a:spLocks noChangeArrowheads="1"/>
          </p:cNvSpPr>
          <p:nvPr/>
        </p:nvSpPr>
        <p:spPr bwMode="auto">
          <a:xfrm rot="-5400000">
            <a:off x="-180181" y="2283619"/>
            <a:ext cx="2254250" cy="369888"/>
          </a:xfrm>
          <a:prstGeom prst="rect">
            <a:avLst/>
          </a:prstGeom>
          <a:noFill/>
          <a:ln w="9525">
            <a:noFill/>
            <a:miter lim="800000"/>
            <a:headEnd/>
            <a:tailEnd/>
          </a:ln>
        </p:spPr>
        <p:txBody>
          <a:bodyPr wrap="none">
            <a:spAutoFit/>
          </a:bodyPr>
          <a:lstStyle/>
          <a:p>
            <a:r>
              <a:rPr lang="en-US"/>
              <a:t>Voltage  (50 mv bins)</a:t>
            </a:r>
          </a:p>
        </p:txBody>
      </p:sp>
      <p:sp>
        <p:nvSpPr>
          <p:cNvPr id="25607" name="TextBox 6"/>
          <p:cNvSpPr txBox="1">
            <a:spLocks noChangeArrowheads="1"/>
          </p:cNvSpPr>
          <p:nvPr/>
        </p:nvSpPr>
        <p:spPr bwMode="auto">
          <a:xfrm rot="-5400000">
            <a:off x="-256381" y="5241131"/>
            <a:ext cx="2254250" cy="369888"/>
          </a:xfrm>
          <a:prstGeom prst="rect">
            <a:avLst/>
          </a:prstGeom>
          <a:noFill/>
          <a:ln w="9525">
            <a:noFill/>
            <a:miter lim="800000"/>
            <a:headEnd/>
            <a:tailEnd/>
          </a:ln>
        </p:spPr>
        <p:txBody>
          <a:bodyPr wrap="none">
            <a:spAutoFit/>
          </a:bodyPr>
          <a:lstStyle/>
          <a:p>
            <a:r>
              <a:rPr lang="en-US"/>
              <a:t>Voltage  (50 mv bins)</a:t>
            </a:r>
          </a:p>
        </p:txBody>
      </p:sp>
      <p:sp>
        <p:nvSpPr>
          <p:cNvPr id="25608" name="TextBox 4"/>
          <p:cNvSpPr txBox="1">
            <a:spLocks noChangeArrowheads="1"/>
          </p:cNvSpPr>
          <p:nvPr/>
        </p:nvSpPr>
        <p:spPr bwMode="auto">
          <a:xfrm>
            <a:off x="6197600" y="6335713"/>
            <a:ext cx="1879600" cy="369887"/>
          </a:xfrm>
          <a:prstGeom prst="rect">
            <a:avLst/>
          </a:prstGeom>
          <a:noFill/>
          <a:ln w="9525">
            <a:noFill/>
            <a:miter lim="800000"/>
            <a:headEnd/>
            <a:tailEnd/>
          </a:ln>
        </p:spPr>
        <p:txBody>
          <a:bodyPr wrap="none">
            <a:spAutoFit/>
          </a:bodyPr>
          <a:lstStyle/>
          <a:p>
            <a:r>
              <a:rPr lang="en-US" dirty="0"/>
              <a:t>Time (20 ns bins)</a:t>
            </a:r>
          </a:p>
        </p:txBody>
      </p:sp>
      <p:sp>
        <p:nvSpPr>
          <p:cNvPr id="25609" name="TextBox 9"/>
          <p:cNvSpPr txBox="1">
            <a:spLocks noChangeArrowheads="1"/>
          </p:cNvSpPr>
          <p:nvPr/>
        </p:nvSpPr>
        <p:spPr bwMode="auto">
          <a:xfrm>
            <a:off x="1676400" y="1752600"/>
            <a:ext cx="1143000" cy="646113"/>
          </a:xfrm>
          <a:prstGeom prst="rect">
            <a:avLst/>
          </a:prstGeom>
          <a:solidFill>
            <a:schemeClr val="bg1"/>
          </a:solidFill>
          <a:ln w="9525">
            <a:noFill/>
            <a:miter lim="800000"/>
            <a:headEnd/>
            <a:tailEnd/>
          </a:ln>
        </p:spPr>
        <p:txBody>
          <a:bodyPr>
            <a:spAutoFit/>
          </a:bodyPr>
          <a:lstStyle/>
          <a:p>
            <a:r>
              <a:rPr lang="en-US"/>
              <a:t>grounded channels</a:t>
            </a:r>
          </a:p>
        </p:txBody>
      </p:sp>
      <p:cxnSp>
        <p:nvCxnSpPr>
          <p:cNvPr id="25610" name="Straight Arrow Connector 11"/>
          <p:cNvCxnSpPr>
            <a:cxnSpLocks noChangeShapeType="1"/>
          </p:cNvCxnSpPr>
          <p:nvPr/>
        </p:nvCxnSpPr>
        <p:spPr bwMode="auto">
          <a:xfrm flipV="1">
            <a:off x="2438400" y="1295400"/>
            <a:ext cx="609600" cy="533400"/>
          </a:xfrm>
          <a:prstGeom prst="straightConnector1">
            <a:avLst/>
          </a:prstGeom>
          <a:noFill/>
          <a:ln w="9525" algn="ctr">
            <a:solidFill>
              <a:schemeClr val="tx1"/>
            </a:solidFill>
            <a:round/>
            <a:headEnd/>
            <a:tailEnd type="arrow" w="med" len="med"/>
          </a:ln>
        </p:spPr>
      </p:cxnSp>
      <p:sp>
        <p:nvSpPr>
          <p:cNvPr id="25611" name="TextBox 14"/>
          <p:cNvSpPr txBox="1">
            <a:spLocks noChangeArrowheads="1"/>
          </p:cNvSpPr>
          <p:nvPr/>
        </p:nvSpPr>
        <p:spPr bwMode="auto">
          <a:xfrm>
            <a:off x="4724400" y="4800600"/>
            <a:ext cx="3062288" cy="369888"/>
          </a:xfrm>
          <a:prstGeom prst="rect">
            <a:avLst/>
          </a:prstGeom>
          <a:solidFill>
            <a:schemeClr val="bg1"/>
          </a:solidFill>
          <a:ln w="9525">
            <a:noFill/>
            <a:miter lim="800000"/>
            <a:headEnd/>
            <a:tailEnd/>
          </a:ln>
        </p:spPr>
        <p:txBody>
          <a:bodyPr wrap="none">
            <a:spAutoFit/>
          </a:bodyPr>
          <a:lstStyle/>
          <a:p>
            <a:r>
              <a:rPr lang="en-US"/>
              <a:t>Ringing persists for  &gt;100 ns!</a:t>
            </a:r>
          </a:p>
        </p:txBody>
      </p:sp>
      <p:sp>
        <p:nvSpPr>
          <p:cNvPr id="25612" name="Rectangle 6"/>
          <p:cNvSpPr>
            <a:spLocks noChangeArrowheads="1"/>
          </p:cNvSpPr>
          <p:nvPr/>
        </p:nvSpPr>
        <p:spPr bwMode="auto">
          <a:xfrm>
            <a:off x="6248400" y="2514600"/>
            <a:ext cx="2425700" cy="369888"/>
          </a:xfrm>
          <a:prstGeom prst="rect">
            <a:avLst/>
          </a:prstGeom>
          <a:solidFill>
            <a:schemeClr val="bg1"/>
          </a:solidFill>
          <a:ln w="9525">
            <a:noFill/>
            <a:miter lim="800000"/>
            <a:headEnd/>
            <a:tailEnd/>
          </a:ln>
        </p:spPr>
        <p:txBody>
          <a:bodyPr wrap="none">
            <a:spAutoFit/>
          </a:bodyPr>
          <a:lstStyle/>
          <a:p>
            <a:r>
              <a:rPr lang="en-US">
                <a:solidFill>
                  <a:srgbClr val="191919"/>
                </a:solidFill>
                <a:ea typeface="Gill Sans"/>
                <a:cs typeface="Gill Sans"/>
              </a:rPr>
              <a:t>(~400 pe,  gain ~0.8E5)</a:t>
            </a:r>
          </a:p>
        </p:txBody>
      </p:sp>
      <p:sp>
        <p:nvSpPr>
          <p:cNvPr id="13" name="Footer Placeholder 12"/>
          <p:cNvSpPr>
            <a:spLocks noGrp="1"/>
          </p:cNvSpPr>
          <p:nvPr>
            <p:ph type="ftr" sz="quarter" idx="11"/>
          </p:nvPr>
        </p:nvSpPr>
        <p:spPr/>
        <p:txBody>
          <a:bodyPr/>
          <a:lstStyle/>
          <a:p>
            <a:r>
              <a:rPr lang="en-US" smtClean="0"/>
              <a:t>Andrew Brandt,  Giessen Cherenkov Workshop </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15" name="Date Placeholder 14"/>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solidFill>
                  <a:srgbClr val="3216D8"/>
                </a:solidFill>
                <a:latin typeface="Times New Roman" pitchFamily="18" charset="0"/>
                <a:cs typeface="Times New Roman" pitchFamily="18" charset="0"/>
              </a:rPr>
              <a:t>Aside: Measuring Speed of EM Waves</a:t>
            </a:r>
            <a:endParaRPr lang="en-US" b="1" u="sng" dirty="0">
              <a:solidFill>
                <a:srgbClr val="3216D8"/>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447800"/>
            <a:ext cx="2743200" cy="4525963"/>
          </a:xfrm>
        </p:spPr>
        <p:txBody>
          <a:bodyPr>
            <a:normAutofit/>
          </a:bodyPr>
          <a:lstStyle/>
          <a:p>
            <a:r>
              <a:rPr lang="en-US" sz="2400" dirty="0" smtClean="0"/>
              <a:t>We noted that ground plane oscillations on reference tube were picked up by second</a:t>
            </a:r>
            <a:r>
              <a:rPr lang="en-US" sz="2400" dirty="0" smtClean="0">
                <a:sym typeface="Symbol"/>
              </a:rPr>
              <a:t> tube</a:t>
            </a:r>
          </a:p>
          <a:p>
            <a:r>
              <a:rPr lang="en-US" sz="2400" dirty="0" smtClean="0">
                <a:sym typeface="Symbol"/>
              </a:rPr>
              <a:t>Used this to do a 3% measurement of speed of light</a:t>
            </a:r>
            <a:endParaRPr lang="en-US" sz="2400" dirty="0"/>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pic>
        <p:nvPicPr>
          <p:cNvPr id="7" name="Picture 5"/>
          <p:cNvPicPr>
            <a:picLocks noChangeAspect="1" noChangeArrowheads="1"/>
          </p:cNvPicPr>
          <p:nvPr/>
        </p:nvPicPr>
        <p:blipFill>
          <a:blip r:embed="rId3"/>
          <a:srcRect/>
          <a:stretch>
            <a:fillRect/>
          </a:stretch>
        </p:blipFill>
        <p:spPr bwMode="auto">
          <a:xfrm>
            <a:off x="2743200" y="1676400"/>
            <a:ext cx="6058285" cy="3886200"/>
          </a:xfrm>
          <a:prstGeom prst="rect">
            <a:avLst/>
          </a:prstGeom>
          <a:noFill/>
          <a:ln w="9525">
            <a:noFill/>
            <a:miter lim="800000"/>
            <a:headEnd/>
            <a:tailEnd/>
          </a:ln>
        </p:spPr>
      </p:pic>
      <p:sp>
        <p:nvSpPr>
          <p:cNvPr id="8" name="TextBox 7"/>
          <p:cNvSpPr txBox="1"/>
          <p:nvPr/>
        </p:nvSpPr>
        <p:spPr>
          <a:xfrm>
            <a:off x="533400" y="5715000"/>
            <a:ext cx="8356903" cy="369332"/>
          </a:xfrm>
          <a:prstGeom prst="rect">
            <a:avLst/>
          </a:prstGeom>
          <a:noFill/>
        </p:spPr>
        <p:txBody>
          <a:bodyPr wrap="none" rtlCol="0">
            <a:spAutoFit/>
          </a:bodyPr>
          <a:lstStyle/>
          <a:p>
            <a:r>
              <a:rPr lang="en-US" dirty="0" smtClean="0"/>
              <a:t>Moving  2</a:t>
            </a:r>
            <a:r>
              <a:rPr lang="en-US" baseline="30000" dirty="0" smtClean="0"/>
              <a:t>nd</a:t>
            </a:r>
            <a:r>
              <a:rPr lang="en-US" dirty="0" smtClean="0"/>
              <a:t> tube 2 feet from reference tube shifts pick-up oscillation pattern by 2.05 ns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914400" y="1066800"/>
            <a:ext cx="7477125" cy="3181350"/>
          </a:xfrm>
          <a:prstGeom prst="rect">
            <a:avLst/>
          </a:prstGeom>
          <a:noFill/>
          <a:ln w="9525">
            <a:noFill/>
            <a:miter lim="800000"/>
            <a:headEnd/>
            <a:tailEnd/>
          </a:ln>
        </p:spPr>
      </p:pic>
      <p:sp>
        <p:nvSpPr>
          <p:cNvPr id="5" name="Title 1"/>
          <p:cNvSpPr txBox="1">
            <a:spLocks/>
          </p:cNvSpPr>
          <p:nvPr/>
        </p:nvSpPr>
        <p:spPr bwMode="auto">
          <a:xfrm>
            <a:off x="228600" y="0"/>
            <a:ext cx="8763000" cy="1143000"/>
          </a:xfrm>
          <a:prstGeom prst="rect">
            <a:avLst/>
          </a:prstGeom>
          <a:noFill/>
          <a:ln w="9525">
            <a:noFill/>
            <a:miter lim="800000"/>
            <a:headEnd/>
            <a:tailEnd/>
          </a:ln>
        </p:spPr>
        <p:txBody>
          <a:bodyPr anchor="ctr"/>
          <a:lstStyle/>
          <a:p>
            <a:pPr algn="ctr" eaLnBrk="0" hangingPunct="0">
              <a:defRPr/>
            </a:pPr>
            <a:r>
              <a:rPr lang="en-US" sz="4400" b="1" u="sng" kern="0" dirty="0">
                <a:solidFill>
                  <a:srgbClr val="0000FF"/>
                </a:solidFill>
                <a:latin typeface="Times New Roman" pitchFamily="18" charset="0"/>
                <a:ea typeface="+mj-ea"/>
                <a:cs typeface="Times New Roman" pitchFamily="18" charset="0"/>
              </a:rPr>
              <a:t>Grounding Issues (10 </a:t>
            </a:r>
            <a:r>
              <a:rPr lang="en-US" sz="4400" b="1" u="sng" kern="0" dirty="0">
                <a:solidFill>
                  <a:srgbClr val="0000FF"/>
                </a:solidFill>
                <a:latin typeface="Times New Roman" pitchFamily="18" charset="0"/>
                <a:ea typeface="+mj-ea"/>
                <a:cs typeface="Times New Roman" pitchFamily="18" charset="0"/>
                <a:sym typeface="Symbol" pitchFamily="18" charset="2"/>
              </a:rPr>
              <a:t>m Tube)</a:t>
            </a:r>
            <a:r>
              <a:rPr lang="en-US" sz="4400" b="1" u="sng" kern="0" dirty="0">
                <a:solidFill>
                  <a:srgbClr val="0000FF"/>
                </a:solidFill>
                <a:latin typeface="Times New Roman" pitchFamily="18" charset="0"/>
                <a:ea typeface="+mj-ea"/>
                <a:cs typeface="Times New Roman" pitchFamily="18" charset="0"/>
              </a:rPr>
              <a:t> </a:t>
            </a:r>
          </a:p>
        </p:txBody>
      </p:sp>
      <p:sp>
        <p:nvSpPr>
          <p:cNvPr id="26628" name="TextBox 4"/>
          <p:cNvSpPr txBox="1">
            <a:spLocks noChangeArrowheads="1"/>
          </p:cNvSpPr>
          <p:nvPr/>
        </p:nvSpPr>
        <p:spPr bwMode="auto">
          <a:xfrm>
            <a:off x="6629400" y="4267200"/>
            <a:ext cx="1879600" cy="369887"/>
          </a:xfrm>
          <a:prstGeom prst="rect">
            <a:avLst/>
          </a:prstGeom>
          <a:noFill/>
          <a:ln w="9525">
            <a:noFill/>
            <a:miter lim="800000"/>
            <a:headEnd/>
            <a:tailEnd/>
          </a:ln>
        </p:spPr>
        <p:txBody>
          <a:bodyPr wrap="none">
            <a:spAutoFit/>
          </a:bodyPr>
          <a:lstStyle/>
          <a:p>
            <a:r>
              <a:rPr lang="en-US" dirty="0"/>
              <a:t>Time (10 ns bins)</a:t>
            </a:r>
          </a:p>
        </p:txBody>
      </p:sp>
      <p:sp>
        <p:nvSpPr>
          <p:cNvPr id="26629" name="TextBox 6"/>
          <p:cNvSpPr txBox="1">
            <a:spLocks noChangeArrowheads="1"/>
          </p:cNvSpPr>
          <p:nvPr/>
        </p:nvSpPr>
        <p:spPr bwMode="auto">
          <a:xfrm rot="-5400000">
            <a:off x="-407987" y="2465387"/>
            <a:ext cx="2252662" cy="369888"/>
          </a:xfrm>
          <a:prstGeom prst="rect">
            <a:avLst/>
          </a:prstGeom>
          <a:noFill/>
          <a:ln w="9525">
            <a:noFill/>
            <a:miter lim="800000"/>
            <a:headEnd/>
            <a:tailEnd/>
          </a:ln>
        </p:spPr>
        <p:txBody>
          <a:bodyPr wrap="none">
            <a:spAutoFit/>
          </a:bodyPr>
          <a:lstStyle/>
          <a:p>
            <a:r>
              <a:rPr lang="en-US" dirty="0"/>
              <a:t>Voltage  (50 </a:t>
            </a:r>
            <a:r>
              <a:rPr lang="en-US" dirty="0" err="1"/>
              <a:t>mv</a:t>
            </a:r>
            <a:r>
              <a:rPr lang="en-US" dirty="0"/>
              <a:t> bins)</a:t>
            </a:r>
          </a:p>
        </p:txBody>
      </p:sp>
      <p:sp>
        <p:nvSpPr>
          <p:cNvPr id="26630" name="TextBox 8"/>
          <p:cNvSpPr txBox="1">
            <a:spLocks noChangeArrowheads="1"/>
          </p:cNvSpPr>
          <p:nvPr/>
        </p:nvSpPr>
        <p:spPr bwMode="auto">
          <a:xfrm>
            <a:off x="369888" y="4800600"/>
            <a:ext cx="8646854" cy="400110"/>
          </a:xfrm>
          <a:prstGeom prst="rect">
            <a:avLst/>
          </a:prstGeom>
          <a:solidFill>
            <a:srgbClr val="FFFF00"/>
          </a:solidFill>
          <a:ln w="9525">
            <a:noFill/>
            <a:miter lim="800000"/>
            <a:headEnd/>
            <a:tailEnd/>
          </a:ln>
        </p:spPr>
        <p:txBody>
          <a:bodyPr wrap="none">
            <a:spAutoFit/>
          </a:bodyPr>
          <a:lstStyle/>
          <a:p>
            <a:r>
              <a:rPr lang="en-US" sz="2000" dirty="0"/>
              <a:t>New ground plane dramatically improved ringing both in magnitude and duration</a:t>
            </a:r>
          </a:p>
        </p:txBody>
      </p:sp>
      <p:sp>
        <p:nvSpPr>
          <p:cNvPr id="7" name="Footer Placeholder 6"/>
          <p:cNvSpPr>
            <a:spLocks noGrp="1"/>
          </p:cNvSpPr>
          <p:nvPr>
            <p:ph type="ftr" sz="quarter" idx="11"/>
          </p:nvPr>
        </p:nvSpPr>
        <p:spPr/>
        <p:txBody>
          <a:bodyPr/>
          <a:lstStyle/>
          <a:p>
            <a:r>
              <a:rPr lang="en-US" smtClean="0"/>
              <a:t>Andrew Brandt,  Giessen Cherenkov Workshop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54</a:t>
            </a:fld>
            <a:endParaRPr lang="en-US"/>
          </a:p>
        </p:txBody>
      </p:sp>
      <p:sp>
        <p:nvSpPr>
          <p:cNvPr id="9" name="Date Placeholder 8"/>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u="sng" dirty="0" smtClean="0">
                <a:solidFill>
                  <a:srgbClr val="0000FF"/>
                </a:solidFill>
                <a:latin typeface="Times New Roman" pitchFamily="18" charset="0"/>
                <a:cs typeface="Times New Roman" pitchFamily="18" charset="0"/>
              </a:rPr>
              <a:t>Measuring Lifetime</a:t>
            </a:r>
          </a:p>
        </p:txBody>
      </p:sp>
      <p:sp>
        <p:nvSpPr>
          <p:cNvPr id="27651" name="Content Placeholder 2"/>
          <p:cNvSpPr>
            <a:spLocks noGrp="1"/>
          </p:cNvSpPr>
          <p:nvPr>
            <p:ph idx="1"/>
          </p:nvPr>
        </p:nvSpPr>
        <p:spPr/>
        <p:txBody>
          <a:bodyPr>
            <a:normAutofit fontScale="92500" lnSpcReduction="10000"/>
          </a:bodyPr>
          <a:lstStyle/>
          <a:p>
            <a:r>
              <a:rPr lang="en-US" sz="2800" dirty="0" smtClean="0"/>
              <a:t>We propose to measure lifetime in a controlled manner to establish a baseline of magnitude of lifetime problem (From Paul Hink 50% QE loss after 0.4 </a:t>
            </a:r>
            <a:r>
              <a:rPr lang="en-US" sz="2800" dirty="0" err="1" smtClean="0"/>
              <a:t>mC</a:t>
            </a:r>
            <a:r>
              <a:rPr lang="en-US" sz="2800" dirty="0" smtClean="0"/>
              <a:t>/cm</a:t>
            </a:r>
            <a:r>
              <a:rPr lang="en-US" sz="2800" baseline="30000" dirty="0" smtClean="0"/>
              <a:t>2</a:t>
            </a:r>
            <a:r>
              <a:rPr lang="en-US" sz="2800" dirty="0" smtClean="0"/>
              <a:t> ; not sure about wavelength dependence)</a:t>
            </a:r>
            <a:endParaRPr lang="en-US" sz="2800" baseline="30000" dirty="0" smtClean="0"/>
          </a:p>
          <a:p>
            <a:r>
              <a:rPr lang="en-US" sz="2800" dirty="0" smtClean="0"/>
              <a:t>Use 5 mm diameter 405 nm laser “beam” centered on a pixel and run at  100 MHz with 10 </a:t>
            </a:r>
            <a:r>
              <a:rPr lang="en-US" sz="2800" dirty="0" err="1" smtClean="0"/>
              <a:t>pe’s</a:t>
            </a:r>
            <a:r>
              <a:rPr lang="en-US" sz="2800" dirty="0" smtClean="0"/>
              <a:t> at 10</a:t>
            </a:r>
            <a:r>
              <a:rPr lang="en-US" sz="2800" baseline="30000" dirty="0" smtClean="0"/>
              <a:t>6</a:t>
            </a:r>
            <a:r>
              <a:rPr lang="en-US" sz="2800" dirty="0" smtClean="0"/>
              <a:t> gain to see how quickly a pixel deteriorates (monitoring neighboring pixels as well), then repeat for a few pixels. Then repeat  with relaxed rate and gain to see if lifetime is linear with gain and rate.   (eventually would want to test at operating conditions 10 MHz with 10 </a:t>
            </a:r>
            <a:r>
              <a:rPr lang="en-US" sz="2800" dirty="0" err="1" smtClean="0"/>
              <a:t>pe’s</a:t>
            </a:r>
            <a:r>
              <a:rPr lang="en-US" sz="2800" dirty="0" smtClean="0"/>
              <a:t> at 5E4 gain)</a:t>
            </a:r>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u="sng" dirty="0" smtClean="0">
                <a:solidFill>
                  <a:srgbClr val="0000FF"/>
                </a:solidFill>
                <a:latin typeface="Times New Roman" pitchFamily="18" charset="0"/>
                <a:cs typeface="Times New Roman" pitchFamily="18" charset="0"/>
              </a:rPr>
              <a:t>Improving Lifetime</a:t>
            </a:r>
          </a:p>
        </p:txBody>
      </p:sp>
      <p:sp>
        <p:nvSpPr>
          <p:cNvPr id="27651" name="Content Placeholder 2"/>
          <p:cNvSpPr>
            <a:spLocks noGrp="1"/>
          </p:cNvSpPr>
          <p:nvPr>
            <p:ph idx="1"/>
          </p:nvPr>
        </p:nvSpPr>
        <p:spPr>
          <a:xfrm>
            <a:off x="228600" y="1600200"/>
            <a:ext cx="8686800" cy="4525963"/>
          </a:xfrm>
        </p:spPr>
        <p:txBody>
          <a:bodyPr>
            <a:normAutofit fontScale="92500" lnSpcReduction="20000"/>
          </a:bodyPr>
          <a:lstStyle/>
          <a:p>
            <a:r>
              <a:rPr lang="en-US" sz="2800" dirty="0" err="1" smtClean="0"/>
              <a:t>Photonis</a:t>
            </a:r>
            <a:r>
              <a:rPr lang="en-US" sz="2800" dirty="0" smtClean="0"/>
              <a:t> has new electron scrubbing machines: may get x5 to x10 lifetime improvement.</a:t>
            </a:r>
          </a:p>
          <a:p>
            <a:r>
              <a:rPr lang="en-US" sz="2800" dirty="0" smtClean="0"/>
              <a:t>Ion barrier certainly would help (at cost of x2 in collection efficiency)—used routinely in night vision Gen 3 tubes,  and may be a solution on its own, or when coupled with better scrubbing.  Would like to test this with </a:t>
            </a:r>
            <a:r>
              <a:rPr lang="en-US" sz="2800" dirty="0" err="1" smtClean="0"/>
              <a:t>Photonis</a:t>
            </a:r>
            <a:r>
              <a:rPr lang="en-US" sz="2800" dirty="0" smtClean="0"/>
              <a:t> tube.</a:t>
            </a:r>
          </a:p>
          <a:p>
            <a:r>
              <a:rPr lang="en-US" sz="2800" dirty="0" smtClean="0"/>
              <a:t> Pursuing small business proposal with </a:t>
            </a:r>
            <a:r>
              <a:rPr lang="en-US" sz="2800" dirty="0" err="1" smtClean="0"/>
              <a:t>Arradiance</a:t>
            </a:r>
            <a:r>
              <a:rPr lang="en-US" sz="2800" dirty="0" smtClean="0"/>
              <a:t>, which has new coatings that have shown promise in extending lifetime. If development promising would like to test in </a:t>
            </a:r>
            <a:r>
              <a:rPr lang="en-US" sz="2800" dirty="0" err="1" smtClean="0"/>
              <a:t>photonis</a:t>
            </a:r>
            <a:r>
              <a:rPr lang="en-US" sz="2800" dirty="0" smtClean="0"/>
              <a:t>/</a:t>
            </a:r>
            <a:r>
              <a:rPr lang="en-US" sz="2800" dirty="0" err="1" smtClean="0"/>
              <a:t>photek</a:t>
            </a:r>
            <a:r>
              <a:rPr lang="en-US" sz="2800" dirty="0" smtClean="0"/>
              <a:t> tubes.</a:t>
            </a:r>
          </a:p>
          <a:p>
            <a:r>
              <a:rPr lang="en-US" sz="2800" dirty="0" smtClean="0"/>
              <a:t>Other ideas more problematic (require more development),  using lower gain on first MCP,  Z stack, etc. </a:t>
            </a:r>
          </a:p>
          <a:p>
            <a:pPr>
              <a:buNone/>
            </a:pPr>
            <a:endParaRPr lang="en-US" sz="2800" dirty="0" smtClean="0"/>
          </a:p>
        </p:txBody>
      </p:sp>
      <p:sp>
        <p:nvSpPr>
          <p:cNvPr id="4" name="Footer Placeholder 3"/>
          <p:cNvSpPr>
            <a:spLocks noGrp="1"/>
          </p:cNvSpPr>
          <p:nvPr>
            <p:ph type="ftr" sz="quarter" idx="11"/>
          </p:nvPr>
        </p:nvSpPr>
        <p:spPr/>
        <p:txBody>
          <a:bodyPr/>
          <a:lstStyle/>
          <a:p>
            <a:r>
              <a:rPr lang="en-US" smtClean="0"/>
              <a:t>Andrew Brandt,  Giessen Cherenkov Workshop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
        <p:nvSpPr>
          <p:cNvPr id="6" name="Date Placeholder 5"/>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2400" y="5715000"/>
            <a:ext cx="8915400" cy="838200"/>
          </a:xfrm>
        </p:spPr>
        <p:txBody>
          <a:bodyPr/>
          <a:lstStyle/>
          <a:p>
            <a:pPr algn="just">
              <a:buFontTx/>
              <a:buNone/>
            </a:pPr>
            <a:r>
              <a:rPr lang="en-US" sz="2400" dirty="0" smtClean="0"/>
              <a:t>Exploring collaboration with </a:t>
            </a:r>
            <a:r>
              <a:rPr lang="en-US" sz="2400" dirty="0" err="1" smtClean="0"/>
              <a:t>Arradiance</a:t>
            </a:r>
            <a:r>
              <a:rPr lang="en-US" sz="2400" dirty="0" smtClean="0"/>
              <a:t>; looking into adding thin film to protect MCP and also improve photocathode lifetime</a:t>
            </a:r>
          </a:p>
        </p:txBody>
      </p:sp>
      <p:pic>
        <p:nvPicPr>
          <p:cNvPr id="33795" name="Picture 2"/>
          <p:cNvPicPr>
            <a:picLocks noChangeAspect="1" noChangeArrowheads="1"/>
          </p:cNvPicPr>
          <p:nvPr/>
        </p:nvPicPr>
        <p:blipFill>
          <a:blip r:embed="rId3"/>
          <a:srcRect/>
          <a:stretch>
            <a:fillRect/>
          </a:stretch>
        </p:blipFill>
        <p:spPr bwMode="auto">
          <a:xfrm>
            <a:off x="1276350" y="995363"/>
            <a:ext cx="6591300" cy="4867275"/>
          </a:xfrm>
          <a:prstGeom prst="rect">
            <a:avLst/>
          </a:prstGeom>
          <a:noFill/>
          <a:ln w="9525">
            <a:noFill/>
            <a:miter lim="800000"/>
            <a:headEnd/>
            <a:tailEnd/>
          </a:ln>
        </p:spPr>
      </p:pic>
      <p:sp>
        <p:nvSpPr>
          <p:cNvPr id="6" name="Title 1"/>
          <p:cNvSpPr txBox="1">
            <a:spLocks/>
          </p:cNvSpPr>
          <p:nvPr/>
        </p:nvSpPr>
        <p:spPr bwMode="auto">
          <a:xfrm>
            <a:off x="381000" y="76200"/>
            <a:ext cx="8763000" cy="1143000"/>
          </a:xfrm>
          <a:prstGeom prst="rect">
            <a:avLst/>
          </a:prstGeom>
          <a:noFill/>
          <a:ln w="9525">
            <a:noFill/>
            <a:miter lim="800000"/>
            <a:headEnd/>
            <a:tailEnd/>
          </a:ln>
        </p:spPr>
        <p:txBody>
          <a:bodyPr anchor="ctr"/>
          <a:lstStyle/>
          <a:p>
            <a:pPr algn="ctr" eaLnBrk="0" hangingPunct="0">
              <a:defRPr/>
            </a:pPr>
            <a:r>
              <a:rPr lang="en-US" sz="4400" b="1" u="sng" kern="0" dirty="0">
                <a:solidFill>
                  <a:srgbClr val="3216D8"/>
                </a:solidFill>
                <a:latin typeface="Times New Roman" pitchFamily="18" charset="0"/>
                <a:ea typeface="+mj-ea"/>
                <a:cs typeface="Times New Roman" pitchFamily="18" charset="0"/>
              </a:rPr>
              <a:t>MCP Development (</a:t>
            </a:r>
            <a:r>
              <a:rPr lang="en-US" sz="4400" b="1" u="sng" kern="0" dirty="0" err="1">
                <a:solidFill>
                  <a:srgbClr val="3216D8"/>
                </a:solidFill>
                <a:latin typeface="Times New Roman" pitchFamily="18" charset="0"/>
                <a:ea typeface="+mj-ea"/>
                <a:cs typeface="Times New Roman" pitchFamily="18" charset="0"/>
              </a:rPr>
              <a:t>Arradiance</a:t>
            </a:r>
            <a:r>
              <a:rPr lang="en-US" sz="4400" b="1" u="sng" kern="0" dirty="0">
                <a:solidFill>
                  <a:srgbClr val="3216D8"/>
                </a:solidFill>
                <a:latin typeface="Times New Roman" pitchFamily="18" charset="0"/>
                <a:ea typeface="+mj-ea"/>
                <a:cs typeface="Times New Roman" pitchFamily="18" charset="0"/>
              </a:rPr>
              <a:t>)</a:t>
            </a:r>
          </a:p>
        </p:txBody>
      </p:sp>
      <p:sp>
        <p:nvSpPr>
          <p:cNvPr id="5" name="Footer Placeholder 4"/>
          <p:cNvSpPr>
            <a:spLocks noGrp="1"/>
          </p:cNvSpPr>
          <p:nvPr>
            <p:ph type="ftr" sz="quarter" idx="11"/>
          </p:nvPr>
        </p:nvSpPr>
        <p:spPr/>
        <p:txBody>
          <a:bodyPr/>
          <a:lstStyle/>
          <a:p>
            <a:r>
              <a:rPr lang="en-US" smtClean="0"/>
              <a:t>Andrew Brandt,  Giessen Cherenkov Workshop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
        <p:nvSpPr>
          <p:cNvPr id="8" name="Date Placeholder 7"/>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1535" y="0"/>
            <a:ext cx="3366627" cy="830997"/>
          </a:xfrm>
          <a:prstGeom prst="rect">
            <a:avLst/>
          </a:prstGeom>
          <a:noFill/>
        </p:spPr>
        <p:txBody>
          <a:bodyPr wrap="none" rtlCol="0">
            <a:spAutoFit/>
          </a:bodyPr>
          <a:lstStyle/>
          <a:p>
            <a:r>
              <a:rPr lang="en-US" sz="4800" b="1" u="sng" dirty="0" smtClean="0">
                <a:solidFill>
                  <a:srgbClr val="3216D8"/>
                </a:solidFill>
                <a:latin typeface="Times New Roman" pitchFamily="18" charset="0"/>
                <a:cs typeface="Times New Roman" pitchFamily="18" charset="0"/>
              </a:rPr>
              <a:t>Conclusions</a:t>
            </a:r>
            <a:endParaRPr lang="en-US" sz="4800" b="1" u="sng" dirty="0">
              <a:solidFill>
                <a:srgbClr val="3216D8"/>
              </a:solidFill>
              <a:latin typeface="Times New Roman" pitchFamily="18" charset="0"/>
              <a:cs typeface="Times New Roman" pitchFamily="18" charset="0"/>
            </a:endParaRPr>
          </a:p>
        </p:txBody>
      </p:sp>
      <p:sp>
        <p:nvSpPr>
          <p:cNvPr id="3" name="TextBox 2"/>
          <p:cNvSpPr txBox="1"/>
          <p:nvPr/>
        </p:nvSpPr>
        <p:spPr>
          <a:xfrm>
            <a:off x="0" y="1066800"/>
            <a:ext cx="9144000" cy="5816977"/>
          </a:xfrm>
          <a:prstGeom prst="rect">
            <a:avLst/>
          </a:prstGeom>
          <a:noFill/>
        </p:spPr>
        <p:txBody>
          <a:bodyPr wrap="square" rtlCol="0">
            <a:spAutoFit/>
          </a:bodyPr>
          <a:lstStyle/>
          <a:p>
            <a:pPr>
              <a:buFont typeface="Arial" pitchFamily="34" charset="0"/>
              <a:buChar char="•"/>
            </a:pPr>
            <a:r>
              <a:rPr lang="en-US" sz="2400" b="1" dirty="0" smtClean="0"/>
              <a:t>Our fast timing R&amp;D has come a long way  in 3 years, but still a ways to go</a:t>
            </a:r>
          </a:p>
          <a:p>
            <a:pPr>
              <a:buFont typeface="Arial" pitchFamily="34" charset="0"/>
              <a:buChar char="•"/>
            </a:pPr>
            <a:endParaRPr lang="en-US" sz="2800" b="1" dirty="0" smtClean="0"/>
          </a:p>
          <a:p>
            <a:pPr>
              <a:buFont typeface="Arial" pitchFamily="34" charset="0"/>
              <a:buChar char="•"/>
            </a:pPr>
            <a:r>
              <a:rPr lang="en-US" sz="2400" b="1" dirty="0" smtClean="0"/>
              <a:t>Rate and lifetime issues are challenging, but likely solvable, given, time, will, and money</a:t>
            </a:r>
          </a:p>
          <a:p>
            <a:pPr>
              <a:buFont typeface="Arial" pitchFamily="34" charset="0"/>
              <a:buChar char="•"/>
            </a:pPr>
            <a:endParaRPr lang="en-US" sz="2400" b="1" dirty="0" smtClean="0"/>
          </a:p>
          <a:p>
            <a:pPr>
              <a:buFont typeface="Arial" pitchFamily="34" charset="0"/>
              <a:buChar char="•"/>
            </a:pPr>
            <a:r>
              <a:rPr lang="en-US" sz="2400" b="1" dirty="0" smtClean="0"/>
              <a:t>We are willing/eager to collaborate with any and everybody interested in longer life, fast MCP-PMT   ( </a:t>
            </a:r>
            <a:r>
              <a:rPr lang="en-US" sz="2400" b="1" dirty="0" smtClean="0">
                <a:hlinkClick r:id="rId3"/>
              </a:rPr>
              <a:t>brandta@uta.edu</a:t>
            </a:r>
            <a:r>
              <a:rPr lang="en-US" sz="2400" b="1" dirty="0" smtClean="0"/>
              <a:t> !!!!)</a:t>
            </a:r>
          </a:p>
          <a:p>
            <a:endParaRPr lang="en-US" sz="2800" b="1" dirty="0" smtClean="0"/>
          </a:p>
          <a:p>
            <a:pPr>
              <a:buFont typeface="Arial" pitchFamily="34" charset="0"/>
              <a:buChar char="•"/>
            </a:pPr>
            <a:r>
              <a:rPr lang="en-US" sz="2400" b="1" dirty="0" smtClean="0"/>
              <a:t>Laser test stand working well, but still room for improvement</a:t>
            </a:r>
          </a:p>
          <a:p>
            <a:pPr>
              <a:buFont typeface="Arial" pitchFamily="34" charset="0"/>
              <a:buChar char="•"/>
            </a:pPr>
            <a:endParaRPr lang="en-US" sz="2800" b="1" dirty="0" smtClean="0"/>
          </a:p>
          <a:p>
            <a:pPr>
              <a:buFont typeface="Arial" pitchFamily="34" charset="0"/>
              <a:buChar char="•"/>
            </a:pPr>
            <a:r>
              <a:rPr lang="en-US" sz="2400" b="1" dirty="0" smtClean="0"/>
              <a:t>Working toward ATLAS  approval to proceed to TDR,  funding for</a:t>
            </a:r>
          </a:p>
          <a:p>
            <a:r>
              <a:rPr lang="en-US" sz="2400" b="1" dirty="0" smtClean="0"/>
              <a:t>continued R&amp;D</a:t>
            </a:r>
          </a:p>
          <a:p>
            <a:pPr>
              <a:buFont typeface="Arial" pitchFamily="34" charset="0"/>
              <a:buChar char="•"/>
            </a:pPr>
            <a:endParaRPr lang="en-US" sz="2400" b="1" dirty="0" smtClean="0"/>
          </a:p>
          <a:p>
            <a:pPr>
              <a:buFont typeface="Arial" pitchFamily="34" charset="0"/>
              <a:buChar char="•"/>
            </a:pPr>
            <a:r>
              <a:rPr lang="en-US" sz="2400" b="1" dirty="0" smtClean="0"/>
              <a:t>Next test beam late May at </a:t>
            </a:r>
            <a:r>
              <a:rPr lang="en-US" sz="2400" b="1" dirty="0" err="1" smtClean="0"/>
              <a:t>Fermilab</a:t>
            </a:r>
            <a:endParaRPr lang="en-US" sz="2400" b="1"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762000"/>
          </a:xfrm>
        </p:spPr>
        <p:txBody>
          <a:bodyPr>
            <a:normAutofit/>
          </a:bodyPr>
          <a:lstStyle/>
          <a:p>
            <a:r>
              <a:rPr lang="en-US" b="1" u="sng" dirty="0" smtClean="0">
                <a:solidFill>
                  <a:srgbClr val="3216D8"/>
                </a:solidFill>
                <a:latin typeface="Times New Roman" pitchFamily="18" charset="0"/>
                <a:cs typeface="Times New Roman" pitchFamily="18" charset="0"/>
              </a:rPr>
              <a:t>Key Components of AFP</a:t>
            </a:r>
          </a:p>
        </p:txBody>
      </p:sp>
      <p:sp>
        <p:nvSpPr>
          <p:cNvPr id="252933" name="Text Box 5"/>
          <p:cNvSpPr txBox="1">
            <a:spLocks noChangeArrowheads="1"/>
          </p:cNvSpPr>
          <p:nvPr/>
        </p:nvSpPr>
        <p:spPr bwMode="auto">
          <a:xfrm>
            <a:off x="5105400" y="5029200"/>
            <a:ext cx="1616075" cy="457200"/>
          </a:xfrm>
          <a:prstGeom prst="rect">
            <a:avLst/>
          </a:prstGeom>
          <a:solidFill>
            <a:srgbClr val="FFFF00"/>
          </a:solidFill>
          <a:ln w="9525">
            <a:noFill/>
            <a:miter lim="800000"/>
            <a:headEnd/>
            <a:tailEnd/>
          </a:ln>
        </p:spPr>
        <p:txBody>
          <a:bodyPr wrap="none">
            <a:spAutoFit/>
          </a:bodyPr>
          <a:lstStyle/>
          <a:p>
            <a:pPr algn="l"/>
            <a:r>
              <a:rPr lang="en-US" sz="2400">
                <a:solidFill>
                  <a:srgbClr val="FF0000"/>
                </a:solidFill>
                <a:latin typeface="Times" pitchFamily="18" charset="0"/>
              </a:rPr>
              <a:t>UTA Focus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
        <p:nvSpPr>
          <p:cNvPr id="7" name="Footer Placeholder 6"/>
          <p:cNvSpPr>
            <a:spLocks noGrp="1"/>
          </p:cNvSpPr>
          <p:nvPr>
            <p:ph type="ftr" sz="quarter" idx="11"/>
          </p:nvPr>
        </p:nvSpPr>
        <p:spPr/>
        <p:txBody>
          <a:bodyPr/>
          <a:lstStyle/>
          <a:p>
            <a:r>
              <a:rPr lang="en-US" dirty="0" smtClean="0"/>
              <a:t>Andrew Brandt,  Giessen Cherenkov Workshop </a:t>
            </a:r>
            <a:endParaRPr lang="en-US" dirty="0"/>
          </a:p>
        </p:txBody>
      </p:sp>
      <p:sp>
        <p:nvSpPr>
          <p:cNvPr id="8" name="Date Placeholder 7"/>
          <p:cNvSpPr>
            <a:spLocks noGrp="1"/>
          </p:cNvSpPr>
          <p:nvPr>
            <p:ph type="dt" sz="half" idx="10"/>
          </p:nvPr>
        </p:nvSpPr>
        <p:spPr/>
        <p:txBody>
          <a:bodyPr/>
          <a:lstStyle/>
          <a:p>
            <a:r>
              <a:rPr lang="en-US" smtClean="0"/>
              <a:t>5/12/2009</a:t>
            </a:r>
            <a:endParaRPr lang="en-US"/>
          </a:p>
        </p:txBody>
      </p:sp>
      <p:sp>
        <p:nvSpPr>
          <p:cNvPr id="9" name="Content Placeholder 8"/>
          <p:cNvSpPr>
            <a:spLocks noGrp="1"/>
          </p:cNvSpPr>
          <p:nvPr>
            <p:ph idx="1"/>
          </p:nvPr>
        </p:nvSpPr>
        <p:spPr>
          <a:xfrm>
            <a:off x="609600" y="1600200"/>
            <a:ext cx="8229600" cy="4525963"/>
          </a:xfrm>
        </p:spPr>
        <p:txBody>
          <a:bodyPr/>
          <a:lstStyle/>
          <a:p>
            <a:r>
              <a:rPr lang="en-US" dirty="0" smtClean="0"/>
              <a:t>Space in tunnel: New Connection Cryostat  (for 420m only)</a:t>
            </a:r>
          </a:p>
          <a:p>
            <a:r>
              <a:rPr lang="en-US" dirty="0" smtClean="0"/>
              <a:t>“Hamburg Beam Pipe” to house detectors</a:t>
            </a:r>
          </a:p>
          <a:p>
            <a:r>
              <a:rPr lang="en-US" dirty="0" smtClean="0"/>
              <a:t>3D silicon detectors for measuring proton </a:t>
            </a:r>
            <a:r>
              <a:rPr lang="en-US" dirty="0" err="1" smtClean="0"/>
              <a:t>postion</a:t>
            </a:r>
            <a:endParaRPr lang="en-US" dirty="0" smtClean="0"/>
          </a:p>
          <a:p>
            <a:r>
              <a:rPr lang="en-US" dirty="0" smtClean="0"/>
              <a:t>Trigger and Readout			</a:t>
            </a:r>
          </a:p>
          <a:p>
            <a:r>
              <a:rPr lang="en-US" b="1" dirty="0" smtClean="0">
                <a:solidFill>
                  <a:srgbClr val="FF0000"/>
                </a:solidFill>
              </a:rPr>
              <a:t>Fast Timing Detector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from="(-#ppt_w/2)" to="(#ppt_x)" calcmode="lin" valueType="num">
                                      <p:cBhvr>
                                        <p:cTn id="25" dur="600" fill="hold">
                                          <p:stCondLst>
                                            <p:cond delay="0"/>
                                          </p:stCondLst>
                                        </p:cTn>
                                        <p:tgtEl>
                                          <p:spTgt spid="9">
                                            <p:txEl>
                                              <p:pRg st="4" end="4"/>
                                            </p:txEl>
                                          </p:spTgt>
                                        </p:tgtEl>
                                        <p:attrNameLst>
                                          <p:attrName>ppt_x</p:attrName>
                                        </p:attrNameLst>
                                      </p:cBhvr>
                                    </p:anim>
                                    <p:anim from="0" to="-1.0" calcmode="lin" valueType="num">
                                      <p:cBhvr>
                                        <p:cTn id="26" dur="200" decel="50000" autoRev="1" fill="hold">
                                          <p:stCondLst>
                                            <p:cond delay="600"/>
                                          </p:stCondLst>
                                        </p:cTn>
                                        <p:tgtEl>
                                          <p:spTgt spid="9">
                                            <p:txEl>
                                              <p:pRg st="4" end="4"/>
                                            </p:txEl>
                                          </p:spTgt>
                                        </p:tgtEl>
                                        <p:attrNameLst>
                                          <p:attrName>xshear</p:attrName>
                                        </p:attrNameLst>
                                      </p:cBhvr>
                                    </p:anim>
                                    <p:animScale>
                                      <p:cBhvr>
                                        <p:cTn id="27" dur="200" decel="100000" autoRev="1" fill="hold">
                                          <p:stCondLst>
                                            <p:cond delay="600"/>
                                          </p:stCondLst>
                                        </p:cTn>
                                        <p:tgtEl>
                                          <p:spTgt spid="9">
                                            <p:txEl>
                                              <p:pRg st="4" end="4"/>
                                            </p:txEl>
                                          </p:spTgt>
                                        </p:tgtEl>
                                      </p:cBhvr>
                                      <p:from x="100000" y="100000"/>
                                      <p:to x="80000" y="100000"/>
                                    </p:animScale>
                                    <p:anim by="(#ppt_h/3+#ppt_w*0.1)" calcmode="lin" valueType="num">
                                      <p:cBhvr additive="sum">
                                        <p:cTn id="28" dur="200" decel="100000" autoRev="1" fill="hold">
                                          <p:stCondLst>
                                            <p:cond delay="600"/>
                                          </p:stCondLst>
                                        </p:cTn>
                                        <p:tgtEl>
                                          <p:spTgt spid="9">
                                            <p:txEl>
                                              <p:pRg st="4" end="4"/>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52933"/>
                                        </p:tgtEl>
                                        <p:attrNameLst>
                                          <p:attrName>style.visibility</p:attrName>
                                        </p:attrNameLst>
                                      </p:cBhvr>
                                      <p:to>
                                        <p:strVal val="visible"/>
                                      </p:to>
                                    </p:set>
                                    <p:anim calcmode="lin" valueType="num">
                                      <p:cBhvr additive="base">
                                        <p:cTn id="33" dur="500" fill="hold"/>
                                        <p:tgtEl>
                                          <p:spTgt spid="252933"/>
                                        </p:tgtEl>
                                        <p:attrNameLst>
                                          <p:attrName>ppt_x</p:attrName>
                                        </p:attrNameLst>
                                      </p:cBhvr>
                                      <p:tavLst>
                                        <p:tav tm="0">
                                          <p:val>
                                            <p:strVal val="1+#ppt_w/2"/>
                                          </p:val>
                                        </p:tav>
                                        <p:tav tm="100000">
                                          <p:val>
                                            <p:strVal val="#ppt_x"/>
                                          </p:val>
                                        </p:tav>
                                      </p:tavLst>
                                    </p:anim>
                                    <p:anim calcmode="lin" valueType="num">
                                      <p:cBhvr additive="base">
                                        <p:cTn id="34" dur="500" fill="hold"/>
                                        <p:tgtEl>
                                          <p:spTgt spid="252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3"/>
          <a:srcRect/>
          <a:stretch>
            <a:fillRect/>
          </a:stretch>
        </p:blipFill>
        <p:spPr bwMode="auto">
          <a:xfrm>
            <a:off x="0" y="1219200"/>
            <a:ext cx="9144000" cy="5143500"/>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1143000"/>
          </a:xfrm>
        </p:spPr>
        <p:txBody>
          <a:bodyPr/>
          <a:lstStyle/>
          <a:p>
            <a:r>
              <a:rPr lang="en-US" b="1" u="sng" dirty="0" smtClean="0">
                <a:solidFill>
                  <a:srgbClr val="3216D8"/>
                </a:solidFill>
                <a:latin typeface="Times New Roman" pitchFamily="18" charset="0"/>
                <a:cs typeface="Times New Roman" pitchFamily="18" charset="0"/>
              </a:rPr>
              <a:t>New Multi-Channel Laser Setup</a:t>
            </a:r>
            <a:endParaRPr lang="en-US" b="1" u="sng" dirty="0">
              <a:solidFill>
                <a:srgbClr val="3216D8"/>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5/12/2009</a:t>
            </a:r>
            <a:endParaRPr lang="en-US"/>
          </a:p>
        </p:txBody>
      </p:sp>
      <p:sp>
        <p:nvSpPr>
          <p:cNvPr id="5" name="Footer Placeholder 4"/>
          <p:cNvSpPr>
            <a:spLocks noGrp="1"/>
          </p:cNvSpPr>
          <p:nvPr>
            <p:ph type="ftr" sz="quarter" idx="11"/>
          </p:nvPr>
        </p:nvSpPr>
        <p:spPr/>
        <p:txBody>
          <a:bodyPr/>
          <a:lstStyle/>
          <a:p>
            <a:r>
              <a:rPr lang="en-US" smtClean="0"/>
              <a:t>Andrew Brandt,  Giessen Cherenkov Workshop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pic>
        <p:nvPicPr>
          <p:cNvPr id="84994" name="Picture 2"/>
          <p:cNvPicPr>
            <a:picLocks noChangeAspect="1" noChangeArrowheads="1"/>
          </p:cNvPicPr>
          <p:nvPr/>
        </p:nvPicPr>
        <p:blipFill>
          <a:blip r:embed="rId4"/>
          <a:srcRect/>
          <a:stretch>
            <a:fillRect/>
          </a:stretch>
        </p:blipFill>
        <p:spPr bwMode="auto">
          <a:xfrm>
            <a:off x="0" y="4114800"/>
            <a:ext cx="39624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370013" y="228600"/>
          <a:ext cx="6402387" cy="5170488"/>
        </p:xfrm>
        <a:graphic>
          <a:graphicData uri="http://schemas.openxmlformats.org/presentationml/2006/ole">
            <p:oleObj spid="_x0000_s84994" name="Document" r:id="rId4" imgW="8030696" imgH="6487431" progId="Word.Document.8">
              <p:embed/>
            </p:oleObj>
          </a:graphicData>
        </a:graphic>
      </p:graphicFrame>
      <p:sp>
        <p:nvSpPr>
          <p:cNvPr id="1027" name="TextBox 4"/>
          <p:cNvSpPr txBox="1">
            <a:spLocks noChangeArrowheads="1"/>
          </p:cNvSpPr>
          <p:nvPr/>
        </p:nvSpPr>
        <p:spPr bwMode="auto">
          <a:xfrm>
            <a:off x="533400" y="5562600"/>
            <a:ext cx="8405813" cy="1200150"/>
          </a:xfrm>
          <a:prstGeom prst="rect">
            <a:avLst/>
          </a:prstGeom>
          <a:noFill/>
          <a:ln w="9525">
            <a:noFill/>
            <a:miter lim="800000"/>
            <a:headEnd/>
            <a:tailEnd/>
          </a:ln>
        </p:spPr>
        <p:txBody>
          <a:bodyPr wrap="none">
            <a:spAutoFit/>
          </a:bodyPr>
          <a:lstStyle/>
          <a:p>
            <a:r>
              <a:rPr lang="en-US"/>
              <a:t>S. White has specified system (presented at Oct. 17 fast timing meeting), I’m sure it </a:t>
            </a:r>
          </a:p>
          <a:p>
            <a:r>
              <a:rPr lang="en-US"/>
              <a:t>will work, but would like to see it tested anyway</a:t>
            </a:r>
          </a:p>
          <a:p>
            <a:r>
              <a:rPr lang="en-US"/>
              <a:t>Optical CFD dominates performance (&lt; 5 ps)</a:t>
            </a:r>
          </a:p>
          <a:p>
            <a:r>
              <a:rPr lang="en-US"/>
              <a:t>Provides average time as well for central event comparison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5400000">
            <a:off x="1524000" y="1905000"/>
            <a:ext cx="2133600" cy="4114800"/>
            <a:chOff x="816" y="1680"/>
            <a:chExt cx="1344" cy="2592"/>
          </a:xfrm>
        </p:grpSpPr>
        <p:grpSp>
          <p:nvGrpSpPr>
            <p:cNvPr id="3" name="Group 5"/>
            <p:cNvGrpSpPr>
              <a:grpSpLocks/>
            </p:cNvGrpSpPr>
            <p:nvPr/>
          </p:nvGrpSpPr>
          <p:grpSpPr bwMode="auto">
            <a:xfrm>
              <a:off x="1488" y="1680"/>
              <a:ext cx="672" cy="2592"/>
              <a:chOff x="912" y="-528"/>
              <a:chExt cx="1248" cy="4608"/>
            </a:xfrm>
          </p:grpSpPr>
          <p:sp>
            <p:nvSpPr>
              <p:cNvPr id="36928" name="Rectangle 6"/>
              <p:cNvSpPr>
                <a:spLocks noChangeArrowheads="1"/>
              </p:cNvSpPr>
              <p:nvPr/>
            </p:nvSpPr>
            <p:spPr bwMode="auto">
              <a:xfrm>
                <a:off x="1488" y="1776"/>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29" name="Rectangle 7"/>
              <p:cNvSpPr>
                <a:spLocks noChangeArrowheads="1"/>
              </p:cNvSpPr>
              <p:nvPr/>
            </p:nvSpPr>
            <p:spPr bwMode="auto">
              <a:xfrm>
                <a:off x="1584" y="2352"/>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30" name="Rectangle 8"/>
              <p:cNvSpPr>
                <a:spLocks noChangeArrowheads="1"/>
              </p:cNvSpPr>
              <p:nvPr/>
            </p:nvSpPr>
            <p:spPr bwMode="auto">
              <a:xfrm>
                <a:off x="912" y="2352"/>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31" name="Rectangle 9"/>
              <p:cNvSpPr>
                <a:spLocks noChangeArrowheads="1"/>
              </p:cNvSpPr>
              <p:nvPr/>
            </p:nvSpPr>
            <p:spPr bwMode="auto">
              <a:xfrm>
                <a:off x="912" y="1776"/>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32" name="Rectangle 10"/>
              <p:cNvSpPr>
                <a:spLocks noChangeArrowheads="1"/>
              </p:cNvSpPr>
              <p:nvPr/>
            </p:nvSpPr>
            <p:spPr bwMode="auto">
              <a:xfrm>
                <a:off x="1488" y="292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33" name="Rectangle 11"/>
              <p:cNvSpPr>
                <a:spLocks noChangeArrowheads="1"/>
              </p:cNvSpPr>
              <p:nvPr/>
            </p:nvSpPr>
            <p:spPr bwMode="auto">
              <a:xfrm>
                <a:off x="1584" y="3504"/>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34" name="Rectangle 12"/>
              <p:cNvSpPr>
                <a:spLocks noChangeArrowheads="1"/>
              </p:cNvSpPr>
              <p:nvPr/>
            </p:nvSpPr>
            <p:spPr bwMode="auto">
              <a:xfrm>
                <a:off x="912" y="3504"/>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35" name="Rectangle 13"/>
              <p:cNvSpPr>
                <a:spLocks noChangeArrowheads="1"/>
              </p:cNvSpPr>
              <p:nvPr/>
            </p:nvSpPr>
            <p:spPr bwMode="auto">
              <a:xfrm>
                <a:off x="912" y="292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36" name="Rectangle 14"/>
              <p:cNvSpPr>
                <a:spLocks noChangeArrowheads="1"/>
              </p:cNvSpPr>
              <p:nvPr/>
            </p:nvSpPr>
            <p:spPr bwMode="auto">
              <a:xfrm>
                <a:off x="1488" y="-52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37" name="Rectangle 15"/>
              <p:cNvSpPr>
                <a:spLocks noChangeArrowheads="1"/>
              </p:cNvSpPr>
              <p:nvPr/>
            </p:nvSpPr>
            <p:spPr bwMode="auto">
              <a:xfrm>
                <a:off x="1584" y="4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38" name="Rectangle 16"/>
              <p:cNvSpPr>
                <a:spLocks noChangeArrowheads="1"/>
              </p:cNvSpPr>
              <p:nvPr/>
            </p:nvSpPr>
            <p:spPr bwMode="auto">
              <a:xfrm>
                <a:off x="912" y="4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39" name="Rectangle 17"/>
              <p:cNvSpPr>
                <a:spLocks noChangeArrowheads="1"/>
              </p:cNvSpPr>
              <p:nvPr/>
            </p:nvSpPr>
            <p:spPr bwMode="auto">
              <a:xfrm>
                <a:off x="912" y="-52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40" name="Rectangle 18"/>
              <p:cNvSpPr>
                <a:spLocks noChangeArrowheads="1"/>
              </p:cNvSpPr>
              <p:nvPr/>
            </p:nvSpPr>
            <p:spPr bwMode="auto">
              <a:xfrm>
                <a:off x="1488" y="624"/>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41" name="Rectangle 19"/>
              <p:cNvSpPr>
                <a:spLocks noChangeArrowheads="1"/>
              </p:cNvSpPr>
              <p:nvPr/>
            </p:nvSpPr>
            <p:spPr bwMode="auto">
              <a:xfrm>
                <a:off x="1584" y="1200"/>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42" name="Rectangle 20"/>
              <p:cNvSpPr>
                <a:spLocks noChangeArrowheads="1"/>
              </p:cNvSpPr>
              <p:nvPr/>
            </p:nvSpPr>
            <p:spPr bwMode="auto">
              <a:xfrm>
                <a:off x="912" y="1200"/>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43" name="Rectangle 21"/>
              <p:cNvSpPr>
                <a:spLocks noChangeArrowheads="1"/>
              </p:cNvSpPr>
              <p:nvPr/>
            </p:nvSpPr>
            <p:spPr bwMode="auto">
              <a:xfrm>
                <a:off x="912" y="624"/>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4" name="Group 22"/>
            <p:cNvGrpSpPr>
              <a:grpSpLocks/>
            </p:cNvGrpSpPr>
            <p:nvPr/>
          </p:nvGrpSpPr>
          <p:grpSpPr bwMode="auto">
            <a:xfrm>
              <a:off x="816" y="1680"/>
              <a:ext cx="672" cy="2592"/>
              <a:chOff x="912" y="-528"/>
              <a:chExt cx="1248" cy="4608"/>
            </a:xfrm>
          </p:grpSpPr>
          <p:sp>
            <p:nvSpPr>
              <p:cNvPr id="36912" name="Rectangle 23"/>
              <p:cNvSpPr>
                <a:spLocks noChangeArrowheads="1"/>
              </p:cNvSpPr>
              <p:nvPr/>
            </p:nvSpPr>
            <p:spPr bwMode="auto">
              <a:xfrm>
                <a:off x="1488" y="1776"/>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3" name="Rectangle 24"/>
              <p:cNvSpPr>
                <a:spLocks noChangeArrowheads="1"/>
              </p:cNvSpPr>
              <p:nvPr/>
            </p:nvSpPr>
            <p:spPr bwMode="auto">
              <a:xfrm>
                <a:off x="1584" y="2352"/>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14" name="Rectangle 25"/>
              <p:cNvSpPr>
                <a:spLocks noChangeArrowheads="1"/>
              </p:cNvSpPr>
              <p:nvPr/>
            </p:nvSpPr>
            <p:spPr bwMode="auto">
              <a:xfrm>
                <a:off x="912" y="2352"/>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5" name="Rectangle 26"/>
              <p:cNvSpPr>
                <a:spLocks noChangeArrowheads="1"/>
              </p:cNvSpPr>
              <p:nvPr/>
            </p:nvSpPr>
            <p:spPr bwMode="auto">
              <a:xfrm>
                <a:off x="912" y="1776"/>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16" name="Rectangle 27"/>
              <p:cNvSpPr>
                <a:spLocks noChangeArrowheads="1"/>
              </p:cNvSpPr>
              <p:nvPr/>
            </p:nvSpPr>
            <p:spPr bwMode="auto">
              <a:xfrm>
                <a:off x="1488" y="292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7" name="Rectangle 28"/>
              <p:cNvSpPr>
                <a:spLocks noChangeArrowheads="1"/>
              </p:cNvSpPr>
              <p:nvPr/>
            </p:nvSpPr>
            <p:spPr bwMode="auto">
              <a:xfrm>
                <a:off x="1584" y="3504"/>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18" name="Rectangle 29"/>
              <p:cNvSpPr>
                <a:spLocks noChangeArrowheads="1"/>
              </p:cNvSpPr>
              <p:nvPr/>
            </p:nvSpPr>
            <p:spPr bwMode="auto">
              <a:xfrm>
                <a:off x="912" y="3504"/>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9" name="Rectangle 30"/>
              <p:cNvSpPr>
                <a:spLocks noChangeArrowheads="1"/>
              </p:cNvSpPr>
              <p:nvPr/>
            </p:nvSpPr>
            <p:spPr bwMode="auto">
              <a:xfrm>
                <a:off x="912" y="292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20" name="Rectangle 31"/>
              <p:cNvSpPr>
                <a:spLocks noChangeArrowheads="1"/>
              </p:cNvSpPr>
              <p:nvPr/>
            </p:nvSpPr>
            <p:spPr bwMode="auto">
              <a:xfrm>
                <a:off x="1488" y="-52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21" name="Rectangle 32"/>
              <p:cNvSpPr>
                <a:spLocks noChangeArrowheads="1"/>
              </p:cNvSpPr>
              <p:nvPr/>
            </p:nvSpPr>
            <p:spPr bwMode="auto">
              <a:xfrm>
                <a:off x="1584" y="4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22" name="Rectangle 33"/>
              <p:cNvSpPr>
                <a:spLocks noChangeArrowheads="1"/>
              </p:cNvSpPr>
              <p:nvPr/>
            </p:nvSpPr>
            <p:spPr bwMode="auto">
              <a:xfrm>
                <a:off x="912" y="48"/>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23" name="Rectangle 34"/>
              <p:cNvSpPr>
                <a:spLocks noChangeArrowheads="1"/>
              </p:cNvSpPr>
              <p:nvPr/>
            </p:nvSpPr>
            <p:spPr bwMode="auto">
              <a:xfrm>
                <a:off x="912" y="-528"/>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24" name="Rectangle 35"/>
              <p:cNvSpPr>
                <a:spLocks noChangeArrowheads="1"/>
              </p:cNvSpPr>
              <p:nvPr/>
            </p:nvSpPr>
            <p:spPr bwMode="auto">
              <a:xfrm>
                <a:off x="1488" y="624"/>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25" name="Rectangle 36"/>
              <p:cNvSpPr>
                <a:spLocks noChangeArrowheads="1"/>
              </p:cNvSpPr>
              <p:nvPr/>
            </p:nvSpPr>
            <p:spPr bwMode="auto">
              <a:xfrm>
                <a:off x="1584" y="1200"/>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6926" name="Rectangle 37"/>
              <p:cNvSpPr>
                <a:spLocks noChangeArrowheads="1"/>
              </p:cNvSpPr>
              <p:nvPr/>
            </p:nvSpPr>
            <p:spPr bwMode="auto">
              <a:xfrm>
                <a:off x="912" y="1200"/>
                <a:ext cx="672"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27" name="Rectangle 38"/>
              <p:cNvSpPr>
                <a:spLocks noChangeArrowheads="1"/>
              </p:cNvSpPr>
              <p:nvPr/>
            </p:nvSpPr>
            <p:spPr bwMode="auto">
              <a:xfrm>
                <a:off x="912" y="624"/>
                <a:ext cx="576" cy="57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grpSp>
        <p:nvGrpSpPr>
          <p:cNvPr id="5" name="Group 39"/>
          <p:cNvGrpSpPr>
            <a:grpSpLocks/>
          </p:cNvGrpSpPr>
          <p:nvPr/>
        </p:nvGrpSpPr>
        <p:grpSpPr bwMode="auto">
          <a:xfrm rot="-5400000">
            <a:off x="5981700" y="1790700"/>
            <a:ext cx="1905000" cy="4114800"/>
            <a:chOff x="1776" y="-384"/>
            <a:chExt cx="2016" cy="4608"/>
          </a:xfrm>
        </p:grpSpPr>
        <p:grpSp>
          <p:nvGrpSpPr>
            <p:cNvPr id="6" name="Group 40"/>
            <p:cNvGrpSpPr>
              <a:grpSpLocks/>
            </p:cNvGrpSpPr>
            <p:nvPr/>
          </p:nvGrpSpPr>
          <p:grpSpPr bwMode="auto">
            <a:xfrm>
              <a:off x="1776" y="3072"/>
              <a:ext cx="2016" cy="1152"/>
              <a:chOff x="1776" y="3072"/>
              <a:chExt cx="2016" cy="1152"/>
            </a:xfrm>
          </p:grpSpPr>
          <p:sp>
            <p:nvSpPr>
              <p:cNvPr id="36902" name="Rectangle 41"/>
              <p:cNvSpPr>
                <a:spLocks noChangeArrowheads="1"/>
              </p:cNvSpPr>
              <p:nvPr/>
            </p:nvSpPr>
            <p:spPr bwMode="auto">
              <a:xfrm>
                <a:off x="1776"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3" name="Rectangle 42"/>
              <p:cNvSpPr>
                <a:spLocks noChangeArrowheads="1"/>
              </p:cNvSpPr>
              <p:nvPr/>
            </p:nvSpPr>
            <p:spPr bwMode="auto">
              <a:xfrm>
                <a:off x="2352"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4" name="Rectangle 43"/>
              <p:cNvSpPr>
                <a:spLocks noChangeArrowheads="1"/>
              </p:cNvSpPr>
              <p:nvPr/>
            </p:nvSpPr>
            <p:spPr bwMode="auto">
              <a:xfrm>
                <a:off x="2928"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5" name="Rectangle 44"/>
              <p:cNvSpPr>
                <a:spLocks noChangeArrowheads="1"/>
              </p:cNvSpPr>
              <p:nvPr/>
            </p:nvSpPr>
            <p:spPr bwMode="auto">
              <a:xfrm>
                <a:off x="3504" y="3648"/>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6" name="Rectangle 45"/>
              <p:cNvSpPr>
                <a:spLocks noChangeArrowheads="1"/>
              </p:cNvSpPr>
              <p:nvPr/>
            </p:nvSpPr>
            <p:spPr bwMode="auto">
              <a:xfrm>
                <a:off x="1776"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7" name="Rectangle 46"/>
              <p:cNvSpPr>
                <a:spLocks noChangeArrowheads="1"/>
              </p:cNvSpPr>
              <p:nvPr/>
            </p:nvSpPr>
            <p:spPr bwMode="auto">
              <a:xfrm>
                <a:off x="2352"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8" name="Rectangle 47"/>
              <p:cNvSpPr>
                <a:spLocks noChangeArrowheads="1"/>
              </p:cNvSpPr>
              <p:nvPr/>
            </p:nvSpPr>
            <p:spPr bwMode="auto">
              <a:xfrm>
                <a:off x="2928"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9" name="Rectangle 48"/>
              <p:cNvSpPr>
                <a:spLocks noChangeArrowheads="1"/>
              </p:cNvSpPr>
              <p:nvPr/>
            </p:nvSpPr>
            <p:spPr bwMode="auto">
              <a:xfrm>
                <a:off x="3504" y="3072"/>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 name="Group 49"/>
            <p:cNvGrpSpPr>
              <a:grpSpLocks/>
            </p:cNvGrpSpPr>
            <p:nvPr/>
          </p:nvGrpSpPr>
          <p:grpSpPr bwMode="auto">
            <a:xfrm>
              <a:off x="1776" y="1920"/>
              <a:ext cx="2016" cy="1152"/>
              <a:chOff x="1776" y="3072"/>
              <a:chExt cx="2016" cy="1152"/>
            </a:xfrm>
          </p:grpSpPr>
          <p:sp>
            <p:nvSpPr>
              <p:cNvPr id="36894" name="Rectangle 50"/>
              <p:cNvSpPr>
                <a:spLocks noChangeArrowheads="1"/>
              </p:cNvSpPr>
              <p:nvPr/>
            </p:nvSpPr>
            <p:spPr bwMode="auto">
              <a:xfrm>
                <a:off x="1776"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5" name="Rectangle 51"/>
              <p:cNvSpPr>
                <a:spLocks noChangeArrowheads="1"/>
              </p:cNvSpPr>
              <p:nvPr/>
            </p:nvSpPr>
            <p:spPr bwMode="auto">
              <a:xfrm>
                <a:off x="2352"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6" name="Rectangle 52"/>
              <p:cNvSpPr>
                <a:spLocks noChangeArrowheads="1"/>
              </p:cNvSpPr>
              <p:nvPr/>
            </p:nvSpPr>
            <p:spPr bwMode="auto">
              <a:xfrm>
                <a:off x="2928"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7" name="Rectangle 53"/>
              <p:cNvSpPr>
                <a:spLocks noChangeArrowheads="1"/>
              </p:cNvSpPr>
              <p:nvPr/>
            </p:nvSpPr>
            <p:spPr bwMode="auto">
              <a:xfrm>
                <a:off x="3504" y="3648"/>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8" name="Rectangle 54"/>
              <p:cNvSpPr>
                <a:spLocks noChangeArrowheads="1"/>
              </p:cNvSpPr>
              <p:nvPr/>
            </p:nvSpPr>
            <p:spPr bwMode="auto">
              <a:xfrm>
                <a:off x="1776"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9" name="Rectangle 55"/>
              <p:cNvSpPr>
                <a:spLocks noChangeArrowheads="1"/>
              </p:cNvSpPr>
              <p:nvPr/>
            </p:nvSpPr>
            <p:spPr bwMode="auto">
              <a:xfrm>
                <a:off x="2352"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0" name="Rectangle 56"/>
              <p:cNvSpPr>
                <a:spLocks noChangeArrowheads="1"/>
              </p:cNvSpPr>
              <p:nvPr/>
            </p:nvSpPr>
            <p:spPr bwMode="auto">
              <a:xfrm>
                <a:off x="2928"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01" name="Rectangle 57"/>
              <p:cNvSpPr>
                <a:spLocks noChangeArrowheads="1"/>
              </p:cNvSpPr>
              <p:nvPr/>
            </p:nvSpPr>
            <p:spPr bwMode="auto">
              <a:xfrm>
                <a:off x="3504" y="3072"/>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8" name="Group 58"/>
            <p:cNvGrpSpPr>
              <a:grpSpLocks/>
            </p:cNvGrpSpPr>
            <p:nvPr/>
          </p:nvGrpSpPr>
          <p:grpSpPr bwMode="auto">
            <a:xfrm>
              <a:off x="1776" y="-384"/>
              <a:ext cx="2016" cy="1152"/>
              <a:chOff x="1776" y="3072"/>
              <a:chExt cx="2016" cy="1152"/>
            </a:xfrm>
          </p:grpSpPr>
          <p:sp>
            <p:nvSpPr>
              <p:cNvPr id="36886" name="Rectangle 59"/>
              <p:cNvSpPr>
                <a:spLocks noChangeArrowheads="1"/>
              </p:cNvSpPr>
              <p:nvPr/>
            </p:nvSpPr>
            <p:spPr bwMode="auto">
              <a:xfrm>
                <a:off x="1776"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7" name="Rectangle 60"/>
              <p:cNvSpPr>
                <a:spLocks noChangeArrowheads="1"/>
              </p:cNvSpPr>
              <p:nvPr/>
            </p:nvSpPr>
            <p:spPr bwMode="auto">
              <a:xfrm>
                <a:off x="2352"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8" name="Rectangle 61"/>
              <p:cNvSpPr>
                <a:spLocks noChangeArrowheads="1"/>
              </p:cNvSpPr>
              <p:nvPr/>
            </p:nvSpPr>
            <p:spPr bwMode="auto">
              <a:xfrm>
                <a:off x="2928"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9" name="Rectangle 62"/>
              <p:cNvSpPr>
                <a:spLocks noChangeArrowheads="1"/>
              </p:cNvSpPr>
              <p:nvPr/>
            </p:nvSpPr>
            <p:spPr bwMode="auto">
              <a:xfrm>
                <a:off x="3504" y="3648"/>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0" name="Rectangle 63"/>
              <p:cNvSpPr>
                <a:spLocks noChangeArrowheads="1"/>
              </p:cNvSpPr>
              <p:nvPr/>
            </p:nvSpPr>
            <p:spPr bwMode="auto">
              <a:xfrm>
                <a:off x="1776"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1" name="Rectangle 64"/>
              <p:cNvSpPr>
                <a:spLocks noChangeArrowheads="1"/>
              </p:cNvSpPr>
              <p:nvPr/>
            </p:nvSpPr>
            <p:spPr bwMode="auto">
              <a:xfrm>
                <a:off x="2352"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2" name="Rectangle 65"/>
              <p:cNvSpPr>
                <a:spLocks noChangeArrowheads="1"/>
              </p:cNvSpPr>
              <p:nvPr/>
            </p:nvSpPr>
            <p:spPr bwMode="auto">
              <a:xfrm>
                <a:off x="2928"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93" name="Rectangle 66"/>
              <p:cNvSpPr>
                <a:spLocks noChangeArrowheads="1"/>
              </p:cNvSpPr>
              <p:nvPr/>
            </p:nvSpPr>
            <p:spPr bwMode="auto">
              <a:xfrm>
                <a:off x="3504" y="3072"/>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9" name="Group 67"/>
            <p:cNvGrpSpPr>
              <a:grpSpLocks/>
            </p:cNvGrpSpPr>
            <p:nvPr/>
          </p:nvGrpSpPr>
          <p:grpSpPr bwMode="auto">
            <a:xfrm>
              <a:off x="1776" y="768"/>
              <a:ext cx="2016" cy="1152"/>
              <a:chOff x="1776" y="3072"/>
              <a:chExt cx="2016" cy="1152"/>
            </a:xfrm>
          </p:grpSpPr>
          <p:sp>
            <p:nvSpPr>
              <p:cNvPr id="36878" name="Rectangle 68"/>
              <p:cNvSpPr>
                <a:spLocks noChangeArrowheads="1"/>
              </p:cNvSpPr>
              <p:nvPr/>
            </p:nvSpPr>
            <p:spPr bwMode="auto">
              <a:xfrm>
                <a:off x="1776"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9" name="Rectangle 69"/>
              <p:cNvSpPr>
                <a:spLocks noChangeArrowheads="1"/>
              </p:cNvSpPr>
              <p:nvPr/>
            </p:nvSpPr>
            <p:spPr bwMode="auto">
              <a:xfrm>
                <a:off x="2352"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0" name="Rectangle 70"/>
              <p:cNvSpPr>
                <a:spLocks noChangeArrowheads="1"/>
              </p:cNvSpPr>
              <p:nvPr/>
            </p:nvSpPr>
            <p:spPr bwMode="auto">
              <a:xfrm>
                <a:off x="2928" y="3648"/>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1" name="Rectangle 71"/>
              <p:cNvSpPr>
                <a:spLocks noChangeArrowheads="1"/>
              </p:cNvSpPr>
              <p:nvPr/>
            </p:nvSpPr>
            <p:spPr bwMode="auto">
              <a:xfrm>
                <a:off x="3504" y="3648"/>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2" name="Rectangle 72"/>
              <p:cNvSpPr>
                <a:spLocks noChangeArrowheads="1"/>
              </p:cNvSpPr>
              <p:nvPr/>
            </p:nvSpPr>
            <p:spPr bwMode="auto">
              <a:xfrm>
                <a:off x="1776"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3" name="Rectangle 73"/>
              <p:cNvSpPr>
                <a:spLocks noChangeArrowheads="1"/>
              </p:cNvSpPr>
              <p:nvPr/>
            </p:nvSpPr>
            <p:spPr bwMode="auto">
              <a:xfrm>
                <a:off x="2352"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4" name="Rectangle 74"/>
              <p:cNvSpPr>
                <a:spLocks noChangeArrowheads="1"/>
              </p:cNvSpPr>
              <p:nvPr/>
            </p:nvSpPr>
            <p:spPr bwMode="auto">
              <a:xfrm>
                <a:off x="2928" y="3072"/>
                <a:ext cx="576" cy="5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85" name="Rectangle 75"/>
              <p:cNvSpPr>
                <a:spLocks noChangeArrowheads="1"/>
              </p:cNvSpPr>
              <p:nvPr/>
            </p:nvSpPr>
            <p:spPr bwMode="auto">
              <a:xfrm>
                <a:off x="3504" y="3072"/>
                <a:ext cx="288"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36868" name="Line 76"/>
          <p:cNvSpPr>
            <a:spLocks noChangeShapeType="1"/>
          </p:cNvSpPr>
          <p:nvPr/>
        </p:nvSpPr>
        <p:spPr bwMode="auto">
          <a:xfrm>
            <a:off x="381000" y="2971800"/>
            <a:ext cx="8763000" cy="0"/>
          </a:xfrm>
          <a:prstGeom prst="line">
            <a:avLst/>
          </a:prstGeom>
          <a:noFill/>
          <a:ln w="38100">
            <a:solidFill>
              <a:srgbClr val="FF0000"/>
            </a:solidFill>
            <a:round/>
            <a:headEnd/>
            <a:tailEnd type="triangle" w="med" len="med"/>
          </a:ln>
        </p:spPr>
        <p:txBody>
          <a:bodyPr/>
          <a:lstStyle/>
          <a:p>
            <a:endParaRPr lang="en-US"/>
          </a:p>
        </p:txBody>
      </p:sp>
      <p:sp>
        <p:nvSpPr>
          <p:cNvPr id="36869" name="Line 77"/>
          <p:cNvSpPr>
            <a:spLocks noChangeShapeType="1"/>
          </p:cNvSpPr>
          <p:nvPr/>
        </p:nvSpPr>
        <p:spPr bwMode="auto">
          <a:xfrm>
            <a:off x="381000" y="3276600"/>
            <a:ext cx="8763000" cy="0"/>
          </a:xfrm>
          <a:prstGeom prst="line">
            <a:avLst/>
          </a:prstGeom>
          <a:noFill/>
          <a:ln w="38100">
            <a:solidFill>
              <a:srgbClr val="FF00FF"/>
            </a:solidFill>
            <a:round/>
            <a:headEnd/>
            <a:tailEnd type="triangle" w="med" len="med"/>
          </a:ln>
        </p:spPr>
        <p:txBody>
          <a:bodyPr/>
          <a:lstStyle/>
          <a:p>
            <a:endParaRPr lang="en-US"/>
          </a:p>
        </p:txBody>
      </p:sp>
      <p:sp>
        <p:nvSpPr>
          <p:cNvPr id="36870" name="Line 78"/>
          <p:cNvSpPr>
            <a:spLocks noChangeShapeType="1"/>
          </p:cNvSpPr>
          <p:nvPr/>
        </p:nvSpPr>
        <p:spPr bwMode="auto">
          <a:xfrm>
            <a:off x="381000" y="3581400"/>
            <a:ext cx="8763000" cy="0"/>
          </a:xfrm>
          <a:prstGeom prst="line">
            <a:avLst/>
          </a:prstGeom>
          <a:noFill/>
          <a:ln w="38100">
            <a:solidFill>
              <a:srgbClr val="F2FD19"/>
            </a:solidFill>
            <a:round/>
            <a:headEnd/>
            <a:tailEnd type="triangle" w="med" len="med"/>
          </a:ln>
        </p:spPr>
        <p:txBody>
          <a:bodyPr/>
          <a:lstStyle/>
          <a:p>
            <a:endParaRPr lang="en-US"/>
          </a:p>
        </p:txBody>
      </p:sp>
      <p:sp>
        <p:nvSpPr>
          <p:cNvPr id="36871" name="Rectangle 79"/>
          <p:cNvSpPr>
            <a:spLocks noGrp="1" noChangeArrowheads="1"/>
          </p:cNvSpPr>
          <p:nvPr>
            <p:ph type="body" idx="1"/>
          </p:nvPr>
        </p:nvSpPr>
        <p:spPr/>
        <p:txBody>
          <a:bodyPr/>
          <a:lstStyle/>
          <a:p>
            <a:r>
              <a:rPr lang="en-US" sz="2800" smtClean="0"/>
              <a:t>Multiple proton tracking: 2</a:t>
            </a:r>
            <a:r>
              <a:rPr lang="en-US" sz="2800" baseline="30000" smtClean="0"/>
              <a:t>nd</a:t>
            </a:r>
            <a:r>
              <a:rPr lang="en-US" sz="2800" smtClean="0"/>
              <a:t> detector could start with 3mm width and be offset by ½ pixel?</a:t>
            </a:r>
          </a:p>
          <a:p>
            <a:endParaRPr lang="en-US" sz="2800" smtClean="0"/>
          </a:p>
          <a:p>
            <a:endParaRPr lang="en-US" smtClean="0"/>
          </a:p>
        </p:txBody>
      </p:sp>
      <p:sp>
        <p:nvSpPr>
          <p:cNvPr id="36872" name="Text Box 80"/>
          <p:cNvSpPr txBox="1">
            <a:spLocks noChangeArrowheads="1"/>
          </p:cNvSpPr>
          <p:nvPr/>
        </p:nvSpPr>
        <p:spPr bwMode="auto">
          <a:xfrm>
            <a:off x="741363" y="5448300"/>
            <a:ext cx="8097837" cy="1190625"/>
          </a:xfrm>
          <a:prstGeom prst="rect">
            <a:avLst/>
          </a:prstGeom>
          <a:noFill/>
          <a:ln w="9525">
            <a:noFill/>
            <a:miter lim="800000"/>
            <a:headEnd/>
            <a:tailEnd/>
          </a:ln>
        </p:spPr>
        <p:txBody>
          <a:bodyPr wrap="none">
            <a:spAutoFit/>
          </a:bodyPr>
          <a:lstStyle/>
          <a:p>
            <a:r>
              <a:rPr lang="en-US" b="0"/>
              <a:t>Could use Detector 1 to measure yellow and earlier of pink or red</a:t>
            </a:r>
          </a:p>
          <a:p>
            <a:r>
              <a:rPr lang="en-US" b="0"/>
              <a:t>Detector 2 to measure red and earlier of pink or yellow (so if pink earlier than</a:t>
            </a:r>
          </a:p>
          <a:p>
            <a:r>
              <a:rPr lang="en-US" b="0"/>
              <a:t>red or  yellow, measure all 3). For 2 track event would measure both tracks in </a:t>
            </a:r>
          </a:p>
          <a:p>
            <a:r>
              <a:rPr lang="en-US" b="0"/>
              <a:t>at least one detector if tracks separated by more than 3 mm, and sometimes if &lt; 3 mm)</a:t>
            </a:r>
          </a:p>
        </p:txBody>
      </p:sp>
      <p:sp>
        <p:nvSpPr>
          <p:cNvPr id="36873" name="Rectangle 82"/>
          <p:cNvSpPr>
            <a:spLocks noGrp="1" noChangeArrowheads="1"/>
          </p:cNvSpPr>
          <p:nvPr>
            <p:ph type="title"/>
          </p:nvPr>
        </p:nvSpPr>
        <p:spPr>
          <a:noFill/>
        </p:spPr>
        <p:txBody>
          <a:bodyPr>
            <a:normAutofit fontScale="90000"/>
          </a:bodyPr>
          <a:lstStyle/>
          <a:p>
            <a:r>
              <a:rPr lang="en-US" b="1" u="sng" dirty="0" smtClean="0">
                <a:solidFill>
                  <a:srgbClr val="0000FF"/>
                </a:solidFill>
                <a:latin typeface="Times New Roman" pitchFamily="18" charset="0"/>
                <a:cs typeface="Times New Roman" pitchFamily="18" charset="0"/>
              </a:rPr>
              <a:t>Final QUARTIC Design Considerations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808038" y="609600"/>
            <a:ext cx="7629525" cy="5715000"/>
          </a:xfrm>
          <a:prstGeom prst="rect">
            <a:avLst/>
          </a:prstGeom>
          <a:noFill/>
          <a:ln w="9525">
            <a:noFill/>
            <a:miter lim="800000"/>
            <a:headEnd/>
            <a:tailEnd/>
          </a:ln>
        </p:spPr>
      </p:pic>
      <p:sp>
        <p:nvSpPr>
          <p:cNvPr id="37891" name="TextBox 4"/>
          <p:cNvSpPr txBox="1">
            <a:spLocks noChangeArrowheads="1"/>
          </p:cNvSpPr>
          <p:nvPr/>
        </p:nvSpPr>
        <p:spPr bwMode="auto">
          <a:xfrm>
            <a:off x="6669088" y="5638800"/>
            <a:ext cx="1331912" cy="369888"/>
          </a:xfrm>
          <a:prstGeom prst="rect">
            <a:avLst/>
          </a:prstGeom>
          <a:noFill/>
          <a:ln w="9525">
            <a:noFill/>
            <a:miter lim="800000"/>
            <a:headEnd/>
            <a:tailEnd/>
          </a:ln>
        </p:spPr>
        <p:txBody>
          <a:bodyPr wrap="none">
            <a:spAutoFit/>
          </a:bodyPr>
          <a:lstStyle/>
          <a:p>
            <a:r>
              <a:rPr lang="en-US"/>
              <a:t>Jim Pinfold</a:t>
            </a:r>
          </a:p>
        </p:txBody>
      </p:sp>
      <p:sp>
        <p:nvSpPr>
          <p:cNvPr id="37892" name="TextBox 5"/>
          <p:cNvSpPr txBox="1">
            <a:spLocks noChangeArrowheads="1"/>
          </p:cNvSpPr>
          <p:nvPr/>
        </p:nvSpPr>
        <p:spPr bwMode="auto">
          <a:xfrm>
            <a:off x="1905000" y="6096000"/>
            <a:ext cx="5575300" cy="646113"/>
          </a:xfrm>
          <a:prstGeom prst="rect">
            <a:avLst/>
          </a:prstGeom>
          <a:solidFill>
            <a:srgbClr val="FFFF00"/>
          </a:solidFill>
          <a:ln w="9525">
            <a:noFill/>
            <a:miter lim="800000"/>
            <a:headEnd/>
            <a:tailEnd/>
          </a:ln>
        </p:spPr>
        <p:txBody>
          <a:bodyPr wrap="none">
            <a:spAutoFit/>
          </a:bodyPr>
          <a:lstStyle/>
          <a:p>
            <a:r>
              <a:rPr lang="en-US"/>
              <a:t>Fiber timing?</a:t>
            </a:r>
          </a:p>
          <a:p>
            <a:r>
              <a:rPr lang="en-US"/>
              <a:t>Advantages, can avoid cracks, use larger region of pmt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Andrew Brandt,  Giessen Cherenkov Workshop </a:t>
            </a:r>
            <a:endParaRPr lang="en-US"/>
          </a:p>
        </p:txBody>
      </p:sp>
      <p:sp>
        <p:nvSpPr>
          <p:cNvPr id="8" name="Date Placeholder 7"/>
          <p:cNvSpPr>
            <a:spLocks noGrp="1"/>
          </p:cNvSpPr>
          <p:nvPr>
            <p:ph type="dt" sz="half" idx="10"/>
          </p:nvPr>
        </p:nvSpPr>
        <p:spPr/>
        <p:txBody>
          <a:bodyPr/>
          <a:lstStyle/>
          <a:p>
            <a:r>
              <a:rPr lang="en-US" smtClean="0"/>
              <a:t>5/12/2009</a:t>
            </a:r>
            <a:endParaRPr lang="en-US"/>
          </a:p>
        </p:txBody>
      </p:sp>
      <p:sp>
        <p:nvSpPr>
          <p:cNvPr id="11" name="Title 10"/>
          <p:cNvSpPr>
            <a:spLocks noGrp="1"/>
          </p:cNvSpPr>
          <p:nvPr>
            <p:ph type="title"/>
          </p:nvPr>
        </p:nvSpPr>
        <p:spPr/>
        <p:txBody>
          <a:bodyPr/>
          <a:lstStyle/>
          <a:p>
            <a:endParaRPr lang="en-US"/>
          </a:p>
        </p:txBody>
      </p:sp>
      <p:pic>
        <p:nvPicPr>
          <p:cNvPr id="12" name="Picture 6"/>
          <p:cNvPicPr>
            <a:picLocks noGrp="1" noChangeAspect="1" noChangeArrowheads="1"/>
          </p:cNvPicPr>
          <p:nvPr>
            <p:ph idx="1"/>
          </p:nvPr>
        </p:nvPicPr>
        <p:blipFill>
          <a:blip r:embed="rId3"/>
          <a:srcRect/>
          <a:stretch>
            <a:fillRect/>
          </a:stretch>
        </p:blipFill>
        <p:spPr>
          <a:xfrm>
            <a:off x="304800" y="354013"/>
            <a:ext cx="8305800" cy="604678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1143000"/>
          </a:xfrm>
        </p:spPr>
        <p:txBody>
          <a:bodyPr/>
          <a:lstStyle/>
          <a:p>
            <a:pPr eaLnBrk="1" hangingPunct="1"/>
            <a:r>
              <a:rPr lang="en-US" b="1" u="sng" dirty="0" smtClean="0">
                <a:solidFill>
                  <a:srgbClr val="0000FF"/>
                </a:solidFill>
                <a:latin typeface="Times New Roman" pitchFamily="18" charset="0"/>
                <a:cs typeface="Times New Roman" pitchFamily="18" charset="0"/>
              </a:rPr>
              <a:t>Fast Timing Is Hard!</a:t>
            </a:r>
          </a:p>
        </p:txBody>
      </p:sp>
      <p:sp>
        <p:nvSpPr>
          <p:cNvPr id="38915" name="Rectangle 3"/>
          <p:cNvSpPr>
            <a:spLocks noGrp="1" noChangeArrowheads="1"/>
          </p:cNvSpPr>
          <p:nvPr>
            <p:ph type="body" idx="1"/>
          </p:nvPr>
        </p:nvSpPr>
        <p:spPr>
          <a:xfrm>
            <a:off x="228600" y="1951038"/>
            <a:ext cx="8229600" cy="4525962"/>
          </a:xfrm>
        </p:spPr>
        <p:txBody>
          <a:bodyPr/>
          <a:lstStyle/>
          <a:p>
            <a:pPr eaLnBrk="1" hangingPunct="1">
              <a:lnSpc>
                <a:spcPct val="80000"/>
              </a:lnSpc>
            </a:pPr>
            <a:endParaRPr lang="en-US" dirty="0" smtClean="0"/>
          </a:p>
          <a:p>
            <a:pPr eaLnBrk="1" hangingPunct="1">
              <a:lnSpc>
                <a:spcPct val="80000"/>
              </a:lnSpc>
            </a:pPr>
            <a:r>
              <a:rPr lang="en-US" dirty="0" smtClean="0"/>
              <a:t>3 mm =10 </a:t>
            </a:r>
            <a:r>
              <a:rPr lang="en-US" dirty="0" err="1" smtClean="0"/>
              <a:t>ps</a:t>
            </a:r>
            <a:endParaRPr lang="en-US" dirty="0" smtClean="0"/>
          </a:p>
          <a:p>
            <a:pPr eaLnBrk="1" hangingPunct="1">
              <a:lnSpc>
                <a:spcPct val="80000"/>
              </a:lnSpc>
              <a:buFontTx/>
              <a:buNone/>
            </a:pPr>
            <a:endParaRPr lang="en-US" dirty="0" smtClean="0"/>
          </a:p>
          <a:p>
            <a:pPr eaLnBrk="1" hangingPunct="1">
              <a:lnSpc>
                <a:spcPct val="80000"/>
              </a:lnSpc>
            </a:pPr>
            <a:r>
              <a:rPr lang="en-US" dirty="0" smtClean="0"/>
              <a:t>Rate and lifetime issues</a:t>
            </a:r>
          </a:p>
          <a:p>
            <a:pPr eaLnBrk="1" hangingPunct="1">
              <a:lnSpc>
                <a:spcPct val="80000"/>
              </a:lnSpc>
            </a:pPr>
            <a:r>
              <a:rPr lang="en-US" dirty="0" smtClean="0"/>
              <a:t>Background in detector and MCP</a:t>
            </a:r>
          </a:p>
          <a:p>
            <a:pPr eaLnBrk="1" hangingPunct="1">
              <a:lnSpc>
                <a:spcPct val="80000"/>
              </a:lnSpc>
            </a:pPr>
            <a:r>
              <a:rPr lang="en-US" dirty="0" smtClean="0"/>
              <a:t>Multiple proton timing</a:t>
            </a:r>
          </a:p>
          <a:p>
            <a:pPr>
              <a:lnSpc>
                <a:spcPct val="80000"/>
              </a:lnSpc>
            </a:pPr>
            <a:r>
              <a:rPr lang="en-US" dirty="0" err="1" smtClean="0"/>
              <a:t>Rad</a:t>
            </a:r>
            <a:r>
              <a:rPr lang="en-US" dirty="0" smtClean="0"/>
              <a:t> Hardness of detector, phototube and electronics, where to put electronics in tunnel</a:t>
            </a:r>
          </a:p>
          <a:p>
            <a:pPr eaLnBrk="1" hangingPunct="1">
              <a:lnSpc>
                <a:spcPct val="80000"/>
              </a:lnSpc>
            </a:pPr>
            <a:endParaRPr lang="en-US" dirty="0" smtClean="0"/>
          </a:p>
        </p:txBody>
      </p:sp>
      <p:sp>
        <p:nvSpPr>
          <p:cNvPr id="38916" name="Text Box 4"/>
          <p:cNvSpPr txBox="1">
            <a:spLocks noChangeArrowheads="1"/>
          </p:cNvSpPr>
          <p:nvPr/>
        </p:nvSpPr>
        <p:spPr bwMode="auto">
          <a:xfrm>
            <a:off x="914400" y="1262063"/>
            <a:ext cx="1987550" cy="641350"/>
          </a:xfrm>
          <a:prstGeom prst="rect">
            <a:avLst/>
          </a:prstGeom>
          <a:noFill/>
          <a:ln w="9525">
            <a:noFill/>
            <a:miter lim="800000"/>
            <a:headEnd/>
            <a:tailEnd/>
          </a:ln>
        </p:spPr>
        <p:txBody>
          <a:bodyPr wrap="none">
            <a:spAutoFit/>
          </a:bodyPr>
          <a:lstStyle/>
          <a:p>
            <a:r>
              <a:rPr lang="en-US" sz="3600" u="sng">
                <a:solidFill>
                  <a:srgbClr val="FF0000"/>
                </a:solidFill>
                <a:latin typeface="Arial" pitchFamily="34" charset="0"/>
              </a:rPr>
              <a:t>ISSUES </a:t>
            </a:r>
          </a:p>
        </p:txBody>
      </p:sp>
      <p:sp>
        <p:nvSpPr>
          <p:cNvPr id="38917" name="Rectangle 8"/>
          <p:cNvSpPr>
            <a:spLocks noChangeArrowheads="1"/>
          </p:cNvSpPr>
          <p:nvPr/>
        </p:nvSpPr>
        <p:spPr bwMode="auto">
          <a:xfrm>
            <a:off x="3048000" y="1295400"/>
            <a:ext cx="6019800" cy="1938338"/>
          </a:xfrm>
          <a:prstGeom prst="rect">
            <a:avLst/>
          </a:prstGeom>
          <a:solidFill>
            <a:srgbClr val="FF9933"/>
          </a:solidFill>
          <a:ln w="9525">
            <a:solidFill>
              <a:schemeClr val="bg2"/>
            </a:solidFill>
            <a:miter lim="800000"/>
            <a:headEnd/>
            <a:tailEnd/>
          </a:ln>
        </p:spPr>
        <p:txBody>
          <a:bodyPr>
            <a:spAutoFit/>
          </a:bodyPr>
          <a:lstStyle/>
          <a:p>
            <a:pPr algn="l"/>
            <a:r>
              <a:rPr lang="en-US" sz="2400" dirty="0"/>
              <a:t>Time resolution for the full detector system:</a:t>
            </a:r>
          </a:p>
          <a:p>
            <a:pPr algn="l"/>
            <a:r>
              <a:rPr lang="en-US" sz="2400" dirty="0"/>
              <a:t>1. </a:t>
            </a:r>
            <a:r>
              <a:rPr lang="en-US" sz="2400" dirty="0" err="1"/>
              <a:t>Intrinsec</a:t>
            </a:r>
            <a:r>
              <a:rPr lang="en-US" sz="2400" dirty="0"/>
              <a:t> detector time resolution</a:t>
            </a:r>
          </a:p>
          <a:p>
            <a:pPr algn="l"/>
            <a:r>
              <a:rPr lang="en-US" sz="2400" dirty="0"/>
              <a:t>2. Jitter in </a:t>
            </a:r>
            <a:r>
              <a:rPr lang="en-US" sz="2400" dirty="0" smtClean="0"/>
              <a:t>MCP-PMT's or other </a:t>
            </a:r>
            <a:r>
              <a:rPr lang="en-US" sz="2400" dirty="0" err="1" smtClean="0"/>
              <a:t>photosensor</a:t>
            </a:r>
            <a:endParaRPr lang="en-US" sz="2400" dirty="0"/>
          </a:p>
          <a:p>
            <a:pPr algn="l"/>
            <a:r>
              <a:rPr lang="en-US" sz="2400" dirty="0"/>
              <a:t>3. Electronics (AMP/CFD/TDC)</a:t>
            </a:r>
          </a:p>
          <a:p>
            <a:pPr algn="l"/>
            <a:r>
              <a:rPr lang="en-US" sz="2400" dirty="0"/>
              <a:t>4. Reference Timing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Andrew Brandt,  Giessen Cherenkov Workshop </a:t>
            </a:r>
            <a:endParaRPr lang="en-US"/>
          </a:p>
        </p:txBody>
      </p:sp>
      <p:sp>
        <p:nvSpPr>
          <p:cNvPr id="8" name="Date Placeholder 7"/>
          <p:cNvSpPr>
            <a:spLocks noGrp="1"/>
          </p:cNvSpPr>
          <p:nvPr>
            <p:ph type="dt" sz="half" idx="10"/>
          </p:nvPr>
        </p:nvSpPr>
        <p:spPr/>
        <p:txBody>
          <a:bodyPr/>
          <a:lstStyle/>
          <a:p>
            <a:r>
              <a:rPr lang="en-US" smtClean="0"/>
              <a:t>5/12/2009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 calcmode="lin" valueType="num">
                                      <p:cBhvr additive="base">
                                        <p:cTn id="1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 calcmode="lin" valueType="num">
                                      <p:cBhvr additive="base">
                                        <p:cTn id="31"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228600"/>
            <a:ext cx="9144000" cy="822325"/>
          </a:xfrm>
        </p:spPr>
        <p:txBody>
          <a:bodyPr>
            <a:normAutofit fontScale="90000"/>
          </a:bodyPr>
          <a:lstStyle/>
          <a:p>
            <a:r>
              <a:rPr lang="en-US" b="1" u="sng" dirty="0" smtClean="0">
                <a:solidFill>
                  <a:srgbClr val="3216D8"/>
                </a:solidFill>
                <a:latin typeface="Times New Roman" pitchFamily="18" charset="0"/>
                <a:cs typeface="Times New Roman" pitchFamily="18" charset="0"/>
              </a:rPr>
              <a:t>Micro-channel Plate Photomultiplier Tube (MCP-PMT)</a:t>
            </a:r>
          </a:p>
        </p:txBody>
      </p:sp>
      <p:sp>
        <p:nvSpPr>
          <p:cNvPr id="9220" name="Text Box 3"/>
          <p:cNvSpPr txBox="1">
            <a:spLocks noChangeArrowheads="1"/>
          </p:cNvSpPr>
          <p:nvPr/>
        </p:nvSpPr>
        <p:spPr bwMode="auto">
          <a:xfrm>
            <a:off x="304800" y="2122488"/>
            <a:ext cx="1593850" cy="696912"/>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Faceplate</a:t>
            </a:r>
          </a:p>
          <a:p>
            <a:pPr marL="342900" indent="-342900" algn="r">
              <a:spcBef>
                <a:spcPct val="20000"/>
              </a:spcBef>
              <a:buClr>
                <a:schemeClr val="accent2"/>
              </a:buClr>
              <a:buSzPct val="75000"/>
              <a:buFont typeface="Monotype Sorts" pitchFamily="2" charset="2"/>
              <a:buNone/>
            </a:pPr>
            <a:r>
              <a:rPr lang="en-US" sz="1800">
                <a:latin typeface="Arial" pitchFamily="34" charset="0"/>
              </a:rPr>
              <a:t>Photocathode</a:t>
            </a:r>
          </a:p>
        </p:txBody>
      </p:sp>
      <p:sp>
        <p:nvSpPr>
          <p:cNvPr id="9221" name="Text Box 4"/>
          <p:cNvSpPr txBox="1">
            <a:spLocks noChangeArrowheads="1"/>
          </p:cNvSpPr>
          <p:nvPr/>
        </p:nvSpPr>
        <p:spPr bwMode="auto">
          <a:xfrm>
            <a:off x="450850" y="3124200"/>
            <a:ext cx="12255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Dual MCP</a:t>
            </a:r>
          </a:p>
        </p:txBody>
      </p:sp>
      <p:sp>
        <p:nvSpPr>
          <p:cNvPr id="9222" name="Text Box 5"/>
          <p:cNvSpPr txBox="1">
            <a:spLocks noChangeArrowheads="1"/>
          </p:cNvSpPr>
          <p:nvPr/>
        </p:nvSpPr>
        <p:spPr bwMode="auto">
          <a:xfrm>
            <a:off x="5562600" y="5029200"/>
            <a:ext cx="8445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Anode</a:t>
            </a:r>
          </a:p>
        </p:txBody>
      </p:sp>
      <p:sp>
        <p:nvSpPr>
          <p:cNvPr id="9223" name="Rectangle 6" descr="Dark downward diagonal"/>
          <p:cNvSpPr>
            <a:spLocks noChangeArrowheads="1"/>
          </p:cNvSpPr>
          <p:nvPr/>
        </p:nvSpPr>
        <p:spPr bwMode="auto">
          <a:xfrm>
            <a:off x="1933575" y="3200400"/>
            <a:ext cx="4953000" cy="152400"/>
          </a:xfrm>
          <a:prstGeom prst="rect">
            <a:avLst/>
          </a:prstGeom>
          <a:pattFill prst="dkDnDiag">
            <a:fgClr>
              <a:srgbClr val="996633"/>
            </a:fgClr>
            <a:bgClr>
              <a:srgbClr val="FFFFFF"/>
            </a:bgClr>
          </a:pattFill>
          <a:ln w="12700">
            <a:solidFill>
              <a:srgbClr val="996633"/>
            </a:solidFill>
            <a:miter lim="800000"/>
            <a:headEnd type="none" w="sm" len="sm"/>
            <a:tailEnd type="none" w="sm" len="sm"/>
          </a:ln>
        </p:spPr>
        <p:txBody>
          <a:bodyPr wrap="none" anchor="ctr"/>
          <a:lstStyle/>
          <a:p>
            <a:endParaRPr lang="en-US"/>
          </a:p>
        </p:txBody>
      </p:sp>
      <p:sp>
        <p:nvSpPr>
          <p:cNvPr id="9224" name="Rectangle 7" descr="Dark upward diagonal"/>
          <p:cNvSpPr>
            <a:spLocks noChangeArrowheads="1"/>
          </p:cNvSpPr>
          <p:nvPr/>
        </p:nvSpPr>
        <p:spPr bwMode="auto">
          <a:xfrm>
            <a:off x="1933575" y="3352800"/>
            <a:ext cx="4953000" cy="152400"/>
          </a:xfrm>
          <a:prstGeom prst="rect">
            <a:avLst/>
          </a:prstGeom>
          <a:pattFill prst="dkUpDiag">
            <a:fgClr>
              <a:srgbClr val="996633"/>
            </a:fgClr>
            <a:bgClr>
              <a:schemeClr val="tx2"/>
            </a:bgClr>
          </a:pattFill>
          <a:ln w="12700">
            <a:solidFill>
              <a:srgbClr val="996633"/>
            </a:solidFill>
            <a:miter lim="800000"/>
            <a:headEnd type="none" w="sm" len="sm"/>
            <a:tailEnd type="none" w="sm" len="sm"/>
          </a:ln>
        </p:spPr>
        <p:txBody>
          <a:bodyPr wrap="none" anchor="ctr"/>
          <a:lstStyle/>
          <a:p>
            <a:endParaRPr lang="en-US"/>
          </a:p>
        </p:txBody>
      </p:sp>
      <p:sp>
        <p:nvSpPr>
          <p:cNvPr id="9225" name="Rectangle 8"/>
          <p:cNvSpPr>
            <a:spLocks noChangeArrowheads="1"/>
          </p:cNvSpPr>
          <p:nvPr/>
        </p:nvSpPr>
        <p:spPr bwMode="auto">
          <a:xfrm flipV="1">
            <a:off x="1905000" y="2514600"/>
            <a:ext cx="4953000" cy="76200"/>
          </a:xfrm>
          <a:prstGeom prst="rect">
            <a:avLst/>
          </a:prstGeom>
          <a:solidFill>
            <a:srgbClr val="000080"/>
          </a:solidFill>
          <a:ln w="12700">
            <a:solidFill>
              <a:srgbClr val="000080"/>
            </a:solidFill>
            <a:miter lim="800000"/>
            <a:headEnd type="none" w="sm" len="sm"/>
            <a:tailEnd type="none" w="sm" len="sm"/>
          </a:ln>
        </p:spPr>
        <p:txBody>
          <a:bodyPr wrap="none" anchor="ctr"/>
          <a:lstStyle/>
          <a:p>
            <a:endParaRPr lang="en-US"/>
          </a:p>
        </p:txBody>
      </p:sp>
      <p:sp>
        <p:nvSpPr>
          <p:cNvPr id="9226" name="Arc 9"/>
          <p:cNvSpPr>
            <a:spLocks/>
          </p:cNvSpPr>
          <p:nvPr/>
        </p:nvSpPr>
        <p:spPr bwMode="auto">
          <a:xfrm flipH="1">
            <a:off x="3990975" y="2590800"/>
            <a:ext cx="152400" cy="609600"/>
          </a:xfrm>
          <a:custGeom>
            <a:avLst/>
            <a:gdLst>
              <a:gd name="T0" fmla="*/ 0 w 21600"/>
              <a:gd name="T1" fmla="*/ 0 h 21600"/>
              <a:gd name="T2" fmla="*/ 152400 w 21600"/>
              <a:gd name="T3" fmla="*/ 609600 h 21600"/>
              <a:gd name="T4" fmla="*/ 0 w 21600"/>
              <a:gd name="T5" fmla="*/ 609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800080"/>
            </a:solidFill>
            <a:round/>
            <a:headEnd type="none" w="sm" len="sm"/>
            <a:tailEnd type="triangle" w="med" len="med"/>
          </a:ln>
        </p:spPr>
        <p:txBody>
          <a:bodyPr wrap="none" anchor="ctr"/>
          <a:lstStyle/>
          <a:p>
            <a:endParaRPr lang="en-US"/>
          </a:p>
        </p:txBody>
      </p:sp>
      <p:sp>
        <p:nvSpPr>
          <p:cNvPr id="9227" name="Line 10"/>
          <p:cNvSpPr>
            <a:spLocks noChangeShapeType="1"/>
          </p:cNvSpPr>
          <p:nvPr/>
        </p:nvSpPr>
        <p:spPr bwMode="auto">
          <a:xfrm>
            <a:off x="3990975" y="3200400"/>
            <a:ext cx="152400" cy="152400"/>
          </a:xfrm>
          <a:prstGeom prst="line">
            <a:avLst/>
          </a:prstGeom>
          <a:noFill/>
          <a:ln w="28575">
            <a:solidFill>
              <a:srgbClr val="006666"/>
            </a:solidFill>
            <a:round/>
            <a:headEnd type="none" w="sm" len="sm"/>
            <a:tailEnd type="none" w="sm" len="sm"/>
          </a:ln>
        </p:spPr>
        <p:txBody>
          <a:bodyPr/>
          <a:lstStyle/>
          <a:p>
            <a:endParaRPr lang="en-US"/>
          </a:p>
        </p:txBody>
      </p:sp>
      <p:sp>
        <p:nvSpPr>
          <p:cNvPr id="9228" name="Rectangle 11"/>
          <p:cNvSpPr>
            <a:spLocks noChangeArrowheads="1"/>
          </p:cNvSpPr>
          <p:nvPr/>
        </p:nvSpPr>
        <p:spPr bwMode="auto">
          <a:xfrm>
            <a:off x="1905000" y="4953000"/>
            <a:ext cx="5029200" cy="76200"/>
          </a:xfrm>
          <a:prstGeom prst="rect">
            <a:avLst/>
          </a:prstGeom>
          <a:solidFill>
            <a:srgbClr val="808080"/>
          </a:solidFill>
          <a:ln w="12700">
            <a:solidFill>
              <a:srgbClr val="808080"/>
            </a:solidFill>
            <a:miter lim="800000"/>
            <a:headEnd type="none" w="sm" len="sm"/>
            <a:tailEnd type="none" w="sm" len="sm"/>
          </a:ln>
        </p:spPr>
        <p:txBody>
          <a:bodyPr wrap="none" anchor="ctr"/>
          <a:lstStyle/>
          <a:p>
            <a:endParaRPr lang="en-US"/>
          </a:p>
        </p:txBody>
      </p:sp>
      <p:sp>
        <p:nvSpPr>
          <p:cNvPr id="9229" name="Line 12"/>
          <p:cNvSpPr>
            <a:spLocks noChangeShapeType="1"/>
          </p:cNvSpPr>
          <p:nvPr/>
        </p:nvSpPr>
        <p:spPr bwMode="auto">
          <a:xfrm>
            <a:off x="4371975" y="5029200"/>
            <a:ext cx="0" cy="457200"/>
          </a:xfrm>
          <a:prstGeom prst="line">
            <a:avLst/>
          </a:prstGeom>
          <a:noFill/>
          <a:ln w="28575">
            <a:solidFill>
              <a:srgbClr val="808080"/>
            </a:solidFill>
            <a:round/>
            <a:headEnd type="none" w="sm" len="sm"/>
            <a:tailEnd type="none" w="sm" len="sm"/>
          </a:ln>
        </p:spPr>
        <p:txBody>
          <a:bodyPr/>
          <a:lstStyle/>
          <a:p>
            <a:endParaRPr lang="en-US"/>
          </a:p>
        </p:txBody>
      </p:sp>
      <p:grpSp>
        <p:nvGrpSpPr>
          <p:cNvPr id="2" name="Group 13"/>
          <p:cNvGrpSpPr>
            <a:grpSpLocks/>
          </p:cNvGrpSpPr>
          <p:nvPr/>
        </p:nvGrpSpPr>
        <p:grpSpPr bwMode="auto">
          <a:xfrm>
            <a:off x="3000375" y="3352800"/>
            <a:ext cx="1981200" cy="1600200"/>
            <a:chOff x="1728" y="2304"/>
            <a:chExt cx="1248" cy="1008"/>
          </a:xfrm>
        </p:grpSpPr>
        <p:sp>
          <p:nvSpPr>
            <p:cNvPr id="9247" name="Line 14"/>
            <p:cNvSpPr>
              <a:spLocks noChangeShapeType="1"/>
            </p:cNvSpPr>
            <p:nvPr/>
          </p:nvSpPr>
          <p:spPr bwMode="auto">
            <a:xfrm flipH="1">
              <a:off x="2352" y="2304"/>
              <a:ext cx="96" cy="96"/>
            </a:xfrm>
            <a:prstGeom prst="line">
              <a:avLst/>
            </a:prstGeom>
            <a:noFill/>
            <a:ln w="57150">
              <a:solidFill>
                <a:srgbClr val="FF3300"/>
              </a:solidFill>
              <a:round/>
              <a:headEnd type="none" w="sm" len="sm"/>
              <a:tailEnd type="none" w="sm" len="sm"/>
            </a:ln>
          </p:spPr>
          <p:txBody>
            <a:bodyPr/>
            <a:lstStyle/>
            <a:p>
              <a:endParaRPr lang="en-US"/>
            </a:p>
          </p:txBody>
        </p:sp>
        <p:sp>
          <p:nvSpPr>
            <p:cNvPr id="9248" name="Arc 15"/>
            <p:cNvSpPr>
              <a:spLocks/>
            </p:cNvSpPr>
            <p:nvPr/>
          </p:nvSpPr>
          <p:spPr bwMode="auto">
            <a:xfrm flipH="1">
              <a:off x="2016" y="2400"/>
              <a:ext cx="336" cy="912"/>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sp>
          <p:nvSpPr>
            <p:cNvPr id="9249" name="Arc 16"/>
            <p:cNvSpPr>
              <a:spLocks/>
            </p:cNvSpPr>
            <p:nvPr/>
          </p:nvSpPr>
          <p:spPr bwMode="auto">
            <a:xfrm>
              <a:off x="2352" y="2400"/>
              <a:ext cx="336" cy="912"/>
            </a:xfrm>
            <a:custGeom>
              <a:avLst/>
              <a:gdLst>
                <a:gd name="T0" fmla="*/ 0 w 21600"/>
                <a:gd name="T1" fmla="*/ 0 h 21600"/>
                <a:gd name="T2" fmla="*/ 336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sp>
          <p:nvSpPr>
            <p:cNvPr id="9250" name="Arc 17"/>
            <p:cNvSpPr>
              <a:spLocks/>
            </p:cNvSpPr>
            <p:nvPr/>
          </p:nvSpPr>
          <p:spPr bwMode="auto">
            <a:xfrm>
              <a:off x="2352" y="2400"/>
              <a:ext cx="624" cy="912"/>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sp>
          <p:nvSpPr>
            <p:cNvPr id="9251" name="Arc 18"/>
            <p:cNvSpPr>
              <a:spLocks/>
            </p:cNvSpPr>
            <p:nvPr/>
          </p:nvSpPr>
          <p:spPr bwMode="auto">
            <a:xfrm flipH="1">
              <a:off x="1728" y="2400"/>
              <a:ext cx="624" cy="912"/>
            </a:xfrm>
            <a:custGeom>
              <a:avLst/>
              <a:gdLst>
                <a:gd name="T0" fmla="*/ 0 w 21600"/>
                <a:gd name="T1" fmla="*/ 0 h 21600"/>
                <a:gd name="T2" fmla="*/ 62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sp>
          <p:nvSpPr>
            <p:cNvPr id="9252" name="Arc 19"/>
            <p:cNvSpPr>
              <a:spLocks/>
            </p:cNvSpPr>
            <p:nvPr/>
          </p:nvSpPr>
          <p:spPr bwMode="auto">
            <a:xfrm flipH="1">
              <a:off x="2208" y="2400"/>
              <a:ext cx="144" cy="912"/>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sp>
          <p:nvSpPr>
            <p:cNvPr id="9253" name="Arc 20"/>
            <p:cNvSpPr>
              <a:spLocks/>
            </p:cNvSpPr>
            <p:nvPr/>
          </p:nvSpPr>
          <p:spPr bwMode="auto">
            <a:xfrm>
              <a:off x="2352" y="2400"/>
              <a:ext cx="144" cy="912"/>
            </a:xfrm>
            <a:custGeom>
              <a:avLst/>
              <a:gdLst>
                <a:gd name="T0" fmla="*/ 0 w 21600"/>
                <a:gd name="T1" fmla="*/ 0 h 21600"/>
                <a:gd name="T2" fmla="*/ 144 w 21600"/>
                <a:gd name="T3" fmla="*/ 912 h 21600"/>
                <a:gd name="T4" fmla="*/ 0 w 21600"/>
                <a:gd name="T5" fmla="*/ 9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3300"/>
              </a:solidFill>
              <a:round/>
              <a:headEnd type="none" w="sm" len="sm"/>
              <a:tailEnd type="triangle" w="med" len="med"/>
            </a:ln>
          </p:spPr>
          <p:txBody>
            <a:bodyPr wrap="none" anchor="ctr"/>
            <a:lstStyle/>
            <a:p>
              <a:endParaRPr lang="en-US"/>
            </a:p>
          </p:txBody>
        </p:sp>
      </p:grpSp>
      <p:sp>
        <p:nvSpPr>
          <p:cNvPr id="9231" name="Text Box 21"/>
          <p:cNvSpPr txBox="1">
            <a:spLocks noChangeArrowheads="1"/>
          </p:cNvSpPr>
          <p:nvPr/>
        </p:nvSpPr>
        <p:spPr bwMode="auto">
          <a:xfrm>
            <a:off x="1219200" y="4038600"/>
            <a:ext cx="1265238"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Gain ~ 10</a:t>
            </a:r>
            <a:r>
              <a:rPr lang="en-US" sz="1800" baseline="30000">
                <a:latin typeface="Arial" pitchFamily="34" charset="0"/>
              </a:rPr>
              <a:t>6</a:t>
            </a:r>
            <a:endParaRPr lang="en-US" sz="1800">
              <a:latin typeface="Arial" pitchFamily="34" charset="0"/>
            </a:endParaRPr>
          </a:p>
        </p:txBody>
      </p:sp>
      <p:sp>
        <p:nvSpPr>
          <p:cNvPr id="9232" name="Text Box 22"/>
          <p:cNvSpPr txBox="1">
            <a:spLocks noChangeArrowheads="1"/>
          </p:cNvSpPr>
          <p:nvPr/>
        </p:nvSpPr>
        <p:spPr bwMode="auto">
          <a:xfrm>
            <a:off x="4067175" y="2667000"/>
            <a:ext cx="15938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Photoelectron</a:t>
            </a:r>
          </a:p>
        </p:txBody>
      </p:sp>
      <p:sp>
        <p:nvSpPr>
          <p:cNvPr id="9233" name="Text Box 23"/>
          <p:cNvSpPr txBox="1">
            <a:spLocks noChangeArrowheads="1"/>
          </p:cNvSpPr>
          <p:nvPr/>
        </p:nvSpPr>
        <p:spPr bwMode="auto">
          <a:xfrm>
            <a:off x="6096000" y="2667000"/>
            <a:ext cx="127000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Symbol" pitchFamily="18" charset="2"/>
              </a:rPr>
              <a:t>D</a:t>
            </a:r>
            <a:r>
              <a:rPr lang="en-US" sz="1800">
                <a:latin typeface="Arial" pitchFamily="34" charset="0"/>
              </a:rPr>
              <a:t>V ~ 200V</a:t>
            </a:r>
            <a:endParaRPr lang="en-US" sz="1800">
              <a:latin typeface="Symbol" pitchFamily="18" charset="2"/>
            </a:endParaRPr>
          </a:p>
        </p:txBody>
      </p:sp>
      <p:sp>
        <p:nvSpPr>
          <p:cNvPr id="9234" name="Text Box 24"/>
          <p:cNvSpPr txBox="1">
            <a:spLocks noChangeArrowheads="1"/>
          </p:cNvSpPr>
          <p:nvPr/>
        </p:nvSpPr>
        <p:spPr bwMode="auto">
          <a:xfrm>
            <a:off x="6096000" y="4038600"/>
            <a:ext cx="127000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Symbol" pitchFamily="18" charset="2"/>
              </a:rPr>
              <a:t>D</a:t>
            </a:r>
            <a:r>
              <a:rPr lang="en-US" sz="1800">
                <a:latin typeface="Arial" pitchFamily="34" charset="0"/>
              </a:rPr>
              <a:t>V ~ 200V</a:t>
            </a:r>
            <a:endParaRPr lang="en-US" sz="1800">
              <a:latin typeface="Symbol" pitchFamily="18" charset="2"/>
            </a:endParaRPr>
          </a:p>
        </p:txBody>
      </p:sp>
      <p:sp>
        <p:nvSpPr>
          <p:cNvPr id="9235" name="Text Box 25"/>
          <p:cNvSpPr txBox="1">
            <a:spLocks noChangeArrowheads="1"/>
          </p:cNvSpPr>
          <p:nvPr/>
        </p:nvSpPr>
        <p:spPr bwMode="auto">
          <a:xfrm>
            <a:off x="7086600" y="3200400"/>
            <a:ext cx="139700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Symbol" pitchFamily="18" charset="2"/>
              </a:rPr>
              <a:t>D</a:t>
            </a:r>
            <a:r>
              <a:rPr lang="en-US" sz="1800">
                <a:latin typeface="Arial" pitchFamily="34" charset="0"/>
              </a:rPr>
              <a:t>V ~ 2000V</a:t>
            </a:r>
            <a:endParaRPr lang="en-US" sz="1800">
              <a:latin typeface="Symbol" pitchFamily="18" charset="2"/>
            </a:endParaRPr>
          </a:p>
        </p:txBody>
      </p:sp>
      <p:grpSp>
        <p:nvGrpSpPr>
          <p:cNvPr id="3" name="Group 26"/>
          <p:cNvGrpSpPr>
            <a:grpSpLocks/>
          </p:cNvGrpSpPr>
          <p:nvPr/>
        </p:nvGrpSpPr>
        <p:grpSpPr bwMode="auto">
          <a:xfrm>
            <a:off x="3962400" y="1447800"/>
            <a:ext cx="330200" cy="914400"/>
            <a:chOff x="2768" y="912"/>
            <a:chExt cx="208" cy="576"/>
          </a:xfrm>
        </p:grpSpPr>
        <p:sp>
          <p:nvSpPr>
            <p:cNvPr id="9244" name="Freeform 27"/>
            <p:cNvSpPr>
              <a:spLocks/>
            </p:cNvSpPr>
            <p:nvPr/>
          </p:nvSpPr>
          <p:spPr bwMode="auto">
            <a:xfrm>
              <a:off x="2768" y="1008"/>
              <a:ext cx="208" cy="288"/>
            </a:xfrm>
            <a:custGeom>
              <a:avLst/>
              <a:gdLst>
                <a:gd name="T0" fmla="*/ 112 w 208"/>
                <a:gd name="T1" fmla="*/ 0 h 288"/>
                <a:gd name="T2" fmla="*/ 16 w 208"/>
                <a:gd name="T3" fmla="*/ 48 h 288"/>
                <a:gd name="T4" fmla="*/ 208 w 208"/>
                <a:gd name="T5" fmla="*/ 96 h 288"/>
                <a:gd name="T6" fmla="*/ 16 w 208"/>
                <a:gd name="T7" fmla="*/ 144 h 288"/>
                <a:gd name="T8" fmla="*/ 208 w 208"/>
                <a:gd name="T9" fmla="*/ 192 h 288"/>
                <a:gd name="T10" fmla="*/ 16 w 208"/>
                <a:gd name="T11" fmla="*/ 240 h 288"/>
                <a:gd name="T12" fmla="*/ 112 w 208"/>
                <a:gd name="T13" fmla="*/ 288 h 288"/>
                <a:gd name="T14" fmla="*/ 0 60000 65536"/>
                <a:gd name="T15" fmla="*/ 0 60000 65536"/>
                <a:gd name="T16" fmla="*/ 0 60000 65536"/>
                <a:gd name="T17" fmla="*/ 0 60000 65536"/>
                <a:gd name="T18" fmla="*/ 0 60000 65536"/>
                <a:gd name="T19" fmla="*/ 0 60000 65536"/>
                <a:gd name="T20" fmla="*/ 0 60000 65536"/>
                <a:gd name="T21" fmla="*/ 0 w 208"/>
                <a:gd name="T22" fmla="*/ 0 h 288"/>
                <a:gd name="T23" fmla="*/ 208 w 2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88">
                  <a:moveTo>
                    <a:pt x="112" y="0"/>
                  </a:moveTo>
                  <a:cubicBezTo>
                    <a:pt x="56" y="16"/>
                    <a:pt x="0" y="32"/>
                    <a:pt x="16" y="48"/>
                  </a:cubicBezTo>
                  <a:cubicBezTo>
                    <a:pt x="32" y="64"/>
                    <a:pt x="208" y="80"/>
                    <a:pt x="208" y="96"/>
                  </a:cubicBezTo>
                  <a:cubicBezTo>
                    <a:pt x="208" y="112"/>
                    <a:pt x="16" y="128"/>
                    <a:pt x="16" y="144"/>
                  </a:cubicBezTo>
                  <a:cubicBezTo>
                    <a:pt x="16" y="160"/>
                    <a:pt x="208" y="176"/>
                    <a:pt x="208" y="192"/>
                  </a:cubicBezTo>
                  <a:cubicBezTo>
                    <a:pt x="208" y="208"/>
                    <a:pt x="32" y="224"/>
                    <a:pt x="16" y="240"/>
                  </a:cubicBezTo>
                  <a:cubicBezTo>
                    <a:pt x="0" y="256"/>
                    <a:pt x="96" y="280"/>
                    <a:pt x="112" y="288"/>
                  </a:cubicBezTo>
                </a:path>
              </a:pathLst>
            </a:custGeom>
            <a:noFill/>
            <a:ln w="12700">
              <a:solidFill>
                <a:schemeClr val="tx1"/>
              </a:solidFill>
              <a:round/>
              <a:headEnd type="none" w="sm" len="sm"/>
              <a:tailEnd type="none" w="sm" len="sm"/>
            </a:ln>
          </p:spPr>
          <p:txBody>
            <a:bodyPr/>
            <a:lstStyle/>
            <a:p>
              <a:endParaRPr lang="en-US"/>
            </a:p>
          </p:txBody>
        </p:sp>
        <p:sp>
          <p:nvSpPr>
            <p:cNvPr id="9245" name="Line 28"/>
            <p:cNvSpPr>
              <a:spLocks noChangeShapeType="1"/>
            </p:cNvSpPr>
            <p:nvPr/>
          </p:nvSpPr>
          <p:spPr bwMode="auto">
            <a:xfrm>
              <a:off x="2880" y="1296"/>
              <a:ext cx="0" cy="192"/>
            </a:xfrm>
            <a:prstGeom prst="line">
              <a:avLst/>
            </a:prstGeom>
            <a:noFill/>
            <a:ln w="12700">
              <a:solidFill>
                <a:schemeClr val="tx1"/>
              </a:solidFill>
              <a:round/>
              <a:headEnd type="none" w="sm" len="sm"/>
              <a:tailEnd type="triangle" w="med" len="med"/>
            </a:ln>
          </p:spPr>
          <p:txBody>
            <a:bodyPr/>
            <a:lstStyle/>
            <a:p>
              <a:endParaRPr lang="en-US"/>
            </a:p>
          </p:txBody>
        </p:sp>
        <p:sp>
          <p:nvSpPr>
            <p:cNvPr id="9246" name="Line 29"/>
            <p:cNvSpPr>
              <a:spLocks noChangeShapeType="1"/>
            </p:cNvSpPr>
            <p:nvPr/>
          </p:nvSpPr>
          <p:spPr bwMode="auto">
            <a:xfrm flipV="1">
              <a:off x="2880" y="912"/>
              <a:ext cx="0" cy="96"/>
            </a:xfrm>
            <a:prstGeom prst="line">
              <a:avLst/>
            </a:prstGeom>
            <a:noFill/>
            <a:ln w="12700">
              <a:solidFill>
                <a:schemeClr val="tx1"/>
              </a:solidFill>
              <a:round/>
              <a:headEnd type="none" w="sm" len="sm"/>
              <a:tailEnd type="none" w="sm" len="sm"/>
            </a:ln>
          </p:spPr>
          <p:txBody>
            <a:bodyPr/>
            <a:lstStyle/>
            <a:p>
              <a:endParaRPr lang="en-US"/>
            </a:p>
          </p:txBody>
        </p:sp>
      </p:grpSp>
      <p:sp>
        <p:nvSpPr>
          <p:cNvPr id="9237" name="Text Box 30"/>
          <p:cNvSpPr txBox="1">
            <a:spLocks noChangeArrowheads="1"/>
          </p:cNvSpPr>
          <p:nvPr/>
        </p:nvSpPr>
        <p:spPr bwMode="auto">
          <a:xfrm>
            <a:off x="4283075" y="1600200"/>
            <a:ext cx="882650" cy="366713"/>
          </a:xfrm>
          <a:prstGeom prst="rect">
            <a:avLst/>
          </a:prstGeom>
          <a:noFill/>
          <a:ln w="12700">
            <a:noFill/>
            <a:miter lim="800000"/>
            <a:headEnd type="none" w="sm" len="sm"/>
            <a:tailEnd type="none" w="sm" len="sm"/>
          </a:ln>
        </p:spPr>
        <p:txBody>
          <a:bodyPr wrap="none" lIns="91429" tIns="45714" rIns="91429" bIns="45714">
            <a:spAutoFit/>
          </a:bodyPr>
          <a:lstStyle/>
          <a:p>
            <a:pPr marL="342900" indent="-342900" algn="r">
              <a:spcBef>
                <a:spcPct val="20000"/>
              </a:spcBef>
              <a:buClr>
                <a:schemeClr val="accent2"/>
              </a:buClr>
              <a:buSzPct val="75000"/>
              <a:buFont typeface="Monotype Sorts" pitchFamily="2" charset="2"/>
              <a:buNone/>
            </a:pPr>
            <a:r>
              <a:rPr lang="en-US" sz="1800">
                <a:latin typeface="Arial" pitchFamily="34" charset="0"/>
              </a:rPr>
              <a:t>photon</a:t>
            </a:r>
          </a:p>
        </p:txBody>
      </p:sp>
      <p:sp>
        <p:nvSpPr>
          <p:cNvPr id="9238" name="Rectangle 31"/>
          <p:cNvSpPr>
            <a:spLocks noChangeArrowheads="1"/>
          </p:cNvSpPr>
          <p:nvPr/>
        </p:nvSpPr>
        <p:spPr bwMode="auto">
          <a:xfrm flipV="1">
            <a:off x="1905000" y="2362200"/>
            <a:ext cx="4953000" cy="152400"/>
          </a:xfrm>
          <a:prstGeom prst="rect">
            <a:avLst/>
          </a:prstGeom>
          <a:solidFill>
            <a:srgbClr val="FFFFFF"/>
          </a:solidFill>
          <a:ln w="12700">
            <a:solidFill>
              <a:schemeClr val="tx2"/>
            </a:solidFill>
            <a:miter lim="800000"/>
            <a:headEnd type="none" w="sm" len="sm"/>
            <a:tailEnd type="none" w="sm" len="sm"/>
          </a:ln>
        </p:spPr>
        <p:txBody>
          <a:bodyPr wrap="none" anchor="ctr"/>
          <a:lstStyle/>
          <a:p>
            <a:endParaRPr lang="en-US"/>
          </a:p>
        </p:txBody>
      </p:sp>
      <p:pic>
        <p:nvPicPr>
          <p:cNvPr id="9239" name="Picture 35" descr="photoelectronmultiplication2.JPG"/>
          <p:cNvPicPr>
            <a:picLocks noChangeAspect="1"/>
          </p:cNvPicPr>
          <p:nvPr/>
        </p:nvPicPr>
        <p:blipFill>
          <a:blip r:embed="rId4"/>
          <a:srcRect/>
          <a:stretch>
            <a:fillRect/>
          </a:stretch>
        </p:blipFill>
        <p:spPr bwMode="auto">
          <a:xfrm>
            <a:off x="7620000" y="3581400"/>
            <a:ext cx="1085850" cy="2209800"/>
          </a:xfrm>
          <a:prstGeom prst="rect">
            <a:avLst/>
          </a:prstGeom>
          <a:noFill/>
          <a:ln w="9525">
            <a:noFill/>
            <a:miter lim="800000"/>
            <a:headEnd/>
            <a:tailEnd/>
          </a:ln>
        </p:spPr>
      </p:pic>
      <p:cxnSp>
        <p:nvCxnSpPr>
          <p:cNvPr id="38" name="Straight Arrow Connector 37"/>
          <p:cNvCxnSpPr/>
          <p:nvPr/>
        </p:nvCxnSpPr>
        <p:spPr>
          <a:xfrm rot="10800000">
            <a:off x="6172200" y="3352800"/>
            <a:ext cx="16764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18" name="Object 2"/>
          <p:cNvGraphicFramePr>
            <a:graphicFrameLocks noChangeAspect="1"/>
          </p:cNvGraphicFramePr>
          <p:nvPr/>
        </p:nvGraphicFramePr>
        <p:xfrm>
          <a:off x="304800" y="5097463"/>
          <a:ext cx="1828800" cy="1760537"/>
        </p:xfrm>
        <a:graphic>
          <a:graphicData uri="http://schemas.openxmlformats.org/presentationml/2006/ole">
            <p:oleObj spid="_x0000_s44034" name="Photo Editor Photo" r:id="rId5" imgW="2076740" imgH="2000000" progId="">
              <p:embed/>
            </p:oleObj>
          </a:graphicData>
        </a:graphic>
      </p:graphicFrame>
      <p:cxnSp>
        <p:nvCxnSpPr>
          <p:cNvPr id="39" name="Straight Arrow Connector 38"/>
          <p:cNvCxnSpPr/>
          <p:nvPr/>
        </p:nvCxnSpPr>
        <p:spPr>
          <a:xfrm rot="5400000" flipH="1" flipV="1">
            <a:off x="1485900" y="3543300"/>
            <a:ext cx="2133600" cy="1447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9242" name="Rectangle 4"/>
          <p:cNvSpPr>
            <a:spLocks noChangeArrowheads="1"/>
          </p:cNvSpPr>
          <p:nvPr/>
        </p:nvSpPr>
        <p:spPr bwMode="auto">
          <a:xfrm>
            <a:off x="2209800" y="5657850"/>
            <a:ext cx="3962400" cy="1200150"/>
          </a:xfrm>
          <a:prstGeom prst="rect">
            <a:avLst/>
          </a:prstGeom>
          <a:noFill/>
          <a:ln w="12700">
            <a:noFill/>
            <a:miter lim="800000"/>
            <a:headEnd type="none" w="sm" len="sm"/>
            <a:tailEnd type="none" w="sm" len="sm"/>
          </a:ln>
        </p:spPr>
        <p:txBody>
          <a:bodyPr>
            <a:spAutoFit/>
          </a:bodyPr>
          <a:lstStyle/>
          <a:p>
            <a:r>
              <a:rPr lang="en-US" sz="2400" b="1">
                <a:solidFill>
                  <a:srgbClr val="3216D8"/>
                </a:solidFill>
                <a:latin typeface="Times" pitchFamily="18" charset="0"/>
              </a:rPr>
              <a:t>A  photograph of an MCP showing an array of 12µm pores (holes)</a:t>
            </a:r>
            <a:endParaRPr lang="en-US" sz="3600">
              <a:solidFill>
                <a:srgbClr val="3216D8"/>
              </a:solidFill>
              <a:latin typeface="Times" pitchFamily="18" charset="0"/>
            </a:endParaRPr>
          </a:p>
        </p:txBody>
      </p:sp>
      <p:sp>
        <p:nvSpPr>
          <p:cNvPr id="9243" name="Footer Placeholder 36"/>
          <p:cNvSpPr>
            <a:spLocks noGrp="1"/>
          </p:cNvSpPr>
          <p:nvPr>
            <p:ph type="ftr" sz="quarter" idx="12"/>
          </p:nvPr>
        </p:nvSpPr>
        <p:spPr>
          <a:xfrm>
            <a:off x="6553200" y="6343650"/>
            <a:ext cx="1828800" cy="514350"/>
          </a:xfrm>
          <a:noFill/>
        </p:spPr>
        <p:txBody>
          <a:bodyPr/>
          <a:lstStyle/>
          <a:p>
            <a:pPr algn="r"/>
            <a:r>
              <a:rPr lang="en-US" smtClean="0"/>
              <a:t>Andrew Brandt,  Giessen Cherenkov Workshop </a:t>
            </a:r>
          </a:p>
        </p:txBody>
      </p:sp>
      <p:sp>
        <p:nvSpPr>
          <p:cNvPr id="40" name="Slide Number Placeholder 39"/>
          <p:cNvSpPr>
            <a:spLocks noGrp="1"/>
          </p:cNvSpPr>
          <p:nvPr>
            <p:ph type="sldNum" sz="quarter" idx="12"/>
          </p:nvPr>
        </p:nvSpPr>
        <p:spPr/>
        <p:txBody>
          <a:bodyPr/>
          <a:lstStyle/>
          <a:p>
            <a:fld id="{B6F15528-21DE-4FAA-801E-634DDDAF4B2B}" type="slidenum">
              <a:rPr lang="en-US" smtClean="0"/>
              <a:pPr/>
              <a:t>9</a:t>
            </a:fld>
            <a:endParaRPr lang="en-US"/>
          </a:p>
        </p:txBody>
      </p:sp>
      <p:sp>
        <p:nvSpPr>
          <p:cNvPr id="41" name="Date Placeholder 40"/>
          <p:cNvSpPr>
            <a:spLocks noGrp="1"/>
          </p:cNvSpPr>
          <p:nvPr>
            <p:ph type="dt" sz="half" idx="10"/>
          </p:nvPr>
        </p:nvSpPr>
        <p:spPr/>
        <p:txBody>
          <a:bodyPr/>
          <a:lstStyle/>
          <a:p>
            <a:r>
              <a:rPr lang="en-US" smtClean="0"/>
              <a:t>5/12/2009</a:t>
            </a:r>
            <a:endParaRPr lang="en-US"/>
          </a:p>
        </p:txBody>
      </p:sp>
    </p:spTree>
  </p:cSld>
  <p:clrMapOvr>
    <a:masterClrMapping/>
  </p:clrMapOvr>
  <p:transition advTm="2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3752</Words>
  <Application>Microsoft Office PowerPoint</Application>
  <PresentationFormat>On-screen Show (4:3)</PresentationFormat>
  <Paragraphs>702</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67" baseType="lpstr">
      <vt:lpstr>Office Theme</vt:lpstr>
      <vt:lpstr>Equation</vt:lpstr>
      <vt:lpstr>Photo Editor Photo</vt:lpstr>
      <vt:lpstr>Document</vt:lpstr>
      <vt:lpstr>Slide 1</vt:lpstr>
      <vt:lpstr>Outline</vt:lpstr>
      <vt:lpstr>Slide 3</vt:lpstr>
      <vt:lpstr>Physics with Forward Protons</vt:lpstr>
      <vt:lpstr>Slide 5</vt:lpstr>
      <vt:lpstr>Key Components of AFP</vt:lpstr>
      <vt:lpstr>Slide 7</vt:lpstr>
      <vt:lpstr>Fast Timing Is Hard!</vt:lpstr>
      <vt:lpstr>Micro-channel Plate Photomultiplier Tube (MCP-PMT)</vt:lpstr>
      <vt:lpstr>Fast Timing Detector: GASTOF</vt:lpstr>
      <vt:lpstr>Fast Timing Detector : QUARTIC</vt:lpstr>
      <vt:lpstr>Slide 12</vt:lpstr>
      <vt:lpstr>Slide 13</vt:lpstr>
      <vt:lpstr>Slide 14</vt:lpstr>
      <vt:lpstr>First TB Results ( Fall 2006)</vt:lpstr>
      <vt:lpstr>Slide 16</vt:lpstr>
      <vt:lpstr>Slide 17</vt:lpstr>
      <vt:lpstr>LCFD</vt:lpstr>
      <vt:lpstr>Data Acquisition</vt:lpstr>
      <vt:lpstr>Slide 20</vt:lpstr>
      <vt:lpstr>Dt</vt:lpstr>
      <vt:lpstr>QUARTIC Efficiency Using Tracking</vt:lpstr>
      <vt:lpstr>Slide 23</vt:lpstr>
      <vt:lpstr>Gastof Cosmic Ray Results</vt:lpstr>
      <vt:lpstr>Slide 25</vt:lpstr>
      <vt:lpstr>Alberta HPTDC board</vt:lpstr>
      <vt:lpstr>Slide 27</vt:lpstr>
      <vt:lpstr>Slide 28</vt:lpstr>
      <vt:lpstr>Slide 29</vt:lpstr>
      <vt:lpstr>Slide 30</vt:lpstr>
      <vt:lpstr>Initial Laser Test Goals</vt:lpstr>
      <vt:lpstr>Slide 32</vt:lpstr>
      <vt:lpstr>UTA Laser Tests</vt:lpstr>
      <vt:lpstr>Slide 34</vt:lpstr>
      <vt:lpstr>Slide 35</vt:lpstr>
      <vt:lpstr>Slide 36</vt:lpstr>
      <vt:lpstr>Slide 37</vt:lpstr>
      <vt:lpstr>Slide 38</vt:lpstr>
      <vt:lpstr>Slide 39</vt:lpstr>
      <vt:lpstr>Slide 40</vt:lpstr>
      <vt:lpstr>Slide 41</vt:lpstr>
      <vt:lpstr>Rate Limits as f(beam area)</vt:lpstr>
      <vt:lpstr>Timing vs Track Rate/cm2</vt:lpstr>
      <vt:lpstr>10 m Laser Setup (2/20/09)</vt:lpstr>
      <vt:lpstr>Slide 45</vt:lpstr>
      <vt:lpstr>10 m Timing</vt:lpstr>
      <vt:lpstr>Timing as Function of Position</vt:lpstr>
      <vt:lpstr>Slide 48</vt:lpstr>
      <vt:lpstr>Slide 49</vt:lpstr>
      <vt:lpstr>Slide 50</vt:lpstr>
      <vt:lpstr>Wait a Minute!</vt:lpstr>
      <vt:lpstr>Grounding Issues (25 m Tube) </vt:lpstr>
      <vt:lpstr>Aside: Measuring Speed of EM Waves</vt:lpstr>
      <vt:lpstr>Slide 54</vt:lpstr>
      <vt:lpstr>Measuring Lifetime</vt:lpstr>
      <vt:lpstr>Improving Lifetime</vt:lpstr>
      <vt:lpstr>Slide 57</vt:lpstr>
      <vt:lpstr>Slide 58</vt:lpstr>
      <vt:lpstr>BACKUP SLIDES</vt:lpstr>
      <vt:lpstr>New Multi-Channel Laser Setup</vt:lpstr>
      <vt:lpstr>Slide 61</vt:lpstr>
      <vt:lpstr>Final QUARTIC Design Considerations</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Test of Rate Limits on Microchannel Plate Photomultiplier Tube </dc:title>
  <dc:creator/>
  <cp:lastModifiedBy>Andrew Brandt</cp:lastModifiedBy>
  <cp:revision>40</cp:revision>
  <dcterms:created xsi:type="dcterms:W3CDTF">2006-08-16T00:00:00Z</dcterms:created>
  <dcterms:modified xsi:type="dcterms:W3CDTF">2009-05-12T07:43:44Z</dcterms:modified>
</cp:coreProperties>
</file>