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0" r:id="rId3"/>
    <p:sldId id="291" r:id="rId4"/>
    <p:sldId id="284" r:id="rId5"/>
    <p:sldId id="287" r:id="rId6"/>
    <p:sldId id="288" r:id="rId7"/>
    <p:sldId id="289" r:id="rId8"/>
    <p:sldId id="296" r:id="rId9"/>
    <p:sldId id="297" r:id="rId10"/>
    <p:sldId id="298" r:id="rId11"/>
    <p:sldId id="299" r:id="rId12"/>
    <p:sldId id="301" r:id="rId13"/>
    <p:sldId id="286" r:id="rId14"/>
    <p:sldId id="295" r:id="rId15"/>
  </p:sldIdLst>
  <p:sldSz cx="9144000" cy="6858000" type="screen4x3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702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1DD2877-6651-4043-B641-CFCAB61901CB}" type="datetime1">
              <a:rPr lang="ja-JP" altLang="de-DE"/>
              <a:pPr/>
              <a:t>2009/5/13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BCD93F6-E870-4F81-AD78-A5D321BAA86D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8E78DB4-EA4A-4D60-B4DF-B070F5191362}" type="datetime1">
              <a:rPr lang="ja-JP" altLang="de-DE"/>
              <a:pPr/>
              <a:t>2009/5/13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en-US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4484D08-0D22-48D7-82CE-F63D8353CC6E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84D08-0D22-48D7-82CE-F63D8353CC6E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84D08-0D22-48D7-82CE-F63D8353CC6E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84D08-0D22-48D7-82CE-F63D8353CC6E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0BC07-24A3-4C01-8E4D-DB443F489A1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84D08-0D22-48D7-82CE-F63D8353CC6E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84D08-0D22-48D7-82CE-F63D8353CC6E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84D08-0D22-48D7-82CE-F63D8353CC6E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84D08-0D22-48D7-82CE-F63D8353CC6E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84D08-0D22-48D7-82CE-F63D8353CC6E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455FF-CA37-4687-9FB2-B4510029F12F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455FF-CA37-4687-9FB2-B4510029F12F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455FF-CA37-4687-9FB2-B4510029F12F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84D08-0D22-48D7-82CE-F63D8353CC6E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84D08-0D22-48D7-82CE-F63D8353CC6E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985621-6D98-4225-A38D-F97A86B0EFB9}" type="datetime1">
              <a:rPr lang="ja-JP" altLang="de-DE"/>
              <a:pPr/>
              <a:t>2009/5/13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3FDA8-7590-4103-A661-C2FE7A86A15A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24A037-F25E-4ECB-B87C-8EDB6962884E}" type="datetime1">
              <a:rPr lang="ja-JP" altLang="de-DE"/>
              <a:pPr/>
              <a:t>2009/5/13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022EB-3921-4953-B5CB-755BBED5C942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C8AAFF-97F2-4731-9D9E-97B44CB2260E}" type="datetime1">
              <a:rPr lang="ja-JP" altLang="de-DE"/>
              <a:pPr/>
              <a:t>2009/5/13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6DF73-FFCF-4FF5-B311-500B913B6F19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B9DE69-CDA0-49DC-AF2F-9867079D53D7}" type="datetime1">
              <a:rPr lang="ja-JP" altLang="de-DE"/>
              <a:pPr/>
              <a:t>2009/5/13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A62D7-ABBA-4814-A6A6-6B67F66084F2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18D773-B51F-4441-88B9-1155FC2C9B20}" type="datetime1">
              <a:rPr lang="ja-JP" altLang="de-DE"/>
              <a:pPr/>
              <a:t>2009/5/13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F68DF-67A6-4E85-AD09-7EF490E366DB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C054B4-9884-4A28-ACED-3C5C628B2EC6}" type="datetime1">
              <a:rPr lang="ja-JP" altLang="de-DE"/>
              <a:pPr/>
              <a:t>2009/5/13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DC866-BEA3-4BAC-81F8-8FF8A1D7730D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92338B-5783-4DC7-BBC6-5E40B7F41281}" type="datetime1">
              <a:rPr lang="ja-JP" altLang="de-DE"/>
              <a:pPr/>
              <a:t>2009/5/13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2C26-67FC-441D-A7C0-ADC542C89C0A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9CCAAE-3CCA-4237-BA44-62B64793A01A}" type="datetime1">
              <a:rPr lang="ja-JP" altLang="de-DE"/>
              <a:pPr/>
              <a:t>2009/5/13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8C7C5-C410-4B56-B4E5-85F0999DF3B5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9C6E27-E88C-40B3-897F-670421AC6948}" type="datetime1">
              <a:rPr lang="ja-JP" altLang="de-DE"/>
              <a:pPr/>
              <a:t>2009/5/13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E1220-0356-4378-A9FE-73198D733CF4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F1F28E-CED9-40B2-BD35-B57CA09CA482}" type="datetime1">
              <a:rPr lang="ja-JP" altLang="de-DE"/>
              <a:pPr/>
              <a:t>2009/5/13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E84CA-05F3-44F1-BB16-67DF4FD954DD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F69DCA-0E3E-4706-8603-F01DAD5106F4}" type="datetime1">
              <a:rPr lang="ja-JP" altLang="de-DE"/>
              <a:pPr/>
              <a:t>2009/5/13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BCE88-BAAD-48CE-B6E6-DE2BBBC88324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8856EAA-02AA-4964-9556-3FB15BEABF4A}" type="datetime1">
              <a:rPr lang="ja-JP" altLang="de-DE"/>
              <a:pPr/>
              <a:t>2009/5/13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en-US" altLang="ja-JP"/>
              <a:t>Page </a:t>
            </a:r>
            <a:fld id="{6B28E85F-AA8E-4BA9-A42C-B287FF30E25B}" type="slidenum">
              <a:rPr lang="ja-JP" altLang="en-US"/>
              <a:pPr/>
              <a:t>‹#›</a:t>
            </a:fld>
            <a:endParaRPr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1417638"/>
            <a:ext cx="9144000" cy="1588"/>
          </a:xfrm>
          <a:prstGeom prst="line">
            <a:avLst/>
          </a:prstGeom>
          <a:ln w="76200" cmpd="sng">
            <a:gradFill flip="none" rotWithShape="1">
              <a:gsLst>
                <a:gs pos="0">
                  <a:srgbClr val="0000FF"/>
                </a:gs>
                <a:gs pos="100000">
                  <a:srgbClr val="FFFF00"/>
                </a:gs>
                <a:gs pos="40000">
                  <a:srgbClr val="0000FF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/>
          <a:lstStyle/>
          <a:p>
            <a:r>
              <a:rPr lang="en-US" altLang="ja-JP" dirty="0" smtClean="0"/>
              <a:t>Planning of the  PANDA  DIRC Test Experiments</a:t>
            </a:r>
            <a:endParaRPr lang="ja-JP" altLang="en-US" smtClean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ja-JP" sz="3000" dirty="0" err="1" smtClean="0">
                <a:solidFill>
                  <a:schemeClr val="tx1"/>
                </a:solidFill>
              </a:rPr>
              <a:t>Avetik</a:t>
            </a:r>
            <a:r>
              <a:rPr lang="en-US" altLang="ja-JP" sz="3000" dirty="0" smtClean="0">
                <a:solidFill>
                  <a:schemeClr val="tx1"/>
                </a:solidFill>
              </a:rPr>
              <a:t> </a:t>
            </a:r>
            <a:r>
              <a:rPr lang="en-US" altLang="ja-JP" sz="3000" dirty="0" err="1" smtClean="0">
                <a:solidFill>
                  <a:schemeClr val="tx1"/>
                </a:solidFill>
              </a:rPr>
              <a:t>Hayrapetyan</a:t>
            </a:r>
            <a:r>
              <a:rPr lang="en-US" altLang="ja-JP" sz="30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ja-JP" sz="3000" dirty="0" smtClean="0">
                <a:solidFill>
                  <a:schemeClr val="tx1"/>
                </a:solidFill>
              </a:rPr>
              <a:t>on behalf of PANDA Cherenkov Group</a:t>
            </a:r>
          </a:p>
          <a:p>
            <a:pPr>
              <a:lnSpc>
                <a:spcPct val="80000"/>
              </a:lnSpc>
            </a:pPr>
            <a:endParaRPr lang="en-US" altLang="ja-JP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ja-JP" sz="1800" dirty="0" smtClean="0">
                <a:solidFill>
                  <a:schemeClr val="tx1"/>
                </a:solidFill>
              </a:rPr>
              <a:t>Workshop on Fast Cherenkov Detectors, DIRC Design</a:t>
            </a:r>
          </a:p>
          <a:p>
            <a:pPr>
              <a:lnSpc>
                <a:spcPct val="80000"/>
              </a:lnSpc>
            </a:pPr>
            <a:r>
              <a:rPr lang="en-US" altLang="ja-JP" sz="1800" dirty="0" smtClean="0">
                <a:solidFill>
                  <a:schemeClr val="tx1"/>
                </a:solidFill>
              </a:rPr>
              <a:t>May 11-13 2009 </a:t>
            </a:r>
            <a:r>
              <a:rPr lang="en-US" altLang="ja-JP" sz="1800" dirty="0" err="1" smtClean="0">
                <a:solidFill>
                  <a:schemeClr val="tx1"/>
                </a:solidFill>
              </a:rPr>
              <a:t>Gießen</a:t>
            </a:r>
            <a:endParaRPr lang="en-US" altLang="ja-JP" sz="1800" dirty="0" smtClean="0">
              <a:solidFill>
                <a:schemeClr val="tx1"/>
              </a:solidFill>
            </a:endParaRPr>
          </a:p>
        </p:txBody>
      </p:sp>
      <p:sp>
        <p:nvSpPr>
          <p:cNvPr id="15364" name="テキスト ボックス 3"/>
          <p:cNvSpPr txBox="1">
            <a:spLocks noChangeArrowheads="1"/>
          </p:cNvSpPr>
          <p:nvPr/>
        </p:nvSpPr>
        <p:spPr bwMode="auto">
          <a:xfrm>
            <a:off x="2895600" y="4800600"/>
            <a:ext cx="441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ja-JP" sz="2000" dirty="0" smtClean="0">
                <a:latin typeface="Calibri" pitchFamily="34" charset="0"/>
              </a:rPr>
              <a:t>Barrel DIRC plans</a:t>
            </a:r>
            <a:endParaRPr lang="en-US" altLang="ja-JP" sz="2000" dirty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ja-JP" sz="2000" dirty="0" err="1" smtClean="0">
                <a:latin typeface="Calibri" pitchFamily="34" charset="0"/>
              </a:rPr>
              <a:t>fDISC_DIRC</a:t>
            </a:r>
            <a:r>
              <a:rPr lang="en-US" altLang="ja-JP" sz="2000" dirty="0" smtClean="0">
                <a:latin typeface="Calibri" pitchFamily="34" charset="0"/>
              </a:rPr>
              <a:t> plans</a:t>
            </a:r>
          </a:p>
          <a:p>
            <a:pPr marL="342900" indent="-342900">
              <a:buFontTx/>
              <a:buAutoNum type="arabicPeriod"/>
            </a:pPr>
            <a:r>
              <a:rPr lang="en-US" altLang="ja-JP" sz="2000" dirty="0" smtClean="0">
                <a:latin typeface="Calibri" pitchFamily="34" charset="0"/>
              </a:rPr>
              <a:t>TOP_DISK DIRC plans</a:t>
            </a:r>
          </a:p>
          <a:p>
            <a:pPr marL="342900" indent="-342900">
              <a:buFontTx/>
              <a:buAutoNum type="arabicPeriod"/>
            </a:pPr>
            <a:r>
              <a:rPr lang="en-US" altLang="ja-JP" sz="2000" dirty="0" smtClean="0">
                <a:latin typeface="Calibri" pitchFamily="34" charset="0"/>
              </a:rPr>
              <a:t> Conclusions</a:t>
            </a:r>
            <a:endParaRPr lang="ja-JP" altLang="en-US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Current status of our Prototype</a:t>
            </a:r>
            <a:endParaRPr lang="de-DE" dirty="0"/>
          </a:p>
        </p:txBody>
      </p:sp>
      <p:pic>
        <p:nvPicPr>
          <p:cNvPr id="5" name="Content Placeholder 4" descr="im01083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A62D7-ABBA-4814-A6A6-6B67F66084F2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With two UP/DOWN Trigger counters</a:t>
            </a:r>
            <a:endParaRPr lang="de-DE" dirty="0"/>
          </a:p>
        </p:txBody>
      </p:sp>
      <p:pic>
        <p:nvPicPr>
          <p:cNvPr id="5" name="Content Placeholder 4" descr="im01083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6200000">
            <a:off x="-175383" y="2521684"/>
            <a:ext cx="8832364" cy="662427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A62D7-ABBA-4814-A6A6-6B67F66084F2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Düren, Gießen, May 12, 2009</a:t>
            </a:r>
          </a:p>
        </p:txBody>
      </p:sp>
      <p:pic>
        <p:nvPicPr>
          <p:cNvPr id="948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47700"/>
            <a:ext cx="6810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152400"/>
            <a:ext cx="6235700" cy="990600"/>
          </a:xfrm>
        </p:spPr>
        <p:txBody>
          <a:bodyPr/>
          <a:lstStyle/>
          <a:p>
            <a:r>
              <a:rPr lang="de-DE" dirty="0" smtClean="0">
                <a:latin typeface="Lucida Sans Unicode" pitchFamily="34" charset="0"/>
              </a:rPr>
              <a:t>The Best Result we got from Cosmics </a:t>
            </a:r>
            <a:endParaRPr lang="de-DE" dirty="0">
              <a:latin typeface="Lucida Sans Unicode" pitchFamily="34" charset="0"/>
            </a:endParaRPr>
          </a:p>
        </p:txBody>
      </p:sp>
      <p:pic>
        <p:nvPicPr>
          <p:cNvPr id="948230" name="Picture 6"/>
          <p:cNvPicPr>
            <a:picLocks noChangeAspect="1" noChangeArrowheads="1"/>
          </p:cNvPicPr>
          <p:nvPr/>
        </p:nvPicPr>
        <p:blipFill>
          <a:blip r:embed="rId4"/>
          <a:srcRect l="3683" t="38104" r="7895" b="35130"/>
          <a:stretch>
            <a:fillRect/>
          </a:stretch>
        </p:blipFill>
        <p:spPr bwMode="auto">
          <a:xfrm>
            <a:off x="-76200" y="4092575"/>
            <a:ext cx="60960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8231" name="Text Box 7"/>
          <p:cNvSpPr txBox="1">
            <a:spLocks noChangeArrowheads="1"/>
          </p:cNvSpPr>
          <p:nvPr/>
        </p:nvSpPr>
        <p:spPr bwMode="auto">
          <a:xfrm>
            <a:off x="6781800" y="5155605"/>
            <a:ext cx="209544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This Measurement</a:t>
            </a:r>
          </a:p>
          <a:p>
            <a:r>
              <a:rPr lang="de-DE" dirty="0" smtClean="0">
                <a:solidFill>
                  <a:schemeClr val="tx2"/>
                </a:solidFill>
              </a:rPr>
              <a:t> yields ~90ps </a:t>
            </a:r>
          </a:p>
          <a:p>
            <a:r>
              <a:rPr lang="de-DE" dirty="0" smtClean="0">
                <a:solidFill>
                  <a:schemeClr val="tx2"/>
                </a:solidFill>
              </a:rPr>
              <a:t>Resolution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We are in Right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Direction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8" name="Curved Connector 7"/>
          <p:cNvCxnSpPr>
            <a:endCxn id="948231" idx="1"/>
          </p:cNvCxnSpPr>
          <p:nvPr/>
        </p:nvCxnSpPr>
        <p:spPr>
          <a:xfrm rot="16200000" flipH="1">
            <a:off x="5640847" y="4753315"/>
            <a:ext cx="1246069" cy="1035838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</a:t>
            </a:r>
            <a:r>
              <a:rPr lang="de-DE" dirty="0" smtClean="0"/>
              <a:t>nsere </a:t>
            </a:r>
            <a:r>
              <a:rPr lang="de-DE" dirty="0" smtClean="0"/>
              <a:t>Pläne!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A62D7-ABBA-4814-A6A6-6B67F66084F2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417638"/>
            <a:ext cx="899477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</a:t>
            </a:r>
            <a:r>
              <a:rPr lang="de-DE" dirty="0" smtClean="0">
                <a:solidFill>
                  <a:srgbClr val="C00000"/>
                </a:solidFill>
              </a:rPr>
              <a:t>Test the Hamamatsu MPPC Photon detectors(in Lab, with Laser and Cosmics)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-Measure the time resolution we get in parallel with BINP MCPs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(in Lab with Laser/Cosmics)</a:t>
            </a:r>
          </a:p>
          <a:p>
            <a:r>
              <a:rPr lang="de-DE" dirty="0" smtClean="0"/>
              <a:t>-</a:t>
            </a:r>
            <a:r>
              <a:rPr lang="de-DE" dirty="0" smtClean="0">
                <a:solidFill>
                  <a:schemeClr val="tx2"/>
                </a:solidFill>
              </a:rPr>
              <a:t>In parallel with radial readout try side readout too(in Lab with Cosmics)</a:t>
            </a:r>
          </a:p>
          <a:p>
            <a:r>
              <a:rPr lang="de-DE" dirty="0" smtClean="0">
                <a:solidFill>
                  <a:schemeClr val="tx2"/>
                </a:solidFill>
              </a:rPr>
              <a:t>-</a:t>
            </a:r>
            <a:r>
              <a:rPr lang="de-DE" dirty="0" smtClean="0">
                <a:solidFill>
                  <a:srgbClr val="00B050"/>
                </a:solidFill>
              </a:rPr>
              <a:t>Check two wavelength measurements via dichroic mirrors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(we need second type Photon detectors peaking </a:t>
            </a:r>
            <a:r>
              <a:rPr lang="de-DE" dirty="0" smtClean="0">
                <a:solidFill>
                  <a:srgbClr val="00B050"/>
                </a:solidFill>
              </a:rPr>
              <a:t>~500-700nm </a:t>
            </a:r>
            <a:r>
              <a:rPr lang="de-DE" dirty="0" smtClean="0">
                <a:solidFill>
                  <a:srgbClr val="00B050"/>
                </a:solidFill>
              </a:rPr>
              <a:t>range)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de-DE" dirty="0" smtClean="0"/>
              <a:t>-</a:t>
            </a:r>
            <a:r>
              <a:rPr lang="de-DE" dirty="0" smtClean="0">
                <a:solidFill>
                  <a:srgbClr val="FF0000"/>
                </a:solidFill>
              </a:rPr>
              <a:t>Test a possibility that we can cool Glas and detectors together, i.e. Prototype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 and simultaneously do a measurement using Cosmics  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 smtClean="0"/>
              <a:t>-</a:t>
            </a:r>
            <a:r>
              <a:rPr lang="de-DE" dirty="0" smtClean="0">
                <a:solidFill>
                  <a:srgbClr val="0070C0"/>
                </a:solidFill>
              </a:rPr>
              <a:t>building a prototype(on basis of ours) with so many channels plus FEE prototype and 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DAQ that we could see the Parabola in xt space will be good proof of principle</a:t>
            </a:r>
          </a:p>
          <a:p>
            <a:r>
              <a:rPr lang="de-DE" dirty="0" smtClean="0"/>
              <a:t>-</a:t>
            </a:r>
            <a:r>
              <a:rPr lang="de-DE" dirty="0" smtClean="0">
                <a:solidFill>
                  <a:srgbClr val="002060"/>
                </a:solidFill>
              </a:rPr>
              <a:t>as soon as our Prototype+FEE+DAQ will be equiped with enough Channels go for </a:t>
            </a:r>
          </a:p>
          <a:p>
            <a:r>
              <a:rPr lang="de-DE" dirty="0" smtClean="0">
                <a:solidFill>
                  <a:srgbClr val="002060"/>
                </a:solidFill>
              </a:rPr>
              <a:t>Test Experiment, we promised do the first one in 02/2010 it can be any beam(e,</a:t>
            </a:r>
            <a:r>
              <a:rPr lang="el-GR" dirty="0" smtClean="0">
                <a:solidFill>
                  <a:srgbClr val="002060"/>
                </a:solidFill>
              </a:rPr>
              <a:t>π</a:t>
            </a:r>
            <a:r>
              <a:rPr lang="de-DE" dirty="0" smtClean="0">
                <a:solidFill>
                  <a:srgbClr val="002060"/>
                </a:solidFill>
              </a:rPr>
              <a:t>,P) </a:t>
            </a:r>
          </a:p>
          <a:p>
            <a:r>
              <a:rPr lang="de-DE" dirty="0" smtClean="0">
                <a:solidFill>
                  <a:srgbClr val="002060"/>
                </a:solidFill>
              </a:rPr>
              <a:t>But with enough Beamtime to have accumulate good Statistic</a:t>
            </a:r>
          </a:p>
          <a:p>
            <a:r>
              <a:rPr lang="de-DE" dirty="0" smtClean="0"/>
              <a:t>-</a:t>
            </a:r>
            <a:r>
              <a:rPr lang="de-DE" dirty="0" smtClean="0">
                <a:solidFill>
                  <a:srgbClr val="FF0000"/>
                </a:solidFill>
              </a:rPr>
              <a:t>Second Test Experiment we promise to do in 08/2010, hopefully, with design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as close as possible to the final design of DIRC we want to put in TDR  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A62D7-ABBA-4814-A6A6-6B67F66084F2}" type="slidenum">
              <a:rPr lang="ja-JP" altLang="en-US" smtClean="0"/>
              <a:pPr/>
              <a:t>14</a:t>
            </a:fld>
            <a:endParaRPr lang="ja-JP" altLang="en-US"/>
          </a:p>
        </p:txBody>
      </p:sp>
      <p:pic>
        <p:nvPicPr>
          <p:cNvPr id="5" name="Picture 4" descr="topdisc_fig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805" y="1170524"/>
            <a:ext cx="4608195" cy="49556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928670"/>
            <a:ext cx="86010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r>
              <a:rPr lang="de-DE" dirty="0" smtClean="0"/>
              <a:t>Barrel DIRC Prototype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29058" y="4857760"/>
            <a:ext cx="5062542" cy="1863715"/>
          </a:xfrm>
        </p:spPr>
        <p:txBody>
          <a:bodyPr/>
          <a:lstStyle/>
          <a:p>
            <a:endParaRPr lang="de-DE" altLang="ja-JP" dirty="0" smtClean="0"/>
          </a:p>
          <a:p>
            <a:endParaRPr lang="de-DE" altLang="ja-JP" dirty="0" smtClean="0"/>
          </a:p>
          <a:p>
            <a:endParaRPr lang="de-DE" altLang="ja-JP" dirty="0" smtClean="0"/>
          </a:p>
          <a:p>
            <a:fld id="{17CA62D7-ABBA-4814-A6A6-6B67F66084F2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5724" y="928670"/>
            <a:ext cx="86010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4714884"/>
            <a:ext cx="4757741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4500562" y="5214950"/>
            <a:ext cx="347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See C. Schwartz Talk for update</a:t>
            </a: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516" y="274638"/>
            <a:ext cx="8330698" cy="590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A62D7-ABBA-4814-A6A6-6B67F66084F2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7158" y="-59690"/>
            <a:ext cx="850112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1928778" y="207654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Barrel DIRC Prototype</a:t>
            </a:r>
            <a:endParaRPr lang="de-DE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BARREL DIRC Plans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A62D7-ABBA-4814-A6A6-6B67F66084F2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417638"/>
            <a:ext cx="91230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                 In </a:t>
            </a:r>
            <a:r>
              <a:rPr lang="en-US" dirty="0" smtClean="0"/>
              <a:t>September a proton test beam </a:t>
            </a:r>
            <a:r>
              <a:rPr lang="en-US" dirty="0" smtClean="0"/>
              <a:t> GSI </a:t>
            </a:r>
            <a:r>
              <a:rPr lang="en-US" dirty="0" smtClean="0"/>
              <a:t>as parasitic </a:t>
            </a:r>
            <a:r>
              <a:rPr lang="en-US" dirty="0" smtClean="0"/>
              <a:t>user</a:t>
            </a:r>
          </a:p>
          <a:p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“Either </a:t>
            </a:r>
            <a:r>
              <a:rPr lang="en-US" dirty="0" smtClean="0"/>
              <a:t>we are two weeks in the same cave with the main user having all the time beam. </a:t>
            </a:r>
          </a:p>
          <a:p>
            <a:r>
              <a:rPr lang="en-US" dirty="0" smtClean="0"/>
              <a:t>Then however we cannot enter the cave as we would like and depend on the (too) high</a:t>
            </a:r>
          </a:p>
          <a:p>
            <a:r>
              <a:rPr lang="en-US" dirty="0" smtClean="0"/>
              <a:t> beam rate of the main user. </a:t>
            </a:r>
          </a:p>
          <a:p>
            <a:r>
              <a:rPr lang="en-US" dirty="0" smtClean="0"/>
              <a:t>Or we are in another cave and get 10% of the beam in block mode: 2.4 hours per day </a:t>
            </a:r>
          </a:p>
          <a:p>
            <a:r>
              <a:rPr lang="en-US" dirty="0" smtClean="0"/>
              <a:t>for 5 days. CBM plans the same. </a:t>
            </a:r>
          </a:p>
          <a:p>
            <a:r>
              <a:rPr lang="en-US" dirty="0" smtClean="0"/>
              <a:t>If we merge we could have 8 days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                 Other </a:t>
            </a:r>
            <a:r>
              <a:rPr lang="en-US" dirty="0" smtClean="0"/>
              <a:t>PANDA-</a:t>
            </a:r>
            <a:r>
              <a:rPr lang="en-US" dirty="0" err="1" smtClean="0"/>
              <a:t>Cherenkies</a:t>
            </a:r>
            <a:r>
              <a:rPr lang="en-US" dirty="0" smtClean="0"/>
              <a:t> </a:t>
            </a:r>
            <a:r>
              <a:rPr lang="en-US" dirty="0" smtClean="0"/>
              <a:t>participate.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the moment the situation is however not fixed. </a:t>
            </a:r>
          </a:p>
          <a:p>
            <a:r>
              <a:rPr lang="en-US" dirty="0" smtClean="0"/>
              <a:t>It might be beginning of September and I try to get this Cave with 2.4h per day.</a:t>
            </a:r>
          </a:p>
          <a:p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                                            </a:t>
            </a:r>
          </a:p>
          <a:p>
            <a:r>
              <a:rPr lang="en-US" dirty="0" smtClean="0"/>
              <a:t>                                                         </a:t>
            </a:r>
            <a:r>
              <a:rPr lang="en-US" dirty="0" err="1" smtClean="0"/>
              <a:t>Carsten</a:t>
            </a:r>
            <a:endParaRPr lang="de-DE" dirty="0"/>
          </a:p>
        </p:txBody>
      </p:sp>
      <p:sp>
        <p:nvSpPr>
          <p:cNvPr id="7" name="Right Arrow 6"/>
          <p:cNvSpPr/>
          <p:nvPr/>
        </p:nvSpPr>
        <p:spPr>
          <a:xfrm>
            <a:off x="228600" y="1785926"/>
            <a:ext cx="457200" cy="3137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ight Arrow 7"/>
          <p:cNvSpPr/>
          <p:nvPr/>
        </p:nvSpPr>
        <p:spPr>
          <a:xfrm>
            <a:off x="114272" y="4214818"/>
            <a:ext cx="457200" cy="3137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satMod val="150000"/>
                  </a:schemeClr>
                </a:solidFill>
              </a:rPr>
              <a:t>Glasgow Prototype </a:t>
            </a:r>
            <a:r>
              <a:rPr lang="en-GB" dirty="0" smtClean="0">
                <a:solidFill>
                  <a:schemeClr val="accent1">
                    <a:satMod val="150000"/>
                  </a:schemeClr>
                </a:solidFill>
              </a:rPr>
              <a:t>Design</a:t>
            </a: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2531" name="Content Placeholder 3" descr="pastedGraphic.tiff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423988"/>
            <a:ext cx="9144000" cy="5434012"/>
          </a:xfrm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428750" y="3357563"/>
            <a:ext cx="587375" cy="1462087"/>
            <a:chOff x="1428728" y="3357562"/>
            <a:chExt cx="587020" cy="1461797"/>
          </a:xfrm>
        </p:grpSpPr>
        <p:sp>
          <p:nvSpPr>
            <p:cNvPr id="7" name="Up Arrow 6"/>
            <p:cNvSpPr/>
            <p:nvPr/>
          </p:nvSpPr>
          <p:spPr>
            <a:xfrm>
              <a:off x="1571517" y="3357562"/>
              <a:ext cx="285577" cy="928503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543" name="TextBox 8"/>
            <p:cNvSpPr txBox="1">
              <a:spLocks noChangeArrowheads="1"/>
            </p:cNvSpPr>
            <p:nvPr/>
          </p:nvSpPr>
          <p:spPr bwMode="auto">
            <a:xfrm>
              <a:off x="1428728" y="4357694"/>
              <a:ext cx="5870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>
                  <a:latin typeface="Corbel" pitchFamily="34" charset="0"/>
                </a:rPr>
                <a:t>LiF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357563" y="4714875"/>
            <a:ext cx="1338262" cy="1390650"/>
            <a:chOff x="3357554" y="4714884"/>
            <a:chExt cx="1338828" cy="1390359"/>
          </a:xfrm>
        </p:grpSpPr>
        <p:sp>
          <p:nvSpPr>
            <p:cNvPr id="5" name="Up Arrow 4"/>
            <p:cNvSpPr/>
            <p:nvPr/>
          </p:nvSpPr>
          <p:spPr>
            <a:xfrm>
              <a:off x="3857827" y="4714884"/>
              <a:ext cx="285871" cy="857071"/>
            </a:xfrm>
            <a:prstGeom prst="upArrow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C00000"/>
                </a:solidFill>
              </a:endParaRPr>
            </a:p>
          </p:txBody>
        </p:sp>
        <p:sp>
          <p:nvSpPr>
            <p:cNvPr id="22541" name="TextBox 9"/>
            <p:cNvSpPr txBox="1">
              <a:spLocks noChangeArrowheads="1"/>
            </p:cNvSpPr>
            <p:nvPr/>
          </p:nvSpPr>
          <p:spPr bwMode="auto">
            <a:xfrm>
              <a:off x="3357554" y="5643578"/>
              <a:ext cx="13388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>
                  <a:latin typeface="Corbel" pitchFamily="34" charset="0"/>
                </a:rPr>
                <a:t>Radiator</a:t>
              </a:r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6786563" y="3286125"/>
            <a:ext cx="1717675" cy="1549400"/>
            <a:chOff x="6786578" y="3286124"/>
            <a:chExt cx="1717906" cy="1549912"/>
          </a:xfrm>
        </p:grpSpPr>
        <p:sp>
          <p:nvSpPr>
            <p:cNvPr id="6" name="Down Arrow 5"/>
            <p:cNvSpPr/>
            <p:nvPr/>
          </p:nvSpPr>
          <p:spPr>
            <a:xfrm>
              <a:off x="7429601" y="3786352"/>
              <a:ext cx="341359" cy="104968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539" name="TextBox 10"/>
            <p:cNvSpPr txBox="1">
              <a:spLocks noChangeArrowheads="1"/>
            </p:cNvSpPr>
            <p:nvPr/>
          </p:nvSpPr>
          <p:spPr bwMode="auto">
            <a:xfrm>
              <a:off x="6786578" y="3286124"/>
              <a:ext cx="17179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>
                  <a:latin typeface="Corbel" pitchFamily="34" charset="0"/>
                </a:rPr>
                <a:t>Light Guide</a:t>
              </a:r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8072438" y="5072063"/>
            <a:ext cx="911225" cy="785812"/>
            <a:chOff x="8233494" y="5143512"/>
            <a:chExt cx="910506" cy="785818"/>
          </a:xfrm>
        </p:grpSpPr>
        <p:sp>
          <p:nvSpPr>
            <p:cNvPr id="8" name="Left Arrow 7"/>
            <p:cNvSpPr/>
            <p:nvPr/>
          </p:nvSpPr>
          <p:spPr>
            <a:xfrm>
              <a:off x="8358807" y="5643578"/>
              <a:ext cx="785193" cy="285752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537" name="TextBox 11"/>
            <p:cNvSpPr txBox="1">
              <a:spLocks noChangeArrowheads="1"/>
            </p:cNvSpPr>
            <p:nvPr/>
          </p:nvSpPr>
          <p:spPr bwMode="auto">
            <a:xfrm>
              <a:off x="8233494" y="5143512"/>
              <a:ext cx="9105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>
                  <a:latin typeface="Corbel" pitchFamily="34" charset="0"/>
                </a:rPr>
                <a:t>PMTs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satMod val="150000"/>
                  </a:schemeClr>
                </a:solidFill>
              </a:rPr>
              <a:t>Prototype</a:t>
            </a: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/>
              <a:t>Two Fused Silica Bars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 smtClean="0"/>
              <a:t>500mm x 70mm x 20mm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 smtClean="0"/>
              <a:t>Contact on lengthwise side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/>
              <a:t>4 plates of Lithium Fluoride – 2 at each end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 smtClean="0"/>
              <a:t>50mm x 50mm x 15mm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 smtClean="0"/>
              <a:t>Contacting with 70mm side of Silica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/>
              <a:t>Photomultipliers in contact with focal plane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/>
              <a:t>Use Commercial Electronics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satMod val="150000"/>
                  </a:schemeClr>
                </a:solidFill>
              </a:rPr>
              <a:t>Test Beam</a:t>
            </a: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/>
              <a:t>Study multiple Polar and </a:t>
            </a:r>
            <a:r>
              <a:rPr lang="en-GB" dirty="0" err="1" smtClean="0"/>
              <a:t>Azimuthal</a:t>
            </a:r>
            <a:r>
              <a:rPr lang="en-GB" dirty="0" smtClean="0"/>
              <a:t> angles for </a:t>
            </a:r>
            <a:r>
              <a:rPr lang="en-GB" dirty="0" err="1" smtClean="0"/>
              <a:t>Pions</a:t>
            </a:r>
            <a:r>
              <a:rPr lang="en-GB" dirty="0" smtClean="0"/>
              <a:t>, </a:t>
            </a:r>
            <a:r>
              <a:rPr lang="en-GB" dirty="0" err="1" smtClean="0"/>
              <a:t>Kaons</a:t>
            </a:r>
            <a:r>
              <a:rPr lang="en-GB" dirty="0" smtClean="0"/>
              <a:t> &amp; Protons.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/>
              <a:t>Test will allow us to study: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 smtClean="0"/>
              <a:t>Photon transport properties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 smtClean="0"/>
              <a:t>Dispersion correction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 smtClean="0"/>
              <a:t>Pattern recognition &amp; reconstruction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 smtClean="0"/>
              <a:t>Mechanical design issues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 smtClean="0"/>
              <a:t>Unforeseen challenges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5470"/>
          </a:xfrm>
        </p:spPr>
        <p:txBody>
          <a:bodyPr/>
          <a:lstStyle/>
          <a:p>
            <a:r>
              <a:rPr lang="de-DE" dirty="0" smtClean="0"/>
              <a:t>Unsere Pläne, Our Prototype</a:t>
            </a:r>
            <a:endParaRPr lang="de-DE" dirty="0"/>
          </a:p>
        </p:txBody>
      </p:sp>
      <p:pic>
        <p:nvPicPr>
          <p:cNvPr id="5" name="Content Placeholder 4" descr="IMG_14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725470"/>
            <a:ext cx="7507840" cy="56308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A62D7-ABBA-4814-A6A6-6B67F66084F2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Our first Results with this Prototype</a:t>
            </a:r>
            <a:endParaRPr lang="de-DE" dirty="0"/>
          </a:p>
        </p:txBody>
      </p:sp>
      <p:pic>
        <p:nvPicPr>
          <p:cNvPr id="5" name="Content Placeholder 4" descr="Feb24_2.eps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417638"/>
            <a:ext cx="4525963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A62D7-ABBA-4814-A6A6-6B67F66084F2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786446" y="4429132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With this spectra we got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190ps Resolution</a:t>
            </a:r>
            <a:endParaRPr lang="de-DE" dirty="0">
              <a:solidFill>
                <a:srgbClr val="C00000"/>
              </a:solidFill>
            </a:endParaRPr>
          </a:p>
        </p:txBody>
      </p:sp>
      <p:cxnSp>
        <p:nvCxnSpPr>
          <p:cNvPr id="8" name="Curved Connector 7"/>
          <p:cNvCxnSpPr/>
          <p:nvPr/>
        </p:nvCxnSpPr>
        <p:spPr>
          <a:xfrm>
            <a:off x="4572000" y="3643314"/>
            <a:ext cx="1214446" cy="107157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7.3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Microsoft Office PowerPoint</Application>
  <PresentationFormat>On-screen Show (4:3)</PresentationFormat>
  <Paragraphs>116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テーマ</vt:lpstr>
      <vt:lpstr>Planning of the  PANDA  DIRC Test Experiments</vt:lpstr>
      <vt:lpstr>Barrel DIRC Prototype</vt:lpstr>
      <vt:lpstr>Slide 3</vt:lpstr>
      <vt:lpstr>BARREL DIRC Plans </vt:lpstr>
      <vt:lpstr>Glasgow Prototype Design</vt:lpstr>
      <vt:lpstr>Prototype</vt:lpstr>
      <vt:lpstr>Test Beam</vt:lpstr>
      <vt:lpstr>Unsere Pläne, Our Prototype</vt:lpstr>
      <vt:lpstr>Our first Results with this Prototype</vt:lpstr>
      <vt:lpstr>Current status of our Prototype</vt:lpstr>
      <vt:lpstr>With two UP/DOWN Trigger counters</vt:lpstr>
      <vt:lpstr>The Best Result we got from Cosmics </vt:lpstr>
      <vt:lpstr>Unsere Pläne!</vt:lpstr>
      <vt:lpstr>Slide 14</vt:lpstr>
    </vt:vector>
  </TitlesOfParts>
  <Company>高エネルギー加速器研究機構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Aerogel Radiator Status</dc:title>
  <dc:creator>足立 一郎</dc:creator>
  <cp:lastModifiedBy> </cp:lastModifiedBy>
  <cp:revision>69</cp:revision>
  <dcterms:created xsi:type="dcterms:W3CDTF">2008-12-10T13:36:23Z</dcterms:created>
  <dcterms:modified xsi:type="dcterms:W3CDTF">2009-05-13T13:48:38Z</dcterms:modified>
</cp:coreProperties>
</file>