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2" r:id="rId4"/>
    <p:sldId id="265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7A970-73C2-4399-A7CF-FD285959157F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AA9F-C31B-434A-96EC-330CE510A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AA9F-C31B-434A-96EC-330CE510A7C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97057C-1260-4101-A87F-CAC453EC1C10}" type="datetimeFigureOut">
              <a:rPr lang="en-US" smtClean="0"/>
              <a:pPr/>
              <a:t>5/13/2009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47C25E-370E-4400-B8BE-5CE4842FAA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Glasgow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Euan Niall Cowie – NPE, University of Glasgow</a:t>
            </a:r>
            <a:endParaRPr lang="en-GB" dirty="0"/>
          </a:p>
        </p:txBody>
      </p:sp>
      <p:pic>
        <p:nvPicPr>
          <p:cNvPr id="4" name="Picture 12" descr="UniofGlasgowLogo_W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616075" cy="50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Reflectivity of </a:t>
            </a:r>
            <a:r>
              <a:rPr lang="en-GB" dirty="0" err="1" smtClean="0"/>
              <a:t>Epotek</a:t>
            </a:r>
            <a:r>
              <a:rPr lang="en-GB" dirty="0" smtClean="0"/>
              <a:t> 301-2</a:t>
            </a:r>
            <a:endParaRPr lang="en-GB" dirty="0"/>
          </a:p>
        </p:txBody>
      </p:sp>
      <p:pic>
        <p:nvPicPr>
          <p:cNvPr id="4" name="Content Placeholder 3" descr="Epotek_with_absorber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894267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 Design</a:t>
            </a:r>
            <a:endParaRPr lang="en-GB" dirty="0"/>
          </a:p>
        </p:txBody>
      </p:sp>
      <p:pic>
        <p:nvPicPr>
          <p:cNvPr id="4" name="Content Placeholder 3" descr="pastedGraphic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4591"/>
            <a:ext cx="9144000" cy="5433409"/>
          </a:xfrm>
        </p:spPr>
      </p:pic>
      <p:grpSp>
        <p:nvGrpSpPr>
          <p:cNvPr id="18" name="Group 17"/>
          <p:cNvGrpSpPr/>
          <p:nvPr/>
        </p:nvGrpSpPr>
        <p:grpSpPr>
          <a:xfrm>
            <a:off x="5929322" y="4000504"/>
            <a:ext cx="587020" cy="1500198"/>
            <a:chOff x="5929322" y="4000504"/>
            <a:chExt cx="587020" cy="1500198"/>
          </a:xfrm>
        </p:grpSpPr>
        <p:sp>
          <p:nvSpPr>
            <p:cNvPr id="7" name="Up Arrow 6"/>
            <p:cNvSpPr/>
            <p:nvPr/>
          </p:nvSpPr>
          <p:spPr>
            <a:xfrm rot="10800000">
              <a:off x="6072198" y="4572008"/>
              <a:ext cx="285752" cy="928694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9322" y="4000504"/>
              <a:ext cx="587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err="1" smtClean="0"/>
                <a:t>LiF</a:t>
              </a:r>
              <a:endParaRPr lang="en-GB" sz="2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7554" y="4714884"/>
            <a:ext cx="1338828" cy="1390359"/>
            <a:chOff x="3357554" y="4714884"/>
            <a:chExt cx="1338828" cy="1390359"/>
          </a:xfrm>
        </p:grpSpPr>
        <p:sp>
          <p:nvSpPr>
            <p:cNvPr id="5" name="Up Arrow 4"/>
            <p:cNvSpPr/>
            <p:nvPr/>
          </p:nvSpPr>
          <p:spPr>
            <a:xfrm>
              <a:off x="3857620" y="4714884"/>
              <a:ext cx="285752" cy="857256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7554" y="5643578"/>
              <a:ext cx="1338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Radiator</a:t>
              </a:r>
              <a:endParaRPr lang="en-GB" sz="2400" b="1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786578" y="3286124"/>
            <a:ext cx="1717906" cy="1549912"/>
            <a:chOff x="6786578" y="3286124"/>
            <a:chExt cx="1717906" cy="1549912"/>
          </a:xfrm>
        </p:grpSpPr>
        <p:sp>
          <p:nvSpPr>
            <p:cNvPr id="6" name="Down Arrow 5"/>
            <p:cNvSpPr/>
            <p:nvPr/>
          </p:nvSpPr>
          <p:spPr>
            <a:xfrm>
              <a:off x="7429520" y="3786190"/>
              <a:ext cx="341756" cy="104984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6578" y="3286124"/>
              <a:ext cx="1717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Light Guide</a:t>
              </a:r>
              <a:endParaRPr lang="en-GB" sz="2400" b="1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72462" y="5072074"/>
            <a:ext cx="910506" cy="785818"/>
            <a:chOff x="8233494" y="5143512"/>
            <a:chExt cx="910506" cy="785818"/>
          </a:xfrm>
        </p:grpSpPr>
        <p:sp>
          <p:nvSpPr>
            <p:cNvPr id="8" name="Left Arrow 7"/>
            <p:cNvSpPr/>
            <p:nvPr/>
          </p:nvSpPr>
          <p:spPr>
            <a:xfrm>
              <a:off x="8358182" y="5643578"/>
              <a:ext cx="785818" cy="285752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33494" y="5143512"/>
              <a:ext cx="910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PMTs</a:t>
              </a:r>
              <a:endParaRPr lang="en-GB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 rot="-1680000">
            <a:off x="714348" y="2428868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No Longer Used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Light yield measurements</a:t>
            </a:r>
          </a:p>
          <a:p>
            <a:endParaRPr lang="en-GB" dirty="0" smtClean="0"/>
          </a:p>
          <a:p>
            <a:r>
              <a:rPr lang="en-GB" dirty="0" smtClean="0"/>
              <a:t>Prediction of chromatic correction</a:t>
            </a:r>
          </a:p>
          <a:p>
            <a:endParaRPr lang="en-GB" dirty="0" smtClean="0"/>
          </a:p>
          <a:p>
            <a:r>
              <a:rPr lang="en-GB" dirty="0" smtClean="0"/>
              <a:t>Assembly and testing using full prototype</a:t>
            </a:r>
          </a:p>
          <a:p>
            <a:pPr lvl="1"/>
            <a:r>
              <a:rPr lang="en-GB" dirty="0" smtClean="0"/>
              <a:t>Photon transport</a:t>
            </a:r>
          </a:p>
          <a:p>
            <a:pPr lvl="1"/>
            <a:r>
              <a:rPr lang="en-GB" dirty="0" smtClean="0"/>
              <a:t>“Real” data</a:t>
            </a:r>
          </a:p>
          <a:p>
            <a:pPr lvl="1"/>
            <a:r>
              <a:rPr lang="en-GB" dirty="0" smtClean="0"/>
              <a:t>Pattern Recognition</a:t>
            </a:r>
          </a:p>
          <a:p>
            <a:pPr lvl="1"/>
            <a:r>
              <a:rPr lang="en-GB" dirty="0" smtClean="0"/>
              <a:t>Unforeseen Challenges</a:t>
            </a:r>
            <a:endParaRPr lang="en-GB" dirty="0"/>
          </a:p>
        </p:txBody>
      </p:sp>
      <p:pic>
        <p:nvPicPr>
          <p:cNvPr id="4" name="Picture 3" descr="pink_floyd_-_dark_side_of_the_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30" y="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Brief Outline of Technique</a:t>
            </a:r>
          </a:p>
          <a:p>
            <a:endParaRPr lang="en-GB" dirty="0" smtClean="0"/>
          </a:p>
          <a:p>
            <a:r>
              <a:rPr lang="en-GB" dirty="0" smtClean="0"/>
              <a:t>Look at ‘Superglue’</a:t>
            </a:r>
          </a:p>
          <a:p>
            <a:pPr lvl="1"/>
            <a:r>
              <a:rPr lang="en-GB" dirty="0" smtClean="0"/>
              <a:t>Transmission properties</a:t>
            </a:r>
          </a:p>
          <a:p>
            <a:pPr lvl="1"/>
            <a:r>
              <a:rPr lang="en-GB" dirty="0" smtClean="0"/>
              <a:t>Time evolution of Transmission</a:t>
            </a:r>
          </a:p>
          <a:p>
            <a:pPr lvl="1"/>
            <a:r>
              <a:rPr lang="en-GB" dirty="0" smtClean="0"/>
              <a:t>Issues arising during curing</a:t>
            </a:r>
          </a:p>
          <a:p>
            <a:endParaRPr lang="en-GB" dirty="0" smtClean="0"/>
          </a:p>
          <a:p>
            <a:r>
              <a:rPr lang="en-GB" dirty="0" smtClean="0"/>
              <a:t>Prototype tests</a:t>
            </a:r>
          </a:p>
          <a:p>
            <a:pPr lvl="1"/>
            <a:r>
              <a:rPr lang="en-GB" dirty="0" smtClean="0"/>
              <a:t>Planned tests prior to beam time.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Varian Cary-300 UV-Vis-NIR Spectrophotometer used</a:t>
            </a:r>
          </a:p>
          <a:p>
            <a:endParaRPr lang="en-GB" dirty="0" smtClean="0"/>
          </a:p>
          <a:p>
            <a:r>
              <a:rPr lang="en-GB" dirty="0" smtClean="0"/>
              <a:t>Beam shone through sample and compared with reference beam</a:t>
            </a:r>
          </a:p>
          <a:p>
            <a:endParaRPr lang="en-GB" dirty="0" smtClean="0"/>
          </a:p>
          <a:p>
            <a:r>
              <a:rPr lang="en-GB" dirty="0" smtClean="0"/>
              <a:t>Estimation of systematic errors allows for parameter optimisation</a:t>
            </a:r>
            <a:endParaRPr lang="en-GB" dirty="0"/>
          </a:p>
        </p:txBody>
      </p:sp>
      <p:pic>
        <p:nvPicPr>
          <p:cNvPr id="5" name="Content Placeholder 4" descr="cary30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2000240"/>
            <a:ext cx="4851571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 results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100krad dose on </a:t>
            </a:r>
            <a:r>
              <a:rPr lang="en-GB" dirty="0" err="1" smtClean="0"/>
              <a:t>Suprasil</a:t>
            </a:r>
            <a:r>
              <a:rPr lang="en-GB" dirty="0" smtClean="0"/>
              <a:t> 2 &amp; </a:t>
            </a:r>
            <a:r>
              <a:rPr lang="en-GB" dirty="0" err="1" smtClean="0"/>
              <a:t>Suprasil</a:t>
            </a:r>
            <a:r>
              <a:rPr lang="en-GB" dirty="0" smtClean="0"/>
              <a:t> 311</a:t>
            </a:r>
          </a:p>
          <a:p>
            <a:r>
              <a:rPr lang="en-GB" dirty="0" smtClean="0"/>
              <a:t>Transmission measured</a:t>
            </a:r>
          </a:p>
          <a:p>
            <a:r>
              <a:rPr lang="en-GB" dirty="0" smtClean="0"/>
              <a:t>Direct comparison between the 2 and 311 shows different behaviour</a:t>
            </a:r>
            <a:endParaRPr lang="en-GB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5029" r="5507"/>
          <a:stretch>
            <a:fillRect/>
          </a:stretch>
        </p:blipFill>
        <p:spPr bwMode="auto">
          <a:xfrm>
            <a:off x="4071933" y="1571612"/>
            <a:ext cx="5037635" cy="528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Unglued 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small windows of Fused Silica were tested prior to being glued</a:t>
            </a:r>
          </a:p>
          <a:p>
            <a:endParaRPr lang="en-GB" dirty="0" smtClean="0"/>
          </a:p>
          <a:p>
            <a:r>
              <a:rPr lang="en-GB" dirty="0" smtClean="0"/>
              <a:t>Comparison made between the two unclean samples</a:t>
            </a:r>
          </a:p>
          <a:p>
            <a:pPr lvl="1"/>
            <a:r>
              <a:rPr lang="en-GB" dirty="0" smtClean="0"/>
              <a:t>Gives indication of fluctuations between samples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36153"/>
            <a:ext cx="9144000" cy="6185694"/>
            <a:chOff x="0" y="336153"/>
            <a:chExt cx="9144000" cy="6185694"/>
          </a:xfrm>
        </p:grpSpPr>
        <p:pic>
          <p:nvPicPr>
            <p:cNvPr id="7" name="Picture 6" descr="1718clean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6153"/>
              <a:ext cx="9144000" cy="618569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357166"/>
              <a:ext cx="1214414" cy="4286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“Super” Glued Samples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readings were taken immediately</a:t>
            </a:r>
          </a:p>
          <a:p>
            <a:endParaRPr lang="en-GB" dirty="0" smtClean="0"/>
          </a:p>
          <a:p>
            <a:r>
              <a:rPr lang="en-GB" dirty="0" smtClean="0"/>
              <a:t>Second readings were taken after ~3 hours</a:t>
            </a:r>
          </a:p>
          <a:p>
            <a:endParaRPr lang="en-GB" dirty="0" smtClean="0"/>
          </a:p>
          <a:p>
            <a:r>
              <a:rPr lang="en-GB" dirty="0" smtClean="0"/>
              <a:t>Third readings were 3 days later</a:t>
            </a:r>
          </a:p>
          <a:p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0" y="394975"/>
            <a:ext cx="9144000" cy="6463025"/>
            <a:chOff x="0" y="394975"/>
            <a:chExt cx="9144000" cy="6463025"/>
          </a:xfrm>
        </p:grpSpPr>
        <p:pic>
          <p:nvPicPr>
            <p:cNvPr id="9" name="Picture 8" descr="1718gluednocomp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4975"/>
              <a:ext cx="9144000" cy="64630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28604"/>
              <a:ext cx="3929058" cy="4286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“Super” Glued Samples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By comparing the 1</a:t>
            </a:r>
            <a:r>
              <a:rPr lang="en-GB" baseline="30000" dirty="0" smtClean="0"/>
              <a:t>st</a:t>
            </a:r>
            <a:r>
              <a:rPr lang="en-GB" dirty="0" smtClean="0"/>
              <a:t> and 2</a:t>
            </a:r>
            <a:r>
              <a:rPr lang="en-GB" baseline="30000" dirty="0" smtClean="0"/>
              <a:t>nd</a:t>
            </a:r>
            <a:r>
              <a:rPr lang="en-GB" dirty="0" smtClean="0"/>
              <a:t> readings we see little change in transmission properties</a:t>
            </a:r>
          </a:p>
          <a:p>
            <a:endParaRPr lang="en-GB" dirty="0" smtClean="0"/>
          </a:p>
          <a:p>
            <a:r>
              <a:rPr lang="en-GB" dirty="0" smtClean="0"/>
              <a:t>If one compares the 1</a:t>
            </a:r>
            <a:r>
              <a:rPr lang="en-GB" baseline="30000" dirty="0" smtClean="0"/>
              <a:t>st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or the 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readings we see a dramatic drop in transmission over time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357298"/>
            <a:ext cx="9144000" cy="5500702"/>
            <a:chOff x="0" y="1357298"/>
            <a:chExt cx="9144000" cy="5500702"/>
          </a:xfrm>
        </p:grpSpPr>
        <p:pic>
          <p:nvPicPr>
            <p:cNvPr id="8" name="Picture 7" descr="gluedtimelapse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57298"/>
              <a:ext cx="9144000" cy="550070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1357298"/>
              <a:ext cx="1214414" cy="4286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357298"/>
            <a:ext cx="9144000" cy="5500702"/>
            <a:chOff x="4572000" y="2357430"/>
            <a:chExt cx="9144000" cy="5500702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0" y="2357430"/>
              <a:ext cx="9144000" cy="5500702"/>
              <a:chOff x="0" y="1357298"/>
              <a:chExt cx="9144000" cy="550070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57290" y="1357298"/>
                <a:ext cx="1214414" cy="4286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Picture 12" descr="firstthirdompare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79618"/>
                <a:ext cx="9144000" cy="5478382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572000" y="2357430"/>
              <a:ext cx="1214414" cy="4286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“Not-So-Super” Glue?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After leaving the sample for a few days a noticeable “bubble” appeared</a:t>
            </a:r>
          </a:p>
          <a:p>
            <a:r>
              <a:rPr lang="en-GB" dirty="0" smtClean="0"/>
              <a:t>Compared transmission through bubble to that through glue</a:t>
            </a:r>
          </a:p>
          <a:p>
            <a:r>
              <a:rPr lang="en-GB" dirty="0" smtClean="0"/>
              <a:t>Bubble is an air bubble</a:t>
            </a:r>
          </a:p>
        </p:txBody>
      </p:sp>
      <p:pic>
        <p:nvPicPr>
          <p:cNvPr id="5" name="Content Placeholder 4" descr="nobubblebubble.ep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207332"/>
            <a:ext cx="9144000" cy="5650668"/>
          </a:xfrm>
        </p:spPr>
      </p:pic>
      <p:sp>
        <p:nvSpPr>
          <p:cNvPr id="6" name="Rectangle 5"/>
          <p:cNvSpPr/>
          <p:nvPr/>
        </p:nvSpPr>
        <p:spPr>
          <a:xfrm>
            <a:off x="0" y="1214422"/>
            <a:ext cx="114297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Gluing Method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Non-Evacuated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dirty="0" smtClean="0"/>
              <a:t>Evacuated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0013" t="25011" r="30013" b="25011"/>
          <a:stretch>
            <a:fillRect/>
          </a:stretch>
        </p:blipFill>
        <p:spPr bwMode="auto">
          <a:xfrm>
            <a:off x="457200" y="1594295"/>
            <a:ext cx="4040188" cy="3788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5016" t="25011" r="30013" b="25011"/>
          <a:stretch>
            <a:fillRect/>
          </a:stretch>
        </p:blipFill>
        <p:spPr bwMode="auto">
          <a:xfrm>
            <a:off x="4827138" y="1517650"/>
            <a:ext cx="3677549" cy="394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7.3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842</TotalTime>
  <Words>255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Glasgow update</vt:lpstr>
      <vt:lpstr>Outline</vt:lpstr>
      <vt:lpstr>Technique</vt:lpstr>
      <vt:lpstr>Past results</vt:lpstr>
      <vt:lpstr>Unglued Samples</vt:lpstr>
      <vt:lpstr>“Super” Glued Samples</vt:lpstr>
      <vt:lpstr>“Super” Glued Samples</vt:lpstr>
      <vt:lpstr>“Not-So-Super” Glue?</vt:lpstr>
      <vt:lpstr>Importance of Gluing Method</vt:lpstr>
      <vt:lpstr>Reflectivity of Epotek 301-2</vt:lpstr>
      <vt:lpstr>Prototype Design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Progress Report</dc:title>
  <dc:creator>Euan</dc:creator>
  <cp:lastModifiedBy>Euan</cp:lastModifiedBy>
  <cp:revision>64</cp:revision>
  <dcterms:created xsi:type="dcterms:W3CDTF">2009-05-05T17:40:49Z</dcterms:created>
  <dcterms:modified xsi:type="dcterms:W3CDTF">2009-05-13T12:53:39Z</dcterms:modified>
</cp:coreProperties>
</file>