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0" r:id="rId2"/>
    <p:sldId id="331" r:id="rId3"/>
    <p:sldId id="326" r:id="rId4"/>
    <p:sldId id="327" r:id="rId5"/>
    <p:sldId id="300" r:id="rId6"/>
    <p:sldId id="297" r:id="rId7"/>
    <p:sldId id="298" r:id="rId8"/>
    <p:sldId id="299" r:id="rId9"/>
    <p:sldId id="306" r:id="rId10"/>
    <p:sldId id="301" r:id="rId11"/>
    <p:sldId id="302" r:id="rId12"/>
    <p:sldId id="303" r:id="rId13"/>
    <p:sldId id="318" r:id="rId14"/>
    <p:sldId id="305" r:id="rId15"/>
    <p:sldId id="328" r:id="rId16"/>
    <p:sldId id="308" r:id="rId17"/>
    <p:sldId id="309" r:id="rId18"/>
    <p:sldId id="310" r:id="rId19"/>
    <p:sldId id="311" r:id="rId20"/>
    <p:sldId id="312" r:id="rId21"/>
    <p:sldId id="313" r:id="rId22"/>
    <p:sldId id="319" r:id="rId23"/>
    <p:sldId id="323" r:id="rId24"/>
    <p:sldId id="320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44A"/>
    <a:srgbClr val="00CC00"/>
    <a:srgbClr val="FF00FF"/>
    <a:srgbClr val="000000"/>
    <a:srgbClr val="00FF00"/>
    <a:srgbClr val="0D0D0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54243-D149-48E6-8DBF-7B35B6F55991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2CDEB-B5C1-439C-BE33-53FCBA3A1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4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DEB-B5C1-439C-BE33-53FCBA3A1EB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36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75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48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04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08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08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58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4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23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01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29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9230-48AA-4545-BF39-91DBDC9D44C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D84F-AA0A-449E-A1DE-F9F59E70B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30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4.wdp"/><Relationship Id="rId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Christiaan\Vrije tijd\Digitale fotografie\Fotoverzameling\Foto's 2015\Foto's Japan\Foto's RIKEN\IMG_7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" y="9634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864096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5377279"/>
            <a:ext cx="69847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Boretzky</a:t>
            </a:r>
            <a:r>
              <a:rPr lang="nl-NL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</a:t>
            </a:r>
            <a:r>
              <a:rPr lang="nl-NL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Douma</a:t>
            </a:r>
            <a:r>
              <a:rPr lang="nl-NL" u="sng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Gasparic</a:t>
            </a:r>
            <a:r>
              <a:rPr lang="nl-NL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Kalantar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Nayestanaki</a:t>
            </a:r>
            <a:r>
              <a:rPr lang="nl-NL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Kresan</a:t>
            </a:r>
            <a:r>
              <a:rPr lang="nl-NL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Mayer</a:t>
            </a:r>
            <a:r>
              <a:rPr lang="nl-NL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Rigollet</a:t>
            </a:r>
            <a:r>
              <a:rPr lang="nl-NL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KVI-CART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Groningen, The Netherlands</a:t>
            </a:r>
          </a:p>
          <a:p>
            <a:pPr algn="ctr"/>
            <a:r>
              <a:rPr lang="de-DE" sz="14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 </a:t>
            </a:r>
            <a:r>
              <a:rPr lang="de-DE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Helmholtzzentrum</a:t>
            </a:r>
            <a:r>
              <a:rPr lang="de-DE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Schwerionenforschung, </a:t>
            </a:r>
            <a:r>
              <a:rPr lang="de-DE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pPr algn="ctr"/>
            <a:r>
              <a:rPr lang="pt-BR" sz="14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Ruer </a:t>
            </a:r>
            <a:r>
              <a:rPr lang="pt-BR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Bošković</a:t>
            </a:r>
            <a:r>
              <a:rPr lang="pt-BR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pt-BR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Zagreb, </a:t>
            </a:r>
            <a:r>
              <a:rPr lang="pt-BR" sz="1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endParaRPr lang="pt-BR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1400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 at Köln</a:t>
            </a:r>
            <a:r>
              <a:rPr lang="nl-N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975"/>
            <a:ext cx="9144000" cy="7918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7" name="TextBox 52"/>
          <p:cNvSpPr txBox="1">
            <a:spLocks noChangeArrowheads="1"/>
          </p:cNvSpPr>
          <p:nvPr/>
        </p:nvSpPr>
        <p:spPr bwMode="auto">
          <a:xfrm>
            <a:off x="0" y="1260049"/>
            <a:ext cx="9144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nl-NL" sz="3600" dirty="0" smtClean="0">
                <a:solidFill>
                  <a:schemeClr val="bg1"/>
                </a:solidFill>
                <a:latin typeface="Verdana" pitchFamily="34" charset="0"/>
              </a:rPr>
              <a:t>Design of the </a:t>
            </a:r>
            <a:r>
              <a:rPr lang="en-US" altLang="nl-NL" sz="3600" dirty="0" err="1" smtClean="0">
                <a:solidFill>
                  <a:schemeClr val="bg1"/>
                </a:solidFill>
                <a:latin typeface="Verdana" pitchFamily="34" charset="0"/>
              </a:rPr>
              <a:t>NeuLAND</a:t>
            </a:r>
            <a:r>
              <a:rPr lang="en-US" altLang="nl-NL" sz="3600" dirty="0" smtClean="0">
                <a:solidFill>
                  <a:schemeClr val="bg1"/>
                </a:solidFill>
                <a:latin typeface="Verdana" pitchFamily="34" charset="0"/>
              </a:rPr>
              <a:t> VETO Detector</a:t>
            </a:r>
            <a:endParaRPr lang="nl-NL" altLang="nl-NL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0" y="6444044"/>
            <a:ext cx="276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Afbeeldingsresultaat voor r3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4" descr="Afbeeldingsresultaat voor r3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444" l="5654" r="100000">
                        <a14:foregroundMark x1="68198" y1="54040" x2="68198" y2="54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6" y="5631100"/>
            <a:ext cx="1175217" cy="8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AIR next generation scientists - 5th Edition Worksho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33256"/>
            <a:ext cx="1280493" cy="7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VETO Efficiency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79512" y="1925543"/>
            <a:ext cx="871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design: 30 cm </a:t>
            </a:r>
            <a:r>
              <a:rPr lang="nl-NL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1.1 cm </a:t>
            </a:r>
            <a:r>
              <a:rPr lang="nl-NL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 bars</a:t>
            </a:r>
          </a:p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But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effective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during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experiment?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50824" y="2708920"/>
            <a:ext cx="889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Obviously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neutrons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It is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better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have No VETO (no neutron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conversion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Event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 &amp; n 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VETO we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resolve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68% of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events.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Without a VETO we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resolve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nothing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 The p/n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production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rates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during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experiment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many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pure n events &amp;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many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p&amp;n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events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get.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 p/n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production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rates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which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effect is dominant.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 p/n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production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ratio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determines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whether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VETO is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effective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79512" y="5013176"/>
            <a:ext cx="8856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full R3B setup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Geant3 is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equipped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Geant4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list: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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realistic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p/n ratio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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Verify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S438 experiment.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878497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S438 Monte Carlo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nl-N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425" y="4965835"/>
            <a:ext cx="36729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Dima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list: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R3B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list builder:</a:t>
            </a:r>
          </a:p>
          <a:p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/R3B/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phys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addPhysics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nl-NL" sz="1200" dirty="0" err="1" smtClean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lowenergy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/>
            </a:r>
            <a:b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</a:b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/R3B/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phys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addPhysics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decay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/>
            </a:r>
            <a:b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</a:b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/R3B/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phys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addPhysics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nl-NL" sz="1200" dirty="0" err="1" smtClean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elastic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/>
            </a:r>
            <a:b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</a:b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/R3B/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phys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addPhysics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ion_inclxx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/>
            </a:r>
            <a:b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</a:b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/R3B/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phys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addPhysics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qgsp_bert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/>
            </a:r>
            <a:b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</a:b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/R3B/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phys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addPhysics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gamma_nuc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/>
            </a:r>
            <a:b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</a:b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mcPhysics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nl-NL" sz="1200" dirty="0" err="1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rangeCutForElectron</a:t>
            </a:r>
            <a:r>
              <a:rPr lang="nl-NL" sz="1200" dirty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 1000000. </a:t>
            </a:r>
            <a:r>
              <a:rPr lang="nl-NL" sz="1200" dirty="0" smtClean="0"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mm</a:t>
            </a:r>
            <a:endParaRPr lang="nl-NL" sz="1200" dirty="0"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1923520"/>
            <a:ext cx="5765712" cy="303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04" y="1916832"/>
            <a:ext cx="328798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827104" y="4221088"/>
            <a:ext cx="328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Technical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drawings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rebuild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exact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5827104" y="4869160"/>
            <a:ext cx="313738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703354" y="5085184"/>
            <a:ext cx="526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Ni58 at 700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/u + Pb target (6 mm): 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S438a</a:t>
            </a:r>
          </a:p>
          <a:p>
            <a:pPr marL="285750" indent="-285750">
              <a:buFont typeface="Wingdings"/>
              <a:buChar char="è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Ca48 at 550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/u + Pb (2.2 g/cm2) &amp;      C (4.4 mm): 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S438b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adapt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geometry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 marL="285750" indent="-285750">
              <a:buFont typeface="Wingdings"/>
              <a:buChar char="è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Run 3*10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events in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simulation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/>
              <a:buChar char="è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MC data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Jans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digitizer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/>
              <a:buChar char="è"/>
            </a:pP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Compare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10</a:t>
            </a:r>
            <a:r>
              <a:rPr lang="nl-NL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events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experimental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61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S438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omparison</a:t>
            </a:r>
            <a:endParaRPr lang="nl-N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8" y="2222463"/>
            <a:ext cx="2656072" cy="221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81" y="4575218"/>
            <a:ext cx="2619559" cy="22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49" y="4575218"/>
            <a:ext cx="2934732" cy="228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463"/>
            <a:ext cx="2987275" cy="230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5219"/>
            <a:ext cx="2980205" cy="228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02" y="2636912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15" y="3135749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02" y="4869160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69159"/>
            <a:ext cx="576064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1892271"/>
            <a:ext cx="288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S438b: Ca48 + Pb, 4th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980204" y="1892271"/>
            <a:ext cx="293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S438b: Ca48 + C, 4th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912882" y="1892271"/>
            <a:ext cx="290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S438a: Ni58 + Pb, 2nd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136497" y="2204864"/>
            <a:ext cx="1779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 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Miki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sim</a:t>
            </a:r>
          </a:p>
          <a:p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List)</a:t>
            </a:r>
            <a:endParaRPr lang="nl-NL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136497" y="2730406"/>
            <a:ext cx="17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cxnSp>
        <p:nvCxnSpPr>
          <p:cNvPr id="6" name="Rechte verbindingslijn met pijl 5"/>
          <p:cNvCxnSpPr>
            <a:stCxn id="22" idx="1"/>
          </p:cNvCxnSpPr>
          <p:nvPr/>
        </p:nvCxnSpPr>
        <p:spPr>
          <a:xfrm flipH="1">
            <a:off x="827584" y="2497252"/>
            <a:ext cx="308913" cy="29238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>
            <a:stCxn id="23" idx="1"/>
          </p:cNvCxnSpPr>
          <p:nvPr/>
        </p:nvCxnSpPr>
        <p:spPr>
          <a:xfrm flipH="1">
            <a:off x="982040" y="2899683"/>
            <a:ext cx="154457" cy="6733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835696" y="3018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sim</a:t>
            </a:r>
            <a:endParaRPr lang="nl-NL" sz="16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1331640" y="3329786"/>
            <a:ext cx="694516" cy="243230"/>
          </a:xfrm>
          <a:prstGeom prst="straightConnector1">
            <a:avLst/>
          </a:prstGeom>
          <a:ln w="190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053607" y="4581128"/>
            <a:ext cx="215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+ 3rd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995936" y="4581128"/>
            <a:ext cx="215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+ 3rd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6814247" y="4581128"/>
            <a:ext cx="215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+ 1st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804" r="93750">
                        <a14:foregroundMark x1="40625" y1="75789" x2="40625" y2="75789"/>
                        <a14:foregroundMark x1="52232" y1="74211" x2="52232" y2="74211"/>
                        <a14:foregroundMark x1="56696" y1="71579" x2="56696" y2="71579"/>
                        <a14:foregroundMark x1="62054" y1="72105" x2="62054" y2="72105"/>
                        <a14:foregroundMark x1="44196" y1="73684" x2="44196" y2="73684"/>
                        <a14:foregroundMark x1="46875" y1="73158" x2="46875" y2="73158"/>
                        <a14:foregroundMark x1="46875" y1="70000" x2="46875" y2="70000"/>
                        <a14:foregroundMark x1="44643" y1="83684" x2="44643" y2="83684"/>
                        <a14:foregroundMark x1="56696" y1="82632" x2="56696" y2="82632"/>
                        <a14:foregroundMark x1="61607" y1="82632" x2="61607" y2="82632"/>
                        <a14:foregroundMark x1="63839" y1="82632" x2="63839" y2="82632"/>
                        <a14:foregroundMark x1="67411" y1="81579" x2="67411" y2="81579"/>
                        <a14:foregroundMark x1="39732" y1="83158" x2="39732" y2="83158"/>
                        <a14:foregroundMark x1="33929" y1="82632" x2="33929" y2="82632"/>
                        <a14:foregroundMark x1="30357" y1="82632" x2="30357" y2="82632"/>
                        <a14:foregroundMark x1="7143" y1="90526" x2="7143" y2="90526"/>
                        <a14:foregroundMark x1="10714" y1="91579" x2="10714" y2="91579"/>
                        <a14:foregroundMark x1="14732" y1="91053" x2="14732" y2="91053"/>
                        <a14:foregroundMark x1="17857" y1="91579" x2="17857" y2="91579"/>
                        <a14:foregroundMark x1="23214" y1="90526" x2="23214" y2="90526"/>
                        <a14:foregroundMark x1="25893" y1="91579" x2="25893" y2="91579"/>
                        <a14:foregroundMark x1="30804" y1="91053" x2="30804" y2="91053"/>
                        <a14:foregroundMark x1="34821" y1="91053" x2="34821" y2="91053"/>
                        <a14:foregroundMark x1="37054" y1="91579" x2="37054" y2="91579"/>
                        <a14:foregroundMark x1="40179" y1="91053" x2="40179" y2="91053"/>
                        <a14:foregroundMark x1="47321" y1="91053" x2="47321" y2="91053"/>
                        <a14:foregroundMark x1="50446" y1="91579" x2="50446" y2="91579"/>
                        <a14:foregroundMark x1="55804" y1="91053" x2="55804" y2="91053"/>
                        <a14:foregroundMark x1="59821" y1="91053" x2="59821" y2="91053"/>
                        <a14:foregroundMark x1="60714" y1="90526" x2="60714" y2="90526"/>
                        <a14:foregroundMark x1="63393" y1="91579" x2="63393" y2="91579"/>
                        <a14:foregroundMark x1="70536" y1="90000" x2="70536" y2="90000"/>
                        <a14:foregroundMark x1="75446" y1="92105" x2="75446" y2="92105"/>
                        <a14:foregroundMark x1="87054" y1="93684" x2="87054" y2="93684"/>
                        <a14:foregroundMark x1="92411" y1="91053" x2="92411" y2="91053"/>
                        <a14:foregroundMark x1="84821" y1="92632" x2="84821" y2="92632"/>
                        <a14:foregroundMark x1="78571" y1="91579" x2="78571" y2="91579"/>
                        <a14:foregroundMark x1="53571" y1="84737" x2="53571" y2="84737"/>
                        <a14:foregroundMark x1="58929" y1="82632" x2="58929" y2="82632"/>
                        <a14:foregroundMark x1="69643" y1="84737" x2="69643" y2="84737"/>
                        <a14:foregroundMark x1="51786" y1="81579" x2="51786" y2="81579"/>
                        <a14:foregroundMark x1="49107" y1="81579" x2="49107" y2="81579"/>
                        <a14:foregroundMark x1="43304" y1="85789" x2="43304" y2="85789"/>
                        <a14:foregroundMark x1="41964" y1="93158" x2="41964" y2="93158"/>
                        <a14:foregroundMark x1="16071" y1="94737" x2="16071" y2="94737"/>
                        <a14:foregroundMark x1="19643" y1="94737" x2="19643" y2="94737"/>
                        <a14:foregroundMark x1="42411" y1="91053" x2="42411" y2="91053"/>
                        <a14:foregroundMark x1="55357" y1="95263" x2="55357" y2="95263"/>
                        <a14:foregroundMark x1="7143" y1="94211" x2="7143" y2="94211"/>
                        <a14:foregroundMark x1="23661" y1="94737" x2="23661" y2="94737"/>
                        <a14:foregroundMark x1="32589" y1="94211" x2="32589" y2="94211"/>
                        <a14:foregroundMark x1="63839" y1="95263" x2="63839" y2="95263"/>
                        <a14:foregroundMark x1="51339" y1="90526" x2="51339" y2="90526"/>
                        <a14:foregroundMark x1="75446" y1="94737" x2="75446" y2="94737"/>
                        <a14:foregroundMark x1="88393" y1="95263" x2="88393" y2="95263"/>
                        <a14:foregroundMark x1="90179" y1="91579" x2="90179" y2="91579"/>
                        <a14:foregroundMark x1="83036" y1="90526" x2="83036" y2="90526"/>
                        <a14:foregroundMark x1="37500" y1="72632" x2="37500" y2="72632"/>
                        <a14:foregroundMark x1="54464" y1="74737" x2="54464" y2="74737"/>
                        <a14:foregroundMark x1="62054" y1="75263" x2="62054" y2="75263"/>
                        <a14:foregroundMark x1="59375" y1="75789" x2="59375" y2="75789"/>
                        <a14:foregroundMark x1="73661" y1="91053" x2="73661" y2="91053"/>
                        <a14:foregroundMark x1="79911" y1="90526" x2="79911" y2="90526"/>
                        <a14:foregroundMark x1="82589" y1="94737" x2="82589" y2="94737"/>
                        <a14:backgroundMark x1="71429" y1="98421" x2="71429" y2="9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86531"/>
            <a:ext cx="1565856" cy="13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kstvak 23"/>
          <p:cNvSpPr txBox="1"/>
          <p:nvPr/>
        </p:nvSpPr>
        <p:spPr>
          <a:xfrm>
            <a:off x="3851920" y="1412776"/>
            <a:ext cx="509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nr.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995936" y="22865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64" y="2222463"/>
            <a:ext cx="2988332" cy="22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95" y="2636911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kstvak 25"/>
          <p:cNvSpPr txBox="1"/>
          <p:nvPr/>
        </p:nvSpPr>
        <p:spPr>
          <a:xfrm>
            <a:off x="3995936" y="2286531"/>
            <a:ext cx="169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Plot: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nr.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bar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fired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9" grpId="0"/>
      <p:bldP spid="12" grpId="0"/>
      <p:bldP spid="31" grpId="0"/>
      <p:bldP spid="32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21163"/>
            <a:ext cx="2713506" cy="22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48996"/>
            <a:ext cx="2977729" cy="22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30" y="4581128"/>
            <a:ext cx="2630910" cy="21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2971"/>
            <a:ext cx="2990639" cy="229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48996"/>
            <a:ext cx="2925058" cy="225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94" y="4581128"/>
            <a:ext cx="2898488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S438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omparison</a:t>
            </a:r>
            <a:endParaRPr lang="nl-N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02" y="2636912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40968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69160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96365"/>
            <a:ext cx="576064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1892271"/>
            <a:ext cx="288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S438b: Ca48 + Pb, 4th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980204" y="1892271"/>
            <a:ext cx="293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S438b: Ca48 + C, 4th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912882" y="1892271"/>
            <a:ext cx="290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S438a: Ni58 + Pb, 2nd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136497" y="2204864"/>
            <a:ext cx="1779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 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Miki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sim</a:t>
            </a:r>
          </a:p>
          <a:p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List)</a:t>
            </a:r>
            <a:endParaRPr lang="nl-NL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136497" y="2730406"/>
            <a:ext cx="17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cxnSp>
        <p:nvCxnSpPr>
          <p:cNvPr id="6" name="Rechte verbindingslijn met pijl 5"/>
          <p:cNvCxnSpPr>
            <a:stCxn id="22" idx="1"/>
          </p:cNvCxnSpPr>
          <p:nvPr/>
        </p:nvCxnSpPr>
        <p:spPr>
          <a:xfrm flipH="1">
            <a:off x="827584" y="2497252"/>
            <a:ext cx="308913" cy="29238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>
            <a:stCxn id="23" idx="1"/>
          </p:cNvCxnSpPr>
          <p:nvPr/>
        </p:nvCxnSpPr>
        <p:spPr>
          <a:xfrm flipH="1">
            <a:off x="982040" y="2899683"/>
            <a:ext cx="154457" cy="6733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835696" y="3018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sim</a:t>
            </a:r>
            <a:endParaRPr lang="nl-NL" sz="16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1331640" y="3329786"/>
            <a:ext cx="694516" cy="243230"/>
          </a:xfrm>
          <a:prstGeom prst="straightConnector1">
            <a:avLst/>
          </a:prstGeom>
          <a:ln w="190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053607" y="4581128"/>
            <a:ext cx="215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+ 3rd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995936" y="4581128"/>
            <a:ext cx="215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+ 3rd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6814247" y="4581128"/>
            <a:ext cx="215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+ 1st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851920" y="1412776"/>
            <a:ext cx="509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UnVETOed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995936" y="22865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03" y="2636912"/>
            <a:ext cx="688317" cy="6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kstvak 25"/>
          <p:cNvSpPr txBox="1"/>
          <p:nvPr/>
        </p:nvSpPr>
        <p:spPr>
          <a:xfrm>
            <a:off x="3995936" y="2286531"/>
            <a:ext cx="169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Plot: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nr.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bar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fired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804" r="93750">
                        <a14:foregroundMark x1="40625" y1="75789" x2="40625" y2="75789"/>
                        <a14:foregroundMark x1="52232" y1="74211" x2="52232" y2="74211"/>
                        <a14:foregroundMark x1="56696" y1="71579" x2="56696" y2="71579"/>
                        <a14:foregroundMark x1="62054" y1="72105" x2="62054" y2="72105"/>
                        <a14:foregroundMark x1="44196" y1="73684" x2="44196" y2="73684"/>
                        <a14:foregroundMark x1="46875" y1="73158" x2="46875" y2="73158"/>
                        <a14:foregroundMark x1="46875" y1="70000" x2="46875" y2="70000"/>
                        <a14:foregroundMark x1="44643" y1="83684" x2="44643" y2="83684"/>
                        <a14:foregroundMark x1="56696" y1="82632" x2="56696" y2="82632"/>
                        <a14:foregroundMark x1="61607" y1="82632" x2="61607" y2="82632"/>
                        <a14:foregroundMark x1="63839" y1="82632" x2="63839" y2="82632"/>
                        <a14:foregroundMark x1="67411" y1="81579" x2="67411" y2="81579"/>
                        <a14:foregroundMark x1="39732" y1="83158" x2="39732" y2="83158"/>
                        <a14:foregroundMark x1="33929" y1="82632" x2="33929" y2="82632"/>
                        <a14:foregroundMark x1="30357" y1="82632" x2="30357" y2="82632"/>
                        <a14:foregroundMark x1="7143" y1="90526" x2="7143" y2="90526"/>
                        <a14:foregroundMark x1="10714" y1="91579" x2="10714" y2="91579"/>
                        <a14:foregroundMark x1="14732" y1="91053" x2="14732" y2="91053"/>
                        <a14:foregroundMark x1="17857" y1="91579" x2="17857" y2="91579"/>
                        <a14:foregroundMark x1="23214" y1="90526" x2="23214" y2="90526"/>
                        <a14:foregroundMark x1="25893" y1="91579" x2="25893" y2="91579"/>
                        <a14:foregroundMark x1="30804" y1="91053" x2="30804" y2="91053"/>
                        <a14:foregroundMark x1="34821" y1="91053" x2="34821" y2="91053"/>
                        <a14:foregroundMark x1="37054" y1="91579" x2="37054" y2="91579"/>
                        <a14:foregroundMark x1="40179" y1="91053" x2="40179" y2="91053"/>
                        <a14:foregroundMark x1="47321" y1="91053" x2="47321" y2="91053"/>
                        <a14:foregroundMark x1="50446" y1="91579" x2="50446" y2="91579"/>
                        <a14:foregroundMark x1="55804" y1="91053" x2="55804" y2="91053"/>
                        <a14:foregroundMark x1="59821" y1="91053" x2="59821" y2="91053"/>
                        <a14:foregroundMark x1="60714" y1="90526" x2="60714" y2="90526"/>
                        <a14:foregroundMark x1="63393" y1="91579" x2="63393" y2="91579"/>
                        <a14:foregroundMark x1="70536" y1="90000" x2="70536" y2="90000"/>
                        <a14:foregroundMark x1="75446" y1="92105" x2="75446" y2="92105"/>
                        <a14:foregroundMark x1="87054" y1="93684" x2="87054" y2="93684"/>
                        <a14:foregroundMark x1="92411" y1="91053" x2="92411" y2="91053"/>
                        <a14:foregroundMark x1="84821" y1="92632" x2="84821" y2="92632"/>
                        <a14:foregroundMark x1="78571" y1="91579" x2="78571" y2="91579"/>
                        <a14:foregroundMark x1="53571" y1="84737" x2="53571" y2="84737"/>
                        <a14:foregroundMark x1="58929" y1="82632" x2="58929" y2="82632"/>
                        <a14:foregroundMark x1="69643" y1="84737" x2="69643" y2="84737"/>
                        <a14:foregroundMark x1="51786" y1="81579" x2="51786" y2="81579"/>
                        <a14:foregroundMark x1="49107" y1="81579" x2="49107" y2="81579"/>
                        <a14:foregroundMark x1="43304" y1="85789" x2="43304" y2="85789"/>
                        <a14:foregroundMark x1="41964" y1="93158" x2="41964" y2="93158"/>
                        <a14:foregroundMark x1="16071" y1="94737" x2="16071" y2="94737"/>
                        <a14:foregroundMark x1="19643" y1="94737" x2="19643" y2="94737"/>
                        <a14:foregroundMark x1="42411" y1="91053" x2="42411" y2="91053"/>
                        <a14:foregroundMark x1="55357" y1="95263" x2="55357" y2="95263"/>
                        <a14:foregroundMark x1="7143" y1="94211" x2="7143" y2="94211"/>
                        <a14:foregroundMark x1="23661" y1="94737" x2="23661" y2="94737"/>
                        <a14:foregroundMark x1="32589" y1="94211" x2="32589" y2="94211"/>
                        <a14:foregroundMark x1="63839" y1="95263" x2="63839" y2="95263"/>
                        <a14:foregroundMark x1="51339" y1="90526" x2="51339" y2="90526"/>
                        <a14:foregroundMark x1="75446" y1="94737" x2="75446" y2="94737"/>
                        <a14:foregroundMark x1="88393" y1="95263" x2="88393" y2="95263"/>
                        <a14:foregroundMark x1="90179" y1="91579" x2="90179" y2="91579"/>
                        <a14:foregroundMark x1="83036" y1="90526" x2="83036" y2="90526"/>
                        <a14:foregroundMark x1="37500" y1="72632" x2="37500" y2="72632"/>
                        <a14:foregroundMark x1="54464" y1="74737" x2="54464" y2="74737"/>
                        <a14:foregroundMark x1="62054" y1="75263" x2="62054" y2="75263"/>
                        <a14:foregroundMark x1="59375" y1="75789" x2="59375" y2="75789"/>
                        <a14:foregroundMark x1="73661" y1="91053" x2="73661" y2="91053"/>
                        <a14:foregroundMark x1="79911" y1="90526" x2="79911" y2="90526"/>
                        <a14:foregroundMark x1="82589" y1="94737" x2="82589" y2="94737"/>
                        <a14:backgroundMark x1="71429" y1="98421" x2="71429" y2="9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86531"/>
            <a:ext cx="1565856" cy="13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2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onclusion</a:t>
            </a:r>
            <a:endParaRPr lang="nl-N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23528" y="1925543"/>
            <a:ext cx="8496944" cy="375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Ca48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Pb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C).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few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Ni58 + Pb.</a:t>
            </a:r>
          </a:p>
          <a:p>
            <a:pPr>
              <a:spcAft>
                <a:spcPts val="5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Change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normalization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fit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UnVETOed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data.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Ca48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Pb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C) we get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perfect agreement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data as well!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Ni58 we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few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case.</a:t>
            </a:r>
          </a:p>
          <a:p>
            <a:pPr>
              <a:spcAft>
                <a:spcPts val="5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Changing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normalization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change in overall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rate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spcAft>
                <a:spcPts val="5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The p/n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rate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OK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Ca48 (Pb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C).</a:t>
            </a:r>
          </a:p>
          <a:p>
            <a:pPr>
              <a:spcAft>
                <a:spcPts val="5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p/n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rate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OK.</a:t>
            </a:r>
          </a:p>
          <a:p>
            <a:pPr>
              <a:spcAft>
                <a:spcPts val="5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We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physics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list!</a:t>
            </a:r>
          </a:p>
          <a:p>
            <a:pPr>
              <a:spcAft>
                <a:spcPts val="500"/>
              </a:spcAft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500"/>
              </a:spcAft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Take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Ca48 + C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physics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case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reasonable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amount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target neutrons).</a:t>
            </a:r>
          </a:p>
          <a:p>
            <a:pPr>
              <a:spcAft>
                <a:spcPts val="5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Go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new R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geometry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effects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PHD\NeuLAND\VETO_Results\CAVE_C_PHASE_0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10654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106546" cy="372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kstvak 35"/>
          <p:cNvSpPr txBox="1"/>
          <p:nvPr/>
        </p:nvSpPr>
        <p:spPr>
          <a:xfrm>
            <a:off x="6948264" y="32849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= 14 m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572000" y="299695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VETO: 16 bars,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 = 30 cm,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cm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endParaRPr lang="nl-NL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95536" y="564266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</a:t>
            </a:r>
            <a:endParaRPr lang="nl-NL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Ca-48, 600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Carbon target, 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1000000 events,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-400 cm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827584" y="427451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Target, gamma spectrometer &amp; proton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  <a:endParaRPr lang="nl-NL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804248" y="47971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fragment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endParaRPr lang="nl-NL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427984" y="530120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endParaRPr lang="nl-NL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267744" y="37698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GLAD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bending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endParaRPr lang="nl-NL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 R</a:t>
            </a:r>
            <a:r>
              <a:rPr lang="nl-NL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nl-N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6"/>
          <p:cNvSpPr txBox="1"/>
          <p:nvPr/>
        </p:nvSpPr>
        <p:spPr>
          <a:xfrm>
            <a:off x="323528" y="1919734"/>
            <a:ext cx="6686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 GLAD field: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passes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pipe without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hitting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VETO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First Hits.</a:t>
            </a:r>
          </a:p>
          <a:p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17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hristiaan\PHD\NeuLAND\R3B_root\VETO_Results\Ca48\TriggerComparison\Neutron Production Points Reaching NeuLAND 3 NoTimeCuts Triggered Detec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1988840"/>
            <a:ext cx="6948264" cy="48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hoek 22"/>
          <p:cNvSpPr/>
          <p:nvPr/>
        </p:nvSpPr>
        <p:spPr>
          <a:xfrm flipH="1" flipV="1">
            <a:off x="6902545" y="4463401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1997045"/>
            <a:ext cx="6948265" cy="483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Neutron Background</a:t>
            </a:r>
          </a:p>
        </p:txBody>
      </p:sp>
      <p:sp>
        <p:nvSpPr>
          <p:cNvPr id="3" name="Rechthoek 2"/>
          <p:cNvSpPr/>
          <p:nvPr/>
        </p:nvSpPr>
        <p:spPr>
          <a:xfrm>
            <a:off x="6948264" y="3429000"/>
            <a:ext cx="576064" cy="57606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876256" y="306896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6876256" y="3407514"/>
            <a:ext cx="0" cy="59755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796136" y="316245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444208" y="47251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 </a:t>
            </a:r>
            <a:r>
              <a:rPr lang="nl-NL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nl-NL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796136" y="42930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</a:t>
            </a:r>
            <a:endParaRPr lang="nl-NL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04048" y="278092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 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endParaRPr lang="nl-NL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3275856" y="3706289"/>
            <a:ext cx="576064" cy="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3491880" y="306896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3779912" y="3331731"/>
            <a:ext cx="288032" cy="3745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139952" y="278092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GLAD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" y="3861048"/>
            <a:ext cx="4270016" cy="297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fgeronde rechthoek 16"/>
          <p:cNvSpPr/>
          <p:nvPr/>
        </p:nvSpPr>
        <p:spPr>
          <a:xfrm rot="840000">
            <a:off x="4277029" y="3182802"/>
            <a:ext cx="783863" cy="1198875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3146591" y="337847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nl-NL" sz="16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763688" y="429309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neutron peak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051720" y="536450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</a:t>
            </a:r>
            <a:endParaRPr lang="nl-NL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Rechte verbindingslijn 25"/>
          <p:cNvCxnSpPr/>
          <p:nvPr/>
        </p:nvCxnSpPr>
        <p:spPr>
          <a:xfrm flipV="1">
            <a:off x="1691680" y="4221088"/>
            <a:ext cx="0" cy="216024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V="1">
            <a:off x="2051720" y="4221088"/>
            <a:ext cx="0" cy="216024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2051720" y="4221088"/>
            <a:ext cx="1872208" cy="216024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/>
        </p:nvSpPr>
        <p:spPr>
          <a:xfrm>
            <a:off x="539552" y="4221088"/>
            <a:ext cx="1152128" cy="216024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179512" y="2060848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NL" sz="16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TDC </a:t>
            </a:r>
            <a:r>
              <a:rPr lang="nl-NL" sz="16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nl-NL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nl-NL" sz="16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52-72 ns.</a:t>
            </a:r>
            <a:endParaRPr lang="nl-NL" sz="16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6" grpId="0"/>
      <p:bldP spid="12" grpId="0"/>
      <p:bldP spid="13" grpId="0"/>
      <p:bldP spid="14" grpId="0"/>
      <p:bldP spid="15" grpId="0"/>
      <p:bldP spid="21" grpId="0"/>
      <p:bldP spid="24" grpId="0"/>
      <p:bldP spid="17" grpId="0" animBg="1"/>
      <p:bldP spid="20" grpId="0"/>
      <p:bldP spid="27" grpId="0"/>
      <p:bldP spid="28" grpId="0"/>
      <p:bldP spid="29" grpId="0" animBg="1"/>
      <p:bldP spid="33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nl-N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50825" y="1925543"/>
            <a:ext cx="59053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l-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MC </a:t>
            </a:r>
            <a:r>
              <a:rPr lang="nl-NL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Total:	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Total:	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	13779	2091		3097	0</a:t>
            </a: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	9167	483		2848	0</a:t>
            </a: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	8253	552		2226	0</a:t>
            </a: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	5932	490		1500	0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	13939	2167		3126	66</a:t>
            </a:r>
          </a:p>
          <a:p>
            <a:r>
              <a:rPr lang="nl-NL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	9316	542		2850	50</a:t>
            </a:r>
          </a:p>
          <a:p>
            <a:r>
              <a:rPr lang="nl-NL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	8234	520		2176	33</a:t>
            </a:r>
          </a:p>
          <a:p>
            <a:r>
              <a:rPr lang="nl-NL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	5955	512		1463	23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	13841	2153		3187	90</a:t>
            </a:r>
          </a:p>
          <a:p>
            <a:r>
              <a:rPr lang="nl-NL" sz="12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	9248	564		2944	96</a:t>
            </a:r>
          </a:p>
          <a:p>
            <a:r>
              <a:rPr lang="nl-NL" sz="12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	8230	529		2297	71</a:t>
            </a:r>
          </a:p>
          <a:p>
            <a:r>
              <a:rPr lang="nl-NL" sz="12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	5943	500		1549	49</a:t>
            </a:r>
            <a:endParaRPr lang="nl-NL" sz="1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724128" y="2708920"/>
            <a:ext cx="3419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VETO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 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First Hits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 </a:t>
            </a:r>
            <a:r>
              <a:rPr lang="nl-NL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MC PDG code</a:t>
            </a:r>
          </a:p>
          <a:p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(veto </a:t>
            </a:r>
            <a:r>
              <a:rPr lang="nl-NL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charge)</a:t>
            </a:r>
            <a:endParaRPr lang="nl-NL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5496" y="19168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multiplicity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50825" y="5229200"/>
            <a:ext cx="878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saves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47%-73% of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we max.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save!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1.0%-4.0% of clean events (1% of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neutrons hits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VETO).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p/n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ratio,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1n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bad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3n &amp; 4n.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VETO does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should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do, but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little</a:t>
            </a:r>
            <a:endParaRPr lang="nl-NL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charged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background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makes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difference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832202" y="1316667"/>
            <a:ext cx="32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Ca48 (600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/u) + C (4.4 mm)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43151 trigger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background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572000" y="1412776"/>
            <a:ext cx="446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0/1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neutron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5382278" cy="401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36367"/>
            <a:ext cx="3600400" cy="25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1206351" y="5934337"/>
            <a:ext cx="401372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350367" y="602128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bars hit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64692"/>
            <a:ext cx="3744415" cy="260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78" y="2006208"/>
            <a:ext cx="3582210" cy="18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 flipV="1">
            <a:off x="6516216" y="2852936"/>
            <a:ext cx="0" cy="2304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156176" y="2514382"/>
            <a:ext cx="252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S438b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5496" y="6474822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of </a:t>
            </a:r>
            <a:r>
              <a:rPr lang="nl-NL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setup is </a:t>
            </a:r>
            <a:r>
              <a:rPr lang="nl-NL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nl-NL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nl-NL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VETO has no job </a:t>
            </a:r>
            <a:r>
              <a:rPr lang="nl-NL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nl-NL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nl-NL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Cases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50825" y="1925543"/>
            <a:ext cx="59053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l-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MC </a:t>
            </a:r>
            <a:r>
              <a:rPr lang="nl-NL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Total:	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Total:	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	8139	2755		52	0</a:t>
            </a:r>
          </a:p>
          <a:p>
            <a:r>
              <a:rPr lang="nl-NL" sz="12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	323	167		44	0</a:t>
            </a:r>
          </a:p>
          <a:p>
            <a:r>
              <a:rPr lang="nl-NL" sz="12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	175	63		30	0</a:t>
            </a:r>
          </a:p>
          <a:p>
            <a:r>
              <a:rPr lang="nl-NL" sz="12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	128	27		22	0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solidFill>
                  <a:srgbClr val="00A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	8105	2730		53	0</a:t>
            </a:r>
          </a:p>
          <a:p>
            <a:r>
              <a:rPr lang="nl-NL" sz="1200" dirty="0" smtClean="0">
                <a:solidFill>
                  <a:srgbClr val="00A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	264	111		41	1</a:t>
            </a:r>
          </a:p>
          <a:p>
            <a:r>
              <a:rPr lang="nl-NL" sz="1200" dirty="0" smtClean="0">
                <a:solidFill>
                  <a:srgbClr val="00A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	327	159		29	0</a:t>
            </a:r>
          </a:p>
          <a:p>
            <a:r>
              <a:rPr lang="nl-NL" sz="1200" dirty="0" smtClean="0">
                <a:solidFill>
                  <a:srgbClr val="00A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	1103	549		20	0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	13463	3361		660	0</a:t>
            </a:r>
          </a:p>
          <a:p>
            <a:r>
              <a:rPr lang="nl-NL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	1714	248		285	0</a:t>
            </a:r>
          </a:p>
          <a:p>
            <a:r>
              <a:rPr lang="nl-NL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	998	164		127	0</a:t>
            </a:r>
          </a:p>
          <a:p>
            <a:r>
              <a:rPr lang="nl-NL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	491	125		32	0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	13362	3268		630	0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	1668	202		268	0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	958	141		118	0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	468	115		29	0</a:t>
            </a:r>
            <a:endParaRPr lang="nl-NL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20072" y="2564904"/>
            <a:ext cx="3671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VETO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 </a:t>
            </a:r>
            <a:r>
              <a:rPr lang="nl-NL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nl-N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Hits</a:t>
            </a:r>
            <a:endParaRPr lang="nl-N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20072" y="4430722"/>
            <a:ext cx="3671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VETO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 </a:t>
            </a:r>
            <a:r>
              <a:rPr lang="nl-NL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nl-NL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Hits</a:t>
            </a:r>
            <a:endParaRPr lang="nl-NL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444208" y="2420888"/>
            <a:ext cx="2591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CC00"/>
                </a:solidFill>
              </a:rPr>
              <a:t>Pb208 1 </a:t>
            </a:r>
            <a:r>
              <a:rPr lang="nl-NL" dirty="0" err="1" smtClean="0">
                <a:solidFill>
                  <a:srgbClr val="00CC00"/>
                </a:solidFill>
              </a:rPr>
              <a:t>GeV</a:t>
            </a:r>
            <a:r>
              <a:rPr lang="nl-NL" dirty="0" smtClean="0">
                <a:solidFill>
                  <a:srgbClr val="00CC00"/>
                </a:solidFill>
              </a:rPr>
              <a:t>/u at Pb (500 mg/cm</a:t>
            </a:r>
            <a:r>
              <a:rPr lang="nl-NL" baseline="30000" dirty="0" smtClean="0">
                <a:solidFill>
                  <a:srgbClr val="00CC00"/>
                </a:solidFill>
              </a:rPr>
              <a:t>2</a:t>
            </a:r>
            <a:r>
              <a:rPr lang="nl-NL" dirty="0" smtClean="0">
                <a:solidFill>
                  <a:srgbClr val="00CC00"/>
                </a:solidFill>
              </a:rPr>
              <a:t>), 250.000 </a:t>
            </a:r>
            <a:r>
              <a:rPr lang="nl-NL" dirty="0" err="1" smtClean="0">
                <a:solidFill>
                  <a:srgbClr val="00CC00"/>
                </a:solidFill>
              </a:rPr>
              <a:t>beam</a:t>
            </a:r>
            <a:r>
              <a:rPr lang="nl-NL" dirty="0" smtClean="0">
                <a:solidFill>
                  <a:srgbClr val="00CC00"/>
                </a:solidFill>
              </a:rPr>
              <a:t> </a:t>
            </a:r>
            <a:r>
              <a:rPr lang="nl-NL" dirty="0" err="1" smtClean="0">
                <a:solidFill>
                  <a:srgbClr val="00CC00"/>
                </a:solidFill>
              </a:rPr>
              <a:t>particles</a:t>
            </a:r>
            <a:r>
              <a:rPr lang="nl-NL" dirty="0" smtClean="0">
                <a:solidFill>
                  <a:srgbClr val="00CC00"/>
                </a:solidFill>
              </a:rPr>
              <a:t>.</a:t>
            </a:r>
          </a:p>
          <a:p>
            <a:pPr marL="285750" indent="-285750">
              <a:buFont typeface="Wingdings"/>
              <a:buChar char="è"/>
            </a:pPr>
            <a:r>
              <a:rPr lang="nl-NL" dirty="0" smtClean="0">
                <a:solidFill>
                  <a:srgbClr val="00CC00"/>
                </a:solidFill>
                <a:sym typeface="Wingdings" panose="05000000000000000000" pitchFamily="2" charset="2"/>
              </a:rPr>
              <a:t>A case</a:t>
            </a:r>
            <a:r>
              <a:rPr lang="nl-NL" dirty="0">
                <a:solidFill>
                  <a:srgbClr val="00CC00"/>
                </a:solidFill>
                <a:sym typeface="Wingdings" panose="05000000000000000000" pitchFamily="2" charset="2"/>
              </a:rPr>
              <a:t> </a:t>
            </a:r>
            <a:r>
              <a:rPr lang="nl-NL" dirty="0" err="1" smtClean="0">
                <a:solidFill>
                  <a:srgbClr val="00CC00"/>
                </a:solidFill>
                <a:sym typeface="Wingdings" panose="05000000000000000000" pitchFamily="2" charset="2"/>
              </a:rPr>
              <a:t>with</a:t>
            </a:r>
            <a:r>
              <a:rPr lang="nl-NL" dirty="0" smtClean="0">
                <a:solidFill>
                  <a:srgbClr val="00CC00"/>
                </a:solidFill>
                <a:sym typeface="Wingdings" panose="05000000000000000000" pitchFamily="2" charset="2"/>
              </a:rPr>
              <a:t> a lot of background</a:t>
            </a:r>
            <a:endParaRPr lang="nl-NL" dirty="0">
              <a:solidFill>
                <a:srgbClr val="00CC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444208" y="4521894"/>
            <a:ext cx="2591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</a:rPr>
              <a:t>Ni58 700 </a:t>
            </a:r>
            <a:r>
              <a:rPr lang="nl-NL" dirty="0" err="1" smtClean="0">
                <a:solidFill>
                  <a:srgbClr val="0000FF"/>
                </a:solidFill>
              </a:rPr>
              <a:t>MeV</a:t>
            </a:r>
            <a:r>
              <a:rPr lang="nl-NL" dirty="0" smtClean="0">
                <a:solidFill>
                  <a:srgbClr val="0000FF"/>
                </a:solidFill>
              </a:rPr>
              <a:t>/u at Pb </a:t>
            </a:r>
          </a:p>
          <a:p>
            <a:r>
              <a:rPr lang="nl-NL" dirty="0" smtClean="0">
                <a:solidFill>
                  <a:srgbClr val="0000FF"/>
                </a:solidFill>
              </a:rPr>
              <a:t>(6 mm), 1.000.000 </a:t>
            </a:r>
            <a:r>
              <a:rPr lang="nl-NL" dirty="0" err="1" smtClean="0">
                <a:solidFill>
                  <a:srgbClr val="0000FF"/>
                </a:solidFill>
              </a:rPr>
              <a:t>beam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particles</a:t>
            </a:r>
            <a:endParaRPr lang="nl-NL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/>
              <a:buChar char="è"/>
            </a:pPr>
            <a:r>
              <a:rPr lang="nl-NL" dirty="0" smtClean="0">
                <a:solidFill>
                  <a:srgbClr val="0000FF"/>
                </a:solidFill>
                <a:sym typeface="Wingdings" panose="05000000000000000000" pitchFamily="2" charset="2"/>
              </a:rPr>
              <a:t>A case </a:t>
            </a:r>
            <a:r>
              <a:rPr lang="nl-NL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with</a:t>
            </a:r>
            <a:r>
              <a:rPr lang="nl-NL" dirty="0" smtClean="0">
                <a:solidFill>
                  <a:srgbClr val="0000FF"/>
                </a:solidFill>
                <a:sym typeface="Wingdings" panose="05000000000000000000" pitchFamily="2" charset="2"/>
              </a:rPr>
              <a:t> few target  neutrons.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9512" y="5999222"/>
            <a:ext cx="885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Pb208 </a:t>
            </a:r>
            <a:r>
              <a:rPr lang="nl-NL" dirty="0" smtClean="0">
                <a:sym typeface="Wingdings" panose="05000000000000000000" pitchFamily="2" charset="2"/>
              </a:rPr>
              <a:t> VETO </a:t>
            </a:r>
            <a:r>
              <a:rPr lang="nl-NL" dirty="0" err="1" smtClean="0">
                <a:sym typeface="Wingdings" panose="05000000000000000000" pitchFamily="2" charset="2"/>
              </a:rPr>
              <a:t>makes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signal</a:t>
            </a:r>
            <a:r>
              <a:rPr lang="nl-NL" dirty="0" smtClean="0">
                <a:sym typeface="Wingdings" panose="05000000000000000000" pitchFamily="2" charset="2"/>
              </a:rPr>
              <a:t>/</a:t>
            </a:r>
            <a:r>
              <a:rPr lang="nl-NL" dirty="0" err="1" smtClean="0">
                <a:sym typeface="Wingdings" panose="05000000000000000000" pitchFamily="2" charset="2"/>
              </a:rPr>
              <a:t>noise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much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worse</a:t>
            </a:r>
            <a:r>
              <a:rPr lang="nl-NL" dirty="0" smtClean="0">
                <a:sym typeface="Wingdings" panose="05000000000000000000" pitchFamily="2" charset="2"/>
              </a:rPr>
              <a:t>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Ni58  Looks </a:t>
            </a:r>
            <a:r>
              <a:rPr lang="nl-NL" dirty="0" err="1" smtClean="0">
                <a:sym typeface="Wingdings" panose="05000000000000000000" pitchFamily="2" charset="2"/>
              </a:rPr>
              <a:t>similar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to</a:t>
            </a:r>
            <a:r>
              <a:rPr lang="nl-NL" dirty="0" smtClean="0">
                <a:sym typeface="Wingdings" panose="05000000000000000000" pitchFamily="2" charset="2"/>
              </a:rPr>
              <a:t> Ca48, but we do </a:t>
            </a:r>
            <a:r>
              <a:rPr lang="nl-NL" dirty="0" err="1" smtClean="0">
                <a:sym typeface="Wingdings" panose="05000000000000000000" pitchFamily="2" charset="2"/>
              </a:rPr>
              <a:t>not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see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it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because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there</a:t>
            </a:r>
            <a:r>
              <a:rPr lang="nl-NL" dirty="0" smtClean="0">
                <a:sym typeface="Wingdings" panose="05000000000000000000" pitchFamily="2" charset="2"/>
              </a:rPr>
              <a:t> are few target neutrons.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21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984" cy="540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872145"/>
            <a:ext cx="230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lang="nl-N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63688" y="2492896"/>
            <a:ext cx="2808312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64288" y="155679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nl-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accelerator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 descr="http://ecx.images-amazon.com/images/I/41hgKiEoCBL._SY3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9079"/>
            <a:ext cx="425945" cy="4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8144" y="3284011"/>
            <a:ext cx="273630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target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521569" y="3490546"/>
            <a:ext cx="392913" cy="931985"/>
          </a:xfrm>
          <a:custGeom>
            <a:avLst/>
            <a:gdLst>
              <a:gd name="connsiteX0" fmla="*/ 0 w 392913"/>
              <a:gd name="connsiteY0" fmla="*/ 931985 h 931985"/>
              <a:gd name="connsiteX1" fmla="*/ 254977 w 392913"/>
              <a:gd name="connsiteY1" fmla="*/ 729762 h 931985"/>
              <a:gd name="connsiteX2" fmla="*/ 378069 w 392913"/>
              <a:gd name="connsiteY2" fmla="*/ 527539 h 931985"/>
              <a:gd name="connsiteX3" fmla="*/ 386862 w 392913"/>
              <a:gd name="connsiteY3" fmla="*/ 342900 h 931985"/>
              <a:gd name="connsiteX4" fmla="*/ 342900 w 392913"/>
              <a:gd name="connsiteY4" fmla="*/ 175846 h 931985"/>
              <a:gd name="connsiteX5" fmla="*/ 254977 w 392913"/>
              <a:gd name="connsiteY5" fmla="*/ 70339 h 931985"/>
              <a:gd name="connsiteX6" fmla="*/ 175846 w 392913"/>
              <a:gd name="connsiteY6" fmla="*/ 0 h 93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913" h="931985">
                <a:moveTo>
                  <a:pt x="0" y="931985"/>
                </a:moveTo>
                <a:cubicBezTo>
                  <a:pt x="95983" y="864577"/>
                  <a:pt x="191966" y="797170"/>
                  <a:pt x="254977" y="729762"/>
                </a:cubicBezTo>
                <a:cubicBezTo>
                  <a:pt x="317989" y="662354"/>
                  <a:pt x="356088" y="592016"/>
                  <a:pt x="378069" y="527539"/>
                </a:cubicBezTo>
                <a:cubicBezTo>
                  <a:pt x="400050" y="463062"/>
                  <a:pt x="392723" y="401515"/>
                  <a:pt x="386862" y="342900"/>
                </a:cubicBezTo>
                <a:cubicBezTo>
                  <a:pt x="381001" y="284285"/>
                  <a:pt x="364881" y="221273"/>
                  <a:pt x="342900" y="175846"/>
                </a:cubicBezTo>
                <a:cubicBezTo>
                  <a:pt x="320919" y="130419"/>
                  <a:pt x="282819" y="99647"/>
                  <a:pt x="254977" y="70339"/>
                </a:cubicBezTo>
                <a:cubicBezTo>
                  <a:pt x="227135" y="41031"/>
                  <a:pt x="201490" y="20515"/>
                  <a:pt x="175846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20" idx="0"/>
            <a:endCxn id="20" idx="0"/>
          </p:cNvCxnSpPr>
          <p:nvPr/>
        </p:nvCxnSpPr>
        <p:spPr>
          <a:xfrm>
            <a:off x="5521569" y="44225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0"/>
          </p:cNvCxnSpPr>
          <p:nvPr/>
        </p:nvCxnSpPr>
        <p:spPr>
          <a:xfrm flipV="1">
            <a:off x="5521569" y="4221088"/>
            <a:ext cx="31293" cy="20144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539397" y="4437112"/>
            <a:ext cx="178628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0152" y="371703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nl-NL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exotic</a:t>
            </a:r>
            <a:r>
              <a:rPr lang="nl-NL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fragments</a:t>
            </a:r>
            <a:endParaRPr lang="nl-NL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Radioactive</a:t>
            </a:r>
            <a:r>
              <a:rPr lang="nl-NL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Beam</a:t>
            </a:r>
            <a:endParaRPr lang="en-GB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107504" y="126876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FAIR facility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4788024" y="4653136"/>
            <a:ext cx="288032" cy="28048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6012160" y="493187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R3B experiment</a:t>
            </a:r>
          </a:p>
          <a:p>
            <a:r>
              <a:rPr lang="nl-NL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Measure</a:t>
            </a:r>
            <a:r>
              <a:rPr lang="nl-NL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nuclear</a:t>
            </a:r>
            <a:r>
              <a:rPr lang="nl-NL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structure</a:t>
            </a:r>
            <a:r>
              <a:rPr lang="nl-NL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nl-NL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beam</a:t>
            </a:r>
            <a:endParaRPr lang="nl-NL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echte verbindingslijn 12"/>
          <p:cNvCxnSpPr>
            <a:stCxn id="9" idx="6"/>
            <a:endCxn id="11" idx="1"/>
          </p:cNvCxnSpPr>
          <p:nvPr/>
        </p:nvCxnSpPr>
        <p:spPr>
          <a:xfrm>
            <a:off x="5076056" y="4793377"/>
            <a:ext cx="936104" cy="60016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4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0" grpId="0" animBg="1"/>
      <p:bldP spid="20" grpId="0" animBg="1"/>
      <p:bldP spid="28" grpId="0"/>
      <p:bldP spid="9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nl-N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50825" y="1925543"/>
            <a:ext cx="8641655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Best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1.1 cm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30 cm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16 bars.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Best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First Hits.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47%-73%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contaminated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events.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1% neutrons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get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p/n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ratio has been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verified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S438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does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time cuts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eliminate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neutron background!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They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give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10% - 450% </a:t>
            </a:r>
          </a:p>
          <a:p>
            <a:pPr>
              <a:spcAft>
                <a:spcPts val="300"/>
              </a:spcAft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improvement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signal-to-noise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ratio! A 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follow-up project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could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optimize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even </a:t>
            </a:r>
          </a:p>
          <a:p>
            <a:pPr>
              <a:spcAft>
                <a:spcPts val="300"/>
              </a:spcAft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further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form of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velocity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cuts (</a:t>
            </a:r>
            <a:r>
              <a:rPr lang="nl-NL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watch</a:t>
            </a:r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calorimetry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For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cases we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investigated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a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seems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necessary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The rest 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R3B setup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little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background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worth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it.</a:t>
            </a:r>
          </a:p>
          <a:p>
            <a:pPr>
              <a:spcAft>
                <a:spcPts val="300"/>
              </a:spcAft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300"/>
              </a:spcAft>
            </a:pPr>
            <a:r>
              <a:rPr lang="nl-NL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NB:</a:t>
            </a:r>
            <a:r>
              <a:rPr lang="nl-N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situation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quite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different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break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vacuum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scattering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chamber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</a:p>
          <a:p>
            <a:pPr>
              <a:spcAft>
                <a:spcPts val="3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1.0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GeV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Pb208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simulation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at Pb target (500 mg/cm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in air shows 30% - 500% </a:t>
            </a:r>
          </a:p>
          <a:p>
            <a:pPr>
              <a:spcAft>
                <a:spcPts val="300"/>
              </a:spcAft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improvement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signal-to-noise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ratio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VETO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naive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condition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!)</a:t>
            </a:r>
          </a:p>
          <a:p>
            <a:pPr>
              <a:spcAft>
                <a:spcPts val="300"/>
              </a:spcAft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300"/>
              </a:spcAft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21/21</a:t>
            </a:r>
            <a:endParaRPr lang="nl-NL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7504" y="2996952"/>
            <a:ext cx="8928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B1/3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87129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we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timecuts?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44015" y="2060848"/>
            <a:ext cx="2051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G3/4 Monte Carlo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2627089" y="2636912"/>
            <a:ext cx="1800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TDC, QDC data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50825" y="3068960"/>
            <a:ext cx="1800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7"/>
          <p:cNvCxnSpPr>
            <a:stCxn id="7" idx="3"/>
            <a:endCxn id="8" idx="1"/>
          </p:cNvCxnSpPr>
          <p:nvPr/>
        </p:nvCxnSpPr>
        <p:spPr>
          <a:xfrm>
            <a:off x="2195736" y="2245514"/>
            <a:ext cx="431353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3"/>
          <p:cNvCxnSpPr>
            <a:stCxn id="9" idx="3"/>
            <a:endCxn id="8" idx="1"/>
          </p:cNvCxnSpPr>
          <p:nvPr/>
        </p:nvCxnSpPr>
        <p:spPr>
          <a:xfrm flipV="1">
            <a:off x="2051720" y="2821578"/>
            <a:ext cx="575369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5"/>
          <p:cNvSpPr txBox="1"/>
          <p:nvPr/>
        </p:nvSpPr>
        <p:spPr>
          <a:xfrm>
            <a:off x="4860032" y="2636912"/>
            <a:ext cx="10808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6372200" y="2492896"/>
            <a:ext cx="10088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irst hits</a:t>
            </a:r>
          </a:p>
        </p:txBody>
      </p:sp>
      <p:sp>
        <p:nvSpPr>
          <p:cNvPr id="14" name="TextBox 30"/>
          <p:cNvSpPr txBox="1"/>
          <p:nvPr/>
        </p:nvSpPr>
        <p:spPr>
          <a:xfrm>
            <a:off x="7740352" y="2492896"/>
            <a:ext cx="13316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cxnSp>
        <p:nvCxnSpPr>
          <p:cNvPr id="15" name="Straight Arrow Connector 18"/>
          <p:cNvCxnSpPr>
            <a:stCxn id="8" idx="3"/>
            <a:endCxn id="12" idx="1"/>
          </p:cNvCxnSpPr>
          <p:nvPr/>
        </p:nvCxnSpPr>
        <p:spPr>
          <a:xfrm>
            <a:off x="4427984" y="2821578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0"/>
          <p:cNvCxnSpPr>
            <a:stCxn id="12" idx="3"/>
            <a:endCxn id="13" idx="1"/>
          </p:cNvCxnSpPr>
          <p:nvPr/>
        </p:nvCxnSpPr>
        <p:spPr>
          <a:xfrm flipV="1">
            <a:off x="5940847" y="2816062"/>
            <a:ext cx="431353" cy="55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2"/>
          <p:cNvCxnSpPr>
            <a:stCxn id="13" idx="3"/>
            <a:endCxn id="14" idx="1"/>
          </p:cNvCxnSpPr>
          <p:nvPr/>
        </p:nvCxnSpPr>
        <p:spPr>
          <a:xfrm>
            <a:off x="7381006" y="2816062"/>
            <a:ext cx="35934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3"/>
          <p:cNvSpPr txBox="1"/>
          <p:nvPr/>
        </p:nvSpPr>
        <p:spPr>
          <a:xfrm>
            <a:off x="2843808" y="3501008"/>
            <a:ext cx="136884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TimeCut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41"/>
          <p:cNvSpPr txBox="1"/>
          <p:nvPr/>
        </p:nvSpPr>
        <p:spPr>
          <a:xfrm>
            <a:off x="6300192" y="3501008"/>
            <a:ext cx="1152128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Hit 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TimeCut</a:t>
            </a:r>
            <a:endParaRPr 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47"/>
          <p:cNvCxnSpPr>
            <a:stCxn id="8" idx="2"/>
            <a:endCxn id="20" idx="0"/>
          </p:cNvCxnSpPr>
          <p:nvPr/>
        </p:nvCxnSpPr>
        <p:spPr>
          <a:xfrm>
            <a:off x="3527537" y="3006244"/>
            <a:ext cx="695" cy="4947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56"/>
          <p:cNvCxnSpPr>
            <a:stCxn id="13" idx="2"/>
            <a:endCxn id="22" idx="0"/>
          </p:cNvCxnSpPr>
          <p:nvPr/>
        </p:nvCxnSpPr>
        <p:spPr>
          <a:xfrm flipH="1">
            <a:off x="6876256" y="3139227"/>
            <a:ext cx="347" cy="36178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16261" y="4437112"/>
            <a:ext cx="5905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l-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MC </a:t>
            </a:r>
            <a:r>
              <a:rPr lang="nl-NL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Total:	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Total:	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	13779	2091		3097	0</a:t>
            </a: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	9167	483		2848	0</a:t>
            </a: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	8253	552		2226	0</a:t>
            </a: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	5932	490		1500	0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11844	2250 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2336	0</a:t>
            </a:r>
            <a:endParaRPr lang="pt-B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 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7950	694 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2220	0</a:t>
            </a:r>
            <a:endParaRPr lang="pt-B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 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7037	673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1776	0</a:t>
            </a:r>
            <a:endParaRPr lang="pt-B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 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6189	685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1374	0</a:t>
            </a:r>
            <a:endParaRPr lang="pt-B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07504" y="3790781"/>
            <a:ext cx="254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Ca48 (600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/u) + C (4.4 mm)</a:t>
            </a: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VETO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921612" y="4509120"/>
            <a:ext cx="3114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exactly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Firts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Hits! </a:t>
            </a:r>
          </a:p>
          <a:p>
            <a:pPr marL="285750" indent="-285750">
              <a:buFont typeface="Wingdings"/>
              <a:buChar char="è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Same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experimental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data!</a:t>
            </a:r>
          </a:p>
          <a:p>
            <a:pPr marL="285750" indent="-285750">
              <a:buFont typeface="Wingdings"/>
              <a:buChar char="è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comparing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orginal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MC data,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Raw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TimeCut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offers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particles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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way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screw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up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comparison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B2/3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23528" y="2852936"/>
            <a:ext cx="5905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l-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MC </a:t>
            </a:r>
            <a:r>
              <a:rPr lang="nl-NL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nl-NL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Total:	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Total:	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	13779	2091		3097	0</a:t>
            </a: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	9167	483		2848	0</a:t>
            </a: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	8253	552		2226	0</a:t>
            </a:r>
          </a:p>
          <a:p>
            <a:r>
              <a:rPr lang="nl-NL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	5932	490		1500	0</a:t>
            </a: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50148	20430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2476	0</a:t>
            </a:r>
            <a:endParaRPr lang="pt-B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 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8387	887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2313	0</a:t>
            </a:r>
            <a:endParaRPr lang="pt-B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 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7164	701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1869	0</a:t>
            </a:r>
            <a:endParaRPr lang="pt-B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 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6169	676 </a:t>
            </a:r>
            <a:r>
              <a:rPr lang="pt-B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1424	0</a:t>
            </a:r>
            <a:endParaRPr lang="pt-B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50825" y="1930537"/>
            <a:ext cx="316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Ca48 (600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/u) + C (4.4 mm)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30"/>
          <p:cNvSpPr txBox="1"/>
          <p:nvPr/>
        </p:nvSpPr>
        <p:spPr>
          <a:xfrm>
            <a:off x="179512" y="1340768"/>
            <a:ext cx="89644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without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timecuts?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156176" y="3573016"/>
            <a:ext cx="298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TimeCut</a:t>
            </a:r>
            <a:endParaRPr lang="nl-NL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nl-NL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NL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TimeCut</a:t>
            </a:r>
            <a:endParaRPr lang="nl-NL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B3/3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89644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hit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D:\Christiaan\PHD\NeuLAND\R3B_root\VETO_Results\Ca48\KenMikiContent\3 Detected_Triggered_NoTimeCuts_NoVE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1" y="1837412"/>
            <a:ext cx="3528392" cy="24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hristiaan\PHD\NeuLAND\R3B_root\VETO_Results\Ca48\KenMikiContent\4 Detected_Triggered_RawTimeCuts_NoVE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37412"/>
            <a:ext cx="3528392" cy="24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hristiaan\PHD\NeuLAND\R3B_root\VETO_Results\Ca48\KenMikiContent\6 Detected_Triggered_RawTimeCuts_TrackerOrig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08656"/>
            <a:ext cx="3528392" cy="24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hristiaan\PHD\NeuLAND\R3B_root\VETO_Results\Ca48\KenMikiContent\8 Detected_Triggered_RawTimeCuts_Nai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17784"/>
            <a:ext cx="3528392" cy="24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7412"/>
            <a:ext cx="7496894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7" y="4293096"/>
            <a:ext cx="7496894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71600" y="192554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VETO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TimeCut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499992" y="19168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VETO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TimeCut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971600" y="43651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VETO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TimeCut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499992" y="43651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VETO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TimeCut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984" cy="540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872145"/>
            <a:ext cx="230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lang="nl-N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63688" y="2492896"/>
            <a:ext cx="2808312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64288" y="155679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nl-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accelerator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 descr="http://ecx.images-amazon.com/images/I/41hgKiEoCBL._SY3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9079"/>
            <a:ext cx="425945" cy="4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8144" y="3284011"/>
            <a:ext cx="273630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target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521569" y="3490546"/>
            <a:ext cx="392913" cy="931985"/>
          </a:xfrm>
          <a:custGeom>
            <a:avLst/>
            <a:gdLst>
              <a:gd name="connsiteX0" fmla="*/ 0 w 392913"/>
              <a:gd name="connsiteY0" fmla="*/ 931985 h 931985"/>
              <a:gd name="connsiteX1" fmla="*/ 254977 w 392913"/>
              <a:gd name="connsiteY1" fmla="*/ 729762 h 931985"/>
              <a:gd name="connsiteX2" fmla="*/ 378069 w 392913"/>
              <a:gd name="connsiteY2" fmla="*/ 527539 h 931985"/>
              <a:gd name="connsiteX3" fmla="*/ 386862 w 392913"/>
              <a:gd name="connsiteY3" fmla="*/ 342900 h 931985"/>
              <a:gd name="connsiteX4" fmla="*/ 342900 w 392913"/>
              <a:gd name="connsiteY4" fmla="*/ 175846 h 931985"/>
              <a:gd name="connsiteX5" fmla="*/ 254977 w 392913"/>
              <a:gd name="connsiteY5" fmla="*/ 70339 h 931985"/>
              <a:gd name="connsiteX6" fmla="*/ 175846 w 392913"/>
              <a:gd name="connsiteY6" fmla="*/ 0 h 93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913" h="931985">
                <a:moveTo>
                  <a:pt x="0" y="931985"/>
                </a:moveTo>
                <a:cubicBezTo>
                  <a:pt x="95983" y="864577"/>
                  <a:pt x="191966" y="797170"/>
                  <a:pt x="254977" y="729762"/>
                </a:cubicBezTo>
                <a:cubicBezTo>
                  <a:pt x="317989" y="662354"/>
                  <a:pt x="356088" y="592016"/>
                  <a:pt x="378069" y="527539"/>
                </a:cubicBezTo>
                <a:cubicBezTo>
                  <a:pt x="400050" y="463062"/>
                  <a:pt x="392723" y="401515"/>
                  <a:pt x="386862" y="342900"/>
                </a:cubicBezTo>
                <a:cubicBezTo>
                  <a:pt x="381001" y="284285"/>
                  <a:pt x="364881" y="221273"/>
                  <a:pt x="342900" y="175846"/>
                </a:cubicBezTo>
                <a:cubicBezTo>
                  <a:pt x="320919" y="130419"/>
                  <a:pt x="282819" y="99647"/>
                  <a:pt x="254977" y="70339"/>
                </a:cubicBezTo>
                <a:cubicBezTo>
                  <a:pt x="227135" y="41031"/>
                  <a:pt x="201490" y="20515"/>
                  <a:pt x="175846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20" idx="0"/>
            <a:endCxn id="20" idx="0"/>
          </p:cNvCxnSpPr>
          <p:nvPr/>
        </p:nvCxnSpPr>
        <p:spPr>
          <a:xfrm>
            <a:off x="5521569" y="44225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0"/>
          </p:cNvCxnSpPr>
          <p:nvPr/>
        </p:nvCxnSpPr>
        <p:spPr>
          <a:xfrm flipV="1">
            <a:off x="5521569" y="4221088"/>
            <a:ext cx="31293" cy="20144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539397" y="4437112"/>
            <a:ext cx="178628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0152" y="371703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nl-NL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exotic</a:t>
            </a:r>
            <a:r>
              <a:rPr lang="nl-NL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fragments</a:t>
            </a:r>
            <a:endParaRPr lang="nl-NL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Radioactive</a:t>
            </a:r>
            <a:r>
              <a:rPr lang="nl-NL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Beam</a:t>
            </a:r>
            <a:endParaRPr lang="en-GB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107504" y="126876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FAIR facility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4788024" y="4653136"/>
            <a:ext cx="288032" cy="28048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6012160" y="49318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R3B experiment</a:t>
            </a:r>
            <a:endParaRPr lang="nl-NL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echte verbindingslijn 12"/>
          <p:cNvCxnSpPr>
            <a:stCxn id="9" idx="6"/>
            <a:endCxn id="11" idx="1"/>
          </p:cNvCxnSpPr>
          <p:nvPr/>
        </p:nvCxnSpPr>
        <p:spPr>
          <a:xfrm>
            <a:off x="5076056" y="4793377"/>
            <a:ext cx="936104" cy="32316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8969"/>
            <a:ext cx="8840149" cy="545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"/>
          <p:cNvSpPr txBox="1"/>
          <p:nvPr/>
        </p:nvSpPr>
        <p:spPr>
          <a:xfrm>
            <a:off x="107504" y="126876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Experiment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:\PHD\NeuLAND\VETO_Results\CAVE_C_PHASE_0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0" y="2780928"/>
            <a:ext cx="810654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7504" y="1772816"/>
            <a:ext cx="100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eactions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adioactive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elativistic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eams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 flipV="1">
            <a:off x="107504" y="4793377"/>
            <a:ext cx="2304256" cy="3231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-6154" y="5085184"/>
            <a:ext cx="184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11560" y="278637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nl-N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 </a:t>
            </a:r>
            <a:r>
              <a:rPr lang="nl-N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1331640" y="3617370"/>
            <a:ext cx="720080" cy="13162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1546969" y="5877272"/>
            <a:ext cx="360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nl-NL" sz="16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+ gamma spectrometer  &amp; proton </a:t>
            </a:r>
            <a:r>
              <a:rPr lang="nl-NL" sz="1600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  <a:endParaRPr lang="nl-NL" sz="1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Rechte verbindingslijn 24"/>
          <p:cNvCxnSpPr/>
          <p:nvPr/>
        </p:nvCxnSpPr>
        <p:spPr>
          <a:xfrm flipH="1">
            <a:off x="2123728" y="4793377"/>
            <a:ext cx="720080" cy="1122804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2123728" y="2786373"/>
            <a:ext cx="3504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GLAD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bending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2582069" y="3068960"/>
            <a:ext cx="909811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Vrije vorm 2053"/>
          <p:cNvSpPr/>
          <p:nvPr/>
        </p:nvSpPr>
        <p:spPr>
          <a:xfrm>
            <a:off x="2939143" y="4757057"/>
            <a:ext cx="3483428" cy="523089"/>
          </a:xfrm>
          <a:custGeom>
            <a:avLst/>
            <a:gdLst>
              <a:gd name="connsiteX0" fmla="*/ 0 w 3483428"/>
              <a:gd name="connsiteY0" fmla="*/ 21772 h 523089"/>
              <a:gd name="connsiteX1" fmla="*/ 435428 w 3483428"/>
              <a:gd name="connsiteY1" fmla="*/ 0 h 523089"/>
              <a:gd name="connsiteX2" fmla="*/ 816428 w 3483428"/>
              <a:gd name="connsiteY2" fmla="*/ 21772 h 523089"/>
              <a:gd name="connsiteX3" fmla="*/ 1371600 w 3483428"/>
              <a:gd name="connsiteY3" fmla="*/ 119743 h 523089"/>
              <a:gd name="connsiteX4" fmla="*/ 3483428 w 3483428"/>
              <a:gd name="connsiteY4" fmla="*/ 522514 h 52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3428" h="523089">
                <a:moveTo>
                  <a:pt x="0" y="21772"/>
                </a:moveTo>
                <a:cubicBezTo>
                  <a:pt x="149678" y="10886"/>
                  <a:pt x="299357" y="0"/>
                  <a:pt x="435428" y="0"/>
                </a:cubicBezTo>
                <a:cubicBezTo>
                  <a:pt x="571499" y="0"/>
                  <a:pt x="660399" y="1815"/>
                  <a:pt x="816428" y="21772"/>
                </a:cubicBezTo>
                <a:cubicBezTo>
                  <a:pt x="972457" y="41729"/>
                  <a:pt x="1371600" y="119743"/>
                  <a:pt x="1371600" y="119743"/>
                </a:cubicBezTo>
                <a:cubicBezTo>
                  <a:pt x="1816100" y="203200"/>
                  <a:pt x="3149600" y="538842"/>
                  <a:pt x="3483428" y="522514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59" name="Rechte verbindingslijn met pijl 2058"/>
          <p:cNvCxnSpPr>
            <a:stCxn id="2054" idx="3"/>
          </p:cNvCxnSpPr>
          <p:nvPr/>
        </p:nvCxnSpPr>
        <p:spPr>
          <a:xfrm>
            <a:off x="4310743" y="4876800"/>
            <a:ext cx="2997561" cy="57568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kstvak 2060"/>
          <p:cNvSpPr txBox="1"/>
          <p:nvPr/>
        </p:nvSpPr>
        <p:spPr>
          <a:xfrm>
            <a:off x="7380312" y="4667652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Outgoing</a:t>
            </a:r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fragment</a:t>
            </a:r>
          </a:p>
          <a:p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Detected</a:t>
            </a:r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</a:t>
            </a:r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TOF </a:t>
            </a:r>
            <a:r>
              <a:rPr lang="nl-NL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wall</a:t>
            </a:r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&amp; </a:t>
            </a:r>
            <a:r>
              <a:rPr lang="nl-NL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wire</a:t>
            </a:r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chambers</a:t>
            </a:r>
            <a:endParaRPr lang="nl-NL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Vrije vorm 2061"/>
          <p:cNvSpPr/>
          <p:nvPr/>
        </p:nvSpPr>
        <p:spPr>
          <a:xfrm>
            <a:off x="2906486" y="4781335"/>
            <a:ext cx="1611085" cy="520008"/>
          </a:xfrm>
          <a:custGeom>
            <a:avLst/>
            <a:gdLst>
              <a:gd name="connsiteX0" fmla="*/ 0 w 1611085"/>
              <a:gd name="connsiteY0" fmla="*/ 8379 h 520008"/>
              <a:gd name="connsiteX1" fmla="*/ 489857 w 1611085"/>
              <a:gd name="connsiteY1" fmla="*/ 8379 h 520008"/>
              <a:gd name="connsiteX2" fmla="*/ 892628 w 1611085"/>
              <a:gd name="connsiteY2" fmla="*/ 95465 h 520008"/>
              <a:gd name="connsiteX3" fmla="*/ 1153885 w 1611085"/>
              <a:gd name="connsiteY3" fmla="*/ 258751 h 520008"/>
              <a:gd name="connsiteX4" fmla="*/ 1611085 w 1611085"/>
              <a:gd name="connsiteY4" fmla="*/ 520008 h 5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085" h="520008">
                <a:moveTo>
                  <a:pt x="0" y="8379"/>
                </a:moveTo>
                <a:cubicBezTo>
                  <a:pt x="170543" y="1122"/>
                  <a:pt x="341086" y="-6135"/>
                  <a:pt x="489857" y="8379"/>
                </a:cubicBezTo>
                <a:cubicBezTo>
                  <a:pt x="638628" y="22893"/>
                  <a:pt x="781957" y="53736"/>
                  <a:pt x="892628" y="95465"/>
                </a:cubicBezTo>
                <a:cubicBezTo>
                  <a:pt x="1003299" y="137194"/>
                  <a:pt x="1034142" y="187994"/>
                  <a:pt x="1153885" y="258751"/>
                </a:cubicBezTo>
                <a:cubicBezTo>
                  <a:pt x="1273628" y="329508"/>
                  <a:pt x="1580242" y="467394"/>
                  <a:pt x="1611085" y="5200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64" name="Rechte verbindingslijn met pijl 2063"/>
          <p:cNvCxnSpPr>
            <a:stCxn id="2062" idx="2"/>
            <a:endCxn id="2062" idx="4"/>
          </p:cNvCxnSpPr>
          <p:nvPr/>
        </p:nvCxnSpPr>
        <p:spPr>
          <a:xfrm>
            <a:off x="3799114" y="4876800"/>
            <a:ext cx="718457" cy="4245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Tekstvak 2065"/>
          <p:cNvSpPr txBox="1"/>
          <p:nvPr/>
        </p:nvSpPr>
        <p:spPr>
          <a:xfrm>
            <a:off x="4427984" y="5220489"/>
            <a:ext cx="179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" name="Tekstvak 2067"/>
          <p:cNvSpPr txBox="1"/>
          <p:nvPr/>
        </p:nvSpPr>
        <p:spPr>
          <a:xfrm>
            <a:off x="4680857" y="2786373"/>
            <a:ext cx="3059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70" name="Rechte verbindingslijn 2069"/>
          <p:cNvCxnSpPr/>
          <p:nvPr/>
        </p:nvCxnSpPr>
        <p:spPr>
          <a:xfrm flipH="1">
            <a:off x="4310743" y="3068960"/>
            <a:ext cx="477281" cy="13535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Rechte verbindingslijn met pijl 2071"/>
          <p:cNvCxnSpPr>
            <a:stCxn id="2062" idx="0"/>
          </p:cNvCxnSpPr>
          <p:nvPr/>
        </p:nvCxnSpPr>
        <p:spPr>
          <a:xfrm flipV="1">
            <a:off x="2906486" y="4275493"/>
            <a:ext cx="3516085" cy="514221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kstvak 2072"/>
          <p:cNvSpPr txBox="1"/>
          <p:nvPr/>
        </p:nvSpPr>
        <p:spPr>
          <a:xfrm>
            <a:off x="4504116" y="4124104"/>
            <a:ext cx="1260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endParaRPr lang="nl-NL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4" name="Ovaal 2073"/>
          <p:cNvSpPr/>
          <p:nvPr/>
        </p:nvSpPr>
        <p:spPr>
          <a:xfrm>
            <a:off x="6012160" y="3617370"/>
            <a:ext cx="1512168" cy="1259430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75" name="Tekstvak 2074"/>
          <p:cNvSpPr txBox="1"/>
          <p:nvPr/>
        </p:nvSpPr>
        <p:spPr>
          <a:xfrm>
            <a:off x="250825" y="2072200"/>
            <a:ext cx="871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 are </a:t>
            </a:r>
            <a:r>
              <a:rPr lang="nl-NL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b="1" u="sng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(=new) </a:t>
            </a:r>
            <a:r>
              <a:rPr lang="nl-NL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 </a:t>
            </a:r>
            <a:r>
              <a:rPr lang="nl-NL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 </a:t>
            </a:r>
            <a:r>
              <a:rPr lang="nl-NL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eutron </a:t>
            </a:r>
            <a:r>
              <a:rPr lang="nl-NL" b="1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etector)</a:t>
            </a:r>
          </a:p>
          <a:p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We </a:t>
            </a:r>
            <a:r>
              <a:rPr lang="nl-N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designed</a:t>
            </a:r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VETO detector </a:t>
            </a:r>
            <a:r>
              <a:rPr lang="nl-N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NeuLAND</a:t>
            </a:r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4" grpId="0"/>
      <p:bldP spid="15" grpId="0"/>
      <p:bldP spid="16" grpId="0"/>
      <p:bldP spid="19" grpId="0"/>
      <p:bldP spid="29" grpId="0"/>
      <p:bldP spid="2054" grpId="0" animBg="1"/>
      <p:bldP spid="2061" grpId="0"/>
      <p:bldP spid="2062" grpId="0" animBg="1"/>
      <p:bldP spid="2066" grpId="0"/>
      <p:bldP spid="2068" grpId="0"/>
      <p:bldP spid="2073" grpId="0"/>
      <p:bldP spid="2074" grpId="0" animBg="1"/>
      <p:bldP spid="2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9511" y="1340768"/>
            <a:ext cx="856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VETO detector?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pic>
        <p:nvPicPr>
          <p:cNvPr id="1026" name="Picture 2" descr="http://www.ikp.uni-koeln.de/groups/zilges/amssymb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39719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285925" y="3356992"/>
            <a:ext cx="2926035" cy="108012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211960" y="3212976"/>
            <a:ext cx="1080120" cy="144016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11960" y="2924944"/>
            <a:ext cx="324036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3608" y="429309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GB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1142" y="1898903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GB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0312" y="26996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5476" y="19888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Scintillation</a:t>
            </a:r>
            <a:r>
              <a:rPr lang="nl-NL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light</a:t>
            </a:r>
            <a:endParaRPr lang="en-GB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211960" y="2132856"/>
            <a:ext cx="540060" cy="1224136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80312" y="29876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779912" y="3501008"/>
            <a:ext cx="1080120" cy="144016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83968" y="3429000"/>
            <a:ext cx="1080120" cy="144016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43608" y="3176972"/>
            <a:ext cx="6408712" cy="8280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86806" y="2636912"/>
            <a:ext cx="149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</a:t>
            </a:r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551" y1="32886" x2="27551" y2="32886"/>
                        <a14:foregroundMark x1="55102" y1="32886" x2="55102" y2="32886"/>
                        <a14:foregroundMark x1="64286" y1="26846" x2="64286" y2="26846"/>
                        <a14:foregroundMark x1="53061" y1="20805" x2="53061" y2="20805"/>
                        <a14:foregroundMark x1="46939" y1="18792" x2="46939" y2="18792"/>
                        <a14:foregroundMark x1="37755" y1="16107" x2="37755" y2="16107"/>
                        <a14:foregroundMark x1="26531" y1="13423" x2="26531" y2="13423"/>
                        <a14:foregroundMark x1="23469" y1="12752" x2="23469" y2="12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68" y="3113630"/>
            <a:ext cx="933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>
          <a:xfrm flipV="1">
            <a:off x="1285925" y="3892406"/>
            <a:ext cx="1512168" cy="544706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748942" y="3789040"/>
            <a:ext cx="49151" cy="929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043608" y="3789040"/>
            <a:ext cx="1754485" cy="2067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1941361" y="2780928"/>
            <a:ext cx="85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2186025" y="4571836"/>
            <a:ext cx="188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Scintillator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1475656" y="359101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1480349" y="4283804"/>
            <a:ext cx="7873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hit</a:t>
            </a:r>
            <a:endParaRPr lang="en-GB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9122" y="3789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22" idx="1"/>
          </p:cNvCxnSpPr>
          <p:nvPr/>
        </p:nvCxnSpPr>
        <p:spPr>
          <a:xfrm flipH="1">
            <a:off x="4932040" y="2173506"/>
            <a:ext cx="353436" cy="10394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84168" y="4096800"/>
            <a:ext cx="261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3000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stacked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bars of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organic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scintillators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60878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5496" y="3491716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3264818" y="4164759"/>
            <a:ext cx="1055154" cy="39370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3264818" y="4293096"/>
            <a:ext cx="731118" cy="26536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79511" y="5227341"/>
            <a:ext cx="6192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VETO design:</a:t>
            </a:r>
          </a:p>
          <a:p>
            <a:r>
              <a:rPr lang="nl-NL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nl-NL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Scintillator</a:t>
            </a:r>
            <a:r>
              <a:rPr lang="nl-NL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nl-NL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nl-NL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nl-NL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scintillator</a:t>
            </a:r>
            <a:r>
              <a:rPr lang="nl-NL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bars?</a:t>
            </a:r>
          </a:p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Rechte verbindingslijn met pijl 18"/>
          <p:cNvCxnSpPr/>
          <p:nvPr/>
        </p:nvCxnSpPr>
        <p:spPr>
          <a:xfrm flipV="1">
            <a:off x="2331368" y="3068960"/>
            <a:ext cx="417574" cy="214283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>
            <a:off x="2186025" y="3150260"/>
            <a:ext cx="396044" cy="20673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3059832" y="3284984"/>
            <a:ext cx="0" cy="115212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>
            <a:off x="2843808" y="3212976"/>
            <a:ext cx="0" cy="115212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2555776" y="3140968"/>
            <a:ext cx="0" cy="115212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3779690" y="5373216"/>
            <a:ext cx="5904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R3BRoot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è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Geant4 Monte Carlo transport</a:t>
            </a:r>
          </a:p>
          <a:p>
            <a:pPr marL="285750" indent="-285750">
              <a:buFont typeface="Wingdings"/>
              <a:buChar char="è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ROOT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geometry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builder</a:t>
            </a:r>
          </a:p>
          <a:p>
            <a:pPr marL="285750" indent="-285750">
              <a:buFont typeface="Wingdings"/>
              <a:buChar char="è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ROOT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based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analysis tools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specifically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</a:t>
            </a:r>
            <a:r>
              <a:rPr lang="nl-NL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603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2" grpId="0"/>
      <p:bldP spid="38" grpId="0"/>
      <p:bldP spid="43" grpId="0"/>
      <p:bldP spid="1024" grpId="0"/>
      <p:bldP spid="1027" grpId="0"/>
      <p:bldP spid="1028" grpId="0"/>
      <p:bldP spid="1029" grpId="0"/>
      <p:bldP spid="76" grpId="0"/>
      <p:bldP spid="7" grpId="0"/>
      <p:bldP spid="9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015803" cy="158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015" y="2348880"/>
            <a:ext cx="2051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G3/4 Monte Carlo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7089" y="2924944"/>
            <a:ext cx="1800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TDC, QDC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825" y="3356992"/>
            <a:ext cx="1800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2" idx="3"/>
            <a:endCxn id="16" idx="1"/>
          </p:cNvCxnSpPr>
          <p:nvPr/>
        </p:nvCxnSpPr>
        <p:spPr>
          <a:xfrm>
            <a:off x="2195736" y="2533546"/>
            <a:ext cx="431353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7744" y="2492896"/>
            <a:ext cx="1296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Digitizer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6" idx="1"/>
          </p:cNvCxnSpPr>
          <p:nvPr/>
        </p:nvCxnSpPr>
        <p:spPr>
          <a:xfrm flipV="1">
            <a:off x="2051720" y="3109610"/>
            <a:ext cx="575369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67396" y="3306470"/>
            <a:ext cx="1296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Unpacker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32" y="2924944"/>
            <a:ext cx="10808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2200" y="2780928"/>
            <a:ext cx="10088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irst hits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0352" y="2780928"/>
            <a:ext cx="13316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cxnSp>
        <p:nvCxnSpPr>
          <p:cNvPr id="19" name="Straight Arrow Connector 18"/>
          <p:cNvCxnSpPr>
            <a:stCxn id="16" idx="3"/>
            <a:endCxn id="26" idx="1"/>
          </p:cNvCxnSpPr>
          <p:nvPr/>
        </p:nvCxnSpPr>
        <p:spPr>
          <a:xfrm>
            <a:off x="4427984" y="3109610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7" idx="1"/>
          </p:cNvCxnSpPr>
          <p:nvPr/>
        </p:nvCxnSpPr>
        <p:spPr>
          <a:xfrm flipV="1">
            <a:off x="5940847" y="3104094"/>
            <a:ext cx="431353" cy="55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7" idx="3"/>
            <a:endCxn id="31" idx="1"/>
          </p:cNvCxnSpPr>
          <p:nvPr/>
        </p:nvCxnSpPr>
        <p:spPr>
          <a:xfrm>
            <a:off x="7381006" y="3104094"/>
            <a:ext cx="35934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23754" y="3372088"/>
            <a:ext cx="136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Clusterfinder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88384" y="3310825"/>
            <a:ext cx="93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R3B Neutron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8196" y="3429000"/>
            <a:ext cx="104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nl-NL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endParaRPr lang="nl-NL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procedure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236296" y="2060848"/>
            <a:ext cx="215813" cy="770602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9512" y="3956716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Monte Carlo transport: </a:t>
            </a:r>
          </a:p>
          <a:p>
            <a:pPr marL="285750" indent="-285750">
              <a:buFont typeface="Wingdings"/>
              <a:buChar char="è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Geant3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List: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T.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Blaich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nl-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large area detector </a:t>
            </a:r>
            <a:r>
              <a:rPr lang="nl-N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high-energy neutrons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Instr. Meth.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Phys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Res.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(1992).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644008" y="4141822"/>
            <a:ext cx="412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NeuLAND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Clusterfinder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Group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digitzer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hitpoints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clusters.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79219" y="5374377"/>
            <a:ext cx="3744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Digitizer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/>
              <a:buChar char="è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Calculates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PMT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pulses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MC data. 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Output is TDC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QDC data.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nl-NL" sz="1600" dirty="0"/>
          </a:p>
        </p:txBody>
      </p:sp>
      <p:sp>
        <p:nvSpPr>
          <p:cNvPr id="15" name="Tekstvak 14"/>
          <p:cNvSpPr txBox="1"/>
          <p:nvPr/>
        </p:nvSpPr>
        <p:spPr>
          <a:xfrm>
            <a:off x="4644008" y="4942909"/>
            <a:ext cx="412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Neutron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/>
              <a:buChar char="è"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Reconstruct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first hits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clusters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4644008" y="5805264"/>
            <a:ext cx="412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VETO Analysis: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Explore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different VETO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conditions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9" grpId="0"/>
      <p:bldP spid="24" grpId="0"/>
      <p:bldP spid="26" grpId="0" animBg="1"/>
      <p:bldP spid="27" grpId="0" animBg="1"/>
      <p:bldP spid="31" grpId="0" animBg="1"/>
      <p:bldP spid="35" grpId="0"/>
      <p:bldP spid="36" grpId="0"/>
      <p:bldP spid="38" grpId="0"/>
      <p:bldP spid="12" grpId="0"/>
      <p:bldP spid="13" grpId="0"/>
      <p:bldP spid="11" grpId="0"/>
      <p:bldP spid="1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VETO Design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79512" y="1925543"/>
            <a:ext cx="885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procedures as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7190"/>
            <a:ext cx="35301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06052" y="2347190"/>
            <a:ext cx="2337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0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14 m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VETO: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RIKEN</a:t>
            </a:r>
            <a:r>
              <a:rPr lang="nl-NL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Anzatz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250825" y="3212976"/>
            <a:ext cx="4356956" cy="286342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79512" y="351378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</a:t>
            </a:r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nl-NL" sz="16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event.</a:t>
            </a:r>
          </a:p>
          <a:p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nl-NL" sz="16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spread </a:t>
            </a:r>
            <a:r>
              <a:rPr lang="nl-NL" sz="16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m        </a:t>
            </a:r>
            <a:r>
              <a:rPr lang="nl-NL" sz="16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nl-NL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(GLAD </a:t>
            </a:r>
            <a:r>
              <a:rPr lang="nl-NL" sz="16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16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50825" y="4725144"/>
            <a:ext cx="878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VETO </a:t>
            </a:r>
            <a:r>
              <a:rPr lang="nl-NL" dirty="0" err="1" smtClean="0">
                <a:solidFill>
                  <a:srgbClr val="FF0000"/>
                </a:solidFill>
              </a:rPr>
              <a:t>condition</a:t>
            </a:r>
            <a:r>
              <a:rPr lang="nl-NL" dirty="0" smtClean="0">
                <a:solidFill>
                  <a:srgbClr val="FF0000"/>
                </a:solidFill>
              </a:rPr>
              <a:t>: </a:t>
            </a:r>
            <a:r>
              <a:rPr lang="nl-NL" dirty="0" err="1" smtClean="0">
                <a:solidFill>
                  <a:srgbClr val="FF0000"/>
                </a:solidFill>
              </a:rPr>
              <a:t>only</a:t>
            </a:r>
            <a:r>
              <a:rPr lang="nl-NL" dirty="0" smtClean="0">
                <a:solidFill>
                  <a:srgbClr val="FF0000"/>
                </a:solidFill>
              </a:rPr>
              <a:t> VETO full events (1 event = 1 </a:t>
            </a:r>
            <a:r>
              <a:rPr lang="nl-NL" dirty="0" err="1" smtClean="0">
                <a:solidFill>
                  <a:srgbClr val="FF0000"/>
                </a:solidFill>
              </a:rPr>
              <a:t>particle</a:t>
            </a:r>
            <a:r>
              <a:rPr lang="nl-NL" dirty="0" smtClean="0">
                <a:solidFill>
                  <a:srgbClr val="FF0000"/>
                </a:solidFill>
              </a:rPr>
              <a:t>) </a:t>
            </a:r>
            <a:r>
              <a:rPr lang="nl-NL" dirty="0" err="1" smtClean="0">
                <a:solidFill>
                  <a:srgbClr val="FF0000"/>
                </a:solidFill>
              </a:rPr>
              <a:t>and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refine</a:t>
            </a:r>
            <a:r>
              <a:rPr lang="nl-NL" dirty="0" smtClean="0">
                <a:solidFill>
                  <a:srgbClr val="FF0000"/>
                </a:solidFill>
              </a:rPr>
              <a:t> later!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50825" y="5304110"/>
            <a:ext cx="466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VETO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Scintillator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bars 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level) 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6237312"/>
            <a:ext cx="478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Boretzky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NeuLAND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- from double-planes to the demonstrator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vol. 2015-1 of GSI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Report 2015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6218"/>
            <a:ext cx="3032653" cy="24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92" y="1489139"/>
            <a:ext cx="325515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84" y="4297451"/>
            <a:ext cx="3306366" cy="256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131840" y="1340768"/>
            <a:ext cx="231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neutrons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893739" y="1969095"/>
            <a:ext cx="173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%VETO </a:t>
            </a:r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fired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843603" y="2617167"/>
            <a:ext cx="173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Backscattering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419872" y="328498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 </a:t>
            </a:r>
            <a:r>
              <a:rPr lang="nl-NL" sz="1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nl-NL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neutrons</a:t>
            </a:r>
            <a:endParaRPr lang="nl-NL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2987824" y="3284984"/>
            <a:ext cx="360040" cy="720080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2339752" y="39330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nl-NL" sz="14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14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  <a:endParaRPr lang="nl-NL" sz="14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51915" y="1340768"/>
            <a:ext cx="231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371995" y="1844824"/>
            <a:ext cx="173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sz="14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%VETO </a:t>
            </a:r>
            <a:r>
              <a:rPr lang="nl-NL" sz="1400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fired</a:t>
            </a:r>
            <a:endParaRPr lang="nl-NL" sz="14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7079804" y="215260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 </a:t>
            </a:r>
            <a:r>
              <a:rPr lang="nl-NL" sz="1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nl-NL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endParaRPr lang="nl-NL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Rechte verbindingslijn met pijl 22"/>
          <p:cNvCxnSpPr>
            <a:stCxn id="24" idx="0"/>
          </p:cNvCxnSpPr>
          <p:nvPr/>
        </p:nvCxnSpPr>
        <p:spPr>
          <a:xfrm flipV="1">
            <a:off x="6840252" y="1781527"/>
            <a:ext cx="396044" cy="1215425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6300192" y="29969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nl-NL" sz="14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14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  <a:endParaRPr lang="nl-NL" sz="14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7592177" y="4869160"/>
            <a:ext cx="173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%VETO </a:t>
            </a:r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fired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6651915" y="4293096"/>
            <a:ext cx="231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36640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VETO Design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79512" y="1925543"/>
            <a:ext cx="2160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below 1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TOF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slower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partciles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Distance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30 cm.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50825" y="4437112"/>
            <a:ext cx="532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Smallest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thickness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charged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particles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~ Z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~ 1/</a:t>
            </a:r>
            <a:r>
              <a:rPr lang="nl-NL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Only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simulate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GeV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&amp; Z = 1.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Total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thickness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1.3 cm  1.1 cm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active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crystal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Rechte verbindingslijn met pijl 29"/>
          <p:cNvCxnSpPr>
            <a:stCxn id="31" idx="0"/>
          </p:cNvCxnSpPr>
          <p:nvPr/>
        </p:nvCxnSpPr>
        <p:spPr>
          <a:xfrm flipV="1">
            <a:off x="7408471" y="4797152"/>
            <a:ext cx="0" cy="911744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6868411" y="57088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nl-NL" sz="14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14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cm</a:t>
            </a:r>
            <a:endParaRPr lang="nl-NL" sz="14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07504" y="602302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selects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perfectly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irrespective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bars.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&gt;1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particles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per event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decide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7" grpId="0"/>
      <p:bldP spid="20" grpId="0"/>
      <p:bldP spid="21" grpId="0"/>
      <p:bldP spid="22" grpId="0"/>
      <p:bldP spid="24" grpId="0"/>
      <p:bldP spid="26" grpId="0"/>
      <p:bldP spid="27" grpId="0"/>
      <p:bldP spid="3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9512" y="1340768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VETO </a:t>
            </a:r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nl-N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44015" y="2060848"/>
            <a:ext cx="2051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G3/4 Monte Carlo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2627089" y="2636912"/>
            <a:ext cx="1800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TDC, QDC data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50825" y="3068960"/>
            <a:ext cx="1800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7"/>
          <p:cNvCxnSpPr>
            <a:stCxn id="7" idx="3"/>
            <a:endCxn id="8" idx="1"/>
          </p:cNvCxnSpPr>
          <p:nvPr/>
        </p:nvCxnSpPr>
        <p:spPr>
          <a:xfrm>
            <a:off x="2195736" y="2245514"/>
            <a:ext cx="431353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3"/>
          <p:cNvCxnSpPr>
            <a:stCxn id="9" idx="3"/>
            <a:endCxn id="8" idx="1"/>
          </p:cNvCxnSpPr>
          <p:nvPr/>
        </p:nvCxnSpPr>
        <p:spPr>
          <a:xfrm flipV="1">
            <a:off x="2051720" y="2821578"/>
            <a:ext cx="575369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5"/>
          <p:cNvSpPr txBox="1"/>
          <p:nvPr/>
        </p:nvSpPr>
        <p:spPr>
          <a:xfrm>
            <a:off x="4860032" y="2636912"/>
            <a:ext cx="10808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6372200" y="2492896"/>
            <a:ext cx="10088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irst hits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7740352" y="2492896"/>
            <a:ext cx="13316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cxnSp>
        <p:nvCxnSpPr>
          <p:cNvPr id="17" name="Straight Arrow Connector 18"/>
          <p:cNvCxnSpPr>
            <a:stCxn id="8" idx="3"/>
            <a:endCxn id="14" idx="1"/>
          </p:cNvCxnSpPr>
          <p:nvPr/>
        </p:nvCxnSpPr>
        <p:spPr>
          <a:xfrm>
            <a:off x="4427984" y="2821578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0"/>
          <p:cNvCxnSpPr>
            <a:stCxn id="14" idx="3"/>
            <a:endCxn id="15" idx="1"/>
          </p:cNvCxnSpPr>
          <p:nvPr/>
        </p:nvCxnSpPr>
        <p:spPr>
          <a:xfrm flipV="1">
            <a:off x="5940847" y="2816062"/>
            <a:ext cx="431353" cy="55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2"/>
          <p:cNvCxnSpPr>
            <a:stCxn id="15" idx="3"/>
            <a:endCxn id="16" idx="1"/>
          </p:cNvCxnSpPr>
          <p:nvPr/>
        </p:nvCxnSpPr>
        <p:spPr>
          <a:xfrm>
            <a:off x="7381006" y="2816062"/>
            <a:ext cx="35934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3"/>
          <p:cNvSpPr txBox="1"/>
          <p:nvPr/>
        </p:nvSpPr>
        <p:spPr>
          <a:xfrm>
            <a:off x="2843808" y="3633991"/>
            <a:ext cx="136884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 bars</a:t>
            </a:r>
            <a:endParaRPr 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40"/>
          <p:cNvSpPr txBox="1"/>
          <p:nvPr/>
        </p:nvSpPr>
        <p:spPr>
          <a:xfrm>
            <a:off x="4896123" y="3501008"/>
            <a:ext cx="100863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 clusters</a:t>
            </a:r>
            <a:endParaRPr 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6372200" y="3501008"/>
            <a:ext cx="100863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 first hits</a:t>
            </a:r>
            <a:endParaRPr 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47"/>
          <p:cNvCxnSpPr>
            <a:stCxn id="8" idx="2"/>
            <a:endCxn id="23" idx="0"/>
          </p:cNvCxnSpPr>
          <p:nvPr/>
        </p:nvCxnSpPr>
        <p:spPr>
          <a:xfrm>
            <a:off x="3527537" y="3006244"/>
            <a:ext cx="695" cy="62774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1"/>
          <p:cNvCxnSpPr>
            <a:stCxn id="14" idx="2"/>
            <a:endCxn id="24" idx="0"/>
          </p:cNvCxnSpPr>
          <p:nvPr/>
        </p:nvCxnSpPr>
        <p:spPr>
          <a:xfrm>
            <a:off x="5400440" y="3006244"/>
            <a:ext cx="0" cy="49476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56"/>
          <p:cNvCxnSpPr>
            <a:stCxn id="15" idx="2"/>
            <a:endCxn id="25" idx="0"/>
          </p:cNvCxnSpPr>
          <p:nvPr/>
        </p:nvCxnSpPr>
        <p:spPr>
          <a:xfrm flipH="1">
            <a:off x="6876517" y="3139227"/>
            <a:ext cx="86" cy="36178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18" y="4787544"/>
            <a:ext cx="4248132" cy="196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64" l="7963" r="93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49597"/>
            <a:ext cx="1522512" cy="131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0"/>
          <p:cNvCxnSpPr/>
          <p:nvPr/>
        </p:nvCxnSpPr>
        <p:spPr>
          <a:xfrm flipV="1">
            <a:off x="5796136" y="5768470"/>
            <a:ext cx="2245412" cy="783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2"/>
          <p:cNvCxnSpPr/>
          <p:nvPr/>
        </p:nvCxnSpPr>
        <p:spPr>
          <a:xfrm flipV="1">
            <a:off x="5796136" y="5373216"/>
            <a:ext cx="2016224" cy="1167662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4860032" y="485717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hoot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&amp; n</a:t>
            </a:r>
          </a:p>
          <a:p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nl-N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VETO part of event &amp; </a:t>
            </a:r>
            <a:r>
              <a:rPr lang="nl-N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solve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neutron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6444208" y="62280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5940152" y="594928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0" name="Rectangle 1"/>
          <p:cNvSpPr/>
          <p:nvPr/>
        </p:nvSpPr>
        <p:spPr>
          <a:xfrm>
            <a:off x="107504" y="3861048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VETO bars: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Protons: 	84.8%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31.2%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VETOed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10615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events reconstructed OK.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5"/>
          <p:cNvSpPr/>
          <p:nvPr/>
        </p:nvSpPr>
        <p:spPr>
          <a:xfrm>
            <a:off x="107504" y="4848003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VETO clusters: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Protons: 	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83.7%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VETOed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Neutrons: 	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20.3%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VETOed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12688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events reconstructed OK.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26"/>
          <p:cNvSpPr/>
          <p:nvPr/>
        </p:nvSpPr>
        <p:spPr>
          <a:xfrm>
            <a:off x="107504" y="5818253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Protons: 	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88.2%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VETOed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5.7%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16960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reconstructed OK.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3059832" y="485717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25000 events,</a:t>
            </a:r>
          </a:p>
          <a:p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1 </a:t>
            </a:r>
            <a:r>
              <a:rPr lang="nl-NL" sz="16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nl-NL" sz="16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bars VETO.</a:t>
            </a:r>
            <a:endParaRPr lang="nl-NL" sz="16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IJL-OMLAAG 47"/>
          <p:cNvSpPr/>
          <p:nvPr/>
        </p:nvSpPr>
        <p:spPr>
          <a:xfrm>
            <a:off x="6593448" y="1340768"/>
            <a:ext cx="570840" cy="1152128"/>
          </a:xfrm>
          <a:prstGeom prst="downArrow">
            <a:avLst/>
          </a:prstGeom>
          <a:solidFill>
            <a:srgbClr val="00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kstvak 48"/>
          <p:cNvSpPr txBox="1"/>
          <p:nvPr/>
        </p:nvSpPr>
        <p:spPr>
          <a:xfrm>
            <a:off x="7020272" y="1484784"/>
            <a:ext cx="158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nl-NL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b="1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37" grpId="0"/>
      <p:bldP spid="38" grpId="0"/>
      <p:bldP spid="39" grpId="0"/>
      <p:bldP spid="40" grpId="0"/>
      <p:bldP spid="41" grpId="0"/>
      <p:bldP spid="42" grpId="0"/>
      <p:bldP spid="47" grpId="0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62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1075"/>
            <a:ext cx="9144000" cy="21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0432" y="980728"/>
            <a:ext cx="57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9/21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340768"/>
            <a:ext cx="856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VETO Geometry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2" y="1925542"/>
            <a:ext cx="6695127" cy="481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7679" y="5661248"/>
            <a:ext cx="197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p/n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, 25000 events/run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55976" y="2204864"/>
            <a:ext cx="0" cy="39180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5976" y="4653136"/>
            <a:ext cx="256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Optimum = 16 bars</a:t>
            </a:r>
            <a:endParaRPr 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7" y="1916832"/>
            <a:ext cx="28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</a:t>
            </a:r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gaps</a:t>
            </a:r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VETO Crystals</a:t>
            </a:r>
            <a:endParaRPr 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91683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few bars 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proton </a:t>
            </a:r>
            <a:r>
              <a:rPr lang="nl-NL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7679" y="3789040"/>
            <a:ext cx="2226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software: VETO First Hits.</a:t>
            </a:r>
          </a:p>
          <a:p>
            <a:endParaRPr lang="nl-NL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nl-N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 bars</a:t>
            </a:r>
            <a:endParaRPr lang="nl-N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6876763" y="2998693"/>
            <a:ext cx="237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&amp; 200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37101"/>
            <a:ext cx="73687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86" y="6447854"/>
            <a:ext cx="2665078" cy="2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122913"/>
            <a:ext cx="4880216" cy="44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8920"/>
            <a:ext cx="495643" cy="118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7" grpId="0"/>
      <p:bldP spid="3" grpId="0"/>
      <p:bldP spid="31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</TotalTime>
  <Words>1761</Words>
  <Application>Microsoft Office PowerPoint</Application>
  <PresentationFormat>Diavoorstelling (4:3)</PresentationFormat>
  <Paragraphs>452</Paragraphs>
  <Slides>24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University of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C.A. Douma</dc:creator>
  <cp:lastModifiedBy>Christiaan</cp:lastModifiedBy>
  <cp:revision>778</cp:revision>
  <dcterms:created xsi:type="dcterms:W3CDTF">2016-04-13T12:34:20Z</dcterms:created>
  <dcterms:modified xsi:type="dcterms:W3CDTF">2017-05-15T12:02:11Z</dcterms:modified>
</cp:coreProperties>
</file>