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3"/>
  </p:notesMasterIdLst>
  <p:sldIdLst>
    <p:sldId id="323" r:id="rId3"/>
    <p:sldId id="299" r:id="rId4"/>
    <p:sldId id="292" r:id="rId5"/>
    <p:sldId id="374" r:id="rId6"/>
    <p:sldId id="373" r:id="rId7"/>
    <p:sldId id="313" r:id="rId8"/>
    <p:sldId id="297" r:id="rId9"/>
    <p:sldId id="298" r:id="rId10"/>
    <p:sldId id="300" r:id="rId11"/>
    <p:sldId id="302" r:id="rId12"/>
    <p:sldId id="301" r:id="rId13"/>
    <p:sldId id="272" r:id="rId14"/>
    <p:sldId id="344" r:id="rId15"/>
    <p:sldId id="274" r:id="rId16"/>
    <p:sldId id="345" r:id="rId17"/>
    <p:sldId id="275" r:id="rId18"/>
    <p:sldId id="284" r:id="rId19"/>
    <p:sldId id="308" r:id="rId20"/>
    <p:sldId id="375" r:id="rId21"/>
    <p:sldId id="359" r:id="rId22"/>
    <p:sldId id="363" r:id="rId23"/>
    <p:sldId id="334" r:id="rId24"/>
    <p:sldId id="315" r:id="rId25"/>
    <p:sldId id="316" r:id="rId26"/>
    <p:sldId id="317" r:id="rId27"/>
    <p:sldId id="318" r:id="rId28"/>
    <p:sldId id="319" r:id="rId29"/>
    <p:sldId id="320" r:id="rId30"/>
    <p:sldId id="321" r:id="rId31"/>
    <p:sldId id="277" r:id="rId32"/>
    <p:sldId id="306" r:id="rId33"/>
    <p:sldId id="304" r:id="rId34"/>
    <p:sldId id="305" r:id="rId35"/>
    <p:sldId id="307" r:id="rId36"/>
    <p:sldId id="324" r:id="rId37"/>
    <p:sldId id="281" r:id="rId38"/>
    <p:sldId id="376" r:id="rId39"/>
    <p:sldId id="377" r:id="rId40"/>
    <p:sldId id="378" r:id="rId41"/>
    <p:sldId id="349" r:id="rId42"/>
    <p:sldId id="350" r:id="rId43"/>
    <p:sldId id="356" r:id="rId44"/>
    <p:sldId id="365" r:id="rId45"/>
    <p:sldId id="361" r:id="rId46"/>
    <p:sldId id="351" r:id="rId47"/>
    <p:sldId id="367" r:id="rId48"/>
    <p:sldId id="362" r:id="rId49"/>
    <p:sldId id="366" r:id="rId50"/>
    <p:sldId id="379" r:id="rId51"/>
    <p:sldId id="369" r:id="rId52"/>
    <p:sldId id="370" r:id="rId53"/>
    <p:sldId id="371" r:id="rId54"/>
    <p:sldId id="380" r:id="rId55"/>
    <p:sldId id="384" r:id="rId56"/>
    <p:sldId id="285" r:id="rId57"/>
    <p:sldId id="382" r:id="rId58"/>
    <p:sldId id="381" r:id="rId59"/>
    <p:sldId id="383" r:id="rId60"/>
    <p:sldId id="337" r:id="rId61"/>
    <p:sldId id="338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D1FF"/>
    <a:srgbClr val="05EF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4" autoAdjust="0"/>
    <p:restoredTop sz="91676"/>
  </p:normalViewPr>
  <p:slideViewPr>
    <p:cSldViewPr>
      <p:cViewPr>
        <p:scale>
          <a:sx n="66" d="100"/>
          <a:sy n="66" d="100"/>
        </p:scale>
        <p:origin x="-1934" y="-3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38554A-B74B-4FD7-94B9-AEB523CD0D6F}" type="datetimeFigureOut">
              <a:rPr lang="en-US" smtClean="0"/>
              <a:t>9/10/2017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13D919-85AA-4C0B-8934-1C8657E3B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519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2144-D08B-45DD-B98F-19CD2ED83CCB}" type="slidenum">
              <a:rPr kumimoji="0" lang="es-P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P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542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the intention of illustrating the idea of Lorentz symmetry</a:t>
            </a:r>
            <a:r>
              <a:rPr lang="en-US" baseline="0" dirty="0"/>
              <a:t> suppose that we do an experiment and obtain some results.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2144-D08B-45DD-B98F-19CD2ED83CCB}" type="slidenum">
              <a:rPr kumimoji="0" lang="es-P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P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5526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2144-D08B-45DD-B98F-19CD2ED83CCB}" type="slidenum">
              <a:rPr lang="es-PR" smtClean="0">
                <a:solidFill>
                  <a:prstClr val="black"/>
                </a:solidFill>
              </a:rPr>
              <a:pPr/>
              <a:t>12</a:t>
            </a:fld>
            <a:endParaRPr lang="es-P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5040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2144-D08B-45DD-B98F-19CD2ED83CCB}" type="slidenum">
              <a:rPr lang="es-PR" smtClean="0">
                <a:solidFill>
                  <a:prstClr val="black"/>
                </a:solidFill>
              </a:rPr>
              <a:pPr/>
              <a:t>13</a:t>
            </a:fld>
            <a:endParaRPr lang="es-P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5040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2144-D08B-45DD-B98F-19CD2ED83CCB}" type="slidenum">
              <a:rPr lang="es-PR" smtClean="0">
                <a:solidFill>
                  <a:prstClr val="black"/>
                </a:solidFill>
              </a:rPr>
              <a:pPr/>
              <a:t>14</a:t>
            </a:fld>
            <a:endParaRPr lang="es-P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504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2144-D08B-45DD-B98F-19CD2ED83CCB}" type="slidenum">
              <a:rPr lang="es-PR" smtClean="0">
                <a:solidFill>
                  <a:prstClr val="black"/>
                </a:solidFill>
              </a:rPr>
              <a:pPr/>
              <a:t>15</a:t>
            </a:fld>
            <a:endParaRPr lang="es-P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5040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2144-D08B-45DD-B98F-19CD2ED83CCB}" type="slidenum">
              <a:rPr lang="es-PR" smtClean="0"/>
              <a:t>16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5815040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2144-D08B-45DD-B98F-19CD2ED83CCB}" type="slidenum">
              <a:rPr lang="es-PR" smtClean="0"/>
              <a:t>17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5815040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2144-D08B-45DD-B98F-19CD2ED83CCB}" type="slidenum">
              <a:rPr lang="es-PR" smtClean="0"/>
              <a:t>18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5815040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2144-D08B-45DD-B98F-19CD2ED83CCB}" type="slidenum">
              <a:rPr lang="es-PR" smtClean="0"/>
              <a:t>19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5815040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Increase and decrease and stuff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2144-D08B-45DD-B98F-19CD2ED83CCB}" type="slidenum">
              <a:rPr kumimoji="0" lang="es-P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s-P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235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the intention of illustrating the idea of Lorentz symmetry</a:t>
            </a:r>
            <a:r>
              <a:rPr lang="en-US" baseline="0" dirty="0"/>
              <a:t> suppose that we do an experiment and obtain some results.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2144-D08B-45DD-B98F-19CD2ED83CCB}" type="slidenum">
              <a:rPr kumimoji="0" lang="es-P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P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2089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Increase and decrease and stuff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2144-D08B-45DD-B98F-19CD2ED83CCB}" type="slidenum">
              <a:rPr kumimoji="0" lang="es-P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s-P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0427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Increase and decrease and stuff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2144-D08B-45DD-B98F-19CD2ED83CCB}" type="slidenum">
              <a:rPr kumimoji="0" lang="es-P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s-P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3723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Increase and decrease and stuff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2144-D08B-45DD-B98F-19CD2ED83CCB}" type="slidenum">
              <a:rPr kumimoji="0" lang="es-P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s-P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7860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Increase and decrease and stuff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2144-D08B-45DD-B98F-19CD2ED83CCB}" type="slidenum">
              <a:rPr kumimoji="0" lang="es-P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s-P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172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2144-D08B-45DD-B98F-19CD2ED83CCB}" type="slidenum">
              <a:rPr kumimoji="0" lang="es-P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s-P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4168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2144-D08B-45DD-B98F-19CD2ED83CCB}" type="slidenum">
              <a:rPr kumimoji="0" lang="es-P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s-P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1280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2144-D08B-45DD-B98F-19CD2ED83CCB}" type="slidenum">
              <a:rPr kumimoji="0" lang="es-P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s-P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374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D79765-0EB6-4555-95A5-033B66D2F9F8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257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D79765-0EB6-4555-95A5-033B66D2F9F8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257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2144-D08B-45DD-B98F-19CD2ED83CCB}" type="slidenum">
              <a:rPr kumimoji="0" lang="es-P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s-P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37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the intention of illustrating the idea of Lorentz symmetry</a:t>
            </a:r>
            <a:r>
              <a:rPr lang="en-US" baseline="0" dirty="0"/>
              <a:t> suppose that we do an experiment and obtain some results.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2144-D08B-45DD-B98F-19CD2ED83CCB}" type="slidenum">
              <a:rPr kumimoji="0" lang="es-P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P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2089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3D919-85AA-4C0B-8934-1C8657E3B5E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7435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3D919-85AA-4C0B-8934-1C8657E3B5E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7435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3D919-85AA-4C0B-8934-1C8657E3B5E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7435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Block </a:t>
            </a:r>
            <a:r>
              <a:rPr lang="en-US" dirty="0" err="1" smtClean="0"/>
              <a:t>coeff</a:t>
            </a:r>
            <a:r>
              <a:rPr lang="en-US" dirty="0" smtClean="0"/>
              <a:t> cases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2144-D08B-45DD-B98F-19CD2ED83CCB}" type="slidenum">
              <a:rPr lang="es-PR" smtClean="0"/>
              <a:t>40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0513446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Block </a:t>
            </a:r>
            <a:r>
              <a:rPr lang="en-US" dirty="0" err="1" smtClean="0"/>
              <a:t>coeff</a:t>
            </a:r>
            <a:r>
              <a:rPr lang="en-US" dirty="0" smtClean="0"/>
              <a:t> cases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2144-D08B-45DD-B98F-19CD2ED83CCB}" type="slidenum">
              <a:rPr lang="es-PR" smtClean="0"/>
              <a:t>41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7816850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Block </a:t>
            </a:r>
            <a:r>
              <a:rPr lang="en-US" dirty="0" err="1" smtClean="0"/>
              <a:t>coeff</a:t>
            </a:r>
            <a:r>
              <a:rPr lang="en-US" dirty="0" smtClean="0"/>
              <a:t> cases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2144-D08B-45DD-B98F-19CD2ED83CCB}" type="slidenum">
              <a:rPr lang="es-PR" smtClean="0"/>
              <a:t>42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8371964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Block </a:t>
            </a:r>
            <a:r>
              <a:rPr lang="en-US" dirty="0" err="1" smtClean="0"/>
              <a:t>coeff</a:t>
            </a:r>
            <a:r>
              <a:rPr lang="en-US" dirty="0" smtClean="0"/>
              <a:t> cases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2144-D08B-45DD-B98F-19CD2ED83CCB}" type="slidenum">
              <a:rPr lang="es-PR" smtClean="0"/>
              <a:t>43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1254859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Block </a:t>
            </a:r>
            <a:r>
              <a:rPr lang="en-US" dirty="0" err="1" smtClean="0"/>
              <a:t>coeff</a:t>
            </a:r>
            <a:r>
              <a:rPr lang="en-US" dirty="0" smtClean="0"/>
              <a:t> cases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2144-D08B-45DD-B98F-19CD2ED83CCB}" type="slidenum">
              <a:rPr lang="es-PR" smtClean="0"/>
              <a:t>44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1254859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Block </a:t>
            </a:r>
            <a:r>
              <a:rPr lang="en-US" dirty="0" err="1" smtClean="0"/>
              <a:t>coeff</a:t>
            </a:r>
            <a:r>
              <a:rPr lang="en-US" dirty="0" smtClean="0"/>
              <a:t> cases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2144-D08B-45DD-B98F-19CD2ED83CCB}" type="slidenum">
              <a:rPr lang="es-PR" smtClean="0"/>
              <a:t>45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091614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Block </a:t>
            </a:r>
            <a:r>
              <a:rPr lang="en-US" dirty="0" err="1" smtClean="0"/>
              <a:t>coeff</a:t>
            </a:r>
            <a:r>
              <a:rPr lang="en-US" dirty="0" smtClean="0"/>
              <a:t> cases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2144-D08B-45DD-B98F-19CD2ED83CCB}" type="slidenum">
              <a:rPr lang="es-PR" smtClean="0"/>
              <a:t>46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09161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the intention of illustrating the idea of Lorentz symmetry</a:t>
            </a:r>
            <a:r>
              <a:rPr lang="en-US" baseline="0" dirty="0"/>
              <a:t> suppose that we do an experiment and obtain some results.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2144-D08B-45DD-B98F-19CD2ED83CCB}" type="slidenum">
              <a:rPr kumimoji="0" lang="es-P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P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8429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Block </a:t>
            </a:r>
            <a:r>
              <a:rPr lang="en-US" dirty="0" err="1" smtClean="0"/>
              <a:t>coeff</a:t>
            </a:r>
            <a:r>
              <a:rPr lang="en-US" dirty="0" smtClean="0"/>
              <a:t> cases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2144-D08B-45DD-B98F-19CD2ED83CCB}" type="slidenum">
              <a:rPr lang="es-PR" smtClean="0"/>
              <a:t>47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091614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Block </a:t>
            </a:r>
            <a:r>
              <a:rPr lang="en-US" dirty="0" err="1" smtClean="0"/>
              <a:t>coeff</a:t>
            </a:r>
            <a:r>
              <a:rPr lang="en-US" dirty="0" smtClean="0"/>
              <a:t> cases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2144-D08B-45DD-B98F-19CD2ED83CCB}" type="slidenum">
              <a:rPr lang="es-PR" smtClean="0"/>
              <a:t>48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091614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Block </a:t>
            </a:r>
            <a:r>
              <a:rPr lang="en-US" dirty="0" err="1" smtClean="0"/>
              <a:t>coeff</a:t>
            </a:r>
            <a:r>
              <a:rPr lang="en-US" dirty="0" smtClean="0"/>
              <a:t> cases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2144-D08B-45DD-B98F-19CD2ED83CCB}" type="slidenum">
              <a:rPr lang="es-PR" smtClean="0"/>
              <a:t>49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091614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Block </a:t>
            </a:r>
            <a:r>
              <a:rPr lang="en-US" dirty="0" err="1" smtClean="0"/>
              <a:t>coeff</a:t>
            </a:r>
            <a:r>
              <a:rPr lang="en-US" dirty="0" smtClean="0"/>
              <a:t> cases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2144-D08B-45DD-B98F-19CD2ED83CCB}" type="slidenum">
              <a:rPr lang="es-PR" smtClean="0"/>
              <a:t>50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091614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Block </a:t>
            </a:r>
            <a:r>
              <a:rPr lang="en-US" dirty="0" err="1" smtClean="0"/>
              <a:t>coeff</a:t>
            </a:r>
            <a:r>
              <a:rPr lang="en-US" dirty="0" smtClean="0"/>
              <a:t> cases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2144-D08B-45DD-B98F-19CD2ED83CCB}" type="slidenum">
              <a:rPr lang="es-PR" smtClean="0"/>
              <a:t>51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091614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Block </a:t>
            </a:r>
            <a:r>
              <a:rPr lang="en-US" dirty="0" err="1" smtClean="0"/>
              <a:t>coeff</a:t>
            </a:r>
            <a:r>
              <a:rPr lang="en-US" dirty="0" smtClean="0"/>
              <a:t> cases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2144-D08B-45DD-B98F-19CD2ED83CCB}" type="slidenum">
              <a:rPr lang="es-PR" smtClean="0"/>
              <a:t>52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09161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the intention of illustrating the idea of Lorentz symmetry</a:t>
            </a:r>
            <a:r>
              <a:rPr lang="en-US" baseline="0" dirty="0"/>
              <a:t> suppose that we do an experiment and obtain some results.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2144-D08B-45DD-B98F-19CD2ED83CCB}" type="slidenum">
              <a:rPr kumimoji="0" lang="es-P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P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842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the intention of illustrating the idea of Lorentz symmetry</a:t>
            </a:r>
            <a:r>
              <a:rPr lang="en-US" baseline="0" dirty="0"/>
              <a:t> suppose that we do an experiment and obtain some results.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2144-D08B-45DD-B98F-19CD2ED83CCB}" type="slidenum">
              <a:rPr kumimoji="0" lang="es-P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P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040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the intention of illustrating the idea of Lorentz symmetry</a:t>
            </a:r>
            <a:r>
              <a:rPr lang="en-US" baseline="0" dirty="0"/>
              <a:t> suppose that we do an experiment and obtain some results.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2144-D08B-45DD-B98F-19CD2ED83CCB}" type="slidenum">
              <a:rPr kumimoji="0" lang="es-P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P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980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the intention of illustrating the idea of Lorentz symmetry</a:t>
            </a:r>
            <a:r>
              <a:rPr lang="en-US" baseline="0" dirty="0"/>
              <a:t> suppose that we do an experiment and obtain some results.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2144-D08B-45DD-B98F-19CD2ED83CCB}" type="slidenum">
              <a:rPr kumimoji="0" lang="es-P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P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552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the intention of illustrating the idea of Lorentz symmetry</a:t>
            </a:r>
            <a:r>
              <a:rPr lang="en-US" baseline="0" dirty="0"/>
              <a:t> suppose that we do an experiment and obtain some results.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2144-D08B-45DD-B98F-19CD2ED83CCB}" type="slidenum">
              <a:rPr kumimoji="0" lang="es-P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P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552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45702-42A5-4E91-8CA9-C31BFEF9CE4B}" type="datetimeFigureOut">
              <a:rPr lang="en-US" smtClean="0"/>
              <a:t>9/10/2017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FFED0-3025-4600-80BA-241A61E6E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620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45702-42A5-4E91-8CA9-C31BFEF9CE4B}" type="datetimeFigureOut">
              <a:rPr lang="en-US" smtClean="0"/>
              <a:t>9/10/2017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FFED0-3025-4600-80BA-241A61E6E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582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45702-42A5-4E91-8CA9-C31BFEF9CE4B}" type="datetimeFigureOut">
              <a:rPr lang="en-US" smtClean="0"/>
              <a:t>9/10/2017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FFED0-3025-4600-80BA-241A61E6E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42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45702-42A5-4E91-8CA9-C31BFEF9CE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FFED0-3025-4600-80BA-241A61E6E6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557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45702-42A5-4E91-8CA9-C31BFEF9CE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FFED0-3025-4600-80BA-241A61E6E6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302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45702-42A5-4E91-8CA9-C31BFEF9CE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FFED0-3025-4600-80BA-241A61E6E6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2447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45702-42A5-4E91-8CA9-C31BFEF9CE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FFED0-3025-4600-80BA-241A61E6E6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4716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45702-42A5-4E91-8CA9-C31BFEF9CE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FFED0-3025-4600-80BA-241A61E6E6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5978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45702-42A5-4E91-8CA9-C31BFEF9CE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FFED0-3025-4600-80BA-241A61E6E6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4825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45702-42A5-4E91-8CA9-C31BFEF9CE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FFED0-3025-4600-80BA-241A61E6E6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406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45702-42A5-4E91-8CA9-C31BFEF9CE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FFED0-3025-4600-80BA-241A61E6E6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640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45702-42A5-4E91-8CA9-C31BFEF9CE4B}" type="datetimeFigureOut">
              <a:rPr lang="en-US" smtClean="0"/>
              <a:t>9/10/2017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FFED0-3025-4600-80BA-241A61E6E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411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45702-42A5-4E91-8CA9-C31BFEF9CE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FFED0-3025-4600-80BA-241A61E6E6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2011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45702-42A5-4E91-8CA9-C31BFEF9CE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FFED0-3025-4600-80BA-241A61E6E6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2696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45702-42A5-4E91-8CA9-C31BFEF9CE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FFED0-3025-4600-80BA-241A61E6E6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150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45702-42A5-4E91-8CA9-C31BFEF9CE4B}" type="datetimeFigureOut">
              <a:rPr lang="en-US" smtClean="0"/>
              <a:t>9/10/2017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FFED0-3025-4600-80BA-241A61E6E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504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45702-42A5-4E91-8CA9-C31BFEF9CE4B}" type="datetimeFigureOut">
              <a:rPr lang="en-US" smtClean="0"/>
              <a:t>9/10/2017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FFED0-3025-4600-80BA-241A61E6E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831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45702-42A5-4E91-8CA9-C31BFEF9CE4B}" type="datetimeFigureOut">
              <a:rPr lang="en-US" smtClean="0"/>
              <a:t>9/10/2017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FFED0-3025-4600-80BA-241A61E6E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215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45702-42A5-4E91-8CA9-C31BFEF9CE4B}" type="datetimeFigureOut">
              <a:rPr lang="en-US" smtClean="0"/>
              <a:t>9/10/2017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FFED0-3025-4600-80BA-241A61E6E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63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45702-42A5-4E91-8CA9-C31BFEF9CE4B}" type="datetimeFigureOut">
              <a:rPr lang="en-US" smtClean="0"/>
              <a:t>9/10/2017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FFED0-3025-4600-80BA-241A61E6E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86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45702-42A5-4E91-8CA9-C31BFEF9CE4B}" type="datetimeFigureOut">
              <a:rPr lang="en-US" smtClean="0"/>
              <a:t>9/10/2017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FFED0-3025-4600-80BA-241A61E6E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839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45702-42A5-4E91-8CA9-C31BFEF9CE4B}" type="datetimeFigureOut">
              <a:rPr lang="en-US" smtClean="0"/>
              <a:t>9/10/2017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FFED0-3025-4600-80BA-241A61E6E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283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5000"/>
            <a:lum/>
          </a:blip>
          <a:srcRect/>
          <a:tile tx="0" ty="0" sx="10000" sy="1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45702-42A5-4E91-8CA9-C31BFEF9CE4B}" type="datetimeFigureOut">
              <a:rPr lang="en-US" smtClean="0"/>
              <a:t>9/10/2017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FFED0-3025-4600-80BA-241A61E6E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41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45702-42A5-4E91-8CA9-C31BFEF9CE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FFED0-3025-4600-80BA-241A61E6E6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22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9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8.gif"/><Relationship Id="rId5" Type="http://schemas.openxmlformats.org/officeDocument/2006/relationships/image" Target="../media/image16.png"/><Relationship Id="rId10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4.png"/><Relationship Id="rId11" Type="http://schemas.openxmlformats.org/officeDocument/2006/relationships/image" Target="../media/image19.png"/><Relationship Id="rId5" Type="http://schemas.openxmlformats.org/officeDocument/2006/relationships/image" Target="../media/image33.png"/><Relationship Id="rId10" Type="http://schemas.microsoft.com/office/2007/relationships/hdphoto" Target="../media/hdphoto1.wdp"/><Relationship Id="rId4" Type="http://schemas.openxmlformats.org/officeDocument/2006/relationships/image" Target="../media/image21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3.gif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24.png"/><Relationship Id="rId5" Type="http://schemas.openxmlformats.org/officeDocument/2006/relationships/image" Target="../media/image34.png"/><Relationship Id="rId10" Type="http://schemas.openxmlformats.org/officeDocument/2006/relationships/image" Target="../media/image19.png"/><Relationship Id="rId4" Type="http://schemas.openxmlformats.org/officeDocument/2006/relationships/image" Target="../media/image33.png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4.png"/><Relationship Id="rId3" Type="http://schemas.openxmlformats.org/officeDocument/2006/relationships/image" Target="../media/image25.gif"/><Relationship Id="rId7" Type="http://schemas.openxmlformats.org/officeDocument/2006/relationships/image" Target="../media/image35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microsoft.com/office/2007/relationships/hdphoto" Target="../media/hdphoto1.wdp"/><Relationship Id="rId5" Type="http://schemas.openxmlformats.org/officeDocument/2006/relationships/image" Target="../media/image33.png"/><Relationship Id="rId10" Type="http://schemas.openxmlformats.org/officeDocument/2006/relationships/image" Target="../media/image22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0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40.png"/><Relationship Id="rId21" Type="http://schemas.openxmlformats.org/officeDocument/2006/relationships/image" Target="../media/image401.png"/><Relationship Id="rId12" Type="http://schemas.openxmlformats.org/officeDocument/2006/relationships/image" Target="../media/image390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43.png"/><Relationship Id="rId20" Type="http://schemas.openxmlformats.org/officeDocument/2006/relationships/image" Target="../media/image3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2.png"/><Relationship Id="rId11" Type="http://schemas.openxmlformats.org/officeDocument/2006/relationships/image" Target="../media/image380.png"/><Relationship Id="rId5" Type="http://schemas.openxmlformats.org/officeDocument/2006/relationships/image" Target="../media/image212.png"/><Relationship Id="rId15" Type="http://schemas.openxmlformats.org/officeDocument/2006/relationships/image" Target="../media/image420.png"/><Relationship Id="rId10" Type="http://schemas.openxmlformats.org/officeDocument/2006/relationships/image" Target="../media/image370.png"/><Relationship Id="rId19" Type="http://schemas.openxmlformats.org/officeDocument/2006/relationships/image" Target="../media/image351.png"/><Relationship Id="rId4" Type="http://schemas.openxmlformats.org/officeDocument/2006/relationships/image" Target="../media/image202.png"/><Relationship Id="rId14" Type="http://schemas.openxmlformats.org/officeDocument/2006/relationships/image" Target="../media/image41.png"/><Relationship Id="rId22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310.png"/><Relationship Id="rId18" Type="http://schemas.openxmlformats.org/officeDocument/2006/relationships/image" Target="../media/image45.png"/><Relationship Id="rId7" Type="http://schemas.openxmlformats.org/officeDocument/2006/relationships/image" Target="../media/image50.png"/><Relationship Id="rId12" Type="http://schemas.openxmlformats.org/officeDocument/2006/relationships/image" Target="../media/image300.png"/><Relationship Id="rId17" Type="http://schemas.openxmlformats.org/officeDocument/2006/relationships/image" Target="../media/image401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3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290.png"/><Relationship Id="rId15" Type="http://schemas.openxmlformats.org/officeDocument/2006/relationships/image" Target="../media/image351.png"/><Relationship Id="rId14" Type="http://schemas.openxmlformats.org/officeDocument/2006/relationships/image" Target="../media/image3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310.png"/><Relationship Id="rId18" Type="http://schemas.openxmlformats.org/officeDocument/2006/relationships/image" Target="../media/image45.png"/><Relationship Id="rId7" Type="http://schemas.openxmlformats.org/officeDocument/2006/relationships/image" Target="../media/image56.png"/><Relationship Id="rId12" Type="http://schemas.openxmlformats.org/officeDocument/2006/relationships/image" Target="../media/image300.png"/><Relationship Id="rId17" Type="http://schemas.openxmlformats.org/officeDocument/2006/relationships/image" Target="../media/image401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3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290.png"/><Relationship Id="rId15" Type="http://schemas.openxmlformats.org/officeDocument/2006/relationships/image" Target="../media/image351.png"/><Relationship Id="rId14" Type="http://schemas.openxmlformats.org/officeDocument/2006/relationships/image" Target="../media/image3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341.png"/><Relationship Id="rId18" Type="http://schemas.openxmlformats.org/officeDocument/2006/relationships/image" Target="../media/image45.png"/><Relationship Id="rId7" Type="http://schemas.openxmlformats.org/officeDocument/2006/relationships/image" Target="../media/image62.png"/><Relationship Id="rId12" Type="http://schemas.openxmlformats.org/officeDocument/2006/relationships/image" Target="../media/image330.png"/><Relationship Id="rId17" Type="http://schemas.openxmlformats.org/officeDocument/2006/relationships/image" Target="../media/image401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3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290.png"/><Relationship Id="rId15" Type="http://schemas.openxmlformats.org/officeDocument/2006/relationships/image" Target="../media/image351.png"/><Relationship Id="rId14" Type="http://schemas.openxmlformats.org/officeDocument/2006/relationships/image" Target="../media/image3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341.png"/><Relationship Id="rId18" Type="http://schemas.openxmlformats.org/officeDocument/2006/relationships/image" Target="../media/image45.png"/><Relationship Id="rId7" Type="http://schemas.openxmlformats.org/officeDocument/2006/relationships/image" Target="../media/image62.png"/><Relationship Id="rId12" Type="http://schemas.openxmlformats.org/officeDocument/2006/relationships/image" Target="../media/image361.png"/><Relationship Id="rId17" Type="http://schemas.openxmlformats.org/officeDocument/2006/relationships/image" Target="../media/image401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3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350.png"/><Relationship Id="rId15" Type="http://schemas.openxmlformats.org/officeDocument/2006/relationships/image" Target="../media/image351.png"/><Relationship Id="rId14" Type="http://schemas.openxmlformats.org/officeDocument/2006/relationships/image" Target="../media/image340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1.png"/><Relationship Id="rId3" Type="http://schemas.openxmlformats.org/officeDocument/2006/relationships/image" Target="../media/image46.png"/><Relationship Id="rId12" Type="http://schemas.openxmlformats.org/officeDocument/2006/relationships/image" Target="../media/image340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7.png"/><Relationship Id="rId15" Type="http://schemas.openxmlformats.org/officeDocument/2006/relationships/image" Target="../media/image401.png"/><Relationship Id="rId10" Type="http://schemas.openxmlformats.org/officeDocument/2006/relationships/image" Target="../media/image69.png"/><Relationship Id="rId14" Type="http://schemas.openxmlformats.org/officeDocument/2006/relationships/image" Target="../media/image36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0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2.png"/><Relationship Id="rId5" Type="http://schemas.openxmlformats.org/officeDocument/2006/relationships/image" Target="../media/image351.png"/><Relationship Id="rId4" Type="http://schemas.openxmlformats.org/officeDocument/2006/relationships/image" Target="../media/image34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0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2.png"/><Relationship Id="rId5" Type="http://schemas.openxmlformats.org/officeDocument/2006/relationships/image" Target="../media/image351.png"/><Relationship Id="rId4" Type="http://schemas.openxmlformats.org/officeDocument/2006/relationships/image" Target="../media/image340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0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70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0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76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440.png"/><Relationship Id="rId5" Type="http://schemas.openxmlformats.org/officeDocument/2006/relationships/image" Target="../media/image58.png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0.png"/><Relationship Id="rId5" Type="http://schemas.openxmlformats.org/officeDocument/2006/relationships/image" Target="../media/image45.png"/><Relationship Id="rId10" Type="http://schemas.openxmlformats.org/officeDocument/2006/relationships/image" Target="../media/image400.png"/><Relationship Id="rId4" Type="http://schemas.openxmlformats.org/officeDocument/2006/relationships/image" Target="../media/image40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1.gif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2.g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1.gif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2.gif"/><Relationship Id="rId9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1.gif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9" Type="http://schemas.openxmlformats.org/officeDocument/2006/relationships/image" Target="../media/image6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0.png"/><Relationship Id="rId4" Type="http://schemas.openxmlformats.org/officeDocument/2006/relationships/image" Target="../media/image6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1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3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3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jpe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video" Target="../media/media4.mp4"/><Relationship Id="rId7" Type="http://schemas.openxmlformats.org/officeDocument/2006/relationships/image" Target="../media/image23.png"/><Relationship Id="rId2" Type="http://schemas.microsoft.com/office/2007/relationships/media" Target="../media/media4.mp4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loyola university logo new orlea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947" y="4610100"/>
            <a:ext cx="3062725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88272" y="4025324"/>
            <a:ext cx="26861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Arnaldo Vargas</a:t>
            </a:r>
            <a:endParaRPr lang="en-US" sz="32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9" name="Picture 5" descr="C:\Users\Arnaldo\Documents\Animations\Photoshops\AtomicClock\AtomicClockportada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43200"/>
            <a:ext cx="4978400" cy="3733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" y="487538"/>
            <a:ext cx="8931472" cy="85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2739" y="609600"/>
            <a:ext cx="8466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CPT Violation, Lorentz Violation, and Exotic Atoms</a:t>
            </a:r>
            <a:endParaRPr lang="en-US" sz="32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326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3B0B36B-CABB-4446-8B23-EEA4D1B17ECF}"/>
              </a:ext>
            </a:extLst>
          </p:cNvPr>
          <p:cNvSpPr/>
          <p:nvPr/>
        </p:nvSpPr>
        <p:spPr>
          <a:xfrm>
            <a:off x="-18240" y="2330559"/>
            <a:ext cx="9144000" cy="19138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9A0FA82-BEAB-4B9F-BE26-12005C290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5" y="3010638"/>
            <a:ext cx="4191000" cy="79057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0EFE18C-0E7A-4460-A4DD-0675E4FE0005}"/>
              </a:ext>
            </a:extLst>
          </p:cNvPr>
          <p:cNvSpPr txBox="1"/>
          <p:nvPr/>
        </p:nvSpPr>
        <p:spPr>
          <a:xfrm>
            <a:off x="439615" y="2485820"/>
            <a:ext cx="354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Explicit symmetry breaking</a:t>
            </a:r>
            <a:endParaRPr lang="es-PR" sz="2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FA894A5-9D69-4207-B37F-8E22536F2702}"/>
              </a:ext>
            </a:extLst>
          </p:cNvPr>
          <p:cNvSpPr txBox="1"/>
          <p:nvPr/>
        </p:nvSpPr>
        <p:spPr>
          <a:xfrm>
            <a:off x="634654" y="3805535"/>
            <a:ext cx="2986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Applied magnetic field</a:t>
            </a:r>
            <a:endParaRPr lang="es-PR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D289CF89-CF47-47DC-9BF5-4ACB45FC67A9}"/>
                  </a:ext>
                </a:extLst>
              </p:cNvPr>
              <p:cNvSpPr txBox="1"/>
              <p:nvPr/>
            </p:nvSpPr>
            <p:spPr>
              <a:xfrm>
                <a:off x="4946404" y="2504217"/>
                <a:ext cx="3141437" cy="5064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effectLst/>
                          <a:latin typeface="Cambria Math"/>
                        </a:rPr>
                        <m:t>𝐻</m:t>
                      </m:r>
                      <m:r>
                        <a:rPr lang="en-US" sz="2400" b="0" i="1" smtClean="0">
                          <a:effectLst/>
                          <a:latin typeface="Cambria Math" panose="02040503050406030204" pitchFamily="18" charset="0"/>
                        </a:rPr>
                        <m:t>=…+</m:t>
                      </m:r>
                      <m:sSub>
                        <m:sSubPr>
                          <m:ctrlPr>
                            <a:rPr lang="en-US" sz="2400" i="1" smtClean="0">
                              <a:effectLst/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effectLst/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smtClean="0">
                              <a:effectLst/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sz="2400" b="1" i="1" smtClean="0">
                          <a:effectLst/>
                          <a:latin typeface="Cambria Math"/>
                        </a:rPr>
                        <m:t> </m:t>
                      </m:r>
                      <m:acc>
                        <m:accPr>
                          <m:chr m:val="⃗"/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</a:rPr>
                            <m:t>𝑩</m:t>
                          </m:r>
                        </m:e>
                      </m:acc>
                      <m:r>
                        <a:rPr lang="en-US" sz="2400" b="0" i="1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∙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effectLst/>
                                  <a:latin typeface="Cambria Math"/>
                                </a:rPr>
                                <m:t>𝜇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es-PR" sz="2400" dirty="0">
                  <a:effectLst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D289CF89-CF47-47DC-9BF5-4ACB45FC67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6404" y="2504217"/>
                <a:ext cx="3141437" cy="50642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6EE7948A-FA93-4F3F-864A-48F80B613EA1}"/>
              </a:ext>
            </a:extLst>
          </p:cNvPr>
          <p:cNvSpPr txBox="1"/>
          <p:nvPr/>
        </p:nvSpPr>
        <p:spPr>
          <a:xfrm>
            <a:off x="4819564" y="3213478"/>
            <a:ext cx="3979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magnetic field explicitly selects a preferred orientation</a:t>
            </a:r>
            <a:endParaRPr lang="es-PR" sz="24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DB0AE3E6-4A81-4CBF-8147-E0CF3BD19247}"/>
              </a:ext>
            </a:extLst>
          </p:cNvPr>
          <p:cNvSpPr/>
          <p:nvPr/>
        </p:nvSpPr>
        <p:spPr>
          <a:xfrm>
            <a:off x="1" y="838200"/>
            <a:ext cx="9144000" cy="11957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B36B4BCC-CB8D-43DC-A0DF-AC58AC02DD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85" y="1002502"/>
            <a:ext cx="4194412" cy="88399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9C05ADA-43F6-492A-840D-1E248FA5F829}"/>
              </a:ext>
            </a:extLst>
          </p:cNvPr>
          <p:cNvSpPr txBox="1"/>
          <p:nvPr/>
        </p:nvSpPr>
        <p:spPr>
          <a:xfrm>
            <a:off x="4657811" y="1041994"/>
            <a:ext cx="414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Symmetry: relative orientation of the magnetic dipoles</a:t>
            </a:r>
            <a:endParaRPr lang="es-PR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F2584EF-1FC7-4A59-8AFC-FC820C376013}"/>
              </a:ext>
            </a:extLst>
          </p:cNvPr>
          <p:cNvSpPr txBox="1"/>
          <p:nvPr/>
        </p:nvSpPr>
        <p:spPr>
          <a:xfrm>
            <a:off x="2021174" y="248420"/>
            <a:ext cx="5101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Representing Broken 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symmetries</a:t>
            </a:r>
          </a:p>
        </p:txBody>
      </p:sp>
    </p:spTree>
    <p:extLst>
      <p:ext uri="{BB962C8B-B14F-4D97-AF65-F5344CB8AC3E}">
        <p14:creationId xmlns:p14="http://schemas.microsoft.com/office/powerpoint/2010/main" val="44846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A3B0B36B-CABB-4446-8B23-EEA4D1B17ECF}"/>
              </a:ext>
            </a:extLst>
          </p:cNvPr>
          <p:cNvSpPr/>
          <p:nvPr/>
        </p:nvSpPr>
        <p:spPr>
          <a:xfrm>
            <a:off x="-18240" y="2317672"/>
            <a:ext cx="9144000" cy="19138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F09ECB63-3EB6-42A2-9563-B0CF4D3A3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85" y="3013903"/>
            <a:ext cx="4194412" cy="792549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DB0AE3E6-4A81-4CBF-8147-E0CF3BD19247}"/>
              </a:ext>
            </a:extLst>
          </p:cNvPr>
          <p:cNvSpPr/>
          <p:nvPr/>
        </p:nvSpPr>
        <p:spPr>
          <a:xfrm>
            <a:off x="1" y="838200"/>
            <a:ext cx="9144000" cy="11957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B36B4BCC-CB8D-43DC-A0DF-AC58AC02DD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85" y="1002502"/>
            <a:ext cx="4194412" cy="883997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B4F53B4F-B0B8-43F6-995C-BD86AE930E4C}"/>
              </a:ext>
            </a:extLst>
          </p:cNvPr>
          <p:cNvSpPr/>
          <p:nvPr/>
        </p:nvSpPr>
        <p:spPr>
          <a:xfrm>
            <a:off x="-15304" y="4413166"/>
            <a:ext cx="9144000" cy="19138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9C05ADA-43F6-492A-840D-1E248FA5F829}"/>
              </a:ext>
            </a:extLst>
          </p:cNvPr>
          <p:cNvSpPr txBox="1"/>
          <p:nvPr/>
        </p:nvSpPr>
        <p:spPr>
          <a:xfrm>
            <a:off x="4657811" y="1041994"/>
            <a:ext cx="414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Symmetry: relative orientation of the magnetic dipoles</a:t>
            </a:r>
            <a:endParaRPr lang="es-PR" sz="240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3E5CE4D-2B8A-4006-8703-EDB2D00532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5" y="5006120"/>
            <a:ext cx="4191000" cy="79057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0EFE18C-0E7A-4460-A4DD-0675E4FE0005}"/>
              </a:ext>
            </a:extLst>
          </p:cNvPr>
          <p:cNvSpPr txBox="1"/>
          <p:nvPr/>
        </p:nvSpPr>
        <p:spPr>
          <a:xfrm>
            <a:off x="439615" y="2472933"/>
            <a:ext cx="354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Explicit symmetry breaking</a:t>
            </a:r>
            <a:endParaRPr lang="es-PR" sz="2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FA894A5-9D69-4207-B37F-8E22536F2702}"/>
              </a:ext>
            </a:extLst>
          </p:cNvPr>
          <p:cNvSpPr txBox="1"/>
          <p:nvPr/>
        </p:nvSpPr>
        <p:spPr>
          <a:xfrm>
            <a:off x="634654" y="3792648"/>
            <a:ext cx="2986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Applied magnetic field</a:t>
            </a:r>
            <a:endParaRPr lang="es-PR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D289CF89-CF47-47DC-9BF5-4ACB45FC67A9}"/>
                  </a:ext>
                </a:extLst>
              </p:cNvPr>
              <p:cNvSpPr txBox="1"/>
              <p:nvPr/>
            </p:nvSpPr>
            <p:spPr>
              <a:xfrm>
                <a:off x="4946404" y="2491330"/>
                <a:ext cx="3141437" cy="5064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effectLst/>
                          <a:latin typeface="Cambria Math"/>
                        </a:rPr>
                        <m:t>𝐻</m:t>
                      </m:r>
                      <m:r>
                        <a:rPr lang="en-US" sz="2400" b="0" i="1" smtClean="0">
                          <a:effectLst/>
                          <a:latin typeface="Cambria Math" panose="02040503050406030204" pitchFamily="18" charset="0"/>
                        </a:rPr>
                        <m:t>=…+</m:t>
                      </m:r>
                      <m:sSub>
                        <m:sSubPr>
                          <m:ctrlPr>
                            <a:rPr lang="en-US" sz="2400" i="1" smtClean="0">
                              <a:effectLst/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effectLst/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smtClean="0">
                              <a:effectLst/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sz="2400" b="1" i="1" smtClean="0">
                          <a:effectLst/>
                          <a:latin typeface="Cambria Math"/>
                        </a:rPr>
                        <m:t> </m:t>
                      </m:r>
                      <m:acc>
                        <m:accPr>
                          <m:chr m:val="⃗"/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</a:rPr>
                            <m:t>𝑩</m:t>
                          </m:r>
                        </m:e>
                      </m:acc>
                      <m:r>
                        <a:rPr lang="en-US" sz="2400" b="0" i="1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∙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effectLst/>
                                  <a:latin typeface="Cambria Math"/>
                                </a:rPr>
                                <m:t>𝜇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es-PR" sz="2400" dirty="0">
                  <a:effectLst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D289CF89-CF47-47DC-9BF5-4ACB45FC67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6404" y="2491330"/>
                <a:ext cx="3141437" cy="506421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EE7948A-FA93-4F3F-864A-48F80B613EA1}"/>
              </a:ext>
            </a:extLst>
          </p:cNvPr>
          <p:cNvSpPr txBox="1"/>
          <p:nvPr/>
        </p:nvSpPr>
        <p:spPr>
          <a:xfrm>
            <a:off x="4819564" y="3200591"/>
            <a:ext cx="3979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magnetic field explicitly selects a preferred orientation</a:t>
            </a:r>
            <a:endParaRPr lang="es-PR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E0D73657-BD84-4470-AD28-9676C6075118}"/>
                  </a:ext>
                </a:extLst>
              </p:cNvPr>
              <p:cNvSpPr txBox="1"/>
              <p:nvPr/>
            </p:nvSpPr>
            <p:spPr>
              <a:xfrm>
                <a:off x="-18240" y="5743686"/>
                <a:ext cx="104201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/>
                        </a:rPr>
                        <m:t>𝑇</m:t>
                      </m:r>
                      <m:r>
                        <a:rPr lang="en-US" sz="2400" i="1" smtClean="0">
                          <a:latin typeface="Cambria Math"/>
                        </a:rPr>
                        <m:t>→0</m:t>
                      </m:r>
                    </m:oMath>
                  </m:oMathPara>
                </a14:m>
                <a:endParaRPr lang="es-PR" sz="2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E0D73657-BD84-4470-AD28-9676C60751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240" y="5743686"/>
                <a:ext cx="1042016" cy="46166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89C792E5-D1F2-4959-90F8-D32455EFA0E6}"/>
              </a:ext>
            </a:extLst>
          </p:cNvPr>
          <p:cNvSpPr txBox="1"/>
          <p:nvPr/>
        </p:nvSpPr>
        <p:spPr>
          <a:xfrm>
            <a:off x="439615" y="4597464"/>
            <a:ext cx="4283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Spontaneous symmetry breaking</a:t>
            </a:r>
            <a:endParaRPr lang="es-PR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20208F03-5223-4B1C-BAE7-F1B1416F34F8}"/>
                  </a:ext>
                </a:extLst>
              </p:cNvPr>
              <p:cNvSpPr txBox="1"/>
              <p:nvPr/>
            </p:nvSpPr>
            <p:spPr>
              <a:xfrm>
                <a:off x="4946404" y="4891787"/>
                <a:ext cx="3240631" cy="5064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≃…+</m:t>
                      </m:r>
                      <m:sSub>
                        <m:sSub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sz="240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</m:acc>
                      <m:r>
                        <a:rPr lang="en-US" sz="2400" i="1" smtClean="0">
                          <a:latin typeface="Cambria Math"/>
                        </a:rPr>
                        <m:t>∙</m:t>
                      </m:r>
                      <m:sSub>
                        <m:sSub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400" i="1" smtClean="0">
                                  <a:latin typeface="Cambria Math"/>
                                </a:rPr>
                                <m:t>𝜇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es-PR" sz="24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0208F03-5223-4B1C-BAE7-F1B1416F3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6404" y="4891787"/>
                <a:ext cx="3240631" cy="506421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99D889A-0E6D-4FB6-A122-45475615174F}"/>
              </a:ext>
            </a:extLst>
          </p:cNvPr>
          <p:cNvSpPr txBox="1"/>
          <p:nvPr/>
        </p:nvSpPr>
        <p:spPr>
          <a:xfrm>
            <a:off x="5457256" y="5363404"/>
            <a:ext cx="3044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magnetization is a preferred orientation </a:t>
            </a:r>
            <a:endParaRPr lang="es-PR" sz="24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3F93DE48-7763-42CF-B1E8-4EF1E06DFF79}"/>
              </a:ext>
            </a:extLst>
          </p:cNvPr>
          <p:cNvSpPr txBox="1"/>
          <p:nvPr/>
        </p:nvSpPr>
        <p:spPr>
          <a:xfrm>
            <a:off x="1401836" y="5700957"/>
            <a:ext cx="2053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Magnetization</a:t>
            </a:r>
            <a:endParaRPr lang="es-PR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6A44351C-1798-49CE-9FC4-1B9697A8FD31}"/>
              </a:ext>
            </a:extLst>
          </p:cNvPr>
          <p:cNvSpPr/>
          <p:nvPr/>
        </p:nvSpPr>
        <p:spPr>
          <a:xfrm>
            <a:off x="6519652" y="4939882"/>
            <a:ext cx="941912" cy="48378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2591F64A-DACB-43EA-981E-7A86CCD9D059}"/>
              </a:ext>
            </a:extLst>
          </p:cNvPr>
          <p:cNvSpPr/>
          <p:nvPr/>
        </p:nvSpPr>
        <p:spPr>
          <a:xfrm>
            <a:off x="6476826" y="2509455"/>
            <a:ext cx="984738" cy="48378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7DA08FF6-12C0-4ABC-81EE-06721D206D25}"/>
              </a:ext>
            </a:extLst>
          </p:cNvPr>
          <p:cNvCxnSpPr>
            <a:cxnSpLocks/>
            <a:stCxn id="30" idx="4"/>
            <a:endCxn id="29" idx="0"/>
          </p:cNvCxnSpPr>
          <p:nvPr/>
        </p:nvCxnSpPr>
        <p:spPr>
          <a:xfrm>
            <a:off x="6969195" y="2993240"/>
            <a:ext cx="21413" cy="194664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022F9D42-9C73-4CD9-8F1F-03DA5ABB5FB1}"/>
                  </a:ext>
                </a:extLst>
              </p:cNvPr>
              <p:cNvSpPr txBox="1"/>
              <p:nvPr/>
            </p:nvSpPr>
            <p:spPr>
              <a:xfrm>
                <a:off x="5683586" y="4376756"/>
                <a:ext cx="2000419" cy="5064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22F9D42-9C73-4CD9-8F1F-03DA5ABB5F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3586" y="4376756"/>
                <a:ext cx="2000419" cy="506421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F2584EF-1FC7-4A59-8AFC-FC820C376013}"/>
              </a:ext>
            </a:extLst>
          </p:cNvPr>
          <p:cNvSpPr txBox="1"/>
          <p:nvPr/>
        </p:nvSpPr>
        <p:spPr>
          <a:xfrm>
            <a:off x="2021174" y="248420"/>
            <a:ext cx="5101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Representing Broken 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symmetries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662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7764" y="711591"/>
            <a:ext cx="8087727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Lorentz-violation controlling coefficients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              </a:t>
            </a:r>
            <a:r>
              <a:rPr lang="en-US" sz="2400" b="1" dirty="0" smtClean="0">
                <a:solidFill>
                  <a:srgbClr val="00CC00"/>
                </a:solidFill>
              </a:rPr>
              <a:t>Field operator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01555" y="1371600"/>
                <a:ext cx="7620000" cy="712246"/>
              </a:xfrm>
              <a:prstGeom prst="rect">
                <a:avLst/>
              </a:prstGeom>
              <a:effectLst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ℒ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=…+</m:t>
                      </m:r>
                      <m:sSup>
                        <m:sSup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</a:rPr>
                            <m:t>𝒆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</a:rPr>
                            <m:t>𝝁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sz="3600" b="1" i="1" smtClean="0">
                              <a:ln>
                                <a:noFill/>
                              </a:ln>
                              <a:solidFill>
                                <a:srgbClr val="00CC00"/>
                              </a:solidFill>
                              <a:effectLst/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3600" b="1" i="1" smtClean="0">
                              <a:ln>
                                <a:noFill/>
                              </a:ln>
                              <a:solidFill>
                                <a:srgbClr val="00CC00"/>
                              </a:solidFill>
                              <a:effectLst/>
                              <a:latin typeface="Cambria Math"/>
                            </a:rPr>
                            <m:t>𝝍</m:t>
                          </m:r>
                        </m:e>
                      </m:acc>
                      <m:r>
                        <a:rPr lang="en-US" sz="3600" b="1" i="1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Cambria Math"/>
                        </a:rPr>
                        <m:t>𝒊</m:t>
                      </m:r>
                      <m:sSub>
                        <m:sSubPr>
                          <m:ctrlPr>
                            <a:rPr lang="en-US" sz="3600" b="1" i="1" smtClean="0">
                              <a:ln>
                                <a:noFill/>
                              </a:ln>
                              <a:solidFill>
                                <a:srgbClr val="00CC00"/>
                              </a:solidFill>
                              <a:effectLst/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ln>
                                <a:noFill/>
                              </a:ln>
                              <a:solidFill>
                                <a:srgbClr val="00CC00"/>
                              </a:solidFill>
                              <a:effectLst/>
                              <a:latin typeface="Cambria Math"/>
                            </a:rPr>
                            <m:t>𝝏</m:t>
                          </m:r>
                        </m:e>
                        <m:sub>
                          <m:r>
                            <a:rPr lang="en-US" sz="3600" b="1" i="1" smtClean="0">
                              <a:ln>
                                <a:noFill/>
                              </a:ln>
                              <a:solidFill>
                                <a:srgbClr val="00CC00"/>
                              </a:solidFill>
                              <a:effectLst/>
                              <a:latin typeface="Cambria Math"/>
                            </a:rPr>
                            <m:t>𝝁</m:t>
                          </m:r>
                        </m:sub>
                      </m:sSub>
                      <m:r>
                        <a:rPr lang="en-US" sz="3600" b="1" i="1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Cambria Math"/>
                        </a:rPr>
                        <m:t>𝝍</m:t>
                      </m:r>
                      <m:r>
                        <a:rPr lang="en-US" sz="3600" b="0" i="1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+…</m:t>
                      </m:r>
                    </m:oMath>
                  </m:oMathPara>
                </a14:m>
                <a:endParaRPr lang="en-US" sz="3600" b="1" i="1" dirty="0">
                  <a:solidFill>
                    <a:prstClr val="black"/>
                  </a:solidFill>
                  <a:effectLst/>
                  <a:latin typeface="Cambria Math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555" y="1371600"/>
                <a:ext cx="7620000" cy="71224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2286000" y="3962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79842" y="2209800"/>
            <a:ext cx="9143999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Lorentz-violation controlling coefficients can be understood as the components of constant uniform background fields that permeate Minkowski spacetime</a:t>
            </a:r>
            <a:endParaRPr lang="es-PR" sz="20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3747" y="116472"/>
            <a:ext cx="82065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Lorentz violation as background fields 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028" name="Picture 4" descr="C:\Users\Arnaldo\Documents\Teaching\Syllabus\arrow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52" y="3048000"/>
            <a:ext cx="5334000" cy="405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947932"/>
            <a:ext cx="2914650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6248400" y="3329651"/>
            <a:ext cx="0" cy="1143000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447800" y="5996076"/>
            <a:ext cx="3003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Fixed inertial reference frame 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3024552" y="5577551"/>
            <a:ext cx="137251" cy="4070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7277100" y="5366554"/>
            <a:ext cx="381000" cy="4219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096055" y="5811410"/>
            <a:ext cx="1124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Lab frame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447800" y="3505200"/>
            <a:ext cx="457200" cy="4427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965968" y="3135868"/>
                <a:ext cx="21638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Representation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𝒆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𝝁</m:t>
                        </m:r>
                      </m:sup>
                    </m:sSup>
                  </m:oMath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968" y="3135868"/>
                <a:ext cx="2163862" cy="369332"/>
              </a:xfrm>
              <a:prstGeom prst="rect">
                <a:avLst/>
              </a:prstGeom>
              <a:blipFill rotWithShape="1">
                <a:blip r:embed="rId7"/>
                <a:stretch>
                  <a:fillRect l="-2254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4487196" y="2950574"/>
                <a:ext cx="2835520" cy="4022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Representation </a:t>
                </a:r>
                <a:r>
                  <a:rPr lang="en-US" dirty="0" smtClean="0"/>
                  <a:t>of </a:t>
                </a:r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en-US" b="1" i="1"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b="1" i="1">
                                <a:solidFill>
                                  <a:srgbClr val="00CC0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solidFill>
                                  <a:srgbClr val="00CC00"/>
                                </a:solidFill>
                                <a:latin typeface="Cambria Math"/>
                              </a:rPr>
                              <m:t>𝝍</m:t>
                            </m:r>
                          </m:e>
                        </m:acc>
                        <m:r>
                          <a:rPr lang="en-US" b="1" i="1">
                            <a:solidFill>
                              <a:srgbClr val="00CC00"/>
                            </a:solidFill>
                            <a:latin typeface="Cambria Math"/>
                          </a:rPr>
                          <m:t>𝒊</m:t>
                        </m:r>
                        <m:sSub>
                          <m:sSubPr>
                            <m:ctrlPr>
                              <a:rPr lang="en-US" b="1" i="1">
                                <a:solidFill>
                                  <a:srgbClr val="00CC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rgbClr val="00CC00"/>
                                </a:solidFill>
                                <a:latin typeface="Cambria Math"/>
                              </a:rPr>
                              <m:t>𝝏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rgbClr val="00CC00"/>
                                </a:solidFill>
                                <a:latin typeface="Cambria Math"/>
                              </a:rPr>
                              <m:t>𝝁</m:t>
                            </m:r>
                          </m:sub>
                        </m:sSub>
                        <m:r>
                          <a:rPr lang="en-US" b="1" i="1">
                            <a:solidFill>
                              <a:srgbClr val="00CC00"/>
                            </a:solidFill>
                            <a:latin typeface="Cambria Math"/>
                          </a:rPr>
                          <m:t>𝝍</m:t>
                        </m:r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7196" y="2950574"/>
                <a:ext cx="2835520" cy="402226"/>
              </a:xfrm>
              <a:prstGeom prst="rect">
                <a:avLst/>
              </a:prstGeom>
              <a:blipFill rotWithShape="1">
                <a:blip r:embed="rId8"/>
                <a:stretch>
                  <a:fillRect l="-1720" t="-4545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/>
          <p:cNvCxnSpPr/>
          <p:nvPr/>
        </p:nvCxnSpPr>
        <p:spPr>
          <a:xfrm>
            <a:off x="5462952" y="3214868"/>
            <a:ext cx="457200" cy="4427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758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50" y="685800"/>
            <a:ext cx="9150350" cy="29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153527" y="3135867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Relative velocity between lab frame and fixed frame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915750" y="381000"/>
            <a:ext cx="1999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Fixed inertial frame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623201" y="3505200"/>
            <a:ext cx="1139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Lab frame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818821" y="2209800"/>
                <a:ext cx="3345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8821" y="2209800"/>
                <a:ext cx="334579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818821" y="697468"/>
                <a:ext cx="3345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8821" y="697468"/>
                <a:ext cx="334579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8686800" y="1905000"/>
                <a:ext cx="3679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6800" y="1905000"/>
                <a:ext cx="367986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8686800" y="3364468"/>
                <a:ext cx="3679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6800" y="3364468"/>
                <a:ext cx="367986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46" b="10526"/>
          <a:stretch/>
        </p:blipFill>
        <p:spPr bwMode="auto">
          <a:xfrm flipH="1">
            <a:off x="609600" y="990600"/>
            <a:ext cx="1887441" cy="78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C:\Users\Arnaldo\Documents\Teaching\Syllabus\arrows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045" y="2447891"/>
            <a:ext cx="3755474" cy="285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>
            <a:stCxn id="20" idx="1"/>
          </p:cNvCxnSpPr>
          <p:nvPr/>
        </p:nvCxnSpPr>
        <p:spPr>
          <a:xfrm flipV="1">
            <a:off x="7623201" y="3597532"/>
            <a:ext cx="530199" cy="923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089519" y="3782198"/>
            <a:ext cx="1063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Chewie’s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3302341" y="2031660"/>
            <a:ext cx="184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Expectation value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475107" y="609600"/>
                <a:ext cx="1733039" cy="505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〈"/>
                          <m:endChr m:val="〉"/>
                          <m:ctrlPr>
                            <a:rPr lang="en-US" sz="2400" b="0" i="1" smtClean="0">
                              <a:effectLst/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US" sz="24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𝝁</m:t>
                              </m:r>
                            </m:sup>
                          </m:sSup>
                          <m:acc>
                            <m:accPr>
                              <m:chr m:val="̅"/>
                              <m:ctrlPr>
                                <a:rPr lang="en-US" sz="2400" b="1" i="1">
                                  <a:solidFill>
                                    <a:srgbClr val="00CC00"/>
                                  </a:solidFill>
                                  <a:effectLst/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400" b="1" i="1">
                                  <a:solidFill>
                                    <a:srgbClr val="00CC00"/>
                                  </a:solidFill>
                                  <a:effectLst/>
                                  <a:latin typeface="Cambria Math"/>
                                </a:rPr>
                                <m:t>𝝍</m:t>
                              </m:r>
                            </m:e>
                          </m:acc>
                          <m:r>
                            <a:rPr lang="en-US" sz="2400" b="1" i="1">
                              <a:solidFill>
                                <a:srgbClr val="00CC00"/>
                              </a:solidFill>
                              <a:effectLst/>
                              <a:latin typeface="Cambria Math"/>
                            </a:rPr>
                            <m:t>𝒊</m:t>
                          </m:r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rgbClr val="00CC00"/>
                                  </a:solidFill>
                                  <a:effectLst/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rgbClr val="00CC00"/>
                                  </a:solidFill>
                                  <a:effectLst/>
                                  <a:latin typeface="Cambria Math"/>
                                </a:rPr>
                                <m:t>𝝏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rgbClr val="00CC00"/>
                                  </a:solidFill>
                                  <a:effectLst/>
                                  <a:latin typeface="Cambria Math"/>
                                </a:rPr>
                                <m:t>𝝁</m:t>
                              </m:r>
                            </m:sub>
                          </m:sSub>
                          <m:r>
                            <a:rPr lang="en-US" sz="2400" b="1" i="1">
                              <a:solidFill>
                                <a:srgbClr val="00CC00"/>
                              </a:solidFill>
                              <a:effectLst/>
                              <a:latin typeface="Cambria Math"/>
                            </a:rPr>
                            <m:t>𝝍</m:t>
                          </m:r>
                        </m:e>
                      </m:d>
                    </m:oMath>
                  </m:oMathPara>
                </a14:m>
                <a:endParaRPr lang="en-US" sz="2400" dirty="0">
                  <a:effectLst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5107" y="609600"/>
                <a:ext cx="1733039" cy="505523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92552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C:\Users\Arnaldo\Documents\Animations\Photoshops\AtomicClock\boostLV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694786"/>
            <a:ext cx="9144000" cy="290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153527" y="3135867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Relative velocity between lab frame and fixed frame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 rot="16200000">
            <a:off x="3302341" y="2031660"/>
            <a:ext cx="184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Expectation value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915750" y="381000"/>
            <a:ext cx="1999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Fixed inertial frame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623201" y="3505200"/>
            <a:ext cx="1139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Lab frame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818821" y="2209800"/>
                <a:ext cx="3345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8821" y="2209800"/>
                <a:ext cx="334579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818821" y="697468"/>
                <a:ext cx="3345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8821" y="697468"/>
                <a:ext cx="334579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8686800" y="1905000"/>
                <a:ext cx="3679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6800" y="1905000"/>
                <a:ext cx="367986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8686800" y="3364468"/>
                <a:ext cx="3679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6800" y="3364468"/>
                <a:ext cx="367986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46" b="10526"/>
          <a:stretch/>
        </p:blipFill>
        <p:spPr bwMode="auto">
          <a:xfrm flipH="1">
            <a:off x="609600" y="990600"/>
            <a:ext cx="1887441" cy="78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C:\Users\Arnaldo\Documents\Teaching\Syllabus\arrows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045" y="2447891"/>
            <a:ext cx="3755474" cy="285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V="1">
            <a:off x="6955450" y="470682"/>
            <a:ext cx="123765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098200" y="11668"/>
            <a:ext cx="767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Yoda’s</a:t>
            </a:r>
            <a:endParaRPr lang="en-US" dirty="0"/>
          </a:p>
        </p:txBody>
      </p:sp>
      <p:pic>
        <p:nvPicPr>
          <p:cNvPr id="3077" name="Picture 5" descr="Image result for Yoda 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908756"/>
            <a:ext cx="1443401" cy="110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Straight Connector 31"/>
          <p:cNvCxnSpPr/>
          <p:nvPr/>
        </p:nvCxnSpPr>
        <p:spPr>
          <a:xfrm flipV="1">
            <a:off x="7623201" y="3597532"/>
            <a:ext cx="530199" cy="923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089519" y="3782198"/>
            <a:ext cx="1063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Chewie’s</a:t>
            </a:r>
            <a:r>
              <a:rPr lang="en-US" dirty="0" smtClean="0"/>
              <a:t>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3475107" y="609600"/>
                <a:ext cx="1733039" cy="505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〈"/>
                          <m:endChr m:val="〉"/>
                          <m:ctrlPr>
                            <a:rPr lang="en-US" sz="2400" b="0" i="1" smtClean="0">
                              <a:effectLst/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US" sz="24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𝝁</m:t>
                              </m:r>
                            </m:sup>
                          </m:sSup>
                          <m:acc>
                            <m:accPr>
                              <m:chr m:val="̅"/>
                              <m:ctrlPr>
                                <a:rPr lang="en-US" sz="2400" b="1" i="1">
                                  <a:solidFill>
                                    <a:srgbClr val="00CC00"/>
                                  </a:solidFill>
                                  <a:effectLst/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400" b="1" i="1">
                                  <a:solidFill>
                                    <a:srgbClr val="00CC00"/>
                                  </a:solidFill>
                                  <a:effectLst/>
                                  <a:latin typeface="Cambria Math"/>
                                </a:rPr>
                                <m:t>𝝍</m:t>
                              </m:r>
                            </m:e>
                          </m:acc>
                          <m:r>
                            <a:rPr lang="en-US" sz="2400" b="1" i="1">
                              <a:solidFill>
                                <a:srgbClr val="00CC00"/>
                              </a:solidFill>
                              <a:effectLst/>
                              <a:latin typeface="Cambria Math"/>
                            </a:rPr>
                            <m:t>𝒊</m:t>
                          </m:r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rgbClr val="00CC00"/>
                                  </a:solidFill>
                                  <a:effectLst/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rgbClr val="00CC00"/>
                                  </a:solidFill>
                                  <a:effectLst/>
                                  <a:latin typeface="Cambria Math"/>
                                </a:rPr>
                                <m:t>𝝏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rgbClr val="00CC00"/>
                                  </a:solidFill>
                                  <a:effectLst/>
                                  <a:latin typeface="Cambria Math"/>
                                </a:rPr>
                                <m:t>𝝁</m:t>
                              </m:r>
                            </m:sub>
                          </m:sSub>
                          <m:r>
                            <a:rPr lang="en-US" sz="2400" b="1" i="1">
                              <a:solidFill>
                                <a:srgbClr val="00CC00"/>
                              </a:solidFill>
                              <a:effectLst/>
                              <a:latin typeface="Cambria Math"/>
                            </a:rPr>
                            <m:t>𝝍</m:t>
                          </m:r>
                        </m:e>
                      </m:d>
                    </m:oMath>
                  </m:oMathPara>
                </a14:m>
                <a:endParaRPr lang="en-US" sz="2400" dirty="0">
                  <a:effectLst/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5107" y="609600"/>
                <a:ext cx="1733039" cy="505523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690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1" descr="C:\Users\Arnaldo\Documents\Animations\Photoshops\AtomicClock\boostLV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685800"/>
            <a:ext cx="9144000" cy="290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475107" y="609600"/>
                <a:ext cx="1733039" cy="505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〈"/>
                          <m:endChr m:val="〉"/>
                          <m:ctrlPr>
                            <a:rPr lang="en-US" sz="2400" b="0" i="1" smtClean="0">
                              <a:effectLst/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US" sz="24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𝝁</m:t>
                              </m:r>
                            </m:sup>
                          </m:sSup>
                          <m:acc>
                            <m:accPr>
                              <m:chr m:val="̅"/>
                              <m:ctrlPr>
                                <a:rPr lang="en-US" sz="2400" b="1" i="1">
                                  <a:solidFill>
                                    <a:srgbClr val="00CC00"/>
                                  </a:solidFill>
                                  <a:effectLst/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400" b="1" i="1">
                                  <a:solidFill>
                                    <a:srgbClr val="00CC00"/>
                                  </a:solidFill>
                                  <a:effectLst/>
                                  <a:latin typeface="Cambria Math"/>
                                </a:rPr>
                                <m:t>𝝍</m:t>
                              </m:r>
                            </m:e>
                          </m:acc>
                          <m:r>
                            <a:rPr lang="en-US" sz="2400" b="1" i="1">
                              <a:solidFill>
                                <a:srgbClr val="00CC00"/>
                              </a:solidFill>
                              <a:effectLst/>
                              <a:latin typeface="Cambria Math"/>
                            </a:rPr>
                            <m:t>𝒊</m:t>
                          </m:r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rgbClr val="00CC00"/>
                                  </a:solidFill>
                                  <a:effectLst/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rgbClr val="00CC00"/>
                                  </a:solidFill>
                                  <a:effectLst/>
                                  <a:latin typeface="Cambria Math"/>
                                </a:rPr>
                                <m:t>𝝏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rgbClr val="00CC00"/>
                                  </a:solidFill>
                                  <a:effectLst/>
                                  <a:latin typeface="Cambria Math"/>
                                </a:rPr>
                                <m:t>𝝁</m:t>
                              </m:r>
                            </m:sub>
                          </m:sSub>
                          <m:r>
                            <a:rPr lang="en-US" sz="2400" b="1" i="1">
                              <a:solidFill>
                                <a:srgbClr val="00CC00"/>
                              </a:solidFill>
                              <a:effectLst/>
                              <a:latin typeface="Cambria Math"/>
                            </a:rPr>
                            <m:t>𝝍</m:t>
                          </m:r>
                        </m:e>
                      </m:d>
                    </m:oMath>
                  </m:oMathPara>
                </a14:m>
                <a:endParaRPr lang="en-US" sz="2400" dirty="0">
                  <a:effectLst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5107" y="609600"/>
                <a:ext cx="1733039" cy="50552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3153527" y="3135867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Relative velocity between lab frame and fixed frame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915750" y="381000"/>
            <a:ext cx="1999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Fixed inertial frame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623201" y="3505200"/>
            <a:ext cx="1139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Lab frame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818821" y="2209800"/>
                <a:ext cx="3345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8821" y="2209800"/>
                <a:ext cx="334579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818821" y="697468"/>
                <a:ext cx="3345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8821" y="697468"/>
                <a:ext cx="334579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8686800" y="1905000"/>
                <a:ext cx="3679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6800" y="1905000"/>
                <a:ext cx="367986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8686800" y="3364468"/>
                <a:ext cx="3679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6800" y="3364468"/>
                <a:ext cx="367986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33400" y="4953000"/>
                <a:ext cx="8579007" cy="9562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Yoda and </a:t>
                </a:r>
                <a:r>
                  <a:rPr lang="en-US" dirty="0" err="1" smtClean="0"/>
                  <a:t>Chewie</a:t>
                </a:r>
                <a:r>
                  <a:rPr lang="en-US" dirty="0" smtClean="0"/>
                  <a:t> agree about  </a:t>
                </a:r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𝒆</m:t>
                            </m:r>
                          </m:e>
                          <m:sup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𝝁</m:t>
                            </m:r>
                          </m:sup>
                        </m:sSup>
                        <m:acc>
                          <m:accPr>
                            <m:chr m:val="̅"/>
                            <m:ctrlPr>
                              <a:rPr lang="en-US" b="1" i="1">
                                <a:solidFill>
                                  <a:srgbClr val="00CC0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solidFill>
                                  <a:srgbClr val="00CC00"/>
                                </a:solidFill>
                                <a:latin typeface="Cambria Math"/>
                              </a:rPr>
                              <m:t>𝝍</m:t>
                            </m:r>
                          </m:e>
                        </m:acc>
                        <m:r>
                          <a:rPr lang="en-US" b="1" i="1">
                            <a:solidFill>
                              <a:srgbClr val="00CC00"/>
                            </a:solidFill>
                            <a:latin typeface="Cambria Math"/>
                          </a:rPr>
                          <m:t>𝒊</m:t>
                        </m:r>
                        <m:sSub>
                          <m:sSubPr>
                            <m:ctrlPr>
                              <a:rPr lang="en-US" b="1" i="1">
                                <a:solidFill>
                                  <a:srgbClr val="00CC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rgbClr val="00CC00"/>
                                </a:solidFill>
                                <a:latin typeface="Cambria Math"/>
                              </a:rPr>
                              <m:t>𝝏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rgbClr val="00CC00"/>
                                </a:solidFill>
                                <a:latin typeface="Cambria Math"/>
                              </a:rPr>
                              <m:t>𝝁</m:t>
                            </m:r>
                          </m:sub>
                        </m:sSub>
                        <m:r>
                          <a:rPr lang="en-US" b="1" i="1">
                            <a:solidFill>
                              <a:srgbClr val="00CC00"/>
                            </a:solidFill>
                            <a:latin typeface="Cambria Math"/>
                          </a:rPr>
                          <m:t>𝝍</m:t>
                        </m:r>
                      </m:e>
                    </m:d>
                  </m:oMath>
                </a14:m>
                <a:r>
                  <a:rPr lang="en-US" dirty="0" smtClean="0"/>
                  <a:t>  (observer independent)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The result depends on the velocity of the experiment (Lorentz violation)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4953000"/>
                <a:ext cx="8579007" cy="956224"/>
              </a:xfrm>
              <a:prstGeom prst="rect">
                <a:avLst/>
              </a:prstGeom>
              <a:blipFill rotWithShape="1">
                <a:blip r:embed="rId9"/>
                <a:stretch>
                  <a:fillRect l="-498" t="-1923" b="-8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46" b="10526"/>
          <a:stretch/>
        </p:blipFill>
        <p:spPr bwMode="auto">
          <a:xfrm flipH="1">
            <a:off x="609600" y="990600"/>
            <a:ext cx="1887441" cy="78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C:\Users\Arnaldo\Documents\Teaching\Syllabus\arrows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045" y="2447891"/>
            <a:ext cx="3755474" cy="285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V="1">
            <a:off x="6955450" y="470682"/>
            <a:ext cx="123765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7" name="Picture 5" descr="Image result for Yoda 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908756"/>
            <a:ext cx="1443401" cy="110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098200" y="11668"/>
            <a:ext cx="767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Yoda’s</a:t>
            </a:r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7623201" y="3597532"/>
            <a:ext cx="530199" cy="923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089519" y="3782198"/>
            <a:ext cx="1063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Chewie’s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3302341" y="2031660"/>
            <a:ext cx="184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Expectation value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45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576288"/>
                <a:ext cx="6240007" cy="889084"/>
              </a:xfrm>
              <a:effectLst/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chemeClr val="tx1"/>
                              </a:solidFill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chemeClr val="tx1"/>
                              </a:solidFill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</a:rPr>
                            <m:t>ℒ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chemeClr val="tx1"/>
                              </a:solidFill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</a:rPr>
                            <m:t>𝑆𝑀𝐸</m:t>
                          </m:r>
                        </m:sub>
                      </m:sSub>
                      <m:r>
                        <a:rPr lang="en-US" sz="4400" b="0" i="1" smtClean="0"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1902A6"/>
                              </a:solidFill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1902A6"/>
                              </a:solidFill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</a:rPr>
                            <m:t>ℒ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1902A6"/>
                              </a:solidFill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</a:rPr>
                            <m:t>𝑆𝑀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chemeClr val="tx1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1902A6"/>
                              </a:solidFill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1902A6"/>
                              </a:solidFill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</a:rPr>
                            <m:t>ℒ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1902A6"/>
                              </a:solidFill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</a:rPr>
                            <m:t>𝐺𝑅</m:t>
                          </m:r>
                        </m:sub>
                      </m:sSub>
                      <m:r>
                        <a:rPr lang="en-US" sz="4400" b="0" i="0" smtClean="0"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FF0000"/>
                              </a:solidFill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</a:rPr>
                            <m:t>ℒ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</a:rPr>
                            <m:t>𝐿𝑉</m:t>
                          </m:r>
                        </m:sub>
                      </m:sSub>
                    </m:oMath>
                  </m:oMathPara>
                </a14:m>
                <a:endParaRPr lang="en-US" sz="4400" dirty="0" smtClean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sz="4400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2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576288"/>
                <a:ext cx="6240007" cy="889084"/>
              </a:xfrm>
              <a:blipFill rotWithShape="1">
                <a:blip r:embed="rId4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/>
          <p:cNvCxnSpPr/>
          <p:nvPr/>
        </p:nvCxnSpPr>
        <p:spPr>
          <a:xfrm flipV="1">
            <a:off x="2060575" y="2209800"/>
            <a:ext cx="377825" cy="838200"/>
          </a:xfrm>
          <a:prstGeom prst="straightConnector1">
            <a:avLst/>
          </a:prstGeom>
          <a:ln w="38100">
            <a:solidFill>
              <a:srgbClr val="1902A6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956764" y="813137"/>
            <a:ext cx="41904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prstClr val="black"/>
                </a:solidFill>
              </a:rPr>
              <a:t>Colladay</a:t>
            </a:r>
            <a:r>
              <a:rPr lang="en-US" sz="1400" dirty="0">
                <a:solidFill>
                  <a:prstClr val="black"/>
                </a:solidFill>
              </a:rPr>
              <a:t> and </a:t>
            </a:r>
            <a:r>
              <a:rPr lang="en-US" sz="1400" dirty="0" err="1" smtClean="0">
                <a:solidFill>
                  <a:prstClr val="black"/>
                </a:solidFill>
              </a:rPr>
              <a:t>Kostelecký</a:t>
            </a:r>
            <a:r>
              <a:rPr lang="en-US" sz="1400" dirty="0" smtClean="0">
                <a:solidFill>
                  <a:prstClr val="black"/>
                </a:solidFill>
              </a:rPr>
              <a:t>, </a:t>
            </a:r>
            <a:r>
              <a:rPr lang="en-US" sz="1400" dirty="0">
                <a:solidFill>
                  <a:prstClr val="black"/>
                </a:solidFill>
              </a:rPr>
              <a:t>PRD </a:t>
            </a:r>
            <a:r>
              <a:rPr lang="en-US" sz="1400" b="1" dirty="0">
                <a:solidFill>
                  <a:prstClr val="black"/>
                </a:solidFill>
              </a:rPr>
              <a:t>55</a:t>
            </a:r>
            <a:r>
              <a:rPr lang="en-US" sz="1400" dirty="0">
                <a:solidFill>
                  <a:prstClr val="black"/>
                </a:solidFill>
              </a:rPr>
              <a:t>, </a:t>
            </a:r>
            <a:r>
              <a:rPr lang="en-US" sz="1400" dirty="0" smtClean="0">
                <a:solidFill>
                  <a:prstClr val="black"/>
                </a:solidFill>
              </a:rPr>
              <a:t>6760 (1997)</a:t>
            </a:r>
          </a:p>
          <a:p>
            <a:r>
              <a:rPr lang="en-US" sz="1400" dirty="0" err="1" smtClean="0">
                <a:solidFill>
                  <a:prstClr val="black"/>
                </a:solidFill>
              </a:rPr>
              <a:t>Colladay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r>
              <a:rPr lang="en-US" sz="1400" dirty="0">
                <a:solidFill>
                  <a:prstClr val="black"/>
                </a:solidFill>
              </a:rPr>
              <a:t>and </a:t>
            </a:r>
            <a:r>
              <a:rPr lang="en-US" sz="1400" dirty="0" err="1" smtClean="0">
                <a:solidFill>
                  <a:prstClr val="black"/>
                </a:solidFill>
              </a:rPr>
              <a:t>Kostelecký</a:t>
            </a:r>
            <a:r>
              <a:rPr lang="en-US" sz="1400" dirty="0" smtClean="0">
                <a:solidFill>
                  <a:prstClr val="black"/>
                </a:solidFill>
              </a:rPr>
              <a:t>, </a:t>
            </a:r>
            <a:r>
              <a:rPr lang="en-US" sz="1400" dirty="0">
                <a:solidFill>
                  <a:prstClr val="black"/>
                </a:solidFill>
              </a:rPr>
              <a:t>PRD</a:t>
            </a:r>
            <a:r>
              <a:rPr lang="en-US" sz="1400" b="1" dirty="0">
                <a:solidFill>
                  <a:prstClr val="black"/>
                </a:solidFill>
              </a:rPr>
              <a:t> 58</a:t>
            </a:r>
            <a:r>
              <a:rPr lang="en-US" sz="1400" dirty="0">
                <a:solidFill>
                  <a:prstClr val="black"/>
                </a:solidFill>
              </a:rPr>
              <a:t>, 116002 (1998)</a:t>
            </a:r>
            <a:br>
              <a:rPr lang="en-US" sz="1400" dirty="0">
                <a:solidFill>
                  <a:prstClr val="black"/>
                </a:solidFill>
              </a:rPr>
            </a:br>
            <a:r>
              <a:rPr lang="en-US" sz="1400" dirty="0" err="1" smtClean="0">
                <a:solidFill>
                  <a:prstClr val="black"/>
                </a:solidFill>
              </a:rPr>
              <a:t>Kostelecký</a:t>
            </a:r>
            <a:r>
              <a:rPr lang="en-US" sz="1400" dirty="0" smtClean="0">
                <a:solidFill>
                  <a:prstClr val="black"/>
                </a:solidFill>
              </a:rPr>
              <a:t>, </a:t>
            </a:r>
            <a:r>
              <a:rPr lang="en-US" sz="1400" dirty="0">
                <a:solidFill>
                  <a:prstClr val="black"/>
                </a:solidFill>
              </a:rPr>
              <a:t>PRD </a:t>
            </a:r>
            <a:r>
              <a:rPr lang="en-US" sz="1400" b="1" dirty="0">
                <a:solidFill>
                  <a:prstClr val="black"/>
                </a:solidFill>
              </a:rPr>
              <a:t>69</a:t>
            </a:r>
            <a:r>
              <a:rPr lang="en-US" sz="1400" dirty="0">
                <a:solidFill>
                  <a:prstClr val="black"/>
                </a:solidFill>
              </a:rPr>
              <a:t>, 105009 (2004)</a:t>
            </a:r>
            <a:r>
              <a:rPr lang="en-US" dirty="0">
                <a:solidFill>
                  <a:prstClr val="black"/>
                </a:solidFill>
              </a:rPr>
              <a:t/>
            </a:r>
            <a:br>
              <a:rPr lang="en-US" dirty="0">
                <a:solidFill>
                  <a:prstClr val="black"/>
                </a:solidFill>
              </a:rPr>
            </a:b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52400" y="848380"/>
            <a:ext cx="3117200" cy="523220"/>
          </a:xfrm>
          <a:prstGeom prst="rect">
            <a:avLst/>
          </a:prstGeom>
          <a:solidFill>
            <a:srgbClr val="940A0A"/>
          </a:solidFill>
          <a:ln>
            <a:solidFill>
              <a:srgbClr val="940A0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en-US" sz="2800" dirty="0">
                <a:ln>
                  <a:solidFill>
                    <a:prstClr val="white"/>
                  </a:solidFill>
                </a:ln>
                <a:solidFill>
                  <a:prstClr val="white">
                    <a:lumMod val="95000"/>
                  </a:prstClr>
                </a:solidFill>
              </a:rPr>
              <a:t>The SME </a:t>
            </a:r>
            <a:r>
              <a:rPr lang="en-US" sz="2800" dirty="0" err="1">
                <a:ln>
                  <a:solidFill>
                    <a:prstClr val="white"/>
                  </a:solidFill>
                </a:ln>
                <a:solidFill>
                  <a:prstClr val="white">
                    <a:lumMod val="95000"/>
                  </a:prstClr>
                </a:solidFill>
              </a:rPr>
              <a:t>L</a:t>
            </a:r>
            <a:r>
              <a:rPr lang="en-US" sz="2800" dirty="0" err="1" smtClean="0">
                <a:ln>
                  <a:solidFill>
                    <a:prstClr val="white"/>
                  </a:solidFill>
                </a:ln>
                <a:solidFill>
                  <a:prstClr val="white">
                    <a:lumMod val="95000"/>
                  </a:prstClr>
                </a:solidFill>
              </a:rPr>
              <a:t>agrangian</a:t>
            </a:r>
            <a:endParaRPr lang="en-US" sz="2800" dirty="0">
              <a:ln>
                <a:solidFill>
                  <a:prstClr val="white"/>
                </a:solidFill>
              </a:ln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2962344"/>
            <a:ext cx="36607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Conventional physics</a:t>
            </a:r>
            <a:endParaRPr lang="en-US" sz="2800" b="1" dirty="0">
              <a:solidFill>
                <a:srgbClr val="0000F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967238" y="2919627"/>
            <a:ext cx="26842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Lorentz violation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874098" y="2209800"/>
            <a:ext cx="935902" cy="838200"/>
          </a:xfrm>
          <a:prstGeom prst="straightConnector1">
            <a:avLst/>
          </a:prstGeom>
          <a:ln w="38100">
            <a:solidFill>
              <a:srgbClr val="1902A6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5967238" y="2438400"/>
            <a:ext cx="706906" cy="5969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29477" y="4724400"/>
            <a:ext cx="80326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000" dirty="0" smtClean="0"/>
              <a:t>Models for Lorentz violation applicable to diverse physical scenarios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000" dirty="0" smtClean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000" dirty="0" smtClean="0"/>
              <a:t>Compare and </a:t>
            </a:r>
            <a:r>
              <a:rPr lang="en-US" sz="2000" dirty="0"/>
              <a:t>classify tests of Lorentz </a:t>
            </a:r>
            <a:r>
              <a:rPr lang="en-US" sz="2000" dirty="0" smtClean="0"/>
              <a:t>symmetry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0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000" dirty="0"/>
              <a:t>Predicts signals for Lorentz and CPT </a:t>
            </a:r>
            <a:r>
              <a:rPr lang="en-US" sz="2000" dirty="0" smtClean="0"/>
              <a:t>violation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3820180"/>
            <a:ext cx="8875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</a:rPr>
              <a:t>Facilitates the systematic test of Lorentz and CPT symmetry </a:t>
            </a:r>
            <a:endParaRPr lang="en-US" sz="2800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3747" y="116472"/>
            <a:ext cx="82065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Lorentz violation as background fields 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809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5"/>
          <p:cNvSpPr>
            <a:spLocks noGrp="1"/>
          </p:cNvSpPr>
          <p:nvPr>
            <p:ph sz="half" idx="1"/>
          </p:nvPr>
        </p:nvSpPr>
        <p:spPr>
          <a:xfrm>
            <a:off x="76200" y="957591"/>
            <a:ext cx="3367244" cy="21666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>
                <a:solidFill>
                  <a:srgbClr val="0070C0"/>
                </a:solidFill>
              </a:rPr>
              <a:t>Atomic experiments</a:t>
            </a:r>
          </a:p>
          <a:p>
            <a:r>
              <a:rPr lang="en-US" sz="1600" dirty="0" smtClean="0"/>
              <a:t>Clock comparison </a:t>
            </a:r>
          </a:p>
          <a:p>
            <a:r>
              <a:rPr lang="en-US" sz="1600" dirty="0" smtClean="0"/>
              <a:t>Atomic spectroscopy</a:t>
            </a:r>
          </a:p>
          <a:p>
            <a:r>
              <a:rPr lang="en-US" sz="1600" dirty="0" smtClean="0"/>
              <a:t>Ion  </a:t>
            </a:r>
            <a:r>
              <a:rPr lang="en-US" sz="1600" dirty="0"/>
              <a:t>spectroscopy </a:t>
            </a:r>
            <a:endParaRPr lang="en-US" sz="1600" dirty="0" smtClean="0"/>
          </a:p>
          <a:p>
            <a:r>
              <a:rPr lang="en-US" sz="1600" dirty="0" smtClean="0"/>
              <a:t>Masers </a:t>
            </a:r>
          </a:p>
          <a:p>
            <a:r>
              <a:rPr lang="en-US" sz="1600" dirty="0" smtClean="0"/>
              <a:t>Atom interferometry</a:t>
            </a:r>
          </a:p>
          <a:p>
            <a:r>
              <a:rPr lang="en-US" sz="1600" dirty="0" smtClean="0"/>
              <a:t>Doppler-shift experiment</a:t>
            </a:r>
            <a:endParaRPr lang="en-US" sz="16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1502664" y="76200"/>
            <a:ext cx="5973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</a:rPr>
              <a:t>Systems used in Lorentz symmetry tests</a:t>
            </a:r>
            <a:endParaRPr lang="en-US" sz="2800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25" name="Content Placeholder 5"/>
          <p:cNvSpPr txBox="1">
            <a:spLocks/>
          </p:cNvSpPr>
          <p:nvPr/>
        </p:nvSpPr>
        <p:spPr>
          <a:xfrm>
            <a:off x="6629400" y="2895600"/>
            <a:ext cx="2797781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>
                <a:solidFill>
                  <a:srgbClr val="0070C0"/>
                </a:solidFill>
              </a:rPr>
              <a:t>Light experiments</a:t>
            </a:r>
            <a:endParaRPr lang="en-US" sz="1800" b="1" dirty="0">
              <a:solidFill>
                <a:srgbClr val="0070C0"/>
              </a:solidFill>
            </a:endParaRPr>
          </a:p>
          <a:p>
            <a:pPr marL="285750" indent="-285750"/>
            <a:r>
              <a:rPr lang="en-US" sz="1600" dirty="0">
                <a:solidFill>
                  <a:prstClr val="black"/>
                </a:solidFill>
              </a:rPr>
              <a:t>Rotating resonators</a:t>
            </a:r>
          </a:p>
          <a:p>
            <a:r>
              <a:rPr lang="en-US" sz="1600" dirty="0"/>
              <a:t>Cavity </a:t>
            </a:r>
            <a:r>
              <a:rPr lang="en-US" sz="1600" dirty="0" smtClean="0"/>
              <a:t>oscillators </a:t>
            </a:r>
          </a:p>
          <a:p>
            <a:r>
              <a:rPr lang="en-US" sz="1600" dirty="0" smtClean="0"/>
              <a:t>Light Interferometry</a:t>
            </a:r>
            <a:endParaRPr lang="en-US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26" name="Content Placeholder 5"/>
          <p:cNvSpPr txBox="1">
            <a:spLocks/>
          </p:cNvSpPr>
          <p:nvPr/>
        </p:nvSpPr>
        <p:spPr>
          <a:xfrm>
            <a:off x="76200" y="3200400"/>
            <a:ext cx="293161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>
                <a:solidFill>
                  <a:srgbClr val="0070C0"/>
                </a:solidFill>
              </a:rPr>
              <a:t>Spin-precession experiments</a:t>
            </a:r>
          </a:p>
          <a:p>
            <a:r>
              <a:rPr lang="en-US" sz="1600" dirty="0" smtClean="0"/>
              <a:t>Penning traps</a:t>
            </a:r>
          </a:p>
          <a:p>
            <a:r>
              <a:rPr lang="en-US" sz="1600" dirty="0" smtClean="0"/>
              <a:t>Ultra-cold </a:t>
            </a:r>
            <a:r>
              <a:rPr lang="en-US" sz="1600" dirty="0"/>
              <a:t>neutrons</a:t>
            </a:r>
          </a:p>
          <a:p>
            <a:r>
              <a:rPr lang="en-US" sz="1600" dirty="0"/>
              <a:t>g-2 </a:t>
            </a:r>
            <a:r>
              <a:rPr lang="en-US" sz="1600" dirty="0" smtClean="0"/>
              <a:t>experiments</a:t>
            </a:r>
            <a:endParaRPr lang="en-US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Content Placeholder 5"/>
          <p:cNvSpPr txBox="1">
            <a:spLocks/>
          </p:cNvSpPr>
          <p:nvPr/>
        </p:nvSpPr>
        <p:spPr>
          <a:xfrm>
            <a:off x="3620318" y="838200"/>
            <a:ext cx="2286676" cy="1049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0070C0"/>
                </a:solidFill>
              </a:rPr>
              <a:t>Polarized matter</a:t>
            </a:r>
          </a:p>
          <a:p>
            <a:r>
              <a:rPr lang="en-US" sz="1600" dirty="0"/>
              <a:t>Torsion </a:t>
            </a:r>
            <a:r>
              <a:rPr lang="en-US" sz="1600" dirty="0" smtClean="0"/>
              <a:t>pendulums</a:t>
            </a:r>
          </a:p>
          <a:p>
            <a:r>
              <a:rPr lang="en-US" sz="1600" dirty="0" smtClean="0"/>
              <a:t>Magnetometer</a:t>
            </a:r>
          </a:p>
          <a:p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30" name="Content Placeholder 5"/>
          <p:cNvSpPr txBox="1">
            <a:spLocks/>
          </p:cNvSpPr>
          <p:nvPr/>
        </p:nvSpPr>
        <p:spPr>
          <a:xfrm>
            <a:off x="3620318" y="1905000"/>
            <a:ext cx="2856682" cy="25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0070C0"/>
                </a:solidFill>
              </a:rPr>
              <a:t>Astrophysical observations </a:t>
            </a:r>
          </a:p>
          <a:p>
            <a:r>
              <a:rPr lang="en-US" sz="1600" dirty="0"/>
              <a:t>Astrophysical dispersion</a:t>
            </a:r>
          </a:p>
          <a:p>
            <a:r>
              <a:rPr lang="en-US" sz="1600" dirty="0"/>
              <a:t>Astrophysical </a:t>
            </a:r>
            <a:r>
              <a:rPr lang="en-US" sz="1600" dirty="0" smtClean="0"/>
              <a:t>birefringence</a:t>
            </a:r>
            <a:endParaRPr lang="en-US" sz="1600" dirty="0"/>
          </a:p>
          <a:p>
            <a:r>
              <a:rPr lang="en-US" sz="1600" dirty="0" smtClean="0"/>
              <a:t>Lunar </a:t>
            </a:r>
            <a:r>
              <a:rPr lang="en-US" sz="1600" dirty="0"/>
              <a:t>laser ranging</a:t>
            </a:r>
          </a:p>
          <a:p>
            <a:r>
              <a:rPr lang="en-US" sz="1600" dirty="0"/>
              <a:t>Gravitational waves</a:t>
            </a:r>
          </a:p>
          <a:p>
            <a:r>
              <a:rPr lang="en-US" sz="1600" dirty="0" smtClean="0"/>
              <a:t>Pulsars</a:t>
            </a:r>
          </a:p>
          <a:p>
            <a:r>
              <a:rPr lang="en-US" sz="1600" dirty="0" smtClean="0"/>
              <a:t>CMB polarization</a:t>
            </a:r>
          </a:p>
          <a:p>
            <a:r>
              <a:rPr lang="en-US" sz="1600" dirty="0" smtClean="0"/>
              <a:t>Cosmic particles 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33" name="Content Placeholder 5"/>
          <p:cNvSpPr txBox="1">
            <a:spLocks/>
          </p:cNvSpPr>
          <p:nvPr/>
        </p:nvSpPr>
        <p:spPr>
          <a:xfrm>
            <a:off x="6629400" y="838200"/>
            <a:ext cx="2560765" cy="198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>
                <a:solidFill>
                  <a:srgbClr val="0070C0"/>
                </a:solidFill>
              </a:rPr>
              <a:t>Collider experiments</a:t>
            </a:r>
          </a:p>
          <a:p>
            <a:r>
              <a:rPr lang="en-US" sz="1600" dirty="0" smtClean="0">
                <a:solidFill>
                  <a:prstClr val="black"/>
                </a:solidFill>
              </a:rPr>
              <a:t>Scattering cross-sections</a:t>
            </a:r>
          </a:p>
          <a:p>
            <a:r>
              <a:rPr lang="en-US" sz="1600" dirty="0" smtClean="0"/>
              <a:t>Baryon </a:t>
            </a:r>
            <a:r>
              <a:rPr lang="en-US" sz="1600" dirty="0"/>
              <a:t>decays</a:t>
            </a:r>
          </a:p>
          <a:p>
            <a:r>
              <a:rPr lang="en-US" sz="1600" dirty="0"/>
              <a:t>Meson decays</a:t>
            </a:r>
          </a:p>
          <a:p>
            <a:r>
              <a:rPr lang="en-US" sz="1600" dirty="0"/>
              <a:t>Quark pair production</a:t>
            </a:r>
          </a:p>
          <a:p>
            <a:r>
              <a:rPr lang="en-US" sz="1600" dirty="0"/>
              <a:t>Meson </a:t>
            </a:r>
            <a:r>
              <a:rPr lang="en-US" sz="1600" dirty="0" smtClean="0"/>
              <a:t>oscillations</a:t>
            </a:r>
          </a:p>
        </p:txBody>
      </p:sp>
      <p:sp>
        <p:nvSpPr>
          <p:cNvPr id="35" name="Content Placeholder 5"/>
          <p:cNvSpPr txBox="1">
            <a:spLocks/>
          </p:cNvSpPr>
          <p:nvPr/>
        </p:nvSpPr>
        <p:spPr>
          <a:xfrm>
            <a:off x="76200" y="4648200"/>
            <a:ext cx="3477106" cy="198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0070C0"/>
                </a:solidFill>
              </a:rPr>
              <a:t>Neutrino </a:t>
            </a:r>
            <a:r>
              <a:rPr lang="en-US" sz="1800" b="1" dirty="0" smtClean="0">
                <a:solidFill>
                  <a:srgbClr val="0070C0"/>
                </a:solidFill>
              </a:rPr>
              <a:t>experiments</a:t>
            </a:r>
            <a:endParaRPr lang="en-US" sz="1800" b="1" dirty="0">
              <a:solidFill>
                <a:srgbClr val="0070C0"/>
              </a:solidFill>
            </a:endParaRPr>
          </a:p>
          <a:p>
            <a:r>
              <a:rPr lang="en-US" sz="1600" dirty="0">
                <a:solidFill>
                  <a:prstClr val="black"/>
                </a:solidFill>
              </a:rPr>
              <a:t>Neutrinos oscillations </a:t>
            </a:r>
          </a:p>
          <a:p>
            <a:r>
              <a:rPr lang="en-US" sz="1600" dirty="0">
                <a:solidFill>
                  <a:prstClr val="black"/>
                </a:solidFill>
              </a:rPr>
              <a:t>Neutrinos time of  ﬂight </a:t>
            </a:r>
          </a:p>
          <a:p>
            <a:r>
              <a:rPr lang="en-US" sz="1600" dirty="0">
                <a:solidFill>
                  <a:prstClr val="black"/>
                </a:solidFill>
              </a:rPr>
              <a:t>Neutrino-antineutrino </a:t>
            </a:r>
            <a:r>
              <a:rPr lang="en-US" sz="1600" dirty="0" smtClean="0">
                <a:solidFill>
                  <a:prstClr val="black"/>
                </a:solidFill>
              </a:rPr>
              <a:t>comparison</a:t>
            </a:r>
          </a:p>
          <a:p>
            <a:r>
              <a:rPr lang="en-US" sz="1600" dirty="0" smtClean="0">
                <a:solidFill>
                  <a:prstClr val="black"/>
                </a:solidFill>
              </a:rPr>
              <a:t>Atmospheric neutrinos</a:t>
            </a:r>
          </a:p>
        </p:txBody>
      </p:sp>
      <p:sp>
        <p:nvSpPr>
          <p:cNvPr id="36" name="Content Placeholder 5"/>
          <p:cNvSpPr txBox="1">
            <a:spLocks/>
          </p:cNvSpPr>
          <p:nvPr/>
        </p:nvSpPr>
        <p:spPr>
          <a:xfrm>
            <a:off x="3620318" y="4426858"/>
            <a:ext cx="2908427" cy="1669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0070C0"/>
                </a:solidFill>
              </a:rPr>
              <a:t>Gravity tests</a:t>
            </a:r>
          </a:p>
          <a:p>
            <a:r>
              <a:rPr lang="en-US" sz="1600" dirty="0"/>
              <a:t>Free-fall WEP tests</a:t>
            </a:r>
          </a:p>
          <a:p>
            <a:r>
              <a:rPr lang="en-US" sz="1600" dirty="0"/>
              <a:t>Force-comparison WEP tests</a:t>
            </a:r>
          </a:p>
          <a:p>
            <a:r>
              <a:rPr lang="en-US" sz="1600" dirty="0"/>
              <a:t>Space-based WEP tests </a:t>
            </a:r>
          </a:p>
          <a:p>
            <a:r>
              <a:rPr lang="en-US" sz="1600" dirty="0"/>
              <a:t>Short-range </a:t>
            </a:r>
            <a:r>
              <a:rPr lang="en-US" sz="1600" dirty="0" smtClean="0"/>
              <a:t>gravity</a:t>
            </a:r>
            <a:endParaRPr lang="en-US" sz="1600" dirty="0"/>
          </a:p>
        </p:txBody>
      </p:sp>
      <p:sp>
        <p:nvSpPr>
          <p:cNvPr id="3" name="Rectangle 2"/>
          <p:cNvSpPr/>
          <p:nvPr/>
        </p:nvSpPr>
        <p:spPr>
          <a:xfrm>
            <a:off x="6629400" y="4648200"/>
            <a:ext cx="2401764" cy="14157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/>
              <a:t>Data Tables for Lorentz and CPT </a:t>
            </a:r>
            <a:r>
              <a:rPr lang="en-US" b="1" dirty="0" smtClean="0"/>
              <a:t>Violation</a:t>
            </a:r>
          </a:p>
          <a:p>
            <a:endParaRPr lang="en-US" b="1" dirty="0" smtClean="0"/>
          </a:p>
          <a:p>
            <a:r>
              <a:rPr lang="en-US" sz="1600" b="1" dirty="0"/>
              <a:t>arXiv:0801.0287 [</a:t>
            </a:r>
            <a:r>
              <a:rPr lang="en-US" sz="1600" b="1" dirty="0" err="1"/>
              <a:t>hep-ph</a:t>
            </a:r>
            <a:r>
              <a:rPr lang="en-US" sz="1600" b="1" dirty="0" smtClean="0"/>
              <a:t>]</a:t>
            </a:r>
          </a:p>
          <a:p>
            <a:r>
              <a:rPr lang="en-US" sz="1600" b="1" dirty="0" smtClean="0"/>
              <a:t>(update annually)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86647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5"/>
          <p:cNvSpPr>
            <a:spLocks noGrp="1"/>
          </p:cNvSpPr>
          <p:nvPr>
            <p:ph sz="half" idx="1"/>
          </p:nvPr>
        </p:nvSpPr>
        <p:spPr>
          <a:xfrm>
            <a:off x="76200" y="957591"/>
            <a:ext cx="3367244" cy="21666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>
                <a:solidFill>
                  <a:srgbClr val="0070C0"/>
                </a:solidFill>
              </a:rPr>
              <a:t>Atomic experiments</a:t>
            </a:r>
          </a:p>
          <a:p>
            <a:r>
              <a:rPr lang="en-US" sz="1600" dirty="0" smtClean="0"/>
              <a:t>Clock comparison 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Atomic spectroscopy</a:t>
            </a:r>
          </a:p>
          <a:p>
            <a:r>
              <a:rPr lang="en-US" sz="1600" dirty="0" smtClean="0"/>
              <a:t>Ion  </a:t>
            </a:r>
            <a:r>
              <a:rPr lang="en-US" sz="1600" dirty="0"/>
              <a:t>spectroscopy </a:t>
            </a:r>
            <a:endParaRPr lang="en-US" sz="1600" dirty="0" smtClean="0"/>
          </a:p>
          <a:p>
            <a:r>
              <a:rPr lang="en-US" sz="1600" dirty="0" smtClean="0"/>
              <a:t>Masers 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Atom interferometry</a:t>
            </a:r>
          </a:p>
          <a:p>
            <a:r>
              <a:rPr lang="en-US" sz="1600" dirty="0" smtClean="0"/>
              <a:t>Doppler-shift experiment</a:t>
            </a:r>
            <a:endParaRPr lang="en-US" sz="16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1502664" y="76200"/>
            <a:ext cx="5973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</a:rPr>
              <a:t>Systems used in Lorentz symmetry tests</a:t>
            </a:r>
            <a:endParaRPr lang="en-US" sz="2800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25" name="Content Placeholder 5"/>
          <p:cNvSpPr txBox="1">
            <a:spLocks/>
          </p:cNvSpPr>
          <p:nvPr/>
        </p:nvSpPr>
        <p:spPr>
          <a:xfrm>
            <a:off x="6629400" y="2895600"/>
            <a:ext cx="2797781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>
                <a:solidFill>
                  <a:srgbClr val="0070C0"/>
                </a:solidFill>
              </a:rPr>
              <a:t>Light experiments</a:t>
            </a:r>
            <a:endParaRPr lang="en-US" sz="1800" b="1" dirty="0">
              <a:solidFill>
                <a:srgbClr val="0070C0"/>
              </a:solidFill>
            </a:endParaRPr>
          </a:p>
          <a:p>
            <a:pPr marL="285750" indent="-285750"/>
            <a:r>
              <a:rPr lang="en-US" sz="1600" dirty="0">
                <a:solidFill>
                  <a:prstClr val="black"/>
                </a:solidFill>
              </a:rPr>
              <a:t>Rotating resonators</a:t>
            </a:r>
          </a:p>
          <a:p>
            <a:r>
              <a:rPr lang="en-US" sz="1600" dirty="0"/>
              <a:t>Cavity </a:t>
            </a:r>
            <a:r>
              <a:rPr lang="en-US" sz="1600" dirty="0" smtClean="0"/>
              <a:t>oscillators </a:t>
            </a:r>
          </a:p>
          <a:p>
            <a:r>
              <a:rPr lang="en-US" sz="1600" dirty="0" smtClean="0"/>
              <a:t>Light Interferometry</a:t>
            </a:r>
            <a:endParaRPr lang="en-US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26" name="Content Placeholder 5"/>
          <p:cNvSpPr txBox="1">
            <a:spLocks/>
          </p:cNvSpPr>
          <p:nvPr/>
        </p:nvSpPr>
        <p:spPr>
          <a:xfrm>
            <a:off x="76200" y="3200400"/>
            <a:ext cx="293161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>
                <a:solidFill>
                  <a:srgbClr val="0070C0"/>
                </a:solidFill>
              </a:rPr>
              <a:t>Spin-precession experiments</a:t>
            </a:r>
          </a:p>
          <a:p>
            <a:r>
              <a:rPr lang="en-US" sz="1600" dirty="0" smtClean="0"/>
              <a:t>Penning traps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Ultra-cold </a:t>
            </a:r>
            <a:r>
              <a:rPr lang="en-US" sz="1600" dirty="0">
                <a:solidFill>
                  <a:srgbClr val="FF0000"/>
                </a:solidFill>
              </a:rPr>
              <a:t>neutrons</a:t>
            </a:r>
          </a:p>
          <a:p>
            <a:r>
              <a:rPr lang="en-US" sz="1600" dirty="0">
                <a:solidFill>
                  <a:srgbClr val="FF0000"/>
                </a:solidFill>
              </a:rPr>
              <a:t>g-2 </a:t>
            </a:r>
            <a:r>
              <a:rPr lang="en-US" sz="1600" dirty="0" smtClean="0">
                <a:solidFill>
                  <a:srgbClr val="FF0000"/>
                </a:solidFill>
              </a:rPr>
              <a:t>experiments</a:t>
            </a:r>
            <a:endParaRPr lang="en-US" sz="1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Content Placeholder 5"/>
          <p:cNvSpPr txBox="1">
            <a:spLocks/>
          </p:cNvSpPr>
          <p:nvPr/>
        </p:nvSpPr>
        <p:spPr>
          <a:xfrm>
            <a:off x="3620318" y="838200"/>
            <a:ext cx="2286676" cy="1049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0070C0"/>
                </a:solidFill>
              </a:rPr>
              <a:t>Polarized matter</a:t>
            </a:r>
          </a:p>
          <a:p>
            <a:r>
              <a:rPr lang="en-US" sz="1600" dirty="0"/>
              <a:t>Torsion </a:t>
            </a:r>
            <a:r>
              <a:rPr lang="en-US" sz="1600" dirty="0" smtClean="0"/>
              <a:t>pendulums</a:t>
            </a:r>
          </a:p>
          <a:p>
            <a:r>
              <a:rPr lang="en-US" sz="1600" dirty="0" smtClean="0"/>
              <a:t>Magnetometer</a:t>
            </a:r>
          </a:p>
          <a:p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30" name="Content Placeholder 5"/>
          <p:cNvSpPr txBox="1">
            <a:spLocks/>
          </p:cNvSpPr>
          <p:nvPr/>
        </p:nvSpPr>
        <p:spPr>
          <a:xfrm>
            <a:off x="3620318" y="1905000"/>
            <a:ext cx="2856682" cy="25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0070C0"/>
                </a:solidFill>
              </a:rPr>
              <a:t>Astrophysical observations </a:t>
            </a:r>
          </a:p>
          <a:p>
            <a:r>
              <a:rPr lang="en-US" sz="1600" dirty="0"/>
              <a:t>Astrophysical dispersion</a:t>
            </a:r>
          </a:p>
          <a:p>
            <a:r>
              <a:rPr lang="en-US" sz="1600" dirty="0"/>
              <a:t>Astrophysical </a:t>
            </a:r>
            <a:r>
              <a:rPr lang="en-US" sz="1600" dirty="0" smtClean="0"/>
              <a:t>birefringence</a:t>
            </a:r>
            <a:endParaRPr lang="en-US" sz="1600" dirty="0"/>
          </a:p>
          <a:p>
            <a:r>
              <a:rPr lang="en-US" sz="1600" dirty="0" smtClean="0"/>
              <a:t>Lunar </a:t>
            </a:r>
            <a:r>
              <a:rPr lang="en-US" sz="1600" dirty="0"/>
              <a:t>laser ranging</a:t>
            </a:r>
          </a:p>
          <a:p>
            <a:r>
              <a:rPr lang="en-US" sz="1600" dirty="0"/>
              <a:t>Gravitational waves</a:t>
            </a:r>
          </a:p>
          <a:p>
            <a:r>
              <a:rPr lang="en-US" sz="1600" dirty="0" smtClean="0"/>
              <a:t>Pulsars</a:t>
            </a:r>
          </a:p>
          <a:p>
            <a:r>
              <a:rPr lang="en-US" sz="1600" dirty="0" smtClean="0"/>
              <a:t>CMB polarization</a:t>
            </a:r>
          </a:p>
          <a:p>
            <a:r>
              <a:rPr lang="en-US" sz="1600" dirty="0" smtClean="0"/>
              <a:t>Cosmic particles 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33" name="Content Placeholder 5"/>
          <p:cNvSpPr txBox="1">
            <a:spLocks/>
          </p:cNvSpPr>
          <p:nvPr/>
        </p:nvSpPr>
        <p:spPr>
          <a:xfrm>
            <a:off x="6629400" y="838200"/>
            <a:ext cx="2560765" cy="198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>
                <a:solidFill>
                  <a:srgbClr val="0070C0"/>
                </a:solidFill>
              </a:rPr>
              <a:t>Collider experiments</a:t>
            </a:r>
          </a:p>
          <a:p>
            <a:r>
              <a:rPr lang="en-US" sz="1600" dirty="0" smtClean="0">
                <a:solidFill>
                  <a:prstClr val="black"/>
                </a:solidFill>
              </a:rPr>
              <a:t>Scattering cross-sections</a:t>
            </a:r>
          </a:p>
          <a:p>
            <a:r>
              <a:rPr lang="en-US" sz="1600" dirty="0" smtClean="0"/>
              <a:t>Baryon </a:t>
            </a:r>
            <a:r>
              <a:rPr lang="en-US" sz="1600" dirty="0"/>
              <a:t>decays</a:t>
            </a:r>
          </a:p>
          <a:p>
            <a:r>
              <a:rPr lang="en-US" sz="1600" dirty="0"/>
              <a:t>Meson decays</a:t>
            </a:r>
          </a:p>
          <a:p>
            <a:r>
              <a:rPr lang="en-US" sz="1600" dirty="0"/>
              <a:t>Quark pair production</a:t>
            </a:r>
          </a:p>
          <a:p>
            <a:r>
              <a:rPr lang="en-US" sz="1600" dirty="0"/>
              <a:t>Meson </a:t>
            </a:r>
            <a:r>
              <a:rPr lang="en-US" sz="1600" dirty="0" smtClean="0"/>
              <a:t>oscillations</a:t>
            </a:r>
          </a:p>
        </p:txBody>
      </p:sp>
      <p:sp>
        <p:nvSpPr>
          <p:cNvPr id="35" name="Content Placeholder 5"/>
          <p:cNvSpPr txBox="1">
            <a:spLocks/>
          </p:cNvSpPr>
          <p:nvPr/>
        </p:nvSpPr>
        <p:spPr>
          <a:xfrm>
            <a:off x="76200" y="4648200"/>
            <a:ext cx="3477106" cy="198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0070C0"/>
                </a:solidFill>
              </a:rPr>
              <a:t>Neutrino </a:t>
            </a:r>
            <a:r>
              <a:rPr lang="en-US" sz="1800" b="1" dirty="0" smtClean="0">
                <a:solidFill>
                  <a:srgbClr val="0070C0"/>
                </a:solidFill>
              </a:rPr>
              <a:t>experiments</a:t>
            </a:r>
            <a:endParaRPr lang="en-US" sz="1800" b="1" dirty="0">
              <a:solidFill>
                <a:srgbClr val="0070C0"/>
              </a:solidFill>
            </a:endParaRPr>
          </a:p>
          <a:p>
            <a:r>
              <a:rPr lang="en-US" sz="1600" dirty="0">
                <a:solidFill>
                  <a:prstClr val="black"/>
                </a:solidFill>
              </a:rPr>
              <a:t>Neutrinos oscillations </a:t>
            </a:r>
          </a:p>
          <a:p>
            <a:r>
              <a:rPr lang="en-US" sz="1600" dirty="0">
                <a:solidFill>
                  <a:prstClr val="black"/>
                </a:solidFill>
              </a:rPr>
              <a:t>Neutrinos time of  ﬂight </a:t>
            </a:r>
          </a:p>
          <a:p>
            <a:r>
              <a:rPr lang="en-US" sz="1600" dirty="0">
                <a:solidFill>
                  <a:prstClr val="black"/>
                </a:solidFill>
              </a:rPr>
              <a:t>Neutrino-antineutrino </a:t>
            </a:r>
            <a:r>
              <a:rPr lang="en-US" sz="1600" dirty="0" smtClean="0">
                <a:solidFill>
                  <a:prstClr val="black"/>
                </a:solidFill>
              </a:rPr>
              <a:t>comparison</a:t>
            </a:r>
          </a:p>
          <a:p>
            <a:r>
              <a:rPr lang="en-US" sz="1600" dirty="0" smtClean="0">
                <a:solidFill>
                  <a:prstClr val="black"/>
                </a:solidFill>
              </a:rPr>
              <a:t>Atmospheric neutrinos</a:t>
            </a:r>
          </a:p>
        </p:txBody>
      </p:sp>
      <p:sp>
        <p:nvSpPr>
          <p:cNvPr id="36" name="Content Placeholder 5"/>
          <p:cNvSpPr txBox="1">
            <a:spLocks/>
          </p:cNvSpPr>
          <p:nvPr/>
        </p:nvSpPr>
        <p:spPr>
          <a:xfrm>
            <a:off x="3620318" y="4426858"/>
            <a:ext cx="2908427" cy="1669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0070C0"/>
                </a:solidFill>
              </a:rPr>
              <a:t>Gravity tests</a:t>
            </a:r>
          </a:p>
          <a:p>
            <a:r>
              <a:rPr lang="en-US" sz="1600" dirty="0">
                <a:solidFill>
                  <a:srgbClr val="FF0000"/>
                </a:solidFill>
              </a:rPr>
              <a:t>Free-fall WEP tests</a:t>
            </a:r>
          </a:p>
          <a:p>
            <a:r>
              <a:rPr lang="en-US" sz="1600" dirty="0"/>
              <a:t>Force-comparison WEP tests</a:t>
            </a:r>
          </a:p>
          <a:p>
            <a:r>
              <a:rPr lang="en-US" sz="1600" dirty="0"/>
              <a:t>Space-based WEP tests </a:t>
            </a:r>
          </a:p>
          <a:p>
            <a:r>
              <a:rPr lang="en-US" sz="1600" dirty="0"/>
              <a:t>Short-range </a:t>
            </a:r>
            <a:r>
              <a:rPr lang="en-US" sz="1600" dirty="0" smtClean="0"/>
              <a:t>gravity</a:t>
            </a:r>
            <a:endParaRPr lang="en-US" sz="1600" dirty="0"/>
          </a:p>
        </p:txBody>
      </p:sp>
      <p:sp>
        <p:nvSpPr>
          <p:cNvPr id="3" name="Rectangle 2"/>
          <p:cNvSpPr/>
          <p:nvPr/>
        </p:nvSpPr>
        <p:spPr>
          <a:xfrm>
            <a:off x="6629400" y="4648200"/>
            <a:ext cx="2401764" cy="14157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/>
              <a:t>Data Tables for Lorentz and CPT </a:t>
            </a:r>
            <a:r>
              <a:rPr lang="en-US" b="1" dirty="0" smtClean="0"/>
              <a:t>Violation</a:t>
            </a:r>
          </a:p>
          <a:p>
            <a:endParaRPr lang="en-US" b="1" dirty="0" smtClean="0"/>
          </a:p>
          <a:p>
            <a:r>
              <a:rPr lang="en-US" sz="1600" b="1" dirty="0"/>
              <a:t>arXiv:0801.0287 [</a:t>
            </a:r>
            <a:r>
              <a:rPr lang="en-US" sz="1600" b="1" dirty="0" err="1"/>
              <a:t>hep-ph</a:t>
            </a:r>
            <a:r>
              <a:rPr lang="en-US" sz="1600" b="1" dirty="0" smtClean="0"/>
              <a:t>]</a:t>
            </a:r>
          </a:p>
          <a:p>
            <a:r>
              <a:rPr lang="en-US" sz="1600" b="1" dirty="0" smtClean="0"/>
              <a:t>(update annually)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13595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5"/>
          <p:cNvSpPr>
            <a:spLocks noGrp="1"/>
          </p:cNvSpPr>
          <p:nvPr>
            <p:ph sz="half" idx="1"/>
          </p:nvPr>
        </p:nvSpPr>
        <p:spPr>
          <a:xfrm>
            <a:off x="76200" y="957591"/>
            <a:ext cx="3367244" cy="21666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>
                <a:solidFill>
                  <a:srgbClr val="0070C0"/>
                </a:solidFill>
              </a:rPr>
              <a:t>Atomic experiments</a:t>
            </a:r>
          </a:p>
          <a:p>
            <a:r>
              <a:rPr lang="en-US" sz="1600" dirty="0" smtClean="0"/>
              <a:t>Clock comparison 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Atomic spectroscopy</a:t>
            </a:r>
          </a:p>
          <a:p>
            <a:r>
              <a:rPr lang="en-US" sz="1600" dirty="0" smtClean="0"/>
              <a:t>Ion  </a:t>
            </a:r>
            <a:r>
              <a:rPr lang="en-US" sz="1600" dirty="0"/>
              <a:t>spectroscopy </a:t>
            </a:r>
            <a:endParaRPr lang="en-US" sz="1600" dirty="0" smtClean="0"/>
          </a:p>
          <a:p>
            <a:r>
              <a:rPr lang="en-US" sz="1600" dirty="0" smtClean="0"/>
              <a:t>Masers 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Atom interferometry</a:t>
            </a:r>
          </a:p>
          <a:p>
            <a:r>
              <a:rPr lang="en-US" sz="1600" dirty="0" smtClean="0"/>
              <a:t>Doppler-shift experiment</a:t>
            </a:r>
            <a:endParaRPr lang="en-US" sz="16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1502664" y="76200"/>
            <a:ext cx="5973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</a:rPr>
              <a:t>Systems used in Lorentz symmetry tests</a:t>
            </a:r>
            <a:endParaRPr lang="en-US" sz="2800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25" name="Content Placeholder 5"/>
          <p:cNvSpPr txBox="1">
            <a:spLocks/>
          </p:cNvSpPr>
          <p:nvPr/>
        </p:nvSpPr>
        <p:spPr>
          <a:xfrm>
            <a:off x="6629400" y="2895600"/>
            <a:ext cx="2797781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>
                <a:solidFill>
                  <a:srgbClr val="0070C0"/>
                </a:solidFill>
              </a:rPr>
              <a:t>Light experiments</a:t>
            </a:r>
            <a:endParaRPr lang="en-US" sz="1800" b="1" dirty="0">
              <a:solidFill>
                <a:srgbClr val="0070C0"/>
              </a:solidFill>
            </a:endParaRPr>
          </a:p>
          <a:p>
            <a:pPr marL="285750" indent="-285750"/>
            <a:r>
              <a:rPr lang="en-US" sz="1600" dirty="0">
                <a:solidFill>
                  <a:prstClr val="black"/>
                </a:solidFill>
              </a:rPr>
              <a:t>Rotating resonators</a:t>
            </a:r>
          </a:p>
          <a:p>
            <a:r>
              <a:rPr lang="en-US" sz="1600" dirty="0"/>
              <a:t>Cavity </a:t>
            </a:r>
            <a:r>
              <a:rPr lang="en-US" sz="1600" dirty="0" smtClean="0"/>
              <a:t>oscillators </a:t>
            </a:r>
          </a:p>
          <a:p>
            <a:r>
              <a:rPr lang="en-US" sz="1600" dirty="0" smtClean="0"/>
              <a:t>Light Interferometry</a:t>
            </a:r>
            <a:endParaRPr lang="en-US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26" name="Content Placeholder 5"/>
          <p:cNvSpPr txBox="1">
            <a:spLocks/>
          </p:cNvSpPr>
          <p:nvPr/>
        </p:nvSpPr>
        <p:spPr>
          <a:xfrm>
            <a:off x="76200" y="3200400"/>
            <a:ext cx="293161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>
                <a:solidFill>
                  <a:srgbClr val="0070C0"/>
                </a:solidFill>
              </a:rPr>
              <a:t>Spin-precession experiments</a:t>
            </a:r>
          </a:p>
          <a:p>
            <a:r>
              <a:rPr lang="en-US" sz="1600" dirty="0" smtClean="0"/>
              <a:t>Penning traps</a:t>
            </a:r>
          </a:p>
          <a:p>
            <a:r>
              <a:rPr lang="en-US" sz="1600" dirty="0" smtClean="0"/>
              <a:t>Ultra-cold </a:t>
            </a:r>
            <a:r>
              <a:rPr lang="en-US" sz="1600" dirty="0"/>
              <a:t>neutrons</a:t>
            </a:r>
          </a:p>
          <a:p>
            <a:r>
              <a:rPr lang="en-US" sz="1600" dirty="0"/>
              <a:t>g-2 </a:t>
            </a:r>
            <a:r>
              <a:rPr lang="en-US" sz="1600" dirty="0" smtClean="0"/>
              <a:t>experiments</a:t>
            </a:r>
            <a:endParaRPr lang="en-US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Content Placeholder 5"/>
          <p:cNvSpPr txBox="1">
            <a:spLocks/>
          </p:cNvSpPr>
          <p:nvPr/>
        </p:nvSpPr>
        <p:spPr>
          <a:xfrm>
            <a:off x="3620318" y="838200"/>
            <a:ext cx="2286676" cy="1049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0070C0"/>
                </a:solidFill>
              </a:rPr>
              <a:t>Polarized matter</a:t>
            </a:r>
          </a:p>
          <a:p>
            <a:r>
              <a:rPr lang="en-US" sz="1600" dirty="0"/>
              <a:t>Torsion </a:t>
            </a:r>
            <a:r>
              <a:rPr lang="en-US" sz="1600" dirty="0" smtClean="0"/>
              <a:t>pendulums</a:t>
            </a:r>
          </a:p>
          <a:p>
            <a:r>
              <a:rPr lang="en-US" sz="1600" dirty="0" smtClean="0"/>
              <a:t>Magnetometer</a:t>
            </a:r>
          </a:p>
          <a:p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30" name="Content Placeholder 5"/>
          <p:cNvSpPr txBox="1">
            <a:spLocks/>
          </p:cNvSpPr>
          <p:nvPr/>
        </p:nvSpPr>
        <p:spPr>
          <a:xfrm>
            <a:off x="3620318" y="1905000"/>
            <a:ext cx="2856682" cy="25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0070C0"/>
                </a:solidFill>
              </a:rPr>
              <a:t>Astrophysical observations </a:t>
            </a:r>
          </a:p>
          <a:p>
            <a:r>
              <a:rPr lang="en-US" sz="1600" dirty="0"/>
              <a:t>Astrophysical dispersion</a:t>
            </a:r>
          </a:p>
          <a:p>
            <a:r>
              <a:rPr lang="en-US" sz="1600" dirty="0"/>
              <a:t>Astrophysical </a:t>
            </a:r>
            <a:r>
              <a:rPr lang="en-US" sz="1600" dirty="0" smtClean="0"/>
              <a:t>birefringence</a:t>
            </a:r>
            <a:endParaRPr lang="en-US" sz="1600" dirty="0"/>
          </a:p>
          <a:p>
            <a:r>
              <a:rPr lang="en-US" sz="1600" dirty="0" smtClean="0"/>
              <a:t>Lunar </a:t>
            </a:r>
            <a:r>
              <a:rPr lang="en-US" sz="1600" dirty="0"/>
              <a:t>laser ranging</a:t>
            </a:r>
          </a:p>
          <a:p>
            <a:r>
              <a:rPr lang="en-US" sz="1600" dirty="0"/>
              <a:t>Gravitational waves</a:t>
            </a:r>
          </a:p>
          <a:p>
            <a:r>
              <a:rPr lang="en-US" sz="1600" dirty="0" smtClean="0"/>
              <a:t>Pulsars</a:t>
            </a:r>
          </a:p>
          <a:p>
            <a:r>
              <a:rPr lang="en-US" sz="1600" dirty="0" smtClean="0"/>
              <a:t>CMB polarization</a:t>
            </a:r>
          </a:p>
          <a:p>
            <a:r>
              <a:rPr lang="en-US" sz="1600" dirty="0" smtClean="0"/>
              <a:t>Cosmic particles 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33" name="Content Placeholder 5"/>
          <p:cNvSpPr txBox="1">
            <a:spLocks/>
          </p:cNvSpPr>
          <p:nvPr/>
        </p:nvSpPr>
        <p:spPr>
          <a:xfrm>
            <a:off x="6629400" y="838200"/>
            <a:ext cx="2560765" cy="198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>
                <a:solidFill>
                  <a:srgbClr val="0070C0"/>
                </a:solidFill>
              </a:rPr>
              <a:t>Collider experiments</a:t>
            </a:r>
          </a:p>
          <a:p>
            <a:r>
              <a:rPr lang="en-US" sz="1600" dirty="0" smtClean="0">
                <a:solidFill>
                  <a:prstClr val="black"/>
                </a:solidFill>
              </a:rPr>
              <a:t>Scattering cross-sections</a:t>
            </a:r>
          </a:p>
          <a:p>
            <a:r>
              <a:rPr lang="en-US" sz="1600" dirty="0" smtClean="0"/>
              <a:t>Baryon </a:t>
            </a:r>
            <a:r>
              <a:rPr lang="en-US" sz="1600" dirty="0"/>
              <a:t>decays</a:t>
            </a:r>
          </a:p>
          <a:p>
            <a:r>
              <a:rPr lang="en-US" sz="1600" dirty="0"/>
              <a:t>Meson decays</a:t>
            </a:r>
          </a:p>
          <a:p>
            <a:r>
              <a:rPr lang="en-US" sz="1600" dirty="0"/>
              <a:t>Quark pair production</a:t>
            </a:r>
          </a:p>
          <a:p>
            <a:r>
              <a:rPr lang="en-US" sz="1600" dirty="0"/>
              <a:t>Meson </a:t>
            </a:r>
            <a:r>
              <a:rPr lang="en-US" sz="1600" dirty="0" smtClean="0"/>
              <a:t>oscillations</a:t>
            </a:r>
          </a:p>
        </p:txBody>
      </p:sp>
      <p:sp>
        <p:nvSpPr>
          <p:cNvPr id="35" name="Content Placeholder 5"/>
          <p:cNvSpPr txBox="1">
            <a:spLocks/>
          </p:cNvSpPr>
          <p:nvPr/>
        </p:nvSpPr>
        <p:spPr>
          <a:xfrm>
            <a:off x="76200" y="4648200"/>
            <a:ext cx="3477106" cy="198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0070C0"/>
                </a:solidFill>
              </a:rPr>
              <a:t>Neutrino </a:t>
            </a:r>
            <a:r>
              <a:rPr lang="en-US" sz="1800" b="1" dirty="0" smtClean="0">
                <a:solidFill>
                  <a:srgbClr val="0070C0"/>
                </a:solidFill>
              </a:rPr>
              <a:t>experiments</a:t>
            </a:r>
            <a:endParaRPr lang="en-US" sz="1800" b="1" dirty="0">
              <a:solidFill>
                <a:srgbClr val="0070C0"/>
              </a:solidFill>
            </a:endParaRPr>
          </a:p>
          <a:p>
            <a:r>
              <a:rPr lang="en-US" sz="1600" dirty="0">
                <a:solidFill>
                  <a:prstClr val="black"/>
                </a:solidFill>
              </a:rPr>
              <a:t>Neutrinos oscillations </a:t>
            </a:r>
          </a:p>
          <a:p>
            <a:r>
              <a:rPr lang="en-US" sz="1600" dirty="0">
                <a:solidFill>
                  <a:prstClr val="black"/>
                </a:solidFill>
              </a:rPr>
              <a:t>Neutrinos time of  ﬂight </a:t>
            </a:r>
          </a:p>
          <a:p>
            <a:r>
              <a:rPr lang="en-US" sz="1600" dirty="0">
                <a:solidFill>
                  <a:prstClr val="black"/>
                </a:solidFill>
              </a:rPr>
              <a:t>Neutrino-antineutrino </a:t>
            </a:r>
            <a:r>
              <a:rPr lang="en-US" sz="1600" dirty="0" smtClean="0">
                <a:solidFill>
                  <a:prstClr val="black"/>
                </a:solidFill>
              </a:rPr>
              <a:t>comparison</a:t>
            </a:r>
          </a:p>
          <a:p>
            <a:r>
              <a:rPr lang="en-US" sz="1600" dirty="0" smtClean="0">
                <a:solidFill>
                  <a:prstClr val="black"/>
                </a:solidFill>
              </a:rPr>
              <a:t>Atmospheric neutrinos</a:t>
            </a:r>
          </a:p>
        </p:txBody>
      </p:sp>
      <p:sp>
        <p:nvSpPr>
          <p:cNvPr id="36" name="Content Placeholder 5"/>
          <p:cNvSpPr txBox="1">
            <a:spLocks/>
          </p:cNvSpPr>
          <p:nvPr/>
        </p:nvSpPr>
        <p:spPr>
          <a:xfrm>
            <a:off x="3620318" y="4426858"/>
            <a:ext cx="2908427" cy="1669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0070C0"/>
                </a:solidFill>
              </a:rPr>
              <a:t>Gravity tests</a:t>
            </a:r>
          </a:p>
          <a:p>
            <a:r>
              <a:rPr lang="en-US" sz="1600" dirty="0">
                <a:solidFill>
                  <a:srgbClr val="FF0000"/>
                </a:solidFill>
              </a:rPr>
              <a:t>Free-fall WEP tests</a:t>
            </a:r>
          </a:p>
          <a:p>
            <a:r>
              <a:rPr lang="en-US" sz="1600" dirty="0"/>
              <a:t>Force-comparison WEP tests</a:t>
            </a:r>
          </a:p>
          <a:p>
            <a:r>
              <a:rPr lang="en-US" sz="1600" dirty="0"/>
              <a:t>Space-based WEP tests </a:t>
            </a:r>
          </a:p>
          <a:p>
            <a:r>
              <a:rPr lang="en-US" sz="1600" dirty="0"/>
              <a:t>Short-range </a:t>
            </a:r>
            <a:r>
              <a:rPr lang="en-US" sz="1600" dirty="0" smtClean="0"/>
              <a:t>gravity</a:t>
            </a:r>
            <a:endParaRPr lang="en-US" sz="1600" dirty="0"/>
          </a:p>
        </p:txBody>
      </p:sp>
      <p:sp>
        <p:nvSpPr>
          <p:cNvPr id="3" name="Rectangle 2"/>
          <p:cNvSpPr/>
          <p:nvPr/>
        </p:nvSpPr>
        <p:spPr>
          <a:xfrm>
            <a:off x="6629400" y="4648200"/>
            <a:ext cx="2401764" cy="14157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/>
              <a:t>Data Tables for Lorentz and CPT </a:t>
            </a:r>
            <a:r>
              <a:rPr lang="en-US" b="1" dirty="0" smtClean="0"/>
              <a:t>Violation</a:t>
            </a:r>
          </a:p>
          <a:p>
            <a:endParaRPr lang="en-US" b="1" dirty="0" smtClean="0"/>
          </a:p>
          <a:p>
            <a:r>
              <a:rPr lang="en-US" sz="1600" b="1" dirty="0"/>
              <a:t>arXiv:0801.0287 [</a:t>
            </a:r>
            <a:r>
              <a:rPr lang="en-US" sz="1600" b="1" dirty="0" err="1"/>
              <a:t>hep-ph</a:t>
            </a:r>
            <a:r>
              <a:rPr lang="en-US" sz="1600" b="1" dirty="0" smtClean="0"/>
              <a:t>]</a:t>
            </a:r>
          </a:p>
          <a:p>
            <a:r>
              <a:rPr lang="en-US" sz="1600" b="1" dirty="0" smtClean="0"/>
              <a:t>(update annually)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46560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55694" y="1143000"/>
            <a:ext cx="6560626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3175">
                  <a:solidFill>
                    <a:srgbClr val="15D7EB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Possible </a:t>
            </a:r>
            <a:r>
              <a:rPr kumimoji="0" lang="en-US" sz="2000" b="1" i="0" u="none" strike="noStrike" kern="1200" cap="none" spc="0" normalizeH="0" baseline="0" noProof="0" dirty="0">
                <a:ln w="3175">
                  <a:solidFill>
                    <a:srgbClr val="05EFFB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low-energy</a:t>
            </a:r>
            <a:r>
              <a:rPr kumimoji="0" lang="en-US" sz="2000" b="1" i="0" u="none" strike="noStrike" kern="1200" cap="none" spc="0" normalizeH="0" baseline="0" noProof="0" dirty="0">
                <a:ln w="3175">
                  <a:solidFill>
                    <a:srgbClr val="15D7EB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signature for theories beyond the Standard Model and General Relativity </a:t>
            </a:r>
            <a:endParaRPr kumimoji="0" lang="en-US" sz="800" b="0" i="0" u="none" strike="noStrike" kern="1200" cap="none" spc="0" normalizeH="0" baseline="0" noProof="0" dirty="0">
              <a:ln w="3175">
                <a:solidFill>
                  <a:srgbClr val="15D7EB"/>
                </a:solidFill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2"/>
          <a:stretch/>
        </p:blipFill>
        <p:spPr bwMode="auto">
          <a:xfrm>
            <a:off x="5846454" y="1531555"/>
            <a:ext cx="3962400" cy="153488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44049" y="1110066"/>
            <a:ext cx="9550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solidFill>
                    <a:srgbClr val="4F81BD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General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solidFill>
                    <a:srgbClr val="4F81BD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Relativity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72797" y="1009041"/>
            <a:ext cx="1019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solidFill>
                    <a:srgbClr val="4F81BD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solidFill>
                    <a:srgbClr val="4F81BD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Physics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9805" y="4118734"/>
            <a:ext cx="56698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Non-commutative field theory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Different directions do not commute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694" y="2169631"/>
            <a:ext cx="1362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39804" y="2630453"/>
            <a:ext cx="82271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String theory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Permits mechanisms for spontaneous Lorentz breaking compatible with gauge symmetries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39805" y="5443724"/>
            <a:ext cx="8546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Loop quantum gravity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volume of a hypersurface is a field operator with a discrete spectrum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99BC4FC-F7E3-4B57-82A8-BC85123A928F}"/>
              </a:ext>
            </a:extLst>
          </p:cNvPr>
          <p:cNvSpPr/>
          <p:nvPr/>
        </p:nvSpPr>
        <p:spPr>
          <a:xfrm>
            <a:off x="5120080" y="3723649"/>
            <a:ext cx="37800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defTabSz="914400">
              <a:defRPr/>
            </a:pPr>
            <a:r>
              <a:rPr lang="es-PR" sz="1600" dirty="0" err="1">
                <a:ln w="3175">
                  <a:noFill/>
                </a:ln>
                <a:solidFill>
                  <a:prstClr val="black"/>
                </a:solidFill>
              </a:rPr>
              <a:t>Kostelecký</a:t>
            </a:r>
            <a:r>
              <a:rPr lang="es-PR" sz="1600" dirty="0">
                <a:ln w="3175">
                  <a:noFill/>
                </a:ln>
                <a:solidFill>
                  <a:prstClr val="black"/>
                </a:solidFill>
              </a:rPr>
              <a:t> and Samuel, PRD </a:t>
            </a:r>
            <a:r>
              <a:rPr lang="es-PR" sz="1600" b="1" dirty="0">
                <a:ln w="3175">
                  <a:noFill/>
                </a:ln>
                <a:solidFill>
                  <a:prstClr val="black"/>
                </a:solidFill>
              </a:rPr>
              <a:t>39</a:t>
            </a:r>
            <a:r>
              <a:rPr lang="es-PR" sz="1600" dirty="0">
                <a:ln w="3175">
                  <a:noFill/>
                </a:ln>
                <a:solidFill>
                  <a:prstClr val="black"/>
                </a:solidFill>
              </a:rPr>
              <a:t>, 683 (1989)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D37BDF8-BB12-48AF-8CCC-E25348DA37B4}"/>
              </a:ext>
            </a:extLst>
          </p:cNvPr>
          <p:cNvSpPr/>
          <p:nvPr/>
        </p:nvSpPr>
        <p:spPr>
          <a:xfrm>
            <a:off x="5120080" y="4838152"/>
            <a:ext cx="37275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Carroll </a:t>
            </a:r>
            <a:r>
              <a:rPr lang="en-US" sz="1600" i="1" dirty="0"/>
              <a:t>et al., </a:t>
            </a:r>
            <a:r>
              <a:rPr lang="en-US" sz="1600" dirty="0"/>
              <a:t>PRL 87,141601 (2001)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F97A164-6916-4D08-BE19-04202C0956C3}"/>
              </a:ext>
            </a:extLst>
          </p:cNvPr>
          <p:cNvSpPr/>
          <p:nvPr/>
        </p:nvSpPr>
        <p:spPr>
          <a:xfrm>
            <a:off x="5120080" y="6207595"/>
            <a:ext cx="37772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Florian </a:t>
            </a:r>
            <a:r>
              <a:rPr lang="en-US" sz="1600" i="1" dirty="0"/>
              <a:t>et al., </a:t>
            </a:r>
            <a:r>
              <a:rPr lang="en-US" sz="1600" dirty="0"/>
              <a:t>SIGMA 8, 098 (2012)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60136" y="152400"/>
            <a:ext cx="459324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3600" dirty="0">
                <a:ln w="19050">
                  <a:solidFill>
                    <a:srgbClr val="00B0F0"/>
                  </a:solidFill>
                </a:ln>
              </a:rPr>
              <a:t>Why Lorentz violation?</a:t>
            </a:r>
          </a:p>
        </p:txBody>
      </p:sp>
    </p:spTree>
    <p:extLst>
      <p:ext uri="{BB962C8B-B14F-4D97-AF65-F5344CB8AC3E}">
        <p14:creationId xmlns:p14="http://schemas.microsoft.com/office/powerpoint/2010/main" val="277481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nip Diagonal Corner Rectangle 27"/>
          <p:cNvSpPr/>
          <p:nvPr/>
        </p:nvSpPr>
        <p:spPr>
          <a:xfrm>
            <a:off x="680192" y="3913632"/>
            <a:ext cx="7783616" cy="1219200"/>
          </a:xfrm>
          <a:prstGeom prst="snip2Diag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nip Diagonal Corner Rectangle 26"/>
          <p:cNvSpPr/>
          <p:nvPr/>
        </p:nvSpPr>
        <p:spPr>
          <a:xfrm>
            <a:off x="764574" y="2211586"/>
            <a:ext cx="7783616" cy="1219200"/>
          </a:xfrm>
          <a:prstGeom prst="snip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nip Diagonal Corner Rectangle 15"/>
          <p:cNvSpPr/>
          <p:nvPr/>
        </p:nvSpPr>
        <p:spPr>
          <a:xfrm>
            <a:off x="680192" y="762000"/>
            <a:ext cx="7783616" cy="1219200"/>
          </a:xfrm>
          <a:prstGeom prst="snip2Diag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564988" y="1392198"/>
                <a:ext cx="28226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𝐴</m:t>
                          </m:r>
                        </m:e>
                        <m:sup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…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sup>
                      </m:sSup>
                      <m:r>
                        <a:rPr lang="en-US" b="0" i="0" smtClean="0">
                          <a:latin typeface="Cambria Math"/>
                        </a:rPr>
                        <m:t>  ⇒   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0" smtClean="0">
                                  <a:latin typeface="Cambria Math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n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𝐴</m:t>
                          </m:r>
                        </m:e>
                        <m:sup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…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4988" y="1392198"/>
                <a:ext cx="2822631" cy="36933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2376254" y="1205484"/>
            <a:ext cx="537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CPT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524001" y="1022866"/>
            <a:ext cx="457199" cy="387834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09600" y="697468"/>
            <a:ext cx="1506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Field operator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495485" y="1020818"/>
                <a:ext cx="27855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Even # indexes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⇒</m:t>
                    </m:r>
                  </m:oMath>
                </a14:m>
                <a:r>
                  <a:rPr lang="en-US" dirty="0" smtClean="0"/>
                  <a:t> CPT even </a:t>
                </a:r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5485" y="1020818"/>
                <a:ext cx="2785506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1751" t="-8197" r="-875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495485" y="1347478"/>
                <a:ext cx="26474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Odd # indexes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⇒</m:t>
                    </m:r>
                  </m:oMath>
                </a14:m>
                <a:r>
                  <a:rPr lang="en-US" dirty="0" smtClean="0"/>
                  <a:t> CPT odd </a:t>
                </a:r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5485" y="1347478"/>
                <a:ext cx="2647456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1839" t="-8197" r="-690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838200" y="2251948"/>
            <a:ext cx="2971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Lorentz-invariant  field theory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396424" y="2938796"/>
                <a:ext cx="5884496" cy="4000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𝐴</m:t>
                          </m:r>
                        </m:e>
                        <m:sup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…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sup>
                      </m:sSup>
                      <m:r>
                        <a:rPr lang="en-US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𝐵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…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 ⇒ 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𝐴</m:t>
                          </m:r>
                        </m:e>
                        <m:sup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…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𝐵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…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𝐴</m:t>
                          </m:r>
                        </m:e>
                        <m:sup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…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𝐵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…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6424" y="2938796"/>
                <a:ext cx="5884496" cy="400046"/>
              </a:xfrm>
              <a:prstGeom prst="rect">
                <a:avLst/>
              </a:prstGeom>
              <a:blipFill rotWithShape="1">
                <a:blip r:embed="rId5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2831124" y="2743200"/>
            <a:ext cx="537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CPT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62000" y="3913632"/>
            <a:ext cx="2950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Lorentz-violating  field theory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2798106" y="4547616"/>
                <a:ext cx="3954159" cy="3945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𝑘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…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sub>
                      </m:sSub>
                      <m:sSup>
                        <m:sSup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𝐴</m:t>
                          </m:r>
                        </m:e>
                        <m:sup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…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sup>
                      </m:sSup>
                      <m:r>
                        <a:rPr lang="en-US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⇒</m:t>
                      </m:r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𝑛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𝑘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…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𝐴</m:t>
                          </m:r>
                        </m:e>
                        <m:sup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…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8106" y="4547616"/>
                <a:ext cx="3954159" cy="394532"/>
              </a:xfrm>
              <a:prstGeom prst="rect">
                <a:avLst/>
              </a:prstGeom>
              <a:blipFill rotWithShape="1">
                <a:blip r:embed="rId6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4237282" y="4343400"/>
            <a:ext cx="537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CPT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57200" y="5370493"/>
            <a:ext cx="8182430" cy="95410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63500"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In </a:t>
            </a:r>
            <a:r>
              <a:rPr lang="en-US" sz="2800" dirty="0" smtClean="0"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an interacting quantum field theory </a:t>
            </a:r>
            <a:r>
              <a:rPr lang="en-US" sz="2800" dirty="0" smtClean="0">
                <a:solidFill>
                  <a:srgbClr val="1902A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CPT violation implies </a:t>
            </a:r>
            <a:r>
              <a:rPr lang="en-US" sz="2800" dirty="0">
                <a:solidFill>
                  <a:srgbClr val="1902A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Lorentz </a:t>
            </a:r>
            <a:r>
              <a:rPr lang="en-US" sz="2800" dirty="0" smtClean="0">
                <a:solidFill>
                  <a:srgbClr val="1902A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violation</a:t>
            </a:r>
            <a:endParaRPr lang="en-US" sz="2800" dirty="0">
              <a:solidFill>
                <a:srgbClr val="1902A6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92811" y="6336268"/>
            <a:ext cx="3452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Greenberg, </a:t>
            </a:r>
            <a:r>
              <a:rPr lang="en-US" dirty="0" smtClean="0">
                <a:solidFill>
                  <a:prstClr val="black"/>
                </a:solidFill>
              </a:rPr>
              <a:t>PRL </a:t>
            </a:r>
            <a:r>
              <a:rPr lang="en-US" b="1" dirty="0">
                <a:solidFill>
                  <a:prstClr val="black"/>
                </a:solidFill>
              </a:rPr>
              <a:t>89</a:t>
            </a:r>
            <a:r>
              <a:rPr lang="en-US" dirty="0">
                <a:solidFill>
                  <a:prstClr val="black"/>
                </a:solidFill>
              </a:rPr>
              <a:t>, 231602 (2002) 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3687" y="152400"/>
            <a:ext cx="84453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n>
                  <a:solidFill>
                    <a:srgbClr val="4FD1FF"/>
                  </a:solidFill>
                </a:ln>
              </a:rPr>
              <a:t>Relation between CPT symmetry and Lorentz symmetry</a:t>
            </a:r>
            <a:endParaRPr lang="en-US" sz="2800" dirty="0">
              <a:ln>
                <a:solidFill>
                  <a:srgbClr val="4FD1FF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53707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04800" y="1596438"/>
                <a:ext cx="2877454" cy="8419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𝒆</m:t>
                          </m:r>
                        </m:e>
                        <m:sup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𝜶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sz="4800" b="1" i="1">
                              <a:solidFill>
                                <a:srgbClr val="00CC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4800" b="1" i="1">
                              <a:solidFill>
                                <a:srgbClr val="00CC00"/>
                              </a:solidFill>
                              <a:latin typeface="Cambria Math"/>
                            </a:rPr>
                            <m:t>𝝍</m:t>
                          </m:r>
                        </m:e>
                      </m:acc>
                      <m:r>
                        <a:rPr lang="en-US" sz="4800" b="1" i="1">
                          <a:solidFill>
                            <a:srgbClr val="00CC00"/>
                          </a:solidFill>
                          <a:latin typeface="Cambria Math"/>
                        </a:rPr>
                        <m:t>𝒊</m:t>
                      </m:r>
                      <m:sSub>
                        <m:sSubPr>
                          <m:ctrlPr>
                            <a:rPr lang="en-US" sz="4800" b="1" i="1">
                              <a:solidFill>
                                <a:srgbClr val="00CC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4800" b="1" i="1">
                              <a:solidFill>
                                <a:srgbClr val="00CC00"/>
                              </a:solidFill>
                              <a:latin typeface="Cambria Math"/>
                            </a:rPr>
                            <m:t>𝝏</m:t>
                          </m:r>
                        </m:e>
                        <m:sub>
                          <m:r>
                            <a:rPr lang="en-US" sz="4800" b="1" i="1" smtClean="0">
                              <a:solidFill>
                                <a:srgbClr val="00CC00"/>
                              </a:solidFill>
                              <a:latin typeface="Cambria Math"/>
                            </a:rPr>
                            <m:t>𝜶</m:t>
                          </m:r>
                        </m:sub>
                      </m:sSub>
                      <m:r>
                        <a:rPr lang="en-US" sz="4800" b="1" i="1">
                          <a:solidFill>
                            <a:srgbClr val="00CC00"/>
                          </a:solidFill>
                          <a:latin typeface="Cambria Math"/>
                        </a:rPr>
                        <m:t>𝝍</m:t>
                      </m:r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596438"/>
                <a:ext cx="2877454" cy="84196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429000" y="2526268"/>
            <a:ext cx="2696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kind of particle it is?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708957" y="1470960"/>
                <a:ext cx="3435043" cy="9576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𝒆</m:t>
                          </m:r>
                        </m:e>
                        <m:sub>
                          <m: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𝒇</m:t>
                          </m:r>
                        </m:sub>
                        <m:sup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𝜶</m:t>
                          </m:r>
                        </m:sup>
                      </m:sSubSup>
                      <m:sSub>
                        <m:sSubPr>
                          <m:ctrlPr>
                            <a:rPr lang="en-US" sz="4800" b="1" i="1" smtClean="0">
                              <a:solidFill>
                                <a:srgbClr val="00CC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4800" b="1" i="1">
                                  <a:solidFill>
                                    <a:srgbClr val="00CC0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4800" b="1" i="1">
                                  <a:solidFill>
                                    <a:srgbClr val="00CC00"/>
                                  </a:solidFill>
                                  <a:latin typeface="Cambria Math"/>
                                </a:rPr>
                                <m:t>𝝍</m:t>
                              </m:r>
                            </m:e>
                          </m:acc>
                        </m:e>
                        <m:sub>
                          <m: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𝒇</m:t>
                          </m:r>
                        </m:sub>
                      </m:sSub>
                      <m:r>
                        <a:rPr lang="en-US" sz="4800" b="1" i="1">
                          <a:solidFill>
                            <a:srgbClr val="00CC00"/>
                          </a:solidFill>
                          <a:latin typeface="Cambria Math"/>
                        </a:rPr>
                        <m:t>𝒊</m:t>
                      </m:r>
                      <m:sSub>
                        <m:sSubPr>
                          <m:ctrlPr>
                            <a:rPr lang="en-US" sz="4800" b="1" i="1">
                              <a:solidFill>
                                <a:srgbClr val="00CC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4800" b="1" i="1">
                              <a:solidFill>
                                <a:srgbClr val="00CC00"/>
                              </a:solidFill>
                              <a:latin typeface="Cambria Math"/>
                            </a:rPr>
                            <m:t>𝝏</m:t>
                          </m:r>
                        </m:e>
                        <m:sub>
                          <m:r>
                            <a:rPr lang="en-US" sz="4800" b="1" i="1" smtClean="0">
                              <a:solidFill>
                                <a:srgbClr val="00CC00"/>
                              </a:solidFill>
                              <a:latin typeface="Cambria Math"/>
                            </a:rPr>
                            <m:t>𝜶</m:t>
                          </m:r>
                        </m:sub>
                      </m:sSub>
                      <m:sSub>
                        <m:sSubPr>
                          <m:ctrlPr>
                            <a:rPr lang="en-US" sz="4800" b="1" i="1" smtClean="0">
                              <a:solidFill>
                                <a:srgbClr val="00CC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4800" b="1" i="1">
                              <a:solidFill>
                                <a:srgbClr val="00CC00"/>
                              </a:solidFill>
                              <a:latin typeface="Cambria Math"/>
                            </a:rPr>
                            <m:t>𝝍</m:t>
                          </m:r>
                        </m:e>
                        <m:sub>
                          <m: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𝒇</m:t>
                          </m:r>
                        </m:sub>
                      </m:sSub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8957" y="1470960"/>
                <a:ext cx="3435043" cy="95769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Arrow 7"/>
          <p:cNvSpPr/>
          <p:nvPr/>
        </p:nvSpPr>
        <p:spPr>
          <a:xfrm>
            <a:off x="3657600" y="1828800"/>
            <a:ext cx="15240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14629" y="3470701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 principle Lorentz violation could affect particles with different flavors in different ways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9273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3797304" y="3669474"/>
            <a:ext cx="3975096" cy="1639577"/>
            <a:chOff x="3257550" y="3259959"/>
            <a:chExt cx="3975096" cy="1639577"/>
          </a:xfrm>
        </p:grpSpPr>
        <p:grpSp>
          <p:nvGrpSpPr>
            <p:cNvPr id="28" name="Group 27"/>
            <p:cNvGrpSpPr/>
            <p:nvPr/>
          </p:nvGrpSpPr>
          <p:grpSpPr>
            <a:xfrm>
              <a:off x="3257550" y="3493814"/>
              <a:ext cx="2628900" cy="1219200"/>
              <a:chOff x="2514600" y="4729655"/>
              <a:chExt cx="2628900" cy="121920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35" name="Group 34"/>
              <p:cNvGrpSpPr/>
              <p:nvPr/>
            </p:nvGrpSpPr>
            <p:grpSpPr>
              <a:xfrm>
                <a:off x="2514600" y="5339255"/>
                <a:ext cx="2628900" cy="609600"/>
                <a:chOff x="2514600" y="5339255"/>
                <a:chExt cx="2628900" cy="609600"/>
              </a:xfrm>
            </p:grpSpPr>
            <p:cxnSp>
              <p:nvCxnSpPr>
                <p:cNvPr id="41" name="Straight Connector 40"/>
                <p:cNvCxnSpPr/>
                <p:nvPr/>
              </p:nvCxnSpPr>
              <p:spPr>
                <a:xfrm>
                  <a:off x="2514600" y="5339255"/>
                  <a:ext cx="2590800" cy="0"/>
                </a:xfrm>
                <a:prstGeom prst="line">
                  <a:avLst/>
                </a:prstGeom>
                <a:ln w="19050"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flipH="1" flipV="1">
                  <a:off x="3481386" y="5339255"/>
                  <a:ext cx="530938" cy="609600"/>
                </a:xfrm>
                <a:prstGeom prst="line">
                  <a:avLst/>
                </a:prstGeom>
                <a:ln w="19050"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4000500" y="5948855"/>
                  <a:ext cx="1143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oup 35"/>
              <p:cNvGrpSpPr/>
              <p:nvPr/>
            </p:nvGrpSpPr>
            <p:grpSpPr>
              <a:xfrm flipV="1">
                <a:off x="3481386" y="4729655"/>
                <a:ext cx="1662114" cy="609600"/>
                <a:chOff x="3481386" y="5339255"/>
                <a:chExt cx="1662114" cy="609600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 flipH="1" flipV="1">
                  <a:off x="3481386" y="5339255"/>
                  <a:ext cx="530938" cy="609600"/>
                </a:xfrm>
                <a:prstGeom prst="line">
                  <a:avLst/>
                </a:prstGeom>
                <a:ln w="19050"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4000500" y="5948855"/>
                  <a:ext cx="1143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5867400" y="3259959"/>
                  <a:ext cx="1155253" cy="430887"/>
                </a:xfrm>
                <a:prstGeom prst="rect">
                  <a:avLst/>
                </a:prstGeom>
                <a:ln w="19050"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50800" dist="38100" dir="5400000" algn="t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50800" dist="38100" dir="5400000" algn="t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𝑚</m:t>
                            </m:r>
                          </m:e>
                          <m:sub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50800" dist="38100" dir="5400000" algn="t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𝐹</m:t>
                            </m:r>
                          </m:sub>
                        </m:sSub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outerShdw blurRad="50800" dist="38100" dir="5400000" algn="t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=1</m:t>
                        </m:r>
                      </m:oMath>
                    </m:oMathPara>
                  </a14:m>
                  <a:endParaRPr kumimoji="0" lang="es-P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7400" y="3259959"/>
                  <a:ext cx="1155253" cy="430887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b="-10000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5867400" y="4468649"/>
                  <a:ext cx="1365246" cy="430887"/>
                </a:xfrm>
                <a:prstGeom prst="rect">
                  <a:avLst/>
                </a:prstGeom>
                <a:ln w="19050"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50800" dist="38100" dir="5400000" algn="t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50800" dist="38100" dir="5400000" algn="t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𝑚</m:t>
                            </m:r>
                          </m:e>
                          <m:sub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50800" dist="38100" dir="5400000" algn="t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𝐹</m:t>
                            </m:r>
                          </m:sub>
                        </m:sSub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outerShdw blurRad="50800" dist="38100" dir="5400000" algn="t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=−1</m:t>
                        </m:r>
                      </m:oMath>
                    </m:oMathPara>
                  </a14:m>
                  <a:endParaRPr kumimoji="0" lang="es-P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7400" y="4468649"/>
                  <a:ext cx="1365246" cy="430887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9859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/>
                <p:cNvSpPr/>
                <p:nvPr/>
              </p:nvSpPr>
              <p:spPr>
                <a:xfrm>
                  <a:off x="5867400" y="3887970"/>
                  <a:ext cx="1155252" cy="430887"/>
                </a:xfrm>
                <a:prstGeom prst="rect">
                  <a:avLst/>
                </a:prstGeom>
                <a:ln w="19050"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50800" dist="38100" dir="5400000" algn="t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50800" dist="38100" dir="5400000" algn="t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𝑚</m:t>
                            </m:r>
                          </m:e>
                          <m:sub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50800" dist="38100" dir="5400000" algn="t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𝐹</m:t>
                            </m:r>
                          </m:sub>
                        </m:sSub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outerShdw blurRad="50800" dist="38100" dir="5400000" algn="t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=0</m:t>
                        </m:r>
                      </m:oMath>
                    </m:oMathPara>
                  </a14:m>
                  <a:endParaRPr kumimoji="0" lang="es-P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3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7400" y="3887970"/>
                  <a:ext cx="1155252" cy="430887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10000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/>
          <p:cNvGrpSpPr/>
          <p:nvPr/>
        </p:nvGrpSpPr>
        <p:grpSpPr>
          <a:xfrm>
            <a:off x="2168627" y="4504196"/>
            <a:ext cx="2745289" cy="1219200"/>
            <a:chOff x="2398211" y="4729655"/>
            <a:chExt cx="2745289" cy="12192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14" name="Group 13"/>
            <p:cNvGrpSpPr/>
            <p:nvPr/>
          </p:nvGrpSpPr>
          <p:grpSpPr>
            <a:xfrm>
              <a:off x="3481386" y="5339255"/>
              <a:ext cx="1662114" cy="609600"/>
              <a:chOff x="3481386" y="5339255"/>
              <a:chExt cx="1662114" cy="609600"/>
            </a:xfrm>
          </p:grpSpPr>
          <p:cxnSp>
            <p:nvCxnSpPr>
              <p:cNvPr id="19" name="Straight Connector 18"/>
              <p:cNvCxnSpPr/>
              <p:nvPr/>
            </p:nvCxnSpPr>
            <p:spPr>
              <a:xfrm flipH="1" flipV="1">
                <a:off x="3481386" y="5339255"/>
                <a:ext cx="530938" cy="609600"/>
              </a:xfrm>
              <a:prstGeom prst="line">
                <a:avLst/>
              </a:prstGeom>
              <a:ln w="19050"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4000500" y="5948855"/>
                <a:ext cx="1143000" cy="0"/>
              </a:xfrm>
              <a:prstGeom prst="line">
                <a:avLst/>
              </a:prstGeom>
              <a:ln w="19050"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/>
            <p:cNvGrpSpPr/>
            <p:nvPr/>
          </p:nvGrpSpPr>
          <p:grpSpPr>
            <a:xfrm flipV="1">
              <a:off x="2398211" y="4729655"/>
              <a:ext cx="1614113" cy="612083"/>
              <a:chOff x="2398211" y="5336772"/>
              <a:chExt cx="1614113" cy="612083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 flipH="1" flipV="1">
                <a:off x="3481386" y="5339255"/>
                <a:ext cx="530938" cy="609600"/>
              </a:xfrm>
              <a:prstGeom prst="line">
                <a:avLst/>
              </a:prstGeom>
              <a:ln w="19050"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2398211" y="5336772"/>
                <a:ext cx="1102461" cy="2483"/>
              </a:xfrm>
              <a:prstGeom prst="line">
                <a:avLst/>
              </a:prstGeom>
              <a:ln w="19050"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219200" y="4866388"/>
                <a:ext cx="961097" cy="4948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𝑛</m:t>
                      </m:r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S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1/2</m:t>
                          </m:r>
                        </m:sub>
                      </m:sSub>
                    </m:oMath>
                  </m:oMathPara>
                </a14:m>
                <a:endParaRPr kumimoji="0" lang="es-P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4866388"/>
                <a:ext cx="961097" cy="494815"/>
              </a:xfrm>
              <a:prstGeom prst="rect">
                <a:avLst/>
              </a:prstGeom>
              <a:blipFill rotWithShape="1">
                <a:blip r:embed="rId10"/>
                <a:stretch>
                  <a:fillRect b="-18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853507" y="4044763"/>
                <a:ext cx="102329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𝐹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=1</m:t>
                      </m:r>
                    </m:oMath>
                  </m:oMathPara>
                </a14:m>
                <a:endParaRPr kumimoji="0" lang="es-P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3507" y="4044763"/>
                <a:ext cx="1023293" cy="461665"/>
              </a:xfrm>
              <a:prstGeom prst="rect">
                <a:avLst/>
              </a:prstGeom>
              <a:blipFill rotWithShape="1">
                <a:blip r:embed="rId11"/>
                <a:stretch>
                  <a:fillRect r="-1190"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811773" y="5268428"/>
                <a:ext cx="102329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𝐹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es-P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1773" y="5268428"/>
                <a:ext cx="1023293" cy="461665"/>
              </a:xfrm>
              <a:prstGeom prst="rect">
                <a:avLst/>
              </a:prstGeom>
              <a:blipFill rotWithShape="1">
                <a:blip r:embed="rId12"/>
                <a:stretch>
                  <a:fillRect r="-1190"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3894E37F-36DD-4D53-B2ED-7409498DC878}"/>
              </a:ext>
            </a:extLst>
          </p:cNvPr>
          <p:cNvSpPr txBox="1"/>
          <p:nvPr/>
        </p:nvSpPr>
        <p:spPr>
          <a:xfrm>
            <a:off x="937640" y="3346288"/>
            <a:ext cx="1886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Conventional case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B3490271-0D2B-4B87-88BD-79070EC75B8C}"/>
                  </a:ext>
                </a:extLst>
              </p:cNvPr>
              <p:cNvSpPr txBox="1"/>
              <p:nvPr/>
            </p:nvSpPr>
            <p:spPr>
              <a:xfrm>
                <a:off x="4559822" y="5812394"/>
                <a:ext cx="1764778" cy="6646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↑↓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B3490271-0D2B-4B87-88BD-79070EC75B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9822" y="5812394"/>
                <a:ext cx="1764778" cy="664606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28FAFA13-AFFD-41FD-ADA4-EAEC6A8731EE}"/>
                  </a:ext>
                </a:extLst>
              </p:cNvPr>
              <p:cNvSpPr txBox="1"/>
              <p:nvPr/>
            </p:nvSpPr>
            <p:spPr>
              <a:xfrm>
                <a:off x="7479467" y="4190545"/>
                <a:ext cx="1764778" cy="6646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↑↓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8FAFA13-AFFD-41FD-ADA4-EAEC6A8731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9467" y="4190545"/>
                <a:ext cx="1764778" cy="664606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xmlns="" id="{8A77634D-3EC8-4D3F-9F5E-5919624549BD}"/>
                  </a:ext>
                </a:extLst>
              </p:cNvPr>
              <p:cNvSpPr/>
              <p:nvPr/>
            </p:nvSpPr>
            <p:spPr>
              <a:xfrm>
                <a:off x="7847201" y="3730773"/>
                <a:ext cx="6083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↑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A77634D-3EC8-4D3F-9F5E-5919624549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7201" y="3730773"/>
                <a:ext cx="608372" cy="369332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xmlns="" id="{0DFF0262-1533-415B-8BE1-A8F1D432903C}"/>
                  </a:ext>
                </a:extLst>
              </p:cNvPr>
              <p:cNvSpPr/>
              <p:nvPr/>
            </p:nvSpPr>
            <p:spPr>
              <a:xfrm>
                <a:off x="7847201" y="4937863"/>
                <a:ext cx="6083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↓↓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DFF0262-1533-415B-8BE1-A8F1D43290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7201" y="4937863"/>
                <a:ext cx="608372" cy="369332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6FA683F6-81E9-473D-BF75-4A028B332AA8}"/>
                  </a:ext>
                </a:extLst>
              </p:cNvPr>
              <p:cNvSpPr txBox="1"/>
              <p:nvPr/>
            </p:nvSpPr>
            <p:spPr>
              <a:xfrm>
                <a:off x="580293" y="457200"/>
                <a:ext cx="8396653" cy="494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1" i="1" u="none" strike="noStrike" kern="1200" normalizeH="0" baseline="0" noProof="0" smtClean="0">
                        <a:ln w="12700">
                          <a:solidFill>
                            <a:schemeClr val="accent3">
                              <a:lumMod val="50000"/>
                            </a:schemeClr>
                          </a:solidFill>
                          <a:prstDash val="solid"/>
                        </a:ln>
                        <a:pattFill prst="narHorz">
                          <a:fgClr>
                            <a:schemeClr val="accent3"/>
                          </a:fgClr>
                          <a:bgClr>
                            <a:schemeClr val="accent3">
                              <a:lumMod val="40000"/>
                              <a:lumOff val="60000"/>
                            </a:schemeClr>
                          </a:bgClr>
                        </a:pattFill>
                        <a:effectLst>
                          <a:innerShdw blurRad="177800">
                            <a:schemeClr val="accent3">
                              <a:lumMod val="50000"/>
                            </a:schemeClr>
                          </a:innerShdw>
                        </a:effectLst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𝑛</m:t>
                    </m:r>
                    <m:sSub>
                      <m:sSubPr>
                        <m:ctrlPr>
                          <a:rPr kumimoji="0" lang="en-US" sz="2400" b="1" i="1" u="none" strike="noStrike" kern="1200" normalizeH="0" baseline="0" noProof="0" smtClean="0">
                            <a:ln w="1270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prstDash val="solid"/>
                            </a:ln>
                            <a:pattFill prst="narHorz">
                              <a:fgClr>
                                <a:schemeClr val="accent3"/>
                              </a:fgClr>
                              <a:bgClr>
                                <a:schemeClr val="accent3">
                                  <a:lumMod val="40000"/>
                                  <a:lumOff val="60000"/>
                                </a:schemeClr>
                              </a:bgClr>
                            </a:pattFill>
                            <a:effectLst>
                              <a:innerShdw blurRad="177800">
                                <a:schemeClr val="accent3">
                                  <a:lumMod val="50000"/>
                                </a:schemeClr>
                              </a:innerShdw>
                            </a:effectLst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400" b="1" i="0" u="none" strike="noStrike" kern="1200" normalizeH="0" baseline="0" noProof="0" smtClean="0">
                            <a:ln w="1270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prstDash val="solid"/>
                            </a:ln>
                            <a:pattFill prst="narHorz">
                              <a:fgClr>
                                <a:schemeClr val="accent3"/>
                              </a:fgClr>
                              <a:bgClr>
                                <a:schemeClr val="accent3">
                                  <a:lumMod val="40000"/>
                                  <a:lumOff val="60000"/>
                                </a:schemeClr>
                              </a:bgClr>
                            </a:pattFill>
                            <a:effectLst>
                              <a:innerShdw blurRad="177800">
                                <a:schemeClr val="accent3">
                                  <a:lumMod val="50000"/>
                                </a:schemeClr>
                              </a:innerShdw>
                            </a:effectLst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S</m:t>
                        </m:r>
                      </m:e>
                      <m:sub>
                        <m:r>
                          <a:rPr kumimoji="0" lang="en-US" sz="2400" b="1" i="1" u="none" strike="noStrike" kern="1200" normalizeH="0" baseline="0" noProof="0" smtClean="0">
                            <a:ln w="1270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prstDash val="solid"/>
                            </a:ln>
                            <a:pattFill prst="narHorz">
                              <a:fgClr>
                                <a:schemeClr val="accent3"/>
                              </a:fgClr>
                              <a:bgClr>
                                <a:schemeClr val="accent3">
                                  <a:lumMod val="40000"/>
                                  <a:lumOff val="60000"/>
                                </a:schemeClr>
                              </a:bgClr>
                            </a:pattFill>
                            <a:effectLst>
                              <a:innerShdw blurRad="177800">
                                <a:schemeClr val="accent3">
                                  <a:lumMod val="50000"/>
                                </a:schemeClr>
                              </a:innerShdw>
                            </a:effectLst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1/2</m:t>
                        </m:r>
                      </m:sub>
                    </m:sSub>
                  </m:oMath>
                </a14:m>
                <a:r>
                  <a:rPr kumimoji="0" lang="en-US" sz="2400" b="1" i="0" u="none" strike="noStrike" kern="1200" normalizeH="0" baseline="0" noProof="0" dirty="0">
                    <a:ln w="12700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</a:ln>
                    <a:pattFill prst="narHorz">
                      <a:fgClr>
                        <a:schemeClr val="accent3"/>
                      </a:fgClr>
                      <a:bgClr>
                        <a:schemeClr val="accent3">
                          <a:lumMod val="40000"/>
                          <a:lumOff val="60000"/>
                        </a:schemeClr>
                      </a:bgClr>
                    </a:pattFill>
                    <a:effectLst>
                      <a:innerShdw blurRad="177800">
                        <a:schemeClr val="accent3">
                          <a:lumMod val="50000"/>
                        </a:schemeClr>
                      </a:innerShdw>
                    </a:effectLst>
                    <a:uLnTx/>
                    <a:uFillTx/>
                    <a:latin typeface="Calibri"/>
                    <a:ea typeface="+mn-ea"/>
                    <a:cs typeface="+mn-cs"/>
                  </a:rPr>
                  <a:t> atomic state of  hydrogen in the hyperfine-Zeeman regime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FA683F6-81E9-473D-BF75-4A028B332A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293" y="457200"/>
                <a:ext cx="8396653" cy="494815"/>
              </a:xfrm>
              <a:prstGeom prst="rect">
                <a:avLst/>
              </a:prstGeom>
              <a:blipFill rotWithShape="1">
                <a:blip r:embed="rId18"/>
                <a:stretch>
                  <a:fillRect t="-8642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714968" y="7203"/>
            <a:ext cx="4219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Atomic spectroscopy</a:t>
            </a:r>
            <a:endParaRPr lang="en-US" sz="3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3470067" y="1138535"/>
                <a:ext cx="17877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𝜖</m:t>
                      </m:r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𝜖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𝜹𝝐</m:t>
                      </m:r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0067" y="1138535"/>
                <a:ext cx="1787733" cy="461665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/>
          <p:cNvSpPr txBox="1"/>
          <p:nvPr/>
        </p:nvSpPr>
        <p:spPr>
          <a:xfrm>
            <a:off x="395891" y="1295400"/>
            <a:ext cx="269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nergy of the atomic state 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4764090" y="832028"/>
            <a:ext cx="1858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onventional case</a:t>
            </a:r>
            <a:endParaRPr lang="en-US" dirty="0"/>
          </a:p>
        </p:txBody>
      </p:sp>
      <p:cxnSp>
        <p:nvCxnSpPr>
          <p:cNvPr id="57" name="Straight Arrow Connector 56"/>
          <p:cNvCxnSpPr/>
          <p:nvPr/>
        </p:nvCxnSpPr>
        <p:spPr>
          <a:xfrm flipH="1">
            <a:off x="4354609" y="1066800"/>
            <a:ext cx="424010" cy="2747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5765440" y="1184701"/>
            <a:ext cx="2973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Lorentz-violating contribution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/>
              <p:cNvSpPr/>
              <p:nvPr/>
            </p:nvSpPr>
            <p:spPr>
              <a:xfrm>
                <a:off x="196723" y="1981200"/>
                <a:ext cx="6127877" cy="72244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𝛿𝜖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𝑆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𝛽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𝐵</m:t>
                          </m:r>
                        </m:den>
                      </m:f>
                      <m:d>
                        <m:dPr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e>
                          </m:acc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e>
                          </m:acc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𝐼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𝐼𝐾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𝐾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s-P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9" name="Rectangle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723" y="1981200"/>
                <a:ext cx="6127877" cy="722442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5791200" y="2386658"/>
                <a:ext cx="2533258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𝐵</m:t>
                        </m:r>
                      </m:e>
                    </m:acc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applied magnetic field </a:t>
                </a: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2386658"/>
                <a:ext cx="2533258" cy="402931"/>
              </a:xfrm>
              <a:prstGeom prst="rect">
                <a:avLst/>
              </a:prstGeom>
              <a:blipFill rotWithShape="1">
                <a:blip r:embed="rId21"/>
                <a:stretch>
                  <a:fillRect r="-962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5809858" y="1981200"/>
                <a:ext cx="2746265" cy="4103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𝛽</m:t>
                        </m:r>
                      </m:e>
                    </m:acc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velocity of the laboratory</a:t>
                </a:r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9858" y="1981200"/>
                <a:ext cx="2746265" cy="410369"/>
              </a:xfrm>
              <a:prstGeom prst="rect">
                <a:avLst/>
              </a:prstGeom>
              <a:blipFill rotWithShape="1">
                <a:blip r:embed="rId22"/>
                <a:stretch>
                  <a:fillRect l="-443" t="-22388" r="-1330" b="-23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Straight Arrow Connector 61"/>
          <p:cNvCxnSpPr/>
          <p:nvPr/>
        </p:nvCxnSpPr>
        <p:spPr>
          <a:xfrm flipV="1">
            <a:off x="3035929" y="1450033"/>
            <a:ext cx="545471" cy="739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>
            <a:off x="5126571" y="1356400"/>
            <a:ext cx="674800" cy="617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449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3797304" y="3971133"/>
            <a:ext cx="2628900" cy="1219200"/>
            <a:chOff x="2514600" y="4729655"/>
            <a:chExt cx="2628900" cy="12192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35" name="Group 34"/>
            <p:cNvGrpSpPr/>
            <p:nvPr/>
          </p:nvGrpSpPr>
          <p:grpSpPr>
            <a:xfrm>
              <a:off x="2514600" y="5339255"/>
              <a:ext cx="2628900" cy="609600"/>
              <a:chOff x="2514600" y="5339255"/>
              <a:chExt cx="2628900" cy="609600"/>
            </a:xfrm>
          </p:grpSpPr>
          <p:cxnSp>
            <p:nvCxnSpPr>
              <p:cNvPr id="41" name="Straight Connector 40"/>
              <p:cNvCxnSpPr/>
              <p:nvPr/>
            </p:nvCxnSpPr>
            <p:spPr>
              <a:xfrm>
                <a:off x="2514600" y="5339255"/>
                <a:ext cx="2590800" cy="0"/>
              </a:xfrm>
              <a:prstGeom prst="line">
                <a:avLst/>
              </a:prstGeom>
              <a:ln w="19050"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flipH="1" flipV="1">
                <a:off x="3481386" y="5339255"/>
                <a:ext cx="530938" cy="609600"/>
              </a:xfrm>
              <a:prstGeom prst="line">
                <a:avLst/>
              </a:prstGeom>
              <a:ln w="19050"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4000500" y="5948855"/>
                <a:ext cx="1143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/>
            <p:cNvGrpSpPr/>
            <p:nvPr/>
          </p:nvGrpSpPr>
          <p:grpSpPr>
            <a:xfrm flipV="1">
              <a:off x="3481386" y="4729655"/>
              <a:ext cx="1662114" cy="609600"/>
              <a:chOff x="3481386" y="5339255"/>
              <a:chExt cx="1662114" cy="609600"/>
            </a:xfrm>
          </p:grpSpPr>
          <p:cxnSp>
            <p:nvCxnSpPr>
              <p:cNvPr id="37" name="Straight Connector 36"/>
              <p:cNvCxnSpPr/>
              <p:nvPr/>
            </p:nvCxnSpPr>
            <p:spPr>
              <a:xfrm flipH="1" flipV="1">
                <a:off x="3481386" y="5339255"/>
                <a:ext cx="530938" cy="609600"/>
              </a:xfrm>
              <a:prstGeom prst="line">
                <a:avLst/>
              </a:prstGeom>
              <a:ln w="19050"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4000500" y="5948855"/>
                <a:ext cx="1143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 12"/>
          <p:cNvGrpSpPr/>
          <p:nvPr/>
        </p:nvGrpSpPr>
        <p:grpSpPr>
          <a:xfrm>
            <a:off x="2168627" y="4572000"/>
            <a:ext cx="2745289" cy="1219200"/>
            <a:chOff x="2398211" y="4729655"/>
            <a:chExt cx="2745289" cy="12192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14" name="Group 13"/>
            <p:cNvGrpSpPr/>
            <p:nvPr/>
          </p:nvGrpSpPr>
          <p:grpSpPr>
            <a:xfrm>
              <a:off x="3481386" y="5339255"/>
              <a:ext cx="1662114" cy="609600"/>
              <a:chOff x="3481386" y="5339255"/>
              <a:chExt cx="1662114" cy="609600"/>
            </a:xfrm>
          </p:grpSpPr>
          <p:cxnSp>
            <p:nvCxnSpPr>
              <p:cNvPr id="19" name="Straight Connector 18"/>
              <p:cNvCxnSpPr/>
              <p:nvPr/>
            </p:nvCxnSpPr>
            <p:spPr>
              <a:xfrm flipH="1" flipV="1">
                <a:off x="3481386" y="5339255"/>
                <a:ext cx="530938" cy="609600"/>
              </a:xfrm>
              <a:prstGeom prst="line">
                <a:avLst/>
              </a:prstGeom>
              <a:ln w="19050"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4000500" y="5948855"/>
                <a:ext cx="1143000" cy="0"/>
              </a:xfrm>
              <a:prstGeom prst="line">
                <a:avLst/>
              </a:prstGeom>
              <a:ln w="19050"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/>
            <p:cNvGrpSpPr/>
            <p:nvPr/>
          </p:nvGrpSpPr>
          <p:grpSpPr>
            <a:xfrm flipV="1">
              <a:off x="2398211" y="4729655"/>
              <a:ext cx="1614113" cy="612083"/>
              <a:chOff x="2398211" y="5336772"/>
              <a:chExt cx="1614113" cy="612083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 flipH="1" flipV="1">
                <a:off x="3481386" y="5339255"/>
                <a:ext cx="530938" cy="609600"/>
              </a:xfrm>
              <a:prstGeom prst="line">
                <a:avLst/>
              </a:prstGeom>
              <a:ln w="19050"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2398211" y="5336772"/>
                <a:ext cx="1102461" cy="2483"/>
              </a:xfrm>
              <a:prstGeom prst="line">
                <a:avLst/>
              </a:prstGeom>
              <a:ln w="19050"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219200" y="4689017"/>
                <a:ext cx="961097" cy="4948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𝑛</m:t>
                      </m:r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S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1/2</m:t>
                          </m:r>
                        </m:sub>
                      </m:sSub>
                    </m:oMath>
                  </m:oMathPara>
                </a14:m>
                <a:endParaRPr kumimoji="0" lang="es-P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4689017"/>
                <a:ext cx="961097" cy="494815"/>
              </a:xfrm>
              <a:prstGeom prst="rect">
                <a:avLst/>
              </a:prstGeom>
              <a:blipFill rotWithShape="1">
                <a:blip r:embed="rId6"/>
                <a:stretch>
                  <a:fillRect b="-18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810000" y="3883967"/>
                <a:ext cx="102329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𝐹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=1</m:t>
                      </m:r>
                    </m:oMath>
                  </m:oMathPara>
                </a14:m>
                <a:endParaRPr kumimoji="0" lang="es-P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3883967"/>
                <a:ext cx="1023293" cy="461665"/>
              </a:xfrm>
              <a:prstGeom prst="rect">
                <a:avLst/>
              </a:prstGeom>
              <a:blipFill rotWithShape="1">
                <a:blip r:embed="rId7"/>
                <a:stretch>
                  <a:fillRect r="-1190"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811773" y="5107632"/>
                <a:ext cx="102329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𝐹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es-P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1773" y="5107632"/>
                <a:ext cx="1023293" cy="461665"/>
              </a:xfrm>
              <a:prstGeom prst="rect">
                <a:avLst/>
              </a:prstGeom>
              <a:blipFill rotWithShape="1">
                <a:blip r:embed="rId8"/>
                <a:stretch>
                  <a:fillRect r="-1190"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937640" y="3414092"/>
            <a:ext cx="2220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Conventional case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Lorentz-violating case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3762277" y="3507432"/>
            <a:ext cx="3975096" cy="1639577"/>
            <a:chOff x="3257550" y="3259959"/>
            <a:chExt cx="3975096" cy="1639577"/>
          </a:xfrm>
        </p:grpSpPr>
        <p:grpSp>
          <p:nvGrpSpPr>
            <p:cNvPr id="49" name="Group 48"/>
            <p:cNvGrpSpPr/>
            <p:nvPr/>
          </p:nvGrpSpPr>
          <p:grpSpPr>
            <a:xfrm>
              <a:off x="3257550" y="3493814"/>
              <a:ext cx="2628900" cy="1219200"/>
              <a:chOff x="2514600" y="4729655"/>
              <a:chExt cx="2628900" cy="121920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53" name="Group 52"/>
              <p:cNvGrpSpPr/>
              <p:nvPr/>
            </p:nvGrpSpPr>
            <p:grpSpPr>
              <a:xfrm>
                <a:off x="2514600" y="5339255"/>
                <a:ext cx="2628900" cy="609600"/>
                <a:chOff x="2514600" y="5339255"/>
                <a:chExt cx="2628900" cy="609600"/>
              </a:xfrm>
            </p:grpSpPr>
            <p:cxnSp>
              <p:nvCxnSpPr>
                <p:cNvPr id="57" name="Straight Connector 56"/>
                <p:cNvCxnSpPr/>
                <p:nvPr/>
              </p:nvCxnSpPr>
              <p:spPr>
                <a:xfrm>
                  <a:off x="2514600" y="5339255"/>
                  <a:ext cx="2590800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soli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flipH="1" flipV="1">
                  <a:off x="3481386" y="5339255"/>
                  <a:ext cx="530938" cy="60960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soli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>
                  <a:off x="4000500" y="5948855"/>
                  <a:ext cx="1143000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soli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/>
            </p:nvGrpSpPr>
            <p:grpSpPr>
              <a:xfrm flipV="1">
                <a:off x="3481386" y="4729655"/>
                <a:ext cx="1662114" cy="609600"/>
                <a:chOff x="3481386" y="5339255"/>
                <a:chExt cx="1662114" cy="609600"/>
              </a:xfrm>
            </p:grpSpPr>
            <p:cxnSp>
              <p:nvCxnSpPr>
                <p:cNvPr id="55" name="Straight Connector 54"/>
                <p:cNvCxnSpPr/>
                <p:nvPr/>
              </p:nvCxnSpPr>
              <p:spPr>
                <a:xfrm flipH="1" flipV="1">
                  <a:off x="3481386" y="5339255"/>
                  <a:ext cx="530938" cy="60960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soli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>
                  <a:off x="4000500" y="5948855"/>
                  <a:ext cx="1143000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soli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/>
                <p:cNvSpPr/>
                <p:nvPr/>
              </p:nvSpPr>
              <p:spPr>
                <a:xfrm>
                  <a:off x="5867400" y="3259959"/>
                  <a:ext cx="1155253" cy="430887"/>
                </a:xfrm>
                <a:prstGeom prst="rect">
                  <a:avLst/>
                </a:prstGeom>
                <a:ln w="28575">
                  <a:noFill/>
                  <a:prstDash val="solid"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50800" dist="38100" dir="5400000" algn="t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50800" dist="38100" dir="5400000" algn="t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𝑚</m:t>
                            </m:r>
                          </m:e>
                          <m:sub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50800" dist="38100" dir="5400000" algn="t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𝐹</m:t>
                            </m:r>
                          </m:sub>
                        </m:sSub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outerShdw blurRad="50800" dist="38100" dir="5400000" algn="t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=1</m:t>
                        </m:r>
                      </m:oMath>
                    </m:oMathPara>
                  </a14:m>
                  <a:endParaRPr kumimoji="0" lang="es-P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0" name="Rectangle 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7400" y="3259959"/>
                  <a:ext cx="1155253" cy="430887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b="-9859"/>
                  </a:stretch>
                </a:blipFill>
                <a:ln w="28575">
                  <a:noFill/>
                  <a:prstDash val="solid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ctangle 50"/>
                <p:cNvSpPr/>
                <p:nvPr/>
              </p:nvSpPr>
              <p:spPr>
                <a:xfrm>
                  <a:off x="5867400" y="4468649"/>
                  <a:ext cx="1365246" cy="430887"/>
                </a:xfrm>
                <a:prstGeom prst="rect">
                  <a:avLst/>
                </a:prstGeom>
                <a:ln w="28575">
                  <a:noFill/>
                  <a:prstDash val="solid"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50800" dist="38100" dir="5400000" algn="t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50800" dist="38100" dir="5400000" algn="t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𝑚</m:t>
                            </m:r>
                          </m:e>
                          <m:sub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50800" dist="38100" dir="5400000" algn="t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𝐹</m:t>
                            </m:r>
                          </m:sub>
                        </m:sSub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outerShdw blurRad="50800" dist="38100" dir="5400000" algn="t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=−1</m:t>
                        </m:r>
                      </m:oMath>
                    </m:oMathPara>
                  </a14:m>
                  <a:endParaRPr kumimoji="0" lang="es-P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1" name="Rectangle 5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7400" y="4468649"/>
                  <a:ext cx="1365246" cy="430887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 b="-9859"/>
                  </a:stretch>
                </a:blipFill>
                <a:ln w="28575">
                  <a:noFill/>
                  <a:prstDash val="solid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Rectangle 51"/>
                <p:cNvSpPr/>
                <p:nvPr/>
              </p:nvSpPr>
              <p:spPr>
                <a:xfrm>
                  <a:off x="5867400" y="3887970"/>
                  <a:ext cx="1155252" cy="430887"/>
                </a:xfrm>
                <a:prstGeom prst="rect">
                  <a:avLst/>
                </a:prstGeom>
                <a:ln w="28575">
                  <a:noFill/>
                  <a:prstDash val="solid"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50800" dist="38100" dir="5400000" algn="t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50800" dist="38100" dir="5400000" algn="t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𝑚</m:t>
                            </m:r>
                          </m:e>
                          <m:sub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50800" dist="38100" dir="5400000" algn="t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𝐹</m:t>
                            </m:r>
                          </m:sub>
                        </m:sSub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outerShdw blurRad="50800" dist="38100" dir="5400000" algn="t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=0</m:t>
                        </m:r>
                      </m:oMath>
                    </m:oMathPara>
                  </a14:m>
                  <a:endParaRPr kumimoji="0" lang="es-P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2" name="Rectangle 5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7400" y="3887970"/>
                  <a:ext cx="1155252" cy="430887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b="-9859"/>
                  </a:stretch>
                </a:blipFill>
                <a:ln w="28575">
                  <a:noFill/>
                  <a:prstDash val="solid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" name="Group 59"/>
          <p:cNvGrpSpPr/>
          <p:nvPr/>
        </p:nvGrpSpPr>
        <p:grpSpPr>
          <a:xfrm>
            <a:off x="2133600" y="4342154"/>
            <a:ext cx="2745289" cy="1219200"/>
            <a:chOff x="2398211" y="4729655"/>
            <a:chExt cx="2745289" cy="12192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61" name="Group 60"/>
            <p:cNvGrpSpPr/>
            <p:nvPr/>
          </p:nvGrpSpPr>
          <p:grpSpPr>
            <a:xfrm>
              <a:off x="3481386" y="5339255"/>
              <a:ext cx="1662114" cy="609600"/>
              <a:chOff x="3481386" y="5339255"/>
              <a:chExt cx="1662114" cy="609600"/>
            </a:xfrm>
          </p:grpSpPr>
          <p:cxnSp>
            <p:nvCxnSpPr>
              <p:cNvPr id="65" name="Straight Connector 64"/>
              <p:cNvCxnSpPr/>
              <p:nvPr/>
            </p:nvCxnSpPr>
            <p:spPr>
              <a:xfrm flipH="1" flipV="1">
                <a:off x="3481386" y="5339255"/>
                <a:ext cx="530938" cy="60960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4000500" y="5948855"/>
                <a:ext cx="1143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/>
            <p:cNvGrpSpPr/>
            <p:nvPr/>
          </p:nvGrpSpPr>
          <p:grpSpPr>
            <a:xfrm flipV="1">
              <a:off x="2398211" y="4729655"/>
              <a:ext cx="1614113" cy="612083"/>
              <a:chOff x="2398211" y="5336772"/>
              <a:chExt cx="1614113" cy="612083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 flipH="1" flipV="1">
                <a:off x="3481386" y="5339255"/>
                <a:ext cx="530938" cy="60960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flipV="1">
                <a:off x="2398211" y="5336772"/>
                <a:ext cx="1102461" cy="2483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67" name="Rectangle 66"/>
          <p:cNvSpPr/>
          <p:nvPr/>
        </p:nvSpPr>
        <p:spPr>
          <a:xfrm>
            <a:off x="937640" y="1877462"/>
            <a:ext cx="1242657" cy="8261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xmlns="" id="{6FA683F6-81E9-473D-BF75-4A028B332AA8}"/>
                  </a:ext>
                </a:extLst>
              </p:cNvPr>
              <p:cNvSpPr txBox="1"/>
              <p:nvPr/>
            </p:nvSpPr>
            <p:spPr>
              <a:xfrm>
                <a:off x="580293" y="457200"/>
                <a:ext cx="8396653" cy="494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1" i="1" u="none" strike="noStrike" kern="1200" normalizeH="0" baseline="0" noProof="0" smtClean="0">
                        <a:ln w="12700">
                          <a:solidFill>
                            <a:schemeClr val="accent3">
                              <a:lumMod val="50000"/>
                            </a:schemeClr>
                          </a:solidFill>
                          <a:prstDash val="solid"/>
                        </a:ln>
                        <a:pattFill prst="narHorz">
                          <a:fgClr>
                            <a:schemeClr val="accent3"/>
                          </a:fgClr>
                          <a:bgClr>
                            <a:schemeClr val="accent3">
                              <a:lumMod val="40000"/>
                              <a:lumOff val="60000"/>
                            </a:schemeClr>
                          </a:bgClr>
                        </a:pattFill>
                        <a:effectLst>
                          <a:innerShdw blurRad="177800">
                            <a:schemeClr val="accent3">
                              <a:lumMod val="50000"/>
                            </a:schemeClr>
                          </a:innerShdw>
                        </a:effectLst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𝑛</m:t>
                    </m:r>
                    <m:sSub>
                      <m:sSubPr>
                        <m:ctrlPr>
                          <a:rPr kumimoji="0" lang="en-US" sz="2400" b="1" i="1" u="none" strike="noStrike" kern="1200" normalizeH="0" baseline="0" noProof="0" smtClean="0">
                            <a:ln w="1270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prstDash val="solid"/>
                            </a:ln>
                            <a:pattFill prst="narHorz">
                              <a:fgClr>
                                <a:schemeClr val="accent3"/>
                              </a:fgClr>
                              <a:bgClr>
                                <a:schemeClr val="accent3">
                                  <a:lumMod val="40000"/>
                                  <a:lumOff val="60000"/>
                                </a:schemeClr>
                              </a:bgClr>
                            </a:pattFill>
                            <a:effectLst>
                              <a:innerShdw blurRad="177800">
                                <a:schemeClr val="accent3">
                                  <a:lumMod val="50000"/>
                                </a:schemeClr>
                              </a:innerShdw>
                            </a:effectLst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400" b="1" i="0" u="none" strike="noStrike" kern="1200" normalizeH="0" baseline="0" noProof="0" smtClean="0">
                            <a:ln w="1270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prstDash val="solid"/>
                            </a:ln>
                            <a:pattFill prst="narHorz">
                              <a:fgClr>
                                <a:schemeClr val="accent3"/>
                              </a:fgClr>
                              <a:bgClr>
                                <a:schemeClr val="accent3">
                                  <a:lumMod val="40000"/>
                                  <a:lumOff val="60000"/>
                                </a:schemeClr>
                              </a:bgClr>
                            </a:pattFill>
                            <a:effectLst>
                              <a:innerShdw blurRad="177800">
                                <a:schemeClr val="accent3">
                                  <a:lumMod val="50000"/>
                                </a:schemeClr>
                              </a:innerShdw>
                            </a:effectLst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S</m:t>
                        </m:r>
                      </m:e>
                      <m:sub>
                        <m:r>
                          <a:rPr kumimoji="0" lang="en-US" sz="2400" b="1" i="1" u="none" strike="noStrike" kern="1200" normalizeH="0" baseline="0" noProof="0" smtClean="0">
                            <a:ln w="1270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prstDash val="solid"/>
                            </a:ln>
                            <a:pattFill prst="narHorz">
                              <a:fgClr>
                                <a:schemeClr val="accent3"/>
                              </a:fgClr>
                              <a:bgClr>
                                <a:schemeClr val="accent3">
                                  <a:lumMod val="40000"/>
                                  <a:lumOff val="60000"/>
                                </a:schemeClr>
                              </a:bgClr>
                            </a:pattFill>
                            <a:effectLst>
                              <a:innerShdw blurRad="177800">
                                <a:schemeClr val="accent3">
                                  <a:lumMod val="50000"/>
                                </a:schemeClr>
                              </a:innerShdw>
                            </a:effectLst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1/2</m:t>
                        </m:r>
                      </m:sub>
                    </m:sSub>
                  </m:oMath>
                </a14:m>
                <a:r>
                  <a:rPr kumimoji="0" lang="en-US" sz="2400" b="1" i="0" u="none" strike="noStrike" kern="1200" normalizeH="0" baseline="0" noProof="0" dirty="0">
                    <a:ln w="12700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</a:ln>
                    <a:pattFill prst="narHorz">
                      <a:fgClr>
                        <a:schemeClr val="accent3"/>
                      </a:fgClr>
                      <a:bgClr>
                        <a:schemeClr val="accent3">
                          <a:lumMod val="40000"/>
                          <a:lumOff val="60000"/>
                        </a:schemeClr>
                      </a:bgClr>
                    </a:pattFill>
                    <a:effectLst>
                      <a:innerShdw blurRad="177800">
                        <a:schemeClr val="accent3">
                          <a:lumMod val="50000"/>
                        </a:schemeClr>
                      </a:innerShdw>
                    </a:effectLst>
                    <a:uLnTx/>
                    <a:uFillTx/>
                    <a:latin typeface="Calibri"/>
                    <a:ea typeface="+mn-ea"/>
                    <a:cs typeface="+mn-cs"/>
                  </a:rPr>
                  <a:t> atomic state of  hydrogen in the hyperfine-Zeeman regime</a:t>
                </a: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FA683F6-81E9-473D-BF75-4A028B332A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293" y="457200"/>
                <a:ext cx="8396653" cy="494815"/>
              </a:xfrm>
              <a:prstGeom prst="rect">
                <a:avLst/>
              </a:prstGeom>
              <a:blipFill rotWithShape="1">
                <a:blip r:embed="rId14"/>
                <a:stretch>
                  <a:fillRect t="-8642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TextBox 77"/>
          <p:cNvSpPr txBox="1"/>
          <p:nvPr/>
        </p:nvSpPr>
        <p:spPr>
          <a:xfrm>
            <a:off x="2714968" y="7203"/>
            <a:ext cx="4219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Atomic spectroscopy</a:t>
            </a:r>
            <a:endParaRPr lang="en-US" sz="3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3470067" y="1138535"/>
                <a:ext cx="17877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𝜖</m:t>
                      </m:r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𝜖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𝜹𝝐</m:t>
                      </m:r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0067" y="1138535"/>
                <a:ext cx="1787733" cy="461665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TextBox 79"/>
          <p:cNvSpPr txBox="1"/>
          <p:nvPr/>
        </p:nvSpPr>
        <p:spPr>
          <a:xfrm>
            <a:off x="395891" y="1295400"/>
            <a:ext cx="269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nergy of the atomic state 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4764090" y="832028"/>
            <a:ext cx="1858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onventional case</a:t>
            </a:r>
            <a:endParaRPr lang="en-US" dirty="0"/>
          </a:p>
        </p:txBody>
      </p:sp>
      <p:cxnSp>
        <p:nvCxnSpPr>
          <p:cNvPr id="82" name="Straight Arrow Connector 81"/>
          <p:cNvCxnSpPr/>
          <p:nvPr/>
        </p:nvCxnSpPr>
        <p:spPr>
          <a:xfrm flipH="1">
            <a:off x="4354609" y="1066800"/>
            <a:ext cx="424010" cy="2747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5765440" y="1184701"/>
            <a:ext cx="2973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Lorentz-violating contribution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/>
              <p:cNvSpPr/>
              <p:nvPr/>
            </p:nvSpPr>
            <p:spPr>
              <a:xfrm>
                <a:off x="196723" y="1981200"/>
                <a:ext cx="6127877" cy="72244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𝛿𝜖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𝑆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𝛽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𝐵</m:t>
                          </m:r>
                        </m:den>
                      </m:f>
                      <m:d>
                        <m:dPr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e>
                          </m:acc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e>
                          </m:acc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𝐼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𝐼𝐾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𝐾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s-P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4" name="Rectangle 8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723" y="1981200"/>
                <a:ext cx="6127877" cy="722442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/>
              <p:cNvSpPr txBox="1"/>
              <p:nvPr/>
            </p:nvSpPr>
            <p:spPr>
              <a:xfrm>
                <a:off x="5791200" y="2386658"/>
                <a:ext cx="2533258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𝐵</m:t>
                        </m:r>
                      </m:e>
                    </m:acc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applied magnetic field </a:t>
                </a:r>
              </a:p>
            </p:txBody>
          </p:sp>
        </mc:Choice>
        <mc:Fallback xmlns="">
          <p:sp>
            <p:nvSpPr>
              <p:cNvPr id="85" name="TextBox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2386658"/>
                <a:ext cx="2533258" cy="402931"/>
              </a:xfrm>
              <a:prstGeom prst="rect">
                <a:avLst/>
              </a:prstGeom>
              <a:blipFill rotWithShape="1">
                <a:blip r:embed="rId17"/>
                <a:stretch>
                  <a:fillRect r="-962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/>
              <p:cNvSpPr txBox="1"/>
              <p:nvPr/>
            </p:nvSpPr>
            <p:spPr>
              <a:xfrm>
                <a:off x="5809858" y="1981200"/>
                <a:ext cx="2746265" cy="4103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𝛽</m:t>
                        </m:r>
                      </m:e>
                    </m:acc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velocity of the laboratory</a:t>
                </a:r>
              </a:p>
            </p:txBody>
          </p:sp>
        </mc:Choice>
        <mc:Fallback xmlns="">
          <p:sp>
            <p:nvSpPr>
              <p:cNvPr id="86" name="TextBox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9858" y="1981200"/>
                <a:ext cx="2746265" cy="410369"/>
              </a:xfrm>
              <a:prstGeom prst="rect">
                <a:avLst/>
              </a:prstGeom>
              <a:blipFill rotWithShape="1">
                <a:blip r:embed="rId18"/>
                <a:stretch>
                  <a:fillRect l="-443" t="-22388" r="-1330" b="-23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7" name="Straight Arrow Connector 86"/>
          <p:cNvCxnSpPr/>
          <p:nvPr/>
        </p:nvCxnSpPr>
        <p:spPr>
          <a:xfrm flipV="1">
            <a:off x="3035929" y="1450033"/>
            <a:ext cx="545471" cy="739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H="1">
            <a:off x="5126571" y="1356400"/>
            <a:ext cx="674800" cy="617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376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3797304" y="3964436"/>
            <a:ext cx="2628900" cy="1219200"/>
            <a:chOff x="2514600" y="4729655"/>
            <a:chExt cx="2628900" cy="12192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35" name="Group 34"/>
            <p:cNvGrpSpPr/>
            <p:nvPr/>
          </p:nvGrpSpPr>
          <p:grpSpPr>
            <a:xfrm>
              <a:off x="2514600" y="5339255"/>
              <a:ext cx="2628900" cy="609600"/>
              <a:chOff x="2514600" y="5339255"/>
              <a:chExt cx="2628900" cy="609600"/>
            </a:xfrm>
          </p:grpSpPr>
          <p:cxnSp>
            <p:nvCxnSpPr>
              <p:cNvPr id="41" name="Straight Connector 40"/>
              <p:cNvCxnSpPr/>
              <p:nvPr/>
            </p:nvCxnSpPr>
            <p:spPr>
              <a:xfrm>
                <a:off x="2514600" y="5339255"/>
                <a:ext cx="2590800" cy="0"/>
              </a:xfrm>
              <a:prstGeom prst="line">
                <a:avLst/>
              </a:prstGeom>
              <a:ln w="19050"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flipH="1" flipV="1">
                <a:off x="3481386" y="5339255"/>
                <a:ext cx="530938" cy="609600"/>
              </a:xfrm>
              <a:prstGeom prst="line">
                <a:avLst/>
              </a:prstGeom>
              <a:ln w="19050"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4000500" y="5948855"/>
                <a:ext cx="1143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/>
            <p:cNvGrpSpPr/>
            <p:nvPr/>
          </p:nvGrpSpPr>
          <p:grpSpPr>
            <a:xfrm flipV="1">
              <a:off x="3481386" y="4729655"/>
              <a:ext cx="1662114" cy="609600"/>
              <a:chOff x="3481386" y="5339255"/>
              <a:chExt cx="1662114" cy="609600"/>
            </a:xfrm>
          </p:grpSpPr>
          <p:cxnSp>
            <p:nvCxnSpPr>
              <p:cNvPr id="37" name="Straight Connector 36"/>
              <p:cNvCxnSpPr/>
              <p:nvPr/>
            </p:nvCxnSpPr>
            <p:spPr>
              <a:xfrm flipH="1" flipV="1">
                <a:off x="3481386" y="5339255"/>
                <a:ext cx="530938" cy="609600"/>
              </a:xfrm>
              <a:prstGeom prst="line">
                <a:avLst/>
              </a:prstGeom>
              <a:ln w="19050"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4000500" y="5948855"/>
                <a:ext cx="1143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 12"/>
          <p:cNvGrpSpPr/>
          <p:nvPr/>
        </p:nvGrpSpPr>
        <p:grpSpPr>
          <a:xfrm>
            <a:off x="2168627" y="4565303"/>
            <a:ext cx="2745289" cy="1219200"/>
            <a:chOff x="2398211" y="4729655"/>
            <a:chExt cx="2745289" cy="12192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14" name="Group 13"/>
            <p:cNvGrpSpPr/>
            <p:nvPr/>
          </p:nvGrpSpPr>
          <p:grpSpPr>
            <a:xfrm>
              <a:off x="3481386" y="5339255"/>
              <a:ext cx="1662114" cy="609600"/>
              <a:chOff x="3481386" y="5339255"/>
              <a:chExt cx="1662114" cy="609600"/>
            </a:xfrm>
          </p:grpSpPr>
          <p:cxnSp>
            <p:nvCxnSpPr>
              <p:cNvPr id="19" name="Straight Connector 18"/>
              <p:cNvCxnSpPr/>
              <p:nvPr/>
            </p:nvCxnSpPr>
            <p:spPr>
              <a:xfrm flipH="1" flipV="1">
                <a:off x="3481386" y="5339255"/>
                <a:ext cx="530938" cy="609600"/>
              </a:xfrm>
              <a:prstGeom prst="line">
                <a:avLst/>
              </a:prstGeom>
              <a:ln w="19050"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4000500" y="5948855"/>
                <a:ext cx="1143000" cy="0"/>
              </a:xfrm>
              <a:prstGeom prst="line">
                <a:avLst/>
              </a:prstGeom>
              <a:ln w="19050"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/>
            <p:cNvGrpSpPr/>
            <p:nvPr/>
          </p:nvGrpSpPr>
          <p:grpSpPr>
            <a:xfrm flipV="1">
              <a:off x="2398211" y="4729655"/>
              <a:ext cx="1614113" cy="612083"/>
              <a:chOff x="2398211" y="5336772"/>
              <a:chExt cx="1614113" cy="612083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 flipH="1" flipV="1">
                <a:off x="3481386" y="5339255"/>
                <a:ext cx="530938" cy="609600"/>
              </a:xfrm>
              <a:prstGeom prst="line">
                <a:avLst/>
              </a:prstGeom>
              <a:ln w="19050"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2398211" y="5336772"/>
                <a:ext cx="1102461" cy="2483"/>
              </a:xfrm>
              <a:prstGeom prst="line">
                <a:avLst/>
              </a:prstGeom>
              <a:ln w="19050"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219200" y="4682320"/>
                <a:ext cx="961097" cy="4948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𝑛</m:t>
                      </m:r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S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1/2</m:t>
                          </m:r>
                        </m:sub>
                      </m:sSub>
                    </m:oMath>
                  </m:oMathPara>
                </a14:m>
                <a:endParaRPr kumimoji="0" lang="es-P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4682320"/>
                <a:ext cx="961097" cy="494815"/>
              </a:xfrm>
              <a:prstGeom prst="rect">
                <a:avLst/>
              </a:prstGeom>
              <a:blipFill rotWithShape="1">
                <a:blip r:embed="rId6"/>
                <a:stretch>
                  <a:fillRect b="-18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810000" y="4791670"/>
                <a:ext cx="102329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𝐹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=1</m:t>
                      </m:r>
                    </m:oMath>
                  </m:oMathPara>
                </a14:m>
                <a:endParaRPr kumimoji="0" lang="es-P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4791670"/>
                <a:ext cx="1023293" cy="461665"/>
              </a:xfrm>
              <a:prstGeom prst="rect">
                <a:avLst/>
              </a:prstGeom>
              <a:blipFill rotWithShape="1">
                <a:blip r:embed="rId7"/>
                <a:stretch>
                  <a:fillRect r="-1190"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811773" y="6015335"/>
                <a:ext cx="102329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𝐹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es-P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1773" y="6015335"/>
                <a:ext cx="1023293" cy="461665"/>
              </a:xfrm>
              <a:prstGeom prst="rect">
                <a:avLst/>
              </a:prstGeom>
              <a:blipFill rotWithShape="1">
                <a:blip r:embed="rId8"/>
                <a:stretch>
                  <a:fillRect r="-1190"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937640" y="3407395"/>
            <a:ext cx="2220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Conventional case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Lorentz-violating case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3762277" y="3953470"/>
            <a:ext cx="3975096" cy="1639577"/>
            <a:chOff x="3257550" y="3259959"/>
            <a:chExt cx="3975096" cy="1639577"/>
          </a:xfrm>
        </p:grpSpPr>
        <p:grpSp>
          <p:nvGrpSpPr>
            <p:cNvPr id="49" name="Group 48"/>
            <p:cNvGrpSpPr/>
            <p:nvPr/>
          </p:nvGrpSpPr>
          <p:grpSpPr>
            <a:xfrm>
              <a:off x="3257550" y="3493814"/>
              <a:ext cx="2628900" cy="1219200"/>
              <a:chOff x="2514600" y="4729655"/>
              <a:chExt cx="2628900" cy="121920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53" name="Group 52"/>
              <p:cNvGrpSpPr/>
              <p:nvPr/>
            </p:nvGrpSpPr>
            <p:grpSpPr>
              <a:xfrm>
                <a:off x="2514600" y="5339255"/>
                <a:ext cx="2628900" cy="609600"/>
                <a:chOff x="2514600" y="5339255"/>
                <a:chExt cx="2628900" cy="609600"/>
              </a:xfrm>
            </p:grpSpPr>
            <p:cxnSp>
              <p:nvCxnSpPr>
                <p:cNvPr id="57" name="Straight Connector 56"/>
                <p:cNvCxnSpPr/>
                <p:nvPr/>
              </p:nvCxnSpPr>
              <p:spPr>
                <a:xfrm>
                  <a:off x="2514600" y="5339255"/>
                  <a:ext cx="2590800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soli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flipH="1" flipV="1">
                  <a:off x="3481386" y="5339255"/>
                  <a:ext cx="530938" cy="60960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soli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>
                  <a:off x="4000500" y="5948855"/>
                  <a:ext cx="1143000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soli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/>
            </p:nvGrpSpPr>
            <p:grpSpPr>
              <a:xfrm flipV="1">
                <a:off x="3481386" y="4729655"/>
                <a:ext cx="1662114" cy="609600"/>
                <a:chOff x="3481386" y="5339255"/>
                <a:chExt cx="1662114" cy="609600"/>
              </a:xfrm>
            </p:grpSpPr>
            <p:cxnSp>
              <p:nvCxnSpPr>
                <p:cNvPr id="55" name="Straight Connector 54"/>
                <p:cNvCxnSpPr/>
                <p:nvPr/>
              </p:nvCxnSpPr>
              <p:spPr>
                <a:xfrm flipH="1" flipV="1">
                  <a:off x="3481386" y="5339255"/>
                  <a:ext cx="530938" cy="60960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soli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>
                  <a:off x="4000500" y="5948855"/>
                  <a:ext cx="1143000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soli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/>
                <p:cNvSpPr/>
                <p:nvPr/>
              </p:nvSpPr>
              <p:spPr>
                <a:xfrm>
                  <a:off x="5867400" y="3259959"/>
                  <a:ext cx="1155253" cy="430887"/>
                </a:xfrm>
                <a:prstGeom prst="rect">
                  <a:avLst/>
                </a:prstGeom>
                <a:ln w="28575">
                  <a:noFill/>
                  <a:prstDash val="solid"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50800" dist="38100" dir="5400000" algn="t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50800" dist="38100" dir="5400000" algn="t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𝑚</m:t>
                            </m:r>
                          </m:e>
                          <m:sub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50800" dist="38100" dir="5400000" algn="t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𝐹</m:t>
                            </m:r>
                          </m:sub>
                        </m:sSub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outerShdw blurRad="50800" dist="38100" dir="5400000" algn="t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=1</m:t>
                        </m:r>
                      </m:oMath>
                    </m:oMathPara>
                  </a14:m>
                  <a:endParaRPr kumimoji="0" lang="es-P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0" name="Rectangle 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7400" y="3259959"/>
                  <a:ext cx="1155253" cy="430887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b="-9859"/>
                  </a:stretch>
                </a:blipFill>
                <a:ln w="28575">
                  <a:noFill/>
                  <a:prstDash val="solid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ctangle 50"/>
                <p:cNvSpPr/>
                <p:nvPr/>
              </p:nvSpPr>
              <p:spPr>
                <a:xfrm>
                  <a:off x="5867400" y="4468649"/>
                  <a:ext cx="1365246" cy="430887"/>
                </a:xfrm>
                <a:prstGeom prst="rect">
                  <a:avLst/>
                </a:prstGeom>
                <a:ln w="28575">
                  <a:noFill/>
                  <a:prstDash val="solid"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50800" dist="38100" dir="5400000" algn="t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50800" dist="38100" dir="5400000" algn="t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𝑚</m:t>
                            </m:r>
                          </m:e>
                          <m:sub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50800" dist="38100" dir="5400000" algn="t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𝐹</m:t>
                            </m:r>
                          </m:sub>
                        </m:sSub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outerShdw blurRad="50800" dist="38100" dir="5400000" algn="t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=−1</m:t>
                        </m:r>
                      </m:oMath>
                    </m:oMathPara>
                  </a14:m>
                  <a:endParaRPr kumimoji="0" lang="es-P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1" name="Rectangle 5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7400" y="4468649"/>
                  <a:ext cx="1365246" cy="430887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 b="-9859"/>
                  </a:stretch>
                </a:blipFill>
                <a:ln w="28575">
                  <a:noFill/>
                  <a:prstDash val="solid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Rectangle 51"/>
                <p:cNvSpPr/>
                <p:nvPr/>
              </p:nvSpPr>
              <p:spPr>
                <a:xfrm>
                  <a:off x="5867400" y="3887970"/>
                  <a:ext cx="1155252" cy="430887"/>
                </a:xfrm>
                <a:prstGeom prst="rect">
                  <a:avLst/>
                </a:prstGeom>
                <a:ln w="28575">
                  <a:noFill/>
                  <a:prstDash val="solid"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50800" dist="38100" dir="5400000" algn="t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50800" dist="38100" dir="5400000" algn="t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𝑚</m:t>
                            </m:r>
                          </m:e>
                          <m:sub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50800" dist="38100" dir="5400000" algn="t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𝐹</m:t>
                            </m:r>
                          </m:sub>
                        </m:sSub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outerShdw blurRad="50800" dist="38100" dir="5400000" algn="t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=0</m:t>
                        </m:r>
                      </m:oMath>
                    </m:oMathPara>
                  </a14:m>
                  <a:endParaRPr kumimoji="0" lang="es-P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2" name="Rectangle 5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7400" y="3887970"/>
                  <a:ext cx="1155252" cy="430887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b="-9859"/>
                  </a:stretch>
                </a:blipFill>
                <a:ln w="28575">
                  <a:noFill/>
                  <a:prstDash val="solid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" name="Group 59"/>
          <p:cNvGrpSpPr/>
          <p:nvPr/>
        </p:nvGrpSpPr>
        <p:grpSpPr>
          <a:xfrm>
            <a:off x="2133600" y="4788192"/>
            <a:ext cx="2745289" cy="1219200"/>
            <a:chOff x="2398211" y="4729655"/>
            <a:chExt cx="2745289" cy="12192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61" name="Group 60"/>
            <p:cNvGrpSpPr/>
            <p:nvPr/>
          </p:nvGrpSpPr>
          <p:grpSpPr>
            <a:xfrm>
              <a:off x="3481386" y="5339255"/>
              <a:ext cx="1662114" cy="609600"/>
              <a:chOff x="3481386" y="5339255"/>
              <a:chExt cx="1662114" cy="609600"/>
            </a:xfrm>
          </p:grpSpPr>
          <p:cxnSp>
            <p:nvCxnSpPr>
              <p:cNvPr id="65" name="Straight Connector 64"/>
              <p:cNvCxnSpPr/>
              <p:nvPr/>
            </p:nvCxnSpPr>
            <p:spPr>
              <a:xfrm flipH="1" flipV="1">
                <a:off x="3481386" y="5339255"/>
                <a:ext cx="530938" cy="60960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4000500" y="5948855"/>
                <a:ext cx="1143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/>
            <p:cNvGrpSpPr/>
            <p:nvPr/>
          </p:nvGrpSpPr>
          <p:grpSpPr>
            <a:xfrm flipV="1">
              <a:off x="2398211" y="4729655"/>
              <a:ext cx="1614113" cy="612083"/>
              <a:chOff x="2398211" y="5336772"/>
              <a:chExt cx="1614113" cy="612083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 flipH="1" flipV="1">
                <a:off x="3481386" y="5339255"/>
                <a:ext cx="530938" cy="60960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flipV="1">
                <a:off x="2398211" y="5336772"/>
                <a:ext cx="1102461" cy="2483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76" name="Rectangle 75"/>
          <p:cNvSpPr/>
          <p:nvPr/>
        </p:nvSpPr>
        <p:spPr>
          <a:xfrm>
            <a:off x="937640" y="1877462"/>
            <a:ext cx="1242657" cy="8261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xmlns="" id="{6FA683F6-81E9-473D-BF75-4A028B332AA8}"/>
                  </a:ext>
                </a:extLst>
              </p:cNvPr>
              <p:cNvSpPr txBox="1"/>
              <p:nvPr/>
            </p:nvSpPr>
            <p:spPr>
              <a:xfrm>
                <a:off x="580293" y="457200"/>
                <a:ext cx="8396653" cy="494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1" i="1" u="none" strike="noStrike" kern="1200" normalizeH="0" baseline="0" noProof="0" smtClean="0">
                        <a:ln w="12700">
                          <a:solidFill>
                            <a:schemeClr val="accent3">
                              <a:lumMod val="50000"/>
                            </a:schemeClr>
                          </a:solidFill>
                          <a:prstDash val="solid"/>
                        </a:ln>
                        <a:pattFill prst="narHorz">
                          <a:fgClr>
                            <a:schemeClr val="accent3"/>
                          </a:fgClr>
                          <a:bgClr>
                            <a:schemeClr val="accent3">
                              <a:lumMod val="40000"/>
                              <a:lumOff val="60000"/>
                            </a:schemeClr>
                          </a:bgClr>
                        </a:pattFill>
                        <a:effectLst>
                          <a:innerShdw blurRad="177800">
                            <a:schemeClr val="accent3">
                              <a:lumMod val="50000"/>
                            </a:schemeClr>
                          </a:innerShdw>
                        </a:effectLst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𝑛</m:t>
                    </m:r>
                    <m:sSub>
                      <m:sSubPr>
                        <m:ctrlPr>
                          <a:rPr kumimoji="0" lang="en-US" sz="2400" b="1" i="1" u="none" strike="noStrike" kern="1200" normalizeH="0" baseline="0" noProof="0" smtClean="0">
                            <a:ln w="1270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prstDash val="solid"/>
                            </a:ln>
                            <a:pattFill prst="narHorz">
                              <a:fgClr>
                                <a:schemeClr val="accent3"/>
                              </a:fgClr>
                              <a:bgClr>
                                <a:schemeClr val="accent3">
                                  <a:lumMod val="40000"/>
                                  <a:lumOff val="60000"/>
                                </a:schemeClr>
                              </a:bgClr>
                            </a:pattFill>
                            <a:effectLst>
                              <a:innerShdw blurRad="177800">
                                <a:schemeClr val="accent3">
                                  <a:lumMod val="50000"/>
                                </a:schemeClr>
                              </a:innerShdw>
                            </a:effectLst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400" b="1" i="0" u="none" strike="noStrike" kern="1200" normalizeH="0" baseline="0" noProof="0" smtClean="0">
                            <a:ln w="1270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prstDash val="solid"/>
                            </a:ln>
                            <a:pattFill prst="narHorz">
                              <a:fgClr>
                                <a:schemeClr val="accent3"/>
                              </a:fgClr>
                              <a:bgClr>
                                <a:schemeClr val="accent3">
                                  <a:lumMod val="40000"/>
                                  <a:lumOff val="60000"/>
                                </a:schemeClr>
                              </a:bgClr>
                            </a:pattFill>
                            <a:effectLst>
                              <a:innerShdw blurRad="177800">
                                <a:schemeClr val="accent3">
                                  <a:lumMod val="50000"/>
                                </a:schemeClr>
                              </a:innerShdw>
                            </a:effectLst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S</m:t>
                        </m:r>
                      </m:e>
                      <m:sub>
                        <m:r>
                          <a:rPr kumimoji="0" lang="en-US" sz="2400" b="1" i="1" u="none" strike="noStrike" kern="1200" normalizeH="0" baseline="0" noProof="0" smtClean="0">
                            <a:ln w="1270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prstDash val="solid"/>
                            </a:ln>
                            <a:pattFill prst="narHorz">
                              <a:fgClr>
                                <a:schemeClr val="accent3"/>
                              </a:fgClr>
                              <a:bgClr>
                                <a:schemeClr val="accent3">
                                  <a:lumMod val="40000"/>
                                  <a:lumOff val="60000"/>
                                </a:schemeClr>
                              </a:bgClr>
                            </a:pattFill>
                            <a:effectLst>
                              <a:innerShdw blurRad="177800">
                                <a:schemeClr val="accent3">
                                  <a:lumMod val="50000"/>
                                </a:schemeClr>
                              </a:innerShdw>
                            </a:effectLst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1/2</m:t>
                        </m:r>
                      </m:sub>
                    </m:sSub>
                  </m:oMath>
                </a14:m>
                <a:r>
                  <a:rPr kumimoji="0" lang="en-US" sz="2400" b="1" i="0" u="none" strike="noStrike" kern="1200" normalizeH="0" baseline="0" noProof="0" dirty="0">
                    <a:ln w="12700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</a:ln>
                    <a:pattFill prst="narHorz">
                      <a:fgClr>
                        <a:schemeClr val="accent3"/>
                      </a:fgClr>
                      <a:bgClr>
                        <a:schemeClr val="accent3">
                          <a:lumMod val="40000"/>
                          <a:lumOff val="60000"/>
                        </a:schemeClr>
                      </a:bgClr>
                    </a:pattFill>
                    <a:effectLst>
                      <a:innerShdw blurRad="177800">
                        <a:schemeClr val="accent3">
                          <a:lumMod val="50000"/>
                        </a:schemeClr>
                      </a:innerShdw>
                    </a:effectLst>
                    <a:uLnTx/>
                    <a:uFillTx/>
                    <a:latin typeface="Calibri"/>
                    <a:ea typeface="+mn-ea"/>
                    <a:cs typeface="+mn-cs"/>
                  </a:rPr>
                  <a:t> atomic state of  hydrogen in the hyperfine-Zeeman regime</a:t>
                </a: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FA683F6-81E9-473D-BF75-4A028B332A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293" y="457200"/>
                <a:ext cx="8396653" cy="494815"/>
              </a:xfrm>
              <a:prstGeom prst="rect">
                <a:avLst/>
              </a:prstGeom>
              <a:blipFill rotWithShape="1">
                <a:blip r:embed="rId14"/>
                <a:stretch>
                  <a:fillRect t="-8642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TextBox 77"/>
          <p:cNvSpPr txBox="1"/>
          <p:nvPr/>
        </p:nvSpPr>
        <p:spPr>
          <a:xfrm>
            <a:off x="2714968" y="7203"/>
            <a:ext cx="4219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Atomic spectroscopy</a:t>
            </a:r>
            <a:endParaRPr lang="en-US" sz="3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3470067" y="1138535"/>
                <a:ext cx="17877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𝜖</m:t>
                      </m:r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𝜖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𝜹𝝐</m:t>
                      </m:r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0067" y="1138535"/>
                <a:ext cx="1787733" cy="461665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TextBox 79"/>
          <p:cNvSpPr txBox="1"/>
          <p:nvPr/>
        </p:nvSpPr>
        <p:spPr>
          <a:xfrm>
            <a:off x="395891" y="1295400"/>
            <a:ext cx="269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nergy of the atomic state 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4764090" y="832028"/>
            <a:ext cx="1858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onventional case</a:t>
            </a:r>
            <a:endParaRPr lang="en-US" dirty="0"/>
          </a:p>
        </p:txBody>
      </p:sp>
      <p:cxnSp>
        <p:nvCxnSpPr>
          <p:cNvPr id="82" name="Straight Arrow Connector 81"/>
          <p:cNvCxnSpPr/>
          <p:nvPr/>
        </p:nvCxnSpPr>
        <p:spPr>
          <a:xfrm flipH="1">
            <a:off x="4354609" y="1066800"/>
            <a:ext cx="424010" cy="2747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5765440" y="1184701"/>
            <a:ext cx="2973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Lorentz-violating contribution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/>
              <p:cNvSpPr/>
              <p:nvPr/>
            </p:nvSpPr>
            <p:spPr>
              <a:xfrm>
                <a:off x="196723" y="1981200"/>
                <a:ext cx="6127877" cy="72244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𝛿𝜖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𝑆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𝛽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𝐵</m:t>
                          </m:r>
                        </m:den>
                      </m:f>
                      <m:d>
                        <m:dPr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e>
                          </m:acc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e>
                          </m:acc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𝐼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𝐼𝐾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𝐾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s-P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4" name="Rectangle 8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723" y="1981200"/>
                <a:ext cx="6127877" cy="722442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/>
              <p:cNvSpPr txBox="1"/>
              <p:nvPr/>
            </p:nvSpPr>
            <p:spPr>
              <a:xfrm>
                <a:off x="5791200" y="2386658"/>
                <a:ext cx="2533258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𝐵</m:t>
                        </m:r>
                      </m:e>
                    </m:acc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applied magnetic field </a:t>
                </a:r>
              </a:p>
            </p:txBody>
          </p:sp>
        </mc:Choice>
        <mc:Fallback xmlns="">
          <p:sp>
            <p:nvSpPr>
              <p:cNvPr id="85" name="TextBox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2386658"/>
                <a:ext cx="2533258" cy="402931"/>
              </a:xfrm>
              <a:prstGeom prst="rect">
                <a:avLst/>
              </a:prstGeom>
              <a:blipFill rotWithShape="1">
                <a:blip r:embed="rId17"/>
                <a:stretch>
                  <a:fillRect r="-962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/>
              <p:cNvSpPr txBox="1"/>
              <p:nvPr/>
            </p:nvSpPr>
            <p:spPr>
              <a:xfrm>
                <a:off x="5809858" y="1981200"/>
                <a:ext cx="2746265" cy="4103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𝛽</m:t>
                        </m:r>
                      </m:e>
                    </m:acc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velocity of the laboratory</a:t>
                </a:r>
              </a:p>
            </p:txBody>
          </p:sp>
        </mc:Choice>
        <mc:Fallback xmlns="">
          <p:sp>
            <p:nvSpPr>
              <p:cNvPr id="86" name="TextBox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9858" y="1981200"/>
                <a:ext cx="2746265" cy="410369"/>
              </a:xfrm>
              <a:prstGeom prst="rect">
                <a:avLst/>
              </a:prstGeom>
              <a:blipFill rotWithShape="1">
                <a:blip r:embed="rId18"/>
                <a:stretch>
                  <a:fillRect l="-443" t="-22388" r="-1330" b="-23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7" name="Straight Arrow Connector 86"/>
          <p:cNvCxnSpPr/>
          <p:nvPr/>
        </p:nvCxnSpPr>
        <p:spPr>
          <a:xfrm flipV="1">
            <a:off x="3035929" y="1450033"/>
            <a:ext cx="545471" cy="739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H="1">
            <a:off x="5126571" y="1356400"/>
            <a:ext cx="674800" cy="617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22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/>
          <p:cNvGrpSpPr/>
          <p:nvPr/>
        </p:nvGrpSpPr>
        <p:grpSpPr>
          <a:xfrm>
            <a:off x="2133600" y="4572000"/>
            <a:ext cx="2745289" cy="1219200"/>
            <a:chOff x="2398211" y="4729655"/>
            <a:chExt cx="2745289" cy="12192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69" name="Group 68"/>
            <p:cNvGrpSpPr/>
            <p:nvPr/>
          </p:nvGrpSpPr>
          <p:grpSpPr>
            <a:xfrm>
              <a:off x="3481386" y="5339255"/>
              <a:ext cx="1662114" cy="609600"/>
              <a:chOff x="3481386" y="5339255"/>
              <a:chExt cx="1662114" cy="609600"/>
            </a:xfrm>
          </p:grpSpPr>
          <p:cxnSp>
            <p:nvCxnSpPr>
              <p:cNvPr id="73" name="Straight Connector 72"/>
              <p:cNvCxnSpPr/>
              <p:nvPr/>
            </p:nvCxnSpPr>
            <p:spPr>
              <a:xfrm flipH="1" flipV="1">
                <a:off x="3481386" y="5339255"/>
                <a:ext cx="530938" cy="60960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4000500" y="5948855"/>
                <a:ext cx="1143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Group 69"/>
            <p:cNvGrpSpPr/>
            <p:nvPr/>
          </p:nvGrpSpPr>
          <p:grpSpPr>
            <a:xfrm flipV="1">
              <a:off x="2398211" y="4729655"/>
              <a:ext cx="1614113" cy="612083"/>
              <a:chOff x="2398211" y="5336772"/>
              <a:chExt cx="1614113" cy="612083"/>
            </a:xfrm>
          </p:grpSpPr>
          <p:cxnSp>
            <p:nvCxnSpPr>
              <p:cNvPr id="71" name="Straight Connector 70"/>
              <p:cNvCxnSpPr/>
              <p:nvPr/>
            </p:nvCxnSpPr>
            <p:spPr>
              <a:xfrm flipH="1" flipV="1">
                <a:off x="3481386" y="5339255"/>
                <a:ext cx="530938" cy="60960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flipV="1">
                <a:off x="2398211" y="5336772"/>
                <a:ext cx="1102461" cy="2483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8" name="Group 27"/>
          <p:cNvGrpSpPr/>
          <p:nvPr/>
        </p:nvGrpSpPr>
        <p:grpSpPr>
          <a:xfrm>
            <a:off x="3797304" y="3968901"/>
            <a:ext cx="2628900" cy="1219200"/>
            <a:chOff x="2514600" y="4729655"/>
            <a:chExt cx="2628900" cy="12192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35" name="Group 34"/>
            <p:cNvGrpSpPr/>
            <p:nvPr/>
          </p:nvGrpSpPr>
          <p:grpSpPr>
            <a:xfrm>
              <a:off x="2514600" y="5339255"/>
              <a:ext cx="2628900" cy="609600"/>
              <a:chOff x="2514600" y="5339255"/>
              <a:chExt cx="2628900" cy="609600"/>
            </a:xfrm>
          </p:grpSpPr>
          <p:cxnSp>
            <p:nvCxnSpPr>
              <p:cNvPr id="41" name="Straight Connector 40"/>
              <p:cNvCxnSpPr/>
              <p:nvPr/>
            </p:nvCxnSpPr>
            <p:spPr>
              <a:xfrm>
                <a:off x="2514600" y="5339255"/>
                <a:ext cx="2590800" cy="0"/>
              </a:xfrm>
              <a:prstGeom prst="line">
                <a:avLst/>
              </a:prstGeom>
              <a:ln w="19050"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flipH="1" flipV="1">
                <a:off x="3481386" y="5339255"/>
                <a:ext cx="530938" cy="609600"/>
              </a:xfrm>
              <a:prstGeom prst="line">
                <a:avLst/>
              </a:prstGeom>
              <a:ln w="19050"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4000500" y="5948855"/>
                <a:ext cx="1143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/>
            <p:cNvGrpSpPr/>
            <p:nvPr/>
          </p:nvGrpSpPr>
          <p:grpSpPr>
            <a:xfrm flipV="1">
              <a:off x="3481386" y="4729655"/>
              <a:ext cx="1662114" cy="609600"/>
              <a:chOff x="3481386" y="5339255"/>
              <a:chExt cx="1662114" cy="609600"/>
            </a:xfrm>
          </p:grpSpPr>
          <p:cxnSp>
            <p:nvCxnSpPr>
              <p:cNvPr id="37" name="Straight Connector 36"/>
              <p:cNvCxnSpPr/>
              <p:nvPr/>
            </p:nvCxnSpPr>
            <p:spPr>
              <a:xfrm flipH="1" flipV="1">
                <a:off x="3481386" y="5339255"/>
                <a:ext cx="530938" cy="609600"/>
              </a:xfrm>
              <a:prstGeom prst="line">
                <a:avLst/>
              </a:prstGeom>
              <a:ln w="19050"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4000500" y="5948855"/>
                <a:ext cx="1143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219200" y="4915385"/>
                <a:ext cx="961097" cy="4948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𝑛</m:t>
                      </m:r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S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1/2</m:t>
                          </m:r>
                        </m:sub>
                      </m:sSub>
                    </m:oMath>
                  </m:oMathPara>
                </a14:m>
                <a:endParaRPr kumimoji="0" lang="es-P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4915385"/>
                <a:ext cx="961097" cy="494815"/>
              </a:xfrm>
              <a:prstGeom prst="rect">
                <a:avLst/>
              </a:prstGeom>
              <a:blipFill rotWithShape="1">
                <a:blip r:embed="rId6"/>
                <a:stretch>
                  <a:fillRect b="-17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810000" y="3881735"/>
                <a:ext cx="102329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𝐹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=1</m:t>
                      </m:r>
                    </m:oMath>
                  </m:oMathPara>
                </a14:m>
                <a:endParaRPr kumimoji="0" lang="es-P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3881735"/>
                <a:ext cx="1023293" cy="461665"/>
              </a:xfrm>
              <a:prstGeom prst="rect">
                <a:avLst/>
              </a:prstGeom>
              <a:blipFill rotWithShape="1">
                <a:blip r:embed="rId7"/>
                <a:stretch>
                  <a:fillRect r="-1190"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811773" y="5105400"/>
                <a:ext cx="102329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𝐹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es-P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1773" y="5105400"/>
                <a:ext cx="1023293" cy="461665"/>
              </a:xfrm>
              <a:prstGeom prst="rect">
                <a:avLst/>
              </a:prstGeom>
              <a:blipFill rotWithShape="1">
                <a:blip r:embed="rId8"/>
                <a:stretch>
                  <a:fillRect r="-1190"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937640" y="3411860"/>
            <a:ext cx="2220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Conventional case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Lorentz-violating case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3762277" y="3505200"/>
            <a:ext cx="3975096" cy="2133600"/>
            <a:chOff x="3257550" y="3031359"/>
            <a:chExt cx="3975096" cy="2133600"/>
          </a:xfrm>
        </p:grpSpPr>
        <p:grpSp>
          <p:nvGrpSpPr>
            <p:cNvPr id="49" name="Group 48"/>
            <p:cNvGrpSpPr/>
            <p:nvPr/>
          </p:nvGrpSpPr>
          <p:grpSpPr>
            <a:xfrm>
              <a:off x="3257550" y="3259959"/>
              <a:ext cx="2628900" cy="1676400"/>
              <a:chOff x="2514600" y="4495800"/>
              <a:chExt cx="2628900" cy="167640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53" name="Group 52"/>
              <p:cNvGrpSpPr/>
              <p:nvPr/>
            </p:nvGrpSpPr>
            <p:grpSpPr>
              <a:xfrm>
                <a:off x="2514600" y="5339255"/>
                <a:ext cx="2628900" cy="832945"/>
                <a:chOff x="2514600" y="5339255"/>
                <a:chExt cx="2628900" cy="832945"/>
              </a:xfrm>
            </p:grpSpPr>
            <p:cxnSp>
              <p:nvCxnSpPr>
                <p:cNvPr id="57" name="Straight Connector 56"/>
                <p:cNvCxnSpPr/>
                <p:nvPr/>
              </p:nvCxnSpPr>
              <p:spPr>
                <a:xfrm>
                  <a:off x="2514600" y="5339255"/>
                  <a:ext cx="2590800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soli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flipH="1" flipV="1">
                  <a:off x="3481386" y="5339255"/>
                  <a:ext cx="530938" cy="832945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soli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>
                  <a:off x="4000500" y="6172200"/>
                  <a:ext cx="1143000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soli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/>
            </p:nvGrpSpPr>
            <p:grpSpPr>
              <a:xfrm flipV="1">
                <a:off x="3481386" y="4495800"/>
                <a:ext cx="1662114" cy="843455"/>
                <a:chOff x="3481386" y="5339255"/>
                <a:chExt cx="1662114" cy="843455"/>
              </a:xfrm>
            </p:grpSpPr>
            <p:cxnSp>
              <p:nvCxnSpPr>
                <p:cNvPr id="55" name="Straight Connector 54"/>
                <p:cNvCxnSpPr/>
                <p:nvPr/>
              </p:nvCxnSpPr>
              <p:spPr>
                <a:xfrm flipH="1" flipV="1">
                  <a:off x="3481386" y="5339255"/>
                  <a:ext cx="530938" cy="84223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soli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>
                  <a:off x="4000500" y="6182710"/>
                  <a:ext cx="1143000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soli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/>
                <p:cNvSpPr/>
                <p:nvPr/>
              </p:nvSpPr>
              <p:spPr>
                <a:xfrm>
                  <a:off x="5867400" y="3031359"/>
                  <a:ext cx="1155253" cy="430887"/>
                </a:xfrm>
                <a:prstGeom prst="rect">
                  <a:avLst/>
                </a:prstGeom>
                <a:ln w="28575">
                  <a:noFill/>
                  <a:prstDash val="solid"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50800" dist="38100" dir="5400000" algn="t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50800" dist="38100" dir="5400000" algn="t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𝑚</m:t>
                            </m:r>
                          </m:e>
                          <m:sub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50800" dist="38100" dir="5400000" algn="t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𝐹</m:t>
                            </m:r>
                          </m:sub>
                        </m:sSub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outerShdw blurRad="50800" dist="38100" dir="5400000" algn="t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=1</m:t>
                        </m:r>
                      </m:oMath>
                    </m:oMathPara>
                  </a14:m>
                  <a:endParaRPr kumimoji="0" lang="es-P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0" name="Rectangle 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7400" y="3031359"/>
                  <a:ext cx="1155253" cy="430887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b="-9859"/>
                  </a:stretch>
                </a:blipFill>
                <a:ln w="28575">
                  <a:noFill/>
                  <a:prstDash val="solid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ctangle 50"/>
                <p:cNvSpPr/>
                <p:nvPr/>
              </p:nvSpPr>
              <p:spPr>
                <a:xfrm>
                  <a:off x="5867400" y="4734072"/>
                  <a:ext cx="1365246" cy="430887"/>
                </a:xfrm>
                <a:prstGeom prst="rect">
                  <a:avLst/>
                </a:prstGeom>
                <a:ln w="28575">
                  <a:noFill/>
                  <a:prstDash val="solid"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50800" dist="38100" dir="5400000" algn="t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50800" dist="38100" dir="5400000" algn="t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𝑚</m:t>
                            </m:r>
                          </m:e>
                          <m:sub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50800" dist="38100" dir="5400000" algn="t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𝐹</m:t>
                            </m:r>
                          </m:sub>
                        </m:sSub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outerShdw blurRad="50800" dist="38100" dir="5400000" algn="t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=−1</m:t>
                        </m:r>
                      </m:oMath>
                    </m:oMathPara>
                  </a14:m>
                  <a:endParaRPr kumimoji="0" lang="es-P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1" name="Rectangle 5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7400" y="4734072"/>
                  <a:ext cx="1365246" cy="430887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 b="-9859"/>
                  </a:stretch>
                </a:blipFill>
                <a:ln w="28575">
                  <a:noFill/>
                  <a:prstDash val="solid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Rectangle 51"/>
                <p:cNvSpPr/>
                <p:nvPr/>
              </p:nvSpPr>
              <p:spPr>
                <a:xfrm>
                  <a:off x="5867400" y="3887970"/>
                  <a:ext cx="1155252" cy="430887"/>
                </a:xfrm>
                <a:prstGeom prst="rect">
                  <a:avLst/>
                </a:prstGeom>
                <a:ln w="28575">
                  <a:noFill/>
                  <a:prstDash val="solid"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50800" dist="38100" dir="5400000" algn="t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50800" dist="38100" dir="5400000" algn="t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𝑚</m:t>
                            </m:r>
                          </m:e>
                          <m:sub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50800" dist="38100" dir="5400000" algn="t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𝐹</m:t>
                            </m:r>
                          </m:sub>
                        </m:sSub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outerShdw blurRad="50800" dist="38100" dir="5400000" algn="t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=0</m:t>
                        </m:r>
                      </m:oMath>
                    </m:oMathPara>
                  </a14:m>
                  <a:endParaRPr kumimoji="0" lang="es-P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2" name="Rectangle 5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7400" y="3887970"/>
                  <a:ext cx="1155252" cy="430887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b="-10000"/>
                  </a:stretch>
                </a:blipFill>
                <a:ln w="28575">
                  <a:noFill/>
                  <a:prstDash val="solid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6" name="Rectangle 45"/>
          <p:cNvSpPr/>
          <p:nvPr/>
        </p:nvSpPr>
        <p:spPr>
          <a:xfrm>
            <a:off x="2275520" y="1877462"/>
            <a:ext cx="3188452" cy="8261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6FA683F6-81E9-473D-BF75-4A028B332AA8}"/>
                  </a:ext>
                </a:extLst>
              </p:cNvPr>
              <p:cNvSpPr txBox="1"/>
              <p:nvPr/>
            </p:nvSpPr>
            <p:spPr>
              <a:xfrm>
                <a:off x="580293" y="457200"/>
                <a:ext cx="8396653" cy="494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1" i="1" u="none" strike="noStrike" kern="1200" normalizeH="0" baseline="0" noProof="0" smtClean="0">
                        <a:ln w="12700">
                          <a:solidFill>
                            <a:schemeClr val="accent3">
                              <a:lumMod val="50000"/>
                            </a:schemeClr>
                          </a:solidFill>
                          <a:prstDash val="solid"/>
                        </a:ln>
                        <a:pattFill prst="narHorz">
                          <a:fgClr>
                            <a:schemeClr val="accent3"/>
                          </a:fgClr>
                          <a:bgClr>
                            <a:schemeClr val="accent3">
                              <a:lumMod val="40000"/>
                              <a:lumOff val="60000"/>
                            </a:schemeClr>
                          </a:bgClr>
                        </a:pattFill>
                        <a:effectLst>
                          <a:innerShdw blurRad="177800">
                            <a:schemeClr val="accent3">
                              <a:lumMod val="50000"/>
                            </a:schemeClr>
                          </a:innerShdw>
                        </a:effectLst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𝑛</m:t>
                    </m:r>
                    <m:sSub>
                      <m:sSubPr>
                        <m:ctrlPr>
                          <a:rPr kumimoji="0" lang="en-US" sz="2400" b="1" i="1" u="none" strike="noStrike" kern="1200" normalizeH="0" baseline="0" noProof="0" smtClean="0">
                            <a:ln w="1270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prstDash val="solid"/>
                            </a:ln>
                            <a:pattFill prst="narHorz">
                              <a:fgClr>
                                <a:schemeClr val="accent3"/>
                              </a:fgClr>
                              <a:bgClr>
                                <a:schemeClr val="accent3">
                                  <a:lumMod val="40000"/>
                                  <a:lumOff val="60000"/>
                                </a:schemeClr>
                              </a:bgClr>
                            </a:pattFill>
                            <a:effectLst>
                              <a:innerShdw blurRad="177800">
                                <a:schemeClr val="accent3">
                                  <a:lumMod val="50000"/>
                                </a:schemeClr>
                              </a:innerShdw>
                            </a:effectLst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400" b="1" i="0" u="none" strike="noStrike" kern="1200" normalizeH="0" baseline="0" noProof="0" smtClean="0">
                            <a:ln w="1270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prstDash val="solid"/>
                            </a:ln>
                            <a:pattFill prst="narHorz">
                              <a:fgClr>
                                <a:schemeClr val="accent3"/>
                              </a:fgClr>
                              <a:bgClr>
                                <a:schemeClr val="accent3">
                                  <a:lumMod val="40000"/>
                                  <a:lumOff val="60000"/>
                                </a:schemeClr>
                              </a:bgClr>
                            </a:pattFill>
                            <a:effectLst>
                              <a:innerShdw blurRad="177800">
                                <a:schemeClr val="accent3">
                                  <a:lumMod val="50000"/>
                                </a:schemeClr>
                              </a:innerShdw>
                            </a:effectLst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S</m:t>
                        </m:r>
                      </m:e>
                      <m:sub>
                        <m:r>
                          <a:rPr kumimoji="0" lang="en-US" sz="2400" b="1" i="1" u="none" strike="noStrike" kern="1200" normalizeH="0" baseline="0" noProof="0" smtClean="0">
                            <a:ln w="1270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prstDash val="solid"/>
                            </a:ln>
                            <a:pattFill prst="narHorz">
                              <a:fgClr>
                                <a:schemeClr val="accent3"/>
                              </a:fgClr>
                              <a:bgClr>
                                <a:schemeClr val="accent3">
                                  <a:lumMod val="40000"/>
                                  <a:lumOff val="60000"/>
                                </a:schemeClr>
                              </a:bgClr>
                            </a:pattFill>
                            <a:effectLst>
                              <a:innerShdw blurRad="177800">
                                <a:schemeClr val="accent3">
                                  <a:lumMod val="50000"/>
                                </a:schemeClr>
                              </a:innerShdw>
                            </a:effectLst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1/2</m:t>
                        </m:r>
                      </m:sub>
                    </m:sSub>
                  </m:oMath>
                </a14:m>
                <a:r>
                  <a:rPr kumimoji="0" lang="en-US" sz="2400" b="1" i="0" u="none" strike="noStrike" kern="1200" normalizeH="0" baseline="0" noProof="0" dirty="0">
                    <a:ln w="12700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</a:ln>
                    <a:pattFill prst="narHorz">
                      <a:fgClr>
                        <a:schemeClr val="accent3"/>
                      </a:fgClr>
                      <a:bgClr>
                        <a:schemeClr val="accent3">
                          <a:lumMod val="40000"/>
                          <a:lumOff val="60000"/>
                        </a:schemeClr>
                      </a:bgClr>
                    </a:pattFill>
                    <a:effectLst>
                      <a:innerShdw blurRad="177800">
                        <a:schemeClr val="accent3">
                          <a:lumMod val="50000"/>
                        </a:schemeClr>
                      </a:innerShdw>
                    </a:effectLst>
                    <a:uLnTx/>
                    <a:uFillTx/>
                    <a:latin typeface="Calibri"/>
                    <a:ea typeface="+mn-ea"/>
                    <a:cs typeface="+mn-cs"/>
                  </a:rPr>
                  <a:t> atomic state of  hydrogen in the hyperfine-Zeeman regime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FA683F6-81E9-473D-BF75-4A028B332A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293" y="457200"/>
                <a:ext cx="8396653" cy="494815"/>
              </a:xfrm>
              <a:prstGeom prst="rect">
                <a:avLst/>
              </a:prstGeom>
              <a:blipFill rotWithShape="1">
                <a:blip r:embed="rId14"/>
                <a:stretch>
                  <a:fillRect t="-8642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TextBox 75"/>
          <p:cNvSpPr txBox="1"/>
          <p:nvPr/>
        </p:nvSpPr>
        <p:spPr>
          <a:xfrm>
            <a:off x="2714968" y="7203"/>
            <a:ext cx="4219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Atomic spectroscopy</a:t>
            </a:r>
            <a:endParaRPr lang="en-US" sz="3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3470067" y="1138535"/>
                <a:ext cx="17877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𝜖</m:t>
                      </m:r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𝜖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𝜹𝝐</m:t>
                      </m:r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0067" y="1138535"/>
                <a:ext cx="1787733" cy="461665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TextBox 77"/>
          <p:cNvSpPr txBox="1"/>
          <p:nvPr/>
        </p:nvSpPr>
        <p:spPr>
          <a:xfrm>
            <a:off x="395891" y="1295400"/>
            <a:ext cx="269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nergy of the atomic state 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4764090" y="832028"/>
            <a:ext cx="1858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onventional case</a:t>
            </a:r>
            <a:endParaRPr lang="en-US" dirty="0"/>
          </a:p>
        </p:txBody>
      </p:sp>
      <p:cxnSp>
        <p:nvCxnSpPr>
          <p:cNvPr id="80" name="Straight Arrow Connector 79"/>
          <p:cNvCxnSpPr/>
          <p:nvPr/>
        </p:nvCxnSpPr>
        <p:spPr>
          <a:xfrm flipH="1">
            <a:off x="4354609" y="1066800"/>
            <a:ext cx="424010" cy="2747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765440" y="1184701"/>
            <a:ext cx="2973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Lorentz-violating contribution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/>
              <p:cNvSpPr/>
              <p:nvPr/>
            </p:nvSpPr>
            <p:spPr>
              <a:xfrm>
                <a:off x="196723" y="1981200"/>
                <a:ext cx="6127877" cy="72244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𝛿𝜖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𝑆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𝛽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𝐵</m:t>
                          </m:r>
                        </m:den>
                      </m:f>
                      <m:d>
                        <m:dPr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e>
                          </m:acc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e>
                          </m:acc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𝐼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𝐼𝐾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𝐾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s-P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2" name="Rectangle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723" y="1981200"/>
                <a:ext cx="6127877" cy="722442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5791200" y="2386658"/>
                <a:ext cx="2533258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𝐵</m:t>
                        </m:r>
                      </m:e>
                    </m:acc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applied magnetic field </a:t>
                </a:r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2386658"/>
                <a:ext cx="2533258" cy="402931"/>
              </a:xfrm>
              <a:prstGeom prst="rect">
                <a:avLst/>
              </a:prstGeom>
              <a:blipFill rotWithShape="1">
                <a:blip r:embed="rId17"/>
                <a:stretch>
                  <a:fillRect r="-962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/>
              <p:cNvSpPr txBox="1"/>
              <p:nvPr/>
            </p:nvSpPr>
            <p:spPr>
              <a:xfrm>
                <a:off x="5809858" y="1981200"/>
                <a:ext cx="2746265" cy="4103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𝛽</m:t>
                        </m:r>
                      </m:e>
                    </m:acc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velocity of the laboratory</a:t>
                </a:r>
              </a:p>
            </p:txBody>
          </p:sp>
        </mc:Choice>
        <mc:Fallback xmlns=""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9858" y="1981200"/>
                <a:ext cx="2746265" cy="410369"/>
              </a:xfrm>
              <a:prstGeom prst="rect">
                <a:avLst/>
              </a:prstGeom>
              <a:blipFill rotWithShape="1">
                <a:blip r:embed="rId18"/>
                <a:stretch>
                  <a:fillRect l="-443" t="-22388" r="-1330" b="-23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5" name="Straight Arrow Connector 84"/>
          <p:cNvCxnSpPr/>
          <p:nvPr/>
        </p:nvCxnSpPr>
        <p:spPr>
          <a:xfrm flipV="1">
            <a:off x="3035929" y="1450033"/>
            <a:ext cx="545471" cy="739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H="1">
            <a:off x="5126571" y="1356400"/>
            <a:ext cx="674800" cy="617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036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/>
          <p:cNvGrpSpPr/>
          <p:nvPr/>
        </p:nvGrpSpPr>
        <p:grpSpPr>
          <a:xfrm>
            <a:off x="2133600" y="4572000"/>
            <a:ext cx="2745289" cy="1219200"/>
            <a:chOff x="2398211" y="4729655"/>
            <a:chExt cx="2745289" cy="12192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69" name="Group 68"/>
            <p:cNvGrpSpPr/>
            <p:nvPr/>
          </p:nvGrpSpPr>
          <p:grpSpPr>
            <a:xfrm>
              <a:off x="3481386" y="5339255"/>
              <a:ext cx="1662114" cy="609600"/>
              <a:chOff x="3481386" y="5339255"/>
              <a:chExt cx="1662114" cy="609600"/>
            </a:xfrm>
          </p:grpSpPr>
          <p:cxnSp>
            <p:nvCxnSpPr>
              <p:cNvPr id="73" name="Straight Connector 72"/>
              <p:cNvCxnSpPr/>
              <p:nvPr/>
            </p:nvCxnSpPr>
            <p:spPr>
              <a:xfrm flipH="1" flipV="1">
                <a:off x="3481386" y="5339255"/>
                <a:ext cx="530938" cy="60960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4000500" y="5948855"/>
                <a:ext cx="1143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Group 69"/>
            <p:cNvGrpSpPr/>
            <p:nvPr/>
          </p:nvGrpSpPr>
          <p:grpSpPr>
            <a:xfrm flipV="1">
              <a:off x="2398211" y="4729655"/>
              <a:ext cx="1614113" cy="612083"/>
              <a:chOff x="2398211" y="5336772"/>
              <a:chExt cx="1614113" cy="612083"/>
            </a:xfrm>
          </p:grpSpPr>
          <p:cxnSp>
            <p:nvCxnSpPr>
              <p:cNvPr id="71" name="Straight Connector 70"/>
              <p:cNvCxnSpPr/>
              <p:nvPr/>
            </p:nvCxnSpPr>
            <p:spPr>
              <a:xfrm flipH="1" flipV="1">
                <a:off x="3481386" y="5339255"/>
                <a:ext cx="530938" cy="60960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flipV="1">
                <a:off x="2398211" y="5336772"/>
                <a:ext cx="1102461" cy="2483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8" name="Group 27"/>
          <p:cNvGrpSpPr/>
          <p:nvPr/>
        </p:nvGrpSpPr>
        <p:grpSpPr>
          <a:xfrm>
            <a:off x="3797304" y="3968901"/>
            <a:ext cx="2628900" cy="1219200"/>
            <a:chOff x="2514600" y="4729655"/>
            <a:chExt cx="2628900" cy="12192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35" name="Group 34"/>
            <p:cNvGrpSpPr/>
            <p:nvPr/>
          </p:nvGrpSpPr>
          <p:grpSpPr>
            <a:xfrm>
              <a:off x="2514600" y="5339255"/>
              <a:ext cx="2628900" cy="609600"/>
              <a:chOff x="2514600" y="5339255"/>
              <a:chExt cx="2628900" cy="609600"/>
            </a:xfrm>
          </p:grpSpPr>
          <p:cxnSp>
            <p:nvCxnSpPr>
              <p:cNvPr id="41" name="Straight Connector 40"/>
              <p:cNvCxnSpPr/>
              <p:nvPr/>
            </p:nvCxnSpPr>
            <p:spPr>
              <a:xfrm>
                <a:off x="2514600" y="5339255"/>
                <a:ext cx="2590800" cy="0"/>
              </a:xfrm>
              <a:prstGeom prst="line">
                <a:avLst/>
              </a:prstGeom>
              <a:ln w="19050"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flipH="1" flipV="1">
                <a:off x="3481386" y="5339255"/>
                <a:ext cx="530938" cy="609600"/>
              </a:xfrm>
              <a:prstGeom prst="line">
                <a:avLst/>
              </a:prstGeom>
              <a:ln w="19050"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4000500" y="5948855"/>
                <a:ext cx="1143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/>
            <p:cNvGrpSpPr/>
            <p:nvPr/>
          </p:nvGrpSpPr>
          <p:grpSpPr>
            <a:xfrm flipV="1">
              <a:off x="3481386" y="4729655"/>
              <a:ext cx="1662114" cy="609600"/>
              <a:chOff x="3481386" y="5339255"/>
              <a:chExt cx="1662114" cy="609600"/>
            </a:xfrm>
          </p:grpSpPr>
          <p:cxnSp>
            <p:nvCxnSpPr>
              <p:cNvPr id="37" name="Straight Connector 36"/>
              <p:cNvCxnSpPr/>
              <p:nvPr/>
            </p:nvCxnSpPr>
            <p:spPr>
              <a:xfrm flipH="1" flipV="1">
                <a:off x="3481386" y="5339255"/>
                <a:ext cx="530938" cy="609600"/>
              </a:xfrm>
              <a:prstGeom prst="line">
                <a:avLst/>
              </a:prstGeom>
              <a:ln w="19050"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4000500" y="5948855"/>
                <a:ext cx="1143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219200" y="4915385"/>
                <a:ext cx="961097" cy="4948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𝑛</m:t>
                      </m:r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S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1/2</m:t>
                          </m:r>
                        </m:sub>
                      </m:sSub>
                    </m:oMath>
                  </m:oMathPara>
                </a14:m>
                <a:endParaRPr kumimoji="0" lang="es-P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4915385"/>
                <a:ext cx="961097" cy="494815"/>
              </a:xfrm>
              <a:prstGeom prst="rect">
                <a:avLst/>
              </a:prstGeom>
              <a:blipFill rotWithShape="1">
                <a:blip r:embed="rId6"/>
                <a:stretch>
                  <a:fillRect b="-17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810000" y="3881735"/>
                <a:ext cx="102329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𝐹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=1</m:t>
                      </m:r>
                    </m:oMath>
                  </m:oMathPara>
                </a14:m>
                <a:endParaRPr kumimoji="0" lang="es-P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3881735"/>
                <a:ext cx="1023293" cy="461665"/>
              </a:xfrm>
              <a:prstGeom prst="rect">
                <a:avLst/>
              </a:prstGeom>
              <a:blipFill rotWithShape="1">
                <a:blip r:embed="rId7"/>
                <a:stretch>
                  <a:fillRect r="-1190"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811773" y="5105400"/>
                <a:ext cx="102329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𝐹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es-P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1773" y="5105400"/>
                <a:ext cx="1023293" cy="461665"/>
              </a:xfrm>
              <a:prstGeom prst="rect">
                <a:avLst/>
              </a:prstGeom>
              <a:blipFill rotWithShape="1">
                <a:blip r:embed="rId8"/>
                <a:stretch>
                  <a:fillRect r="-1190"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937640" y="3411860"/>
            <a:ext cx="2220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Conventional case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Lorentz-violating case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3762277" y="3886200"/>
            <a:ext cx="4010123" cy="1345287"/>
            <a:chOff x="3257550" y="3412359"/>
            <a:chExt cx="4010123" cy="1345287"/>
          </a:xfrm>
        </p:grpSpPr>
        <p:grpSp>
          <p:nvGrpSpPr>
            <p:cNvPr id="49" name="Group 48"/>
            <p:cNvGrpSpPr/>
            <p:nvPr/>
          </p:nvGrpSpPr>
          <p:grpSpPr>
            <a:xfrm>
              <a:off x="3257550" y="3682299"/>
              <a:ext cx="2688793" cy="873060"/>
              <a:chOff x="2514600" y="4918140"/>
              <a:chExt cx="2688793" cy="87306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53" name="Group 52"/>
              <p:cNvGrpSpPr/>
              <p:nvPr/>
            </p:nvGrpSpPr>
            <p:grpSpPr>
              <a:xfrm>
                <a:off x="2514600" y="5339255"/>
                <a:ext cx="2628900" cy="451945"/>
                <a:chOff x="2514600" y="5339255"/>
                <a:chExt cx="2628900" cy="451945"/>
              </a:xfrm>
            </p:grpSpPr>
            <p:cxnSp>
              <p:nvCxnSpPr>
                <p:cNvPr id="57" name="Straight Connector 56"/>
                <p:cNvCxnSpPr/>
                <p:nvPr/>
              </p:nvCxnSpPr>
              <p:spPr>
                <a:xfrm>
                  <a:off x="2514600" y="5339255"/>
                  <a:ext cx="2590800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soli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flipH="1" flipV="1">
                  <a:off x="3481386" y="5339256"/>
                  <a:ext cx="530938" cy="451944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soli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>
                  <a:off x="4000500" y="5791200"/>
                  <a:ext cx="1143000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soli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/>
            </p:nvGrpSpPr>
            <p:grpSpPr>
              <a:xfrm flipV="1">
                <a:off x="3481386" y="4918140"/>
                <a:ext cx="1722007" cy="421115"/>
                <a:chOff x="3481386" y="5339255"/>
                <a:chExt cx="1722007" cy="421115"/>
              </a:xfrm>
            </p:grpSpPr>
            <p:cxnSp>
              <p:nvCxnSpPr>
                <p:cNvPr id="55" name="Straight Connector 54"/>
                <p:cNvCxnSpPr/>
                <p:nvPr/>
              </p:nvCxnSpPr>
              <p:spPr>
                <a:xfrm flipH="1" flipV="1">
                  <a:off x="3481386" y="5339255"/>
                  <a:ext cx="579007" cy="421115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soli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>
                  <a:off x="4060393" y="5760370"/>
                  <a:ext cx="1143000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soli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/>
                <p:cNvSpPr/>
                <p:nvPr/>
              </p:nvSpPr>
              <p:spPr>
                <a:xfrm>
                  <a:off x="6036220" y="3412359"/>
                  <a:ext cx="1155253" cy="430887"/>
                </a:xfrm>
                <a:prstGeom prst="rect">
                  <a:avLst/>
                </a:prstGeom>
                <a:ln w="28575">
                  <a:noFill/>
                  <a:prstDash val="solid"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50800" dist="38100" dir="5400000" algn="t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50800" dist="38100" dir="5400000" algn="t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𝑚</m:t>
                            </m:r>
                          </m:e>
                          <m:sub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50800" dist="38100" dir="5400000" algn="t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𝐹</m:t>
                            </m:r>
                          </m:sub>
                        </m:sSub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outerShdw blurRad="50800" dist="38100" dir="5400000" algn="t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=1</m:t>
                        </m:r>
                      </m:oMath>
                    </m:oMathPara>
                  </a14:m>
                  <a:endParaRPr kumimoji="0" lang="es-P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0" name="Rectangle 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6220" y="3412359"/>
                  <a:ext cx="1155253" cy="430887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b="-10000"/>
                  </a:stretch>
                </a:blipFill>
                <a:ln w="28575">
                  <a:noFill/>
                  <a:prstDash val="solid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ctangle 50"/>
                <p:cNvSpPr/>
                <p:nvPr/>
              </p:nvSpPr>
              <p:spPr>
                <a:xfrm>
                  <a:off x="5902427" y="4326759"/>
                  <a:ext cx="1365246" cy="430887"/>
                </a:xfrm>
                <a:prstGeom prst="rect">
                  <a:avLst/>
                </a:prstGeom>
                <a:ln w="28575">
                  <a:noFill/>
                  <a:prstDash val="solid"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50800" dist="38100" dir="5400000" algn="t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50800" dist="38100" dir="5400000" algn="t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𝑚</m:t>
                            </m:r>
                          </m:e>
                          <m:sub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50800" dist="38100" dir="5400000" algn="t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𝐹</m:t>
                            </m:r>
                          </m:sub>
                        </m:sSub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outerShdw blurRad="50800" dist="38100" dir="5400000" algn="t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=−1</m:t>
                        </m:r>
                      </m:oMath>
                    </m:oMathPara>
                  </a14:m>
                  <a:endParaRPr kumimoji="0" lang="es-P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1" name="Rectangle 5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02427" y="4326759"/>
                  <a:ext cx="1365246" cy="430887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 b="-10000"/>
                  </a:stretch>
                </a:blipFill>
                <a:ln w="28575">
                  <a:noFill/>
                  <a:prstDash val="solid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Rectangle 51"/>
                <p:cNvSpPr/>
                <p:nvPr/>
              </p:nvSpPr>
              <p:spPr>
                <a:xfrm>
                  <a:off x="5867400" y="3887970"/>
                  <a:ext cx="1155252" cy="430887"/>
                </a:xfrm>
                <a:prstGeom prst="rect">
                  <a:avLst/>
                </a:prstGeom>
                <a:ln w="28575">
                  <a:noFill/>
                  <a:prstDash val="solid"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50800" dist="38100" dir="5400000" algn="t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50800" dist="38100" dir="5400000" algn="t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𝑚</m:t>
                            </m:r>
                          </m:e>
                          <m:sub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50800" dist="38100" dir="5400000" algn="t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𝐹</m:t>
                            </m:r>
                          </m:sub>
                        </m:sSub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outerShdw blurRad="50800" dist="38100" dir="5400000" algn="t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=0</m:t>
                        </m:r>
                      </m:oMath>
                    </m:oMathPara>
                  </a14:m>
                  <a:endParaRPr kumimoji="0" lang="es-P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2" name="Rectangle 5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7400" y="3887970"/>
                  <a:ext cx="1155252" cy="430887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b="-10000"/>
                  </a:stretch>
                </a:blipFill>
                <a:ln w="28575">
                  <a:noFill/>
                  <a:prstDash val="solid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7" name="Rectangle 66"/>
          <p:cNvSpPr/>
          <p:nvPr/>
        </p:nvSpPr>
        <p:spPr>
          <a:xfrm>
            <a:off x="2275520" y="1877462"/>
            <a:ext cx="3188452" cy="8261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xmlns="" id="{6FA683F6-81E9-473D-BF75-4A028B332AA8}"/>
                  </a:ext>
                </a:extLst>
              </p:cNvPr>
              <p:cNvSpPr txBox="1"/>
              <p:nvPr/>
            </p:nvSpPr>
            <p:spPr>
              <a:xfrm>
                <a:off x="580293" y="457200"/>
                <a:ext cx="8396653" cy="494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1" i="1" u="none" strike="noStrike" kern="1200" normalizeH="0" baseline="0" noProof="0" smtClean="0">
                        <a:ln w="12700">
                          <a:solidFill>
                            <a:schemeClr val="accent3">
                              <a:lumMod val="50000"/>
                            </a:schemeClr>
                          </a:solidFill>
                          <a:prstDash val="solid"/>
                        </a:ln>
                        <a:pattFill prst="narHorz">
                          <a:fgClr>
                            <a:schemeClr val="accent3"/>
                          </a:fgClr>
                          <a:bgClr>
                            <a:schemeClr val="accent3">
                              <a:lumMod val="40000"/>
                              <a:lumOff val="60000"/>
                            </a:schemeClr>
                          </a:bgClr>
                        </a:pattFill>
                        <a:effectLst>
                          <a:innerShdw blurRad="177800">
                            <a:schemeClr val="accent3">
                              <a:lumMod val="50000"/>
                            </a:schemeClr>
                          </a:innerShdw>
                        </a:effectLst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𝑛</m:t>
                    </m:r>
                    <m:sSub>
                      <m:sSubPr>
                        <m:ctrlPr>
                          <a:rPr kumimoji="0" lang="en-US" sz="2400" b="1" i="1" u="none" strike="noStrike" kern="1200" normalizeH="0" baseline="0" noProof="0" smtClean="0">
                            <a:ln w="1270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prstDash val="solid"/>
                            </a:ln>
                            <a:pattFill prst="narHorz">
                              <a:fgClr>
                                <a:schemeClr val="accent3"/>
                              </a:fgClr>
                              <a:bgClr>
                                <a:schemeClr val="accent3">
                                  <a:lumMod val="40000"/>
                                  <a:lumOff val="60000"/>
                                </a:schemeClr>
                              </a:bgClr>
                            </a:pattFill>
                            <a:effectLst>
                              <a:innerShdw blurRad="177800">
                                <a:schemeClr val="accent3">
                                  <a:lumMod val="50000"/>
                                </a:schemeClr>
                              </a:innerShdw>
                            </a:effectLst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400" b="1" i="0" u="none" strike="noStrike" kern="1200" normalizeH="0" baseline="0" noProof="0" smtClean="0">
                            <a:ln w="1270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prstDash val="solid"/>
                            </a:ln>
                            <a:pattFill prst="narHorz">
                              <a:fgClr>
                                <a:schemeClr val="accent3"/>
                              </a:fgClr>
                              <a:bgClr>
                                <a:schemeClr val="accent3">
                                  <a:lumMod val="40000"/>
                                  <a:lumOff val="60000"/>
                                </a:schemeClr>
                              </a:bgClr>
                            </a:pattFill>
                            <a:effectLst>
                              <a:innerShdw blurRad="177800">
                                <a:schemeClr val="accent3">
                                  <a:lumMod val="50000"/>
                                </a:schemeClr>
                              </a:innerShdw>
                            </a:effectLst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S</m:t>
                        </m:r>
                      </m:e>
                      <m:sub>
                        <m:r>
                          <a:rPr kumimoji="0" lang="en-US" sz="2400" b="1" i="1" u="none" strike="noStrike" kern="1200" normalizeH="0" baseline="0" noProof="0" smtClean="0">
                            <a:ln w="1270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prstDash val="solid"/>
                            </a:ln>
                            <a:pattFill prst="narHorz">
                              <a:fgClr>
                                <a:schemeClr val="accent3"/>
                              </a:fgClr>
                              <a:bgClr>
                                <a:schemeClr val="accent3">
                                  <a:lumMod val="40000"/>
                                  <a:lumOff val="60000"/>
                                </a:schemeClr>
                              </a:bgClr>
                            </a:pattFill>
                            <a:effectLst>
                              <a:innerShdw blurRad="177800">
                                <a:schemeClr val="accent3">
                                  <a:lumMod val="50000"/>
                                </a:schemeClr>
                              </a:innerShdw>
                            </a:effectLst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1/2</m:t>
                        </m:r>
                      </m:sub>
                    </m:sSub>
                  </m:oMath>
                </a14:m>
                <a:r>
                  <a:rPr kumimoji="0" lang="en-US" sz="2400" b="1" i="0" u="none" strike="noStrike" kern="1200" normalizeH="0" baseline="0" noProof="0" dirty="0">
                    <a:ln w="12700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</a:ln>
                    <a:pattFill prst="narHorz">
                      <a:fgClr>
                        <a:schemeClr val="accent3"/>
                      </a:fgClr>
                      <a:bgClr>
                        <a:schemeClr val="accent3">
                          <a:lumMod val="40000"/>
                          <a:lumOff val="60000"/>
                        </a:schemeClr>
                      </a:bgClr>
                    </a:pattFill>
                    <a:effectLst>
                      <a:innerShdw blurRad="177800">
                        <a:schemeClr val="accent3">
                          <a:lumMod val="50000"/>
                        </a:schemeClr>
                      </a:innerShdw>
                    </a:effectLst>
                    <a:uLnTx/>
                    <a:uFillTx/>
                    <a:latin typeface="Calibri"/>
                    <a:ea typeface="+mn-ea"/>
                    <a:cs typeface="+mn-cs"/>
                  </a:rPr>
                  <a:t> atomic state of  hydrogen in the hyperfine-Zeeman regime</a:t>
                </a: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FA683F6-81E9-473D-BF75-4A028B332A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293" y="457200"/>
                <a:ext cx="8396653" cy="494815"/>
              </a:xfrm>
              <a:prstGeom prst="rect">
                <a:avLst/>
              </a:prstGeom>
              <a:blipFill rotWithShape="1">
                <a:blip r:embed="rId14"/>
                <a:stretch>
                  <a:fillRect t="-8642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TextBox 77"/>
          <p:cNvSpPr txBox="1"/>
          <p:nvPr/>
        </p:nvSpPr>
        <p:spPr>
          <a:xfrm>
            <a:off x="2714968" y="7203"/>
            <a:ext cx="4219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Atomic spectroscopy</a:t>
            </a:r>
            <a:endParaRPr lang="en-US" sz="3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3470067" y="1138535"/>
                <a:ext cx="17877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𝜖</m:t>
                      </m:r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𝜖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𝜹𝝐</m:t>
                      </m:r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0067" y="1138535"/>
                <a:ext cx="1787733" cy="461665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TextBox 79"/>
          <p:cNvSpPr txBox="1"/>
          <p:nvPr/>
        </p:nvSpPr>
        <p:spPr>
          <a:xfrm>
            <a:off x="395891" y="1295400"/>
            <a:ext cx="269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nergy of the atomic state 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4764090" y="832028"/>
            <a:ext cx="1858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onventional case</a:t>
            </a:r>
            <a:endParaRPr lang="en-US" dirty="0"/>
          </a:p>
        </p:txBody>
      </p:sp>
      <p:cxnSp>
        <p:nvCxnSpPr>
          <p:cNvPr id="82" name="Straight Arrow Connector 81"/>
          <p:cNvCxnSpPr/>
          <p:nvPr/>
        </p:nvCxnSpPr>
        <p:spPr>
          <a:xfrm flipH="1">
            <a:off x="4354609" y="1066800"/>
            <a:ext cx="424010" cy="2747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5765440" y="1184701"/>
            <a:ext cx="2973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Lorentz-violating contribution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/>
              <p:cNvSpPr/>
              <p:nvPr/>
            </p:nvSpPr>
            <p:spPr>
              <a:xfrm>
                <a:off x="196723" y="1981200"/>
                <a:ext cx="6127877" cy="72244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𝛿𝜖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𝑆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𝛽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𝐵</m:t>
                          </m:r>
                        </m:den>
                      </m:f>
                      <m:d>
                        <m:dPr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e>
                          </m:acc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e>
                          </m:acc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𝐼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𝐼𝐾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𝐾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s-P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4" name="Rectangle 8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723" y="1981200"/>
                <a:ext cx="6127877" cy="722442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/>
              <p:cNvSpPr txBox="1"/>
              <p:nvPr/>
            </p:nvSpPr>
            <p:spPr>
              <a:xfrm>
                <a:off x="5791200" y="2386658"/>
                <a:ext cx="2533258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𝐵</m:t>
                        </m:r>
                      </m:e>
                    </m:acc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applied magnetic field </a:t>
                </a:r>
              </a:p>
            </p:txBody>
          </p:sp>
        </mc:Choice>
        <mc:Fallback xmlns="">
          <p:sp>
            <p:nvSpPr>
              <p:cNvPr id="85" name="TextBox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2386658"/>
                <a:ext cx="2533258" cy="402931"/>
              </a:xfrm>
              <a:prstGeom prst="rect">
                <a:avLst/>
              </a:prstGeom>
              <a:blipFill rotWithShape="1">
                <a:blip r:embed="rId17"/>
                <a:stretch>
                  <a:fillRect r="-962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/>
              <p:cNvSpPr txBox="1"/>
              <p:nvPr/>
            </p:nvSpPr>
            <p:spPr>
              <a:xfrm>
                <a:off x="5809858" y="1981200"/>
                <a:ext cx="2746265" cy="4103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𝛽</m:t>
                        </m:r>
                      </m:e>
                    </m:acc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velocity of the laboratory</a:t>
                </a:r>
              </a:p>
            </p:txBody>
          </p:sp>
        </mc:Choice>
        <mc:Fallback xmlns="">
          <p:sp>
            <p:nvSpPr>
              <p:cNvPr id="86" name="TextBox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9858" y="1981200"/>
                <a:ext cx="2746265" cy="410369"/>
              </a:xfrm>
              <a:prstGeom prst="rect">
                <a:avLst/>
              </a:prstGeom>
              <a:blipFill rotWithShape="1">
                <a:blip r:embed="rId18"/>
                <a:stretch>
                  <a:fillRect l="-443" t="-22388" r="-1330" b="-23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7" name="Straight Arrow Connector 86"/>
          <p:cNvCxnSpPr/>
          <p:nvPr/>
        </p:nvCxnSpPr>
        <p:spPr>
          <a:xfrm flipV="1">
            <a:off x="3035929" y="1450033"/>
            <a:ext cx="545471" cy="739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H="1">
            <a:off x="5126571" y="1356400"/>
            <a:ext cx="674800" cy="617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604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1143928" y="3692336"/>
                <a:ext cx="6682992" cy="818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𝑆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=…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𝛼</m:t>
                                  </m:r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𝑟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𝑛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200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kumimoji="0" lang="en-US" sz="2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NR</m:t>
                              </m:r>
                            </m:sup>
                          </m:sSub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200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NR</m:t>
                              </m:r>
                            </m:sup>
                          </m:sSubSup>
                        </m:e>
                      </m:d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928" y="3692336"/>
                <a:ext cx="6682992" cy="81842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819400" y="4724400"/>
                <a:ext cx="301640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𝛼</m:t>
                    </m:r>
                  </m:oMath>
                </a14:m>
                <a:r>
                  <a:rPr lang="en-US" dirty="0" smtClean="0"/>
                  <a:t> fine-structure constant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dirty="0" smtClean="0"/>
                  <a:t> reduced mass of hydrogen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𝑛</m:t>
                    </m:r>
                  </m:oMath>
                </a14:m>
                <a:r>
                  <a:rPr lang="en-US" dirty="0" smtClean="0"/>
                  <a:t> principal quantum number</a:t>
                </a:r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4724400"/>
                <a:ext cx="3016403" cy="923330"/>
              </a:xfrm>
              <a:prstGeom prst="rect">
                <a:avLst/>
              </a:prstGeom>
              <a:blipFill rotWithShape="1">
                <a:blip r:embed="rId10"/>
                <a:stretch>
                  <a:fillRect t="-3311" r="-1215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143928" y="5867399"/>
                <a:ext cx="6467412" cy="4773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200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NR</m:t>
                        </m:r>
                      </m:sup>
                    </m:sSubSup>
                  </m:oMath>
                </a14:m>
                <a:r>
                  <a:rPr lang="en-US" sz="2400" dirty="0" smtClean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200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NR</m:t>
                        </m:r>
                      </m:sup>
                    </m:sSubSup>
                  </m:oMath>
                </a14:m>
                <a:r>
                  <a:rPr lang="en-US" sz="2400" dirty="0" smtClean="0"/>
                  <a:t>  are the coefficients to be measured</a:t>
                </a:r>
                <a:endParaRPr lang="en-US" sz="2400" dirty="0"/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928" y="5867399"/>
                <a:ext cx="6467412" cy="477310"/>
              </a:xfrm>
              <a:prstGeom prst="rect">
                <a:avLst/>
              </a:prstGeom>
              <a:blipFill rotWithShape="1">
                <a:blip r:embed="rId11"/>
                <a:stretch>
                  <a:fillRect t="-5063" r="-377" b="-27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6FA683F6-81E9-473D-BF75-4A028B332AA8}"/>
                  </a:ext>
                </a:extLst>
              </p:cNvPr>
              <p:cNvSpPr txBox="1"/>
              <p:nvPr/>
            </p:nvSpPr>
            <p:spPr>
              <a:xfrm>
                <a:off x="580293" y="457200"/>
                <a:ext cx="8396653" cy="494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1" i="1" u="none" strike="noStrike" kern="1200" normalizeH="0" baseline="0" noProof="0" smtClean="0">
                        <a:ln w="12700">
                          <a:solidFill>
                            <a:schemeClr val="accent3">
                              <a:lumMod val="50000"/>
                            </a:schemeClr>
                          </a:solidFill>
                          <a:prstDash val="solid"/>
                        </a:ln>
                        <a:pattFill prst="narHorz">
                          <a:fgClr>
                            <a:schemeClr val="accent3"/>
                          </a:fgClr>
                          <a:bgClr>
                            <a:schemeClr val="accent3">
                              <a:lumMod val="40000"/>
                              <a:lumOff val="60000"/>
                            </a:schemeClr>
                          </a:bgClr>
                        </a:pattFill>
                        <a:effectLst>
                          <a:innerShdw blurRad="177800">
                            <a:schemeClr val="accent3">
                              <a:lumMod val="50000"/>
                            </a:schemeClr>
                          </a:innerShdw>
                        </a:effectLst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𝑛</m:t>
                    </m:r>
                    <m:sSub>
                      <m:sSubPr>
                        <m:ctrlPr>
                          <a:rPr kumimoji="0" lang="en-US" sz="2400" b="1" i="1" u="none" strike="noStrike" kern="1200" normalizeH="0" baseline="0" noProof="0" smtClean="0">
                            <a:ln w="1270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prstDash val="solid"/>
                            </a:ln>
                            <a:pattFill prst="narHorz">
                              <a:fgClr>
                                <a:schemeClr val="accent3"/>
                              </a:fgClr>
                              <a:bgClr>
                                <a:schemeClr val="accent3">
                                  <a:lumMod val="40000"/>
                                  <a:lumOff val="60000"/>
                                </a:schemeClr>
                              </a:bgClr>
                            </a:pattFill>
                            <a:effectLst>
                              <a:innerShdw blurRad="177800">
                                <a:schemeClr val="accent3">
                                  <a:lumMod val="50000"/>
                                </a:schemeClr>
                              </a:innerShdw>
                            </a:effectLst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400" b="1" i="0" u="none" strike="noStrike" kern="1200" normalizeH="0" baseline="0" noProof="0" smtClean="0">
                            <a:ln w="1270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prstDash val="solid"/>
                            </a:ln>
                            <a:pattFill prst="narHorz">
                              <a:fgClr>
                                <a:schemeClr val="accent3"/>
                              </a:fgClr>
                              <a:bgClr>
                                <a:schemeClr val="accent3">
                                  <a:lumMod val="40000"/>
                                  <a:lumOff val="60000"/>
                                </a:schemeClr>
                              </a:bgClr>
                            </a:pattFill>
                            <a:effectLst>
                              <a:innerShdw blurRad="177800">
                                <a:schemeClr val="accent3">
                                  <a:lumMod val="50000"/>
                                </a:schemeClr>
                              </a:innerShdw>
                            </a:effectLst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S</m:t>
                        </m:r>
                      </m:e>
                      <m:sub>
                        <m:r>
                          <a:rPr kumimoji="0" lang="en-US" sz="2400" b="1" i="1" u="none" strike="noStrike" kern="1200" normalizeH="0" baseline="0" noProof="0" smtClean="0">
                            <a:ln w="1270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prstDash val="solid"/>
                            </a:ln>
                            <a:pattFill prst="narHorz">
                              <a:fgClr>
                                <a:schemeClr val="accent3"/>
                              </a:fgClr>
                              <a:bgClr>
                                <a:schemeClr val="accent3">
                                  <a:lumMod val="40000"/>
                                  <a:lumOff val="60000"/>
                                </a:schemeClr>
                              </a:bgClr>
                            </a:pattFill>
                            <a:effectLst>
                              <a:innerShdw blurRad="177800">
                                <a:schemeClr val="accent3">
                                  <a:lumMod val="50000"/>
                                </a:schemeClr>
                              </a:innerShdw>
                            </a:effectLst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1/2</m:t>
                        </m:r>
                      </m:sub>
                    </m:sSub>
                  </m:oMath>
                </a14:m>
                <a:r>
                  <a:rPr kumimoji="0" lang="en-US" sz="2400" b="1" i="0" u="none" strike="noStrike" kern="1200" normalizeH="0" baseline="0" noProof="0" dirty="0">
                    <a:ln w="12700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</a:ln>
                    <a:pattFill prst="narHorz">
                      <a:fgClr>
                        <a:schemeClr val="accent3"/>
                      </a:fgClr>
                      <a:bgClr>
                        <a:schemeClr val="accent3">
                          <a:lumMod val="40000"/>
                          <a:lumOff val="60000"/>
                        </a:schemeClr>
                      </a:bgClr>
                    </a:pattFill>
                    <a:effectLst>
                      <a:innerShdw blurRad="177800">
                        <a:schemeClr val="accent3">
                          <a:lumMod val="50000"/>
                        </a:schemeClr>
                      </a:innerShdw>
                    </a:effectLst>
                    <a:uLnTx/>
                    <a:uFillTx/>
                    <a:latin typeface="Calibri"/>
                    <a:ea typeface="+mn-ea"/>
                    <a:cs typeface="+mn-cs"/>
                  </a:rPr>
                  <a:t> atomic state of  hydrogen in the hyperfine-Zeeman regime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FA683F6-81E9-473D-BF75-4A028B332A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293" y="457200"/>
                <a:ext cx="8396653" cy="494815"/>
              </a:xfrm>
              <a:prstGeom prst="rect">
                <a:avLst/>
              </a:prstGeom>
              <a:blipFill rotWithShape="1">
                <a:blip r:embed="rId12"/>
                <a:stretch>
                  <a:fillRect t="-8642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2714968" y="7203"/>
            <a:ext cx="4219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Atomic spectroscopy</a:t>
            </a:r>
            <a:endParaRPr lang="en-US" sz="3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3470067" y="1138535"/>
                <a:ext cx="17877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𝜖</m:t>
                      </m:r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𝜖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𝜹𝝐</m:t>
                      </m:r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0067" y="1138535"/>
                <a:ext cx="1787733" cy="461665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395891" y="1295400"/>
            <a:ext cx="269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nergy of the atomic state 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764090" y="832028"/>
            <a:ext cx="1858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onventional case</a:t>
            </a:r>
            <a:endParaRPr lang="en-US" dirty="0"/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4354609" y="1066800"/>
            <a:ext cx="424010" cy="2747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765440" y="1184701"/>
            <a:ext cx="2973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Lorentz-violating contribution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196723" y="1981200"/>
                <a:ext cx="6127877" cy="72244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𝛿𝜖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𝑆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𝛽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𝐵</m:t>
                          </m:r>
                        </m:den>
                      </m:f>
                      <m:d>
                        <m:dPr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e>
                          </m:acc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e>
                          </m:acc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𝐼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𝐼𝐾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𝐾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s-P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723" y="1981200"/>
                <a:ext cx="6127877" cy="722442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5791200" y="2386658"/>
                <a:ext cx="2533258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𝐵</m:t>
                        </m:r>
                      </m:e>
                    </m:acc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applied magnetic field </a:t>
                </a: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2386658"/>
                <a:ext cx="2533258" cy="402931"/>
              </a:xfrm>
              <a:prstGeom prst="rect">
                <a:avLst/>
              </a:prstGeom>
              <a:blipFill rotWithShape="1">
                <a:blip r:embed="rId15"/>
                <a:stretch>
                  <a:fillRect r="-962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5809858" y="1981200"/>
                <a:ext cx="2746265" cy="4103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𝛽</m:t>
                        </m:r>
                      </m:e>
                    </m:acc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velocity of the laboratory</a:t>
                </a: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9858" y="1981200"/>
                <a:ext cx="2746265" cy="410369"/>
              </a:xfrm>
              <a:prstGeom prst="rect">
                <a:avLst/>
              </a:prstGeom>
              <a:blipFill rotWithShape="1">
                <a:blip r:embed="rId16"/>
                <a:stretch>
                  <a:fillRect l="-443" t="-22388" r="-1330" b="-23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/>
          <p:cNvCxnSpPr/>
          <p:nvPr/>
        </p:nvCxnSpPr>
        <p:spPr>
          <a:xfrm flipV="1">
            <a:off x="3035929" y="1450033"/>
            <a:ext cx="545471" cy="739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5126571" y="1356400"/>
            <a:ext cx="674800" cy="617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Image result for magnifier 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95" y="1905000"/>
            <a:ext cx="1230086" cy="123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51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B7BC20B-844D-4B3C-AEAA-A14E8A971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114" y="3266943"/>
            <a:ext cx="5671457" cy="35762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6FA683F6-81E9-473D-BF75-4A028B332AA8}"/>
                  </a:ext>
                </a:extLst>
              </p:cNvPr>
              <p:cNvSpPr txBox="1"/>
              <p:nvPr/>
            </p:nvSpPr>
            <p:spPr>
              <a:xfrm>
                <a:off x="580293" y="457200"/>
                <a:ext cx="8396653" cy="494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1" i="1" u="none" strike="noStrike" kern="1200" normalizeH="0" baseline="0" noProof="0" smtClean="0">
                        <a:ln w="12700">
                          <a:solidFill>
                            <a:schemeClr val="accent3">
                              <a:lumMod val="50000"/>
                            </a:schemeClr>
                          </a:solidFill>
                          <a:prstDash val="solid"/>
                        </a:ln>
                        <a:pattFill prst="narHorz">
                          <a:fgClr>
                            <a:schemeClr val="accent3"/>
                          </a:fgClr>
                          <a:bgClr>
                            <a:schemeClr val="accent3">
                              <a:lumMod val="40000"/>
                              <a:lumOff val="60000"/>
                            </a:schemeClr>
                          </a:bgClr>
                        </a:pattFill>
                        <a:effectLst>
                          <a:innerShdw blurRad="177800">
                            <a:schemeClr val="accent3">
                              <a:lumMod val="50000"/>
                            </a:schemeClr>
                          </a:innerShdw>
                        </a:effectLst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𝑛</m:t>
                    </m:r>
                    <m:sSub>
                      <m:sSubPr>
                        <m:ctrlPr>
                          <a:rPr kumimoji="0" lang="en-US" sz="2400" b="1" i="1" u="none" strike="noStrike" kern="1200" normalizeH="0" baseline="0" noProof="0" smtClean="0">
                            <a:ln w="1270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prstDash val="solid"/>
                            </a:ln>
                            <a:pattFill prst="narHorz">
                              <a:fgClr>
                                <a:schemeClr val="accent3"/>
                              </a:fgClr>
                              <a:bgClr>
                                <a:schemeClr val="accent3">
                                  <a:lumMod val="40000"/>
                                  <a:lumOff val="60000"/>
                                </a:schemeClr>
                              </a:bgClr>
                            </a:pattFill>
                            <a:effectLst>
                              <a:innerShdw blurRad="177800">
                                <a:schemeClr val="accent3">
                                  <a:lumMod val="50000"/>
                                </a:schemeClr>
                              </a:innerShdw>
                            </a:effectLst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400" b="1" i="0" u="none" strike="noStrike" kern="1200" normalizeH="0" baseline="0" noProof="0" smtClean="0">
                            <a:ln w="1270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prstDash val="solid"/>
                            </a:ln>
                            <a:pattFill prst="narHorz">
                              <a:fgClr>
                                <a:schemeClr val="accent3"/>
                              </a:fgClr>
                              <a:bgClr>
                                <a:schemeClr val="accent3">
                                  <a:lumMod val="40000"/>
                                  <a:lumOff val="60000"/>
                                </a:schemeClr>
                              </a:bgClr>
                            </a:pattFill>
                            <a:effectLst>
                              <a:innerShdw blurRad="177800">
                                <a:schemeClr val="accent3">
                                  <a:lumMod val="50000"/>
                                </a:schemeClr>
                              </a:innerShdw>
                            </a:effectLst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S</m:t>
                        </m:r>
                      </m:e>
                      <m:sub>
                        <m:r>
                          <a:rPr kumimoji="0" lang="en-US" sz="2400" b="1" i="1" u="none" strike="noStrike" kern="1200" normalizeH="0" baseline="0" noProof="0" smtClean="0">
                            <a:ln w="1270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prstDash val="solid"/>
                            </a:ln>
                            <a:pattFill prst="narHorz">
                              <a:fgClr>
                                <a:schemeClr val="accent3"/>
                              </a:fgClr>
                              <a:bgClr>
                                <a:schemeClr val="accent3">
                                  <a:lumMod val="40000"/>
                                  <a:lumOff val="60000"/>
                                </a:schemeClr>
                              </a:bgClr>
                            </a:pattFill>
                            <a:effectLst>
                              <a:innerShdw blurRad="177800">
                                <a:schemeClr val="accent3">
                                  <a:lumMod val="50000"/>
                                </a:schemeClr>
                              </a:innerShdw>
                            </a:effectLst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1/2</m:t>
                        </m:r>
                      </m:sub>
                    </m:sSub>
                  </m:oMath>
                </a14:m>
                <a:r>
                  <a:rPr kumimoji="0" lang="en-US" sz="2400" b="1" i="0" u="none" strike="noStrike" kern="1200" normalizeH="0" baseline="0" noProof="0" dirty="0">
                    <a:ln w="12700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</a:ln>
                    <a:pattFill prst="narHorz">
                      <a:fgClr>
                        <a:schemeClr val="accent3"/>
                      </a:fgClr>
                      <a:bgClr>
                        <a:schemeClr val="accent3">
                          <a:lumMod val="40000"/>
                          <a:lumOff val="60000"/>
                        </a:schemeClr>
                      </a:bgClr>
                    </a:pattFill>
                    <a:effectLst>
                      <a:innerShdw blurRad="177800">
                        <a:schemeClr val="accent3">
                          <a:lumMod val="50000"/>
                        </a:schemeClr>
                      </a:innerShdw>
                    </a:effectLst>
                    <a:uLnTx/>
                    <a:uFillTx/>
                    <a:latin typeface="Calibri"/>
                    <a:ea typeface="+mn-ea"/>
                    <a:cs typeface="+mn-cs"/>
                  </a:rPr>
                  <a:t> atomic state of  hydrogen in the hyperfine-Zeeman regime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FA683F6-81E9-473D-BF75-4A028B332A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293" y="457200"/>
                <a:ext cx="8396653" cy="494815"/>
              </a:xfrm>
              <a:prstGeom prst="rect">
                <a:avLst/>
              </a:prstGeom>
              <a:blipFill rotWithShape="1">
                <a:blip r:embed="rId4"/>
                <a:stretch>
                  <a:fillRect t="-8642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2714968" y="7203"/>
            <a:ext cx="4219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Atomic spectroscopy</a:t>
            </a:r>
            <a:endParaRPr lang="en-US" sz="3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3470067" y="1138535"/>
                <a:ext cx="17877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𝜖</m:t>
                      </m:r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𝜖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𝜹𝝐</m:t>
                      </m:r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0067" y="1138535"/>
                <a:ext cx="1787733" cy="4616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395891" y="1295400"/>
            <a:ext cx="269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nergy of the atomic state 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4764090" y="832028"/>
            <a:ext cx="1858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onventional case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4354609" y="1066800"/>
            <a:ext cx="424010" cy="2747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765440" y="1184701"/>
            <a:ext cx="2973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Lorentz-violating contribution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196723" y="1981200"/>
                <a:ext cx="6127877" cy="72244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𝛿𝜖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𝑆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𝛽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𝐵</m:t>
                          </m:r>
                        </m:den>
                      </m:f>
                      <m:d>
                        <m:dPr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e>
                          </m:acc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e>
                          </m:acc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𝐼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𝐼𝐾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𝐾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s-P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723" y="1981200"/>
                <a:ext cx="6127877" cy="72244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5791200" y="2386658"/>
                <a:ext cx="2533258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𝐵</m:t>
                        </m:r>
                      </m:e>
                    </m:acc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applied magnetic field </a:t>
                </a: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2386658"/>
                <a:ext cx="2533258" cy="402931"/>
              </a:xfrm>
              <a:prstGeom prst="rect">
                <a:avLst/>
              </a:prstGeom>
              <a:blipFill rotWithShape="1">
                <a:blip r:embed="rId7"/>
                <a:stretch>
                  <a:fillRect r="-962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5809858" y="1981200"/>
                <a:ext cx="2746265" cy="4103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𝛽</m:t>
                        </m:r>
                      </m:e>
                    </m:acc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velocity of the laboratory</a:t>
                </a: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9858" y="1981200"/>
                <a:ext cx="2746265" cy="410369"/>
              </a:xfrm>
              <a:prstGeom prst="rect">
                <a:avLst/>
              </a:prstGeom>
              <a:blipFill rotWithShape="1">
                <a:blip r:embed="rId8"/>
                <a:stretch>
                  <a:fillRect l="-443" t="-22388" r="-1330" b="-23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Arrow Connector 40"/>
          <p:cNvCxnSpPr/>
          <p:nvPr/>
        </p:nvCxnSpPr>
        <p:spPr>
          <a:xfrm flipV="1">
            <a:off x="3035929" y="1450033"/>
            <a:ext cx="545471" cy="739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5126571" y="1356400"/>
            <a:ext cx="674800" cy="617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993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B7BC20B-844D-4B3C-AEAA-A14E8A971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114" y="3266943"/>
            <a:ext cx="5671457" cy="35762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6FA683F6-81E9-473D-BF75-4A028B332AA8}"/>
                  </a:ext>
                </a:extLst>
              </p:cNvPr>
              <p:cNvSpPr txBox="1"/>
              <p:nvPr/>
            </p:nvSpPr>
            <p:spPr>
              <a:xfrm>
                <a:off x="580293" y="457200"/>
                <a:ext cx="8396653" cy="494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1" i="1" u="none" strike="noStrike" kern="1200" normalizeH="0" baseline="0" noProof="0" smtClean="0">
                        <a:ln w="12700">
                          <a:solidFill>
                            <a:schemeClr val="accent3">
                              <a:lumMod val="50000"/>
                            </a:schemeClr>
                          </a:solidFill>
                          <a:prstDash val="solid"/>
                        </a:ln>
                        <a:pattFill prst="narHorz">
                          <a:fgClr>
                            <a:schemeClr val="accent3"/>
                          </a:fgClr>
                          <a:bgClr>
                            <a:schemeClr val="accent3">
                              <a:lumMod val="40000"/>
                              <a:lumOff val="60000"/>
                            </a:schemeClr>
                          </a:bgClr>
                        </a:pattFill>
                        <a:effectLst>
                          <a:innerShdw blurRad="177800">
                            <a:schemeClr val="accent3">
                              <a:lumMod val="50000"/>
                            </a:schemeClr>
                          </a:innerShdw>
                        </a:effectLst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𝑛</m:t>
                    </m:r>
                    <m:sSub>
                      <m:sSubPr>
                        <m:ctrlPr>
                          <a:rPr kumimoji="0" lang="en-US" sz="2400" b="1" i="1" u="none" strike="noStrike" kern="1200" normalizeH="0" baseline="0" noProof="0" smtClean="0">
                            <a:ln w="1270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prstDash val="solid"/>
                            </a:ln>
                            <a:pattFill prst="narHorz">
                              <a:fgClr>
                                <a:schemeClr val="accent3"/>
                              </a:fgClr>
                              <a:bgClr>
                                <a:schemeClr val="accent3">
                                  <a:lumMod val="40000"/>
                                  <a:lumOff val="60000"/>
                                </a:schemeClr>
                              </a:bgClr>
                            </a:pattFill>
                            <a:effectLst>
                              <a:innerShdw blurRad="177800">
                                <a:schemeClr val="accent3">
                                  <a:lumMod val="50000"/>
                                </a:schemeClr>
                              </a:innerShdw>
                            </a:effectLst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400" b="1" i="0" u="none" strike="noStrike" kern="1200" normalizeH="0" baseline="0" noProof="0" smtClean="0">
                            <a:ln w="1270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prstDash val="solid"/>
                            </a:ln>
                            <a:pattFill prst="narHorz">
                              <a:fgClr>
                                <a:schemeClr val="accent3"/>
                              </a:fgClr>
                              <a:bgClr>
                                <a:schemeClr val="accent3">
                                  <a:lumMod val="40000"/>
                                  <a:lumOff val="60000"/>
                                </a:schemeClr>
                              </a:bgClr>
                            </a:pattFill>
                            <a:effectLst>
                              <a:innerShdw blurRad="177800">
                                <a:schemeClr val="accent3">
                                  <a:lumMod val="50000"/>
                                </a:schemeClr>
                              </a:innerShdw>
                            </a:effectLst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S</m:t>
                        </m:r>
                      </m:e>
                      <m:sub>
                        <m:r>
                          <a:rPr kumimoji="0" lang="en-US" sz="2400" b="1" i="1" u="none" strike="noStrike" kern="1200" normalizeH="0" baseline="0" noProof="0" smtClean="0">
                            <a:ln w="1270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prstDash val="solid"/>
                            </a:ln>
                            <a:pattFill prst="narHorz">
                              <a:fgClr>
                                <a:schemeClr val="accent3"/>
                              </a:fgClr>
                              <a:bgClr>
                                <a:schemeClr val="accent3">
                                  <a:lumMod val="40000"/>
                                  <a:lumOff val="60000"/>
                                </a:schemeClr>
                              </a:bgClr>
                            </a:pattFill>
                            <a:effectLst>
                              <a:innerShdw blurRad="177800">
                                <a:schemeClr val="accent3">
                                  <a:lumMod val="50000"/>
                                </a:schemeClr>
                              </a:innerShdw>
                            </a:effectLst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1/2</m:t>
                        </m:r>
                      </m:sub>
                    </m:sSub>
                  </m:oMath>
                </a14:m>
                <a:r>
                  <a:rPr kumimoji="0" lang="en-US" sz="2400" b="1" i="0" u="none" strike="noStrike" kern="1200" normalizeH="0" baseline="0" noProof="0" dirty="0">
                    <a:ln w="12700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</a:ln>
                    <a:pattFill prst="narHorz">
                      <a:fgClr>
                        <a:schemeClr val="accent3"/>
                      </a:fgClr>
                      <a:bgClr>
                        <a:schemeClr val="accent3">
                          <a:lumMod val="40000"/>
                          <a:lumOff val="60000"/>
                        </a:schemeClr>
                      </a:bgClr>
                    </a:pattFill>
                    <a:effectLst>
                      <a:innerShdw blurRad="177800">
                        <a:schemeClr val="accent3">
                          <a:lumMod val="50000"/>
                        </a:schemeClr>
                      </a:innerShdw>
                    </a:effectLst>
                    <a:uLnTx/>
                    <a:uFillTx/>
                    <a:latin typeface="Calibri"/>
                    <a:ea typeface="+mn-ea"/>
                    <a:cs typeface="+mn-cs"/>
                  </a:rPr>
                  <a:t> atomic state of  hydrogen in the hyperfine-Zeeman regime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FA683F6-81E9-473D-BF75-4A028B332A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293" y="457200"/>
                <a:ext cx="8396653" cy="494815"/>
              </a:xfrm>
              <a:prstGeom prst="rect">
                <a:avLst/>
              </a:prstGeom>
              <a:blipFill rotWithShape="1">
                <a:blip r:embed="rId4"/>
                <a:stretch>
                  <a:fillRect t="-8642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2714968" y="7203"/>
            <a:ext cx="4219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Atomic spectroscopy</a:t>
            </a:r>
            <a:endParaRPr lang="en-US" sz="3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3470067" y="1138535"/>
                <a:ext cx="17877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𝜖</m:t>
                      </m:r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𝜖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𝜹𝝐</m:t>
                      </m:r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0067" y="1138535"/>
                <a:ext cx="1787733" cy="4616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/>
          <p:cNvSpPr txBox="1"/>
          <p:nvPr/>
        </p:nvSpPr>
        <p:spPr>
          <a:xfrm>
            <a:off x="395891" y="1295400"/>
            <a:ext cx="269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nergy of the atomic state 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4764090" y="832028"/>
            <a:ext cx="1858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onventional case</a:t>
            </a:r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4354609" y="1066800"/>
            <a:ext cx="424010" cy="2747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765440" y="1184701"/>
            <a:ext cx="2973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Lorentz-violating contribution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196723" y="1981200"/>
                <a:ext cx="6127877" cy="72244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𝛿𝜖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𝑆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𝛽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𝐵</m:t>
                          </m:r>
                        </m:den>
                      </m:f>
                      <m:d>
                        <m:dPr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e>
                          </m:acc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e>
                          </m:acc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𝐼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𝐼𝐾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𝐾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s-P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723" y="1981200"/>
                <a:ext cx="6127877" cy="72244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5791200" y="2386658"/>
                <a:ext cx="2533258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𝐵</m:t>
                        </m:r>
                      </m:e>
                    </m:acc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applied magnetic field </a:t>
                </a: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2386658"/>
                <a:ext cx="2533258" cy="402931"/>
              </a:xfrm>
              <a:prstGeom prst="rect">
                <a:avLst/>
              </a:prstGeom>
              <a:blipFill rotWithShape="1">
                <a:blip r:embed="rId7"/>
                <a:stretch>
                  <a:fillRect r="-962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5809858" y="1981200"/>
                <a:ext cx="2746265" cy="4103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𝛽</m:t>
                        </m:r>
                      </m:e>
                    </m:acc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velocity of the laboratory</a:t>
                </a: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9858" y="1981200"/>
                <a:ext cx="2746265" cy="410369"/>
              </a:xfrm>
              <a:prstGeom prst="rect">
                <a:avLst/>
              </a:prstGeom>
              <a:blipFill rotWithShape="1">
                <a:blip r:embed="rId8"/>
                <a:stretch>
                  <a:fillRect l="-443" t="-22388" r="-1330" b="-23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Arrow Connector 41"/>
          <p:cNvCxnSpPr/>
          <p:nvPr/>
        </p:nvCxnSpPr>
        <p:spPr>
          <a:xfrm flipV="1">
            <a:off x="3035929" y="1450033"/>
            <a:ext cx="545471" cy="739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 descr="Image result for magnifier png">
            <a:extLst>
              <a:ext uri="{FF2B5EF4-FFF2-40B4-BE49-F238E27FC236}">
                <a16:creationId xmlns:a16="http://schemas.microsoft.com/office/drawing/2014/main" xmlns="" id="{7165BFBA-A0BC-4134-98FF-ACF5A6547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562" y="1973080"/>
            <a:ext cx="1360714" cy="123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flipH="1">
            <a:off x="5126571" y="1356400"/>
            <a:ext cx="674800" cy="617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352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EDDF24B-3E97-4D84-A4C3-7EB9D36EB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1" y="778865"/>
            <a:ext cx="489857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Flowchart: Alternate Process 3"/>
          <p:cNvSpPr/>
          <p:nvPr/>
        </p:nvSpPr>
        <p:spPr>
          <a:xfrm>
            <a:off x="4872756" y="1441866"/>
            <a:ext cx="4203928" cy="2009061"/>
          </a:xfrm>
          <a:prstGeom prst="flowChartAlternateProcess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Experimental results are independent of the overall orientation and velocity of the experiment </a:t>
            </a:r>
            <a:endParaRPr kumimoji="0" lang="en-US" sz="2800" b="0" i="0" u="none" strike="noStrike" kern="1200" cap="none" spc="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48626" y="0"/>
            <a:ext cx="4245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 w="1143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Lorentz symmetry</a:t>
            </a:r>
          </a:p>
        </p:txBody>
      </p:sp>
    </p:spTree>
    <p:extLst>
      <p:ext uri="{BB962C8B-B14F-4D97-AF65-F5344CB8AC3E}">
        <p14:creationId xmlns:p14="http://schemas.microsoft.com/office/powerpoint/2010/main" val="13491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24200" y="1676400"/>
            <a:ext cx="41920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T.A.R.D.I.S.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41137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R" dirty="0"/>
          </a:p>
        </p:txBody>
      </p:sp>
      <p:pic>
        <p:nvPicPr>
          <p:cNvPr id="3" name="media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6172" y="0"/>
            <a:ext cx="93363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7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edia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0047" y="173736"/>
            <a:ext cx="9404095" cy="651052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477000" y="1153180"/>
            <a:ext cx="2522219" cy="2209801"/>
            <a:chOff x="6071616" y="543968"/>
            <a:chExt cx="2927604" cy="3037434"/>
          </a:xfrm>
        </p:grpSpPr>
        <p:cxnSp>
          <p:nvCxnSpPr>
            <p:cNvPr id="6" name="Straight Arrow Connector 5"/>
            <p:cNvCxnSpPr/>
            <p:nvPr/>
          </p:nvCxnSpPr>
          <p:spPr>
            <a:xfrm flipH="1" flipV="1">
              <a:off x="6071616" y="543968"/>
              <a:ext cx="24385" cy="3037434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6071616" y="3581400"/>
              <a:ext cx="2927604" cy="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6" name="Straight Connector 15"/>
          <p:cNvCxnSpPr/>
          <p:nvPr/>
        </p:nvCxnSpPr>
        <p:spPr>
          <a:xfrm>
            <a:off x="6585638" y="2353330"/>
            <a:ext cx="2558362" cy="1905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30" idx="1"/>
          </p:cNvCxnSpPr>
          <p:nvPr/>
        </p:nvCxnSpPr>
        <p:spPr>
          <a:xfrm flipH="1" flipV="1">
            <a:off x="6212998" y="557117"/>
            <a:ext cx="721202" cy="370"/>
          </a:xfrm>
          <a:prstGeom prst="straightConnector1">
            <a:avLst/>
          </a:prstGeom>
          <a:ln w="762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934200" y="265099"/>
            <a:ext cx="1940531" cy="5847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Lab Frame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177930" y="6273225"/>
            <a:ext cx="2182392" cy="5847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Fixed frame</a:t>
            </a:r>
            <a:endParaRPr lang="en-US" sz="3200" b="1" dirty="0">
              <a:solidFill>
                <a:srgbClr val="FFC000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H="1" flipV="1">
            <a:off x="4396100" y="6076293"/>
            <a:ext cx="762000" cy="375156"/>
          </a:xfrm>
          <a:prstGeom prst="straightConnector1">
            <a:avLst/>
          </a:prstGeom>
          <a:ln w="762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784450" y="3439180"/>
            <a:ext cx="1907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Orientation</a:t>
            </a:r>
            <a:endParaRPr lang="es-PR" sz="2800" b="1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056590" y="2091719"/>
                <a:ext cx="47000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𝝂</m:t>
                      </m:r>
                    </m:oMath>
                  </m:oMathPara>
                </a14:m>
                <a:endParaRPr lang="es-PR" sz="2800" b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6590" y="2091719"/>
                <a:ext cx="470000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/>
          <p:nvPr/>
        </p:nvCxnSpPr>
        <p:spPr>
          <a:xfrm rot="-120000" flipV="1">
            <a:off x="336211" y="329668"/>
            <a:ext cx="0" cy="2566713"/>
          </a:xfrm>
          <a:prstGeom prst="straightConnector1">
            <a:avLst/>
          </a:prstGeom>
          <a:ln w="98425">
            <a:solidFill>
              <a:srgbClr val="00CC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3621" y="2932094"/>
            <a:ext cx="928459" cy="430887"/>
          </a:xfrm>
          <a:prstGeom prst="rect">
            <a:avLst/>
          </a:prstGeom>
          <a:noFill/>
          <a:ln w="9842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CC00"/>
                </a:solidFill>
              </a:rPr>
              <a:t>B field</a:t>
            </a:r>
            <a:endParaRPr lang="es-PR" sz="2200" b="1" dirty="0">
              <a:solidFill>
                <a:srgbClr val="00CC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8977" y="4046928"/>
            <a:ext cx="2545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Lorentz invariance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867400" y="4648200"/>
                <a:ext cx="3007331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The frequency </a:t>
                </a:r>
                <a14:m>
                  <m:oMath xmlns:m="http://schemas.openxmlformats.org/officeDocument/2006/math">
                    <m:r>
                      <a:rPr lang="en-US" sz="2400" i="1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Cambria Math"/>
                      </a:rPr>
                      <m:t>𝜈</m:t>
                    </m:r>
                  </m:oMath>
                </a14:m>
                <a:r>
                  <a:rPr lang="en-US" sz="24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 is independent of the orientation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4648200"/>
                <a:ext cx="3007331" cy="1200329"/>
              </a:xfrm>
              <a:prstGeom prst="rect">
                <a:avLst/>
              </a:prstGeom>
              <a:blipFill rotWithShape="1">
                <a:blip r:embed="rId7"/>
                <a:stretch>
                  <a:fillRect l="-4260" t="-6633" b="-132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738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dia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76213"/>
            <a:ext cx="9144000" cy="6505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486400" y="4495800"/>
                <a:ext cx="3330784" cy="11294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mbria Math"/>
                        </a:rPr>
                        <m:t>𝜹𝝂</m:t>
                      </m:r>
                      <m:r>
                        <a:rPr lang="en-US" sz="3600" i="1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ln w="18415" cmpd="sng">
                                <a:solidFill>
                                  <a:srgbClr val="FFFFFF"/>
                                </a:solidFill>
                                <a:prstDash val="solid"/>
                              </a:ln>
                              <a:solidFill>
                                <a:srgbClr val="FFFFFF"/>
                              </a:solidFill>
                              <a:effectLst>
                                <a:outerShdw blurRad="63500" dir="3600000" algn="tl" rotWithShape="0">
                                  <a:srgbClr val="000000">
                                    <a:alpha val="70000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i="1">
                                  <a:ln w="18415" cmpd="sng">
                                    <a:solidFill>
                                      <a:srgbClr val="FFFFFF"/>
                                    </a:solidFill>
                                    <a:prstDash val="solid"/>
                                  </a:ln>
                                  <a:solidFill>
                                    <a:srgbClr val="FFFFFF"/>
                                  </a:solidFill>
                                  <a:effectLst>
                                    <a:outerShdw blurRad="63500" dir="3600000" algn="tl" rotWithShape="0">
                                      <a:srgbClr val="000000">
                                        <a:alpha val="70000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n w="18415" cmpd="sng">
                                    <a:solidFill>
                                      <a:srgbClr val="FFFFFF"/>
                                    </a:solidFill>
                                    <a:prstDash val="solid"/>
                                  </a:ln>
                                  <a:solidFill>
                                    <a:srgbClr val="FFFFFF"/>
                                  </a:solidFill>
                                  <a:effectLst>
                                    <a:outerShdw blurRad="63500" dir="3600000" algn="tl" rotWithShape="0">
                                      <a:srgbClr val="000000">
                                        <a:alpha val="70000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∆</m:t>
                              </m:r>
                              <m:r>
                                <a:rPr lang="en-US" sz="3600" i="1">
                                  <a:ln w="18415" cmpd="sng">
                                    <a:solidFill>
                                      <a:srgbClr val="FFFFFF"/>
                                    </a:solidFill>
                                    <a:prstDash val="solid"/>
                                  </a:ln>
                                  <a:solidFill>
                                    <a:srgbClr val="FFFFFF"/>
                                  </a:solidFill>
                                  <a:effectLst>
                                    <a:outerShdw blurRad="63500" dir="3600000" algn="tl" rotWithShape="0">
                                      <a:srgbClr val="000000">
                                        <a:alpha val="70000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3600" i="1">
                                  <a:ln w="18415" cmpd="sng">
                                    <a:solidFill>
                                      <a:srgbClr val="FFFFFF"/>
                                    </a:solidFill>
                                    <a:prstDash val="solid"/>
                                  </a:ln>
                                  <a:solidFill>
                                    <a:srgbClr val="FFFFFF"/>
                                  </a:solidFill>
                                  <a:effectLst>
                                    <a:outerShdw blurRad="63500" dir="3600000" algn="tl" rotWithShape="0">
                                      <a:srgbClr val="000000">
                                        <a:alpha val="70000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r>
                            <a:rPr lang="en-US" sz="3600" i="1">
                              <a:ln w="18415" cmpd="sng">
                                <a:solidFill>
                                  <a:srgbClr val="FFFFFF"/>
                                </a:solidFill>
                                <a:prstDash val="solid"/>
                              </a:ln>
                              <a:solidFill>
                                <a:srgbClr val="FFFFFF"/>
                              </a:solidFill>
                              <a:effectLst>
                                <a:outerShdw blurRad="63500" dir="3600000" algn="tl" rotWithShape="0">
                                  <a:srgbClr val="000000">
                                    <a:alpha val="70000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𝐵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sz="3600" i="1">
                              <a:ln w="18415" cmpd="sng">
                                <a:solidFill>
                                  <a:srgbClr val="FFFFFF"/>
                                </a:solidFill>
                                <a:prstDash val="solid"/>
                              </a:ln>
                              <a:solidFill>
                                <a:srgbClr val="FFFFFF"/>
                              </a:solidFill>
                              <a:effectLst>
                                <a:outerShdw blurRad="63500" dir="3600000" algn="tl" rotWithShape="0">
                                  <a:srgbClr val="000000">
                                    <a:alpha val="70000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3600" i="1">
                              <a:ln w="18415" cmpd="sng">
                                <a:solidFill>
                                  <a:srgbClr val="FF0000"/>
                                </a:solidFill>
                                <a:prstDash val="solid"/>
                              </a:ln>
                              <a:solidFill>
                                <a:srgbClr val="FF0000"/>
                              </a:solidFill>
                              <a:effectLst>
                                <a:outerShdw blurRad="63500" dir="3600000" algn="tl" rotWithShape="0">
                                  <a:srgbClr val="000000">
                                    <a:alpha val="70000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𝐴</m:t>
                          </m:r>
                        </m:e>
                      </m:acc>
                      <m:r>
                        <a:rPr lang="en-US" sz="3600" i="1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sz="3600" i="1">
                              <a:ln w="18415" cmpd="sng">
                                <a:solidFill>
                                  <a:srgbClr val="FFFFFF"/>
                                </a:solidFill>
                                <a:prstDash val="solid"/>
                              </a:ln>
                              <a:solidFill>
                                <a:srgbClr val="FFFFFF"/>
                              </a:solidFill>
                              <a:effectLst>
                                <a:outerShdw blurRad="63500" dir="3600000" algn="tl" rotWithShape="0">
                                  <a:srgbClr val="000000">
                                    <a:alpha val="70000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3600" i="1">
                              <a:ln w="18415" cmpd="sng">
                                <a:solidFill>
                                  <a:srgbClr val="92D050"/>
                                </a:solidFill>
                                <a:prstDash val="solid"/>
                              </a:ln>
                              <a:solidFill>
                                <a:srgbClr val="92D050"/>
                              </a:solidFill>
                              <a:effectLst>
                                <a:outerShdw blurRad="63500" dir="3600000" algn="tl" rotWithShape="0">
                                  <a:srgbClr val="000000">
                                    <a:alpha val="70000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s-PR" sz="3600" b="1" dirty="0">
                  <a:ln>
                    <a:solidFill>
                      <a:srgbClr val="0000FF"/>
                    </a:solidFill>
                  </a:ln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4495800"/>
                <a:ext cx="3330784" cy="1129476"/>
              </a:xfrm>
              <a:prstGeom prst="rect">
                <a:avLst/>
              </a:prstGeom>
              <a:blipFill rotWithShape="1">
                <a:blip r:embed="rId6"/>
                <a:stretch>
                  <a:fillRect b="-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/>
          <p:cNvCxnSpPr/>
          <p:nvPr/>
        </p:nvCxnSpPr>
        <p:spPr>
          <a:xfrm>
            <a:off x="6585638" y="2353330"/>
            <a:ext cx="2558362" cy="1905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177930" y="6273225"/>
            <a:ext cx="2182392" cy="5847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Fixed frame</a:t>
            </a:r>
            <a:endParaRPr lang="en-US" sz="3200" b="1" dirty="0">
              <a:solidFill>
                <a:srgbClr val="FFC000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 flipV="1">
            <a:off x="4396100" y="6076293"/>
            <a:ext cx="762000" cy="375156"/>
          </a:xfrm>
          <a:prstGeom prst="straightConnector1">
            <a:avLst/>
          </a:prstGeom>
          <a:ln w="762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6477000" y="1153180"/>
            <a:ext cx="2522219" cy="2209801"/>
            <a:chOff x="6071616" y="543968"/>
            <a:chExt cx="2927604" cy="3037434"/>
          </a:xfrm>
        </p:grpSpPr>
        <p:cxnSp>
          <p:nvCxnSpPr>
            <p:cNvPr id="41" name="Straight Arrow Connector 40"/>
            <p:cNvCxnSpPr/>
            <p:nvPr/>
          </p:nvCxnSpPr>
          <p:spPr>
            <a:xfrm flipH="1" flipV="1">
              <a:off x="6071616" y="543968"/>
              <a:ext cx="24385" cy="3037434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6071616" y="3581400"/>
              <a:ext cx="2927604" cy="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4" name="Straight Connector 43"/>
          <p:cNvCxnSpPr/>
          <p:nvPr/>
        </p:nvCxnSpPr>
        <p:spPr>
          <a:xfrm>
            <a:off x="6585638" y="2353330"/>
            <a:ext cx="2558362" cy="1905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46" idx="1"/>
          </p:cNvCxnSpPr>
          <p:nvPr/>
        </p:nvCxnSpPr>
        <p:spPr>
          <a:xfrm flipH="1" flipV="1">
            <a:off x="6212998" y="557117"/>
            <a:ext cx="721202" cy="370"/>
          </a:xfrm>
          <a:prstGeom prst="straightConnector1">
            <a:avLst/>
          </a:prstGeom>
          <a:ln w="762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6934200" y="265099"/>
            <a:ext cx="1940531" cy="5847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Lab Frame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784450" y="3439180"/>
            <a:ext cx="1907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Orientation</a:t>
            </a:r>
            <a:endParaRPr lang="es-PR" sz="2800" b="1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6056590" y="2091719"/>
                <a:ext cx="47000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𝝂</m:t>
                      </m:r>
                    </m:oMath>
                  </m:oMathPara>
                </a14:m>
                <a:endParaRPr lang="es-PR" sz="2800" b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6590" y="2091719"/>
                <a:ext cx="470000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Arrow Connector 48"/>
          <p:cNvCxnSpPr/>
          <p:nvPr/>
        </p:nvCxnSpPr>
        <p:spPr>
          <a:xfrm rot="-120000" flipV="1">
            <a:off x="336211" y="329668"/>
            <a:ext cx="0" cy="2566713"/>
          </a:xfrm>
          <a:prstGeom prst="straightConnector1">
            <a:avLst/>
          </a:prstGeom>
          <a:ln w="98425">
            <a:solidFill>
              <a:srgbClr val="00CC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63621" y="2932094"/>
            <a:ext cx="928459" cy="430887"/>
          </a:xfrm>
          <a:prstGeom prst="rect">
            <a:avLst/>
          </a:prstGeom>
          <a:noFill/>
          <a:ln w="9842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CC00"/>
                </a:solidFill>
              </a:rPr>
              <a:t>B field</a:t>
            </a:r>
            <a:endParaRPr lang="es-PR" sz="2200" b="1" dirty="0">
              <a:solidFill>
                <a:srgbClr val="00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51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dia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6986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47C275C-90DF-44F0-AF52-C82CE4F5C6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1143000"/>
            <a:ext cx="2514600" cy="22435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A900A3C6-A3D8-4890-A222-B7C42DA10D80}"/>
                  </a:ext>
                </a:extLst>
              </p:cNvPr>
              <p:cNvSpPr txBox="1"/>
              <p:nvPr/>
            </p:nvSpPr>
            <p:spPr>
              <a:xfrm>
                <a:off x="5660136" y="4191000"/>
                <a:ext cx="3330784" cy="11294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i="1" u="none" strike="noStrike" kern="1200" normalizeH="0" baseline="0" noProof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𝜹𝝂</m:t>
                      </m:r>
                      <m:r>
                        <a:rPr kumimoji="0" lang="en-US" sz="3600" i="1" u="none" strike="noStrike" kern="1200" normalizeH="0" baseline="0" noProof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600" i="1" u="none" strike="noStrike" kern="1200" normalizeH="0" baseline="0" noProof="0" smtClean="0">
                              <a:ln w="18415" cmpd="sng">
                                <a:solidFill>
                                  <a:srgbClr val="FFFFFF"/>
                                </a:solidFill>
                                <a:prstDash val="solid"/>
                              </a:ln>
                              <a:solidFill>
                                <a:srgbClr val="FFFFFF"/>
                              </a:solidFill>
                              <a:effectLst>
                                <a:outerShdw blurRad="63500" dir="3600000" algn="tl" rotWithShape="0">
                                  <a:srgbClr val="000000">
                                    <a:alpha val="7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3600" i="1" u="none" strike="noStrike" kern="1200" normalizeH="0" baseline="0" noProof="0" smtClean="0">
                                  <a:ln w="18415" cmpd="sng">
                                    <a:solidFill>
                                      <a:srgbClr val="FFFFFF"/>
                                    </a:solidFill>
                                    <a:prstDash val="solid"/>
                                  </a:ln>
                                  <a:solidFill>
                                    <a:srgbClr val="FFFFFF"/>
                                  </a:solidFill>
                                  <a:effectLst>
                                    <a:outerShdw blurRad="63500" dir="3600000" algn="tl" rotWithShape="0">
                                      <a:srgbClr val="000000">
                                        <a:alpha val="70000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600" i="1" u="none" strike="noStrike" kern="1200" normalizeH="0" baseline="0" noProof="0" smtClean="0">
                                  <a:ln w="18415" cmpd="sng">
                                    <a:solidFill>
                                      <a:srgbClr val="FFFFFF"/>
                                    </a:solidFill>
                                    <a:prstDash val="solid"/>
                                  </a:ln>
                                  <a:solidFill>
                                    <a:srgbClr val="FFFFFF"/>
                                  </a:solidFill>
                                  <a:effectLst>
                                    <a:outerShdw blurRad="63500" dir="3600000" algn="tl" rotWithShape="0">
                                      <a:srgbClr val="000000">
                                        <a:alpha val="70000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∆</m:t>
                              </m:r>
                              <m:r>
                                <a:rPr kumimoji="0" lang="en-US" sz="3600" i="1" u="none" strike="noStrike" kern="1200" normalizeH="0" baseline="0" noProof="0" smtClean="0">
                                  <a:ln w="18415" cmpd="sng">
                                    <a:solidFill>
                                      <a:srgbClr val="FFFFFF"/>
                                    </a:solidFill>
                                    <a:prstDash val="solid"/>
                                  </a:ln>
                                  <a:solidFill>
                                    <a:srgbClr val="FFFFFF"/>
                                  </a:solidFill>
                                  <a:effectLst>
                                    <a:outerShdw blurRad="63500" dir="3600000" algn="tl" rotWithShape="0">
                                      <a:srgbClr val="000000">
                                        <a:alpha val="70000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0" lang="en-US" sz="3600" i="1" u="none" strike="noStrike" kern="1200" normalizeH="0" baseline="0" noProof="0" smtClean="0">
                                  <a:ln w="18415" cmpd="sng">
                                    <a:solidFill>
                                      <a:srgbClr val="FFFFFF"/>
                                    </a:solidFill>
                                    <a:prstDash val="solid"/>
                                  </a:ln>
                                  <a:solidFill>
                                    <a:srgbClr val="FFFFFF"/>
                                  </a:solidFill>
                                  <a:effectLst>
                                    <a:outerShdw blurRad="63500" dir="3600000" algn="tl" rotWithShape="0">
                                      <a:srgbClr val="000000">
                                        <a:alpha val="70000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r>
                            <a:rPr kumimoji="0" lang="en-US" sz="3600" i="1" u="none" strike="noStrike" kern="1200" normalizeH="0" baseline="0" noProof="0" smtClean="0">
                              <a:ln w="18415" cmpd="sng">
                                <a:solidFill>
                                  <a:srgbClr val="FFFFFF"/>
                                </a:solidFill>
                                <a:prstDash val="solid"/>
                              </a:ln>
                              <a:solidFill>
                                <a:srgbClr val="FFFFFF"/>
                              </a:solidFill>
                              <a:effectLst>
                                <a:outerShdw blurRad="63500" dir="3600000" algn="tl" rotWithShape="0">
                                  <a:srgbClr val="000000">
                                    <a:alpha val="7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𝐵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kumimoji="0" lang="en-US" sz="3600" i="1" u="none" strike="noStrike" kern="1200" normalizeH="0" baseline="0" noProof="0" smtClean="0">
                              <a:ln w="18415" cmpd="sng">
                                <a:solidFill>
                                  <a:srgbClr val="FFFFFF"/>
                                </a:solidFill>
                                <a:prstDash val="solid"/>
                              </a:ln>
                              <a:solidFill>
                                <a:srgbClr val="FFFFFF"/>
                              </a:solidFill>
                              <a:effectLst>
                                <a:outerShdw blurRad="63500" dir="3600000" algn="tl" rotWithShape="0">
                                  <a:srgbClr val="000000">
                                    <a:alpha val="7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3600" i="1" u="none" strike="noStrike" kern="1200" normalizeH="0" baseline="0" noProof="0" smtClean="0">
                              <a:ln w="18415" cmpd="sng">
                                <a:solidFill>
                                  <a:srgbClr val="FF0000"/>
                                </a:solidFill>
                                <a:prstDash val="solid"/>
                              </a:ln>
                              <a:solidFill>
                                <a:srgbClr val="FF0000"/>
                              </a:solidFill>
                              <a:effectLst>
                                <a:outerShdw blurRad="63500" dir="3600000" algn="tl" rotWithShape="0">
                                  <a:srgbClr val="000000">
                                    <a:alpha val="7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</m:acc>
                      <m:r>
                        <a:rPr kumimoji="0" lang="en-US" sz="3600" i="1" u="none" strike="noStrike" kern="1200" normalizeH="0" baseline="0" noProof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kumimoji="0" lang="en-US" sz="3600" i="1" u="none" strike="noStrike" kern="1200" normalizeH="0" baseline="0" noProof="0" smtClean="0">
                              <a:ln w="18415" cmpd="sng">
                                <a:solidFill>
                                  <a:srgbClr val="FFFFFF"/>
                                </a:solidFill>
                                <a:prstDash val="solid"/>
                              </a:ln>
                              <a:solidFill>
                                <a:srgbClr val="FFFFFF"/>
                              </a:solidFill>
                              <a:effectLst>
                                <a:outerShdw blurRad="63500" dir="3600000" algn="tl" rotWithShape="0">
                                  <a:srgbClr val="000000">
                                    <a:alpha val="7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3600" i="1" u="none" strike="noStrike" kern="1200" normalizeH="0" baseline="0" noProof="0" smtClean="0">
                              <a:ln w="18415" cmpd="sng">
                                <a:solidFill>
                                  <a:srgbClr val="92D050"/>
                                </a:solidFill>
                                <a:prstDash val="solid"/>
                              </a:ln>
                              <a:solidFill>
                                <a:srgbClr val="92D050"/>
                              </a:solidFill>
                              <a:effectLst>
                                <a:outerShdw blurRad="63500" dir="3600000" algn="tl" rotWithShape="0">
                                  <a:srgbClr val="000000">
                                    <a:alpha val="7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kumimoji="0" lang="es-PR" sz="3600" i="0" u="none" strike="noStrike" kern="1200" normalizeH="0" baseline="0" noProof="0" dirty="0"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900A3C6-A3D8-4890-A222-B7C42DA10D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0136" y="4191000"/>
                <a:ext cx="3330784" cy="1129476"/>
              </a:xfrm>
              <a:prstGeom prst="rect">
                <a:avLst/>
              </a:prstGeom>
              <a:blipFill rotWithShape="1">
                <a:blip r:embed="rId6"/>
                <a:stretch>
                  <a:fillRect b="-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417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44323" y="1828800"/>
                <a:ext cx="6127877" cy="72244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𝛿𝜖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𝑆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𝛽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𝐵</m:t>
                          </m:r>
                        </m:den>
                      </m:f>
                      <m:d>
                        <m:dPr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e>
                          </m:acc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e>
                          </m:acc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𝐼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𝐼𝐾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𝐾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s-P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23" y="1828800"/>
                <a:ext cx="6127877" cy="72244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638800" y="2234258"/>
                <a:ext cx="2533258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𝐵</m:t>
                        </m:r>
                      </m:e>
                    </m:acc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applied magnetic field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0" y="2234258"/>
                <a:ext cx="2533258" cy="402931"/>
              </a:xfrm>
              <a:prstGeom prst="rect">
                <a:avLst/>
              </a:prstGeom>
              <a:blipFill rotWithShape="1">
                <a:blip r:embed="rId4"/>
                <a:stretch>
                  <a:fillRect r="-962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5657458" y="1828800"/>
                <a:ext cx="2746265" cy="4103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𝛽</m:t>
                        </m:r>
                      </m:e>
                    </m:acc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velocity of the laboratory</a:t>
                </a: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7458" y="1828800"/>
                <a:ext cx="2746265" cy="410369"/>
              </a:xfrm>
              <a:prstGeom prst="rect">
                <a:avLst/>
              </a:prstGeom>
              <a:blipFill rotWithShape="1">
                <a:blip r:embed="rId5"/>
                <a:stretch>
                  <a:fillRect l="-443" t="-22388" r="-1330" b="-23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B7BC20B-844D-4B3C-AEAA-A14E8A9714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114" y="3266943"/>
            <a:ext cx="5671457" cy="3576241"/>
          </a:xfrm>
          <a:prstGeom prst="rect">
            <a:avLst/>
          </a:prstGeom>
        </p:spPr>
      </p:pic>
      <p:pic>
        <p:nvPicPr>
          <p:cNvPr id="15" name="Picture 2" descr="Image result for magnifier png">
            <a:extLst>
              <a:ext uri="{FF2B5EF4-FFF2-40B4-BE49-F238E27FC236}">
                <a16:creationId xmlns:a16="http://schemas.microsoft.com/office/drawing/2014/main" xmlns="" id="{7165BFBA-A0BC-4134-98FF-ACF5A6547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1360714" cy="123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6FA683F6-81E9-473D-BF75-4A028B332AA8}"/>
                  </a:ext>
                </a:extLst>
              </p:cNvPr>
              <p:cNvSpPr txBox="1"/>
              <p:nvPr/>
            </p:nvSpPr>
            <p:spPr>
              <a:xfrm>
                <a:off x="580293" y="457200"/>
                <a:ext cx="8396653" cy="494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1" i="1" u="none" strike="noStrike" kern="1200" normalizeH="0" baseline="0" noProof="0" smtClean="0">
                        <a:ln w="12700">
                          <a:solidFill>
                            <a:schemeClr val="accent3">
                              <a:lumMod val="50000"/>
                            </a:schemeClr>
                          </a:solidFill>
                          <a:prstDash val="solid"/>
                        </a:ln>
                        <a:pattFill prst="narHorz">
                          <a:fgClr>
                            <a:schemeClr val="accent3"/>
                          </a:fgClr>
                          <a:bgClr>
                            <a:schemeClr val="accent3">
                              <a:lumMod val="40000"/>
                              <a:lumOff val="60000"/>
                            </a:schemeClr>
                          </a:bgClr>
                        </a:pattFill>
                        <a:effectLst>
                          <a:innerShdw blurRad="177800">
                            <a:schemeClr val="accent3">
                              <a:lumMod val="50000"/>
                            </a:schemeClr>
                          </a:innerShdw>
                        </a:effectLst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𝑛</m:t>
                    </m:r>
                    <m:sSub>
                      <m:sSubPr>
                        <m:ctrlPr>
                          <a:rPr kumimoji="0" lang="en-US" sz="2400" b="1" i="1" u="none" strike="noStrike" kern="1200" normalizeH="0" baseline="0" noProof="0" smtClean="0">
                            <a:ln w="1270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prstDash val="solid"/>
                            </a:ln>
                            <a:pattFill prst="narHorz">
                              <a:fgClr>
                                <a:schemeClr val="accent3"/>
                              </a:fgClr>
                              <a:bgClr>
                                <a:schemeClr val="accent3">
                                  <a:lumMod val="40000"/>
                                  <a:lumOff val="60000"/>
                                </a:schemeClr>
                              </a:bgClr>
                            </a:pattFill>
                            <a:effectLst>
                              <a:innerShdw blurRad="177800">
                                <a:schemeClr val="accent3">
                                  <a:lumMod val="50000"/>
                                </a:schemeClr>
                              </a:innerShdw>
                            </a:effectLst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400" b="1" i="0" u="none" strike="noStrike" kern="1200" normalizeH="0" baseline="0" noProof="0" smtClean="0">
                            <a:ln w="1270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prstDash val="solid"/>
                            </a:ln>
                            <a:pattFill prst="narHorz">
                              <a:fgClr>
                                <a:schemeClr val="accent3"/>
                              </a:fgClr>
                              <a:bgClr>
                                <a:schemeClr val="accent3">
                                  <a:lumMod val="40000"/>
                                  <a:lumOff val="60000"/>
                                </a:schemeClr>
                              </a:bgClr>
                            </a:pattFill>
                            <a:effectLst>
                              <a:innerShdw blurRad="177800">
                                <a:schemeClr val="accent3">
                                  <a:lumMod val="50000"/>
                                </a:schemeClr>
                              </a:innerShdw>
                            </a:effectLst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S</m:t>
                        </m:r>
                      </m:e>
                      <m:sub>
                        <m:r>
                          <a:rPr kumimoji="0" lang="en-US" sz="2400" b="1" i="1" u="none" strike="noStrike" kern="1200" normalizeH="0" baseline="0" noProof="0" smtClean="0">
                            <a:ln w="1270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prstDash val="solid"/>
                            </a:ln>
                            <a:pattFill prst="narHorz">
                              <a:fgClr>
                                <a:schemeClr val="accent3"/>
                              </a:fgClr>
                              <a:bgClr>
                                <a:schemeClr val="accent3">
                                  <a:lumMod val="40000"/>
                                  <a:lumOff val="60000"/>
                                </a:schemeClr>
                              </a:bgClr>
                            </a:pattFill>
                            <a:effectLst>
                              <a:innerShdw blurRad="177800">
                                <a:schemeClr val="accent3">
                                  <a:lumMod val="50000"/>
                                </a:schemeClr>
                              </a:innerShdw>
                            </a:effectLst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1/2</m:t>
                        </m:r>
                      </m:sub>
                    </m:sSub>
                  </m:oMath>
                </a14:m>
                <a:r>
                  <a:rPr kumimoji="0" lang="en-US" sz="2400" b="1" i="0" u="none" strike="noStrike" kern="1200" normalizeH="0" baseline="0" noProof="0" dirty="0">
                    <a:ln w="12700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</a:ln>
                    <a:pattFill prst="narHorz">
                      <a:fgClr>
                        <a:schemeClr val="accent3"/>
                      </a:fgClr>
                      <a:bgClr>
                        <a:schemeClr val="accent3">
                          <a:lumMod val="40000"/>
                          <a:lumOff val="60000"/>
                        </a:schemeClr>
                      </a:bgClr>
                    </a:pattFill>
                    <a:effectLst>
                      <a:innerShdw blurRad="177800">
                        <a:schemeClr val="accent3">
                          <a:lumMod val="50000"/>
                        </a:schemeClr>
                      </a:innerShdw>
                    </a:effectLst>
                    <a:uLnTx/>
                    <a:uFillTx/>
                    <a:latin typeface="Calibri"/>
                    <a:ea typeface="+mn-ea"/>
                    <a:cs typeface="+mn-cs"/>
                  </a:rPr>
                  <a:t> atomic state of  hydrogen in the hyperfine-Zeeman regime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FA683F6-81E9-473D-BF75-4A028B332A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293" y="457200"/>
                <a:ext cx="8396653" cy="494815"/>
              </a:xfrm>
              <a:prstGeom prst="rect">
                <a:avLst/>
              </a:prstGeom>
              <a:blipFill rotWithShape="1">
                <a:blip r:embed="rId10"/>
                <a:stretch>
                  <a:fillRect t="-8642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2714968" y="7203"/>
            <a:ext cx="4219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Atomic spectroscopy</a:t>
            </a:r>
            <a:endParaRPr lang="en-US" sz="3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470067" y="1138535"/>
                <a:ext cx="17877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𝜖</m:t>
                      </m:r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𝜖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𝜹𝝐</m:t>
                      </m:r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0067" y="1138535"/>
                <a:ext cx="1787733" cy="461665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/>
          <p:cNvCxnSpPr/>
          <p:nvPr/>
        </p:nvCxnSpPr>
        <p:spPr>
          <a:xfrm flipV="1">
            <a:off x="2971800" y="1373833"/>
            <a:ext cx="545471" cy="739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95891" y="1295400"/>
            <a:ext cx="269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nergy of the atomic state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764090" y="832028"/>
            <a:ext cx="1858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onventional case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4354609" y="1066800"/>
            <a:ext cx="424010" cy="2747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765440" y="1184701"/>
            <a:ext cx="2973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Lorentz-violating contribution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5126571" y="1356400"/>
            <a:ext cx="674800" cy="617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39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dia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782" y="0"/>
            <a:ext cx="9369564" cy="6858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528" y="34170"/>
            <a:ext cx="1024456" cy="701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28600" y="3842481"/>
            <a:ext cx="3220724" cy="2742704"/>
            <a:chOff x="925779" y="4145280"/>
            <a:chExt cx="2551008" cy="1786344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1287909" y="4145280"/>
              <a:ext cx="0" cy="149352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1287909" y="5638800"/>
              <a:ext cx="2188878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986262" y="5590847"/>
              <a:ext cx="674451" cy="340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prstClr val="white">
                      <a:lumMod val="95000"/>
                    </a:prstClr>
                  </a:solidFill>
                </a:rPr>
                <a:t>t</a:t>
              </a:r>
              <a:r>
                <a:rPr lang="en-US" sz="2800" dirty="0" smtClean="0">
                  <a:solidFill>
                    <a:prstClr val="white">
                      <a:lumMod val="95000"/>
                    </a:prstClr>
                  </a:solidFill>
                </a:rPr>
                <a:t>ime</a:t>
              </a:r>
              <a:endParaRPr lang="en-US" sz="2800" dirty="0">
                <a:solidFill>
                  <a:prstClr val="white">
                    <a:lumMod val="95000"/>
                  </a:prstClr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595180" y="4684829"/>
              <a:ext cx="1075620" cy="414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prstClr val="white"/>
                  </a:solidFill>
                </a:rPr>
                <a:t>f</a:t>
              </a:r>
              <a:r>
                <a:rPr lang="en-US" sz="2800" dirty="0" smtClean="0">
                  <a:solidFill>
                    <a:prstClr val="white"/>
                  </a:solidFill>
                </a:rPr>
                <a:t>requency</a:t>
              </a:r>
              <a:endParaRPr lang="en-US" sz="2800" dirty="0">
                <a:solidFill>
                  <a:prstClr val="white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029200" y="5591596"/>
            <a:ext cx="302178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prstClr val="white"/>
                </a:solidFill>
              </a:rPr>
              <a:t>Annual variation </a:t>
            </a:r>
          </a:p>
          <a:p>
            <a:r>
              <a:rPr lang="en-US" sz="3200" dirty="0" smtClean="0">
                <a:solidFill>
                  <a:prstClr val="white"/>
                </a:solidFill>
              </a:rPr>
              <a:t>of the frequency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35453" y="4513629"/>
            <a:ext cx="478227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69817"/>
                </a:solidFill>
              </a:rPr>
              <a:t>Orbital velocity of the Earth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Lorentz-violating field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32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429256" y="173736"/>
            <a:ext cx="1981200" cy="1676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24256" y="173736"/>
            <a:ext cx="1981200" cy="16764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 descr="C:\Users\Arnaldo\Documents\Animations\Photoshops\AtomicClock\clockmatte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-152400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rnaldo\Documents\Animations\Photoshops\AtomicClock\AtomicClockLV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52400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33144" y="3173159"/>
                <a:ext cx="5181600" cy="6368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𝑆</m:t>
                      </m:r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=…</m:t>
                      </m:r>
                      <m:sSup>
                        <m:sSup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b="1" i="1" smtClean="0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  <m:t>𝒄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200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NR</m:t>
                              </m:r>
                            </m:sup>
                          </m:sSub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200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NR</m:t>
                              </m:r>
                            </m:sup>
                          </m:sSubSup>
                        </m:e>
                      </m:d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3144" y="3173159"/>
                <a:ext cx="5181600" cy="63684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457200" y="1948934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Lorentz-violating energy shift for hydrogen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420367" y="4611558"/>
                <a:ext cx="6127877" cy="72244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𝛿𝜖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≃</m:t>
                      </m:r>
                      <m:acc>
                        <m:accPr>
                          <m:chr m:val="̅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𝑆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𝛽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acc>
                            <m:accPr>
                              <m:chr m:val="̅"/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𝑉</m:t>
                              </m:r>
                            </m:e>
                          </m:acc>
                        </m:e>
                      </m:acc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𝐵</m:t>
                          </m:r>
                        </m:den>
                      </m:f>
                      <m:d>
                        <m:dPr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e>
                          </m:acc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acc>
                                <m:accPr>
                                  <m:chr m:val="̅"/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</m:acc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𝐼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40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𝐼𝐾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𝐾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s-P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367" y="4611558"/>
                <a:ext cx="6127877" cy="72244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399031" y="2438400"/>
                <a:ext cx="6127877" cy="72244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𝛿𝜖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𝑆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𝛽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𝐵</m:t>
                          </m:r>
                        </m:den>
                      </m:f>
                      <m:d>
                        <m:dPr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e>
                          </m:acc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e>
                          </m:acc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𝐼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𝐼𝐾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𝐾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s-P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031" y="2438400"/>
                <a:ext cx="6127877" cy="72244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066800" y="5666041"/>
                <a:ext cx="5181600" cy="6368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𝑆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=…</m:t>
                      </m:r>
                      <m:sSup>
                        <m:sSup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b="1" i="1" smtClean="0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  <m:t>𝒄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200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NR</m:t>
                              </m:r>
                            </m:sup>
                          </m:sSubSup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200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NR</m:t>
                              </m:r>
                            </m:sup>
                          </m:sSubSup>
                        </m:e>
                      </m:d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5666041"/>
                <a:ext cx="5181600" cy="636841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5172457" y="3849469"/>
            <a:ext cx="3886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Coefficients for CPT violation</a:t>
            </a:r>
            <a:endParaRPr lang="en-US" b="1" dirty="0">
              <a:solidFill>
                <a:srgbClr val="0070C0"/>
              </a:solidFill>
            </a:endParaRPr>
          </a:p>
          <a:p>
            <a:r>
              <a:rPr lang="en-US" b="1" dirty="0" smtClean="0">
                <a:solidFill>
                  <a:srgbClr val="00B050"/>
                </a:solidFill>
              </a:rPr>
              <a:t>Coefficients of  CPT invariant operators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" y="3974068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Lorentz-violating energy shift for antihydrogen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057400" y="4611558"/>
            <a:ext cx="228600" cy="1890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615612" y="4311134"/>
            <a:ext cx="1054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</a:t>
            </a:r>
            <a:r>
              <a:rPr lang="en-US" dirty="0" smtClean="0"/>
              <a:t>verbars 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974932" y="5637439"/>
            <a:ext cx="228600" cy="1890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03137" y="5296709"/>
            <a:ext cx="1054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</a:t>
            </a:r>
            <a:r>
              <a:rPr lang="en-US" dirty="0" smtClean="0"/>
              <a:t>verbars 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4800600" y="3429000"/>
            <a:ext cx="228600" cy="152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307521" y="5908260"/>
            <a:ext cx="228600" cy="26393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798242" y="667434"/>
            <a:ext cx="4269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SME allows clocks and anti-clocks to tick at different rates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2199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429256" y="173736"/>
            <a:ext cx="1981200" cy="1676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24256" y="173736"/>
            <a:ext cx="1981200" cy="16764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 descr="C:\Users\Arnaldo\Documents\Animations\Photoshops\AtomicClock\clockmatte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-152400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rnaldo\Documents\Animations\Photoshops\AtomicClock\AtomicClockLV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52400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33144" y="3173159"/>
                <a:ext cx="5181600" cy="6368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𝑆</m:t>
                      </m:r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=…</m:t>
                      </m:r>
                      <m:sSup>
                        <m:sSup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b="1" i="1" smtClean="0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  <m:t>𝒄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200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NR</m:t>
                              </m:r>
                            </m:sup>
                          </m:sSub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200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NR</m:t>
                              </m:r>
                            </m:sup>
                          </m:sSubSup>
                        </m:e>
                      </m:d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3144" y="3173159"/>
                <a:ext cx="5181600" cy="63684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457200" y="1948934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Lorentz-violating energy shift for hydrogen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420367" y="4611558"/>
                <a:ext cx="6127877" cy="72244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𝛿𝜖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≃</m:t>
                      </m:r>
                      <m:acc>
                        <m:accPr>
                          <m:chr m:val="̅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𝑆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𝛽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acc>
                            <m:accPr>
                              <m:chr m:val="̅"/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𝑉</m:t>
                              </m:r>
                            </m:e>
                          </m:acc>
                        </m:e>
                      </m:acc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𝐵</m:t>
                          </m:r>
                        </m:den>
                      </m:f>
                      <m:d>
                        <m:dPr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e>
                          </m:acc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acc>
                                <m:accPr>
                                  <m:chr m:val="̅"/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</m:acc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𝐼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40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𝐼𝐾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𝐾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s-P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367" y="4611558"/>
                <a:ext cx="6127877" cy="72244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399031" y="2438400"/>
                <a:ext cx="6127877" cy="72244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𝛿𝜖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𝑆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𝛽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𝐵</m:t>
                          </m:r>
                        </m:den>
                      </m:f>
                      <m:d>
                        <m:dPr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e>
                          </m:acc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e>
                          </m:acc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𝐼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𝐼𝐾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𝐾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s-P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031" y="2438400"/>
                <a:ext cx="6127877" cy="72244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066800" y="5666041"/>
                <a:ext cx="5181600" cy="6368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𝑆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=…</m:t>
                      </m:r>
                      <m:sSup>
                        <m:sSup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b="1" i="1" smtClean="0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  <m:t>𝒄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200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NR</m:t>
                              </m:r>
                            </m:sup>
                          </m:sSubSup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200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NR</m:t>
                              </m:r>
                            </m:sup>
                          </m:sSubSup>
                        </m:e>
                      </m:d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5666041"/>
                <a:ext cx="5181600" cy="636841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5172457" y="3849469"/>
            <a:ext cx="3886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Coefficients for CPT violation</a:t>
            </a:r>
            <a:endParaRPr lang="en-US" b="1" dirty="0">
              <a:solidFill>
                <a:srgbClr val="0070C0"/>
              </a:solidFill>
            </a:endParaRPr>
          </a:p>
          <a:p>
            <a:r>
              <a:rPr lang="en-US" b="1" dirty="0" smtClean="0">
                <a:solidFill>
                  <a:srgbClr val="00B050"/>
                </a:solidFill>
              </a:rPr>
              <a:t>Coefficients of  CPT invariant operators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" y="3974068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Lorentz-violating energy shift for antihydrogen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057400" y="4611558"/>
            <a:ext cx="228600" cy="1890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615612" y="4311134"/>
            <a:ext cx="1054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</a:t>
            </a:r>
            <a:r>
              <a:rPr lang="en-US" dirty="0" smtClean="0"/>
              <a:t>verbars 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974932" y="5637439"/>
            <a:ext cx="228600" cy="1890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03137" y="5296709"/>
            <a:ext cx="1054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</a:t>
            </a:r>
            <a:r>
              <a:rPr lang="en-US" dirty="0" smtClean="0"/>
              <a:t>verbars 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4800600" y="3429000"/>
            <a:ext cx="228600" cy="152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307521" y="5908260"/>
            <a:ext cx="228600" cy="26393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798242" y="667434"/>
            <a:ext cx="4269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SME allows clocks and anti-clocks to tick at different rates</a:t>
            </a:r>
            <a:endParaRPr lang="en-US" sz="20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698" y="357066"/>
            <a:ext cx="5335269" cy="5335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100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rnaldo\Documents\Animations\Photoshops\AtomicClock\clockmatte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-152400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33144" y="3173159"/>
                <a:ext cx="6239256" cy="6368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𝑆</m:t>
                      </m:r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=…</m:t>
                      </m:r>
                      <m:sSup>
                        <m:sSup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sSub>
                                <m:sSubPr>
                                  <m:ctrlPr>
                                    <a:rPr lang="en-US" b="1" i="1" smtClean="0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  <m:t>𝒄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  <m:t>𝒆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200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NR</m:t>
                              </m:r>
                            </m:sup>
                          </m:sSub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sSub>
                                <m:sSubPr>
                                  <m:ctrlPr>
                                    <a:rPr lang="en-US" b="1" i="1" smtClean="0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𝒂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𝒆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200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NR</m:t>
                              </m:r>
                            </m:sup>
                          </m:sSubSup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sSub>
                                <m:sSubPr>
                                  <m:ctrlPr>
                                    <a:rPr lang="en-US" b="1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  <m:t>𝒄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  <m:t>𝒑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200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NR</m:t>
                              </m:r>
                            </m:sup>
                          </m:sSub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sSub>
                                <m:sSubPr>
                                  <m:ctrlPr>
                                    <a:rPr lang="en-US" b="1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𝒂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𝒑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200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NR</m:t>
                              </m:r>
                            </m:sup>
                          </m:sSubSup>
                        </m:e>
                      </m:d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3144" y="3173159"/>
                <a:ext cx="6239256" cy="63684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457200" y="2145268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Lorentz-violating energy shift for hydrogen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420367" y="4611558"/>
                <a:ext cx="6127877" cy="72244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𝛿𝜖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≃</m:t>
                      </m:r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𝑆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𝜇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𝛽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∙</m:t>
                      </m:r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acc>
                                <m:accPr>
                                  <m:chr m:val="̅"/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𝑉</m:t>
                                  </m:r>
                                </m:e>
                              </m:acc>
                            </m:e>
                          </m:acc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𝜇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𝐵</m:t>
                          </m:r>
                        </m:den>
                      </m:f>
                      <m:d>
                        <m:dPr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e>
                          </m:acc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∙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kumimoji="0" lang="en-US" sz="2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  <a:ea typeface="+mn-ea"/>
                                          <a:cs typeface="+mn-cs"/>
                                        </a:rPr>
                                        <m:t>𝐴</m:t>
                                      </m:r>
                                    </m:e>
                                  </m:acc>
                                </m:e>
                              </m:acc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𝜇</m:t>
                              </m:r>
                            </m:sub>
                          </m:sSub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𝐼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24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𝜇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𝐼𝐾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𝐾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s-P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367" y="4611558"/>
                <a:ext cx="6127877" cy="72244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399031" y="2438400"/>
                <a:ext cx="6127877" cy="72244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𝛿𝜖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𝑆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𝛽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𝐵</m:t>
                          </m:r>
                        </m:den>
                      </m:f>
                      <m:d>
                        <m:dPr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e>
                          </m:acc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e>
                          </m:acc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𝐼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𝐼𝐾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𝐾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s-P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031" y="2438400"/>
                <a:ext cx="6127877" cy="72244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1066800" y="5666041"/>
                <a:ext cx="6324600" cy="6368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𝜇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=…</m:t>
                      </m:r>
                      <m:sSup>
                        <m:sSup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sSub>
                                <m:sSubPr>
                                  <m:ctrlPr>
                                    <a:rPr lang="en-US" b="1" i="1" smtClean="0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  <m:t>𝒄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  <m:t>𝒆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200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NR</m:t>
                              </m:r>
                            </m:sup>
                          </m:sSubSup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sSub>
                                <m:sSubPr>
                                  <m:ctrlPr>
                                    <a:rPr lang="en-US" b="1" i="1" smtClean="0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𝒂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𝒆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200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NR</m:t>
                              </m:r>
                            </m:sup>
                          </m:sSubSup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sSub>
                                <m:sSubPr>
                                  <m:ctrlPr>
                                    <a:rPr lang="en-US" b="1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  <m:t>𝒄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  <m:t>𝝁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200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NR</m:t>
                              </m:r>
                            </m:sup>
                          </m:sSubSup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sSub>
                                <m:sSubPr>
                                  <m:ctrlPr>
                                    <a:rPr lang="en-US" b="1" i="1" smtClean="0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𝒂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𝝁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200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NR</m:t>
                              </m:r>
                            </m:sup>
                          </m:sSubSup>
                        </m:e>
                      </m:d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5666041"/>
                <a:ext cx="6324600" cy="636841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5172457" y="3849469"/>
            <a:ext cx="3886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Coefficients for CPT violation</a:t>
            </a:r>
            <a:endParaRPr lang="en-US" b="1" dirty="0">
              <a:solidFill>
                <a:srgbClr val="0070C0"/>
              </a:solidFill>
            </a:endParaRPr>
          </a:p>
          <a:p>
            <a:r>
              <a:rPr lang="en-US" b="1" dirty="0" smtClean="0">
                <a:solidFill>
                  <a:srgbClr val="00B050"/>
                </a:solidFill>
              </a:rPr>
              <a:t>Coefficients of  CPT invariant operators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" y="3974068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Lorentz-violating energy shift for </a:t>
            </a:r>
            <a:r>
              <a:rPr lang="en-US" dirty="0" err="1" smtClean="0"/>
              <a:t>muonium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057400" y="4611558"/>
            <a:ext cx="228600" cy="1890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615612" y="4311134"/>
            <a:ext cx="1054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</a:t>
            </a:r>
            <a:r>
              <a:rPr lang="en-US" dirty="0" smtClean="0"/>
              <a:t>verbars 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974932" y="5637439"/>
            <a:ext cx="228600" cy="1890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03137" y="5296709"/>
            <a:ext cx="1054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</a:t>
            </a:r>
            <a:r>
              <a:rPr lang="en-US" dirty="0" smtClean="0"/>
              <a:t>verbars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798242" y="667434"/>
            <a:ext cx="4269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SME allows </a:t>
            </a:r>
            <a:r>
              <a:rPr lang="en-US" sz="2000" dirty="0" smtClean="0"/>
              <a:t>ordinary clocks </a:t>
            </a:r>
            <a:r>
              <a:rPr lang="en-US" sz="2000" dirty="0" smtClean="0"/>
              <a:t>and </a:t>
            </a:r>
            <a:r>
              <a:rPr lang="en-US" sz="2000" dirty="0" smtClean="0"/>
              <a:t> </a:t>
            </a:r>
            <a:r>
              <a:rPr lang="en-US" sz="2000" dirty="0" err="1" smtClean="0"/>
              <a:t>muonic</a:t>
            </a:r>
            <a:r>
              <a:rPr lang="en-US" sz="2000" dirty="0" smtClean="0"/>
              <a:t> clocks </a:t>
            </a:r>
            <a:r>
              <a:rPr lang="en-US" sz="2000" dirty="0" smtClean="0"/>
              <a:t>to tick at different rates</a:t>
            </a:r>
            <a:endParaRPr lang="en-US" sz="2000" dirty="0"/>
          </a:p>
        </p:txBody>
      </p:sp>
      <p:pic>
        <p:nvPicPr>
          <p:cNvPr id="1030" name="Picture 6" descr="C:\Users\Arnaldo\Documents\image46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5069" y="-752475"/>
            <a:ext cx="464820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52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aser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485" y="778865"/>
            <a:ext cx="489753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Flowchart: Alternate Process 3"/>
          <p:cNvSpPr/>
          <p:nvPr/>
        </p:nvSpPr>
        <p:spPr>
          <a:xfrm>
            <a:off x="4872756" y="1441866"/>
            <a:ext cx="4203928" cy="2009061"/>
          </a:xfrm>
          <a:prstGeom prst="flowChartAlternateProcess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Experimental results are independent of the overall orientation and velocity of the experiment </a:t>
            </a:r>
            <a:endParaRPr kumimoji="0" lang="en-US" sz="2800" b="0" i="0" u="none" strike="noStrike" kern="1200" cap="none" spc="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48626" y="0"/>
            <a:ext cx="4245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 w="1143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Lorentz symmetry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DD09D9D-4E9A-4A31-9F10-415CEA91B7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47" y="4484132"/>
            <a:ext cx="2497015" cy="14292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0037AAD-1A97-4A3E-A3F8-D04588D40650}"/>
              </a:ext>
            </a:extLst>
          </p:cNvPr>
          <p:cNvSpPr txBox="1"/>
          <p:nvPr/>
        </p:nvSpPr>
        <p:spPr>
          <a:xfrm>
            <a:off x="-8853" y="4026779"/>
            <a:ext cx="3194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inertial reference frame</a:t>
            </a:r>
          </a:p>
        </p:txBody>
      </p:sp>
    </p:spTree>
    <p:extLst>
      <p:ext uri="{BB962C8B-B14F-4D97-AF65-F5344CB8AC3E}">
        <p14:creationId xmlns:p14="http://schemas.microsoft.com/office/powerpoint/2010/main" val="413727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35114241"/>
                  </p:ext>
                </p:extLst>
              </p:nvPr>
            </p:nvGraphicFramePr>
            <p:xfrm>
              <a:off x="292968" y="914400"/>
              <a:ext cx="8546232" cy="557746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1424"/>
                    <a:gridCol w="946273"/>
                    <a:gridCol w="932130"/>
                    <a:gridCol w="939134"/>
                    <a:gridCol w="688394"/>
                    <a:gridCol w="699095"/>
                    <a:gridCol w="815182"/>
                    <a:gridCol w="838200"/>
                    <a:gridCol w="762000"/>
                    <a:gridCol w="914400"/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220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220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221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221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454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454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454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454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222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222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455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455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455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455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420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420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8" gridSpan="4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8" h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8" h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8" h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421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421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422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422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444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444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35114241"/>
                  </p:ext>
                </p:extLst>
              </p:nvPr>
            </p:nvGraphicFramePr>
            <p:xfrm>
              <a:off x="292968" y="914400"/>
              <a:ext cx="8546232" cy="557746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1424"/>
                    <a:gridCol w="946273"/>
                    <a:gridCol w="932130"/>
                    <a:gridCol w="939134"/>
                    <a:gridCol w="688394"/>
                    <a:gridCol w="699095"/>
                    <a:gridCol w="815182"/>
                    <a:gridCol w="838200"/>
                    <a:gridCol w="762000"/>
                    <a:gridCol w="914400"/>
                  </a:tblGrid>
                  <a:tr h="3994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02" t="-3030" r="-746386" b="-12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7742" t="-3030" r="-699355" b="-12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10458" t="-3030" r="-608497" b="-12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308442" t="-3030" r="-504545" b="-12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556637" t="-3030" r="-587611" b="-12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45217" t="-3030" r="-477391" b="-12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44361" t="-3030" r="-312782" b="-12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717391" t="-3030" r="-201449" b="-12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902400" t="-3030" r="-122400" b="-12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835333" t="-3030" r="-2000" b="-1290909"/>
                          </a:stretch>
                        </a:blipFill>
                      </a:tcPr>
                    </a:tc>
                  </a:tr>
                  <a:tr h="3994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02" t="-104615" r="-746386" b="-12107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7742" t="-104615" r="-699355" b="-12107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10458" t="-104615" r="-608497" b="-12107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308442" t="-104615" r="-504545" b="-12107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556637" t="-104615" r="-587611" b="-12107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45217" t="-104615" r="-477391" b="-12107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44361" t="-104615" r="-312782" b="-12107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717391" t="-104615" r="-201449" b="-12107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902400" t="-104615" r="-122400" b="-12107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835333" t="-104615" r="-2000" b="-1210769"/>
                          </a:stretch>
                        </a:blipFill>
                      </a:tcPr>
                    </a:tc>
                  </a:tr>
                  <a:tr h="3994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02" t="-201515" r="-746386" b="-10924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7742" t="-201515" r="-699355" b="-10924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10458" t="-201515" r="-608497" b="-10924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308442" t="-201515" r="-504545" b="-10924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556637" t="-201515" r="-587611" b="-10924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45217" t="-201515" r="-477391" b="-10924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44361" t="-201515" r="-312782" b="-10924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717391" t="-201515" r="-201449" b="-10924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902400" t="-201515" r="-122400" b="-10924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835333" t="-201515" r="-2000" b="-1092424"/>
                          </a:stretch>
                        </a:blipFill>
                      </a:tcPr>
                    </a:tc>
                  </a:tr>
                  <a:tr h="3994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02" t="-306154" r="-746386" b="-100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7742" t="-306154" r="-699355" b="-100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10458" t="-306154" r="-608497" b="-100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308442" t="-306154" r="-504545" b="-100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556637" t="-306154" r="-587611" b="-100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45217" t="-306154" r="-477391" b="-100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44361" t="-306154" r="-312782" b="-100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717391" t="-306154" r="-201449" b="-100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902400" t="-306154" r="-122400" b="-100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835333" t="-306154" r="-2000" b="-1009231"/>
                          </a:stretch>
                        </a:blipFill>
                      </a:tcPr>
                    </a:tc>
                  </a:tr>
                  <a:tr h="3994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02" t="-400000" r="-746386" b="-893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7742" t="-400000" r="-699355" b="-893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10458" t="-400000" r="-608497" b="-893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308442" t="-400000" r="-504545" b="-893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556637" t="-400000" r="-587611" b="-893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45217" t="-400000" r="-477391" b="-893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44361" t="-400000" r="-312782" b="-893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717391" t="-400000" r="-201449" b="-893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902400" t="-400000" r="-122400" b="-893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835333" t="-400000" r="-2000" b="-893939"/>
                          </a:stretch>
                        </a:blipFill>
                      </a:tcPr>
                    </a:tc>
                  </a:tr>
                  <a:tr h="3994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02" t="-507692" r="-746386" b="-8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7742" t="-507692" r="-699355" b="-8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10458" t="-507692" r="-608497" b="-8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308442" t="-507692" r="-504545" b="-8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556637" t="-507692" r="-587611" b="-8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45217" t="-507692" r="-477391" b="-8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44361" t="-507692" r="-312782" b="-8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717391" t="-507692" r="-201449" b="-8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902400" t="-507692" r="-122400" b="-8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835333" t="-507692" r="-2000" b="-807692"/>
                          </a:stretch>
                        </a:blipFill>
                      </a:tcPr>
                    </a:tc>
                  </a:tr>
                  <a:tr h="39776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02" t="-607692" r="-746386" b="-7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7742" t="-607692" r="-699355" b="-7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10458" t="-607692" r="-608497" b="-7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308442" t="-607692" r="-504545" b="-7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556637" t="-607692" r="-587611" b="-7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45217" t="-607692" r="-477391" b="-707692"/>
                          </a:stretch>
                        </a:blipFill>
                      </a:tcPr>
                    </a:tc>
                    <a:tc rowSpan="8" gridSpan="4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8" h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8" h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8" h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9751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02" t="-696970" r="-746386" b="-5969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7742" t="-696970" r="-699355" b="-5969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10458" t="-696970" r="-608497" b="-5969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308442" t="-696970" r="-504545" b="-5969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556637" t="-696970" r="-587611" b="-5969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45217" t="-696970" r="-477391" b="-596970"/>
                          </a:stretch>
                        </a:blip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9751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02" t="-809231" r="-746386" b="-5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7742" t="-809231" r="-699355" b="-5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10458" t="-809231" r="-608497" b="-5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308442" t="-809231" r="-504545" b="-5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556637" t="-809231" r="-587611" b="-5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45217" t="-809231" r="-477391" b="-506154"/>
                          </a:stretch>
                        </a:blip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9751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02" t="-909231" r="-746386" b="-4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7742" t="-909231" r="-699355" b="-4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10458" t="-909231" r="-608497" b="-4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308442" t="-909231" r="-504545" b="-4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556637" t="-909231" r="-587611" b="-4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45217" t="-909231" r="-477391" b="-406154"/>
                          </a:stretch>
                        </a:blip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9776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02" t="-1009231" r="-746386" b="-3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7742" t="-1009231" r="-699355" b="-3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10458" t="-1009231" r="-608497" b="-3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308442" t="-1009231" r="-504545" b="-3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556637" t="-1009231" r="-587611" b="-3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45217" t="-1009231" r="-477391" b="-306154"/>
                          </a:stretch>
                        </a:blip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9751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02" t="-1092424" r="-746386" b="-2015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7742" t="-1092424" r="-699355" b="-2015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10458" t="-1092424" r="-608497" b="-2015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308442" t="-1092424" r="-504545" b="-2015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556637" t="-1092424" r="-587611" b="-2015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45217" t="-1092424" r="-477391" b="-201515"/>
                          </a:stretch>
                        </a:blip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9751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02" t="-1210769" r="-746386" b="-1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7742" t="-1210769" r="-699355" b="-1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10458" t="-1210769" r="-608497" b="-1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308442" t="-1210769" r="-504545" b="-1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556637" t="-1210769" r="-587611" b="-1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45217" t="-1210769" r="-477391" b="-104615"/>
                          </a:stretch>
                        </a:blip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9751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02" t="-1310769" r="-746386" b="-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7742" t="-1310769" r="-699355" b="-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10458" t="-1310769" r="-608497" b="-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308442" t="-1310769" r="-504545" b="-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556637" t="-1310769" r="-587611" b="-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45217" t="-1310769" r="-477391" b="-4615"/>
                          </a:stretch>
                        </a:blip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3" name="TextBox 2"/>
          <p:cNvSpPr txBox="1"/>
          <p:nvPr/>
        </p:nvSpPr>
        <p:spPr>
          <a:xfrm>
            <a:off x="305668" y="152400"/>
            <a:ext cx="8626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Coefficients affecting the atomic spectrum in the </a:t>
            </a:r>
            <a:r>
              <a:rPr lang="en-US" sz="2400" b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laboratory frame</a:t>
            </a:r>
            <a:endParaRPr lang="en-US" sz="24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24495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28172121"/>
                  </p:ext>
                </p:extLst>
              </p:nvPr>
            </p:nvGraphicFramePr>
            <p:xfrm>
              <a:off x="292968" y="914400"/>
              <a:ext cx="8546232" cy="557746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1424"/>
                    <a:gridCol w="946273"/>
                    <a:gridCol w="932130"/>
                    <a:gridCol w="939134"/>
                    <a:gridCol w="688394"/>
                    <a:gridCol w="699095"/>
                    <a:gridCol w="815182"/>
                    <a:gridCol w="838200"/>
                    <a:gridCol w="762000"/>
                    <a:gridCol w="914400"/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220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220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221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221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454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454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454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454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222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222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455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455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455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455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420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420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8" gridSpan="4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8" h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8" h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8" h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421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421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422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422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444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444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28172121"/>
                  </p:ext>
                </p:extLst>
              </p:nvPr>
            </p:nvGraphicFramePr>
            <p:xfrm>
              <a:off x="292968" y="914400"/>
              <a:ext cx="8546232" cy="557746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1424"/>
                    <a:gridCol w="946273"/>
                    <a:gridCol w="932130"/>
                    <a:gridCol w="939134"/>
                    <a:gridCol w="688394"/>
                    <a:gridCol w="699095"/>
                    <a:gridCol w="815182"/>
                    <a:gridCol w="838200"/>
                    <a:gridCol w="762000"/>
                    <a:gridCol w="914400"/>
                  </a:tblGrid>
                  <a:tr h="3994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02" t="-3030" r="-746386" b="-12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7742" t="-3030" r="-699355" b="-12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10458" t="-3030" r="-608497" b="-12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308442" t="-3030" r="-504545" b="-12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556637" t="-3030" r="-587611" b="-12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45217" t="-3030" r="-477391" b="-12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44361" t="-3030" r="-312782" b="-12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717391" t="-3030" r="-201449" b="-12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902400" t="-3030" r="-122400" b="-12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835333" t="-3030" r="-2000" b="-1290909"/>
                          </a:stretch>
                        </a:blipFill>
                      </a:tcPr>
                    </a:tc>
                  </a:tr>
                  <a:tr h="3994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02" t="-104615" r="-746386" b="-12107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7742" t="-104615" r="-699355" b="-12107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10458" t="-104615" r="-608497" b="-12107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308442" t="-104615" r="-504545" b="-12107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556637" t="-104615" r="-587611" b="-12107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45217" t="-104615" r="-477391" b="-12107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44361" t="-104615" r="-312782" b="-12107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717391" t="-104615" r="-201449" b="-12107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902400" t="-104615" r="-122400" b="-12107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835333" t="-104615" r="-2000" b="-1210769"/>
                          </a:stretch>
                        </a:blipFill>
                      </a:tcPr>
                    </a:tc>
                  </a:tr>
                  <a:tr h="3994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02" t="-201515" r="-746386" b="-10924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7742" t="-201515" r="-699355" b="-10924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10458" t="-201515" r="-608497" b="-10924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308442" t="-201515" r="-504545" b="-10924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556637" t="-201515" r="-587611" b="-10924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45217" t="-201515" r="-477391" b="-10924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44361" t="-201515" r="-312782" b="-10924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717391" t="-201515" r="-201449" b="-10924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902400" t="-201515" r="-122400" b="-10924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835333" t="-201515" r="-2000" b="-1092424"/>
                          </a:stretch>
                        </a:blipFill>
                      </a:tcPr>
                    </a:tc>
                  </a:tr>
                  <a:tr h="3994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02" t="-306154" r="-746386" b="-100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7742" t="-306154" r="-699355" b="-100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10458" t="-306154" r="-608497" b="-100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308442" t="-306154" r="-504545" b="-100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556637" t="-306154" r="-587611" b="-100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45217" t="-306154" r="-477391" b="-100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44361" t="-306154" r="-312782" b="-100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717391" t="-306154" r="-201449" b="-100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902400" t="-306154" r="-122400" b="-100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835333" t="-306154" r="-2000" b="-1009231"/>
                          </a:stretch>
                        </a:blipFill>
                      </a:tcPr>
                    </a:tc>
                  </a:tr>
                  <a:tr h="3994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02" t="-400000" r="-746386" b="-893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7742" t="-400000" r="-699355" b="-893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10458" t="-400000" r="-608497" b="-893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308442" t="-400000" r="-504545" b="-893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556637" t="-400000" r="-587611" b="-893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45217" t="-400000" r="-477391" b="-893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44361" t="-400000" r="-312782" b="-893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717391" t="-400000" r="-201449" b="-893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902400" t="-400000" r="-122400" b="-893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835333" t="-400000" r="-2000" b="-893939"/>
                          </a:stretch>
                        </a:blipFill>
                      </a:tcPr>
                    </a:tc>
                  </a:tr>
                  <a:tr h="3994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02" t="-507692" r="-746386" b="-8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7742" t="-507692" r="-699355" b="-8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10458" t="-507692" r="-608497" b="-8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308442" t="-507692" r="-504545" b="-8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556637" t="-507692" r="-587611" b="-8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45217" t="-507692" r="-477391" b="-8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44361" t="-507692" r="-312782" b="-8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717391" t="-507692" r="-201449" b="-8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902400" t="-507692" r="-122400" b="-8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835333" t="-507692" r="-2000" b="-807692"/>
                          </a:stretch>
                        </a:blipFill>
                      </a:tcPr>
                    </a:tc>
                  </a:tr>
                  <a:tr h="39776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02" t="-607692" r="-746386" b="-7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7742" t="-607692" r="-699355" b="-7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10458" t="-607692" r="-608497" b="-7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308442" t="-607692" r="-504545" b="-7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556637" t="-607692" r="-587611" b="-7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45217" t="-607692" r="-477391" b="-707692"/>
                          </a:stretch>
                        </a:blipFill>
                      </a:tcPr>
                    </a:tc>
                    <a:tc rowSpan="8" gridSpan="4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8" h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8" h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8" h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9751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02" t="-696970" r="-746386" b="-5969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7742" t="-696970" r="-699355" b="-5969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10458" t="-696970" r="-608497" b="-5969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308442" t="-696970" r="-504545" b="-5969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556637" t="-696970" r="-587611" b="-5969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45217" t="-696970" r="-477391" b="-596970"/>
                          </a:stretch>
                        </a:blip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9751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02" t="-809231" r="-746386" b="-5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7742" t="-809231" r="-699355" b="-5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10458" t="-809231" r="-608497" b="-5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308442" t="-809231" r="-504545" b="-5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556637" t="-809231" r="-587611" b="-5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45217" t="-809231" r="-477391" b="-506154"/>
                          </a:stretch>
                        </a:blip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9751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02" t="-909231" r="-746386" b="-4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7742" t="-909231" r="-699355" b="-4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10458" t="-909231" r="-608497" b="-4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308442" t="-909231" r="-504545" b="-4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556637" t="-909231" r="-587611" b="-4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45217" t="-909231" r="-477391" b="-406154"/>
                          </a:stretch>
                        </a:blip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9776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02" t="-1009231" r="-746386" b="-3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7742" t="-1009231" r="-699355" b="-3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10458" t="-1009231" r="-608497" b="-3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308442" t="-1009231" r="-504545" b="-3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556637" t="-1009231" r="-587611" b="-3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45217" t="-1009231" r="-477391" b="-306154"/>
                          </a:stretch>
                        </a:blip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9751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02" t="-1092424" r="-746386" b="-2015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7742" t="-1092424" r="-699355" b="-2015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10458" t="-1092424" r="-608497" b="-2015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308442" t="-1092424" r="-504545" b="-2015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556637" t="-1092424" r="-587611" b="-2015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45217" t="-1092424" r="-477391" b="-201515"/>
                          </a:stretch>
                        </a:blip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9751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02" t="-1210769" r="-746386" b="-1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7742" t="-1210769" r="-699355" b="-1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10458" t="-1210769" r="-608497" b="-1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308442" t="-1210769" r="-504545" b="-1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556637" t="-1210769" r="-587611" b="-1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45217" t="-1210769" r="-477391" b="-104615"/>
                          </a:stretch>
                        </a:blip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9751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02" t="-1310769" r="-746386" b="-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7742" t="-1310769" r="-699355" b="-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10458" t="-1310769" r="-608497" b="-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308442" t="-1310769" r="-504545" b="-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556637" t="-1310769" r="-587611" b="-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45217" t="-1310769" r="-477391" b="-4615"/>
                          </a:stretch>
                        </a:blip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3" name="TextBox 2"/>
          <p:cNvSpPr txBox="1"/>
          <p:nvPr/>
        </p:nvSpPr>
        <p:spPr>
          <a:xfrm>
            <a:off x="305668" y="152400"/>
            <a:ext cx="8626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Coefficients affecting the atomic spectrum in the </a:t>
            </a:r>
            <a:r>
              <a:rPr lang="en-US" sz="2400" b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laboratory frame</a:t>
            </a:r>
            <a:endParaRPr lang="en-US" sz="24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62600" y="3379965"/>
            <a:ext cx="35814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/>
              <a:t>Hyperfine </a:t>
            </a:r>
            <a:r>
              <a:rPr lang="en-US" smtClean="0"/>
              <a:t>trans. </a:t>
            </a:r>
            <a:r>
              <a:rPr lang="en-US" dirty="0"/>
              <a:t>of the ground </a:t>
            </a:r>
            <a:r>
              <a:rPr lang="en-US" dirty="0" smtClean="0"/>
              <a:t>state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91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21125476"/>
                  </p:ext>
                </p:extLst>
              </p:nvPr>
            </p:nvGraphicFramePr>
            <p:xfrm>
              <a:off x="292968" y="914400"/>
              <a:ext cx="3828961" cy="238328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1424"/>
                    <a:gridCol w="946273"/>
                    <a:gridCol w="932130"/>
                    <a:gridCol w="939134"/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21125476"/>
                  </p:ext>
                </p:extLst>
              </p:nvPr>
            </p:nvGraphicFramePr>
            <p:xfrm>
              <a:off x="292968" y="914400"/>
              <a:ext cx="3828961" cy="238328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1424"/>
                    <a:gridCol w="946273"/>
                    <a:gridCol w="932130"/>
                    <a:gridCol w="939134"/>
                  </a:tblGrid>
                  <a:tr h="39776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02" t="-3077" r="-280120" b="-5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7051" t="-3077" r="-198077" b="-5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11111" t="-3077" r="-101961" b="-5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309091" t="-3077" r="-1299" b="-506154"/>
                          </a:stretch>
                        </a:blipFill>
                      </a:tcPr>
                    </a:tc>
                  </a:tr>
                  <a:tr h="39776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02" t="-101515" r="-280120" b="-3984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7051" t="-101515" r="-198077" b="-3984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11111" t="-101515" r="-101961" b="-3984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309091" t="-101515" r="-1299" b="-398485"/>
                          </a:stretch>
                        </a:blipFill>
                      </a:tcPr>
                    </a:tc>
                  </a:tr>
                  <a:tr h="39776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02" t="-204615" r="-280120" b="-3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7051" t="-204615" r="-198077" b="-3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11111" t="-204615" r="-101961" b="-3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309091" t="-204615" r="-1299" b="-304615"/>
                          </a:stretch>
                        </a:blipFill>
                      </a:tcPr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02" t="-304615" r="-280120" b="-2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7051" t="-304615" r="-198077" b="-2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11111" t="-304615" r="-101961" b="-2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309091" t="-304615" r="-1299" b="-204615"/>
                          </a:stretch>
                        </a:blipFill>
                      </a:tcPr>
                    </a:tc>
                  </a:tr>
                  <a:tr h="39776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02" t="-404615" r="-280120" b="-1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7051" t="-404615" r="-198077" b="-1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11111" t="-404615" r="-101961" b="-1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309091" t="-404615" r="-1299" b="-104615"/>
                          </a:stretch>
                        </a:blipFill>
                      </a:tcPr>
                    </a:tc>
                  </a:tr>
                  <a:tr h="39598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02" t="-504615" r="-280120" b="-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7051" t="-504615" r="-198077" b="-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11111" t="-504615" r="-101961" b="-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309091" t="-504615" r="-1299" b="-4615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3" name="TextBox 2"/>
          <p:cNvSpPr txBox="1"/>
          <p:nvPr/>
        </p:nvSpPr>
        <p:spPr>
          <a:xfrm>
            <a:off x="305668" y="152400"/>
            <a:ext cx="8626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Coefficients affecting the atomic spectrum in the </a:t>
            </a:r>
            <a:r>
              <a:rPr lang="en-US" sz="2400" b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laboratory frame</a:t>
            </a:r>
            <a:endParaRPr lang="en-US" sz="24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76800" y="914400"/>
            <a:ext cx="35814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Hyperfine </a:t>
            </a:r>
            <a:r>
              <a:rPr lang="en-US" dirty="0" smtClean="0"/>
              <a:t>trans. </a:t>
            </a:r>
            <a:r>
              <a:rPr lang="en-US" dirty="0"/>
              <a:t>of the ground </a:t>
            </a:r>
            <a:r>
              <a:rPr lang="en-US" dirty="0" smtClean="0"/>
              <a:t>state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769230" y="3036332"/>
                <a:ext cx="4021397" cy="78380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𝛿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𝜈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≃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Δ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𝐵</m:t>
                          </m:r>
                        </m:den>
                      </m:f>
                      <m:d>
                        <m:dPr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e>
                          </m:acc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e>
                          </m:acc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𝐼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𝐼𝐾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𝐾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s-P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9230" y="3036332"/>
                <a:ext cx="4021397" cy="78380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/>
          <p:cNvCxnSpPr/>
          <p:nvPr/>
        </p:nvCxnSpPr>
        <p:spPr>
          <a:xfrm>
            <a:off x="6168965" y="2601655"/>
            <a:ext cx="457200" cy="533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121929" y="2286000"/>
            <a:ext cx="3144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harmonic sidereal frequency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235475" y="4648200"/>
            <a:ext cx="36843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&amp; 2</a:t>
            </a:r>
            <a:r>
              <a:rPr lang="en-US" baseline="30000" dirty="0" smtClean="0"/>
              <a:t>nd</a:t>
            </a:r>
            <a:r>
              <a:rPr lang="en-US" dirty="0" smtClean="0"/>
              <a:t> harmonic </a:t>
            </a:r>
            <a:r>
              <a:rPr lang="en-US" dirty="0"/>
              <a:t>sidereal </a:t>
            </a:r>
            <a:r>
              <a:rPr lang="en-US" dirty="0" smtClean="0"/>
              <a:t>frequency</a:t>
            </a:r>
          </a:p>
          <a:p>
            <a:r>
              <a:rPr lang="en-US" dirty="0" smtClean="0"/>
              <a:t>Annual variation</a:t>
            </a:r>
          </a:p>
          <a:p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7266059" y="3762097"/>
            <a:ext cx="474972" cy="9630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778566" y="2111796"/>
            <a:ext cx="1149916" cy="11756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2" idx="2"/>
          </p:cNvCxnSpPr>
          <p:nvPr/>
        </p:nvCxnSpPr>
        <p:spPr>
          <a:xfrm flipH="1">
            <a:off x="7928482" y="2067568"/>
            <a:ext cx="153279" cy="12822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943821" y="1698236"/>
            <a:ext cx="2275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Theory vs. experiment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75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82365423"/>
                  </p:ext>
                </p:extLst>
              </p:nvPr>
            </p:nvGraphicFramePr>
            <p:xfrm>
              <a:off x="292968" y="914400"/>
              <a:ext cx="3828961" cy="238328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1424"/>
                    <a:gridCol w="946273"/>
                    <a:gridCol w="932130"/>
                    <a:gridCol w="939134"/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82365423"/>
                  </p:ext>
                </p:extLst>
              </p:nvPr>
            </p:nvGraphicFramePr>
            <p:xfrm>
              <a:off x="292968" y="914400"/>
              <a:ext cx="3828961" cy="238328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1424"/>
                    <a:gridCol w="946273"/>
                    <a:gridCol w="932130"/>
                    <a:gridCol w="939134"/>
                  </a:tblGrid>
                  <a:tr h="39776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r="-278916" b="-5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r="-198710" b="-5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r="-101307" b="-5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r="-649" b="-503077"/>
                          </a:stretch>
                        </a:blipFill>
                      </a:tcPr>
                    </a:tc>
                  </a:tr>
                  <a:tr h="39776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98485" r="-278916" b="-39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98485" r="-198710" b="-39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98485" r="-101307" b="-39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98485" r="-649" b="-395455"/>
                          </a:stretch>
                        </a:blipFill>
                      </a:tcPr>
                    </a:tc>
                  </a:tr>
                  <a:tr h="39776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201538" r="-278916" b="-30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201538" r="-198710" b="-30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201538" r="-101307" b="-30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201538" r="-649" b="-301538"/>
                          </a:stretch>
                        </a:blipFill>
                      </a:tcPr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301538" r="-278916" b="-20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301538" r="-198710" b="-20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301538" r="-101307" b="-20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301538" r="-649" b="-201538"/>
                          </a:stretch>
                        </a:blipFill>
                      </a:tcPr>
                    </a:tc>
                  </a:tr>
                  <a:tr h="39776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401538" r="-278916" b="-10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401538" r="-198710" b="-10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401538" r="-101307" b="-10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401538" r="-649" b="-101538"/>
                          </a:stretch>
                        </a:blipFill>
                      </a:tcPr>
                    </a:tc>
                  </a:tr>
                  <a:tr h="39598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501538" r="-278916" b="-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501538" r="-198710" b="-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501538" r="-101307" b="-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501538" r="-649" b="-1538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3" name="TextBox 2"/>
          <p:cNvSpPr txBox="1"/>
          <p:nvPr/>
        </p:nvSpPr>
        <p:spPr>
          <a:xfrm>
            <a:off x="305668" y="152400"/>
            <a:ext cx="8626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Coefficients affecting the atomic spectrum in the </a:t>
            </a:r>
            <a:r>
              <a:rPr lang="en-US" sz="2400" b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laboratory frame</a:t>
            </a:r>
            <a:endParaRPr lang="en-US" sz="24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76800" y="914400"/>
            <a:ext cx="35814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/>
              <a:t>Hyperfine </a:t>
            </a:r>
            <a:r>
              <a:rPr lang="en-US" smtClean="0"/>
              <a:t>trans. </a:t>
            </a:r>
            <a:r>
              <a:rPr lang="en-US" dirty="0"/>
              <a:t>of the ground </a:t>
            </a:r>
            <a:r>
              <a:rPr lang="en-US" dirty="0" smtClean="0"/>
              <a:t>state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769230" y="3036332"/>
                <a:ext cx="4374770" cy="78380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𝛿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𝜈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≃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Δ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𝐵</m:t>
                          </m:r>
                        </m:den>
                      </m:f>
                      <m:d>
                        <m:dPr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e>
                          </m:acc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∙</m:t>
                          </m:r>
                          <m:sSub>
                            <m:sSubPr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kumimoji="0" lang="en-US" sz="2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𝝁</m:t>
                              </m:r>
                            </m:sub>
                          </m:sSub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𝐼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𝜇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𝐼𝐾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𝐾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s-P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9230" y="3036332"/>
                <a:ext cx="4374770" cy="78380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/>
          <p:cNvCxnSpPr/>
          <p:nvPr/>
        </p:nvCxnSpPr>
        <p:spPr>
          <a:xfrm>
            <a:off x="6168965" y="2601655"/>
            <a:ext cx="457200" cy="533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235475" y="4648200"/>
            <a:ext cx="36843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&amp; 2</a:t>
            </a:r>
            <a:r>
              <a:rPr lang="en-US" baseline="30000" dirty="0" smtClean="0"/>
              <a:t>nd</a:t>
            </a:r>
            <a:r>
              <a:rPr lang="en-US" dirty="0" smtClean="0"/>
              <a:t> harmonic </a:t>
            </a:r>
            <a:r>
              <a:rPr lang="en-US" dirty="0"/>
              <a:t>sidereal </a:t>
            </a:r>
            <a:r>
              <a:rPr lang="en-US" dirty="0" smtClean="0"/>
              <a:t>frequency</a:t>
            </a:r>
          </a:p>
          <a:p>
            <a:r>
              <a:rPr lang="en-US" dirty="0" smtClean="0"/>
              <a:t>Annual variation</a:t>
            </a:r>
          </a:p>
          <a:p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7266059" y="3657600"/>
            <a:ext cx="647301" cy="10675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724400" y="3972101"/>
            <a:ext cx="2517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Muonic</a:t>
            </a:r>
            <a:r>
              <a:rPr lang="en-US" dirty="0" smtClean="0"/>
              <a:t> Lorentz violation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6705600" y="3724100"/>
            <a:ext cx="299080" cy="314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247270" y="2286000"/>
            <a:ext cx="314413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1</a:t>
            </a:r>
            <a:r>
              <a:rPr lang="en-US" baseline="30000" dirty="0" smtClean="0">
                <a:solidFill>
                  <a:srgbClr val="7030A0"/>
                </a:solidFill>
              </a:rPr>
              <a:t>st</a:t>
            </a:r>
            <a:r>
              <a:rPr lang="en-US" dirty="0" smtClean="0">
                <a:solidFill>
                  <a:srgbClr val="7030A0"/>
                </a:solidFill>
              </a:rPr>
              <a:t> harmonic sidereal frequency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5668" y="3874766"/>
            <a:ext cx="380913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PR" dirty="0" smtClean="0">
                <a:solidFill>
                  <a:srgbClr val="7030A0"/>
                </a:solidFill>
              </a:rPr>
              <a:t>Hughes </a:t>
            </a:r>
            <a:r>
              <a:rPr lang="es-PR" i="1" dirty="0" smtClean="0">
                <a:solidFill>
                  <a:srgbClr val="7030A0"/>
                </a:solidFill>
              </a:rPr>
              <a:t>et al.</a:t>
            </a:r>
            <a:r>
              <a:rPr lang="es-PR" dirty="0" smtClean="0">
                <a:solidFill>
                  <a:srgbClr val="7030A0"/>
                </a:solidFill>
              </a:rPr>
              <a:t>, PRL </a:t>
            </a:r>
            <a:r>
              <a:rPr lang="es-PR" b="1" dirty="0" smtClean="0">
                <a:solidFill>
                  <a:srgbClr val="7030A0"/>
                </a:solidFill>
              </a:rPr>
              <a:t>87</a:t>
            </a:r>
            <a:r>
              <a:rPr lang="es-PR" dirty="0" smtClean="0">
                <a:solidFill>
                  <a:srgbClr val="7030A0"/>
                </a:solidFill>
              </a:rPr>
              <a:t>, 111804 (2001)</a:t>
            </a:r>
          </a:p>
          <a:p>
            <a:r>
              <a:rPr lang="es-PR" dirty="0" smtClean="0">
                <a:solidFill>
                  <a:srgbClr val="7030A0"/>
                </a:solidFill>
              </a:rPr>
              <a:t>Sideral </a:t>
            </a:r>
            <a:r>
              <a:rPr lang="es-PR" dirty="0" err="1" smtClean="0">
                <a:solidFill>
                  <a:srgbClr val="7030A0"/>
                </a:solidFill>
              </a:rPr>
              <a:t>variation</a:t>
            </a:r>
            <a:r>
              <a:rPr lang="es-PR" dirty="0" smtClean="0">
                <a:solidFill>
                  <a:srgbClr val="7030A0"/>
                </a:solidFill>
              </a:rPr>
              <a:t> </a:t>
            </a:r>
            <a:r>
              <a:rPr lang="es-PR" dirty="0" err="1" smtClean="0">
                <a:solidFill>
                  <a:srgbClr val="7030A0"/>
                </a:solidFill>
              </a:rPr>
              <a:t>study</a:t>
            </a:r>
            <a:r>
              <a:rPr lang="es-PR" dirty="0" smtClean="0">
                <a:solidFill>
                  <a:srgbClr val="7030A0"/>
                </a:solidFill>
              </a:rPr>
              <a:t> </a:t>
            </a:r>
            <a:r>
              <a:rPr lang="es-PR" dirty="0" err="1" smtClean="0">
                <a:solidFill>
                  <a:srgbClr val="7030A0"/>
                </a:solidFill>
              </a:rPr>
              <a:t>with</a:t>
            </a:r>
            <a:r>
              <a:rPr lang="es-PR" dirty="0" smtClean="0">
                <a:solidFill>
                  <a:srgbClr val="7030A0"/>
                </a:solidFill>
              </a:rPr>
              <a:t> </a:t>
            </a:r>
            <a:r>
              <a:rPr lang="es-PR" dirty="0" err="1" smtClean="0">
                <a:solidFill>
                  <a:srgbClr val="7030A0"/>
                </a:solidFill>
              </a:rPr>
              <a:t>muonium</a:t>
            </a:r>
            <a:endParaRPr lang="es-PR" dirty="0">
              <a:solidFill>
                <a:srgbClr val="7030A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5668" y="4891362"/>
            <a:ext cx="4190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MuSEUM</a:t>
            </a:r>
            <a:r>
              <a:rPr lang="en-US" dirty="0" smtClean="0"/>
              <a:t>  (Ueno, Today) could improve bounds and new signals 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6778566" y="2111796"/>
            <a:ext cx="1149916" cy="11756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25" idx="2"/>
          </p:cNvCxnSpPr>
          <p:nvPr/>
        </p:nvCxnSpPr>
        <p:spPr>
          <a:xfrm flipH="1">
            <a:off x="7928482" y="2067568"/>
            <a:ext cx="153279" cy="12822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943821" y="1698236"/>
            <a:ext cx="2275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Theory vs. experiment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26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63980887"/>
                  </p:ext>
                </p:extLst>
              </p:nvPr>
            </p:nvGraphicFramePr>
            <p:xfrm>
              <a:off x="292968" y="914400"/>
              <a:ext cx="3828961" cy="238328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1424"/>
                    <a:gridCol w="946273"/>
                    <a:gridCol w="932130"/>
                    <a:gridCol w="939134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63980887"/>
                  </p:ext>
                </p:extLst>
              </p:nvPr>
            </p:nvGraphicFramePr>
            <p:xfrm>
              <a:off x="292968" y="914400"/>
              <a:ext cx="3828961" cy="238328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1424"/>
                    <a:gridCol w="946273"/>
                    <a:gridCol w="932130"/>
                    <a:gridCol w="939134"/>
                  </a:tblGrid>
                  <a:tr h="397764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r="-101307" b="-5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r="-649" b="-503077"/>
                          </a:stretch>
                        </a:blipFill>
                      </a:tcPr>
                    </a:tc>
                  </a:tr>
                  <a:tr h="397764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98485" r="-101307" b="-39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98485" r="-649" b="-395455"/>
                          </a:stretch>
                        </a:blipFill>
                      </a:tcPr>
                    </a:tc>
                  </a:tr>
                  <a:tr h="39776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201538" r="-101307" b="-30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201538" r="-649" b="-301538"/>
                          </a:stretch>
                        </a:blipFill>
                      </a:tcPr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301538" r="-101307" b="-20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301538" r="-649" b="-201538"/>
                          </a:stretch>
                        </a:blipFill>
                      </a:tcPr>
                    </a:tc>
                  </a:tr>
                  <a:tr h="39776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401538" r="-101307" b="-10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401538" r="-649" b="-101538"/>
                          </a:stretch>
                        </a:blipFill>
                      </a:tcPr>
                    </a:tc>
                  </a:tr>
                  <a:tr h="39598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501538" r="-101307" b="-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501538" r="-649" b="-1538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3" name="TextBox 2"/>
          <p:cNvSpPr txBox="1"/>
          <p:nvPr/>
        </p:nvSpPr>
        <p:spPr>
          <a:xfrm>
            <a:off x="305668" y="152400"/>
            <a:ext cx="8626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Coefficients affecting the atomic spectrum in the </a:t>
            </a:r>
            <a:r>
              <a:rPr lang="en-US" sz="2400" b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laboratory frame</a:t>
            </a:r>
            <a:endParaRPr lang="en-US" sz="24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76800" y="914400"/>
            <a:ext cx="35814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/>
              <a:t>Hyperfine </a:t>
            </a:r>
            <a:r>
              <a:rPr lang="en-US" smtClean="0"/>
              <a:t>trans. </a:t>
            </a:r>
            <a:r>
              <a:rPr lang="en-US" dirty="0"/>
              <a:t>of the ground </a:t>
            </a:r>
            <a:r>
              <a:rPr lang="en-US" dirty="0" smtClean="0"/>
              <a:t>state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769230" y="3036332"/>
                <a:ext cx="4021397" cy="78380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𝛿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𝜈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≃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Δ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𝐵</m:t>
                          </m:r>
                        </m:den>
                      </m:f>
                      <m:d>
                        <m:dPr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e>
                          </m:acc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acc>
                                <m:accPr>
                                  <m:chr m:val="̅"/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</m:acc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𝐼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𝑇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𝐼𝐾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𝐾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s-P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9230" y="3036332"/>
                <a:ext cx="4021397" cy="78380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/>
          <p:cNvCxnSpPr/>
          <p:nvPr/>
        </p:nvCxnSpPr>
        <p:spPr>
          <a:xfrm>
            <a:off x="6168965" y="2601655"/>
            <a:ext cx="457200" cy="533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121929" y="2286000"/>
            <a:ext cx="3144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harmonic sidereal frequency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235475" y="4648200"/>
            <a:ext cx="36843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&amp; 2</a:t>
            </a:r>
            <a:r>
              <a:rPr lang="en-US" baseline="30000" dirty="0" smtClean="0"/>
              <a:t>nd</a:t>
            </a:r>
            <a:r>
              <a:rPr lang="en-US" dirty="0" smtClean="0"/>
              <a:t> harmonic </a:t>
            </a:r>
            <a:r>
              <a:rPr lang="en-US" dirty="0"/>
              <a:t>sidereal </a:t>
            </a:r>
            <a:r>
              <a:rPr lang="en-US" dirty="0" smtClean="0"/>
              <a:t>frequency</a:t>
            </a:r>
          </a:p>
          <a:p>
            <a:r>
              <a:rPr lang="en-US" dirty="0" smtClean="0"/>
              <a:t>Annual variation</a:t>
            </a:r>
          </a:p>
          <a:p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7266059" y="3762097"/>
            <a:ext cx="474972" cy="9630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778566" y="2655332"/>
            <a:ext cx="1188035" cy="6321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2" idx="2"/>
          </p:cNvCxnSpPr>
          <p:nvPr/>
        </p:nvCxnSpPr>
        <p:spPr>
          <a:xfrm flipH="1">
            <a:off x="7913360" y="2655332"/>
            <a:ext cx="227923" cy="6321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695167" y="2286000"/>
                <a:ext cx="8922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𝐻</m:t>
                    </m:r>
                  </m:oMath>
                </a14:m>
                <a:r>
                  <a:rPr lang="en-US" dirty="0" smtClean="0"/>
                  <a:t> vs.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𝐻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5167" y="2286000"/>
                <a:ext cx="892232" cy="369332"/>
              </a:xfrm>
              <a:prstGeom prst="rect">
                <a:avLst/>
              </a:prstGeom>
              <a:blipFill rotWithShape="0">
                <a:blip r:embed="rId5"/>
                <a:stretch>
                  <a:fillRect t="-8197" r="-36054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4726" y="4070913"/>
            <a:ext cx="5104532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ASACUSA (Kuroda, Today)  and  ALPHA (Friesen, Tue.) can search for these signals in the future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39427" y="1659909"/>
            <a:ext cx="1722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Coefficients for CPT violation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45216" y="5814990"/>
            <a:ext cx="80506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Testing CPT symmetry </a:t>
            </a:r>
            <a:r>
              <a:rPr lang="en-US" sz="2000" dirty="0" smtClean="0"/>
              <a:t>is more than comparing hydrogen with antihydrogen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0427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80762951"/>
                  </p:ext>
                </p:extLst>
              </p:nvPr>
            </p:nvGraphicFramePr>
            <p:xfrm>
              <a:off x="292968" y="914400"/>
              <a:ext cx="8546232" cy="557746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1424"/>
                    <a:gridCol w="946273"/>
                    <a:gridCol w="932130"/>
                    <a:gridCol w="939134"/>
                    <a:gridCol w="688394"/>
                    <a:gridCol w="699095"/>
                    <a:gridCol w="815182"/>
                    <a:gridCol w="838200"/>
                    <a:gridCol w="762000"/>
                    <a:gridCol w="914400"/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220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220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221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221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454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454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454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454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222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222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455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455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455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455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420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420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8" gridSpan="4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8" h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8" h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8" h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421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421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422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422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444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444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80762951"/>
                  </p:ext>
                </p:extLst>
              </p:nvPr>
            </p:nvGraphicFramePr>
            <p:xfrm>
              <a:off x="292968" y="914400"/>
              <a:ext cx="8546232" cy="557746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1424"/>
                    <a:gridCol w="946273"/>
                    <a:gridCol w="932130"/>
                    <a:gridCol w="939134"/>
                    <a:gridCol w="688394"/>
                    <a:gridCol w="699095"/>
                    <a:gridCol w="815182"/>
                    <a:gridCol w="838200"/>
                    <a:gridCol w="762000"/>
                    <a:gridCol w="914400"/>
                  </a:tblGrid>
                  <a:tr h="3994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r="-744578" b="-12878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r="-697419" b="-12878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r="-606536" b="-12878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r="-502597" b="-12878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r="-584956" b="-12878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r="-474783" b="-12878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3609" r="-310526" b="-12878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16667" r="-199275" b="-12878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901600" r="-120000" b="-12878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834667" b="-1287879"/>
                          </a:stretch>
                        </a:blipFill>
                      </a:tcPr>
                    </a:tc>
                  </a:tr>
                  <a:tr h="3994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101538" r="-744578" b="-12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101538" r="-697419" b="-12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101538" r="-606536" b="-12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101538" r="-502597" b="-12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101538" r="-584956" b="-12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101538" r="-474783" b="-12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3609" t="-101538" r="-310526" b="-12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16667" t="-101538" r="-199275" b="-12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901600" t="-101538" r="-120000" b="-12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834667" t="-101538" b="-1207692"/>
                          </a:stretch>
                        </a:blipFill>
                      </a:tcPr>
                    </a:tc>
                  </a:tr>
                  <a:tr h="3994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198485" r="-744578" b="-1089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198485" r="-697419" b="-1089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198485" r="-606536" b="-1089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198485" r="-502597" b="-1089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198485" r="-584956" b="-1089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198485" r="-474783" b="-1089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3609" t="-198485" r="-310526" b="-1089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16667" t="-198485" r="-199275" b="-1089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901600" t="-198485" r="-120000" b="-1089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834667" t="-198485" b="-1089394"/>
                          </a:stretch>
                        </a:blipFill>
                      </a:tcPr>
                    </a:tc>
                  </a:tr>
                  <a:tr h="3994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303077" r="-744578" b="-10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303077" r="-697419" b="-10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303077" r="-606536" b="-10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303077" r="-502597" b="-10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303077" r="-584956" b="-10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303077" r="-474783" b="-10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3609" t="-303077" r="-310526" b="-10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16667" t="-303077" r="-199275" b="-10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901600" t="-303077" r="-120000" b="-10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834667" t="-303077" b="-1006154"/>
                          </a:stretch>
                        </a:blipFill>
                      </a:tcPr>
                    </a:tc>
                  </a:tr>
                  <a:tr h="3994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396970" r="-744578" b="-8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396970" r="-697419" b="-8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396970" r="-606536" b="-8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396970" r="-502597" b="-8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396970" r="-584956" b="-8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396970" r="-474783" b="-8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3609" t="-396970" r="-310526" b="-8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16667" t="-396970" r="-199275" b="-8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901600" t="-396970" r="-120000" b="-8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834667" t="-396970" b="-890909"/>
                          </a:stretch>
                        </a:blipFill>
                      </a:tcPr>
                    </a:tc>
                  </a:tr>
                  <a:tr h="3994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504615" r="-744578" b="-8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504615" r="-697419" b="-8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504615" r="-606536" b="-8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504615" r="-502597" b="-8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504615" r="-584956" b="-8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504615" r="-474783" b="-8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3609" t="-504615" r="-310526" b="-8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16667" t="-504615" r="-199275" b="-8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901600" t="-504615" r="-120000" b="-8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834667" t="-504615" b="-804615"/>
                          </a:stretch>
                        </a:blipFill>
                      </a:tcPr>
                    </a:tc>
                  </a:tr>
                  <a:tr h="39776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604615" r="-744578" b="-7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604615" r="-697419" b="-7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604615" r="-606536" b="-7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604615" r="-502597" b="-7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604615" r="-584956" b="-7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604615" r="-474783" b="-704615"/>
                          </a:stretch>
                        </a:blipFill>
                      </a:tcPr>
                    </a:tc>
                    <a:tc rowSpan="8" gridSpan="4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8" h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8" h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8" h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9751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693939" r="-744578" b="-593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693939" r="-697419" b="-593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693939" r="-606536" b="-593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693939" r="-502597" b="-593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693939" r="-584956" b="-593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693939" r="-474783" b="-593939"/>
                          </a:stretch>
                        </a:blip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9751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806154" r="-744578" b="-5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806154" r="-697419" b="-5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806154" r="-606536" b="-5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806154" r="-502597" b="-5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806154" r="-584956" b="-5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806154" r="-474783" b="-503077"/>
                          </a:stretch>
                        </a:blip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9751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906154" r="-744578" b="-4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906154" r="-697419" b="-4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906154" r="-606536" b="-4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906154" r="-502597" b="-4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906154" r="-584956" b="-4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906154" r="-474783" b="-403077"/>
                          </a:stretch>
                        </a:blip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9776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1006154" r="-744578" b="-3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1006154" r="-697419" b="-3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1006154" r="-606536" b="-3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1006154" r="-502597" b="-3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1006154" r="-584956" b="-3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1006154" r="-474783" b="-303077"/>
                          </a:stretch>
                        </a:blip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9751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1089394" r="-744578" b="-1984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1089394" r="-697419" b="-1984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1089394" r="-606536" b="-1984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1089394" r="-502597" b="-1984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1089394" r="-584956" b="-1984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1089394" r="-474783" b="-198485"/>
                          </a:stretch>
                        </a:blip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9751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1207692" r="-744578" b="-10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1207692" r="-697419" b="-10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1207692" r="-606536" b="-10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1207692" r="-502597" b="-10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1207692" r="-584956" b="-10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1207692" r="-474783" b="-101538"/>
                          </a:stretch>
                        </a:blip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9751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1307692" r="-744578" b="-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1307692" r="-697419" b="-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1307692" r="-606536" b="-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1307692" r="-502597" b="-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1307692" r="-584956" b="-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1307692" r="-474783" b="-1538"/>
                          </a:stretch>
                        </a:blip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3" name="TextBox 2"/>
          <p:cNvSpPr txBox="1"/>
          <p:nvPr/>
        </p:nvSpPr>
        <p:spPr>
          <a:xfrm>
            <a:off x="305668" y="152400"/>
            <a:ext cx="8626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Coefficients affecting the atomic spectrum in the </a:t>
            </a:r>
            <a:r>
              <a:rPr lang="en-US" sz="2400" b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laboratory frame</a:t>
            </a:r>
            <a:endParaRPr lang="en-US" sz="24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62600" y="3352800"/>
            <a:ext cx="35814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Hyperfine </a:t>
            </a:r>
            <a:r>
              <a:rPr lang="en-US" dirty="0" smtClean="0"/>
              <a:t>trans. </a:t>
            </a:r>
            <a:r>
              <a:rPr lang="en-US" dirty="0"/>
              <a:t>of the ground </a:t>
            </a:r>
            <a:r>
              <a:rPr lang="en-US" dirty="0" smtClean="0"/>
              <a:t>state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562600" y="3745468"/>
            <a:ext cx="167640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1S-2S transition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8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8946280"/>
                  </p:ext>
                </p:extLst>
              </p:nvPr>
            </p:nvGraphicFramePr>
            <p:xfrm>
              <a:off x="292968" y="914400"/>
              <a:ext cx="5216450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1424"/>
                    <a:gridCol w="946273"/>
                    <a:gridCol w="932130"/>
                    <a:gridCol w="939134"/>
                    <a:gridCol w="688394"/>
                    <a:gridCol w="699095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84356685"/>
                  </p:ext>
                </p:extLst>
              </p:nvPr>
            </p:nvGraphicFramePr>
            <p:xfrm>
              <a:off x="292968" y="914400"/>
              <a:ext cx="5216450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1424"/>
                    <a:gridCol w="946273"/>
                    <a:gridCol w="932130"/>
                    <a:gridCol w="939134"/>
                    <a:gridCol w="688394"/>
                    <a:gridCol w="699095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100000" r="-10177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100000" b="-10000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200000" r="-10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20000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3" name="TextBox 2"/>
          <p:cNvSpPr txBox="1"/>
          <p:nvPr/>
        </p:nvSpPr>
        <p:spPr>
          <a:xfrm>
            <a:off x="305668" y="152400"/>
            <a:ext cx="8626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Coefficients affecting the atomic spectrum in the </a:t>
            </a:r>
            <a:r>
              <a:rPr lang="en-US" sz="2400" b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laboratory frame</a:t>
            </a:r>
            <a:endParaRPr lang="en-US" sz="24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67400" y="1371600"/>
            <a:ext cx="167640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1S-2S transition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828674" y="2637355"/>
                <a:ext cx="2666999" cy="5163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𝛿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𝜈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∆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𝑆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𝛽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∙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</m:acc>
                    </m:oMath>
                  </m:oMathPara>
                </a14:m>
                <a:endParaRPr kumimoji="0" lang="es-P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674" y="2637355"/>
                <a:ext cx="2666999" cy="51636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/>
          <p:nvPr/>
        </p:nvCxnSpPr>
        <p:spPr>
          <a:xfrm flipH="1">
            <a:off x="2681572" y="2591675"/>
            <a:ext cx="201158" cy="2081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987288" y="2137870"/>
            <a:ext cx="3429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Theory vs. experiment comparison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563657" y="3451982"/>
            <a:ext cx="319702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harmonic </a:t>
            </a:r>
            <a:r>
              <a:rPr lang="en-US" dirty="0"/>
              <a:t>sidereal </a:t>
            </a:r>
            <a:r>
              <a:rPr lang="en-US" dirty="0" smtClean="0"/>
              <a:t>frequency</a:t>
            </a:r>
          </a:p>
          <a:p>
            <a:r>
              <a:rPr lang="en-US" dirty="0" smtClean="0"/>
              <a:t>Annual variation</a:t>
            </a:r>
          </a:p>
          <a:p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041127" y="3109896"/>
            <a:ext cx="598655" cy="3420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357696" y="2505273"/>
            <a:ext cx="339200" cy="190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040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53000" y="3727196"/>
            <a:ext cx="2967369" cy="750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84356685"/>
                  </p:ext>
                </p:extLst>
              </p:nvPr>
            </p:nvGraphicFramePr>
            <p:xfrm>
              <a:off x="292968" y="914400"/>
              <a:ext cx="5216450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1424"/>
                    <a:gridCol w="946273"/>
                    <a:gridCol w="932130"/>
                    <a:gridCol w="939134"/>
                    <a:gridCol w="688394"/>
                    <a:gridCol w="699095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84356685"/>
                  </p:ext>
                </p:extLst>
              </p:nvPr>
            </p:nvGraphicFramePr>
            <p:xfrm>
              <a:off x="292968" y="914400"/>
              <a:ext cx="5216450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1424"/>
                    <a:gridCol w="946273"/>
                    <a:gridCol w="932130"/>
                    <a:gridCol w="939134"/>
                    <a:gridCol w="688394"/>
                    <a:gridCol w="699095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100000" r="-10177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100000" b="-10000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200000" r="-10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20000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3" name="TextBox 2"/>
          <p:cNvSpPr txBox="1"/>
          <p:nvPr/>
        </p:nvSpPr>
        <p:spPr>
          <a:xfrm>
            <a:off x="305668" y="152400"/>
            <a:ext cx="8626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Coefficients affecting the atomic spectrum in the </a:t>
            </a:r>
            <a:r>
              <a:rPr lang="en-US" sz="2400" b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laboratory frame</a:t>
            </a:r>
            <a:endParaRPr lang="en-US" sz="24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67400" y="1371600"/>
            <a:ext cx="167640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1S-2S transition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828674" y="2637355"/>
                <a:ext cx="2666999" cy="55463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𝛿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𝜈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∆</m:t>
                      </m:r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𝑆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𝜇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𝛽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∙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∆</m:t>
                      </m:r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kumimoji="0" lang="es-P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674" y="2637355"/>
                <a:ext cx="2666999" cy="55463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/>
          <p:nvPr/>
        </p:nvCxnSpPr>
        <p:spPr>
          <a:xfrm flipH="1">
            <a:off x="2846842" y="2535004"/>
            <a:ext cx="201158" cy="2081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987288" y="2137870"/>
            <a:ext cx="3429785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Theory vs. experiment comparison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48906" y="3451982"/>
            <a:ext cx="319702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harmonic </a:t>
            </a:r>
            <a:r>
              <a:rPr lang="en-US" dirty="0"/>
              <a:t>sidereal </a:t>
            </a:r>
            <a:r>
              <a:rPr lang="en-US" dirty="0" smtClean="0"/>
              <a:t>frequency</a:t>
            </a:r>
          </a:p>
          <a:p>
            <a:r>
              <a:rPr lang="en-US" dirty="0" smtClean="0"/>
              <a:t>Annual variation</a:t>
            </a:r>
          </a:p>
          <a:p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041127" y="3109896"/>
            <a:ext cx="598655" cy="3420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5047403" y="4102363"/>
                <a:ext cx="2872966" cy="38100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22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NR</m:t>
                          </m:r>
                        </m:sup>
                      </m:sSubSup>
                      <m:r>
                        <a:rPr lang="en-US" i="1">
                          <a:solidFill>
                            <a:srgbClr val="7030A0"/>
                          </a:solidFill>
                          <a:latin typeface="Cambria Math"/>
                        </a:rPr>
                        <m:t>+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22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NR</m:t>
                          </m:r>
                        </m:sup>
                      </m:sSubSup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∼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7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GeV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7403" y="4102363"/>
                <a:ext cx="2872966" cy="38100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5515887" y="3733031"/>
            <a:ext cx="1875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Muon coefficients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68185" y="4538246"/>
            <a:ext cx="4413815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7030A0"/>
                </a:solidFill>
              </a:rPr>
              <a:t>Gomes, </a:t>
            </a:r>
            <a:r>
              <a:rPr lang="en-US" sz="1600" dirty="0" err="1" smtClean="0">
                <a:solidFill>
                  <a:srgbClr val="7030A0"/>
                </a:solidFill>
              </a:rPr>
              <a:t>Kostelecký</a:t>
            </a:r>
            <a:r>
              <a:rPr lang="en-US" sz="1600" dirty="0" smtClean="0">
                <a:solidFill>
                  <a:srgbClr val="7030A0"/>
                </a:solidFill>
              </a:rPr>
              <a:t> and AJV, PRD </a:t>
            </a:r>
            <a:r>
              <a:rPr lang="en-US" sz="1600" b="1" dirty="0" smtClean="0">
                <a:solidFill>
                  <a:srgbClr val="7030A0"/>
                </a:solidFill>
              </a:rPr>
              <a:t>90</a:t>
            </a:r>
            <a:r>
              <a:rPr lang="en-US" sz="1600" dirty="0">
                <a:solidFill>
                  <a:srgbClr val="7030A0"/>
                </a:solidFill>
              </a:rPr>
              <a:t>, </a:t>
            </a:r>
            <a:r>
              <a:rPr lang="en-US" sz="1600" dirty="0" smtClean="0">
                <a:solidFill>
                  <a:srgbClr val="7030A0"/>
                </a:solidFill>
              </a:rPr>
              <a:t>076009 (2014</a:t>
            </a:r>
            <a:r>
              <a:rPr lang="en-US" sz="1600" dirty="0" smtClean="0">
                <a:solidFill>
                  <a:srgbClr val="7030A0"/>
                </a:solidFill>
              </a:rPr>
              <a:t>) </a:t>
            </a:r>
            <a:endParaRPr lang="en-US" sz="1600" dirty="0">
              <a:solidFill>
                <a:srgbClr val="7030A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357696" y="2505273"/>
            <a:ext cx="339200" cy="190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130907" y="5474732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err="1" smtClean="0"/>
              <a:t>Kirch</a:t>
            </a:r>
            <a:r>
              <a:rPr lang="en-US" sz="1600" dirty="0" smtClean="0"/>
              <a:t> </a:t>
            </a:r>
            <a:r>
              <a:rPr lang="en-US" sz="1600" i="1" dirty="0" smtClean="0"/>
              <a:t>et. al.</a:t>
            </a:r>
            <a:r>
              <a:rPr lang="en-US" sz="1600" dirty="0" smtClean="0"/>
              <a:t>, </a:t>
            </a:r>
            <a:r>
              <a:rPr lang="en-US" sz="1600" dirty="0"/>
              <a:t>IJMPCS </a:t>
            </a:r>
            <a:r>
              <a:rPr lang="en-US" sz="1600" b="1" dirty="0" smtClean="0"/>
              <a:t>30</a:t>
            </a:r>
            <a:r>
              <a:rPr lang="en-US" sz="1600" dirty="0" smtClean="0"/>
              <a:t>, 1460258 </a:t>
            </a:r>
            <a:r>
              <a:rPr lang="en-US" sz="1600" dirty="0"/>
              <a:t>(2014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26" name="Rectangle 25"/>
          <p:cNvSpPr/>
          <p:nvPr/>
        </p:nvSpPr>
        <p:spPr>
          <a:xfrm>
            <a:off x="1130907" y="5105400"/>
            <a:ext cx="77073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Annual variation study of 1S-2S </a:t>
            </a:r>
            <a:r>
              <a:rPr lang="en-US" dirty="0" err="1" smtClean="0"/>
              <a:t>muonium</a:t>
            </a:r>
            <a:r>
              <a:rPr lang="en-US" dirty="0" smtClean="0"/>
              <a:t> (proposed as a gravity antimatter test)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0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60770905"/>
                  </p:ext>
                </p:extLst>
              </p:nvPr>
            </p:nvGraphicFramePr>
            <p:xfrm>
              <a:off x="292968" y="914400"/>
              <a:ext cx="5216450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1424"/>
                    <a:gridCol w="946273"/>
                    <a:gridCol w="932130"/>
                    <a:gridCol w="939134"/>
                    <a:gridCol w="688394"/>
                    <a:gridCol w="699095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84356685"/>
                  </p:ext>
                </p:extLst>
              </p:nvPr>
            </p:nvGraphicFramePr>
            <p:xfrm>
              <a:off x="292968" y="914400"/>
              <a:ext cx="5216450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1424"/>
                    <a:gridCol w="946273"/>
                    <a:gridCol w="932130"/>
                    <a:gridCol w="939134"/>
                    <a:gridCol w="688394"/>
                    <a:gridCol w="699095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100000" r="-10177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100000" b="-10000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200000" r="-10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20000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3" name="TextBox 2"/>
          <p:cNvSpPr txBox="1"/>
          <p:nvPr/>
        </p:nvSpPr>
        <p:spPr>
          <a:xfrm>
            <a:off x="305668" y="152400"/>
            <a:ext cx="8626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Coefficients affecting the atomic spectrum in the </a:t>
            </a:r>
            <a:r>
              <a:rPr lang="en-US" sz="2400" b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laboratory frame</a:t>
            </a:r>
            <a:endParaRPr lang="en-US" sz="24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828674" y="2637355"/>
                <a:ext cx="2666999" cy="55553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𝛿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𝜈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∆</m:t>
                      </m:r>
                      <m:acc>
                        <m:accPr>
                          <m:chr m:val="̅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𝑆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𝛽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∙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acc>
                            <m:accPr>
                              <m:chr m:val="̅"/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𝑉</m:t>
                              </m:r>
                            </m:e>
                          </m:acc>
                        </m:e>
                      </m:acc>
                    </m:oMath>
                  </m:oMathPara>
                </a14:m>
                <a:endParaRPr kumimoji="0" lang="es-P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674" y="2637355"/>
                <a:ext cx="2666999" cy="55553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/>
          <p:nvPr/>
        </p:nvCxnSpPr>
        <p:spPr>
          <a:xfrm flipH="1">
            <a:off x="2681572" y="2591675"/>
            <a:ext cx="201158" cy="2081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666868" y="2137870"/>
                <a:ext cx="891206" cy="369332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/>
                      </a:rPr>
                      <m:t>𝐻</m:t>
                    </m:r>
                  </m:oMath>
                </a14:m>
                <a:r>
                  <a:rPr lang="en-US" dirty="0" smtClean="0">
                    <a:solidFill>
                      <a:srgbClr val="7030A0"/>
                    </a:solidFill>
                  </a:rPr>
                  <a:t> vs.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𝐻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6868" y="2137870"/>
                <a:ext cx="891206" cy="369332"/>
              </a:xfrm>
              <a:prstGeom prst="rect">
                <a:avLst/>
              </a:prstGeom>
              <a:blipFill rotWithShape="1">
                <a:blip r:embed="rId5"/>
                <a:stretch>
                  <a:fillRect t="-8333" r="-36054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1563657" y="3451982"/>
            <a:ext cx="319702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harmonic </a:t>
            </a:r>
            <a:r>
              <a:rPr lang="en-US" dirty="0"/>
              <a:t>sidereal </a:t>
            </a:r>
            <a:r>
              <a:rPr lang="en-US" dirty="0" smtClean="0"/>
              <a:t>frequency</a:t>
            </a:r>
          </a:p>
          <a:p>
            <a:r>
              <a:rPr lang="en-US" dirty="0" smtClean="0"/>
              <a:t>Annual variation</a:t>
            </a:r>
          </a:p>
          <a:p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041127" y="3109896"/>
            <a:ext cx="598655" cy="3420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683604" y="5014811"/>
                <a:ext cx="2101857" cy="3810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US" b="0" i="0" smtClean="0">
                            <a:latin typeface="Cambria Math" charset="0"/>
                          </a:rPr>
                          <m:t>22</m:t>
                        </m:r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</a:rPr>
                          <m:t>NR</m:t>
                        </m:r>
                      </m:sup>
                    </m:sSubSup>
                    <m:r>
                      <a:rPr lang="en-US" b="0" i="1" smtClean="0">
                        <a:latin typeface="Cambria Math" charset="0"/>
                      </a:rPr>
                      <m:t>∼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−6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</a:rPr>
                          <m:t>GeV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3604" y="5014811"/>
                <a:ext cx="2101857" cy="381002"/>
              </a:xfrm>
              <a:prstGeom prst="rect">
                <a:avLst/>
              </a:prstGeom>
              <a:blipFill rotWithShape="1">
                <a:blip r:embed="rId6"/>
                <a:stretch>
                  <a:fillRect b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6074897" y="4657149"/>
            <a:ext cx="1319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</a:t>
            </a:r>
            <a:r>
              <a:rPr lang="en-US" dirty="0" err="1" smtClean="0"/>
              <a:t>ositronium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416420" y="5128179"/>
                <a:ext cx="2129942" cy="3810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0" smtClean="0">
                              <a:latin typeface="Cambria Math" charset="0"/>
                            </a:rPr>
                            <m:t>220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charset="0"/>
                            </a:rPr>
                            <m:t>NR</m:t>
                          </m:r>
                        </m:sup>
                      </m:sSubSup>
                      <m:r>
                        <a:rPr lang="en-US" b="0" i="1" smtClean="0">
                          <a:latin typeface="Cambria Math" charset="0"/>
                        </a:rPr>
                        <m:t>∼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7</m:t>
                          </m:r>
                        </m:sup>
                      </m:sSup>
                      <m:r>
                        <a:rPr lang="en-US" b="0" i="1" smtClean="0"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charset="0"/>
                            </a:rPr>
                            <m:t>GeV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6420" y="5128179"/>
                <a:ext cx="2129942" cy="38100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416420" y="4758847"/>
                <a:ext cx="27042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Antihydrogen  (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∼</m:t>
                    </m:r>
                  </m:oMath>
                </a14:m>
                <a:r>
                  <a:rPr lang="en-US" dirty="0" smtClean="0"/>
                  <a:t>100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kHz</m:t>
                    </m:r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6420" y="4758847"/>
                <a:ext cx="2704266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1802" t="-8333" r="-1351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029200" y="5452646"/>
            <a:ext cx="3865097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7030A0"/>
                </a:solidFill>
              </a:rPr>
              <a:t>Kostelecký</a:t>
            </a:r>
            <a:r>
              <a:rPr lang="en-US" sz="1600" dirty="0" smtClean="0">
                <a:solidFill>
                  <a:srgbClr val="7030A0"/>
                </a:solidFill>
              </a:rPr>
              <a:t> and AJV, PRD </a:t>
            </a:r>
            <a:r>
              <a:rPr lang="en-US" sz="1600" b="1" dirty="0" smtClean="0">
                <a:solidFill>
                  <a:srgbClr val="7030A0"/>
                </a:solidFill>
              </a:rPr>
              <a:t>92</a:t>
            </a:r>
            <a:r>
              <a:rPr lang="en-US" sz="1600" dirty="0" smtClean="0">
                <a:solidFill>
                  <a:srgbClr val="7030A0"/>
                </a:solidFill>
              </a:rPr>
              <a:t>, </a:t>
            </a:r>
            <a:r>
              <a:rPr lang="en-US" sz="1600" dirty="0">
                <a:solidFill>
                  <a:srgbClr val="7030A0"/>
                </a:solidFill>
              </a:rPr>
              <a:t>056002 (2015</a:t>
            </a:r>
            <a:r>
              <a:rPr lang="en-US" sz="1600" dirty="0" smtClean="0">
                <a:solidFill>
                  <a:srgbClr val="7030A0"/>
                </a:solidFill>
              </a:rPr>
              <a:t>). </a:t>
            </a:r>
            <a:endParaRPr lang="en-US" sz="1600" dirty="0">
              <a:solidFill>
                <a:srgbClr val="7030A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43000" y="5509181"/>
            <a:ext cx="3346494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7030A0"/>
                </a:solidFill>
              </a:rPr>
              <a:t>Ahmadi </a:t>
            </a:r>
            <a:r>
              <a:rPr lang="en-US" sz="1600" i="1" dirty="0" smtClean="0">
                <a:solidFill>
                  <a:srgbClr val="7030A0"/>
                </a:solidFill>
              </a:rPr>
              <a:t>et. al., </a:t>
            </a:r>
            <a:r>
              <a:rPr lang="en-US" sz="1600" dirty="0" smtClean="0">
                <a:solidFill>
                  <a:srgbClr val="7030A0"/>
                </a:solidFill>
              </a:rPr>
              <a:t>nature </a:t>
            </a:r>
            <a:r>
              <a:rPr lang="en-US" sz="1600" b="1" dirty="0" smtClean="0">
                <a:solidFill>
                  <a:srgbClr val="7030A0"/>
                </a:solidFill>
              </a:rPr>
              <a:t>541</a:t>
            </a:r>
            <a:r>
              <a:rPr lang="en-US" sz="1600" dirty="0" smtClean="0">
                <a:solidFill>
                  <a:srgbClr val="7030A0"/>
                </a:solidFill>
              </a:rPr>
              <a:t>, 506 (2017</a:t>
            </a:r>
            <a:r>
              <a:rPr lang="en-US" sz="1600" dirty="0" smtClean="0"/>
              <a:t>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322017" y="4753012"/>
            <a:ext cx="2798669" cy="7503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357696" y="2505273"/>
            <a:ext cx="339200" cy="190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023948" y="6400800"/>
            <a:ext cx="38015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Crivelli</a:t>
            </a:r>
            <a:r>
              <a:rPr lang="en-US" sz="1600" dirty="0" smtClean="0"/>
              <a:t> </a:t>
            </a:r>
            <a:r>
              <a:rPr lang="en-US" sz="1600" i="1" dirty="0" smtClean="0"/>
              <a:t>et. al.</a:t>
            </a:r>
            <a:r>
              <a:rPr lang="en-US" sz="1600" dirty="0" smtClean="0"/>
              <a:t>, IJMPCS </a:t>
            </a:r>
            <a:r>
              <a:rPr lang="en-US" sz="1600" b="1" dirty="0" smtClean="0"/>
              <a:t>30</a:t>
            </a:r>
            <a:r>
              <a:rPr lang="en-US" sz="1600" dirty="0" smtClean="0"/>
              <a:t>, </a:t>
            </a:r>
            <a:r>
              <a:rPr lang="en-US" sz="1600" dirty="0"/>
              <a:t>1460257 (2014</a:t>
            </a:r>
            <a:r>
              <a:rPr lang="en-US" sz="1600" dirty="0" smtClean="0"/>
              <a:t>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23948" y="6050133"/>
            <a:ext cx="81200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Annual variation study of 1S-2S </a:t>
            </a:r>
            <a:r>
              <a:rPr lang="en-US" dirty="0" smtClean="0"/>
              <a:t>positronium</a:t>
            </a:r>
            <a:r>
              <a:rPr lang="en-US" baseline="30000" dirty="0" smtClean="0"/>
              <a:t>1</a:t>
            </a:r>
            <a:r>
              <a:rPr lang="en-US" dirty="0" smtClean="0"/>
              <a:t> (</a:t>
            </a:r>
            <a:r>
              <a:rPr lang="en-US" dirty="0"/>
              <a:t>proposed as a gravity antimatter test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867400" y="1371600"/>
            <a:ext cx="167640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1S-2S transition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5570110" y="4165502"/>
            <a:ext cx="2328843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Theory vs. experiment 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5617697" y="4657149"/>
            <a:ext cx="2167764" cy="7386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57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23011467"/>
                  </p:ext>
                </p:extLst>
              </p:nvPr>
            </p:nvGraphicFramePr>
            <p:xfrm>
              <a:off x="292968" y="914400"/>
              <a:ext cx="8546232" cy="557746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1424"/>
                    <a:gridCol w="946273"/>
                    <a:gridCol w="932130"/>
                    <a:gridCol w="939134"/>
                    <a:gridCol w="688394"/>
                    <a:gridCol w="699095"/>
                    <a:gridCol w="815182"/>
                    <a:gridCol w="838200"/>
                    <a:gridCol w="762000"/>
                    <a:gridCol w="914400"/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220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220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221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221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454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454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454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454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222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222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455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455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455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455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420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420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8" gridSpan="4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8" h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8" h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8" h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421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421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422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422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444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444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80762951"/>
                  </p:ext>
                </p:extLst>
              </p:nvPr>
            </p:nvGraphicFramePr>
            <p:xfrm>
              <a:off x="292968" y="914400"/>
              <a:ext cx="8546232" cy="557746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1424"/>
                    <a:gridCol w="946273"/>
                    <a:gridCol w="932130"/>
                    <a:gridCol w="939134"/>
                    <a:gridCol w="688394"/>
                    <a:gridCol w="699095"/>
                    <a:gridCol w="815182"/>
                    <a:gridCol w="838200"/>
                    <a:gridCol w="762000"/>
                    <a:gridCol w="914400"/>
                  </a:tblGrid>
                  <a:tr h="3994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r="-744578" b="-12878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r="-697419" b="-12878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r="-606536" b="-12878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r="-502597" b="-12878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r="-584956" b="-12878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r="-474783" b="-12878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3609" r="-310526" b="-12878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16667" r="-199275" b="-12878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901600" r="-120000" b="-12878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834667" b="-1287879"/>
                          </a:stretch>
                        </a:blipFill>
                      </a:tcPr>
                    </a:tc>
                  </a:tr>
                  <a:tr h="3994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101538" r="-744578" b="-12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101538" r="-697419" b="-12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101538" r="-606536" b="-12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101538" r="-502597" b="-12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101538" r="-584956" b="-12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101538" r="-474783" b="-12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3609" t="-101538" r="-310526" b="-12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16667" t="-101538" r="-199275" b="-12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901600" t="-101538" r="-120000" b="-12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834667" t="-101538" b="-1207692"/>
                          </a:stretch>
                        </a:blipFill>
                      </a:tcPr>
                    </a:tc>
                  </a:tr>
                  <a:tr h="3994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198485" r="-744578" b="-1089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198485" r="-697419" b="-1089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198485" r="-606536" b="-1089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198485" r="-502597" b="-1089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198485" r="-584956" b="-1089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198485" r="-474783" b="-1089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3609" t="-198485" r="-310526" b="-1089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16667" t="-198485" r="-199275" b="-1089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901600" t="-198485" r="-120000" b="-1089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834667" t="-198485" b="-1089394"/>
                          </a:stretch>
                        </a:blipFill>
                      </a:tcPr>
                    </a:tc>
                  </a:tr>
                  <a:tr h="3994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303077" r="-744578" b="-10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303077" r="-697419" b="-10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303077" r="-606536" b="-10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303077" r="-502597" b="-10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303077" r="-584956" b="-10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303077" r="-474783" b="-10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3609" t="-303077" r="-310526" b="-10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16667" t="-303077" r="-199275" b="-10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901600" t="-303077" r="-120000" b="-10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834667" t="-303077" b="-1006154"/>
                          </a:stretch>
                        </a:blipFill>
                      </a:tcPr>
                    </a:tc>
                  </a:tr>
                  <a:tr h="3994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396970" r="-744578" b="-8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396970" r="-697419" b="-8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396970" r="-606536" b="-8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396970" r="-502597" b="-8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396970" r="-584956" b="-8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396970" r="-474783" b="-8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3609" t="-396970" r="-310526" b="-8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16667" t="-396970" r="-199275" b="-8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901600" t="-396970" r="-120000" b="-8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834667" t="-396970" b="-890909"/>
                          </a:stretch>
                        </a:blipFill>
                      </a:tcPr>
                    </a:tc>
                  </a:tr>
                  <a:tr h="3994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504615" r="-744578" b="-8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504615" r="-697419" b="-8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504615" r="-606536" b="-8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504615" r="-502597" b="-8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504615" r="-584956" b="-8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504615" r="-474783" b="-8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3609" t="-504615" r="-310526" b="-8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16667" t="-504615" r="-199275" b="-8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901600" t="-504615" r="-120000" b="-8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834667" t="-504615" b="-804615"/>
                          </a:stretch>
                        </a:blipFill>
                      </a:tcPr>
                    </a:tc>
                  </a:tr>
                  <a:tr h="39776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604615" r="-744578" b="-7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604615" r="-697419" b="-7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604615" r="-606536" b="-7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604615" r="-502597" b="-7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604615" r="-584956" b="-7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604615" r="-474783" b="-704615"/>
                          </a:stretch>
                        </a:blipFill>
                      </a:tcPr>
                    </a:tc>
                    <a:tc rowSpan="8" gridSpan="4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8" h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8" h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8" h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9751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693939" r="-744578" b="-593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693939" r="-697419" b="-593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693939" r="-606536" b="-593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693939" r="-502597" b="-593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693939" r="-584956" b="-593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693939" r="-474783" b="-593939"/>
                          </a:stretch>
                        </a:blip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9751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806154" r="-744578" b="-5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806154" r="-697419" b="-5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806154" r="-606536" b="-5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806154" r="-502597" b="-5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806154" r="-584956" b="-5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806154" r="-474783" b="-503077"/>
                          </a:stretch>
                        </a:blip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9751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906154" r="-744578" b="-4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906154" r="-697419" b="-4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906154" r="-606536" b="-4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906154" r="-502597" b="-4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906154" r="-584956" b="-4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906154" r="-474783" b="-403077"/>
                          </a:stretch>
                        </a:blip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9776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1006154" r="-744578" b="-3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1006154" r="-697419" b="-3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1006154" r="-606536" b="-3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1006154" r="-502597" b="-3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1006154" r="-584956" b="-3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1006154" r="-474783" b="-303077"/>
                          </a:stretch>
                        </a:blip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9751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1089394" r="-744578" b="-1984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1089394" r="-697419" b="-1984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1089394" r="-606536" b="-1984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1089394" r="-502597" b="-1984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1089394" r="-584956" b="-1984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1089394" r="-474783" b="-198485"/>
                          </a:stretch>
                        </a:blip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9751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1207692" r="-744578" b="-10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1207692" r="-697419" b="-10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1207692" r="-606536" b="-10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1207692" r="-502597" b="-10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1207692" r="-584956" b="-10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1207692" r="-474783" b="-101538"/>
                          </a:stretch>
                        </a:blip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9751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1307692" r="-744578" b="-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1307692" r="-697419" b="-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1307692" r="-606536" b="-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1307692" r="-502597" b="-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1307692" r="-584956" b="-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1307692" r="-474783" b="-1538"/>
                          </a:stretch>
                        </a:blip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3" name="TextBox 2"/>
          <p:cNvSpPr txBox="1"/>
          <p:nvPr/>
        </p:nvSpPr>
        <p:spPr>
          <a:xfrm>
            <a:off x="305668" y="152400"/>
            <a:ext cx="8626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Coefficients affecting the atomic spectrum in the </a:t>
            </a:r>
            <a:r>
              <a:rPr lang="en-US" sz="2400" b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laboratory frame</a:t>
            </a:r>
            <a:endParaRPr lang="en-US" sz="24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62600" y="3352800"/>
            <a:ext cx="35814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Hyperfine </a:t>
            </a:r>
            <a:r>
              <a:rPr lang="en-US" dirty="0" smtClean="0"/>
              <a:t>trans. </a:t>
            </a:r>
            <a:r>
              <a:rPr lang="en-US" dirty="0"/>
              <a:t>of the ground </a:t>
            </a:r>
            <a:r>
              <a:rPr lang="en-US" dirty="0" smtClean="0"/>
              <a:t>state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562600" y="3745468"/>
            <a:ext cx="167640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1S-2S transition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95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005" y="846196"/>
            <a:ext cx="489753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Flowchart: Alternate Process 3"/>
          <p:cNvSpPr/>
          <p:nvPr/>
        </p:nvSpPr>
        <p:spPr>
          <a:xfrm>
            <a:off x="4872756" y="1441866"/>
            <a:ext cx="4203928" cy="2009061"/>
          </a:xfrm>
          <a:prstGeom prst="flowChartAlternateProcess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Experimental results are independent of the overall orientation and velocity of the experiment </a:t>
            </a:r>
            <a:endParaRPr kumimoji="0" lang="en-US" sz="2800" b="0" i="0" u="none" strike="noStrike" kern="1200" cap="none" spc="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48626" y="0"/>
            <a:ext cx="4245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 w="1143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Lorentz symmetry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DD09D9D-4E9A-4A31-9F10-415CEA91B7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47" y="4484132"/>
            <a:ext cx="2497015" cy="14292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0037AAD-1A97-4A3E-A3F8-D04588D40650}"/>
              </a:ext>
            </a:extLst>
          </p:cNvPr>
          <p:cNvSpPr txBox="1"/>
          <p:nvPr/>
        </p:nvSpPr>
        <p:spPr>
          <a:xfrm>
            <a:off x="-8853" y="4026779"/>
            <a:ext cx="3194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inertial reference frame</a:t>
            </a:r>
          </a:p>
        </p:txBody>
      </p:sp>
    </p:spTree>
    <p:extLst>
      <p:ext uri="{BB962C8B-B14F-4D97-AF65-F5344CB8AC3E}">
        <p14:creationId xmlns:p14="http://schemas.microsoft.com/office/powerpoint/2010/main" val="410959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0307910"/>
                  </p:ext>
                </p:extLst>
              </p:nvPr>
            </p:nvGraphicFramePr>
            <p:xfrm>
              <a:off x="292968" y="914400"/>
              <a:ext cx="8546232" cy="557746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1424"/>
                    <a:gridCol w="946273"/>
                    <a:gridCol w="932130"/>
                    <a:gridCol w="939134"/>
                    <a:gridCol w="688394"/>
                    <a:gridCol w="699095"/>
                    <a:gridCol w="815182"/>
                    <a:gridCol w="838200"/>
                    <a:gridCol w="762000"/>
                    <a:gridCol w="914400"/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220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220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221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221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454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454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454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454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222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222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455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455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455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455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420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420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8" gridSpan="4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8" h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8" h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8" h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421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421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422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422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444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444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0307910"/>
                  </p:ext>
                </p:extLst>
              </p:nvPr>
            </p:nvGraphicFramePr>
            <p:xfrm>
              <a:off x="292968" y="914400"/>
              <a:ext cx="8546232" cy="557746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1424"/>
                    <a:gridCol w="946273"/>
                    <a:gridCol w="932130"/>
                    <a:gridCol w="939134"/>
                    <a:gridCol w="688394"/>
                    <a:gridCol w="699095"/>
                    <a:gridCol w="815182"/>
                    <a:gridCol w="838200"/>
                    <a:gridCol w="762000"/>
                    <a:gridCol w="914400"/>
                  </a:tblGrid>
                  <a:tr h="3994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r="-744578" b="-12878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r="-697419" b="-12878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r="-606536" b="-12878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r="-502597" b="-12878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r="-584956" b="-12878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r="-474783" b="-12878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3609" r="-310526" b="-12878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16667" r="-199275" b="-12878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901600" r="-120000" b="-12878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834667" b="-1287879"/>
                          </a:stretch>
                        </a:blipFill>
                      </a:tcPr>
                    </a:tc>
                  </a:tr>
                  <a:tr h="3994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101538" r="-744578" b="-12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101538" r="-697419" b="-12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101538" r="-606536" b="-12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101538" r="-502597" b="-12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101538" r="-584956" b="-12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101538" r="-474783" b="-12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3609" t="-101538" r="-310526" b="-12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16667" t="-101538" r="-199275" b="-12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901600" t="-101538" r="-120000" b="-12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834667" t="-101538" b="-1207692"/>
                          </a:stretch>
                        </a:blipFill>
                      </a:tcPr>
                    </a:tc>
                  </a:tr>
                  <a:tr h="3994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198485" r="-744578" b="-1089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198485" r="-697419" b="-1089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198485" r="-606536" b="-1089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198485" r="-502597" b="-1089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198485" r="-584956" b="-1089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198485" r="-474783" b="-1089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3609" t="-198485" r="-310526" b="-1089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16667" t="-198485" r="-199275" b="-1089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901600" t="-198485" r="-120000" b="-1089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834667" t="-198485" b="-1089394"/>
                          </a:stretch>
                        </a:blipFill>
                      </a:tcPr>
                    </a:tc>
                  </a:tr>
                  <a:tr h="3994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303077" r="-744578" b="-10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303077" r="-697419" b="-10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303077" r="-606536" b="-10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303077" r="-502597" b="-10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303077" r="-584956" b="-10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303077" r="-474783" b="-10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3609" t="-303077" r="-310526" b="-10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16667" t="-303077" r="-199275" b="-10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901600" t="-303077" r="-120000" b="-10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834667" t="-303077" b="-1006154"/>
                          </a:stretch>
                        </a:blipFill>
                      </a:tcPr>
                    </a:tc>
                  </a:tr>
                  <a:tr h="3994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396970" r="-744578" b="-8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396970" r="-697419" b="-8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396970" r="-606536" b="-8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396970" r="-502597" b="-8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396970" r="-584956" b="-8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396970" r="-474783" b="-8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3609" t="-396970" r="-310526" b="-8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16667" t="-396970" r="-199275" b="-8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901600" t="-396970" r="-120000" b="-8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834667" t="-396970" b="-890909"/>
                          </a:stretch>
                        </a:blipFill>
                      </a:tcPr>
                    </a:tc>
                  </a:tr>
                  <a:tr h="3994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504615" r="-744578" b="-8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504615" r="-697419" b="-8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504615" r="-606536" b="-8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504615" r="-502597" b="-8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504615" r="-584956" b="-8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504615" r="-474783" b="-8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3609" t="-504615" r="-310526" b="-8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16667" t="-504615" r="-199275" b="-8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901600" t="-504615" r="-120000" b="-8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834667" t="-504615" b="-804615"/>
                          </a:stretch>
                        </a:blipFill>
                      </a:tcPr>
                    </a:tc>
                  </a:tr>
                  <a:tr h="39776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604615" r="-744578" b="-7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604615" r="-697419" b="-7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604615" r="-606536" b="-7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604615" r="-502597" b="-7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604615" r="-584956" b="-7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604615" r="-474783" b="-704615"/>
                          </a:stretch>
                        </a:blipFill>
                      </a:tcPr>
                    </a:tc>
                    <a:tc rowSpan="8" gridSpan="4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8" h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8" h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8" h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9751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693939" r="-744578" b="-593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693939" r="-697419" b="-593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693939" r="-606536" b="-593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693939" r="-502597" b="-593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693939" r="-584956" b="-593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693939" r="-474783" b="-593939"/>
                          </a:stretch>
                        </a:blip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9751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806154" r="-744578" b="-5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806154" r="-697419" b="-5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806154" r="-606536" b="-5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806154" r="-502597" b="-5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806154" r="-584956" b="-5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806154" r="-474783" b="-503077"/>
                          </a:stretch>
                        </a:blip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9751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906154" r="-744578" b="-4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906154" r="-697419" b="-4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906154" r="-606536" b="-4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906154" r="-502597" b="-4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906154" r="-584956" b="-4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906154" r="-474783" b="-403077"/>
                          </a:stretch>
                        </a:blip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9776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1006154" r="-744578" b="-3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1006154" r="-697419" b="-3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1006154" r="-606536" b="-3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1006154" r="-502597" b="-3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1006154" r="-584956" b="-3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1006154" r="-474783" b="-303077"/>
                          </a:stretch>
                        </a:blip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9751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1089394" r="-744578" b="-1984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1089394" r="-697419" b="-1984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1089394" r="-606536" b="-1984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1089394" r="-502597" b="-1984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1089394" r="-584956" b="-1984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1089394" r="-474783" b="-198485"/>
                          </a:stretch>
                        </a:blip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9751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1207692" r="-744578" b="-10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1207692" r="-697419" b="-10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1207692" r="-606536" b="-10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1207692" r="-502597" b="-10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1207692" r="-584956" b="-10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1207692" r="-474783" b="-101538"/>
                          </a:stretch>
                        </a:blip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9751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1307692" r="-744578" b="-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1307692" r="-697419" b="-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1307692" r="-606536" b="-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1307692" r="-502597" b="-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1307692" r="-584956" b="-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1307692" r="-474783" b="-1538"/>
                          </a:stretch>
                        </a:blip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3" name="TextBox 2"/>
          <p:cNvSpPr txBox="1"/>
          <p:nvPr/>
        </p:nvSpPr>
        <p:spPr>
          <a:xfrm>
            <a:off x="305668" y="152400"/>
            <a:ext cx="8626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Coefficients affecting the atomic spectrum in the </a:t>
            </a:r>
            <a:r>
              <a:rPr lang="en-US" sz="2400" b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laboratory frame</a:t>
            </a:r>
            <a:endParaRPr lang="en-US" sz="24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62600" y="3352800"/>
            <a:ext cx="35814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Hyperfine </a:t>
            </a:r>
            <a:r>
              <a:rPr lang="en-US" dirty="0" smtClean="0"/>
              <a:t>trans. </a:t>
            </a:r>
            <a:r>
              <a:rPr lang="en-US" dirty="0"/>
              <a:t>of the ground </a:t>
            </a:r>
            <a:r>
              <a:rPr lang="en-US" dirty="0" smtClean="0"/>
              <a:t>state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562600" y="3745468"/>
            <a:ext cx="167640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1S-2S transition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3873AF7F-9F11-48C8-BDE2-BE533426E36C}"/>
                  </a:ext>
                </a:extLst>
              </p:cNvPr>
              <p:cNvSpPr txBox="1"/>
              <p:nvPr/>
            </p:nvSpPr>
            <p:spPr>
              <a:xfrm>
                <a:off x="5562600" y="4114800"/>
                <a:ext cx="2810515" cy="40421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2</m:t>
                    </m:r>
                    <m:sSub>
                      <m:sSubPr>
                        <m:ctrlP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sSubPr>
                      <m:e>
                        <m: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1/2</m:t>
                        </m:r>
                      </m:sub>
                    </m:sSub>
                    <m:r>
                      <a:rPr kumimoji="0" lang="en-US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−</m:t>
                    </m:r>
                    <m:r>
                      <a:rPr kumimoji="0" lang="en-US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𝑛</m:t>
                    </m:r>
                    <m:sSubSup>
                      <m:sSubSupPr>
                        <m:ctrlP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sSubSupPr>
                      <m:e>
                        <m: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5</m:t>
                        </m:r>
                        <m: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/2</m:t>
                        </m:r>
                      </m:sub>
                      <m:sup/>
                    </m:sSubSup>
                  </m:oMath>
                </a14:m>
                <a:r>
                  <a:rPr kumimoji="0" lang="en-US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 transition</a:t>
                </a:r>
                <a:endPara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873AF7F-9F11-48C8-BDE2-BE533426E3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4114800"/>
                <a:ext cx="2810515" cy="404213"/>
              </a:xfrm>
              <a:prstGeom prst="rect">
                <a:avLst/>
              </a:prstGeom>
              <a:blipFill rotWithShape="1">
                <a:blip r:embed="rId4"/>
                <a:stretch>
                  <a:fillRect t="-6061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524500" y="4819471"/>
                <a:ext cx="3314700" cy="151111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Signals for Lorentz violation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Theo. vs. exp.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𝐻</m:t>
                    </m:r>
                  </m:oMath>
                </a14:m>
                <a:r>
                  <a:rPr lang="en-US" dirty="0" smtClean="0"/>
                  <a:t> vs.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</a:rPr>
                          <m:t>𝐻</m:t>
                        </m:r>
                      </m:e>
                    </m:acc>
                  </m:oMath>
                </a14:m>
                <a:endParaRPr lang="en-US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Sid. variations (1</a:t>
                </a:r>
                <a:r>
                  <a:rPr lang="en-US" baseline="30000" dirty="0" smtClean="0"/>
                  <a:t>st</a:t>
                </a:r>
                <a:r>
                  <a:rPr lang="en-US" dirty="0" smtClean="0"/>
                  <a:t> - 6</a:t>
                </a:r>
                <a:r>
                  <a:rPr lang="en-US" baseline="30000" dirty="0" smtClean="0"/>
                  <a:t>th</a:t>
                </a:r>
                <a:r>
                  <a:rPr lang="en-US" dirty="0" smtClean="0"/>
                  <a:t>  harm.)</a:t>
                </a: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Annual </a:t>
                </a:r>
                <a:r>
                  <a:rPr lang="en-US" dirty="0" smtClean="0"/>
                  <a:t>variation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4500" y="4819471"/>
                <a:ext cx="3314700" cy="1511119"/>
              </a:xfrm>
              <a:prstGeom prst="rect">
                <a:avLst/>
              </a:prstGeom>
              <a:blipFill rotWithShape="1">
                <a:blip r:embed="rId5"/>
                <a:stretch>
                  <a:fillRect l="-1471" t="-2024" r="-184" b="-3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527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03735236"/>
                  </p:ext>
                </p:extLst>
              </p:nvPr>
            </p:nvGraphicFramePr>
            <p:xfrm>
              <a:off x="292968" y="914400"/>
              <a:ext cx="8546232" cy="557746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1424"/>
                    <a:gridCol w="946273"/>
                    <a:gridCol w="932130"/>
                    <a:gridCol w="939134"/>
                    <a:gridCol w="688394"/>
                    <a:gridCol w="699095"/>
                    <a:gridCol w="815182"/>
                    <a:gridCol w="838200"/>
                    <a:gridCol w="762000"/>
                    <a:gridCol w="914400"/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220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220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221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221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454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454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454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454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222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222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455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455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455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455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420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420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8" gridSpan="4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8" h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8" h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8" h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421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421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422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422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444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444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03735236"/>
                  </p:ext>
                </p:extLst>
              </p:nvPr>
            </p:nvGraphicFramePr>
            <p:xfrm>
              <a:off x="292968" y="914400"/>
              <a:ext cx="8546232" cy="557746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1424"/>
                    <a:gridCol w="946273"/>
                    <a:gridCol w="932130"/>
                    <a:gridCol w="939134"/>
                    <a:gridCol w="688394"/>
                    <a:gridCol w="699095"/>
                    <a:gridCol w="815182"/>
                    <a:gridCol w="838200"/>
                    <a:gridCol w="762000"/>
                    <a:gridCol w="914400"/>
                  </a:tblGrid>
                  <a:tr h="3994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r="-744578" b="-12878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r="-697419" b="-12878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r="-606536" b="-12878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r="-502597" b="-12878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r="-584956" b="-12878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r="-474783" b="-12878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3609" r="-310526" b="-12878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16667" r="-199275" b="-12878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901600" r="-120000" b="-12878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834667" b="-1287879"/>
                          </a:stretch>
                        </a:blipFill>
                      </a:tcPr>
                    </a:tc>
                  </a:tr>
                  <a:tr h="3994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101538" r="-744578" b="-12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101538" r="-697419" b="-12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101538" r="-606536" b="-12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101538" r="-502597" b="-12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101538" r="-584956" b="-12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101538" r="-474783" b="-12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3609" t="-101538" r="-310526" b="-12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16667" t="-101538" r="-199275" b="-12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901600" t="-101538" r="-120000" b="-12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834667" t="-101538" b="-1207692"/>
                          </a:stretch>
                        </a:blipFill>
                      </a:tcPr>
                    </a:tc>
                  </a:tr>
                  <a:tr h="3994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198485" r="-744578" b="-1089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198485" r="-697419" b="-1089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198485" r="-606536" b="-1089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198485" r="-502597" b="-1089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198485" r="-584956" b="-1089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198485" r="-474783" b="-1089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3609" t="-198485" r="-310526" b="-1089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16667" t="-198485" r="-199275" b="-1089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901600" t="-198485" r="-120000" b="-1089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834667" t="-198485" b="-1089394"/>
                          </a:stretch>
                        </a:blipFill>
                      </a:tcPr>
                    </a:tc>
                  </a:tr>
                  <a:tr h="3994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303077" r="-744578" b="-10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303077" r="-697419" b="-10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303077" r="-606536" b="-10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303077" r="-502597" b="-10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303077" r="-584956" b="-10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303077" r="-474783" b="-10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3609" t="-303077" r="-310526" b="-10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16667" t="-303077" r="-199275" b="-10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901600" t="-303077" r="-120000" b="-10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834667" t="-303077" b="-1006154"/>
                          </a:stretch>
                        </a:blipFill>
                      </a:tcPr>
                    </a:tc>
                  </a:tr>
                  <a:tr h="3994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396970" r="-744578" b="-8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396970" r="-697419" b="-8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396970" r="-606536" b="-8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396970" r="-502597" b="-8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396970" r="-584956" b="-8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396970" r="-474783" b="-8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3609" t="-396970" r="-310526" b="-8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16667" t="-396970" r="-199275" b="-8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901600" t="-396970" r="-120000" b="-8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834667" t="-396970" b="-890909"/>
                          </a:stretch>
                        </a:blipFill>
                      </a:tcPr>
                    </a:tc>
                  </a:tr>
                  <a:tr h="3994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504615" r="-744578" b="-8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504615" r="-697419" b="-8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504615" r="-606536" b="-8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504615" r="-502597" b="-8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504615" r="-584956" b="-8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504615" r="-474783" b="-8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3609" t="-504615" r="-310526" b="-8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16667" t="-504615" r="-199275" b="-8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901600" t="-504615" r="-120000" b="-8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834667" t="-504615" b="-804615"/>
                          </a:stretch>
                        </a:blipFill>
                      </a:tcPr>
                    </a:tc>
                  </a:tr>
                  <a:tr h="39776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604615" r="-744578" b="-7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604615" r="-697419" b="-7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604615" r="-606536" b="-7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604615" r="-502597" b="-7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604615" r="-584956" b="-7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604615" r="-474783" b="-704615"/>
                          </a:stretch>
                        </a:blipFill>
                      </a:tcPr>
                    </a:tc>
                    <a:tc rowSpan="8" gridSpan="4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8" h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8" h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8" h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9751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693939" r="-744578" b="-593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693939" r="-697419" b="-593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693939" r="-606536" b="-593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693939" r="-502597" b="-593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693939" r="-584956" b="-593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693939" r="-474783" b="-593939"/>
                          </a:stretch>
                        </a:blip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9751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806154" r="-744578" b="-5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806154" r="-697419" b="-5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806154" r="-606536" b="-5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806154" r="-502597" b="-5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806154" r="-584956" b="-5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806154" r="-474783" b="-503077"/>
                          </a:stretch>
                        </a:blip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9751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906154" r="-744578" b="-4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906154" r="-697419" b="-4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906154" r="-606536" b="-4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906154" r="-502597" b="-4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906154" r="-584956" b="-4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906154" r="-474783" b="-403077"/>
                          </a:stretch>
                        </a:blip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9776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1006154" r="-744578" b="-3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1006154" r="-697419" b="-3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1006154" r="-606536" b="-3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1006154" r="-502597" b="-3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1006154" r="-584956" b="-3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1006154" r="-474783" b="-303077"/>
                          </a:stretch>
                        </a:blip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9751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1089394" r="-744578" b="-1984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1089394" r="-697419" b="-1984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1089394" r="-606536" b="-1984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1089394" r="-502597" b="-1984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1089394" r="-584956" b="-1984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1089394" r="-474783" b="-198485"/>
                          </a:stretch>
                        </a:blip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9751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1207692" r="-744578" b="-10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1207692" r="-697419" b="-10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1207692" r="-606536" b="-10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1207692" r="-502597" b="-10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1207692" r="-584956" b="-10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1207692" r="-474783" b="-101538"/>
                          </a:stretch>
                        </a:blip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9751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1307692" r="-744578" b="-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1307692" r="-697419" b="-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1307692" r="-606536" b="-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1307692" r="-502597" b="-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1307692" r="-584956" b="-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1307692" r="-474783" b="-1538"/>
                          </a:stretch>
                        </a:blip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3" name="TextBox 2"/>
          <p:cNvSpPr txBox="1"/>
          <p:nvPr/>
        </p:nvSpPr>
        <p:spPr>
          <a:xfrm>
            <a:off x="305668" y="152400"/>
            <a:ext cx="8626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Coefficients affecting the atomic spectrum in the </a:t>
            </a:r>
            <a:r>
              <a:rPr lang="en-US" sz="2400" b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laboratory frame</a:t>
            </a:r>
            <a:endParaRPr lang="en-US" sz="24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8800" y="3505200"/>
            <a:ext cx="2971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Heavier antiatoms such as </a:t>
            </a:r>
            <a:r>
              <a:rPr lang="en-US" dirty="0" err="1" smtClean="0"/>
              <a:t>antideuterium</a:t>
            </a:r>
            <a:r>
              <a:rPr lang="en-US" dirty="0" smtClean="0"/>
              <a:t> and </a:t>
            </a:r>
            <a:r>
              <a:rPr lang="en-US" dirty="0" err="1" smtClean="0"/>
              <a:t>antihelium</a:t>
            </a:r>
            <a:r>
              <a:rPr lang="en-US" dirty="0" smtClean="0"/>
              <a:t> are significantly more sensitive to some </a:t>
            </a:r>
            <a:r>
              <a:rPr lang="en-US" dirty="0" smtClean="0">
                <a:solidFill>
                  <a:srgbClr val="FF0000"/>
                </a:solidFill>
              </a:rPr>
              <a:t>proton</a:t>
            </a:r>
            <a:r>
              <a:rPr lang="en-US" dirty="0" smtClean="0"/>
              <a:t> coefficients.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25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23759394"/>
                  </p:ext>
                </p:extLst>
              </p:nvPr>
            </p:nvGraphicFramePr>
            <p:xfrm>
              <a:off x="292968" y="914400"/>
              <a:ext cx="8546232" cy="557746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1424"/>
                    <a:gridCol w="946273"/>
                    <a:gridCol w="932130"/>
                    <a:gridCol w="939134"/>
                    <a:gridCol w="688394"/>
                    <a:gridCol w="699095"/>
                    <a:gridCol w="815182"/>
                    <a:gridCol w="838200"/>
                    <a:gridCol w="762000"/>
                    <a:gridCol w="914400"/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400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220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220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221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221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454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454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454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454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411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222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222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455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455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455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455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420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420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8" gridSpan="4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8" h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8" h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8" h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421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421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422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422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233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432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(0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433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444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444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NR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23759394"/>
                  </p:ext>
                </p:extLst>
              </p:nvPr>
            </p:nvGraphicFramePr>
            <p:xfrm>
              <a:off x="292968" y="914400"/>
              <a:ext cx="8546232" cy="557746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1424"/>
                    <a:gridCol w="946273"/>
                    <a:gridCol w="932130"/>
                    <a:gridCol w="939134"/>
                    <a:gridCol w="688394"/>
                    <a:gridCol w="699095"/>
                    <a:gridCol w="815182"/>
                    <a:gridCol w="838200"/>
                    <a:gridCol w="762000"/>
                    <a:gridCol w="914400"/>
                  </a:tblGrid>
                  <a:tr h="3994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r="-744578" b="-12878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r="-697419" b="-12878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r="-606536" b="-12878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r="-502597" b="-12878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r="-584956" b="-12878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r="-474783" b="-12878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3609" r="-310526" b="-12878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16667" r="-199275" b="-12878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901600" r="-120000" b="-12878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834667" b="-1287879"/>
                          </a:stretch>
                        </a:blipFill>
                      </a:tcPr>
                    </a:tc>
                  </a:tr>
                  <a:tr h="3994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101538" r="-744578" b="-12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101538" r="-697419" b="-12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101538" r="-606536" b="-12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101538" r="-502597" b="-12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101538" r="-584956" b="-12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101538" r="-474783" b="-12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3609" t="-101538" r="-310526" b="-12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16667" t="-101538" r="-199275" b="-12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901600" t="-101538" r="-120000" b="-12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834667" t="-101538" b="-1207692"/>
                          </a:stretch>
                        </a:blipFill>
                      </a:tcPr>
                    </a:tc>
                  </a:tr>
                  <a:tr h="3994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198485" r="-744578" b="-1089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198485" r="-697419" b="-1089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198485" r="-606536" b="-1089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198485" r="-502597" b="-1089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198485" r="-584956" b="-1089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198485" r="-474783" b="-1089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3609" t="-198485" r="-310526" b="-1089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16667" t="-198485" r="-199275" b="-1089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901600" t="-198485" r="-120000" b="-1089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834667" t="-198485" b="-1089394"/>
                          </a:stretch>
                        </a:blipFill>
                      </a:tcPr>
                    </a:tc>
                  </a:tr>
                  <a:tr h="3994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303077" r="-744578" b="-10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303077" r="-697419" b="-10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303077" r="-606536" b="-10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303077" r="-502597" b="-10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303077" r="-584956" b="-10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303077" r="-474783" b="-10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3609" t="-303077" r="-310526" b="-10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16667" t="-303077" r="-199275" b="-10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901600" t="-303077" r="-120000" b="-100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834667" t="-303077" b="-1006154"/>
                          </a:stretch>
                        </a:blipFill>
                      </a:tcPr>
                    </a:tc>
                  </a:tr>
                  <a:tr h="3994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396970" r="-744578" b="-8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396970" r="-697419" b="-8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396970" r="-606536" b="-8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396970" r="-502597" b="-8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396970" r="-584956" b="-8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396970" r="-474783" b="-8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3609" t="-396970" r="-310526" b="-8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16667" t="-396970" r="-199275" b="-8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901600" t="-396970" r="-120000" b="-8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834667" t="-396970" b="-890909"/>
                          </a:stretch>
                        </a:blipFill>
                      </a:tcPr>
                    </a:tc>
                  </a:tr>
                  <a:tr h="3994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504615" r="-744578" b="-8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504615" r="-697419" b="-8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504615" r="-606536" b="-8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504615" r="-502597" b="-8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504615" r="-584956" b="-8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504615" r="-474783" b="-8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3609" t="-504615" r="-310526" b="-8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16667" t="-504615" r="-199275" b="-8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901600" t="-504615" r="-120000" b="-8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834667" t="-504615" b="-804615"/>
                          </a:stretch>
                        </a:blipFill>
                      </a:tcPr>
                    </a:tc>
                  </a:tr>
                  <a:tr h="39776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604615" r="-744578" b="-7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604615" r="-697419" b="-7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604615" r="-606536" b="-7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604615" r="-502597" b="-7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604615" r="-584956" b="-7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604615" r="-474783" b="-704615"/>
                          </a:stretch>
                        </a:blipFill>
                      </a:tcPr>
                    </a:tc>
                    <a:tc rowSpan="8" gridSpan="4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8" h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8" h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8" h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9751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693939" r="-744578" b="-593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693939" r="-697419" b="-593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693939" r="-606536" b="-593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693939" r="-502597" b="-593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693939" r="-584956" b="-593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693939" r="-474783" b="-593939"/>
                          </a:stretch>
                        </a:blip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9751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806154" r="-744578" b="-5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806154" r="-697419" b="-5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806154" r="-606536" b="-5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806154" r="-502597" b="-5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806154" r="-584956" b="-5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806154" r="-474783" b="-503077"/>
                          </a:stretch>
                        </a:blip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9751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906154" r="-744578" b="-4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906154" r="-697419" b="-4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906154" r="-606536" b="-4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906154" r="-502597" b="-4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906154" r="-584956" b="-4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906154" r="-474783" b="-403077"/>
                          </a:stretch>
                        </a:blip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9776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1006154" r="-744578" b="-3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1006154" r="-697419" b="-3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1006154" r="-606536" b="-3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1006154" r="-502597" b="-3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1006154" r="-584956" b="-3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1006154" r="-474783" b="-303077"/>
                          </a:stretch>
                        </a:blip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9751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1089394" r="-744578" b="-1984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1089394" r="-697419" b="-1984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1089394" r="-606536" b="-1984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1089394" r="-502597" b="-1984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1089394" r="-584956" b="-1984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1089394" r="-474783" b="-198485"/>
                          </a:stretch>
                        </a:blip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9751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1207692" r="-744578" b="-10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1207692" r="-697419" b="-10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1207692" r="-606536" b="-10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1207692" r="-502597" b="-10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1207692" r="-584956" b="-10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1207692" r="-474783" b="-101538"/>
                          </a:stretch>
                        </a:blip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9751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1307692" r="-744578" b="-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7097" t="-1307692" r="-697419" b="-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9804" t="-1307692" r="-606536" b="-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7792" t="-1307692" r="-502597" b="-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55752" t="-1307692" r="-584956" b="-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4348" t="-1307692" r="-474783" b="-1538"/>
                          </a:stretch>
                        </a:blipFill>
                      </a:tcPr>
                    </a:tc>
                    <a:tc gridSpan="4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3" name="TextBox 2"/>
          <p:cNvSpPr txBox="1"/>
          <p:nvPr/>
        </p:nvSpPr>
        <p:spPr>
          <a:xfrm>
            <a:off x="305668" y="152400"/>
            <a:ext cx="8626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Coefficients affecting the atomic spectrum in the </a:t>
            </a:r>
            <a:r>
              <a:rPr lang="en-US" sz="2400" b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laboratory frame</a:t>
            </a:r>
            <a:endParaRPr lang="en-US" sz="24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8800" y="3505200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Muonic</a:t>
            </a:r>
            <a:r>
              <a:rPr lang="en-US" dirty="0" smtClean="0"/>
              <a:t> hydrogen is more sensitive to some of the coefficients than </a:t>
            </a:r>
            <a:r>
              <a:rPr lang="en-US" dirty="0" err="1" smtClean="0"/>
              <a:t>muonium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715000" y="4763869"/>
            <a:ext cx="28627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CREMA (Pohl, Today)</a:t>
            </a:r>
            <a:endParaRPr lang="en-US" dirty="0"/>
          </a:p>
          <a:p>
            <a:r>
              <a:rPr lang="en-US" dirty="0" smtClean="0"/>
              <a:t>FAMU (</a:t>
            </a:r>
            <a:r>
              <a:rPr lang="en-US" dirty="0" err="1" smtClean="0"/>
              <a:t>Bakalov</a:t>
            </a:r>
            <a:r>
              <a:rPr lang="en-US" dirty="0" smtClean="0"/>
              <a:t>, Tue., Poster)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74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0" y="3852446"/>
            <a:ext cx="40893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/>
              <a:t>Kostelecký</a:t>
            </a:r>
            <a:r>
              <a:rPr lang="en-US" sz="1600" dirty="0"/>
              <a:t> </a:t>
            </a:r>
            <a:r>
              <a:rPr lang="en-US" sz="1600" dirty="0" smtClean="0"/>
              <a:t>and </a:t>
            </a:r>
            <a:r>
              <a:rPr lang="en-US" sz="1600" dirty="0" err="1" smtClean="0"/>
              <a:t>Tasson</a:t>
            </a:r>
            <a:r>
              <a:rPr lang="en-US" sz="1600" dirty="0" smtClean="0"/>
              <a:t>, PRD </a:t>
            </a:r>
            <a:r>
              <a:rPr lang="en-US" sz="1600" b="1" dirty="0" smtClean="0"/>
              <a:t>83</a:t>
            </a:r>
            <a:r>
              <a:rPr lang="en-US" sz="1600" dirty="0" smtClean="0"/>
              <a:t>, 016013 (2011)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2990671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The free-falling acceleration of an object might depend on the relative orientation between orbital velocity of the Earth and the LV background field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" y="323671"/>
            <a:ext cx="3348111" cy="210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pplegravi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29000" y="76200"/>
            <a:ext cx="5609961" cy="26179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488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0" y="3852446"/>
            <a:ext cx="40893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/>
              <a:t>Kostelecký</a:t>
            </a:r>
            <a:r>
              <a:rPr lang="en-US" sz="1600" dirty="0"/>
              <a:t> </a:t>
            </a:r>
            <a:r>
              <a:rPr lang="en-US" sz="1600" dirty="0" smtClean="0"/>
              <a:t>and </a:t>
            </a:r>
            <a:r>
              <a:rPr lang="en-US" sz="1600" dirty="0" err="1" smtClean="0"/>
              <a:t>Tasson</a:t>
            </a:r>
            <a:r>
              <a:rPr lang="en-US" sz="1600" dirty="0" smtClean="0"/>
              <a:t>, PRD </a:t>
            </a:r>
            <a:r>
              <a:rPr lang="en-US" sz="1600" b="1" dirty="0" smtClean="0"/>
              <a:t>83</a:t>
            </a:r>
            <a:r>
              <a:rPr lang="en-US" sz="1600" dirty="0" smtClean="0"/>
              <a:t>, 016013 (2011)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2990671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The free-falling acceleration of an object might depend on the relative orientation between orbital velocity of the Earth and the LV background field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" y="323671"/>
            <a:ext cx="3348111" cy="210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pplegravi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29000" y="76200"/>
            <a:ext cx="5609961" cy="26179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7781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0" y="4114800"/>
            <a:ext cx="40893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/>
              <a:t>Kostelecký</a:t>
            </a:r>
            <a:r>
              <a:rPr lang="en-US" sz="1600" dirty="0"/>
              <a:t> </a:t>
            </a:r>
            <a:r>
              <a:rPr lang="en-US" sz="1600" dirty="0" smtClean="0"/>
              <a:t>and </a:t>
            </a:r>
            <a:r>
              <a:rPr lang="en-US" sz="1600" dirty="0" err="1" smtClean="0"/>
              <a:t>Tasson</a:t>
            </a:r>
            <a:r>
              <a:rPr lang="en-US" sz="1600" dirty="0" smtClean="0"/>
              <a:t>, PRD </a:t>
            </a:r>
            <a:r>
              <a:rPr lang="en-US" sz="1600" b="1" dirty="0" smtClean="0"/>
              <a:t>83</a:t>
            </a:r>
            <a:r>
              <a:rPr lang="en-US" sz="1600" dirty="0" smtClean="0"/>
              <a:t>, 016013 (2011)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16352" y="3683388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The free-falling acceleration of an object might depend on the composition of the object.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3" name="background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100" y="0"/>
            <a:ext cx="7543800" cy="3520440"/>
          </a:xfrm>
          <a:prstGeom prst="rect">
            <a:avLst/>
          </a:prstGeom>
        </p:spPr>
      </p:pic>
      <p:pic>
        <p:nvPicPr>
          <p:cNvPr id="1026" name="Picture 2" descr="C:\Users\Arnaldo\Documents\Animations\Photoshops\Gravity apple\applenoshado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952354"/>
            <a:ext cx="1427928" cy="119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rnaldo\Documents\Animations\Photoshops\Gravity apple\applenoshado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261944"/>
            <a:ext cx="687349" cy="57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00594" y="4572000"/>
            <a:ext cx="2255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Muonic</a:t>
            </a:r>
            <a:r>
              <a:rPr lang="en-US" dirty="0" smtClean="0"/>
              <a:t> apple (bigger)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85619" y="4620322"/>
            <a:ext cx="2462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Ordinary apple (smaller)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920935" y="6340997"/>
            <a:ext cx="2230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MAGE </a:t>
            </a:r>
            <a:r>
              <a:rPr lang="en-US" dirty="0"/>
              <a:t>(Phillips, Wed.)</a:t>
            </a:r>
          </a:p>
        </p:txBody>
      </p:sp>
    </p:spTree>
    <p:extLst>
      <p:ext uri="{BB962C8B-B14F-4D97-AF65-F5344CB8AC3E}">
        <p14:creationId xmlns:p14="http://schemas.microsoft.com/office/powerpoint/2010/main" val="131773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100" y="0"/>
            <a:ext cx="7543800" cy="35204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72000" y="4114800"/>
            <a:ext cx="40893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/>
              <a:t>Kostelecký</a:t>
            </a:r>
            <a:r>
              <a:rPr lang="en-US" sz="1600" dirty="0"/>
              <a:t> </a:t>
            </a:r>
            <a:r>
              <a:rPr lang="en-US" sz="1600" dirty="0" smtClean="0"/>
              <a:t>and </a:t>
            </a:r>
            <a:r>
              <a:rPr lang="en-US" sz="1600" dirty="0" err="1" smtClean="0"/>
              <a:t>Tasson</a:t>
            </a:r>
            <a:r>
              <a:rPr lang="en-US" sz="1600" dirty="0" smtClean="0"/>
              <a:t>, PRD </a:t>
            </a:r>
            <a:r>
              <a:rPr lang="en-US" sz="1600" b="1" dirty="0" smtClean="0"/>
              <a:t>83</a:t>
            </a:r>
            <a:r>
              <a:rPr lang="en-US" sz="1600" dirty="0" smtClean="0"/>
              <a:t>, 016013 (2011)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616352" y="3683388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The free-falling acceleration of an object might depend on the composition of the object.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2" name="Picture 2" descr="C:\Users\Arnaldo\Documents\Animations\Photoshops\Gravity apple\applenoshado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952354"/>
            <a:ext cx="1427928" cy="119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rnaldo\Documents\Animations\Photoshops\Gravity apple\applenoshado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261944"/>
            <a:ext cx="687349" cy="57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100594" y="4572000"/>
            <a:ext cx="2255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Muonic</a:t>
            </a:r>
            <a:r>
              <a:rPr lang="en-US" dirty="0" smtClean="0"/>
              <a:t> apple (bigger)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385619" y="4620322"/>
            <a:ext cx="2462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Ordinary apple (smaller)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920935" y="6340997"/>
            <a:ext cx="2230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MAGE </a:t>
            </a:r>
            <a:r>
              <a:rPr lang="en-US" dirty="0"/>
              <a:t>(Phillips, Wed.)</a:t>
            </a:r>
          </a:p>
        </p:txBody>
      </p:sp>
    </p:spTree>
    <p:extLst>
      <p:ext uri="{BB962C8B-B14F-4D97-AF65-F5344CB8AC3E}">
        <p14:creationId xmlns:p14="http://schemas.microsoft.com/office/powerpoint/2010/main" val="61178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100" y="0"/>
            <a:ext cx="7543800" cy="352044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572000" y="4114800"/>
            <a:ext cx="40893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/>
              <a:t>Kostelecký</a:t>
            </a:r>
            <a:r>
              <a:rPr lang="en-US" sz="1600" dirty="0"/>
              <a:t> </a:t>
            </a:r>
            <a:r>
              <a:rPr lang="en-US" sz="1600" dirty="0" smtClean="0"/>
              <a:t>and </a:t>
            </a:r>
            <a:r>
              <a:rPr lang="en-US" sz="1600" dirty="0" err="1" smtClean="0"/>
              <a:t>Tasson</a:t>
            </a:r>
            <a:r>
              <a:rPr lang="en-US" sz="1600" dirty="0" smtClean="0"/>
              <a:t>, PRD </a:t>
            </a:r>
            <a:r>
              <a:rPr lang="en-US" sz="1600" b="1" dirty="0" smtClean="0"/>
              <a:t>83</a:t>
            </a:r>
            <a:r>
              <a:rPr lang="en-US" sz="1600" dirty="0" smtClean="0"/>
              <a:t>, 016013 (2011)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616352" y="3683388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The free-falling acceleration of an object might depend on the composition of the object.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30" name="Picture 2" descr="C:\Users\Arnaldo\Documents\Animations\Photoshops\Gravity apple\applenoshado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408683"/>
            <a:ext cx="1427928" cy="119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:\Users\Arnaldo\Documents\Animations\Photoshops\Gravity apple\applenoshado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114" y="5701005"/>
            <a:ext cx="687349" cy="57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336520" y="5193268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Muonic</a:t>
            </a:r>
            <a:r>
              <a:rPr lang="en-US" dirty="0" smtClean="0"/>
              <a:t> apple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648200" y="5331673"/>
            <a:ext cx="1634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Ordinary apple </a:t>
            </a:r>
            <a:endParaRPr lang="en-US" dirty="0"/>
          </a:p>
        </p:txBody>
      </p:sp>
      <p:cxnSp>
        <p:nvCxnSpPr>
          <p:cNvPr id="34" name="Straight Arrow Connector 33"/>
          <p:cNvCxnSpPr>
            <a:stCxn id="30" idx="3"/>
          </p:cNvCxnSpPr>
          <p:nvPr/>
        </p:nvCxnSpPr>
        <p:spPr>
          <a:xfrm flipV="1">
            <a:off x="3942528" y="6005610"/>
            <a:ext cx="705672" cy="1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" descr="C:\Users\Arnaldo\Documents\Animations\Photoshops\Gravity apple\applenoshado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614" y="5982333"/>
            <a:ext cx="152400" cy="12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5872510" y="5803675"/>
                <a:ext cx="4106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2510" y="5803675"/>
                <a:ext cx="410689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6695301" y="5861376"/>
                <a:ext cx="4106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301" y="5861376"/>
                <a:ext cx="410689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Picture 3" descr="C:\Users\Arnaldo\Documents\Animations\Photoshops\Gravity apple\applenoshado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86" y="6045589"/>
            <a:ext cx="152400" cy="12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Straight Arrow Connector 38"/>
          <p:cNvCxnSpPr/>
          <p:nvPr/>
        </p:nvCxnSpPr>
        <p:spPr>
          <a:xfrm flipH="1">
            <a:off x="6531816" y="5701005"/>
            <a:ext cx="249984" cy="1603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6933235" y="5654287"/>
            <a:ext cx="249985" cy="2987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435358" y="5302027"/>
            <a:ext cx="174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Neutrino apples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63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100" y="0"/>
            <a:ext cx="7543800" cy="3520440"/>
          </a:xfrm>
          <a:prstGeom prst="rect">
            <a:avLst/>
          </a:prstGeom>
        </p:spPr>
      </p:pic>
      <p:pic>
        <p:nvPicPr>
          <p:cNvPr id="1026" name="Picture 2" descr="C:\Users\Arnaldo\Documents\Animations\Photoshops\Gravity apple\applenoshado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408683"/>
            <a:ext cx="1427928" cy="119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rnaldo\Documents\Animations\Photoshops\Gravity apple\applenoshado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114" y="5701005"/>
            <a:ext cx="687349" cy="57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36520" y="5193268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Muonic</a:t>
            </a:r>
            <a:r>
              <a:rPr lang="en-US" dirty="0" smtClean="0"/>
              <a:t> apple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48200" y="5331673"/>
            <a:ext cx="1634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Ordinary apple </a:t>
            </a:r>
            <a:endParaRPr lang="en-US" dirty="0"/>
          </a:p>
        </p:txBody>
      </p:sp>
      <p:cxnSp>
        <p:nvCxnSpPr>
          <p:cNvPr id="8" name="Straight Arrow Connector 7"/>
          <p:cNvCxnSpPr>
            <a:stCxn id="1026" idx="3"/>
          </p:cNvCxnSpPr>
          <p:nvPr/>
        </p:nvCxnSpPr>
        <p:spPr>
          <a:xfrm flipV="1">
            <a:off x="3942528" y="6005610"/>
            <a:ext cx="705672" cy="1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 descr="C:\Users\Arnaldo\Documents\Animations\Photoshops\Gravity apple\applenoshado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614" y="5982333"/>
            <a:ext cx="152400" cy="12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872510" y="5803675"/>
                <a:ext cx="4106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2510" y="5803675"/>
                <a:ext cx="410689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695301" y="5861376"/>
                <a:ext cx="4106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301" y="5861376"/>
                <a:ext cx="410689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3" descr="C:\Users\Arnaldo\Documents\Animations\Photoshops\Gravity apple\applenoshado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86" y="6045589"/>
            <a:ext cx="152400" cy="12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H="1">
            <a:off x="6531816" y="5701005"/>
            <a:ext cx="249984" cy="1603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933235" y="5654287"/>
            <a:ext cx="249985" cy="2987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435358" y="5302027"/>
            <a:ext cx="174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Neutrino apples 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572000" y="4114800"/>
            <a:ext cx="40893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/>
              <a:t>Kostelecký</a:t>
            </a:r>
            <a:r>
              <a:rPr lang="en-US" sz="1600" dirty="0"/>
              <a:t> </a:t>
            </a:r>
            <a:r>
              <a:rPr lang="en-US" sz="1600" dirty="0" smtClean="0"/>
              <a:t>and </a:t>
            </a:r>
            <a:r>
              <a:rPr lang="en-US" sz="1600" dirty="0" err="1" smtClean="0"/>
              <a:t>Tasson</a:t>
            </a:r>
            <a:r>
              <a:rPr lang="en-US" sz="1600" dirty="0" smtClean="0"/>
              <a:t>, PRD </a:t>
            </a:r>
            <a:r>
              <a:rPr lang="en-US" sz="1600" b="1" dirty="0" smtClean="0"/>
              <a:t>83</a:t>
            </a:r>
            <a:r>
              <a:rPr lang="en-US" sz="1600" dirty="0" smtClean="0"/>
              <a:t>, 016013 (2011)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616352" y="3683388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The free-falling acceleration of an object might depend on the composition of the object.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62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9509" y="4114800"/>
            <a:ext cx="8396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effective weight of matter and antimatter might  differ at different times of the day</a:t>
            </a:r>
            <a:endParaRPr lang="en-US" sz="2400" dirty="0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072932"/>
            <a:ext cx="2865437" cy="254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media1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386" y="990600"/>
            <a:ext cx="4428563" cy="2819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43400" y="4531263"/>
            <a:ext cx="40893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/>
              <a:t>Kostelecký</a:t>
            </a:r>
            <a:r>
              <a:rPr lang="en-US" sz="1600" dirty="0"/>
              <a:t> </a:t>
            </a:r>
            <a:r>
              <a:rPr lang="en-US" sz="1600" dirty="0" smtClean="0"/>
              <a:t>and </a:t>
            </a:r>
            <a:r>
              <a:rPr lang="en-US" sz="1600" dirty="0" err="1" smtClean="0"/>
              <a:t>Tasson</a:t>
            </a:r>
            <a:r>
              <a:rPr lang="en-US" sz="1600" dirty="0" smtClean="0"/>
              <a:t>, PRD </a:t>
            </a:r>
            <a:r>
              <a:rPr lang="en-US" sz="1600" b="1" dirty="0" smtClean="0"/>
              <a:t>83</a:t>
            </a:r>
            <a:r>
              <a:rPr lang="en-US" sz="1600" dirty="0" smtClean="0"/>
              <a:t>, 016013 (2011)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2391966" y="76200"/>
            <a:ext cx="54557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Who much antimatter weights?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3124200" y="5334000"/>
            <a:ext cx="26025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/>
              <a:t>Gbar</a:t>
            </a:r>
            <a:r>
              <a:rPr lang="en-US" sz="2000" dirty="0"/>
              <a:t> </a:t>
            </a:r>
            <a:r>
              <a:rPr lang="en-US" sz="2000" dirty="0" smtClean="0"/>
              <a:t>(</a:t>
            </a:r>
            <a:r>
              <a:rPr lang="en-US" sz="2000" dirty="0" err="1" smtClean="0"/>
              <a:t>Crivelli</a:t>
            </a:r>
            <a:r>
              <a:rPr lang="en-US" sz="2000" dirty="0" smtClean="0"/>
              <a:t>, Today</a:t>
            </a:r>
            <a:r>
              <a:rPr lang="en-US" sz="2000" i="1" dirty="0" smtClean="0"/>
              <a:t>)</a:t>
            </a:r>
          </a:p>
          <a:p>
            <a:r>
              <a:rPr lang="en-US" sz="2000" dirty="0" err="1"/>
              <a:t>AEgIS</a:t>
            </a:r>
            <a:r>
              <a:rPr lang="en-US" sz="2000" dirty="0"/>
              <a:t>  </a:t>
            </a:r>
            <a:r>
              <a:rPr lang="en-US" sz="2000" dirty="0" smtClean="0"/>
              <a:t>(</a:t>
            </a:r>
            <a:r>
              <a:rPr lang="en-US" sz="2000" dirty="0" err="1" smtClean="0"/>
              <a:t>Guatieri</a:t>
            </a:r>
            <a:r>
              <a:rPr lang="en-US" sz="2000" dirty="0" smtClean="0"/>
              <a:t>, Today)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0572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2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005" y="846196"/>
            <a:ext cx="489753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Flowchart: Alternate Process 3"/>
          <p:cNvSpPr/>
          <p:nvPr/>
        </p:nvSpPr>
        <p:spPr>
          <a:xfrm>
            <a:off x="4872756" y="1441866"/>
            <a:ext cx="4203928" cy="2009061"/>
          </a:xfrm>
          <a:prstGeom prst="flowChartAlternateProcess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Experimental results are independent of the overall orientation and velocity of the experiment </a:t>
            </a:r>
            <a:endParaRPr kumimoji="0" lang="en-US" sz="2800" b="0" i="0" u="none" strike="noStrike" kern="1200" cap="none" spc="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48626" y="0"/>
            <a:ext cx="4245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 w="1143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Lorentz symmetry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DD09D9D-4E9A-4A31-9F10-415CEA91B7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47" y="4484132"/>
            <a:ext cx="2497015" cy="14292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0037AAD-1A97-4A3E-A3F8-D04588D40650}"/>
              </a:ext>
            </a:extLst>
          </p:cNvPr>
          <p:cNvSpPr txBox="1"/>
          <p:nvPr/>
        </p:nvSpPr>
        <p:spPr>
          <a:xfrm>
            <a:off x="-8853" y="4026779"/>
            <a:ext cx="3194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inertial reference frame</a:t>
            </a:r>
          </a:p>
        </p:txBody>
      </p:sp>
    </p:spTree>
    <p:extLst>
      <p:ext uri="{BB962C8B-B14F-4D97-AF65-F5344CB8AC3E}">
        <p14:creationId xmlns:p14="http://schemas.microsoft.com/office/powerpoint/2010/main" val="354035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67000" y="152400"/>
            <a:ext cx="35414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Final Comments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860286"/>
            <a:ext cx="8001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Standard-Model Extension is a natural test framework for testing CPT symmetry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Tests of Lorentz and CPT symmetry with antimatter are sensitive to unique combinations of coefficients for Lorentz violation</a:t>
            </a:r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Tests of Lorentz symmetry with second generation particles and other exotic particles are fundamental in a systematic search for Lorentz violatio</a:t>
            </a:r>
            <a:r>
              <a:rPr lang="en-US" sz="2000" dirty="0"/>
              <a:t>n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Matter vs antimatter comparison is important, but it is not enough.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It might be possible that antimatter experiments are more sensitive to Lorentz violation than matter experiments. Looking for sidereal and annual variations is crucial.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1712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A408523-5917-4E55-BEE9-F6517A545B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1" y="778865"/>
            <a:ext cx="489857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Flowchart: Alternate Process 3"/>
          <p:cNvSpPr/>
          <p:nvPr/>
        </p:nvSpPr>
        <p:spPr>
          <a:xfrm>
            <a:off x="4872756" y="1441866"/>
            <a:ext cx="4203928" cy="2009061"/>
          </a:xfrm>
          <a:prstGeom prst="flowChartAlternateProcess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Experimental results are independent of the overall orientation and velocity of the experiment </a:t>
            </a:r>
            <a:endParaRPr kumimoji="0" lang="en-US" sz="2800" b="0" i="0" u="none" strike="noStrike" kern="1200" cap="none" spc="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48626" y="0"/>
            <a:ext cx="4245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 w="1143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Lorentz symmetry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1215D7B3-685C-4A40-9391-4E8866D6CEA5}"/>
                  </a:ext>
                </a:extLst>
              </p:cNvPr>
              <p:cNvSpPr txBox="1"/>
              <p:nvPr/>
            </p:nvSpPr>
            <p:spPr>
              <a:xfrm>
                <a:off x="2707909" y="4814049"/>
                <a:ext cx="734496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215D7B3-685C-4A40-9391-4E8866D6CE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7909" y="4814049"/>
                <a:ext cx="734496" cy="76944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DD09D9D-4E9A-4A31-9F10-415CEA91B7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47" y="4484132"/>
            <a:ext cx="2497015" cy="14292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0037AAD-1A97-4A3E-A3F8-D04588D40650}"/>
              </a:ext>
            </a:extLst>
          </p:cNvPr>
          <p:cNvSpPr txBox="1"/>
          <p:nvPr/>
        </p:nvSpPr>
        <p:spPr>
          <a:xfrm>
            <a:off x="-8853" y="4026779"/>
            <a:ext cx="3194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inertial reference frame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BFB05F-6661-4C33-87C8-46A2C0DB74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040" y="4484132"/>
            <a:ext cx="2497015" cy="14292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44DF2C-1441-4307-8B56-1001B2E9E634}"/>
              </a:ext>
            </a:extLst>
          </p:cNvPr>
          <p:cNvSpPr txBox="1"/>
          <p:nvPr/>
        </p:nvSpPr>
        <p:spPr>
          <a:xfrm>
            <a:off x="3462391" y="4026779"/>
            <a:ext cx="2481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Rotated reference frame</a:t>
            </a:r>
          </a:p>
        </p:txBody>
      </p:sp>
    </p:spTree>
    <p:extLst>
      <p:ext uri="{BB962C8B-B14F-4D97-AF65-F5344CB8AC3E}">
        <p14:creationId xmlns:p14="http://schemas.microsoft.com/office/powerpoint/2010/main" val="46236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24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342" y="778865"/>
            <a:ext cx="489753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Flowchart: Alternate Process 3"/>
          <p:cNvSpPr/>
          <p:nvPr/>
        </p:nvSpPr>
        <p:spPr>
          <a:xfrm>
            <a:off x="4872756" y="1441866"/>
            <a:ext cx="4203928" cy="2009061"/>
          </a:xfrm>
          <a:prstGeom prst="flowChartAlternateProcess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Experimental results are independent of the overall orientation and velocity of the experiment </a:t>
            </a:r>
            <a:endParaRPr kumimoji="0" lang="en-US" sz="2800" b="0" i="0" u="none" strike="noStrike" kern="1200" cap="none" spc="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1215D7B3-685C-4A40-9391-4E8866D6CEA5}"/>
                  </a:ext>
                </a:extLst>
              </p:cNvPr>
              <p:cNvSpPr txBox="1"/>
              <p:nvPr/>
            </p:nvSpPr>
            <p:spPr>
              <a:xfrm>
                <a:off x="2707909" y="4814049"/>
                <a:ext cx="734496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215D7B3-685C-4A40-9391-4E8866D6CE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7909" y="4814049"/>
                <a:ext cx="734496" cy="769441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DD09D9D-4E9A-4A31-9F10-415CEA91B7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47" y="4484132"/>
            <a:ext cx="2497015" cy="14292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0037AAD-1A97-4A3E-A3F8-D04588D40650}"/>
              </a:ext>
            </a:extLst>
          </p:cNvPr>
          <p:cNvSpPr txBox="1"/>
          <p:nvPr/>
        </p:nvSpPr>
        <p:spPr>
          <a:xfrm>
            <a:off x="-8853" y="4026779"/>
            <a:ext cx="3194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inertial reference frame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6BFB05F-6661-4C33-87C8-46A2C0DB74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040" y="4484132"/>
            <a:ext cx="2497015" cy="14292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444DF2C-1441-4307-8B56-1001B2E9E634}"/>
              </a:ext>
            </a:extLst>
          </p:cNvPr>
          <p:cNvSpPr txBox="1"/>
          <p:nvPr/>
        </p:nvSpPr>
        <p:spPr>
          <a:xfrm>
            <a:off x="3462391" y="4026779"/>
            <a:ext cx="2481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Rotated reference frame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AE149E5-EB24-4512-ADFF-F3D3EB3BAC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356" y="4484132"/>
            <a:ext cx="2497015" cy="14292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D99E2E8-7783-4975-BE20-3698604333FA}"/>
              </a:ext>
            </a:extLst>
          </p:cNvPr>
          <p:cNvSpPr txBox="1"/>
          <p:nvPr/>
        </p:nvSpPr>
        <p:spPr>
          <a:xfrm>
            <a:off x="6454707" y="4026779"/>
            <a:ext cx="2512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Boosted reference frame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66212587-3CE3-4BFD-8A24-F3939BB5CC2A}"/>
                  </a:ext>
                </a:extLst>
              </p:cNvPr>
              <p:cNvSpPr txBox="1"/>
              <p:nvPr/>
            </p:nvSpPr>
            <p:spPr>
              <a:xfrm>
                <a:off x="5840964" y="4814049"/>
                <a:ext cx="734496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6212587-3CE3-4BFD-8A24-F3939BB5CC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0964" y="4814049"/>
                <a:ext cx="734496" cy="769441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2448626" y="0"/>
            <a:ext cx="4245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 w="1143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Lorentz symmetry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59605" y="6096000"/>
            <a:ext cx="726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How can we  represent violations of Lorentz symmetry?</a:t>
            </a:r>
            <a:endParaRPr lang="en-US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882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DB0AE3E6-4A81-4CBF-8147-E0CF3BD19247}"/>
              </a:ext>
            </a:extLst>
          </p:cNvPr>
          <p:cNvSpPr/>
          <p:nvPr/>
        </p:nvSpPr>
        <p:spPr>
          <a:xfrm>
            <a:off x="1" y="838200"/>
            <a:ext cx="9144000" cy="11957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A9C05ADA-43F6-492A-840D-1E248FA5F829}"/>
              </a:ext>
            </a:extLst>
          </p:cNvPr>
          <p:cNvSpPr txBox="1"/>
          <p:nvPr/>
        </p:nvSpPr>
        <p:spPr>
          <a:xfrm>
            <a:off x="4657811" y="1041994"/>
            <a:ext cx="414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Symmetry: relative orientation of the magnetic dipoles</a:t>
            </a:r>
            <a:endParaRPr lang="es-PR" sz="2400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948A1833-EF6C-4F11-B9A7-84F554D42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5" y="1006824"/>
            <a:ext cx="4191000" cy="88582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F2584EF-1FC7-4A59-8AFC-FC820C376013}"/>
              </a:ext>
            </a:extLst>
          </p:cNvPr>
          <p:cNvSpPr txBox="1"/>
          <p:nvPr/>
        </p:nvSpPr>
        <p:spPr>
          <a:xfrm>
            <a:off x="2021174" y="248420"/>
            <a:ext cx="5101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Representing Broken 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symmetries</a:t>
            </a:r>
          </a:p>
        </p:txBody>
      </p:sp>
    </p:spTree>
    <p:extLst>
      <p:ext uri="{BB962C8B-B14F-4D97-AF65-F5344CB8AC3E}">
        <p14:creationId xmlns:p14="http://schemas.microsoft.com/office/powerpoint/2010/main" val="131313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7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2948</TotalTime>
  <Words>10580</Words>
  <Application>Microsoft Office PowerPoint</Application>
  <PresentationFormat>On-screen Show (4:3)</PresentationFormat>
  <Paragraphs>1541</Paragraphs>
  <Slides>60</Slides>
  <Notes>45</Notes>
  <HiddenSlides>0</HiddenSlides>
  <MMClips>16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62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Arnaldo</dc:creator>
  <cp:lastModifiedBy>Arnaldo</cp:lastModifiedBy>
  <cp:revision>140</cp:revision>
  <dcterms:created xsi:type="dcterms:W3CDTF">2017-07-20T14:33:43Z</dcterms:created>
  <dcterms:modified xsi:type="dcterms:W3CDTF">2017-09-11T06:32:25Z</dcterms:modified>
</cp:coreProperties>
</file>