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9"/>
  </p:notesMasterIdLst>
  <p:sldIdLst>
    <p:sldId id="258" r:id="rId2"/>
    <p:sldId id="407" r:id="rId3"/>
    <p:sldId id="404" r:id="rId4"/>
    <p:sldId id="368" r:id="rId5"/>
    <p:sldId id="369" r:id="rId6"/>
    <p:sldId id="397" r:id="rId7"/>
    <p:sldId id="403" r:id="rId8"/>
    <p:sldId id="373" r:id="rId9"/>
    <p:sldId id="402" r:id="rId10"/>
    <p:sldId id="327" r:id="rId11"/>
    <p:sldId id="356" r:id="rId12"/>
    <p:sldId id="298" r:id="rId13"/>
    <p:sldId id="328" r:id="rId14"/>
    <p:sldId id="329" r:id="rId15"/>
    <p:sldId id="374" r:id="rId16"/>
    <p:sldId id="406" r:id="rId17"/>
    <p:sldId id="370" r:id="rId18"/>
    <p:sldId id="371" r:id="rId19"/>
    <p:sldId id="355" r:id="rId20"/>
    <p:sldId id="376" r:id="rId21"/>
    <p:sldId id="361" r:id="rId22"/>
    <p:sldId id="293" r:id="rId23"/>
    <p:sldId id="372" r:id="rId24"/>
    <p:sldId id="325" r:id="rId25"/>
    <p:sldId id="377" r:id="rId26"/>
    <p:sldId id="398" r:id="rId27"/>
    <p:sldId id="378" r:id="rId28"/>
    <p:sldId id="379" r:id="rId29"/>
    <p:sldId id="349" r:id="rId30"/>
    <p:sldId id="399" r:id="rId31"/>
    <p:sldId id="401" r:id="rId32"/>
    <p:sldId id="383" r:id="rId33"/>
    <p:sldId id="384" r:id="rId34"/>
    <p:sldId id="385" r:id="rId35"/>
    <p:sldId id="386" r:id="rId36"/>
    <p:sldId id="387" r:id="rId37"/>
    <p:sldId id="317" r:id="rId38"/>
    <p:sldId id="388" r:id="rId39"/>
    <p:sldId id="405" r:id="rId40"/>
    <p:sldId id="389" r:id="rId41"/>
    <p:sldId id="391" r:id="rId42"/>
    <p:sldId id="393" r:id="rId43"/>
    <p:sldId id="390" r:id="rId44"/>
    <p:sldId id="396" r:id="rId45"/>
    <p:sldId id="311" r:id="rId46"/>
    <p:sldId id="357" r:id="rId47"/>
    <p:sldId id="305" r:id="rId48"/>
    <p:sldId id="340" r:id="rId49"/>
    <p:sldId id="400" r:id="rId50"/>
    <p:sldId id="337" r:id="rId51"/>
    <p:sldId id="338" r:id="rId52"/>
    <p:sldId id="380" r:id="rId53"/>
    <p:sldId id="381" r:id="rId54"/>
    <p:sldId id="382" r:id="rId55"/>
    <p:sldId id="344" r:id="rId56"/>
    <p:sldId id="395" r:id="rId57"/>
    <p:sldId id="358" r:id="rId58"/>
    <p:sldId id="299" r:id="rId59"/>
    <p:sldId id="312" r:id="rId60"/>
    <p:sldId id="270" r:id="rId61"/>
    <p:sldId id="331" r:id="rId62"/>
    <p:sldId id="273" r:id="rId63"/>
    <p:sldId id="323" r:id="rId64"/>
    <p:sldId id="345" r:id="rId65"/>
    <p:sldId id="346" r:id="rId66"/>
    <p:sldId id="335" r:id="rId67"/>
    <p:sldId id="314" r:id="rId68"/>
    <p:sldId id="336" r:id="rId69"/>
    <p:sldId id="308" r:id="rId70"/>
    <p:sldId id="309" r:id="rId71"/>
    <p:sldId id="310" r:id="rId72"/>
    <p:sldId id="339" r:id="rId73"/>
    <p:sldId id="353" r:id="rId74"/>
    <p:sldId id="292" r:id="rId75"/>
    <p:sldId id="342" r:id="rId76"/>
    <p:sldId id="343" r:id="rId77"/>
    <p:sldId id="322" r:id="rId78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an Smorra" initials="CS" lastIdx="3" clrIdx="0">
    <p:extLst>
      <p:ext uri="{19B8F6BF-5375-455C-9EA6-DF929625EA0E}">
        <p15:presenceInfo xmlns:p15="http://schemas.microsoft.com/office/powerpoint/2012/main" userId="S-1-5-21-1526224874-1540688658-1361462980-14463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1E4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08T13:20:55.179" idx="2">
    <p:pos x="10" y="10"/>
    <p:text>Proton acceleration:
1.) Linac
2.) PS Booster
3.) Proton Synchrotron
Protons on Ir foil generate secondary particles, including antiprotons.</p:text>
    <p:extLst>
      <p:ext uri="{C676402C-5697-4E1C-873F-D02D1690AC5C}">
        <p15:threadingInfo xmlns:p15="http://schemas.microsoft.com/office/powerpoint/2012/main" timeZoneBias="-60"/>
      </p:ext>
    </p:extLst>
  </p:cm>
  <p:cm authorId="1" dt="2017-01-08T13:23:12.338" idx="3">
    <p:pos x="146" y="146"/>
    <p:text>AD cycle:
1.) Stochastic cooling
2.) Rf-deceleration
3.) Electron cooling
4.) Ejection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08T13:20:55.179" idx="2">
    <p:pos x="10" y="10"/>
    <p:text>Proton acceleration:
1.) Linac
2.) PS Booster
3.) Proton Synchrotron
Protons on Ir foil generate secondary particles, including antiprotons.</p:text>
    <p:extLst>
      <p:ext uri="{C676402C-5697-4E1C-873F-D02D1690AC5C}">
        <p15:threadingInfo xmlns:p15="http://schemas.microsoft.com/office/powerpoint/2012/main" timeZoneBias="-60"/>
      </p:ext>
    </p:extLst>
  </p:cm>
  <p:cm authorId="1" dt="2017-01-08T13:23:12.338" idx="3">
    <p:pos x="146" y="146"/>
    <p:text>AD cycle:
1.) Stochastic cooling
2.) Rf-deceleration
3.) Electron cooling
4.) Ejection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02T19:57:30.027" idx="1">
    <p:pos x="10" y="10"/>
    <p:text>If proton and antiproton have a different gravitational potential, we can observe a shift of their cyclotron frequencies through their different effective q/m ratio.
In a measurement of proton/antiproton cyclotron frequency ratio, the gravitational redshift and the mass ratio are entangled.
Assuming CPT invariance, we can test the weak equivalence principle and the gravitational anomaly of antiprotons.</p:text>
    <p:extLst mod="1"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02T19:57:30.027" idx="1">
    <p:pos x="10" y="10"/>
    <p:text>If proton and antiproton have a different gravitation potential, we can observe a shift of their cyclotron frequencies through their different effective q/m ratio.
In a measurement of proton/antiproton cyclotron frequency ratio, the gravitational redshift and the mass ratio are entangled.
Assuming CPT invariance, we can test the weak equivalence principle and the gravitational anomaly of antiprotons.</p:text>
    <p:extLst>
      <p:ext uri="{C676402C-5697-4E1C-873F-D02D1690AC5C}">
        <p15:threadingInfo xmlns:p15="http://schemas.microsoft.com/office/powerpoint/2012/main" timeZoneBias="-12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image" Target="../media/image11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image" Target="../media/image12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7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56C79-6B22-4BAE-B178-4CE3746B21C0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F74137-0F3E-446B-A67B-CAC346B5F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53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811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080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861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E6F8A-9FC4-4AE0-A5B6-8883F510767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737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Motional</a:t>
            </a:r>
            <a:r>
              <a:rPr lang="en-GB" baseline="0" dirty="0" smtClean="0"/>
              <a:t> frequencies are measured via image-current detection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0342C-5BE4-49E9-A413-BDC1199F05F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323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39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610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875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880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427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203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3668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50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1496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234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233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008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792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75200-88FD-4677-9E58-CD119C6EB5DB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759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341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2A880-FE25-4608-BC7B-590925A150D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324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463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0B2-38ED-43BB-B2F8-28A3BF56359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8895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5786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9193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94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3642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140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8410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504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1678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7718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29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F2A880-FE25-4608-BC7B-590925A150D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2390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530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9267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4311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0116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4210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3889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4769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2510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0B2-38ED-43BB-B2F8-28A3BF563599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9716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0B2-38ED-43BB-B2F8-28A3BF563599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750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2242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1344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33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0B2-38ED-43BB-B2F8-28A3BF563599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420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73323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6554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261676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01054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3279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6018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91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9936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77410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77987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5248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0007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2172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5472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46683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1D0B2-38ED-43BB-B2F8-28A3BF563599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41699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5686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119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7467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5307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496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75200-88FD-4677-9E58-CD119C6EB5DB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57431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70326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17898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4570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5109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99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74137-0F3E-446B-A67B-CAC346B5F59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96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32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552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70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6935" y="202930"/>
            <a:ext cx="10221727" cy="705790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52737"/>
            <a:ext cx="10972800" cy="50734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  <p:pic>
        <p:nvPicPr>
          <p:cNvPr id="1026" name="Picture 2" descr="C:\Users\sulmer\AppData\Local\Microsoft\Windows\Temporary Internet Files\Content.Outlook\DI0AC1Z7\BASELOGO (9)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51" y="140984"/>
            <a:ext cx="1613085" cy="75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38" y="145212"/>
            <a:ext cx="10221725" cy="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44" y="917228"/>
            <a:ext cx="106213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826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403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37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38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6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425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45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7416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C3458-1A10-4D31-97D7-BB003D63056D}" type="datetimeFigureOut">
              <a:rPr lang="en-GB" smtClean="0"/>
              <a:t>10/09/2017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8DD6A-5162-4009-83F5-83D7691D0D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08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oleObject" Target="../embeddings/oleObject3.bin"/><Relationship Id="rId26" Type="http://schemas.openxmlformats.org/officeDocument/2006/relationships/image" Target="../media/image34.png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5.bin"/><Relationship Id="rId17" Type="http://schemas.openxmlformats.org/officeDocument/2006/relationships/image" Target="../media/image32.jpeg"/><Relationship Id="rId25" Type="http://schemas.openxmlformats.org/officeDocument/2006/relationships/image" Target="../media/image31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1.png"/><Relationship Id="rId2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4" Type="http://schemas.openxmlformats.org/officeDocument/2006/relationships/oleObject" Target="../embeddings/oleObject6.bin"/><Relationship Id="rId15" Type="http://schemas.openxmlformats.org/officeDocument/2006/relationships/image" Target="../media/image150.png"/><Relationship Id="rId23" Type="http://schemas.openxmlformats.org/officeDocument/2006/relationships/image" Target="../media/image33.png"/><Relationship Id="rId19" Type="http://schemas.openxmlformats.org/officeDocument/2006/relationships/image" Target="../media/image29.wmf"/><Relationship Id="rId22" Type="http://schemas.openxmlformats.org/officeDocument/2006/relationships/image" Target="../media/image3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43.png"/><Relationship Id="rId18" Type="http://schemas.openxmlformats.org/officeDocument/2006/relationships/image" Target="../media/image39.w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wmf"/><Relationship Id="rId12" Type="http://schemas.openxmlformats.org/officeDocument/2006/relationships/image" Target="../media/image37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4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9.bin"/><Relationship Id="rId5" Type="http://schemas.openxmlformats.org/officeDocument/2006/relationships/image" Target="../media/image41.png"/><Relationship Id="rId15" Type="http://schemas.openxmlformats.org/officeDocument/2006/relationships/image" Target="../media/image38.wmf"/><Relationship Id="rId10" Type="http://schemas.openxmlformats.org/officeDocument/2006/relationships/image" Target="../media/image42.png"/><Relationship Id="rId4" Type="http://schemas.openxmlformats.org/officeDocument/2006/relationships/image" Target="../media/image40.emf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331.pn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2.png"/><Relationship Id="rId4" Type="http://schemas.openxmlformats.org/officeDocument/2006/relationships/image" Target="../media/image3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.png"/><Relationship Id="rId4" Type="http://schemas.openxmlformats.org/officeDocument/2006/relationships/image" Target="../media/image3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3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9.png"/><Relationship Id="rId11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31.wmf"/><Relationship Id="rId4" Type="http://schemas.openxmlformats.org/officeDocument/2006/relationships/image" Target="../media/image81.png"/><Relationship Id="rId9" Type="http://schemas.openxmlformats.org/officeDocument/2006/relationships/oleObject" Target="../embeddings/oleObject1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1.png"/><Relationship Id="rId5" Type="http://schemas.openxmlformats.org/officeDocument/2006/relationships/image" Target="../media/image84.wmf"/><Relationship Id="rId4" Type="http://schemas.openxmlformats.org/officeDocument/2006/relationships/oleObject" Target="../embeddings/oleObject1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0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4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3.png"/><Relationship Id="rId5" Type="http://schemas.openxmlformats.org/officeDocument/2006/relationships/image" Target="../media/image92.wmf"/><Relationship Id="rId4" Type="http://schemas.openxmlformats.org/officeDocument/2006/relationships/oleObject" Target="../embeddings/oleObject16.bin"/><Relationship Id="rId9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0.png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10" Type="http://schemas.openxmlformats.org/officeDocument/2006/relationships/image" Target="../media/image15.png"/><Relationship Id="rId4" Type="http://schemas.openxmlformats.org/officeDocument/2006/relationships/image" Target="../media/image16.gif"/><Relationship Id="rId9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99.wmf"/><Relationship Id="rId5" Type="http://schemas.openxmlformats.org/officeDocument/2006/relationships/image" Target="../media/image103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7.emf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19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890.png"/><Relationship Id="rId4" Type="http://schemas.openxmlformats.org/officeDocument/2006/relationships/image" Target="../media/image88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111.pn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3.gif"/><Relationship Id="rId4" Type="http://schemas.openxmlformats.org/officeDocument/2006/relationships/image" Target="../media/image112.png"/><Relationship Id="rId9" Type="http://schemas.openxmlformats.org/officeDocument/2006/relationships/image" Target="../media/image1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118.png"/><Relationship Id="rId4" Type="http://schemas.openxmlformats.org/officeDocument/2006/relationships/image" Target="../media/image13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image" Target="../media/image43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35.wmf"/><Relationship Id="rId12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610.png"/><Relationship Id="rId9" Type="http://schemas.openxmlformats.org/officeDocument/2006/relationships/image" Target="../media/image36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19.wmf"/><Relationship Id="rId4" Type="http://schemas.openxmlformats.org/officeDocument/2006/relationships/oleObject" Target="../embeddings/oleObject23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121.png"/><Relationship Id="rId7" Type="http://schemas.openxmlformats.org/officeDocument/2006/relationships/image" Target="../media/image9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0.png"/><Relationship Id="rId5" Type="http://schemas.openxmlformats.org/officeDocument/2006/relationships/image" Target="../media/image92.png"/><Relationship Id="rId10" Type="http://schemas.openxmlformats.org/officeDocument/2006/relationships/comments" Target="../comments/comment3.xml"/><Relationship Id="rId4" Type="http://schemas.openxmlformats.org/officeDocument/2006/relationships/image" Target="../media/image910.png"/><Relationship Id="rId9" Type="http://schemas.openxmlformats.org/officeDocument/2006/relationships/image" Target="../media/image9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900.pn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0.png"/><Relationship Id="rId13" Type="http://schemas.openxmlformats.org/officeDocument/2006/relationships/image" Target="../media/image41.png"/><Relationship Id="rId3" Type="http://schemas.openxmlformats.org/officeDocument/2006/relationships/image" Target="../media/image125.png"/><Relationship Id="rId7" Type="http://schemas.openxmlformats.org/officeDocument/2006/relationships/image" Target="../media/image760.png"/><Relationship Id="rId12" Type="http://schemas.openxmlformats.org/officeDocument/2006/relationships/image" Target="../media/image581.png"/><Relationship Id="rId17" Type="http://schemas.openxmlformats.org/officeDocument/2006/relationships/image" Target="../media/image850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8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0.png"/><Relationship Id="rId11" Type="http://schemas.openxmlformats.org/officeDocument/2006/relationships/image" Target="../media/image800.png"/><Relationship Id="rId5" Type="http://schemas.openxmlformats.org/officeDocument/2006/relationships/image" Target="../media/image740.png"/><Relationship Id="rId15" Type="http://schemas.openxmlformats.org/officeDocument/2006/relationships/image" Target="../media/image830.png"/><Relationship Id="rId10" Type="http://schemas.openxmlformats.org/officeDocument/2006/relationships/image" Target="../media/image790.png"/><Relationship Id="rId4" Type="http://schemas.openxmlformats.org/officeDocument/2006/relationships/image" Target="../media/image126.png"/><Relationship Id="rId9" Type="http://schemas.openxmlformats.org/officeDocument/2006/relationships/image" Target="../media/image780.png"/><Relationship Id="rId14" Type="http://schemas.openxmlformats.org/officeDocument/2006/relationships/image" Target="../media/image8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129.png"/><Relationship Id="rId9" Type="http://schemas.openxmlformats.org/officeDocument/2006/relationships/image" Target="../media/image128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50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comments" Target="../comments/comment4.xml"/><Relationship Id="rId5" Type="http://schemas.openxmlformats.org/officeDocument/2006/relationships/image" Target="../media/image270.png"/><Relationship Id="rId10" Type="http://schemas.openxmlformats.org/officeDocument/2006/relationships/image" Target="../media/image1020.png"/><Relationship Id="rId4" Type="http://schemas.openxmlformats.org/officeDocument/2006/relationships/image" Target="../media/image260.png"/><Relationship Id="rId9" Type="http://schemas.openxmlformats.org/officeDocument/2006/relationships/image" Target="../media/image10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9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132.png"/><Relationship Id="rId5" Type="http://schemas.openxmlformats.org/officeDocument/2006/relationships/image" Target="../media/image103.png"/><Relationship Id="rId10" Type="http://schemas.openxmlformats.org/officeDocument/2006/relationships/image" Target="../media/image380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7.emf"/><Relationship Id="rId5" Type="http://schemas.openxmlformats.org/officeDocument/2006/relationships/image" Target="../media/image106.wmf"/><Relationship Id="rId4" Type="http://schemas.openxmlformats.org/officeDocument/2006/relationships/oleObject" Target="../embeddings/oleObject30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7.png"/><Relationship Id="rId5" Type="http://schemas.openxmlformats.org/officeDocument/2006/relationships/image" Target="../media/image136.emf"/><Relationship Id="rId4" Type="http://schemas.openxmlformats.org/officeDocument/2006/relationships/oleObject" Target="../embeddings/oleObject31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0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0.png"/><Relationship Id="rId5" Type="http://schemas.openxmlformats.org/officeDocument/2006/relationships/image" Target="../media/image650.png"/><Relationship Id="rId4" Type="http://schemas.openxmlformats.org/officeDocument/2006/relationships/image" Target="../media/image14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0.pn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1110.png"/><Relationship Id="rId4" Type="http://schemas.openxmlformats.org/officeDocument/2006/relationships/image" Target="../media/image146.png"/><Relationship Id="rId9" Type="http://schemas.openxmlformats.org/officeDocument/2006/relationships/image" Target="../media/image1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580.png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1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9.png"/><Relationship Id="rId5" Type="http://schemas.openxmlformats.org/officeDocument/2006/relationships/image" Target="../media/image148.wmf"/><Relationship Id="rId4" Type="http://schemas.openxmlformats.org/officeDocument/2006/relationships/oleObject" Target="../embeddings/oleObject34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22.wmf"/><Relationship Id="rId4" Type="http://schemas.openxmlformats.org/officeDocument/2006/relationships/oleObject" Target="../embeddings/oleObject35.bin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notesSlide" Target="../notesSlides/notesSlide72.xml"/><Relationship Id="rId7" Type="http://schemas.openxmlformats.org/officeDocument/2006/relationships/image" Target="../media/image15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156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57.wmf"/><Relationship Id="rId4" Type="http://schemas.openxmlformats.org/officeDocument/2006/relationships/oleObject" Target="../embeddings/oleObject38.bin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520" y="2130426"/>
            <a:ext cx="11846010" cy="1470025"/>
          </a:xfrm>
        </p:spPr>
        <p:txBody>
          <a:bodyPr>
            <a:normAutofit/>
          </a:bodyPr>
          <a:lstStyle/>
          <a:p>
            <a:r>
              <a:rPr lang="en-GB" dirty="0"/>
              <a:t>High-precision measurements </a:t>
            </a:r>
            <a:r>
              <a:rPr lang="en-GB" dirty="0" smtClean="0"/>
              <a:t>of </a:t>
            </a:r>
            <a:r>
              <a:rPr lang="en-GB" dirty="0"/>
              <a:t>the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antiproton's </a:t>
            </a:r>
            <a:r>
              <a:rPr lang="en-GB" dirty="0"/>
              <a:t>fundamental properties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779" y="345979"/>
            <a:ext cx="2579085" cy="164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0" y="3819695"/>
            <a:ext cx="12192000" cy="1728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CH" sz="2800" b="1" dirty="0"/>
              <a:t> </a:t>
            </a:r>
            <a:r>
              <a:rPr lang="de-CH" sz="4000" b="1" dirty="0" smtClean="0"/>
              <a:t>Christian Smorra</a:t>
            </a:r>
          </a:p>
          <a:p>
            <a:pPr marL="0" indent="0" algn="ctr">
              <a:buNone/>
            </a:pPr>
            <a:r>
              <a:rPr lang="de-CH" sz="1900" b="1" dirty="0" smtClean="0"/>
              <a:t>RIKEN, Ulmer Fundamental Symmetries Laboratory</a:t>
            </a:r>
            <a:br>
              <a:rPr lang="de-CH" sz="1900" b="1" dirty="0" smtClean="0"/>
            </a:br>
            <a:r>
              <a:rPr lang="de-CH" sz="1500" dirty="0" smtClean="0"/>
              <a:t>former: CERN, Research Fellow</a:t>
            </a:r>
            <a:endParaRPr lang="de-CH" sz="1900" dirty="0" smtClean="0"/>
          </a:p>
          <a:p>
            <a:pPr marL="0" indent="0" algn="ctr">
              <a:buNone/>
            </a:pPr>
            <a:r>
              <a:rPr lang="de-CH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de-CH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behalf of the BASE collaboration</a:t>
            </a:r>
          </a:p>
          <a:p>
            <a:pPr marL="0" indent="0" algn="ctr">
              <a:buNone/>
            </a:pPr>
            <a:r>
              <a:rPr lang="en-GB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Conference on Exotic Atoms and Related </a:t>
            </a:r>
            <a:r>
              <a:rPr lang="en-GB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Topics, EXA</a:t>
            </a:r>
            <a:r>
              <a:rPr lang="de-CH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2017, Vienna – 11.09.2017</a:t>
            </a:r>
            <a:endParaRPr lang="en-GB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http://www.qbic.riken.jp/freyiru/2012-PhD-IPA-ETH-RIKEN_files/image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30" y="5439552"/>
            <a:ext cx="2836663" cy="11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upload.wikimedia.org/wikipedia/en/thumb/c/c9/Max-Planck-Gesellschaft.svg/300px-Max-Planck-Gesellschaft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062" y="5627083"/>
            <a:ext cx="1259812" cy="102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upload.wikimedia.org/wikipedia/de/archive/a/ab/20100121225806!Altes_Logo_der_Johannes-Gutenberg-Universit%C3%A4t_Mainz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930" y="5884231"/>
            <a:ext cx="1314479" cy="89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http://www-w2k.gsi.de/dvg-tagung-2006/GSI-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09" y="6139407"/>
            <a:ext cx="918681" cy="2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6" y="5976617"/>
            <a:ext cx="474707" cy="609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http://www.biostat.uni-hannover.de/fileadmin/institut/images/luh_logo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028" y="6194793"/>
            <a:ext cx="861631" cy="2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data:image/jpeg;base64,/9j/4AAQSkZJRgABAQAAAQABAAD/2wCEAAkGBw8PDxUSEBQWFREUERwPDxUXERoSFRQXFRciFhcYGBQZHiggGB0lGxgXLTUmJSksLi4uFx8zODMsNygtLisBCgoKDg0OGxAQGzcmICY3LiwxODArNSwsNywsLSwtLCwvLCwsLCwsNy0sLCwsLCwsLCwsLCwsLCwsLDQsLCwsLP/AABEIAJwA8AMBEQACEQEDEQH/xAAbAAEBAAIDAQAAAAAAAAAAAAAABwMFAgQGAf/EAEQQAAECAgMLCgIIBgMBAAAAAAABAgMEBQYREhYhMTRRUnORktEiM0FTYXFysbLBMtITFBVCYoGhogcjgpPC8DVD4ST/xAAbAQEAAQUBAAAAAAAAAAAAAAAABgECAwQFB//EADURAAEDAQUFBwUBAQEAAwEAAAABAgMEBREzUXESFTFSkRQhNEGBsdETMmGh8CJCwSM18Qb/2gAMAwEAAhEDEQA/ALiAAAAAAAaOumQxPy80Nygx2nNtbwriWXa512kkuQhO0ou1zrtFyDaUXa512i5BtKLtc67Rcg2lF2uddouQbSi7XOu0XINpRdrnXaLkG0ou1zrtFyDaUXa512i5BtKLtc67Rcg2lF2uddouQbSi7XOu0XINpRdrnXaLkG0ou1zrtFyDaUXa512i5BtKLtc67Rcg2lF2uddouQbSlQqMv/ws8TvUpHLQx19CZ2N4Rvr7m/NI6oAAAAAAAAAAAAAABo665DE/L1IblBjtOba3hHEqJKQcAAAAAAAAAAAAAAAAAAAAAAAAqNRchZ4nepSOWjjr6E1sbwjfX3PQGidUAAAAAAAAAAAAAAA1tYpB8xLPhMsRzrLLcWBbTYpZUikRympXQOngWNvFTxV4k1pQ9q8Dr70iyUjm4ajNBeJNaUPavAb0iyUbhqM0F4k1pQ9q8BvSLJRuGozQXiTWlD2rwG9IslG4ajNBeJNaUPavAb0iyUbhqM0F4k1pQ9q8BvSLJRuGozQ61I1QmIEJ0V7mXLUtWxVt8i+K0I5Ho1EXvMU9jzQxrI5UuQ88b5yAAADfy9UJyIxr2oy5c1HJy+hcJoutCFqq1fY6rLHqXtRyXXL+TJeVO5mb5bvKD89C7clVknUXlTuZm+N5QfnoNyVWSdReVO5mb43lB+eg3JVZJ1F5U7mZvjeUH56DclVknUXlTuZm+N5QfnoNyVWSdReVO5mb43lB+eg3JVZJ1PcVXkIkvKthxLLpFVVsW1MK24zj1crZZVc3gSWzqd8FOkb+Pf7m2NY3gAAAAAAASt1bJ5FX+b06KcCSJQQcpCVteqRfu/R8vtnut/anAr2CDlKb3q+b9C+2e639qcB2CDlG96vm/Qvtnut/anAdgg5Rver5v0L7Z7rf2pwHYIOUb3q+b9C+2e639qcB2CDlG96vm/Qvtnut/anAdgg5Rver5v0codb55F5xF72IUWz4F8i5LZqk/wCv0baQr89MEeGip0uYti7q4F2mrJZTf+HdTeht9yd0rb9D19F0tAmW2wnoudMTk70OXNBJEtz0O9T1cVQl8a3+53jCbIANRW3IY3g9zaosdpoWn4V+hJSTkEAABUslC5NC1TfIic+K7VT0GkwGaIeBmq4zrYjmo5tiPVqchMSLYdtlnwK1Fu/ZF5LZqWvVEVOhjv0ndJu4hdu6DL9lm+6rNOgv0ndJu4g3dBl+xvuqzToL9J3SbuIN3QZfsb7qs06C/Sd0m7iDd0GX7G+6rNOgv0ndJu4g3dBl+xvuqzToL9J3SbuIN3QZfsb7qs06C/Sd0m7iDd0GX7G+6rNOhyZXadTGrF/oKLZsH56lUtyqTLobWQr9hsjwsGkxf8V4mtJZXI7qb0Nv990renweto6kYMw26hPRydOdO9Og5ksL4lueh3YKmKdu1Gt52zEZwARCJjXvJgnA83dxOJUtAAAAAAAAAABkl474bkexytcmFFRbFQtc1HJc5O4vZI6NyOatylFqrWpJmyFGsbG+6vQ/gvYcGsoVi/2zh7Ets21Un/8Ajk7ne56g5x2jUVtyGN4Pc2qLHaaNp+FfoSUk5AwAAVLJQuTQtU3yInPiu1U9BpMBmiEinudiax3qUlMf2JoQKbEdqpgLzEAAAAAAAAAAAAZ5KciQHo+E5WuTpTyXOhZJG2Ruy5O4ywzPhej2LcpT6s0+ycZh5MVvxt/yTsI7V0iwO/Ck0s+0G1TMnJx+TdmmdEiETGveTBOB5u7icSpaADbwaszj2o5sJVa5Ec1bUwouFOk1XVsLVuVx0G2XVOajkbxOd6k91S7ycS3t0HMXbpq+QXqT3VLvJxHboOYbpq+Q+OqtPJ/0rtTiVSug5ii2TVp/x7GrmZaJCdcxGua7M5FTzNlj2vS9q3mlJE+Nbnpcv5MRcYwAfWuVFtTAqYUVMCoUVLyqKqLehUqo059bg2P51liP/EnQ4jlbTfRf3cFJtZdd2mO533Jx+TPW3IY3g9yyix2mS0/Cv0JKScggAAKlkoXJoWqb5ETnxXaqeg0mAzRCRT3OxNY7zJTH9iaECmxHaqYC8xAA7cKi5h7Uc2FEc1cKKjFVF7lsMSzxtW5XJ1NhtLO5L2sVU0U5/Y011EX+27gU7RFzJ1K9jqOReij7Gmuoi/23cB2iLmTqOx1HIvRR9jTXURf7buA7RFzJ1HY6jkXooWh5rqIv9t3Adoi5k6jsdRyL0U6SpYti48SmY11S4+AoADtUbPPl4rYrPiauLoVOlF7zHLE2VitcZ6ed0EiSN8iwSUy2NDbEZ8Lmo5PzIrIxWOVq+RP4pWysR7eCkXiY17yWpwPO3cTiVLQCpZKFyaDqm+lCJz4rtVPQqXBZonsd0xGcAAA689JQo7FZFajmrnTF2ovQXxyOjW9q3GKaGOZuy9L0JlWir7pN6KnKhOXkO6UXRXtJFSVaTtuXihDbRs91K69O9q8Pg0ZuHMABs6uUkstMsf8AdVbiJ4Vx7Mf5GtVQ/ViVvn5G7Z9T2edH+XBdCjVtyGN4Pc4NFjtJdafhX6EmJOQQAAFSyULk0LVN8iJz4rtVPQaTAZohIp7nYmsd6iUx/YmhApsR2qmAvMQAK3VXIoOr9yL1mO7UntneFj0NsaxugAAAA01YKvQpti4EbFROQ9E/R2dDbpqt8K5pkc+us+Oqbk7yX5JXMwHQnuY9LHNW5cnahJGORzUcnBSEyRujerHcUMZcYwAUT+HM2r4D4a/9b7U7n/8AqKcK1I7pEdn/AOEtsGbahcxfJfcnsTGvedxOBFHcTiVLQCpZKFyaDqm+lCJz4rtVPQqXBZonsd0xGcAAAAHTpeQbMQHwnfebyex3Qu0ywSrFIjkNeqgSeJ0a+fuRtyKi2LjTApKzz5UuW5T4VKAApM7MfS0PdLjWCiL3pg9iPxs2Ky78kxlk+pZu0uRNiQEOAABUslC5NC1TfIic+K7VT0GkwGaISKe52JrHeolMf2JoQKbEdqpgLzEACt1VyKDq/ci9Zju1J7Z3hY9DbGsboAAAAABNv4hy6Nmkcn34aOXvRVT2O/Zj1WJUyUiFuxo2oRyeaHlzpHEAB7X+GnxR/Czzcci1uDfX/wAJH/8Az33Sen/p4x+Ne86ycCPO4nEqWgFSyULk0HVN9KETnxXaqehUuCzRPY7piM4AAAAABF6S5+JZ1rvUpLYvsboh53UYrtV9zrGQwgA9/C/4RdWvqOGvjvUlbf8A6v0PAHcIoAACpZKFyaFqm+RE58V2qnoNJgM0QkU9zr9Y71Epj+xNCBTYjtVMBeYgAVuquRQdX7kXrMd2pPbO8LHobY1jdAAAAAAJXXOkGx5t1ytrWJ9Gi57Mf6kkoIljhS/iveQm16hJqhdngncaI3TlgAo38PJJWS7oi44jsHhbgT9VU4FpybUiNTyJfYUGxCr1/wCvZCdxMa953k4ESdxOJUtAKllobJoOqb6UInPiu1U9CpcFmiex3DEZwAAAAdKmJ9stAfFd91vJ7XLiTaZYIllkRqGvVTpBE6RfL3I4qqq2rjXCpKzz5VvW9T4VKAApM7L/AEVD3C40gJb3rh9yPxv26y/8kxlj+nZuz+CbEgIcAACpZKFyaFqm+RE58V2qnoNJgM0QkU9zr9Y71KSmP7E0IFNiO1UwF5iABSKvVglIUpCY+KiOayxyWLgW04FVSTPlc5G9xMaG0KdlOxrn3KiGxvokeubsXga/Yp+U2t50vOgvokeubsXgOxT8o3nS86C+iR65uxeA7FPyjedLzofHVpkUTnk2LwK9hn5QtqUqJftnmaw10+kasOWRWouB0RcCqn4U6O86FNZ2yu1J0ONXW1torIO78/B406xHQAbKgaIfNxkY3A1MMR2inE16mobCzaX0Nyio3VUmynDzUrcvBbDYjGpY1qXLU7EIw5yuVVUnjGIxqNbwQij8a95Lk4HnLuJxKloBUstDZNB1TfShE58V2qnoVNgs0T2O4YjOAAAdWkKQgy7LuK5Gp0Z17kxqZIonyLc1LzDPURwt2pFuJlWasD516YLmE34G24/xL2+RIaSkSBv5UhtoWg6qdk1OCf8AppTcOaADZ1co1ZmZYz7qLdxPCmPbi/M16qb6USu8/I3bPpu0Tozy4roUatuQxvB7nAosdpLrT8K/QkxJyCAAAqWShcmhapvkROfFdqp6DSYDNEJFPc7E1jvUpKY/sTQgU2I7VTAXmIAAAAAAAAAAAA3lBVZjzVjrLiFpqmPwp0mnUVscPdxXI6dHZc1T38G5/BSaLo2FKw0ZCSxOlely51Uj80z5XbTiX01NHTs2GIdwxGwRCJjXvJgnA83dxOJUtABtYVY5xjUa2M5GtS5aliYETAnQazqOFy3q0322lVNRER/cmnwc76J7rnbG8C3sUHKV3rV8/t8C+ie652xvAdig5RvWr5/b4PjqzTypzztiJ7FUooOULalWv/a/r4NZHjPiOunuVzulVW1dqmw1qNS5ENJ73PW9y3qYy4sAB9Y1XKiIlqqtiImFVVSiqiJepVEVVuQqdUqD+qQrXc6+xX9mZqEcran6z+7ghNrMoeyx/wCvuXj8GatuQxvB7llFjtMtp+FfoSUk5AwAAVLJQuTQtU3yInPiu1U9BpMBmiEinudiax3qUlMf2JoQKbEdqpgLzEAAAAAAAAAAAAbSiKemJVf5brWdLHYW7Oj8jWnpY5k/0nfmb1LaE1Ov+V7sl4FHoCn4U43k8mInxsVcKdqZ0ODU0r4F7+GZLqKvjqm93cvmhtjVN4iETGveTBOB5u7icSpaAAAAAAAAAADNJykSM9GQ2q5y4kT/AHAWPkaxNpy3IZYoXyu2GJepR6r1XbK/zIljoy4szO7OvacGrrlm/wAt7m+5LrOsttP/ALf3u9j0hzzrmorbkMbwe5tUWO00bT8K/QkpJyBgAAqWShcmhapvkROfFdqp6DSYDNEJFPc7E1jvUpKY/sTQgU2I7VTAXmIAHuaFqfLx5eHFc56Oe26WxUs8jjVFoSRyK1ETuJNSWNDLC17lW9U/vI7t4crpxNqcDDvSXJDZ3DT5r/egvDldOJtTgN6S5INw0+a/3oLw5XTibU4DekuSDcNPmv8AegvDldOJtTgN6S5IU3DT5r+vg1VK1FiMRXS77uz7jksd+S4l/Q2obUa5bpEuNKpsF7U2onX/AIXj/dDx72q1VRUVFRbFRUsVF7UOoioqXoR9UVFuU+FShmlJp8F6PhrY5q2opY9jXt2XcDLFK6J6PYtyoVmgKWbNwUiJgd8MRui7gRmpgWF+yvoTqiq21MSPTj56kiiY17yUJwIE7icSpaADewKpTj2Ne1rblzUc3lpiVLUNJ1fC1VRVOoyyKl7UcicfyZLzZ7RbvoU3jBn+i7ctVknUXmz2i3fQbxgz/Q3LVZJ1F5s9ot30G8YM/wBDctVknU+tqXOqvwtT+tCi2jBn+iqWJVL5J1NtR9QcNseJg0WJ/kvA1ZbV8mN6m9BYHffK70T5PX0fR0GXbcwmI1OnOvevScuWZ8i3vW878FPHA3ZjS47RjMwANRW3IY3g9zaosdpo2n4V+hJSTkDAABUslC5NC1TfIic+K7VT0GkwGaISKe52JrHeZKY/sTQgU2I7VTAXmIAFbqrkUHV+5F6zHdqT2zvCx6G2NY3QAAAAADxlf6GRzPrLEsc3BF/Ei4l709zrWbUKjvpLw8iP23RI5v128U46HgTtkVAB6SolILCmkYvwxUuF70wtXz2nPtGLbi2vNDsWLUfTqNjyd3fB51+Ne8304HJdxOJUtAKlkoXJoOpb6UInPiu1U9CpcFmiex3TEZwAAAAAAAAAAaituQxvB7m1RY7TRtPwr9CSknIGAACpZKFyaFqm+RE58V2qnoNJgM0QkU9zsTWO9Skpj+xNCBTYjtVMBeYgAVuquRQdX7kXrMd2pPbO8LHobY1jdAAAAAAOhTzUWVjIuL6J3kZqdbpW6oa1YiLA9FyUjpKzz8AoZpKMsOKx6Y2vRyfktpZI3aYqZmWF6ska5PJUUxxMa95cnAsdxOJUtAKlkoXJoOqb6UInPiu1U9CpcFmiex3TEZwAAAAAAAAAAaituRRvB7m1RY7TRtPwr9CSknIGAACpZKFyaFqm+RE58V2qnoNJgM0QkU9zsTWO9Skpj+xNCBTYjtVMBeYgAVuquRQdX7kXrMd2pPbO8LHobY1jdAAAAAAPOV4pNIMsrEXlxeQ1Oz7y/wC5zfs+FXy7XkhybYqkigVnm7u+SYkiIWADtUXL/Sx4bNKI1q9yrh/QxzO2I3OyQz00f1JmszVDrxMa95enAxO4nEqWgFSyULk0HUt9KETnxXaqehUuCzRPY7piM4AAAAAAAAAANRW3IY3g9zaosdpoWn4V+hJSTkEAABUslC5NC1TfIic+K7VT0GkwGaISKe52JrHeolMf2JoQKbEdqpgLzEACo1apKXZJwWuisRyMsVFeiKmHMRyrhkWZyo1Sb0FTE2mYiuS+7M2f2vLddD30Nfs8vKvQ2+1wc6dR9ry3XQ99B2eXlXoO1wc6dR9ry3XQ99B2eXlXoO1wc6dR9ry3XQ99B2eXlXoO1wc6dTT0tXKWgpZCX6V/QiYGp3u4G1DZ0r1/13Ic+qtmCJP8f6X9dSe0lPxJmIsSKtrl2ImZE6EO5FE2Juy0ilRUPner3r3nVMpgAB6j+H9H/STKxVTkwkt/qdgT9LTm2lLsx7OZ27Dp9ub6i8G+6nmYmNe86KcDjO4nEqWgFSyULk0HVN9KETnxXaqehUuCzRPY7piM4AAAAAAAAAANRW3IY3g9zaosdpoWn4V+hJSTkEAABUslC5NC1TfIic+K7VT0GkwGaISKe52JrHeZKY/sTQgU2I7VTAXmIAAAAqAAAAACgAABmk5V8aIkOGlrnLYif70Fj3tY1XO4GWGJ8r0YxL1UrdB0W2UgNhtwrjeuk5cakYqJ1merlJ3R0raaJGJ66kgiY17yUpwIC7icSpaAVLJQ2TQdS30oROfFdqp6FS4LNE9jumIzgAAAAAAAAAA1FbchjeD3Nqix2mjafhX6ElJOQMAAFSyULk0LVN8iJz4rtVPQaTAZohIp7nX6x3mSmP7E0IFNiO1UwF5iAAAAAAAAAAAAO9RVExpp1zCbbpOXA1vephmqGQpe5TapqOWoddGnwUur1X4Um3Byoipy32fomZCPVVW6de/uQmNDZ7KVvd3uXipuDVN88ItUZfTibzflOzvCTJP71I3ueDNeqfAvQl9KJvN+UbwkyT+9RuaDNeqfAvQl9KJvN+UbwkyT+9RuaDNeqfB7SRhIyExqYmsRqW48CWHJkdtOVSQRNRrEankhnLDIAAAAAAAAAADU1rS2Si+H3Nqjx2mjaXhX6Et+rp2kj21IV9NB9XTtG2o+mg+rp2jbUp9NCt0Lk0LVN8iLz4rtVJ5SYDNEPKR6py7nuVXRLVcqrym9K+E6ba+RERLk/vU4r7Igc5VVV6p8HC9CX04u835Su8JMk/vUt3NBmvVPgXoS+nE3m/KN4SZJ/eo3NBmvVPgXoS+nE3m/KN4SZJ/eo3NBmvVPgXoS+lE3m/KN4SZJ/eo3NBmvVPgXoS+nF3m/KN4SZJ/eo3NBmvVPgXoS+lE3m/KN4SZJ/eo3NBmvVPgXoS+lE3m/KN4SZJ/eo3NBmvVPgXoS+nF3m/KN4SZJ/eo3NBmvVPg2lG1Pk24XI56/idamxEQ15bQmXuTu0NuCx6ZveqKuq/8A4ekgwmsajWIjWpiREsTYc9zlct6nXaxrUualyHMoXAA//9k="/>
          <p:cNvSpPr>
            <a:spLocks noChangeAspect="1" noChangeArrowheads="1"/>
          </p:cNvSpPr>
          <p:nvPr/>
        </p:nvSpPr>
        <p:spPr bwMode="auto">
          <a:xfrm>
            <a:off x="1587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7656" name="Picture 8" descr="http://www.igafa.de/wp-content/uploads/2011/08/PTB-300x19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371" y="6101615"/>
            <a:ext cx="466936" cy="30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569" y="5920343"/>
            <a:ext cx="667164" cy="66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7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BASE in the AD/ELENA-facility</a:t>
            </a:r>
            <a:endParaRPr lang="en-GB" dirty="0"/>
          </a:p>
        </p:txBody>
      </p:sp>
      <p:pic>
        <p:nvPicPr>
          <p:cNvPr id="4" name="Picture 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33" y="908720"/>
            <a:ext cx="8355296" cy="561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1293371" y="832362"/>
            <a:ext cx="10898629" cy="5998216"/>
            <a:chOff x="1293371" y="832362"/>
            <a:chExt cx="10898629" cy="5998216"/>
          </a:xfrm>
        </p:grpSpPr>
        <p:sp>
          <p:nvSpPr>
            <p:cNvPr id="5" name="TextBox 4"/>
            <p:cNvSpPr txBox="1"/>
            <p:nvPr/>
          </p:nvSpPr>
          <p:spPr>
            <a:xfrm rot="4102320">
              <a:off x="5217908" y="3615405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>
                  <a:solidFill>
                    <a:srgbClr val="FFFF00"/>
                  </a:solidFill>
                </a:rPr>
                <a:t>ASACUSA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rot="4102320">
              <a:off x="5940422" y="3377319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>
                  <a:solidFill>
                    <a:srgbClr val="FFFF00"/>
                  </a:solidFill>
                </a:rPr>
                <a:t>ALPHA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4102320">
              <a:off x="4476526" y="2921168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2400" b="1" dirty="0">
                  <a:solidFill>
                    <a:srgbClr val="FFFF00"/>
                  </a:solidFill>
                </a:rPr>
                <a:t>BASE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019885">
              <a:off x="5308372" y="2297962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>
                  <a:solidFill>
                    <a:srgbClr val="FFFF00"/>
                  </a:solidFill>
                </a:rPr>
                <a:t>ATRAP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019885">
              <a:off x="5617437" y="1667307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>
                  <a:solidFill>
                    <a:srgbClr val="FFFF00"/>
                  </a:solidFill>
                </a:rPr>
                <a:t>AEGIS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019885">
              <a:off x="2959630" y="4896009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>
                  <a:solidFill>
                    <a:srgbClr val="FFFF00"/>
                  </a:solidFill>
                </a:rPr>
                <a:t>GBAR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1293371" y="1200807"/>
              <a:ext cx="5688632" cy="8102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4031640" y="862326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b="1" dirty="0">
                  <a:solidFill>
                    <a:srgbClr val="FFFF00"/>
                  </a:solidFill>
                </a:rPr>
                <a:t>40 m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174393" y="1021989"/>
              <a:ext cx="2823796" cy="5355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 smtClean="0"/>
                <a:t>BASE, ATRAP,</a:t>
              </a:r>
              <a:endParaRPr lang="de-DE" b="1" dirty="0"/>
            </a:p>
            <a:p>
              <a:r>
                <a:rPr lang="de-DE" dirty="0" smtClean="0"/>
                <a:t>Fundamental properties </a:t>
              </a:r>
              <a:br>
                <a:rPr lang="de-DE" dirty="0" smtClean="0"/>
              </a:br>
              <a:r>
                <a:rPr lang="de-DE" dirty="0" smtClean="0"/>
                <a:t>of the antiproton</a:t>
              </a:r>
            </a:p>
            <a:p>
              <a:endParaRPr lang="de-DE" dirty="0" smtClean="0"/>
            </a:p>
            <a:p>
              <a:r>
                <a:rPr lang="de-DE" b="1" dirty="0" smtClean="0"/>
                <a:t>ALPHA, ATRAP,</a:t>
              </a:r>
            </a:p>
            <a:p>
              <a:r>
                <a:rPr lang="de-DE" dirty="0" smtClean="0"/>
                <a:t>Spectroscopy of </a:t>
              </a:r>
              <a:r>
                <a:rPr lang="de-DE" dirty="0"/>
                <a:t>1S-2S </a:t>
              </a:r>
              <a:r>
                <a:rPr lang="de-DE" dirty="0" smtClean="0"/>
                <a:t/>
              </a:r>
              <a:br>
                <a:rPr lang="de-DE" dirty="0" smtClean="0"/>
              </a:br>
              <a:r>
                <a:rPr lang="de-DE" dirty="0" smtClean="0"/>
                <a:t>in antihydrogen</a:t>
              </a:r>
            </a:p>
            <a:p>
              <a:endParaRPr lang="de-DE" dirty="0"/>
            </a:p>
            <a:p>
              <a:r>
                <a:rPr lang="de-DE" b="1" dirty="0" smtClean="0"/>
                <a:t>ASACUSA, ALPHA</a:t>
              </a:r>
            </a:p>
            <a:p>
              <a:r>
                <a:rPr lang="de-DE" dirty="0" smtClean="0"/>
                <a:t>Spectroscopy of GS-HFS </a:t>
              </a:r>
              <a:br>
                <a:rPr lang="de-DE" dirty="0" smtClean="0"/>
              </a:br>
              <a:r>
                <a:rPr lang="de-DE" dirty="0" smtClean="0"/>
                <a:t>in antihydrogen</a:t>
              </a:r>
            </a:p>
            <a:p>
              <a:endParaRPr lang="de-DE" dirty="0"/>
            </a:p>
            <a:p>
              <a:r>
                <a:rPr lang="de-DE" b="1" dirty="0"/>
                <a:t>ASACUSA </a:t>
              </a:r>
              <a:endParaRPr lang="de-DE" b="1" dirty="0" smtClean="0"/>
            </a:p>
            <a:p>
              <a:r>
                <a:rPr lang="de-DE" dirty="0" smtClean="0"/>
                <a:t>Antiprotonic helium spectroscopy</a:t>
              </a:r>
            </a:p>
            <a:p>
              <a:endParaRPr lang="de-DE" dirty="0"/>
            </a:p>
            <a:p>
              <a:r>
                <a:rPr lang="de-DE" b="1" dirty="0" smtClean="0"/>
                <a:t>ALPHA, AEgIS, GBAR</a:t>
              </a:r>
            </a:p>
            <a:p>
              <a:r>
                <a:rPr lang="de-DE" dirty="0" smtClean="0"/>
                <a:t>Test free fall/equivalence principle with antihydrogen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604206" y="6522801"/>
              <a:ext cx="45877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smtClean="0"/>
                <a:t>M. Hori, J. </a:t>
              </a:r>
              <a:r>
                <a:rPr lang="en-GB" sz="1400" b="1" dirty="0" err="1" smtClean="0"/>
                <a:t>Walz</a:t>
              </a:r>
              <a:r>
                <a:rPr lang="en-GB" sz="1400" b="1" dirty="0" smtClean="0"/>
                <a:t>, </a:t>
              </a:r>
              <a:r>
                <a:rPr lang="en-GB" sz="1400" b="1" dirty="0" err="1" smtClean="0"/>
                <a:t>Prog</a:t>
              </a:r>
              <a:r>
                <a:rPr lang="en-GB" sz="1400" b="1" dirty="0" smtClean="0"/>
                <a:t>. Part. </a:t>
              </a:r>
              <a:r>
                <a:rPr lang="en-GB" sz="1400" b="1" dirty="0" err="1" smtClean="0"/>
                <a:t>Nucl</a:t>
              </a:r>
              <a:r>
                <a:rPr lang="en-GB" sz="1400" b="1" dirty="0" smtClean="0"/>
                <a:t>. Phys. 72, 206-253  (2013).</a:t>
              </a:r>
              <a:endParaRPr lang="en-GB" sz="1400" b="1" dirty="0"/>
            </a:p>
          </p:txBody>
        </p:sp>
        <p:sp>
          <p:nvSpPr>
            <p:cNvPr id="11" name="Oval 10"/>
            <p:cNvSpPr/>
            <p:nvPr/>
          </p:nvSpPr>
          <p:spPr>
            <a:xfrm rot="8820000">
              <a:off x="1807686" y="1615765"/>
              <a:ext cx="5816119" cy="4691113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08295" y="4540478"/>
              <a:ext cx="150913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de-CH" b="1" dirty="0" smtClean="0">
                  <a:solidFill>
                    <a:srgbClr val="FFFF00"/>
                  </a:solidFill>
                </a:rPr>
                <a:t>AD - 5.3 MeV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93659" y="3683459"/>
              <a:ext cx="178614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de-CH" b="1" dirty="0" smtClean="0">
                  <a:solidFill>
                    <a:srgbClr val="FFFF00"/>
                  </a:solidFill>
                </a:rPr>
                <a:t>ELENA - 100 keV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 rot="8820000">
              <a:off x="3189355" y="2827113"/>
              <a:ext cx="1008253" cy="714069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Arc 18"/>
            <p:cNvSpPr/>
            <p:nvPr/>
          </p:nvSpPr>
          <p:spPr>
            <a:xfrm rot="-2160000">
              <a:off x="2829896" y="2202668"/>
              <a:ext cx="1045732" cy="1073313"/>
            </a:xfrm>
            <a:prstGeom prst="arc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" name="Straight Connector 20"/>
            <p:cNvCxnSpPr>
              <a:stCxn id="19" idx="2"/>
              <a:endCxn id="18" idx="2"/>
            </p:cNvCxnSpPr>
            <p:nvPr/>
          </p:nvCxnSpPr>
          <p:spPr>
            <a:xfrm>
              <a:off x="3775770" y="2431992"/>
              <a:ext cx="340507" cy="477588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920440" y="832362"/>
              <a:ext cx="647678" cy="973715"/>
            </a:xfrm>
            <a:prstGeom prst="line">
              <a:avLst/>
            </a:prstGeom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0225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778" y="2746052"/>
            <a:ext cx="10363200" cy="1362075"/>
          </a:xfrm>
        </p:spPr>
        <p:txBody>
          <a:bodyPr/>
          <a:lstStyle/>
          <a:p>
            <a:pPr algn="ctr"/>
            <a:r>
              <a:rPr lang="en-GB" dirty="0" smtClean="0"/>
              <a:t>CPT Tests in penning traps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615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103" y="180605"/>
            <a:ext cx="9811446" cy="705790"/>
          </a:xfrm>
        </p:spPr>
        <p:txBody>
          <a:bodyPr>
            <a:normAutofit/>
          </a:bodyPr>
          <a:lstStyle/>
          <a:p>
            <a:r>
              <a:rPr lang="en-GB" sz="3600" dirty="0" smtClean="0"/>
              <a:t>High-precision measurements in Penning traps</a:t>
            </a:r>
            <a:endParaRPr lang="en-GB" sz="3600" dirty="0"/>
          </a:p>
        </p:txBody>
      </p:sp>
      <p:grpSp>
        <p:nvGrpSpPr>
          <p:cNvPr id="43" name="Group 42"/>
          <p:cNvGrpSpPr/>
          <p:nvPr/>
        </p:nvGrpSpPr>
        <p:grpSpPr>
          <a:xfrm>
            <a:off x="2380553" y="5204371"/>
            <a:ext cx="8208912" cy="1014925"/>
            <a:chOff x="539552" y="5445224"/>
            <a:chExt cx="8208912" cy="1014925"/>
          </a:xfrm>
        </p:grpSpPr>
        <p:sp>
          <p:nvSpPr>
            <p:cNvPr id="44" name="Rounded Rectangle 43"/>
            <p:cNvSpPr/>
            <p:nvPr/>
          </p:nvSpPr>
          <p:spPr>
            <a:xfrm>
              <a:off x="539552" y="5445224"/>
              <a:ext cx="8208912" cy="101492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5397663" y="5596387"/>
                  <a:ext cx="2307397" cy="787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𝐿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𝑐</m:t>
                                </m:r>
                              </m:sub>
                            </m:sSub>
                          </m:den>
                        </m:f>
                        <m:r>
                          <a:rPr lang="en-GB" sz="2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/>
                              </a:rPr>
                              <m:t>𝑔</m:t>
                            </m:r>
                          </m:num>
                          <m:den>
                            <m:r>
                              <a:rPr lang="en-GB" sz="24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en-GB" sz="2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400" b="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𝑁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7663" y="5596387"/>
                  <a:ext cx="2307397" cy="787652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139716" y="5520276"/>
                  <a:ext cx="2307397" cy="9398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𝑐</m:t>
                                </m:r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,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  <a:ea typeface="Cambria Math"/>
                                      </a:rPr>
                                      <m:t>𝑝</m:t>
                                    </m:r>
                                  </m:e>
                                </m:acc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  <a:ea typeface="Cambria Math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𝑐</m:t>
                                </m:r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,</m:t>
                                </m:r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  <m:r>
                          <a:rPr lang="en-GB" sz="24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GB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</m:acc>
                              </m:sub>
                            </m:sSub>
                            <m:r>
                              <a:rPr lang="en-GB" sz="2400" i="1">
                                <a:latin typeface="Cambria Math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acc>
                                  <m:accPr>
                                    <m:chr m:val="̅"/>
                                    <m:ctrlPr>
                                      <a:rPr lang="en-GB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</m:acc>
                              </m:sub>
                            </m:sSub>
                            <m:r>
                              <m:rPr>
                                <m:nor/>
                              </m:rPr>
                              <a:rPr lang="en-GB" sz="2400" dirty="0"/>
                              <m:t> 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GB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GB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2400" b="0" i="1" smtClean="0">
                                    <a:latin typeface="Cambria Math"/>
                                  </a:rPr>
                                  <m:t>𝑝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GB" sz="2400" dirty="0"/>
                              <m:t> </m:t>
                            </m:r>
                          </m:den>
                        </m:f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716" y="5520276"/>
                  <a:ext cx="2307397" cy="939873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oup 61"/>
          <p:cNvGrpSpPr/>
          <p:nvPr/>
        </p:nvGrpSpPr>
        <p:grpSpPr>
          <a:xfrm>
            <a:off x="2105524" y="1226357"/>
            <a:ext cx="3900042" cy="3738682"/>
            <a:chOff x="2105524" y="1394797"/>
            <a:chExt cx="3900042" cy="3738682"/>
          </a:xfrm>
        </p:grpSpPr>
        <p:sp>
          <p:nvSpPr>
            <p:cNvPr id="4" name="Rounded Rectangle 3"/>
            <p:cNvSpPr/>
            <p:nvPr/>
          </p:nvSpPr>
          <p:spPr>
            <a:xfrm>
              <a:off x="2105525" y="1394797"/>
              <a:ext cx="3900041" cy="373868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" name="Picture 16" descr="trap.jpg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59" r="20409"/>
            <a:stretch>
              <a:fillRect/>
            </a:stretch>
          </p:blipFill>
          <p:spPr bwMode="auto">
            <a:xfrm>
              <a:off x="4352282" y="2547122"/>
              <a:ext cx="1191256" cy="1434027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2559010" y="2658782"/>
              <a:ext cx="1296987" cy="846138"/>
              <a:chOff x="827584" y="2654870"/>
              <a:chExt cx="1296987" cy="846138"/>
            </a:xfrm>
          </p:grpSpPr>
          <p:sp>
            <p:nvSpPr>
              <p:cNvPr id="7" name="Oval 319"/>
              <p:cNvSpPr>
                <a:spLocks noChangeArrowheads="1"/>
              </p:cNvSpPr>
              <p:nvPr/>
            </p:nvSpPr>
            <p:spPr bwMode="auto">
              <a:xfrm>
                <a:off x="933946" y="3045395"/>
                <a:ext cx="1190625" cy="330200"/>
              </a:xfrm>
              <a:prstGeom prst="ellips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 sz="1800" baseline="30000"/>
              </a:p>
            </p:txBody>
          </p:sp>
          <p:sp>
            <p:nvSpPr>
              <p:cNvPr id="8" name="Line 327"/>
              <p:cNvSpPr>
                <a:spLocks noChangeShapeType="1"/>
              </p:cNvSpPr>
              <p:nvPr/>
            </p:nvSpPr>
            <p:spPr bwMode="auto">
              <a:xfrm flipV="1">
                <a:off x="1081584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" name="Line 328"/>
              <p:cNvSpPr>
                <a:spLocks noChangeShapeType="1"/>
              </p:cNvSpPr>
              <p:nvPr/>
            </p:nvSpPr>
            <p:spPr bwMode="auto">
              <a:xfrm flipV="1">
                <a:off x="1224459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" name="Line 329"/>
              <p:cNvSpPr>
                <a:spLocks noChangeShapeType="1"/>
              </p:cNvSpPr>
              <p:nvPr/>
            </p:nvSpPr>
            <p:spPr bwMode="auto">
              <a:xfrm flipV="1">
                <a:off x="1368921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" name="Line 330"/>
              <p:cNvSpPr>
                <a:spLocks noChangeShapeType="1"/>
              </p:cNvSpPr>
              <p:nvPr/>
            </p:nvSpPr>
            <p:spPr bwMode="auto">
              <a:xfrm flipV="1">
                <a:off x="1514971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" name="Line 331"/>
              <p:cNvSpPr>
                <a:spLocks noChangeShapeType="1"/>
              </p:cNvSpPr>
              <p:nvPr/>
            </p:nvSpPr>
            <p:spPr bwMode="auto">
              <a:xfrm flipV="1">
                <a:off x="1657846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" name="Line 332"/>
              <p:cNvSpPr>
                <a:spLocks noChangeShapeType="1"/>
              </p:cNvSpPr>
              <p:nvPr/>
            </p:nvSpPr>
            <p:spPr bwMode="auto">
              <a:xfrm flipV="1">
                <a:off x="1805484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" name="Line 333"/>
              <p:cNvSpPr>
                <a:spLocks noChangeShapeType="1"/>
              </p:cNvSpPr>
              <p:nvPr/>
            </p:nvSpPr>
            <p:spPr bwMode="auto">
              <a:xfrm flipV="1">
                <a:off x="1949946" y="2777108"/>
                <a:ext cx="0" cy="44767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5" name="Group 56"/>
              <p:cNvGrpSpPr>
                <a:grpSpLocks/>
              </p:cNvGrpSpPr>
              <p:nvPr/>
            </p:nvGrpSpPr>
            <p:grpSpPr bwMode="auto">
              <a:xfrm>
                <a:off x="1543546" y="3232720"/>
                <a:ext cx="203200" cy="268288"/>
                <a:chOff x="1358" y="1456"/>
                <a:chExt cx="128" cy="169"/>
              </a:xfrm>
            </p:grpSpPr>
            <p:sp>
              <p:nvSpPr>
                <p:cNvPr id="18" name="Line 321"/>
                <p:cNvSpPr>
                  <a:spLocks noChangeShapeType="1"/>
                </p:cNvSpPr>
                <p:nvPr/>
              </p:nvSpPr>
              <p:spPr bwMode="auto">
                <a:xfrm flipV="1">
                  <a:off x="1358" y="1456"/>
                  <a:ext cx="128" cy="169"/>
                </a:xfrm>
                <a:prstGeom prst="line">
                  <a:avLst/>
                </a:prstGeom>
                <a:noFill/>
                <a:ln w="12700">
                  <a:solidFill>
                    <a:srgbClr val="EE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9" name="Oval 320"/>
                <p:cNvSpPr>
                  <a:spLocks noChangeArrowheads="1"/>
                </p:cNvSpPr>
                <p:nvPr/>
              </p:nvSpPr>
              <p:spPr bwMode="auto">
                <a:xfrm>
                  <a:off x="1358" y="1494"/>
                  <a:ext cx="110" cy="113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bg1"/>
                    </a:gs>
                    <a:gs pos="100000">
                      <a:srgbClr val="EE0000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sz="1800" baseline="30000"/>
                </a:p>
              </p:txBody>
            </p:sp>
          </p:grpSp>
          <p:sp>
            <p:nvSpPr>
              <p:cNvPr id="16" name="Line 325"/>
              <p:cNvSpPr>
                <a:spLocks noChangeShapeType="1"/>
              </p:cNvSpPr>
              <p:nvPr/>
            </p:nvSpPr>
            <p:spPr bwMode="auto">
              <a:xfrm flipH="1">
                <a:off x="1194296" y="3362895"/>
                <a:ext cx="6032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aphicFrame>
            <p:nvGraphicFramePr>
              <p:cNvPr id="17" name="Object 1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0956221"/>
                  </p:ext>
                </p:extLst>
              </p:nvPr>
            </p:nvGraphicFramePr>
            <p:xfrm>
              <a:off x="827584" y="2654870"/>
              <a:ext cx="217487" cy="2667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6449" name="Equation" r:id="rId18" imgW="152268" imgH="203024" progId="Equation.DSMT4">
                      <p:embed/>
                    </p:oleObj>
                  </mc:Choice>
                  <mc:Fallback>
                    <p:oleObj name="Equation" r:id="rId18" imgW="152268" imgH="20302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7584" y="2654870"/>
                            <a:ext cx="217487" cy="2667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0" name="Up Arrow 19"/>
            <p:cNvSpPr/>
            <p:nvPr/>
          </p:nvSpPr>
          <p:spPr bwMode="auto">
            <a:xfrm>
              <a:off x="4524931" y="2061047"/>
              <a:ext cx="113635" cy="404587"/>
            </a:xfrm>
            <a:prstGeom prst="upArrow">
              <a:avLst>
                <a:gd name="adj1" fmla="val 27778"/>
                <a:gd name="adj2" fmla="val 1016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9" tIns="45725" rIns="91449" bIns="4572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Up Arrow 20"/>
            <p:cNvSpPr/>
            <p:nvPr/>
          </p:nvSpPr>
          <p:spPr bwMode="auto">
            <a:xfrm>
              <a:off x="4888249" y="2072471"/>
              <a:ext cx="113635" cy="403487"/>
            </a:xfrm>
            <a:prstGeom prst="upArrow">
              <a:avLst>
                <a:gd name="adj1" fmla="val 27778"/>
                <a:gd name="adj2" fmla="val 1016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9" tIns="45725" rIns="91449" bIns="45725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2" name="Up Arrow 21"/>
            <p:cNvSpPr/>
            <p:nvPr/>
          </p:nvSpPr>
          <p:spPr bwMode="auto">
            <a:xfrm>
              <a:off x="5273456" y="2072471"/>
              <a:ext cx="113635" cy="403487"/>
            </a:xfrm>
            <a:prstGeom prst="upArrow">
              <a:avLst>
                <a:gd name="adj1" fmla="val 27778"/>
                <a:gd name="adj2" fmla="val 10161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9" tIns="45725" rIns="91449" bIns="45725"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23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5710491"/>
                </p:ext>
              </p:extLst>
            </p:nvPr>
          </p:nvGraphicFramePr>
          <p:xfrm>
            <a:off x="5543538" y="2018117"/>
            <a:ext cx="335958" cy="4119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50" name="Equation" r:id="rId20" imgW="152268" imgH="203024" progId="Equation.DSMT4">
                    <p:embed/>
                  </p:oleObj>
                </mc:Choice>
                <mc:Fallback>
                  <p:oleObj name="Equation" r:id="rId20" imgW="152268" imgH="20302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43538" y="2018117"/>
                          <a:ext cx="335958" cy="4119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3378246"/>
                </p:ext>
              </p:extLst>
            </p:nvPr>
          </p:nvGraphicFramePr>
          <p:xfrm>
            <a:off x="3438671" y="4182999"/>
            <a:ext cx="1233748" cy="7940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51" name="Equation" r:id="rId21" imgW="609480" imgH="393480" progId="Equation.3">
                    <p:embed/>
                  </p:oleObj>
                </mc:Choice>
                <mc:Fallback>
                  <p:oleObj name="Equation" r:id="rId21" imgW="6094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8671" y="4182999"/>
                          <a:ext cx="1233748" cy="794054"/>
                        </a:xfrm>
                        <a:prstGeom prst="rect">
                          <a:avLst/>
                        </a:prstGeom>
                        <a:noFill/>
                        <a:ln w="635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" name="TextBox 46"/>
            <p:cNvSpPr txBox="1"/>
            <p:nvPr/>
          </p:nvSpPr>
          <p:spPr>
            <a:xfrm>
              <a:off x="2105524" y="1448678"/>
              <a:ext cx="39000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smtClean="0"/>
                <a:t>Cyclotron Frequency</a:t>
              </a:r>
              <a:endParaRPr lang="en-GB" sz="2000" b="1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911826" y="1250417"/>
            <a:ext cx="3832374" cy="3738682"/>
            <a:chOff x="6911826" y="1394795"/>
            <a:chExt cx="3832374" cy="3738682"/>
          </a:xfrm>
        </p:grpSpPr>
        <p:sp>
          <p:nvSpPr>
            <p:cNvPr id="26" name="Rounded Rectangle 25"/>
            <p:cNvSpPr/>
            <p:nvPr/>
          </p:nvSpPr>
          <p:spPr>
            <a:xfrm>
              <a:off x="6911826" y="1394795"/>
              <a:ext cx="3832374" cy="373868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8742" y="2480205"/>
              <a:ext cx="1095261" cy="15220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graphicFrame>
          <p:nvGraphicFramePr>
            <p:cNvPr id="54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30920338"/>
                </p:ext>
              </p:extLst>
            </p:nvPr>
          </p:nvGraphicFramePr>
          <p:xfrm>
            <a:off x="8042984" y="4214773"/>
            <a:ext cx="1570058" cy="8308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452" name="Equation" r:id="rId24" imgW="888614" imgH="444307" progId="Equation.DSMT4">
                    <p:embed/>
                  </p:oleObj>
                </mc:Choice>
                <mc:Fallback>
                  <p:oleObj name="Equation" r:id="rId24" imgW="888614" imgH="44430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042984" y="4214773"/>
                          <a:ext cx="1570058" cy="830818"/>
                        </a:xfrm>
                        <a:prstGeom prst="rect">
                          <a:avLst/>
                        </a:prstGeom>
                        <a:noFill/>
                        <a:ln w="5715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6" name="TextBox 55"/>
            <p:cNvSpPr txBox="1"/>
            <p:nvPr/>
          </p:nvSpPr>
          <p:spPr>
            <a:xfrm>
              <a:off x="6911826" y="1456243"/>
              <a:ext cx="38323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 smtClean="0"/>
                <a:t>Larmor</a:t>
              </a:r>
              <a:r>
                <a:rPr lang="en-GB" sz="2000" b="1" dirty="0" smtClean="0"/>
                <a:t> Frequency</a:t>
              </a:r>
              <a:endParaRPr lang="en-GB" sz="2000" b="1" dirty="0"/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007" y="2244355"/>
              <a:ext cx="951130" cy="2001814"/>
            </a:xfrm>
            <a:prstGeom prst="rect">
              <a:avLst/>
            </a:prstGeom>
          </p:spPr>
        </p:pic>
      </p:grpSp>
      <p:sp>
        <p:nvSpPr>
          <p:cNvPr id="61" name="TextBox 60"/>
          <p:cNvSpPr txBox="1"/>
          <p:nvPr/>
        </p:nvSpPr>
        <p:spPr>
          <a:xfrm>
            <a:off x="7290009" y="6273376"/>
            <a:ext cx="4819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H. </a:t>
            </a:r>
            <a:r>
              <a:rPr lang="en-GB" sz="1400" dirty="0" smtClean="0"/>
              <a:t>G. </a:t>
            </a:r>
            <a:r>
              <a:rPr lang="en-GB" sz="1400" dirty="0" err="1" smtClean="0"/>
              <a:t>Dehmelt</a:t>
            </a:r>
            <a:r>
              <a:rPr lang="en-GB" sz="1400" dirty="0" smtClean="0"/>
              <a:t> </a:t>
            </a:r>
            <a:r>
              <a:rPr lang="en-GB" sz="1400" dirty="0"/>
              <a:t>and P. </a:t>
            </a:r>
            <a:r>
              <a:rPr lang="en-GB" sz="1400" dirty="0" err="1" smtClean="0"/>
              <a:t>Ekström</a:t>
            </a:r>
            <a:r>
              <a:rPr lang="en-GB" sz="1400" dirty="0"/>
              <a:t>, Bull. Am. Phys. Soc. 18, 72 (1973</a:t>
            </a:r>
            <a:r>
              <a:rPr lang="en-GB" sz="1400" dirty="0" smtClean="0"/>
              <a:t>).</a:t>
            </a:r>
          </a:p>
          <a:p>
            <a:r>
              <a:rPr lang="en-GB" sz="1400" dirty="0"/>
              <a:t>D. J. </a:t>
            </a:r>
            <a:r>
              <a:rPr lang="en-GB" sz="1400" dirty="0" err="1"/>
              <a:t>Wineland</a:t>
            </a:r>
            <a:r>
              <a:rPr lang="en-GB" sz="1400" dirty="0"/>
              <a:t> and H. G. </a:t>
            </a:r>
            <a:r>
              <a:rPr lang="en-GB" sz="1400" dirty="0" err="1"/>
              <a:t>Dehmelt</a:t>
            </a:r>
            <a:r>
              <a:rPr lang="en-GB" sz="1400" dirty="0"/>
              <a:t>, J. Appl. Phys. 46, 919 (1975).</a:t>
            </a:r>
          </a:p>
        </p:txBody>
      </p:sp>
    </p:spTree>
    <p:extLst>
      <p:ext uri="{BB962C8B-B14F-4D97-AF65-F5344CB8AC3E}">
        <p14:creationId xmlns:p14="http://schemas.microsoft.com/office/powerpoint/2010/main" val="4550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The Penning trap</a:t>
            </a:r>
            <a:endParaRPr lang="de-DE" dirty="0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308027" y="1975980"/>
            <a:ext cx="2361790" cy="717384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 flipV="1">
            <a:off x="2450830" y="2693364"/>
            <a:ext cx="761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stealth" w="lg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V="1">
            <a:off x="1536588" y="1398264"/>
            <a:ext cx="0" cy="914188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triangle" w="med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0" name="Text Box 9" descr="Newsprint"/>
          <p:cNvSpPr txBox="1">
            <a:spLocks noChangeArrowheads="1"/>
          </p:cNvSpPr>
          <p:nvPr/>
        </p:nvSpPr>
        <p:spPr bwMode="auto">
          <a:xfrm>
            <a:off x="2298456" y="864988"/>
            <a:ext cx="457121" cy="51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i="1" dirty="0">
                <a:solidFill>
                  <a:srgbClr val="336699"/>
                </a:solidFill>
                <a:latin typeface="Verdana" pitchFamily="34" charset="0"/>
              </a:rPr>
              <a:t>B</a:t>
            </a: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V="1">
            <a:off x="2419084" y="941170"/>
            <a:ext cx="228560" cy="0"/>
          </a:xfrm>
          <a:prstGeom prst="line">
            <a:avLst/>
          </a:prstGeom>
          <a:noFill/>
          <a:ln w="15875">
            <a:solidFill>
              <a:srgbClr val="336699"/>
            </a:solidFill>
            <a:round/>
            <a:headEnd/>
            <a:tailEnd type="triangle" w="sm" len="med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2679389" y="1398264"/>
            <a:ext cx="0" cy="914188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triangle" w="med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3060323" y="1398264"/>
            <a:ext cx="0" cy="914188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triangle" w="med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1917521" y="1398264"/>
            <a:ext cx="0" cy="914188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triangle" w="med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V="1">
            <a:off x="2298455" y="1398264"/>
            <a:ext cx="0" cy="914188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triangle" w="med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3441257" y="1398264"/>
            <a:ext cx="0" cy="914188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 type="triangle" w="med" len="lg"/>
          </a:ln>
        </p:spPr>
        <p:txBody>
          <a:bodyPr wrap="none" lIns="91422" tIns="45711" rIns="91422" bIns="45711" anchor="ctr"/>
          <a:lstStyle/>
          <a:p>
            <a:endParaRPr lang="de-DE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3290471" y="2541001"/>
            <a:ext cx="619044" cy="40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2" tIns="45711" rIns="91422" bIns="45711">
            <a:spAutoFit/>
          </a:bodyPr>
          <a:lstStyle/>
          <a:p>
            <a:pPr eaLnBrk="0" hangingPunct="0"/>
            <a:r>
              <a:rPr lang="en-US" sz="2000" i="1">
                <a:solidFill>
                  <a:srgbClr val="000000"/>
                </a:solidFill>
              </a:rPr>
              <a:t>q</a:t>
            </a:r>
            <a:r>
              <a:rPr lang="en-US" sz="2000">
                <a:solidFill>
                  <a:srgbClr val="000000"/>
                </a:solidFill>
              </a:rPr>
              <a:t>/</a:t>
            </a:r>
            <a:r>
              <a:rPr lang="en-US" sz="2000" i="1">
                <a:solidFill>
                  <a:srgbClr val="000000"/>
                </a:solidFill>
              </a:rPr>
              <a:t>m</a:t>
            </a:r>
          </a:p>
        </p:txBody>
      </p:sp>
      <p:pic>
        <p:nvPicPr>
          <p:cNvPr id="18" name="Picture 17" descr="Ion_B_field_tt"/>
          <p:cNvPicPr>
            <a:picLocks noChangeAspect="1" noChangeArrowheads="1"/>
          </p:cNvPicPr>
          <p:nvPr/>
        </p:nvPicPr>
        <p:blipFill>
          <a:blip r:embed="rId4" cstate="print"/>
          <a:srcRect l="74672" t="48923" r="15736" b="35812"/>
          <a:stretch>
            <a:fillRect/>
          </a:stretch>
        </p:blipFill>
        <p:spPr bwMode="auto">
          <a:xfrm>
            <a:off x="3053974" y="2439423"/>
            <a:ext cx="285700" cy="38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" name="Group 38"/>
          <p:cNvGrpSpPr/>
          <p:nvPr/>
        </p:nvGrpSpPr>
        <p:grpSpPr>
          <a:xfrm>
            <a:off x="1367037" y="3434981"/>
            <a:ext cx="2243770" cy="2836880"/>
            <a:chOff x="213631" y="1159791"/>
            <a:chExt cx="2747963" cy="4419600"/>
          </a:xfrm>
        </p:grpSpPr>
        <p:grpSp>
          <p:nvGrpSpPr>
            <p:cNvPr id="40" name="Gruppieren 74"/>
            <p:cNvGrpSpPr>
              <a:grpSpLocks/>
            </p:cNvGrpSpPr>
            <p:nvPr/>
          </p:nvGrpSpPr>
          <p:grpSpPr bwMode="auto">
            <a:xfrm>
              <a:off x="213631" y="1159791"/>
              <a:ext cx="2401888" cy="4392613"/>
              <a:chOff x="159796" y="878102"/>
              <a:chExt cx="2400842" cy="4393070"/>
            </a:xfrm>
          </p:grpSpPr>
          <p:pic>
            <p:nvPicPr>
              <p:cNvPr id="44" name="Grafik 94" descr="ZylindrischeFalle_generic_color_transp.png"/>
              <p:cNvPicPr>
                <a:picLocks noChangeAspect="1"/>
              </p:cNvPicPr>
              <p:nvPr/>
            </p:nvPicPr>
            <p:blipFill>
              <a:blip r:embed="rId5" cstate="print"/>
              <a:srcRect l="8281" t="3430" r="7921" b="1106"/>
              <a:stretch>
                <a:fillRect/>
              </a:stretch>
            </p:blipFill>
            <p:spPr bwMode="auto">
              <a:xfrm rot="-60000">
                <a:off x="376238" y="1219872"/>
                <a:ext cx="2184400" cy="405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45" name="Object 14"/>
              <p:cNvGraphicFramePr>
                <a:graphicFrameLocks noChangeAspect="1"/>
              </p:cNvGraphicFramePr>
              <p:nvPr/>
            </p:nvGraphicFramePr>
            <p:xfrm>
              <a:off x="1236887" y="878102"/>
              <a:ext cx="227013" cy="32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546" name="Equation" r:id="rId6" imgW="152280" imgH="203040" progId="Equation.DSMT4">
                      <p:embed/>
                    </p:oleObj>
                  </mc:Choice>
                  <mc:Fallback>
                    <p:oleObj name="Equation" r:id="rId6" imgW="15228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36887" y="878102"/>
                            <a:ext cx="227013" cy="320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D3D0DE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66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6" name="Object 15"/>
              <p:cNvGraphicFramePr>
                <a:graphicFrameLocks noChangeAspect="1"/>
              </p:cNvGraphicFramePr>
              <p:nvPr/>
            </p:nvGraphicFramePr>
            <p:xfrm>
              <a:off x="159796" y="3029746"/>
              <a:ext cx="228600" cy="887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547" name="Equation" r:id="rId8" imgW="177480" imgH="634680" progId="Equation.DSMT4">
                      <p:embed/>
                    </p:oleObj>
                  </mc:Choice>
                  <mc:Fallback>
                    <p:oleObj name="Equation" r:id="rId8" imgW="177480" imgH="6346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96" y="3029746"/>
                            <a:ext cx="228600" cy="8874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D3D0DE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47" name="Gruppieren 58"/>
              <p:cNvGrpSpPr>
                <a:grpSpLocks/>
              </p:cNvGrpSpPr>
              <p:nvPr/>
            </p:nvGrpSpPr>
            <p:grpSpPr bwMode="auto">
              <a:xfrm rot="10800000">
                <a:off x="305779" y="2337169"/>
                <a:ext cx="464939" cy="2356094"/>
                <a:chOff x="2369584" y="2212815"/>
                <a:chExt cx="464939" cy="2356094"/>
              </a:xfrm>
            </p:grpSpPr>
            <p:cxnSp>
              <p:nvCxnSpPr>
                <p:cNvPr id="49" name="Gerade Verbindung 84"/>
                <p:cNvCxnSpPr/>
                <p:nvPr/>
              </p:nvCxnSpPr>
              <p:spPr>
                <a:xfrm flipH="1">
                  <a:off x="2369584" y="3124137"/>
                  <a:ext cx="369727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oval" w="sm" len="sm"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Gerade Verbindung 87"/>
                <p:cNvCxnSpPr/>
                <p:nvPr/>
              </p:nvCxnSpPr>
              <p:spPr>
                <a:xfrm flipH="1">
                  <a:off x="2394973" y="3406741"/>
                  <a:ext cx="369727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oval" w="sm" len="sm"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Gerade Verbindung 88"/>
                <p:cNvCxnSpPr/>
                <p:nvPr/>
              </p:nvCxnSpPr>
              <p:spPr>
                <a:xfrm flipH="1">
                  <a:off x="2394973" y="3711573"/>
                  <a:ext cx="369727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oval" w="sm" len="sm"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2" name="Gruppieren 47"/>
                <p:cNvGrpSpPr>
                  <a:grpSpLocks/>
                </p:cNvGrpSpPr>
                <p:nvPr/>
              </p:nvGrpSpPr>
              <p:grpSpPr bwMode="auto">
                <a:xfrm>
                  <a:off x="2369591" y="2212815"/>
                  <a:ext cx="434782" cy="244500"/>
                  <a:chOff x="2369489" y="2212040"/>
                  <a:chExt cx="433980" cy="245294"/>
                </a:xfrm>
              </p:grpSpPr>
              <p:cxnSp>
                <p:nvCxnSpPr>
                  <p:cNvPr id="59" name="Gerade Verbindung 37"/>
                  <p:cNvCxnSpPr/>
                  <p:nvPr/>
                </p:nvCxnSpPr>
                <p:spPr>
                  <a:xfrm flipH="1">
                    <a:off x="2369489" y="2336282"/>
                    <a:ext cx="369046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headEnd type="none" w="sm" len="sm"/>
                    <a:tailEnd type="non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0" name="Gruppieren 46"/>
                  <p:cNvGrpSpPr>
                    <a:grpSpLocks/>
                  </p:cNvGrpSpPr>
                  <p:nvPr/>
                </p:nvGrpSpPr>
                <p:grpSpPr bwMode="auto">
                  <a:xfrm>
                    <a:off x="2738530" y="2212040"/>
                    <a:ext cx="64939" cy="245294"/>
                    <a:chOff x="2983773" y="2390615"/>
                    <a:chExt cx="64939" cy="245294"/>
                  </a:xfrm>
                </p:grpSpPr>
                <p:cxnSp>
                  <p:nvCxnSpPr>
                    <p:cNvPr id="61" name="Gerade Verbindung 41"/>
                    <p:cNvCxnSpPr/>
                    <p:nvPr/>
                  </p:nvCxnSpPr>
                  <p:spPr>
                    <a:xfrm>
                      <a:off x="2983773" y="2390615"/>
                      <a:ext cx="0" cy="24529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" name="Gerade Verbindung 43"/>
                    <p:cNvCxnSpPr/>
                    <p:nvPr/>
                  </p:nvCxnSpPr>
                  <p:spPr>
                    <a:xfrm>
                      <a:off x="3017035" y="2411324"/>
                      <a:ext cx="0" cy="20388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Gerade Verbindung 45"/>
                    <p:cNvCxnSpPr/>
                    <p:nvPr/>
                  </p:nvCxnSpPr>
                  <p:spPr>
                    <a:xfrm>
                      <a:off x="3048712" y="2451140"/>
                      <a:ext cx="0" cy="1226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53" name="Gruppieren 48"/>
                <p:cNvGrpSpPr>
                  <a:grpSpLocks/>
                </p:cNvGrpSpPr>
                <p:nvPr/>
              </p:nvGrpSpPr>
              <p:grpSpPr bwMode="auto">
                <a:xfrm>
                  <a:off x="2394981" y="4322821"/>
                  <a:ext cx="439542" cy="246088"/>
                  <a:chOff x="2394831" y="2218588"/>
                  <a:chExt cx="438731" cy="245295"/>
                </a:xfrm>
              </p:grpSpPr>
              <p:cxnSp>
                <p:nvCxnSpPr>
                  <p:cNvPr id="54" name="Gerade Verbindung 49"/>
                  <p:cNvCxnSpPr/>
                  <p:nvPr/>
                </p:nvCxnSpPr>
                <p:spPr>
                  <a:xfrm flipH="1">
                    <a:off x="2394831" y="2337282"/>
                    <a:ext cx="369046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headEnd type="none" w="sm" len="sm"/>
                    <a:tailEnd type="non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55" name="Gruppieren 46"/>
                  <p:cNvGrpSpPr>
                    <a:grpSpLocks/>
                  </p:cNvGrpSpPr>
                  <p:nvPr/>
                </p:nvGrpSpPr>
                <p:grpSpPr bwMode="auto">
                  <a:xfrm>
                    <a:off x="2763871" y="2218588"/>
                    <a:ext cx="69691" cy="245295"/>
                    <a:chOff x="3009114" y="2397163"/>
                    <a:chExt cx="69691" cy="245295"/>
                  </a:xfrm>
                </p:grpSpPr>
                <p:cxnSp>
                  <p:nvCxnSpPr>
                    <p:cNvPr id="56" name="Gerade Verbindung 51"/>
                    <p:cNvCxnSpPr/>
                    <p:nvPr/>
                  </p:nvCxnSpPr>
                  <p:spPr>
                    <a:xfrm>
                      <a:off x="3009114" y="2397163"/>
                      <a:ext cx="0" cy="24529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Gerade Verbindung 52"/>
                    <p:cNvCxnSpPr/>
                    <p:nvPr/>
                  </p:nvCxnSpPr>
                  <p:spPr>
                    <a:xfrm>
                      <a:off x="3042376" y="2419318"/>
                      <a:ext cx="0" cy="20098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Gerade Verbindung 53"/>
                    <p:cNvCxnSpPr/>
                    <p:nvPr/>
                  </p:nvCxnSpPr>
                  <p:spPr>
                    <a:xfrm>
                      <a:off x="3078805" y="2455719"/>
                      <a:ext cx="0" cy="12027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48" name="Gerade Verbindung mit Pfeil 80"/>
              <p:cNvCxnSpPr/>
              <p:nvPr/>
            </p:nvCxnSpPr>
            <p:spPr>
              <a:xfrm flipV="1">
                <a:off x="1533972" y="936846"/>
                <a:ext cx="0" cy="4254943"/>
              </a:xfrm>
              <a:prstGeom prst="straightConnector1">
                <a:avLst/>
              </a:prstGeom>
              <a:ln w="25400">
                <a:solidFill>
                  <a:schemeClr val="tx1">
                    <a:lumMod val="95000"/>
                    <a:lumOff val="5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Grafik 75" descr="potential_transp.png"/>
            <p:cNvPicPr>
              <a:picLocks noChangeAspect="1"/>
            </p:cNvPicPr>
            <p:nvPr/>
          </p:nvPicPr>
          <p:blipFill>
            <a:blip r:embed="rId10" cstate="print"/>
            <a:srcRect l="16022" t="19810" r="21362" b="22641"/>
            <a:stretch>
              <a:fillRect/>
            </a:stretch>
          </p:blipFill>
          <p:spPr bwMode="auto">
            <a:xfrm>
              <a:off x="1696356" y="1447129"/>
              <a:ext cx="1265238" cy="402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2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5199942"/>
                </p:ext>
              </p:extLst>
            </p:nvPr>
          </p:nvGraphicFramePr>
          <p:xfrm>
            <a:off x="1812244" y="5296816"/>
            <a:ext cx="439737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48" name="Equation" r:id="rId11" imgW="342720" imgH="203040" progId="Equation.DSMT4">
                    <p:embed/>
                  </p:oleObj>
                </mc:Choice>
                <mc:Fallback>
                  <p:oleObj name="Equation" r:id="rId11" imgW="342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2244" y="5296816"/>
                          <a:ext cx="439737" cy="282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3D0DE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3" name="Grafik 77" descr="Proton_transp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20131" y="3420391"/>
              <a:ext cx="3365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4753522" y="2312452"/>
            <a:ext cx="6618001" cy="2571739"/>
            <a:chOff x="4800270" y="3301571"/>
            <a:chExt cx="6618001" cy="2571739"/>
          </a:xfrm>
        </p:grpSpPr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>
              <a:off x="8669198" y="4673439"/>
              <a:ext cx="2742724" cy="11998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2" tIns="45711" rIns="91422" bIns="45711" anchor="ctr"/>
            <a:lstStyle/>
            <a:p>
              <a:endParaRPr lang="de-DE"/>
            </a:p>
          </p:txBody>
        </p: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675547" y="3333530"/>
              <a:ext cx="2742724" cy="119987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2" tIns="45711" rIns="91422" bIns="45711" anchor="ctr"/>
            <a:lstStyle/>
            <a:p>
              <a:endParaRPr lang="de-DE"/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8678722" y="3301571"/>
              <a:ext cx="2733200" cy="45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1" rIns="91422" bIns="45711"/>
            <a:lstStyle/>
            <a:p>
              <a:pPr algn="ctr">
                <a:spcBef>
                  <a:spcPct val="20000"/>
                </a:spcBef>
              </a:pPr>
              <a:r>
                <a:rPr lang="en-US" b="1" dirty="0">
                  <a:solidFill>
                    <a:srgbClr val="000000"/>
                  </a:solidFill>
                </a:rPr>
                <a:t>Cyclotron frequency:</a:t>
              </a:r>
            </a:p>
          </p:txBody>
        </p:sp>
        <p:graphicFrame>
          <p:nvGraphicFramePr>
            <p:cNvPr id="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2832996"/>
                </p:ext>
              </p:extLst>
            </p:nvPr>
          </p:nvGraphicFramePr>
          <p:xfrm>
            <a:off x="9048165" y="3607411"/>
            <a:ext cx="1943297" cy="8866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49" name="Equation" r:id="rId14" imgW="863280" imgH="393480" progId="Equation.3">
                    <p:embed/>
                  </p:oleObj>
                </mc:Choice>
                <mc:Fallback>
                  <p:oleObj name="Equation" r:id="rId14" imgW="8632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48165" y="3607411"/>
                          <a:ext cx="1943297" cy="886695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16" cstate="print">
              <a:lum bright="-18000" contrast="42000"/>
            </a:blip>
            <a:srcRect l="4280" t="6062" r="3877"/>
            <a:stretch>
              <a:fillRect/>
            </a:stretch>
          </p:blipFill>
          <p:spPr bwMode="auto">
            <a:xfrm>
              <a:off x="4800270" y="3329804"/>
              <a:ext cx="3383962" cy="2445772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graphicFrame>
          <p:nvGraphicFramePr>
            <p:cNvPr id="26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25782639"/>
                </p:ext>
              </p:extLst>
            </p:nvPr>
          </p:nvGraphicFramePr>
          <p:xfrm>
            <a:off x="8900026" y="5262494"/>
            <a:ext cx="2239573" cy="5126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550" name="Formel" r:id="rId17" imgW="1054080" imgH="241200" progId="Equation.3">
                    <p:embed/>
                  </p:oleObj>
                </mc:Choice>
                <mc:Fallback>
                  <p:oleObj name="Formel" r:id="rId17" imgW="10540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00026" y="5262494"/>
                          <a:ext cx="2239573" cy="5126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>
              <a:off x="8612062" y="4703476"/>
              <a:ext cx="2733200" cy="45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1" rIns="91422" bIns="45711"/>
            <a:lstStyle/>
            <a:p>
              <a:pPr algn="ctr">
                <a:spcBef>
                  <a:spcPct val="20000"/>
                </a:spcBef>
              </a:pPr>
              <a:r>
                <a:rPr lang="en-US" b="1" dirty="0" smtClean="0">
                  <a:solidFill>
                    <a:srgbClr val="000000"/>
                  </a:solidFill>
                </a:rPr>
                <a:t>Invariance Theorem: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691674" y="1540717"/>
            <a:ext cx="4265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Motion of the confined particle:</a:t>
            </a:r>
            <a:endParaRPr lang="en-GB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862439" y="5226220"/>
            <a:ext cx="655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cyclotron frequency can be determined by measuring the three particle </a:t>
            </a:r>
            <a:r>
              <a:rPr lang="en-GB" sz="2400" dirty="0" err="1" smtClean="0"/>
              <a:t>eigenfrequencies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3856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Image-current detection</a:t>
            </a:r>
            <a:endParaRPr lang="en-GB" dirty="0"/>
          </a:p>
        </p:txBody>
      </p:sp>
      <p:pic>
        <p:nvPicPr>
          <p:cNvPr id="4" name="Picture 61" descr="Nachweis_falle_transp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76" y="870108"/>
            <a:ext cx="6977462" cy="337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258487" y="1632168"/>
                <a:ext cx="3116086" cy="50039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𝜔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𝑟𝑒𝑠</m:t>
                        </m:r>
                      </m:sub>
                    </m:sSub>
                    <m:r>
                      <a:rPr lang="en-GB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i="1">
                                <a:latin typeface="Cambria Math"/>
                              </a:rPr>
                              <m:t>𝐿</m:t>
                            </m:r>
                            <m:r>
                              <a:rPr lang="en-GB" i="1">
                                <a:latin typeface="Cambria Math"/>
                              </a:rPr>
                              <m:t> </m:t>
                            </m:r>
                            <m:r>
                              <a:rPr lang="en-GB" i="1">
                                <a:latin typeface="Cambria Math"/>
                              </a:rPr>
                              <m:t>𝐶</m:t>
                            </m:r>
                          </m:e>
                        </m:rad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670</m:t>
                    </m:r>
                  </m:oMath>
                </a14:m>
                <a:r>
                  <a:rPr lang="en-GB" dirty="0" smtClean="0"/>
                  <a:t> kHz</a:t>
                </a:r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487" y="1632168"/>
                <a:ext cx="3116086" cy="500393"/>
              </a:xfrm>
              <a:prstGeom prst="rect">
                <a:avLst/>
              </a:prstGeom>
              <a:blipFill rotWithShape="0"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258487" y="3255794"/>
                <a:ext cx="3116084" cy="46166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𝑅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GB" i="1">
                        <a:latin typeface="Cambria Math"/>
                      </a:rPr>
                      <m:t>𝐿</m:t>
                    </m:r>
                    <m:r>
                      <a:rPr lang="en-GB" i="1">
                        <a:latin typeface="Cambria Math"/>
                      </a:rPr>
                      <m:t> </m:t>
                    </m:r>
                    <m:r>
                      <a:rPr lang="en-GB" i="1">
                        <a:latin typeface="Cambria Math"/>
                      </a:rPr>
                      <m:t>𝑄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800</m:t>
                    </m:r>
                  </m:oMath>
                </a14:m>
                <a:r>
                  <a:rPr lang="en-GB" dirty="0" smtClean="0"/>
                  <a:t> M</a:t>
                </a:r>
                <a:r>
                  <a:rPr lang="en-GB" dirty="0" smtClean="0">
                    <a:latin typeface="Symbol" panose="05050102010706020507" pitchFamily="18" charset="2"/>
                  </a:rPr>
                  <a:t>W</a:t>
                </a:r>
                <a:r>
                  <a:rPr lang="en-GB" sz="2400" dirty="0" smtClean="0">
                    <a:latin typeface="Symbol" panose="05050102010706020507" pitchFamily="18" charset="2"/>
                  </a:rPr>
                  <a:t>  </a:t>
                </a:r>
                <a:endParaRPr lang="en-GB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487" y="3255794"/>
                <a:ext cx="3116084" cy="461665"/>
              </a:xfrm>
              <a:prstGeom prst="rect">
                <a:avLst/>
              </a:prstGeom>
              <a:blipFill rotWithShape="0"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258487" y="969951"/>
                <a:ext cx="3116085" cy="46147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/>
                            <a:ea typeface="Cambria Math"/>
                          </a:rPr>
                          <m:t>𝐼</m:t>
                        </m:r>
                      </m:e>
                      <m:sub>
                        <m:r>
                          <a:rPr lang="en-GB" i="1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en-GB" i="1">
                        <a:latin typeface="Cambria Math"/>
                      </a:rPr>
                      <m:t>=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𝜔</m:t>
                    </m:r>
                    <m:r>
                      <a:rPr lang="en-GB" i="1">
                        <a:latin typeface="Cambria Math"/>
                        <a:ea typeface="Cambria Math"/>
                      </a:rPr>
                      <m:t> </m:t>
                    </m:r>
                    <m:r>
                      <a:rPr lang="en-GB" i="1">
                        <a:latin typeface="Cambria Math"/>
                      </a:rPr>
                      <m:t>𝑞</m:t>
                    </m:r>
                    <m:r>
                      <a:rPr lang="en-GB" i="1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latin typeface="Cambria Math"/>
                          </a:rPr>
                          <m:t>𝑟</m:t>
                        </m:r>
                      </m:num>
                      <m:den>
                        <m:r>
                          <a:rPr lang="en-GB" i="1">
                            <a:latin typeface="Cambria Math"/>
                          </a:rPr>
                          <m:t>𝐷</m:t>
                        </m:r>
                      </m:den>
                    </m:f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GB" dirty="0" smtClean="0"/>
                  <a:t> 1 to 10 </a:t>
                </a:r>
                <a:r>
                  <a:rPr lang="en-GB" dirty="0" err="1"/>
                  <a:t>f</a:t>
                </a:r>
                <a:r>
                  <a:rPr lang="en-GB" dirty="0" err="1" smtClean="0"/>
                  <a:t>A</a:t>
                </a:r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487" y="969951"/>
                <a:ext cx="3116085" cy="461473"/>
              </a:xfrm>
              <a:prstGeom prst="rect">
                <a:avLst/>
              </a:prstGeom>
              <a:blipFill rotWithShape="0"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920906" y="1018861"/>
            <a:ext cx="459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Image current: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20906" y="3322488"/>
            <a:ext cx="2299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Effective resistance: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82631" y="1692153"/>
            <a:ext cx="4598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Resonance frequency: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40169" y="4309582"/>
            <a:ext cx="35555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Consequences:</a:t>
            </a:r>
          </a:p>
          <a:p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signal at the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eigenfrequency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particle can be detected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particle dissipates energy and is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resitively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cooled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642" y="3860130"/>
            <a:ext cx="4159947" cy="24551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909805" y="3947127"/>
            <a:ext cx="324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/>
              <a:t>Axial frequency dip of a single </a:t>
            </a:r>
            <a:r>
              <a:rPr lang="en-GB" sz="1400" b="1" dirty="0" smtClean="0"/>
              <a:t>antiproton</a:t>
            </a:r>
            <a:endParaRPr lang="en-GB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347431" y="6340907"/>
            <a:ext cx="37745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D.J. </a:t>
            </a:r>
            <a:r>
              <a:rPr lang="en-GB" sz="1200" dirty="0" err="1"/>
              <a:t>Wineland</a:t>
            </a:r>
            <a:r>
              <a:rPr lang="en-GB" sz="1200" dirty="0"/>
              <a:t>, H.G </a:t>
            </a:r>
            <a:r>
              <a:rPr lang="en-GB" sz="1200" dirty="0" err="1"/>
              <a:t>Dehmelt</a:t>
            </a:r>
            <a:r>
              <a:rPr lang="en-GB" sz="1200" dirty="0"/>
              <a:t>, J. Appl. Phys. 46, 919 (1975).</a:t>
            </a:r>
          </a:p>
          <a:p>
            <a:r>
              <a:rPr lang="en-GB" sz="1200" dirty="0" smtClean="0"/>
              <a:t>C. Smorra et al., Eur. Phys. J. ST 224, 3055 (2015).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1442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5256" y="185754"/>
            <a:ext cx="8229600" cy="782960"/>
          </a:xfrm>
        </p:spPr>
        <p:txBody>
          <a:bodyPr>
            <a:normAutofit/>
          </a:bodyPr>
          <a:lstStyle/>
          <a:p>
            <a:r>
              <a:rPr lang="en-GB" sz="3600" dirty="0" err="1"/>
              <a:t>Larmor</a:t>
            </a:r>
            <a:r>
              <a:rPr lang="en-GB" sz="3600" dirty="0"/>
              <a:t> </a:t>
            </a:r>
            <a:r>
              <a:rPr lang="en-GB" sz="3600" dirty="0" smtClean="0"/>
              <a:t>Frequency measurement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256" y="1888223"/>
            <a:ext cx="3744416" cy="6046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Magnetic potential: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1813" y="1408843"/>
            <a:ext cx="1296144" cy="15634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>
                <a:spLocks noResize="1"/>
              </p:cNvSpPr>
              <p:nvPr/>
            </p:nvSpPr>
            <p:spPr>
              <a:xfrm>
                <a:off x="5496370" y="1844824"/>
                <a:ext cx="1751759" cy="467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=−</m:t>
                      </m:r>
                      <m:d>
                        <m:dPr>
                          <m:begChr m:val="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  <m:r>
                            <a:rPr lang="en-GB">
                              <a:latin typeface="Cambria Math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GB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2369" y="1844824"/>
                <a:ext cx="1751759" cy="467640"/>
              </a:xfrm>
              <a:prstGeom prst="rect">
                <a:avLst/>
              </a:prstGeom>
              <a:blipFill rotWithShape="1">
                <a:blip r:embed="rId4"/>
                <a:stretch>
                  <a:fillRect r="-13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>
                <a:spLocks noResize="1"/>
              </p:cNvSpPr>
              <p:nvPr/>
            </p:nvSpPr>
            <p:spPr>
              <a:xfrm>
                <a:off x="5235835" y="2369720"/>
                <a:ext cx="2564279" cy="846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GB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ρ</m:t>
                                  </m:r>
                                </m:e>
                                <m:sup>
                                  <m:r>
                                    <a:rPr lang="en-GB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GB" i="1">
                              <a:latin typeface="Cambria Math"/>
                            </a:rPr>
                            <m:t>) 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835" y="2369720"/>
                <a:ext cx="2564279" cy="8467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/>
          <p:cNvSpPr txBox="1">
            <a:spLocks/>
          </p:cNvSpPr>
          <p:nvPr/>
        </p:nvSpPr>
        <p:spPr>
          <a:xfrm>
            <a:off x="1775520" y="3268528"/>
            <a:ext cx="612068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 smtClean="0">
                <a:solidFill>
                  <a:schemeClr val="tx2"/>
                </a:solidFill>
              </a:rPr>
              <a:t>Axial </a:t>
            </a:r>
            <a:r>
              <a:rPr lang="en-GB" sz="2000" dirty="0">
                <a:solidFill>
                  <a:schemeClr val="tx2"/>
                </a:solidFill>
              </a:rPr>
              <a:t>frequency becomes function of spin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>
                <a:spLocks noResize="1"/>
              </p:cNvSpPr>
              <p:nvPr/>
            </p:nvSpPr>
            <p:spPr>
              <a:xfrm>
                <a:off x="2999657" y="3703111"/>
                <a:ext cx="3113639" cy="95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/>
                        </a:rPr>
                        <m:t>Δ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~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μ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  <m:r>
                        <a:rPr lang="en-GB">
                          <a:latin typeface="Cambria Math"/>
                        </a:rPr>
                        <m:t>:=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α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GB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/>
                                </a:rPr>
                                <m:t>ν</m:t>
                              </m:r>
                            </m:e>
                            <m:sub>
                              <m:r>
                                <a:rPr lang="en-GB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57" y="3703111"/>
                <a:ext cx="3113639" cy="9525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/>
          <p:cNvSpPr txBox="1">
            <a:spLocks/>
          </p:cNvSpPr>
          <p:nvPr/>
        </p:nvSpPr>
        <p:spPr>
          <a:xfrm>
            <a:off x="1787957" y="4489160"/>
            <a:ext cx="612068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- </a:t>
            </a:r>
            <a:r>
              <a:rPr lang="en-GB" sz="2000" dirty="0">
                <a:solidFill>
                  <a:schemeClr val="tx2"/>
                </a:solidFill>
              </a:rPr>
              <a:t>Very difficult for the proton/antiproton system.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37" y="3572691"/>
            <a:ext cx="3485475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>
                <a:spLocks noResize="1"/>
              </p:cNvSpPr>
              <p:nvPr/>
            </p:nvSpPr>
            <p:spPr>
              <a:xfrm>
                <a:off x="2944881" y="4921208"/>
                <a:ext cx="3113639" cy="95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~</m:t>
                      </m:r>
                      <m:r>
                        <a:rPr lang="de-CH" i="1">
                          <a:latin typeface="Cambria Math"/>
                        </a:rPr>
                        <m:t>300000 </m:t>
                      </m:r>
                      <m:r>
                        <a:rPr lang="de-CH" i="1">
                          <a:latin typeface="Cambria Math"/>
                        </a:rPr>
                        <m:t>𝑇</m:t>
                      </m:r>
                      <m:r>
                        <a:rPr lang="de-CH" i="1"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de-CH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CH" i="1"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de-CH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881" y="4921208"/>
                <a:ext cx="3113639" cy="9525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787957" y="5282990"/>
            <a:ext cx="56886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- Most extreme magnetic conditions ever applied to single particle.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>
                <a:spLocks noResize="1"/>
              </p:cNvSpPr>
              <p:nvPr/>
            </p:nvSpPr>
            <p:spPr>
              <a:xfrm>
                <a:off x="2940086" y="5713296"/>
                <a:ext cx="3113639" cy="9525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de-CH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de-CH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~</m:t>
                      </m:r>
                      <m:r>
                        <a:rPr lang="de-CH" i="1">
                          <a:latin typeface="Cambria Math"/>
                        </a:rPr>
                        <m:t>1</m:t>
                      </m:r>
                      <m:r>
                        <a:rPr lang="en-GB" i="1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de-CH" i="1">
                          <a:latin typeface="Cambria Math"/>
                        </a:rPr>
                        <m:t>0 </m:t>
                      </m:r>
                      <m:r>
                        <a:rPr lang="de-CH" i="1">
                          <a:latin typeface="Cambria Math"/>
                        </a:rPr>
                        <m:t>𝑚𝐻𝑧</m:t>
                      </m:r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086" y="5713296"/>
                <a:ext cx="3113639" cy="9525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2"/>
          <p:cNvSpPr txBox="1">
            <a:spLocks/>
          </p:cNvSpPr>
          <p:nvPr/>
        </p:nvSpPr>
        <p:spPr>
          <a:xfrm>
            <a:off x="2512631" y="1171145"/>
            <a:ext cx="7569484" cy="6046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Measurement based on </a:t>
            </a:r>
            <a:r>
              <a:rPr lang="en-GB" sz="2000" dirty="0">
                <a:solidFill>
                  <a:srgbClr val="FF0000"/>
                </a:solidFill>
              </a:rPr>
              <a:t>continuous Stern </a:t>
            </a:r>
            <a:r>
              <a:rPr lang="en-GB" sz="2000" dirty="0" err="1">
                <a:solidFill>
                  <a:srgbClr val="FF0000"/>
                </a:solidFill>
              </a:rPr>
              <a:t>Gerlach</a:t>
            </a:r>
            <a:r>
              <a:rPr lang="en-GB" sz="2000" dirty="0">
                <a:solidFill>
                  <a:srgbClr val="FF0000"/>
                </a:solidFill>
              </a:rPr>
              <a:t> effect</a:t>
            </a:r>
            <a:r>
              <a:rPr lang="en-GB" sz="2000" dirty="0"/>
              <a:t>. 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714896" y="6164980"/>
            <a:ext cx="9606155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400" b="1" dirty="0">
                <a:solidFill>
                  <a:schemeClr val="accent2"/>
                </a:solidFill>
              </a:rPr>
              <a:t>Observe driven spin transitions -&gt; M</a:t>
            </a:r>
            <a:r>
              <a:rPr lang="en-GB" sz="2400" b="1" dirty="0" smtClean="0">
                <a:solidFill>
                  <a:schemeClr val="accent2"/>
                </a:solidFill>
              </a:rPr>
              <a:t>easurement </a:t>
            </a:r>
            <a:r>
              <a:rPr lang="en-GB" sz="2400" b="1" dirty="0">
                <a:solidFill>
                  <a:schemeClr val="accent2"/>
                </a:solidFill>
              </a:rPr>
              <a:t>of </a:t>
            </a:r>
            <a:r>
              <a:rPr lang="en-GB" sz="2400" b="1" dirty="0" err="1" smtClean="0">
                <a:solidFill>
                  <a:schemeClr val="accent2"/>
                </a:solidFill>
              </a:rPr>
              <a:t>Larmor</a:t>
            </a:r>
            <a:r>
              <a:rPr lang="en-GB" sz="2400" b="1" dirty="0" smtClean="0">
                <a:solidFill>
                  <a:schemeClr val="accent2"/>
                </a:solidFill>
              </a:rPr>
              <a:t> resonance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512631" y="2525468"/>
            <a:ext cx="2993111" cy="6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 smtClean="0"/>
              <a:t>Harmonic force generated by a magnetic bottle: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876891" y="1288685"/>
            <a:ext cx="2410447" cy="19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8876891" y="2822377"/>
            <a:ext cx="2408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GB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=300000 T/m</a:t>
            </a:r>
            <a:r>
              <a:rPr lang="en-GB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99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52" y="202930"/>
            <a:ext cx="10221727" cy="705790"/>
          </a:xfrm>
        </p:spPr>
        <p:txBody>
          <a:bodyPr/>
          <a:lstStyle/>
          <a:p>
            <a:r>
              <a:rPr lang="en-GB" dirty="0" smtClean="0"/>
              <a:t>Standard Model Extension in Penning traps</a:t>
            </a:r>
            <a:endParaRPr lang="en-GB" dirty="0"/>
          </a:p>
        </p:txBody>
      </p:sp>
      <p:grpSp>
        <p:nvGrpSpPr>
          <p:cNvPr id="39" name="Group 38"/>
          <p:cNvGrpSpPr/>
          <p:nvPr/>
        </p:nvGrpSpPr>
        <p:grpSpPr>
          <a:xfrm>
            <a:off x="1610924" y="1645254"/>
            <a:ext cx="8897468" cy="4484795"/>
            <a:chOff x="721567" y="1518049"/>
            <a:chExt cx="8897468" cy="4484795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67" y="1690051"/>
              <a:ext cx="4456469" cy="39690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73298" y="5633512"/>
              <a:ext cx="819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Proton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8335" y="5633512"/>
              <a:ext cx="1205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Antiproton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6021" y="49173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4050" y="3928188"/>
              <a:ext cx="383986" cy="662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5878" y="4259425"/>
              <a:ext cx="838171" cy="461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337932" y="4405321"/>
              <a:ext cx="12272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645705" y="4409491"/>
              <a:ext cx="1112910" cy="15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412439" y="4101582"/>
              <a:ext cx="1304590" cy="49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425020" y="4568112"/>
              <a:ext cx="12272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756615" y="4343554"/>
                  <a:ext cx="474553" cy="2936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615" y="4343554"/>
                  <a:ext cx="474553" cy="29360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538" r="-5128" b="-145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35636" y="4096538"/>
                  <a:ext cx="474552" cy="3207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acc>
                              <m:accPr>
                                <m:chr m:val="̅"/>
                                <m:ctrlPr>
                                  <a:rPr lang="en-GB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5636" y="4096538"/>
                  <a:ext cx="474552" cy="32072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538" r="-51282" b="-13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7361428" y="1670783"/>
                  <a:ext cx="2117246" cy="4406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acc>
                              <m:accPr>
                                <m:chr m:val="̅"/>
                                <m:ctrlPr>
                                  <a:rPr lang="en-GB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p>
                        </m:sSubSup>
                        <m:r>
                          <a:rPr lang="en-GB" sz="24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GB" sz="2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1428" y="1670783"/>
                  <a:ext cx="2117246" cy="44063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/>
            <p:cNvSpPr/>
            <p:nvPr/>
          </p:nvSpPr>
          <p:spPr>
            <a:xfrm>
              <a:off x="7221068" y="1518049"/>
              <a:ext cx="2397967" cy="7557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717" y="3007069"/>
            <a:ext cx="4433042" cy="291569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47969" y="5922761"/>
            <a:ext cx="1929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Figure from V.A. </a:t>
            </a:r>
            <a:r>
              <a:rPr lang="en-GB" sz="1200" b="1" dirty="0" err="1" smtClean="0"/>
              <a:t>Kostelecky</a:t>
            </a:r>
            <a:endParaRPr lang="en-GB" sz="12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873205" y="4171138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rgbClr val="FF0000"/>
                </a:solidFill>
              </a:rPr>
              <a:t>b</a:t>
            </a:r>
            <a:endParaRPr lang="en-GB" sz="24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931078" y="4223125"/>
            <a:ext cx="265547" cy="123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312937" y="6336907"/>
            <a:ext cx="4879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D. </a:t>
            </a:r>
            <a:r>
              <a:rPr lang="en-GB" sz="1200" dirty="0" err="1"/>
              <a:t>Colladay</a:t>
            </a:r>
            <a:r>
              <a:rPr lang="en-GB" sz="1200" dirty="0"/>
              <a:t> and V.A. </a:t>
            </a:r>
            <a:r>
              <a:rPr lang="en-GB" sz="1200" dirty="0" err="1" smtClean="0"/>
              <a:t>Kostelecky</a:t>
            </a:r>
            <a:r>
              <a:rPr lang="en-GB" sz="1200" dirty="0" smtClean="0"/>
              <a:t>, Phys</a:t>
            </a:r>
            <a:r>
              <a:rPr lang="en-GB" sz="1200" dirty="0"/>
              <a:t>. Rev. </a:t>
            </a:r>
            <a:r>
              <a:rPr lang="en-GB" sz="1200" dirty="0" smtClean="0"/>
              <a:t>D 55, 6760 (1997).</a:t>
            </a:r>
          </a:p>
          <a:p>
            <a:r>
              <a:rPr lang="en-GB" sz="1200" dirty="0" smtClean="0"/>
              <a:t>Y. Ding and V.A. </a:t>
            </a:r>
            <a:r>
              <a:rPr lang="en-GB" sz="1200" dirty="0" err="1" smtClean="0"/>
              <a:t>Kostelecky</a:t>
            </a:r>
            <a:r>
              <a:rPr lang="en-GB" sz="1200" dirty="0" smtClean="0"/>
              <a:t>, Phys. Rev. D 94, 056008 (2016).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0918" y="1025615"/>
            <a:ext cx="6449935" cy="68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6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CPT violation in the SME framework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6616" y="1823079"/>
            <a:ext cx="10142233" cy="3228494"/>
          </a:xfrm>
        </p:spPr>
        <p:txBody>
          <a:bodyPr>
            <a:noAutofit/>
          </a:bodyPr>
          <a:lstStyle/>
          <a:p>
            <a:r>
              <a:rPr lang="en-GB" sz="2400" dirty="0" smtClean="0"/>
              <a:t>Effective field theory to include Lorentz-violation </a:t>
            </a:r>
            <a:br>
              <a:rPr lang="en-GB" sz="2400" dirty="0" smtClean="0"/>
            </a:br>
            <a:r>
              <a:rPr lang="en-GB" sz="2400" dirty="0" smtClean="0"/>
              <a:t>into the Standard Model</a:t>
            </a:r>
          </a:p>
          <a:p>
            <a:r>
              <a:rPr lang="en-GB" sz="2400" dirty="0" smtClean="0"/>
              <a:t>CPT violation is mediated through Lorentz violation </a:t>
            </a:r>
            <a:br>
              <a:rPr lang="en-GB" sz="2400" dirty="0" smtClean="0"/>
            </a:br>
            <a:r>
              <a:rPr lang="en-GB" sz="2400" dirty="0" smtClean="0"/>
              <a:t>in the Standard Model Extension (SME)</a:t>
            </a:r>
          </a:p>
          <a:p>
            <a:r>
              <a:rPr lang="en-GB" sz="2400" dirty="0" smtClean="0"/>
              <a:t>Dirac’s </a:t>
            </a:r>
            <a:r>
              <a:rPr lang="en-GB" sz="2400" dirty="0"/>
              <a:t>Equation is </a:t>
            </a:r>
            <a:r>
              <a:rPr lang="en-GB" sz="2400" dirty="0" smtClean="0"/>
              <a:t>modified</a:t>
            </a:r>
            <a:br>
              <a:rPr lang="en-GB" sz="2400" dirty="0" smtClean="0"/>
            </a:br>
            <a:r>
              <a:rPr lang="en-GB" sz="2400" dirty="0" smtClean="0"/>
              <a:t> (lowest order CPT-odd contributions):</a:t>
            </a:r>
            <a:endParaRPr lang="en-GB" sz="2400" dirty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281" y="4362476"/>
            <a:ext cx="6449935" cy="6890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12937" y="6210840"/>
            <a:ext cx="48790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D. </a:t>
            </a:r>
            <a:r>
              <a:rPr lang="en-GB" sz="1200" dirty="0" err="1"/>
              <a:t>Colladay</a:t>
            </a:r>
            <a:r>
              <a:rPr lang="en-GB" sz="1200" dirty="0"/>
              <a:t> and V.A. </a:t>
            </a:r>
            <a:r>
              <a:rPr lang="en-GB" sz="1200" dirty="0" err="1" smtClean="0"/>
              <a:t>Kostelecky</a:t>
            </a:r>
            <a:r>
              <a:rPr lang="en-GB" sz="1200" dirty="0" smtClean="0"/>
              <a:t>, Phys</a:t>
            </a:r>
            <a:r>
              <a:rPr lang="en-GB" sz="1200" dirty="0"/>
              <a:t>. Rev. </a:t>
            </a:r>
            <a:r>
              <a:rPr lang="en-GB" sz="1200" dirty="0" smtClean="0"/>
              <a:t>D 55, 6760 (1997).</a:t>
            </a:r>
          </a:p>
          <a:p>
            <a:r>
              <a:rPr lang="en-GB" sz="1200" dirty="0" smtClean="0"/>
              <a:t>P.A. </a:t>
            </a:r>
            <a:r>
              <a:rPr lang="en-GB" sz="1200" dirty="0" err="1" smtClean="0"/>
              <a:t>Bolokhov</a:t>
            </a:r>
            <a:r>
              <a:rPr lang="en-GB" sz="1200" dirty="0" smtClean="0"/>
              <a:t>, S.G. </a:t>
            </a:r>
            <a:r>
              <a:rPr lang="en-GB" sz="1200" dirty="0" err="1" smtClean="0"/>
              <a:t>Nibbelink</a:t>
            </a:r>
            <a:r>
              <a:rPr lang="en-GB" sz="1200" dirty="0" smtClean="0"/>
              <a:t>, and M. </a:t>
            </a:r>
            <a:r>
              <a:rPr lang="en-GB" sz="1200" dirty="0" err="1" smtClean="0"/>
              <a:t>Pospelov</a:t>
            </a:r>
            <a:r>
              <a:rPr lang="en-GB" sz="1200" dirty="0" smtClean="0"/>
              <a:t>, Phys. Rev. D 015013 (2005).</a:t>
            </a:r>
          </a:p>
          <a:p>
            <a:r>
              <a:rPr lang="en-GB" sz="1200" dirty="0" smtClean="0"/>
              <a:t>Y. Ding and V.A. </a:t>
            </a:r>
            <a:r>
              <a:rPr lang="en-GB" sz="1200" dirty="0" err="1" smtClean="0"/>
              <a:t>Kostelecky</a:t>
            </a:r>
            <a:r>
              <a:rPr lang="en-GB" sz="1200" dirty="0" smtClean="0"/>
              <a:t>, Phys. Rev. D 94, 056008 (2016).</a:t>
            </a:r>
          </a:p>
          <a:p>
            <a:endParaRPr lang="en-GB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216" y="1791332"/>
            <a:ext cx="4433042" cy="29156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52468" y="4707024"/>
            <a:ext cx="1929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Figure from V.A. </a:t>
            </a:r>
            <a:r>
              <a:rPr lang="en-GB" sz="1200" b="1" dirty="0" err="1" smtClean="0"/>
              <a:t>Kostelecky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val="358774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0952" y="202930"/>
            <a:ext cx="10221727" cy="705790"/>
          </a:xfrm>
        </p:spPr>
        <p:txBody>
          <a:bodyPr/>
          <a:lstStyle/>
          <a:p>
            <a:r>
              <a:rPr lang="en-GB" dirty="0" smtClean="0"/>
              <a:t>Experimental consequences of the SME</a:t>
            </a:r>
            <a:endParaRPr lang="en-GB" dirty="0"/>
          </a:p>
        </p:txBody>
      </p:sp>
      <p:grpSp>
        <p:nvGrpSpPr>
          <p:cNvPr id="39" name="Group 38"/>
          <p:cNvGrpSpPr/>
          <p:nvPr/>
        </p:nvGrpSpPr>
        <p:grpSpPr>
          <a:xfrm>
            <a:off x="777550" y="1296955"/>
            <a:ext cx="4790948" cy="4995138"/>
            <a:chOff x="721567" y="1007706"/>
            <a:chExt cx="4790948" cy="4995138"/>
          </a:xfrm>
        </p:grpSpPr>
        <p:pic>
          <p:nvPicPr>
            <p:cNvPr id="9" name="Content Placeholder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1567" y="1690051"/>
              <a:ext cx="4456469" cy="39690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73298" y="5633512"/>
              <a:ext cx="819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Proton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8335" y="5633512"/>
              <a:ext cx="1205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Antiproton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06021" y="491730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94050" y="3928188"/>
              <a:ext cx="383986" cy="662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955878" y="4259425"/>
              <a:ext cx="838171" cy="461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1337932" y="4405321"/>
              <a:ext cx="12272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645705" y="4409491"/>
              <a:ext cx="1112910" cy="155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412439" y="4101582"/>
              <a:ext cx="1304590" cy="49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425020" y="4568112"/>
              <a:ext cx="122723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2756615" y="4343554"/>
                  <a:ext cx="474553" cy="2936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615" y="4343554"/>
                  <a:ext cx="474553" cy="29360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1538" r="-5128" b="-1458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4835636" y="4096538"/>
                  <a:ext cx="474552" cy="3207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  <m:sup>
                            <m:acc>
                              <m:accPr>
                                <m:chr m:val="̅"/>
                                <m:ctrlPr>
                                  <a:rPr lang="en-GB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35636" y="4096538"/>
                  <a:ext cx="474552" cy="320729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1538" r="-51282" b="-1320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084914" y="1166801"/>
                  <a:ext cx="2117246" cy="44063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en-GB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p>
                        </m:sSubSup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GB" sz="24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sSubSup>
                          <m:sSubSupPr>
                            <m:ctrlPr>
                              <a:rPr lang="en-GB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24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acc>
                              <m:accPr>
                                <m:chr m:val="̅"/>
                                <m:ctrlPr>
                                  <a:rPr lang="en-GB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p>
                        </m:sSubSup>
                        <m:r>
                          <a:rPr lang="en-GB" sz="240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∝</m:t>
                        </m:r>
                        <m:r>
                          <m:rPr>
                            <m:sty m:val="p"/>
                          </m:rPr>
                          <a:rPr lang="en-GB" sz="2400" b="0" i="0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oMath>
                    </m:oMathPara>
                  </a14:m>
                  <a:endParaRPr lang="en-GB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84914" y="1166801"/>
                  <a:ext cx="2117246" cy="440633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/>
            <p:cNvSpPr/>
            <p:nvPr/>
          </p:nvSpPr>
          <p:spPr>
            <a:xfrm>
              <a:off x="1931437" y="1007706"/>
              <a:ext cx="2397967" cy="75578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521462" y="1589652"/>
            <a:ext cx="51003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Frequencies become dependent on the experiment orientation relative to the SME fields</a:t>
            </a:r>
          </a:p>
          <a:p>
            <a:endParaRPr lang="en-GB" dirty="0"/>
          </a:p>
          <a:p>
            <a:r>
              <a:rPr lang="en-GB" dirty="0" smtClean="0"/>
              <a:t>Sidereal variation of the measured frequencies occur</a:t>
            </a:r>
          </a:p>
          <a:p>
            <a:r>
              <a:rPr lang="en-GB" b="1" dirty="0" smtClean="0"/>
              <a:t>Hypothetical signature of CPT violation:</a:t>
            </a:r>
            <a:endParaRPr lang="en-GB" b="1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614" y="3318235"/>
            <a:ext cx="4416616" cy="27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778" y="2746052"/>
            <a:ext cx="10363200" cy="1362075"/>
          </a:xfrm>
        </p:spPr>
        <p:txBody>
          <a:bodyPr/>
          <a:lstStyle/>
          <a:p>
            <a:pPr algn="ctr"/>
            <a:r>
              <a:rPr lang="en-GB" dirty="0" smtClean="0"/>
              <a:t>Experimental setup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999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Motivation: </a:t>
            </a:r>
            <a:r>
              <a:rPr lang="en-GB" dirty="0" smtClean="0"/>
              <a:t>CPT invariance</a:t>
            </a:r>
            <a:endParaRPr lang="en-GB" dirty="0" smtClean="0"/>
          </a:p>
          <a:p>
            <a:r>
              <a:rPr lang="en-GB" dirty="0" smtClean="0"/>
              <a:t>Antiproton Decelerator</a:t>
            </a:r>
          </a:p>
          <a:p>
            <a:r>
              <a:rPr lang="en-GB" dirty="0" smtClean="0"/>
              <a:t>CPT Tests in Penning traps</a:t>
            </a:r>
          </a:p>
          <a:p>
            <a:r>
              <a:rPr lang="en-GB" dirty="0" smtClean="0"/>
              <a:t>BASE - Experimental Setup</a:t>
            </a:r>
          </a:p>
          <a:p>
            <a:r>
              <a:rPr lang="en-GB" dirty="0" smtClean="0"/>
              <a:t>Antiproton Lifetime</a:t>
            </a:r>
          </a:p>
          <a:p>
            <a:r>
              <a:rPr lang="en-GB" dirty="0" smtClean="0"/>
              <a:t>Antiproton Magnetic Moment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838" y="3114166"/>
            <a:ext cx="4516961" cy="291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5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BASE Apparatus at CERN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68" y="1505879"/>
            <a:ext cx="5610667" cy="3980522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4" y="2002009"/>
            <a:ext cx="5681211" cy="32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2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BASE experiment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1490" y="1118787"/>
            <a:ext cx="5108966" cy="51089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07" y="1108530"/>
            <a:ext cx="1557756" cy="5119223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971" y="1118787"/>
            <a:ext cx="1982841" cy="18328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913" y="1118787"/>
            <a:ext cx="1994997" cy="183283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249" y="3055790"/>
            <a:ext cx="3845321" cy="329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144070" y="6550223"/>
            <a:ext cx="4088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H. Nagahama et al., Rev. Sci. Instr. 87, 113305, (2016).</a:t>
            </a:r>
          </a:p>
        </p:txBody>
      </p:sp>
    </p:spTree>
    <p:extLst>
      <p:ext uri="{BB962C8B-B14F-4D97-AF65-F5344CB8AC3E}">
        <p14:creationId xmlns:p14="http://schemas.microsoft.com/office/powerpoint/2010/main" val="22226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7428" y="202930"/>
            <a:ext cx="7303372" cy="7057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BASE four Penning-trap </a:t>
            </a:r>
            <a:r>
              <a:rPr lang="en-GB" dirty="0"/>
              <a:t>s</a:t>
            </a:r>
            <a:r>
              <a:rPr lang="en-GB" dirty="0" smtClean="0"/>
              <a:t>ystem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2054018" y="1791744"/>
            <a:ext cx="7471705" cy="3185191"/>
            <a:chOff x="1841368" y="1068731"/>
            <a:chExt cx="7471705" cy="3185191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0778" y="1484731"/>
              <a:ext cx="6812295" cy="234696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357454" y="1068731"/>
              <a:ext cx="5610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35293" y="1084094"/>
              <a:ext cx="552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34492" y="1084094"/>
              <a:ext cx="5518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CT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88400" y="1084094"/>
              <a:ext cx="552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AT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09661" y="3699924"/>
              <a:ext cx="1512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HV Electrodes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41368" y="3839946"/>
              <a:ext cx="10660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Degrader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95801" y="3839946"/>
              <a:ext cx="13424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 flip coil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99547" y="3839945"/>
              <a:ext cx="1379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Electron gun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464153" y="3884590"/>
              <a:ext cx="931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Pinbase</a:t>
              </a:r>
              <a:endParaRPr lang="en-GB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305607" y="5117957"/>
            <a:ext cx="9790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Catching / Reservoir Trap: </a:t>
            </a:r>
            <a:r>
              <a:rPr lang="en-GB" sz="2000" dirty="0"/>
              <a:t>Catching, cooling and storing of </a:t>
            </a:r>
            <a:r>
              <a:rPr lang="en-GB" sz="2000" dirty="0" smtClean="0"/>
              <a:t>antiprotons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Precision Trap</a:t>
            </a:r>
            <a:r>
              <a:rPr lang="en-GB" sz="2000" dirty="0"/>
              <a:t>: Homogeneous field for frequency </a:t>
            </a:r>
            <a:r>
              <a:rPr lang="en-GB" sz="2000" dirty="0" smtClean="0"/>
              <a:t>measurements </a:t>
            </a:r>
          </a:p>
          <a:p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Cooling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</a:t>
            </a:r>
            <a:r>
              <a:rPr lang="en-GB" sz="2000" dirty="0"/>
              <a:t>: Fast cooling of the cyclotron </a:t>
            </a:r>
            <a:r>
              <a:rPr lang="en-GB" sz="2000" dirty="0" smtClean="0"/>
              <a:t>motion</a:t>
            </a:r>
          </a:p>
          <a:p>
            <a:r>
              <a:rPr lang="en-GB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Trap</a:t>
            </a:r>
            <a:r>
              <a:rPr lang="en-GB" sz="2000" dirty="0"/>
              <a:t>: Inhomogeneous field for the detection of antiproton spin flips, B</a:t>
            </a:r>
            <a:r>
              <a:rPr lang="en-GB" sz="2000" baseline="-25000" dirty="0"/>
              <a:t>2</a:t>
            </a:r>
            <a:r>
              <a:rPr lang="en-GB" sz="2000" dirty="0"/>
              <a:t> = 30 T / cm</a:t>
            </a:r>
            <a:r>
              <a:rPr lang="en-GB" sz="2000" baseline="30000" dirty="0"/>
              <a:t>2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24438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/>
              <a:t>New trap system dedicated to measure the antiproton magnetic moment with 10</a:t>
            </a:r>
            <a:r>
              <a:rPr lang="de-DE" sz="2000" b="1" baseline="30000" dirty="0" smtClean="0"/>
              <a:t>-9</a:t>
            </a:r>
            <a:r>
              <a:rPr lang="de-DE" sz="2000" b="1" dirty="0" smtClean="0"/>
              <a:t> uncertainty</a:t>
            </a:r>
            <a:endParaRPr lang="en-GB" sz="2000" b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90" y="1237546"/>
            <a:ext cx="10438705" cy="396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1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Antiproton decelerator in 2015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46" y="1294099"/>
            <a:ext cx="7610475" cy="5073650"/>
          </a:xfrm>
        </p:spPr>
      </p:pic>
      <p:sp>
        <p:nvSpPr>
          <p:cNvPr id="7" name="TextBox 6"/>
          <p:cNvSpPr txBox="1"/>
          <p:nvPr/>
        </p:nvSpPr>
        <p:spPr>
          <a:xfrm>
            <a:off x="6048591" y="6088252"/>
            <a:ext cx="21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figure from M. </a:t>
            </a:r>
            <a:r>
              <a:rPr lang="en-GB" dirty="0" err="1" smtClean="0"/>
              <a:t>Doser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697433" y="1329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311442" y="1330021"/>
            <a:ext cx="3952877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Proton beam on </a:t>
            </a:r>
            <a:r>
              <a:rPr lang="en-GB" dirty="0" err="1" smtClean="0"/>
              <a:t>Ir</a:t>
            </a:r>
            <a:r>
              <a:rPr lang="en-GB" dirty="0" smtClean="0"/>
              <a:t> target:</a:t>
            </a:r>
          </a:p>
          <a:p>
            <a:r>
              <a:rPr lang="en-GB" dirty="0" smtClean="0"/>
              <a:t>Pair production of antiprotons</a:t>
            </a:r>
          </a:p>
          <a:p>
            <a:endParaRPr lang="en-GB" dirty="0"/>
          </a:p>
          <a:p>
            <a:r>
              <a:rPr lang="en-GB" dirty="0" smtClean="0"/>
              <a:t>Focusing and separation of </a:t>
            </a:r>
            <a:br>
              <a:rPr lang="en-GB" dirty="0" smtClean="0"/>
            </a:br>
            <a:r>
              <a:rPr lang="en-GB" dirty="0" smtClean="0"/>
              <a:t>antiprotons</a:t>
            </a:r>
          </a:p>
          <a:p>
            <a:endParaRPr lang="en-GB" dirty="0"/>
          </a:p>
          <a:p>
            <a:r>
              <a:rPr lang="en-GB" dirty="0" smtClean="0"/>
              <a:t>Antiproton decelerator:</a:t>
            </a:r>
          </a:p>
          <a:p>
            <a:r>
              <a:rPr lang="en-GB" dirty="0" smtClean="0"/>
              <a:t>Synchrotron for antiprotons</a:t>
            </a:r>
          </a:p>
          <a:p>
            <a:endParaRPr lang="en-GB" dirty="0"/>
          </a:p>
          <a:p>
            <a:r>
              <a:rPr lang="en-GB" dirty="0" smtClean="0"/>
              <a:t>Decelerates from 3.6 GeV to 5.3 MeV by</a:t>
            </a:r>
          </a:p>
          <a:p>
            <a:endParaRPr lang="en-GB" dirty="0"/>
          </a:p>
          <a:p>
            <a:r>
              <a:rPr lang="en-GB" dirty="0" smtClean="0"/>
              <a:t>1.) Stochastic cooling</a:t>
            </a:r>
            <a:br>
              <a:rPr lang="en-GB" dirty="0" smtClean="0"/>
            </a:br>
            <a:r>
              <a:rPr lang="en-GB" dirty="0" smtClean="0"/>
              <a:t>2.) </a:t>
            </a:r>
            <a:r>
              <a:rPr lang="en-GB" dirty="0" err="1" smtClean="0"/>
              <a:t>Rf</a:t>
            </a:r>
            <a:r>
              <a:rPr lang="en-GB" dirty="0" smtClean="0"/>
              <a:t>-deceleration</a:t>
            </a:r>
          </a:p>
          <a:p>
            <a:r>
              <a:rPr lang="en-GB" dirty="0" smtClean="0"/>
              <a:t>3.) Electron cooling</a:t>
            </a:r>
          </a:p>
          <a:p>
            <a:r>
              <a:rPr lang="en-GB" dirty="0" smtClean="0"/>
              <a:t>4.) Ejection to experiments</a:t>
            </a:r>
          </a:p>
          <a:p>
            <a:endParaRPr lang="en-GB" dirty="0"/>
          </a:p>
          <a:p>
            <a:r>
              <a:rPr lang="en-GB" dirty="0" smtClean="0"/>
              <a:t>30 million antiprotons in 200 ns</a:t>
            </a:r>
          </a:p>
          <a:p>
            <a:r>
              <a:rPr lang="en-GB" dirty="0" smtClean="0"/>
              <a:t>every 110 s</a:t>
            </a:r>
          </a:p>
        </p:txBody>
      </p:sp>
    </p:spTree>
    <p:extLst>
      <p:ext uri="{BB962C8B-B14F-4D97-AF65-F5344CB8AC3E}">
        <p14:creationId xmlns:p14="http://schemas.microsoft.com/office/powerpoint/2010/main" val="1502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"/>
            <a:ext cx="10622335" cy="6857999"/>
          </a:xfrm>
          <a:prstGeom prst="rect">
            <a:avLst/>
          </a:prstGeom>
        </p:spPr>
      </p:pic>
      <p:pic>
        <p:nvPicPr>
          <p:cNvPr id="5" name="Picture 4" descr="http://www.riken.jp/byoniru/RIKEN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4" y="5494058"/>
            <a:ext cx="872959" cy="11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938245" y="867745"/>
            <a:ext cx="4641461" cy="63448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0138822" y="6355509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>
                <a:solidFill>
                  <a:schemeClr val="bg1"/>
                </a:solidFill>
              </a:rPr>
              <a:t>C. Smorra et al., Eur. Phys. J. ST</a:t>
            </a:r>
          </a:p>
          <a:p>
            <a:r>
              <a:rPr lang="de-DE" sz="1100" dirty="0" smtClean="0">
                <a:solidFill>
                  <a:schemeClr val="bg1"/>
                </a:solidFill>
              </a:rPr>
              <a:t>224, 3055-3108 (2015).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778" y="2746052"/>
            <a:ext cx="10363200" cy="1362075"/>
          </a:xfrm>
        </p:spPr>
        <p:txBody>
          <a:bodyPr/>
          <a:lstStyle/>
          <a:p>
            <a:pPr algn="ctr"/>
            <a:r>
              <a:rPr lang="en-GB" dirty="0" smtClean="0"/>
              <a:t>Reservoir Trap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23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935" y="2822649"/>
            <a:ext cx="11635273" cy="136207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Antiproton Lifetime Limit</a:t>
            </a:r>
            <a:br>
              <a:rPr lang="en-GB" dirty="0" smtClean="0"/>
            </a:br>
            <a:r>
              <a:rPr lang="en-GB" sz="3200" b="0" dirty="0" smtClean="0"/>
              <a:t>~10 years</a:t>
            </a:r>
            <a:endParaRPr lang="en-GB" sz="3200" b="0" dirty="0"/>
          </a:p>
        </p:txBody>
      </p:sp>
    </p:spTree>
    <p:extLst>
      <p:ext uri="{BB962C8B-B14F-4D97-AF65-F5344CB8AC3E}">
        <p14:creationId xmlns:p14="http://schemas.microsoft.com/office/powerpoint/2010/main" val="403458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6360131" y="1257695"/>
            <a:ext cx="3528392" cy="4944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1826935" y="1254157"/>
            <a:ext cx="3528392" cy="4947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Deceleration from 5.3 MeV to 0.5 </a:t>
            </a:r>
            <a:r>
              <a:rPr lang="en-GB" dirty="0" err="1" smtClean="0"/>
              <a:t>meV</a:t>
            </a:r>
            <a:endParaRPr lang="en-GB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935" y="1593481"/>
            <a:ext cx="869295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2700598" y="3816027"/>
            <a:ext cx="100811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017695" y="3335619"/>
            <a:ext cx="170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Antiprotons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5447" y="2299571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HV pulsed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43760" y="2299571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HV static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049441" y="2668904"/>
            <a:ext cx="0" cy="5734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809872" y="2651176"/>
            <a:ext cx="0" cy="5734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429817" y="3020508"/>
            <a:ext cx="0" cy="5459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49604" y="2651175"/>
            <a:ext cx="156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Ring electrode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085297" y="2668903"/>
            <a:ext cx="1494166" cy="10751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561209" y="4256825"/>
            <a:ext cx="1262170" cy="16123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979064" y="2620135"/>
            <a:ext cx="1233703" cy="11113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098037" y="2181660"/>
            <a:ext cx="16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Mesh degrader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915168" y="2181660"/>
            <a:ext cx="129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Al degrader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86526" y="5878829"/>
            <a:ext cx="1774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Stainless steel</a:t>
            </a:r>
          </a:p>
          <a:p>
            <a:r>
              <a:rPr lang="en-GB" b="1" dirty="0"/>
              <a:t>Vacuum window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287219" y="518820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Pinch off tube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579463" y="1318757"/>
            <a:ext cx="307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Trap can vacuum: </a:t>
            </a:r>
            <a:r>
              <a:rPr lang="en-GB" b="1" dirty="0" smtClean="0"/>
              <a:t>&lt; 10</a:t>
            </a:r>
            <a:r>
              <a:rPr lang="en-GB" b="1" baseline="30000" dirty="0" smtClean="0"/>
              <a:t>-18</a:t>
            </a:r>
            <a:r>
              <a:rPr lang="en-GB" b="1" dirty="0" smtClean="0"/>
              <a:t> </a:t>
            </a:r>
            <a:r>
              <a:rPr lang="en-GB" b="1" dirty="0"/>
              <a:t>mbar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017696" y="1293993"/>
            <a:ext cx="3096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Isolation vacuum: ~ 10</a:t>
            </a:r>
            <a:r>
              <a:rPr lang="en-GB" b="1" baseline="30000" dirty="0"/>
              <a:t>-8</a:t>
            </a:r>
            <a:r>
              <a:rPr lang="en-GB" b="1" dirty="0"/>
              <a:t> mbar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644146"/>
              </p:ext>
            </p:extLst>
          </p:nvPr>
        </p:nvGraphicFramePr>
        <p:xfrm>
          <a:off x="6877109" y="4562207"/>
          <a:ext cx="3011415" cy="210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21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7109" y="4562207"/>
                        <a:ext cx="3011415" cy="210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684347" y="4896924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– 5 x 10</a:t>
            </a:r>
            <a:r>
              <a:rPr lang="en-GB" baseline="30000" dirty="0"/>
              <a:t>-4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844136" y="6078692"/>
            <a:ext cx="100811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975613" y="5784994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 um</a:t>
            </a:r>
          </a:p>
        </p:txBody>
      </p:sp>
    </p:spTree>
    <p:extLst>
      <p:ext uri="{BB962C8B-B14F-4D97-AF65-F5344CB8AC3E}">
        <p14:creationId xmlns:p14="http://schemas.microsoft.com/office/powerpoint/2010/main" val="42840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1170"/>
            <a:ext cx="10858500" cy="705790"/>
          </a:xfrm>
        </p:spPr>
        <p:txBody>
          <a:bodyPr>
            <a:noAutofit/>
          </a:bodyPr>
          <a:lstStyle/>
          <a:p>
            <a:r>
              <a:rPr lang="en-GB" sz="3200" dirty="0"/>
              <a:t>Non-destructive </a:t>
            </a:r>
            <a:r>
              <a:rPr lang="en-GB" sz="3200" dirty="0" smtClean="0"/>
              <a:t>extraction</a:t>
            </a:r>
            <a:r>
              <a:rPr lang="en-GB" sz="3200" dirty="0"/>
              <a:t>: </a:t>
            </a:r>
            <a:r>
              <a:rPr lang="en-GB" sz="3200" dirty="0" smtClean="0"/>
              <a:t>Separate </a:t>
            </a:r>
            <a:r>
              <a:rPr lang="en-GB" sz="3200" dirty="0"/>
              <a:t>and Merge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0" y="2024197"/>
            <a:ext cx="5525998" cy="456710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72" y="1169438"/>
            <a:ext cx="2185947" cy="845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47" y="1182736"/>
            <a:ext cx="2185947" cy="84523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591246" y="1605353"/>
            <a:ext cx="5132100" cy="3904672"/>
            <a:chOff x="6408783" y="2160215"/>
            <a:chExt cx="5132100" cy="3904672"/>
          </a:xfrm>
        </p:grpSpPr>
        <p:pic>
          <p:nvPicPr>
            <p:cNvPr id="7" name="Content Placeholder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783" y="2160215"/>
              <a:ext cx="5132100" cy="39046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4338" y="3429000"/>
              <a:ext cx="771212" cy="1123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3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243" y="105643"/>
            <a:ext cx="7023600" cy="980363"/>
          </a:xfrm>
        </p:spPr>
        <p:txBody>
          <a:bodyPr>
            <a:normAutofit/>
          </a:bodyPr>
          <a:lstStyle/>
          <a:p>
            <a:r>
              <a:rPr lang="de-DE" dirty="0" smtClean="0"/>
              <a:t>Reservoir trap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0" y="1474388"/>
            <a:ext cx="4659205" cy="3107126"/>
          </a:xfrm>
        </p:spPr>
      </p:pic>
      <p:sp>
        <p:nvSpPr>
          <p:cNvPr id="5" name="TextBox 4"/>
          <p:cNvSpPr txBox="1"/>
          <p:nvPr/>
        </p:nvSpPr>
        <p:spPr>
          <a:xfrm>
            <a:off x="7132538" y="4842380"/>
            <a:ext cx="3525517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Inversion of the baryon asymmetry:</a:t>
            </a:r>
          </a:p>
          <a:p>
            <a:endParaRPr lang="en-GB" dirty="0"/>
          </a:p>
          <a:p>
            <a:r>
              <a:rPr lang="en-GB" dirty="0" smtClean="0"/>
              <a:t>Antibaryon density: ~ 10</a:t>
            </a:r>
            <a:r>
              <a:rPr lang="en-GB" baseline="30000" dirty="0" smtClean="0"/>
              <a:t>8</a:t>
            </a:r>
            <a:r>
              <a:rPr lang="en-GB" dirty="0" smtClean="0"/>
              <a:t>/cm</a:t>
            </a:r>
            <a:r>
              <a:rPr lang="en-GB" baseline="30000" dirty="0" smtClean="0"/>
              <a:t>3</a:t>
            </a:r>
          </a:p>
          <a:p>
            <a:r>
              <a:rPr lang="en-GB" dirty="0" smtClean="0"/>
              <a:t>V &lt; </a:t>
            </a:r>
            <a:r>
              <a:rPr lang="en-GB" dirty="0"/>
              <a:t>(</a:t>
            </a:r>
            <a:r>
              <a:rPr lang="en-GB" dirty="0" smtClean="0"/>
              <a:t>50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m)</a:t>
            </a:r>
            <a:r>
              <a:rPr lang="en-GB" baseline="30000" dirty="0" smtClean="0"/>
              <a:t>3</a:t>
            </a:r>
          </a:p>
          <a:p>
            <a:r>
              <a:rPr lang="en-GB" dirty="0" smtClean="0"/>
              <a:t>Baryon </a:t>
            </a:r>
            <a:r>
              <a:rPr lang="en-GB" dirty="0"/>
              <a:t>density: ~ </a:t>
            </a:r>
            <a:r>
              <a:rPr lang="en-GB" dirty="0" smtClean="0"/>
              <a:t>1 / cm</a:t>
            </a:r>
            <a:r>
              <a:rPr lang="en-GB" baseline="30000" dirty="0" smtClean="0"/>
              <a:t>3</a:t>
            </a:r>
            <a:endParaRPr lang="en-GB" baseline="30000" dirty="0"/>
          </a:p>
          <a:p>
            <a:r>
              <a:rPr lang="en-GB" dirty="0" smtClean="0"/>
              <a:t>p &lt; 10</a:t>
            </a:r>
            <a:r>
              <a:rPr lang="en-GB" baseline="30000" dirty="0" smtClean="0"/>
              <a:t>-16 </a:t>
            </a:r>
            <a:r>
              <a:rPr lang="en-GB" dirty="0" smtClean="0"/>
              <a:t>Pa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1050" y="1094252"/>
            <a:ext cx="482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Antiprotons stored from 03.11.2015 – 22.12.2016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2991" y="1474388"/>
            <a:ext cx="4964894" cy="30942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425" y="4977203"/>
            <a:ext cx="603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Storage of antiprotons for more than one year: </a:t>
            </a:r>
            <a:r>
              <a:rPr lang="en-GB" b="1" dirty="0" smtClean="0"/>
              <a:t>405.5 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Extraction of single particles by a potential tweezer scheme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607924" y="6135041"/>
            <a:ext cx="3341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200" dirty="0" smtClean="0"/>
              <a:t>C. Smorra et al., Int. J. Mass </a:t>
            </a:r>
            <a:r>
              <a:rPr lang="en-GB" sz="1200" dirty="0" err="1" smtClean="0"/>
              <a:t>Spectr</a:t>
            </a:r>
            <a:r>
              <a:rPr lang="en-GB" sz="1200" dirty="0" smtClean="0"/>
              <a:t>. </a:t>
            </a:r>
            <a:r>
              <a:rPr lang="en-GB" sz="1200" b="1" dirty="0" smtClean="0"/>
              <a:t>389</a:t>
            </a:r>
            <a:r>
              <a:rPr lang="en-GB" sz="1200" dirty="0" smtClean="0"/>
              <a:t>, 10 (2015).</a:t>
            </a:r>
          </a:p>
          <a:p>
            <a:pPr algn="r"/>
            <a:r>
              <a:rPr lang="fr-FR" sz="1200" dirty="0"/>
              <a:t>S. </a:t>
            </a:r>
            <a:r>
              <a:rPr lang="fr-FR" sz="1200" dirty="0" err="1"/>
              <a:t>Sellner</a:t>
            </a:r>
            <a:r>
              <a:rPr lang="fr-FR" sz="1200" dirty="0"/>
              <a:t> et al., New J. Phys. 19, 083023 (2017).</a:t>
            </a:r>
          </a:p>
        </p:txBody>
      </p:sp>
    </p:spTree>
    <p:extLst>
      <p:ext uri="{BB962C8B-B14F-4D97-AF65-F5344CB8AC3E}">
        <p14:creationId xmlns:p14="http://schemas.microsoft.com/office/powerpoint/2010/main" val="15443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778" y="2746052"/>
            <a:ext cx="10363200" cy="1362075"/>
          </a:xfrm>
        </p:spPr>
        <p:txBody>
          <a:bodyPr/>
          <a:lstStyle/>
          <a:p>
            <a:pPr algn="ctr"/>
            <a:r>
              <a:rPr lang="en-GB" dirty="0" smtClean="0"/>
              <a:t>CPT </a:t>
            </a:r>
            <a:r>
              <a:rPr lang="en-GB" dirty="0" err="1" smtClean="0"/>
              <a:t>INVARIANCe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583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Antiproton Lifetime Limits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5763" y="1474387"/>
            <a:ext cx="3599596" cy="309423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977848" y="4792500"/>
            <a:ext cx="2627790" cy="683581"/>
            <a:chOff x="7048870" y="2982897"/>
            <a:chExt cx="2627790" cy="68358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7048870" y="2982897"/>
              <a:ext cx="2627790" cy="68358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7270812" y="3142695"/>
                  <a:ext cx="2281778" cy="390748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&gt;10.2</m:t>
                      </m:r>
                    </m:oMath>
                  </a14:m>
                  <a:r>
                    <a:rPr lang="en-GB" dirty="0" smtClean="0"/>
                    <a:t> y (68% C.L.)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70812" y="3142695"/>
                  <a:ext cx="2281778" cy="39074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6250" r="-2139" b="-2031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6977848" y="5737232"/>
            <a:ext cx="2627790" cy="683581"/>
            <a:chOff x="7048870" y="3666478"/>
            <a:chExt cx="2627790" cy="683581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9" name="Rounded Rectangle 8"/>
            <p:cNvSpPr/>
            <p:nvPr/>
          </p:nvSpPr>
          <p:spPr>
            <a:xfrm>
              <a:off x="7048870" y="3666478"/>
              <a:ext cx="2627790" cy="683581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334932" y="3827757"/>
                  <a:ext cx="2153538" cy="390748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&gt;5.0</m:t>
                      </m:r>
                    </m:oMath>
                  </a14:m>
                  <a:r>
                    <a:rPr lang="en-GB" dirty="0" smtClean="0"/>
                    <a:t> y (90% C.L.)</a:t>
                  </a:r>
                  <a:endParaRPr lang="en-GB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4932" y="3827757"/>
                  <a:ext cx="2153538" cy="39074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7813" r="-1983" b="-2031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extBox 11"/>
          <p:cNvSpPr txBox="1"/>
          <p:nvPr/>
        </p:nvSpPr>
        <p:spPr>
          <a:xfrm>
            <a:off x="2188149" y="5275567"/>
            <a:ext cx="3396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Antiproton lifetime limits: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2991" y="1474388"/>
            <a:ext cx="4964894" cy="309423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9028185" y="6464765"/>
            <a:ext cx="31638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S. </a:t>
            </a:r>
            <a:r>
              <a:rPr lang="en-GB" sz="1200" dirty="0" err="1"/>
              <a:t>Sellner</a:t>
            </a:r>
            <a:r>
              <a:rPr lang="en-GB" sz="1200" dirty="0"/>
              <a:t> </a:t>
            </a:r>
            <a:r>
              <a:rPr lang="en-GB" sz="1200" i="1" dirty="0"/>
              <a:t>et al.</a:t>
            </a:r>
            <a:r>
              <a:rPr lang="en-GB" sz="1200" dirty="0"/>
              <a:t>, New J. Phys. </a:t>
            </a:r>
            <a:r>
              <a:rPr lang="en-GB" sz="1200" b="1" dirty="0"/>
              <a:t>19</a:t>
            </a:r>
            <a:r>
              <a:rPr lang="en-GB" sz="1200" dirty="0"/>
              <a:t>, 083023 (2017).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81835" y="1979407"/>
            <a:ext cx="1452283" cy="215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4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Measurements in the magnetic bottle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65" y="974790"/>
            <a:ext cx="3844066" cy="288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5" y="3636085"/>
            <a:ext cx="3844067" cy="2883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35497" y="5635232"/>
                <a:ext cx="2307397" cy="78765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497" y="5635232"/>
                <a:ext cx="2307397" cy="78765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579758"/>
              </p:ext>
            </p:extLst>
          </p:nvPr>
        </p:nvGraphicFramePr>
        <p:xfrm>
          <a:off x="5868135" y="1129402"/>
          <a:ext cx="1233748" cy="794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2" name="Equation" r:id="rId7" imgW="609480" imgH="393480" progId="Equation.3">
                  <p:embed/>
                </p:oleObj>
              </mc:Choice>
              <mc:Fallback>
                <p:oleObj name="Equation" r:id="rId7" imgW="609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8135" y="1129402"/>
                        <a:ext cx="1233748" cy="794054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635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270805"/>
              </p:ext>
            </p:extLst>
          </p:nvPr>
        </p:nvGraphicFramePr>
        <p:xfrm>
          <a:off x="8225864" y="1110159"/>
          <a:ext cx="1570058" cy="830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3" name="Equation" r:id="rId9" imgW="888614" imgH="444307" progId="Equation.DSMT4">
                  <p:embed/>
                </p:oleObj>
              </mc:Choice>
              <mc:Fallback>
                <p:oleObj name="Equation" r:id="rId9" imgW="888614" imgH="44430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5864" y="1110159"/>
                        <a:ext cx="1570058" cy="83081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57150">
                        <a:noFill/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099" y="2142416"/>
            <a:ext cx="5061530" cy="331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2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Spin-state readout in a magnetic bottle</a:t>
            </a:r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66673" y="1305073"/>
            <a:ext cx="6095260" cy="2760912"/>
            <a:chOff x="5766673" y="1305073"/>
            <a:chExt cx="6095260" cy="2760912"/>
          </a:xfrm>
        </p:grpSpPr>
        <p:sp>
          <p:nvSpPr>
            <p:cNvPr id="10" name="Rectangle 9"/>
            <p:cNvSpPr/>
            <p:nvPr/>
          </p:nvSpPr>
          <p:spPr>
            <a:xfrm>
              <a:off x="5766673" y="1305073"/>
              <a:ext cx="6095260" cy="276091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33280" y="1622403"/>
              <a:ext cx="53285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/>
                <a:t>Axial frequency shift due to </a:t>
              </a:r>
              <a:br>
                <a:rPr lang="en-GB" sz="2400" b="1" dirty="0" smtClean="0"/>
              </a:br>
              <a:r>
                <a:rPr lang="en-GB" sz="2400" b="1" dirty="0" smtClean="0"/>
                <a:t>orbital and spin angular momentum!</a:t>
              </a:r>
              <a:endParaRPr lang="en-GB" sz="2400" b="1" dirty="0"/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1435975"/>
                </p:ext>
              </p:extLst>
            </p:nvPr>
          </p:nvGraphicFramePr>
          <p:xfrm>
            <a:off x="6118408" y="2749795"/>
            <a:ext cx="5546524" cy="6956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0" name="Equation" r:id="rId4" imgW="3746160" imgH="469800" progId="Equation.3">
                    <p:embed/>
                  </p:oleObj>
                </mc:Choice>
                <mc:Fallback>
                  <p:oleObj name="Equation" r:id="rId4" imgW="3746160" imgH="469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18408" y="2749795"/>
                          <a:ext cx="5546524" cy="695678"/>
                        </a:xfrm>
                        <a:prstGeom prst="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792880" y="1305074"/>
            <a:ext cx="4684217" cy="2788026"/>
            <a:chOff x="792880" y="1305074"/>
            <a:chExt cx="4684217" cy="27880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>
                  <a:spLocks noResize="1"/>
                </p:cNvSpPr>
                <p:nvPr/>
              </p:nvSpPr>
              <p:spPr>
                <a:xfrm>
                  <a:off x="1399202" y="2037902"/>
                  <a:ext cx="1751759" cy="4676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lIns="90000" tIns="45000" rIns="90000" bIns="4500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Φ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𝑀</m:t>
                            </m:r>
                          </m:sub>
                        </m:sSub>
                        <m:r>
                          <a:rPr lang="en-GB" i="0">
                            <a:solidFill>
                              <a:schemeClr val="tx1"/>
                            </a:solidFill>
                            <a:latin typeface="Cambria Math"/>
                          </a:rPr>
                          <m:t>=−</m:t>
                        </m:r>
                        <m:d>
                          <m:dPr>
                            <m:begChr m:val=""/>
                            <m:endChr m:val=""/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(</m:t>
                            </m:r>
                            <m:acc>
                              <m:accPr>
                                <m:chr m:val="⃗"/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μ</m:t>
                                    </m:r>
                                  </m:e>
                                  <m:sub>
                                    <m: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𝑝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GB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⋅</m:t>
                            </m:r>
                            <m:acc>
                              <m:accPr>
                                <m:chr m:val="⃗"/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e>
                            </m:acc>
                            <m:r>
                              <a:rPr lang="en-GB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GB" i="0" dirty="0">
                    <a:solidFill>
                      <a:schemeClr val="tx1"/>
                    </a:solidFill>
                    <a:latin typeface="Arial" pitchFamily="18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99202" y="2037902"/>
                  <a:ext cx="1751759" cy="46764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r="-104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>
                  <a:spLocks noResize="1"/>
                </p:cNvSpPr>
                <p:nvPr/>
              </p:nvSpPr>
              <p:spPr>
                <a:xfrm>
                  <a:off x="992941" y="2665456"/>
                  <a:ext cx="2564279" cy="84671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lIns="90000" tIns="45000" rIns="90000" bIns="45000" compatLnSpc="0"/>
                <a:lstStyle/>
                <a:p>
                  <a:pPr marL="0" marR="0" lvl="0" indent="0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  <m:r>
                          <a:rPr lang="en-GB" i="0">
                            <a:solidFill>
                              <a:schemeClr val="tx1"/>
                            </a:solidFill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GB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GB" i="0">
                            <a:solidFill>
                              <a:schemeClr val="tx1"/>
                            </a:solidFill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e>
                          <m:sub>
                            <m:r>
                              <a:rPr lang="en-GB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begChr m:val=""/>
                            <m:endChr m:val=""/>
                            <m:ctrlPr>
                              <a:rPr lang="en-GB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GB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GB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GB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ρ</m:t>
                                    </m:r>
                                  </m:e>
                                  <m:sup>
                                    <m:r>
                                      <a:rPr lang="en-GB" i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GB" i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GB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)</m:t>
                            </m:r>
                            <m:r>
                              <a:rPr lang="en-GB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GB" i="0" dirty="0">
                    <a:solidFill>
                      <a:schemeClr val="tx1"/>
                    </a:solidFill>
                    <a:latin typeface="Arial" pitchFamily="18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941" y="2665456"/>
                  <a:ext cx="2564279" cy="846719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796" y="1541499"/>
              <a:ext cx="1630301" cy="2239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92880" y="1305074"/>
              <a:ext cx="4684217" cy="278802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543272" y="6541672"/>
            <a:ext cx="355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A. </a:t>
            </a:r>
            <a:r>
              <a:rPr lang="fr-FR" sz="1200" dirty="0" err="1"/>
              <a:t>Mooser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</a:t>
            </a:r>
            <a:r>
              <a:rPr lang="fr-FR" sz="1200" b="1" dirty="0"/>
              <a:t>110</a:t>
            </a:r>
            <a:r>
              <a:rPr lang="fr-FR" sz="1200" dirty="0"/>
              <a:t>, 140405 (2013).</a:t>
            </a:r>
            <a:endParaRPr lang="en-GB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61895" y="4410430"/>
            <a:ext cx="114378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Measurement principle: induce changes in the quantum numbers </a:t>
            </a:r>
            <a:br>
              <a:rPr lang="en-GB" sz="2800" dirty="0" smtClean="0"/>
            </a:br>
            <a:r>
              <a:rPr lang="en-GB" sz="2800" dirty="0" smtClean="0">
                <a:latin typeface="Symbol" panose="05050102010706020507" pitchFamily="18" charset="2"/>
              </a:rPr>
              <a:t>m</a:t>
            </a:r>
            <a:r>
              <a:rPr lang="en-GB" sz="2800" baseline="-25000" dirty="0" smtClean="0"/>
              <a:t>s</a:t>
            </a:r>
            <a:r>
              <a:rPr lang="en-GB" sz="2800" dirty="0" smtClean="0"/>
              <a:t> and n</a:t>
            </a:r>
            <a:r>
              <a:rPr lang="en-GB" sz="2800" baseline="-25000" dirty="0" smtClean="0"/>
              <a:t>+ </a:t>
            </a:r>
            <a:r>
              <a:rPr lang="en-GB" sz="2800" dirty="0" smtClean="0"/>
              <a:t>by excitation/spin-flip drives.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Measure the increase of the axial frequency fluctuation</a:t>
            </a:r>
          </a:p>
        </p:txBody>
      </p:sp>
    </p:spTree>
    <p:extLst>
      <p:ext uri="{BB962C8B-B14F-4D97-AF65-F5344CB8AC3E}">
        <p14:creationId xmlns:p14="http://schemas.microsoft.com/office/powerpoint/2010/main" val="7138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Resonance curves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15" y="1424153"/>
            <a:ext cx="5683169" cy="42608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8723" y="1424153"/>
            <a:ext cx="5719939" cy="42608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36091" y="6428863"/>
            <a:ext cx="425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H. </a:t>
            </a:r>
            <a:r>
              <a:rPr lang="en-GB" sz="1600" dirty="0" err="1" smtClean="0"/>
              <a:t>Nagahama</a:t>
            </a:r>
            <a:r>
              <a:rPr lang="en-GB" sz="1600" dirty="0" smtClean="0"/>
              <a:t> et al., Nat. Comm. 8, 14084 (2017).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9915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366" y="3393421"/>
            <a:ext cx="4308722" cy="2820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Lineshape</a:t>
            </a:r>
            <a:r>
              <a:rPr lang="en-GB" dirty="0" smtClean="0"/>
              <a:t> in the magnetic bottle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56" y="3393421"/>
            <a:ext cx="7483637" cy="13545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2461" y="3526502"/>
            <a:ext cx="1617547" cy="1020196"/>
          </a:xfrm>
          <a:prstGeom prst="rect">
            <a:avLst/>
          </a:prstGeom>
          <a:solidFill>
            <a:srgbClr val="92D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3680008" y="3537962"/>
            <a:ext cx="1320897" cy="1028913"/>
          </a:xfrm>
          <a:prstGeom prst="rect">
            <a:avLst/>
          </a:prstGeom>
          <a:solidFill>
            <a:srgbClr val="FFC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5000905" y="3537962"/>
            <a:ext cx="1685014" cy="101066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07743" y="4686352"/>
            <a:ext cx="205965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No concern for 10</a:t>
            </a:r>
            <a:r>
              <a:rPr lang="en-GB" baseline="30000" dirty="0" smtClean="0"/>
              <a:t>-6</a:t>
            </a:r>
          </a:p>
          <a:p>
            <a:r>
              <a:rPr lang="en-GB" dirty="0" smtClean="0"/>
              <a:t>precision</a:t>
            </a:r>
            <a:endParaRPr lang="en-GB" baseline="30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11043" y="5505588"/>
            <a:ext cx="335835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GB" dirty="0" err="1" smtClean="0"/>
              <a:t>Lineshape</a:t>
            </a:r>
            <a:r>
              <a:rPr lang="en-GB" dirty="0" smtClean="0"/>
              <a:t> reflects the Boltzmann </a:t>
            </a:r>
          </a:p>
          <a:p>
            <a:r>
              <a:rPr lang="en-GB" dirty="0" smtClean="0"/>
              <a:t>distribution of axial energy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362134" y="5240792"/>
            <a:ext cx="3410164" cy="120032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Energy fluctuation smears out </a:t>
            </a:r>
            <a:br>
              <a:rPr lang="en-GB" dirty="0" smtClean="0"/>
            </a:br>
            <a:r>
              <a:rPr lang="en-GB" dirty="0" smtClean="0"/>
              <a:t>the “cut” E</a:t>
            </a:r>
            <a:r>
              <a:rPr lang="en-GB" baseline="-25000" dirty="0" smtClean="0"/>
              <a:t>z</a:t>
            </a:r>
            <a:r>
              <a:rPr lang="en-GB" dirty="0" smtClean="0"/>
              <a:t> = 0.</a:t>
            </a:r>
          </a:p>
          <a:p>
            <a:endParaRPr lang="en-GB" dirty="0" smtClean="0"/>
          </a:p>
          <a:p>
            <a:r>
              <a:rPr lang="en-GB" dirty="0" smtClean="0"/>
              <a:t>Stability requirement 5 </a:t>
            </a:r>
            <a:r>
              <a:rPr lang="en-GB" dirty="0" err="1" smtClean="0"/>
              <a:t>mK</a:t>
            </a:r>
            <a:r>
              <a:rPr lang="en-GB" dirty="0" smtClean="0"/>
              <a:t> / 12 h.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575850" y="4429172"/>
            <a:ext cx="407665" cy="479334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116866" y="4473495"/>
            <a:ext cx="1086329" cy="1032093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676444" y="5332684"/>
            <a:ext cx="1809079" cy="39078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7743" y="1208715"/>
            <a:ext cx="89603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The frequencies of interest depend strongly on the particle amplitudes</a:t>
            </a:r>
          </a:p>
          <a:p>
            <a:endParaRPr lang="en-GB" sz="2000" b="1" dirty="0"/>
          </a:p>
          <a:p>
            <a:r>
              <a:rPr lang="en-GB" sz="2000" b="1" dirty="0" smtClean="0"/>
              <a:t>The axial detector acts as a thermal bath (correlation time 33 ms).</a:t>
            </a:r>
          </a:p>
          <a:p>
            <a:endParaRPr lang="en-GB" sz="2000" b="1" dirty="0"/>
          </a:p>
          <a:p>
            <a:r>
              <a:rPr lang="en-GB" sz="2000" b="1" dirty="0" smtClean="0"/>
              <a:t>To obtain the g-factor we need to extract the frequencies </a:t>
            </a:r>
            <a:br>
              <a:rPr lang="en-GB" sz="2000" b="1" dirty="0" smtClean="0"/>
            </a:br>
            <a:r>
              <a:rPr lang="en-GB" sz="2000" b="1" dirty="0" smtClean="0"/>
              <a:t>at zero axial amplitude and identical magnetron radius </a:t>
            </a:r>
            <a:endParaRPr lang="en-GB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108465" y="2133222"/>
                <a:ext cx="3811494" cy="883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/>
                            </a:rPr>
                            <m:t>𝑔</m:t>
                          </m:r>
                        </m:num>
                        <m:den>
                          <m:r>
                            <a:rPr lang="en-GB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=0,  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/>
                                  <a:ea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/>
                                </a:rPr>
                                <m:t>𝑐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𝑧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  <m:t>=0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,  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  <m:t>=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  <m:t>𝑟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8465" y="2133222"/>
                <a:ext cx="3811494" cy="88357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/>
          <p:cNvCxnSpPr>
            <a:stCxn id="10" idx="0"/>
          </p:cNvCxnSpPr>
          <p:nvPr/>
        </p:nvCxnSpPr>
        <p:spPr>
          <a:xfrm flipH="1" flipV="1">
            <a:off x="5648115" y="4473496"/>
            <a:ext cx="419101" cy="767296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0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Cyclotron cut frequency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274181" y="1619279"/>
            <a:ext cx="54150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Record frequency fluctuations for drive frequencies close to the cut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time fraction the drive frequency is above the cut frequency increases the fluctuation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Analytical reconstruction of the line-shape based on the magnitude of the fluctuations</a:t>
            </a:r>
          </a:p>
          <a:p>
            <a:endParaRPr lang="en-GB" dirty="0"/>
          </a:p>
          <a:p>
            <a:r>
              <a:rPr lang="en-GB" dirty="0" smtClean="0"/>
              <a:t>	or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Monte-Carlo simulation to extract the confidence interval for the cyclotron frequency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Cyclotron frequency measurements up to </a:t>
            </a:r>
            <a:br>
              <a:rPr lang="en-GB" dirty="0" smtClean="0"/>
            </a:br>
            <a:r>
              <a:rPr lang="en-GB" b="1" dirty="0" smtClean="0"/>
              <a:t>0.6 ppm precision</a:t>
            </a:r>
            <a:endParaRPr lang="en-GB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812" y="1801403"/>
            <a:ext cx="4904328" cy="34977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00978" y="6468009"/>
            <a:ext cx="3247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H. </a:t>
            </a:r>
            <a:r>
              <a:rPr lang="en-GB" sz="1200" dirty="0" err="1" smtClean="0"/>
              <a:t>Nagahama</a:t>
            </a:r>
            <a:r>
              <a:rPr lang="en-GB" sz="1200" dirty="0" smtClean="0"/>
              <a:t> et al., Nat. Comm. 8, 14084 (2017).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91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Larmor</a:t>
            </a:r>
            <a:r>
              <a:rPr lang="en-GB" dirty="0" smtClean="0"/>
              <a:t> cut frequency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017" y="1521775"/>
            <a:ext cx="5682231" cy="376632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97" y="1682892"/>
            <a:ext cx="5321583" cy="37153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6097" y="5655103"/>
            <a:ext cx="1027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Monte-Carlo simulation using the magnetron heating rate information to extract the confidence interval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 smtClean="0"/>
              <a:t>Larmor</a:t>
            </a:r>
            <a:r>
              <a:rPr lang="en-GB" dirty="0" smtClean="0"/>
              <a:t> cut frequency was measured with up to </a:t>
            </a:r>
            <a:r>
              <a:rPr lang="en-GB" b="1" dirty="0" smtClean="0"/>
              <a:t>0.6 ppm precision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7249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707719" y="935833"/>
            <a:ext cx="6095260" cy="2760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Spin-state readout in a magnetic bottle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113978" y="1174233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magnetic bottle couples also the magnetic moment to the radial motion to the axial frequency!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914900"/>
              </p:ext>
            </p:extLst>
          </p:nvPr>
        </p:nvGraphicFramePr>
        <p:xfrm>
          <a:off x="6251843" y="1969014"/>
          <a:ext cx="50911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4" name="Equation" r:id="rId4" imgW="3720960" imgH="469800" progId="Equation.3">
                  <p:embed/>
                </p:oleObj>
              </mc:Choice>
              <mc:Fallback>
                <p:oleObj name="Equation" r:id="rId4" imgW="372096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1843" y="1969014"/>
                        <a:ext cx="5091113" cy="64293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839" y="3723859"/>
            <a:ext cx="8702277" cy="30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>
                <a:spLocks noResize="1"/>
              </p:cNvSpPr>
              <p:nvPr/>
            </p:nvSpPr>
            <p:spPr>
              <a:xfrm>
                <a:off x="1340248" y="1668662"/>
                <a:ext cx="1751759" cy="467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d>
                        <m:dPr>
                          <m:begChr m:val=""/>
                          <m:endChr m:val=""/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GB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i="0" dirty="0">
                  <a:solidFill>
                    <a:schemeClr val="tx1"/>
                  </a:solidFill>
                  <a:latin typeface="Arial" pitchFamily="18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0248" y="1668662"/>
                <a:ext cx="1751759" cy="467640"/>
              </a:xfrm>
              <a:prstGeom prst="rect">
                <a:avLst/>
              </a:prstGeom>
              <a:blipFill rotWithShape="0">
                <a:blip r:embed="rId7"/>
                <a:stretch>
                  <a:fillRect r="-13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>
                <a:spLocks noResize="1"/>
              </p:cNvSpPr>
              <p:nvPr/>
            </p:nvSpPr>
            <p:spPr>
              <a:xfrm>
                <a:off x="933987" y="2296216"/>
                <a:ext cx="2564279" cy="8467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marL="0" marR="0" lvl="0" indent="0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GB" i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d>
                        <m:dPr>
                          <m:begChr m:val=""/>
                          <m:endChr m:val=""/>
                          <m:ctrlPr>
                            <a:rPr lang="en-GB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sSup>
                            <m:sSup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i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GB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ρ</m:t>
                                  </m:r>
                                </m:e>
                                <m:sup>
                                  <m:r>
                                    <a:rPr lang="en-GB" i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GB" i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GB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  <m:r>
                            <a:rPr lang="en-GB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GB" i="0" dirty="0">
                  <a:solidFill>
                    <a:schemeClr val="tx1"/>
                  </a:solidFill>
                  <a:latin typeface="Arial" pitchFamily="18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987" y="2296216"/>
                <a:ext cx="2564279" cy="84671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42" y="1172259"/>
            <a:ext cx="1630301" cy="223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91053" y="292419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Measurement needs to be done at constant n</a:t>
            </a:r>
            <a:r>
              <a:rPr lang="en-GB" b="1" baseline="-25000" dirty="0" smtClean="0"/>
              <a:t>+</a:t>
            </a:r>
            <a:r>
              <a:rPr lang="en-GB" b="1" dirty="0" smtClean="0"/>
              <a:t>, n</a:t>
            </a:r>
            <a:r>
              <a:rPr lang="en-GB" b="1" baseline="-25000" dirty="0" smtClean="0"/>
              <a:t>-</a:t>
            </a:r>
            <a:r>
              <a:rPr lang="en-GB" b="1" dirty="0" smtClean="0"/>
              <a:t>!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733926" y="935834"/>
            <a:ext cx="4684217" cy="27880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543272" y="6541672"/>
            <a:ext cx="355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A. </a:t>
            </a:r>
            <a:r>
              <a:rPr lang="fr-FR" sz="1200" dirty="0" err="1"/>
              <a:t>Mooser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</a:t>
            </a:r>
            <a:r>
              <a:rPr lang="fr-FR" sz="1200" b="1" dirty="0"/>
              <a:t>110</a:t>
            </a:r>
            <a:r>
              <a:rPr lang="fr-FR" sz="1200" dirty="0"/>
              <a:t>, 140405 (2013).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8294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Antiproton g-factor results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8148" y="1022686"/>
            <a:ext cx="5192245" cy="3736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5403" y="1022686"/>
            <a:ext cx="5172712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5612" y="4873127"/>
            <a:ext cx="103008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Six fold improved uncertainty of the </a:t>
            </a:r>
            <a:br>
              <a:rPr lang="en-GB" sz="2400" dirty="0" smtClean="0"/>
            </a:br>
            <a:r>
              <a:rPr lang="en-GB" sz="2400" dirty="0" smtClean="0"/>
              <a:t>antiproton magnetic moment</a:t>
            </a:r>
          </a:p>
          <a:p>
            <a:endParaRPr lang="en-GB" sz="2400" dirty="0"/>
          </a:p>
          <a:p>
            <a:r>
              <a:rPr lang="en-GB" sz="2400" dirty="0" smtClean="0"/>
              <a:t>Respective limits on SME coefficients for CPT violation improved up to a factor 20</a:t>
            </a:r>
            <a:endParaRPr lang="en-GB" sz="2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921828" y="4873127"/>
            <a:ext cx="4016299" cy="829228"/>
            <a:chOff x="7722827" y="4841690"/>
            <a:chExt cx="4016299" cy="829228"/>
          </a:xfrm>
        </p:grpSpPr>
        <p:sp>
          <p:nvSpPr>
            <p:cNvPr id="8" name="Rounded Rectangle 7"/>
            <p:cNvSpPr/>
            <p:nvPr/>
          </p:nvSpPr>
          <p:spPr>
            <a:xfrm>
              <a:off x="7722827" y="4841690"/>
              <a:ext cx="4016299" cy="82922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7893839" y="5017362"/>
                  <a:ext cx="3674276" cy="4641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GB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/2=2.7928465(23)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93839" y="5017362"/>
                  <a:ext cx="3674276" cy="46410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936091" y="6428863"/>
            <a:ext cx="4255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H. </a:t>
            </a:r>
            <a:r>
              <a:rPr lang="en-GB" sz="1600" dirty="0" err="1" smtClean="0"/>
              <a:t>Nagahama</a:t>
            </a:r>
            <a:r>
              <a:rPr lang="en-GB" sz="1600" dirty="0" smtClean="0"/>
              <a:t> et al., Nat. Comm. 8, 14084 (2017).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045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SME Figures of Merit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68757" y="3743314"/>
                <a:ext cx="1623180" cy="702308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en-GB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  <m:r>
                            <a:rPr lang="en-GB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57" y="3743314"/>
                <a:ext cx="1623180" cy="70230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645413" y="1978543"/>
            <a:ext cx="1104148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endParaRPr lang="en-GB" sz="28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45413" y="2674628"/>
            <a:ext cx="11314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endParaRPr lang="en-GB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45413" y="3362391"/>
            <a:ext cx="11314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endParaRPr lang="en-GB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618097" y="4094468"/>
            <a:ext cx="1131464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</a:t>
            </a:r>
            <a:endParaRPr lang="en-GB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73016" y="4826545"/>
            <a:ext cx="104894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</a:t>
            </a:r>
            <a:endParaRPr lang="en-GB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86674" y="5539812"/>
            <a:ext cx="104894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</a:t>
            </a:r>
            <a:endParaRPr lang="en-GB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11" y="1090825"/>
            <a:ext cx="8006354" cy="5401658"/>
          </a:xfrm>
        </p:spPr>
      </p:pic>
      <p:sp>
        <p:nvSpPr>
          <p:cNvPr id="26" name="TextBox 25"/>
          <p:cNvSpPr txBox="1"/>
          <p:nvPr/>
        </p:nvSpPr>
        <p:spPr>
          <a:xfrm>
            <a:off x="8776364" y="6538046"/>
            <a:ext cx="3272499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V. A. </a:t>
            </a:r>
            <a:r>
              <a:rPr lang="en-GB" sz="1200" dirty="0" err="1" smtClean="0"/>
              <a:t>Kostelecky</a:t>
            </a:r>
            <a:r>
              <a:rPr lang="en-GB" sz="1200" dirty="0" smtClean="0"/>
              <a:t>, N. Russell, 0801.0287v10 (2017).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204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66100" y="1628800"/>
            <a:ext cx="7623175" cy="3327400"/>
            <a:chOff x="2289249" y="2045816"/>
            <a:chExt cx="7623175" cy="3327400"/>
          </a:xfrm>
        </p:grpSpPr>
        <p:pic>
          <p:nvPicPr>
            <p:cNvPr id="72" name="Picture 3" descr="total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249" y="2050578"/>
              <a:ext cx="18986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4" descr="totalp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249" y="2050578"/>
              <a:ext cx="18986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5" descr="total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7899" y="2583978"/>
              <a:ext cx="18986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6" descr="totalr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2899" y="2583978"/>
              <a:ext cx="1898650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" name="Rechteck 75"/>
            <p:cNvSpPr/>
            <p:nvPr/>
          </p:nvSpPr>
          <p:spPr>
            <a:xfrm>
              <a:off x="2305124" y="4806479"/>
              <a:ext cx="7607300" cy="5254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grpSp>
          <p:nvGrpSpPr>
            <p:cNvPr id="77" name="Group 41"/>
            <p:cNvGrpSpPr>
              <a:grpSpLocks/>
            </p:cNvGrpSpPr>
            <p:nvPr/>
          </p:nvGrpSpPr>
          <p:grpSpPr bwMode="auto">
            <a:xfrm>
              <a:off x="7769306" y="2583978"/>
              <a:ext cx="458788" cy="2781300"/>
              <a:chOff x="3936" y="1440"/>
              <a:chExt cx="289" cy="1752"/>
            </a:xfrm>
          </p:grpSpPr>
          <p:sp>
            <p:nvSpPr>
              <p:cNvPr id="3099" name="Line 42"/>
              <p:cNvSpPr>
                <a:spLocks noChangeShapeType="1"/>
              </p:cNvSpPr>
              <p:nvPr/>
            </p:nvSpPr>
            <p:spPr bwMode="auto">
              <a:xfrm flipH="1">
                <a:off x="4080" y="1440"/>
                <a:ext cx="4" cy="1712"/>
              </a:xfrm>
              <a:prstGeom prst="line">
                <a:avLst/>
              </a:prstGeom>
              <a:noFill/>
              <a:ln w="28575">
                <a:solidFill>
                  <a:srgbClr val="00763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3100" name="Text Box 43"/>
              <p:cNvSpPr txBox="1">
                <a:spLocks noChangeArrowheads="1"/>
              </p:cNvSpPr>
              <p:nvPr/>
            </p:nvSpPr>
            <p:spPr bwMode="auto">
              <a:xfrm>
                <a:off x="3936" y="2824"/>
                <a:ext cx="289" cy="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de-DE" sz="3200" b="1">
                    <a:solidFill>
                      <a:srgbClr val="00763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</a:p>
            </p:txBody>
          </p:sp>
        </p:grpSp>
        <p:grpSp>
          <p:nvGrpSpPr>
            <p:cNvPr id="80" name="Group 38"/>
            <p:cNvGrpSpPr>
              <a:grpSpLocks/>
            </p:cNvGrpSpPr>
            <p:nvPr/>
          </p:nvGrpSpPr>
          <p:grpSpPr bwMode="auto">
            <a:xfrm>
              <a:off x="5864299" y="2583978"/>
              <a:ext cx="481012" cy="2789238"/>
              <a:chOff x="2736" y="1440"/>
              <a:chExt cx="303" cy="1757"/>
            </a:xfrm>
          </p:grpSpPr>
          <p:sp>
            <p:nvSpPr>
              <p:cNvPr id="3097" name="Line 39"/>
              <p:cNvSpPr>
                <a:spLocks noChangeShapeType="1"/>
              </p:cNvSpPr>
              <p:nvPr/>
            </p:nvSpPr>
            <p:spPr bwMode="auto">
              <a:xfrm flipH="1">
                <a:off x="2876" y="1440"/>
                <a:ext cx="0" cy="1737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3098" name="Text Box 40"/>
              <p:cNvSpPr txBox="1">
                <a:spLocks noChangeArrowheads="1"/>
              </p:cNvSpPr>
              <p:nvPr/>
            </p:nvSpPr>
            <p:spPr bwMode="auto">
              <a:xfrm>
                <a:off x="2736" y="2829"/>
                <a:ext cx="303" cy="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de-DE" sz="3200" b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grpSp>
          <p:nvGrpSpPr>
            <p:cNvPr id="83" name="Group 35"/>
            <p:cNvGrpSpPr>
              <a:grpSpLocks/>
            </p:cNvGrpSpPr>
            <p:nvPr/>
          </p:nvGrpSpPr>
          <p:grpSpPr bwMode="auto">
            <a:xfrm>
              <a:off x="4035500" y="2583978"/>
              <a:ext cx="434975" cy="2789238"/>
              <a:chOff x="1584" y="1440"/>
              <a:chExt cx="274" cy="1757"/>
            </a:xfrm>
          </p:grpSpPr>
          <p:sp>
            <p:nvSpPr>
              <p:cNvPr id="3095" name="Line 36"/>
              <p:cNvSpPr>
                <a:spLocks noChangeShapeType="1"/>
              </p:cNvSpPr>
              <p:nvPr/>
            </p:nvSpPr>
            <p:spPr bwMode="auto">
              <a:xfrm flipH="1">
                <a:off x="1676" y="1440"/>
                <a:ext cx="4" cy="171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en-GB"/>
              </a:p>
            </p:txBody>
          </p:sp>
          <p:sp>
            <p:nvSpPr>
              <p:cNvPr id="3096" name="Text Box 37"/>
              <p:cNvSpPr txBox="1">
                <a:spLocks noChangeArrowheads="1"/>
              </p:cNvSpPr>
              <p:nvPr/>
            </p:nvSpPr>
            <p:spPr bwMode="auto">
              <a:xfrm>
                <a:off x="1584" y="2829"/>
                <a:ext cx="274" cy="3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kumimoji="1" lang="en-US" altLang="de-DE" sz="3200" b="1">
                    <a:solidFill>
                      <a:srgbClr val="FF33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</a:p>
            </p:txBody>
          </p:sp>
        </p:grpSp>
        <p:grpSp>
          <p:nvGrpSpPr>
            <p:cNvPr id="7" name="Gruppieren 6"/>
            <p:cNvGrpSpPr>
              <a:grpSpLocks/>
            </p:cNvGrpSpPr>
            <p:nvPr/>
          </p:nvGrpSpPr>
          <p:grpSpPr bwMode="auto">
            <a:xfrm>
              <a:off x="2289249" y="2045816"/>
              <a:ext cx="7607300" cy="558800"/>
              <a:chOff x="1125098" y="3337828"/>
              <a:chExt cx="7607300" cy="559808"/>
            </a:xfrm>
          </p:grpSpPr>
          <p:sp>
            <p:nvSpPr>
              <p:cNvPr id="86" name="Rechteck 85"/>
              <p:cNvSpPr/>
              <p:nvPr/>
            </p:nvSpPr>
            <p:spPr>
              <a:xfrm>
                <a:off x="1125098" y="3342599"/>
                <a:ext cx="7607300" cy="5343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 dirty="0"/>
              </a:p>
            </p:txBody>
          </p:sp>
          <p:graphicFrame>
            <p:nvGraphicFramePr>
              <p:cNvPr id="3090" name="Objekt 3"/>
              <p:cNvGraphicFramePr>
                <a:graphicFrameLocks noChangeAspect="1"/>
              </p:cNvGraphicFramePr>
              <p:nvPr/>
            </p:nvGraphicFramePr>
            <p:xfrm>
              <a:off x="1187624" y="3342904"/>
              <a:ext cx="470906" cy="55473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8" name="Bitmap Image" r:id="rId7" imgW="3371429" imgH="3971429" progId="PBrush">
                      <p:embed/>
                    </p:oleObj>
                  </mc:Choice>
                  <mc:Fallback>
                    <p:oleObj name="Bitmap Image" r:id="rId7" imgW="3371429" imgH="3971429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clrChange>
                              <a:clrFrom>
                                <a:srgbClr val="FBF7BA"/>
                              </a:clrFrom>
                              <a:clrTo>
                                <a:srgbClr val="FBF7BA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87624" y="3342904"/>
                            <a:ext cx="470906" cy="5547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91" name="Objekt 4"/>
              <p:cNvGraphicFramePr>
                <a:graphicFrameLocks noChangeAspect="1"/>
              </p:cNvGraphicFramePr>
              <p:nvPr/>
            </p:nvGraphicFramePr>
            <p:xfrm>
              <a:off x="8208739" y="3337828"/>
              <a:ext cx="467717" cy="5298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29" name="Bitmap Image" r:id="rId9" imgW="3304762" imgH="3742857" progId="PBrush">
                      <p:embed/>
                    </p:oleObj>
                  </mc:Choice>
                  <mc:Fallback>
                    <p:oleObj name="Bitmap Image" r:id="rId9" imgW="3304762" imgH="3742857" progId="PBrush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clrChange>
                              <a:clrFrom>
                                <a:srgbClr val="000000"/>
                              </a:clrFrom>
                              <a:clrTo>
                                <a:srgbClr val="000000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08739" y="3337828"/>
                            <a:ext cx="467717" cy="5298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3092" name="Textfeld 88"/>
              <p:cNvSpPr txBox="1">
                <a:spLocks noChangeArrowheads="1"/>
              </p:cNvSpPr>
              <p:nvPr/>
            </p:nvSpPr>
            <p:spPr bwMode="auto">
              <a:xfrm>
                <a:off x="2771800" y="3337828"/>
                <a:ext cx="426110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de-DE" altLang="de-DE" sz="1400" b="1" dirty="0"/>
                  <a:t>fundamental interactions and their symmetries, </a:t>
                </a:r>
              </a:p>
              <a:p>
                <a:pPr algn="ctr" eaLnBrk="1" hangingPunct="1"/>
                <a:r>
                  <a:rPr lang="de-DE" altLang="de-DE" sz="1400" b="1" dirty="0"/>
                  <a:t>fundamental constants</a:t>
                </a:r>
              </a:p>
            </p:txBody>
          </p:sp>
          <p:sp>
            <p:nvSpPr>
              <p:cNvPr id="3093" name="Textfeld 5"/>
              <p:cNvSpPr txBox="1">
                <a:spLocks noChangeArrowheads="1"/>
              </p:cNvSpPr>
              <p:nvPr/>
            </p:nvSpPr>
            <p:spPr bwMode="auto">
              <a:xfrm>
                <a:off x="1619672" y="3512041"/>
                <a:ext cx="73129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 b="1"/>
                  <a:t>particle</a:t>
                </a:r>
              </a:p>
            </p:txBody>
          </p:sp>
          <p:sp>
            <p:nvSpPr>
              <p:cNvPr id="3094" name="Textfeld 90"/>
              <p:cNvSpPr txBox="1">
                <a:spLocks noChangeArrowheads="1"/>
              </p:cNvSpPr>
              <p:nvPr/>
            </p:nvSpPr>
            <p:spPr bwMode="auto">
              <a:xfrm>
                <a:off x="7236296" y="3501008"/>
                <a:ext cx="100540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de-DE" altLang="de-DE" sz="1200" b="1"/>
                  <a:t>antiparticle</a:t>
                </a:r>
              </a:p>
            </p:txBody>
          </p:sp>
        </p:grpSp>
      </p:grpSp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1840375" y="202930"/>
            <a:ext cx="10150997" cy="705790"/>
          </a:xfrm>
        </p:spPr>
        <p:txBody>
          <a:bodyPr/>
          <a:lstStyle/>
          <a:p>
            <a:r>
              <a:rPr lang="en-GB" dirty="0" smtClean="0"/>
              <a:t>CPT Invariance</a:t>
            </a:r>
            <a:endParaRPr lang="en-GB" dirty="0"/>
          </a:p>
        </p:txBody>
      </p:sp>
      <p:sp>
        <p:nvSpPr>
          <p:cNvPr id="40" name="Content Placeholder 2"/>
          <p:cNvSpPr>
            <a:spLocks noGrp="1"/>
          </p:cNvSpPr>
          <p:nvPr>
            <p:ph idx="1"/>
          </p:nvPr>
        </p:nvSpPr>
        <p:spPr>
          <a:xfrm>
            <a:off x="593969" y="1052736"/>
            <a:ext cx="11152553" cy="1152128"/>
          </a:xfrm>
        </p:spPr>
        <p:txBody>
          <a:bodyPr>
            <a:normAutofit/>
          </a:bodyPr>
          <a:lstStyle/>
          <a:p>
            <a:pPr algn="ctr"/>
            <a:r>
              <a:rPr lang="en-GB" sz="2400" dirty="0" smtClean="0"/>
              <a:t>What are the discrete symmetries of the fundamental interactions?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840375" y="4984097"/>
            <a:ext cx="9714523" cy="129614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CPT Theorem: Quantum-field theories are CPT invariant given a few assumptions: </a:t>
            </a:r>
            <a:br>
              <a:rPr lang="en-US" sz="2400" dirty="0" smtClean="0"/>
            </a:br>
            <a:r>
              <a:rPr lang="en-US" sz="2400" dirty="0" smtClean="0"/>
              <a:t>locality, </a:t>
            </a:r>
            <a:r>
              <a:rPr lang="en-US" sz="2400" dirty="0" err="1" smtClean="0"/>
              <a:t>unitarity</a:t>
            </a:r>
            <a:r>
              <a:rPr lang="en-US" sz="2400" dirty="0" smtClean="0"/>
              <a:t>, spin statistics and Lorentz-invariance</a:t>
            </a:r>
            <a:r>
              <a:rPr lang="en-US" sz="2400" dirty="0"/>
              <a:t> </a:t>
            </a:r>
            <a:r>
              <a:rPr lang="en-US" sz="2400" dirty="0" smtClean="0"/>
              <a:t>of the interactions</a:t>
            </a:r>
          </a:p>
          <a:p>
            <a:r>
              <a:rPr lang="en-US" sz="2400" dirty="0" smtClean="0"/>
              <a:t>CPT invariance is an important symmetry in the Standard Model of particle physics</a:t>
            </a:r>
          </a:p>
          <a:p>
            <a:r>
              <a:rPr lang="en-US" sz="2400" dirty="0" smtClean="0"/>
              <a:t>Fundamental properties of matter and antimatter conjugates are identical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Stringent tests of CPT symmetry by high-precision comparison of these quantities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95639" y="4483082"/>
            <a:ext cx="2117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/>
              <a:t>Adapted from H. </a:t>
            </a:r>
            <a:r>
              <a:rPr lang="en-GB" sz="1400" b="1" dirty="0" err="1" smtClean="0"/>
              <a:t>Wilschut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86900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935" y="2822649"/>
            <a:ext cx="11635273" cy="136207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(Anti)proton g-factor</a:t>
            </a:r>
            <a:br>
              <a:rPr lang="en-GB" dirty="0" smtClean="0"/>
            </a:br>
            <a:r>
              <a:rPr lang="en-GB" sz="3200" b="0" dirty="0" err="1" smtClean="0"/>
              <a:t>WiTH</a:t>
            </a:r>
            <a:r>
              <a:rPr lang="en-GB" sz="3200" b="0" dirty="0" smtClean="0"/>
              <a:t> 10</a:t>
            </a:r>
            <a:r>
              <a:rPr lang="en-GB" sz="3200" b="0" baseline="30000" dirty="0" smtClean="0"/>
              <a:t>-9 </a:t>
            </a:r>
            <a:r>
              <a:rPr lang="en-GB" sz="3200" b="0" dirty="0"/>
              <a:t>Precision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25327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565717" y="1394409"/>
            <a:ext cx="2850034" cy="2014848"/>
            <a:chOff x="2951064" y="1774192"/>
            <a:chExt cx="2850034" cy="2014848"/>
          </a:xfrm>
        </p:grpSpPr>
        <p:pic>
          <p:nvPicPr>
            <p:cNvPr id="2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064" y="1774192"/>
              <a:ext cx="2850034" cy="2014848"/>
            </a:xfrm>
            <a:prstGeom prst="rect">
              <a:avLst/>
            </a:prstGeom>
          </p:spPr>
        </p:pic>
        <p:grpSp>
          <p:nvGrpSpPr>
            <p:cNvPr id="23" name="Group 56"/>
            <p:cNvGrpSpPr>
              <a:grpSpLocks/>
            </p:cNvGrpSpPr>
            <p:nvPr/>
          </p:nvGrpSpPr>
          <p:grpSpPr bwMode="auto">
            <a:xfrm>
              <a:off x="4368800" y="3089275"/>
              <a:ext cx="203200" cy="268288"/>
              <a:chOff x="1358" y="1456"/>
              <a:chExt cx="128" cy="169"/>
            </a:xfrm>
          </p:grpSpPr>
          <p:sp>
            <p:nvSpPr>
              <p:cNvPr id="30" name="Line 321"/>
              <p:cNvSpPr>
                <a:spLocks noChangeShapeType="1"/>
              </p:cNvSpPr>
              <p:nvPr/>
            </p:nvSpPr>
            <p:spPr bwMode="auto">
              <a:xfrm flipV="1">
                <a:off x="1358" y="1456"/>
                <a:ext cx="128" cy="169"/>
              </a:xfrm>
              <a:prstGeom prst="line">
                <a:avLst/>
              </a:prstGeom>
              <a:noFill/>
              <a:ln w="12700">
                <a:solidFill>
                  <a:srgbClr val="EE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1" name="Oval 320"/>
              <p:cNvSpPr>
                <a:spLocks noChangeArrowheads="1"/>
              </p:cNvSpPr>
              <p:nvPr/>
            </p:nvSpPr>
            <p:spPr bwMode="auto">
              <a:xfrm>
                <a:off x="1358" y="1494"/>
                <a:ext cx="110" cy="1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24" name="Gruppieren 41"/>
            <p:cNvGrpSpPr/>
            <p:nvPr/>
          </p:nvGrpSpPr>
          <p:grpSpPr>
            <a:xfrm>
              <a:off x="3664122" y="2448770"/>
              <a:ext cx="207454" cy="263525"/>
              <a:chOff x="5220072" y="4725144"/>
              <a:chExt cx="207454" cy="263525"/>
            </a:xfrm>
          </p:grpSpPr>
          <p:sp>
            <p:nvSpPr>
              <p:cNvPr id="28" name="Line 353"/>
              <p:cNvSpPr>
                <a:spLocks noChangeShapeType="1"/>
              </p:cNvSpPr>
              <p:nvPr/>
            </p:nvSpPr>
            <p:spPr bwMode="auto">
              <a:xfrm rot="10800000" flipV="1">
                <a:off x="5220072" y="4725144"/>
                <a:ext cx="198438" cy="26352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9" name="Oval 354"/>
              <p:cNvSpPr>
                <a:spLocks noChangeArrowheads="1"/>
              </p:cNvSpPr>
              <p:nvPr/>
            </p:nvSpPr>
            <p:spPr bwMode="auto">
              <a:xfrm rot="10800000">
                <a:off x="5256076" y="4761148"/>
                <a:ext cx="171450" cy="176213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2245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25" name="Gruppieren 44"/>
            <p:cNvGrpSpPr/>
            <p:nvPr/>
          </p:nvGrpSpPr>
          <p:grpSpPr>
            <a:xfrm>
              <a:off x="4749317" y="2448769"/>
              <a:ext cx="207454" cy="263525"/>
              <a:chOff x="5220072" y="4725144"/>
              <a:chExt cx="207454" cy="263525"/>
            </a:xfrm>
          </p:grpSpPr>
          <p:sp>
            <p:nvSpPr>
              <p:cNvPr id="26" name="Line 353"/>
              <p:cNvSpPr>
                <a:spLocks noChangeShapeType="1"/>
              </p:cNvSpPr>
              <p:nvPr/>
            </p:nvSpPr>
            <p:spPr bwMode="auto">
              <a:xfrm rot="10800000" flipV="1">
                <a:off x="5220072" y="4725144"/>
                <a:ext cx="198438" cy="26352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7" name="Oval 354"/>
              <p:cNvSpPr>
                <a:spLocks noChangeArrowheads="1"/>
              </p:cNvSpPr>
              <p:nvPr/>
            </p:nvSpPr>
            <p:spPr bwMode="auto">
              <a:xfrm rot="10800000">
                <a:off x="5256076" y="4761148"/>
                <a:ext cx="171450" cy="176213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2245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baseline="300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12" y="202930"/>
            <a:ext cx="8229600" cy="705790"/>
          </a:xfrm>
        </p:spPr>
        <p:txBody>
          <a:bodyPr>
            <a:normAutofit/>
          </a:bodyPr>
          <a:lstStyle/>
          <a:p>
            <a:r>
              <a:rPr lang="de-CH" sz="3200" dirty="0"/>
              <a:t>Divide and Conquer - Double Trap Method</a:t>
            </a:r>
            <a:endParaRPr lang="en-GB" sz="3200" dirty="0"/>
          </a:p>
        </p:txBody>
      </p:sp>
      <p:grpSp>
        <p:nvGrpSpPr>
          <p:cNvPr id="4" name="Gruppieren 4"/>
          <p:cNvGrpSpPr/>
          <p:nvPr/>
        </p:nvGrpSpPr>
        <p:grpSpPr>
          <a:xfrm>
            <a:off x="3369721" y="4793988"/>
            <a:ext cx="2772308" cy="962663"/>
            <a:chOff x="379735" y="2570542"/>
            <a:chExt cx="2908208" cy="962663"/>
          </a:xfrm>
        </p:grpSpPr>
        <p:sp>
          <p:nvSpPr>
            <p:cNvPr id="5" name="Rechteck 24"/>
            <p:cNvSpPr/>
            <p:nvPr/>
          </p:nvSpPr>
          <p:spPr bwMode="auto">
            <a:xfrm>
              <a:off x="379735" y="2570542"/>
              <a:ext cx="2681594" cy="962663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1599238" y="2854356"/>
              <a:ext cx="16887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</a:rPr>
                <a:t>Precision Trap</a:t>
              </a:r>
            </a:p>
          </p:txBody>
        </p:sp>
      </p:grpSp>
      <p:sp>
        <p:nvSpPr>
          <p:cNvPr id="7" name="Rechteck 25"/>
          <p:cNvSpPr/>
          <p:nvPr/>
        </p:nvSpPr>
        <p:spPr bwMode="auto">
          <a:xfrm>
            <a:off x="3371643" y="3012182"/>
            <a:ext cx="2554362" cy="726034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8" name="Picture 8" descr="Turm3D_ausdruck3_tran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39794" y="1527923"/>
            <a:ext cx="1362075" cy="476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7"/>
          <p:cNvSpPr>
            <a:spLocks noChangeShapeType="1"/>
          </p:cNvSpPr>
          <p:nvPr/>
        </p:nvSpPr>
        <p:spPr bwMode="auto">
          <a:xfrm flipH="1">
            <a:off x="3077312" y="3472139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graphicFrame>
        <p:nvGraphicFramePr>
          <p:cNvPr id="1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20815"/>
              </p:ext>
            </p:extLst>
          </p:nvPr>
        </p:nvGraphicFramePr>
        <p:xfrm>
          <a:off x="3281913" y="5922141"/>
          <a:ext cx="180975" cy="21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8" name="Equation" r:id="rId6" imgW="152268" imgH="203024" progId="">
                  <p:embed/>
                </p:oleObj>
              </mc:Choice>
              <mc:Fallback>
                <p:oleObj name="Equation" r:id="rId6" imgW="152268" imgH="2030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1913" y="5922141"/>
                        <a:ext cx="180975" cy="210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2597987" y="4196431"/>
            <a:ext cx="83502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C00000"/>
                </a:solidFill>
                <a:latin typeface="Times New Roman" pitchFamily="18" charset="0"/>
              </a:rPr>
              <a:t>44 mm</a:t>
            </a: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>
            <a:off x="3074137" y="5250253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>
            <a:off x="3199549" y="3474913"/>
            <a:ext cx="0" cy="644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3201136" y="4608080"/>
            <a:ext cx="0" cy="644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3640483" y="6611399"/>
            <a:ext cx="809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3679376" y="6217568"/>
            <a:ext cx="7016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C00000"/>
                </a:solidFill>
                <a:latin typeface="Times New Roman" pitchFamily="18" charset="0"/>
              </a:rPr>
              <a:t>19 mm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945759" y="6464642"/>
            <a:ext cx="32294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/>
              <a:t>H. Häffner, Phys. Rev. Lett.85, 5308 (2000)</a:t>
            </a:r>
            <a:endParaRPr lang="en-GB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194" y="3337250"/>
            <a:ext cx="3288060" cy="2296821"/>
          </a:xfrm>
          <a:prstGeom prst="rect">
            <a:avLst/>
          </a:prstGeom>
        </p:spPr>
      </p:pic>
      <p:sp>
        <p:nvSpPr>
          <p:cNvPr id="20" name="Nach oben gebogener Pfeil 12"/>
          <p:cNvSpPr/>
          <p:nvPr/>
        </p:nvSpPr>
        <p:spPr bwMode="auto">
          <a:xfrm rot="5400000">
            <a:off x="5962009" y="3661285"/>
            <a:ext cx="972108" cy="468052"/>
          </a:xfrm>
          <a:prstGeom prst="bentUpArrow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842837" y="1383908"/>
            <a:ext cx="2699792" cy="2061353"/>
            <a:chOff x="6228184" y="1763690"/>
            <a:chExt cx="2915816" cy="2061353"/>
          </a:xfrm>
        </p:grpSpPr>
        <p:pic>
          <p:nvPicPr>
            <p:cNvPr id="33" name="Grafik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763690"/>
              <a:ext cx="2915816" cy="2061353"/>
            </a:xfrm>
            <a:prstGeom prst="rect">
              <a:avLst/>
            </a:prstGeom>
          </p:spPr>
        </p:pic>
        <p:grpSp>
          <p:nvGrpSpPr>
            <p:cNvPr id="34" name="Gruppieren 48"/>
            <p:cNvGrpSpPr/>
            <p:nvPr/>
          </p:nvGrpSpPr>
          <p:grpSpPr>
            <a:xfrm>
              <a:off x="7473122" y="2508469"/>
              <a:ext cx="207454" cy="263525"/>
              <a:chOff x="5220072" y="4725144"/>
              <a:chExt cx="207454" cy="263525"/>
            </a:xfrm>
          </p:grpSpPr>
          <p:sp>
            <p:nvSpPr>
              <p:cNvPr id="41" name="Line 353"/>
              <p:cNvSpPr>
                <a:spLocks noChangeShapeType="1"/>
              </p:cNvSpPr>
              <p:nvPr/>
            </p:nvSpPr>
            <p:spPr bwMode="auto">
              <a:xfrm rot="10800000" flipV="1">
                <a:off x="5220072" y="4725144"/>
                <a:ext cx="198438" cy="26352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2" name="Oval 354"/>
              <p:cNvSpPr>
                <a:spLocks noChangeArrowheads="1"/>
              </p:cNvSpPr>
              <p:nvPr/>
            </p:nvSpPr>
            <p:spPr bwMode="auto">
              <a:xfrm rot="10800000">
                <a:off x="5256076" y="4761148"/>
                <a:ext cx="171450" cy="176213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2245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35" name="Group 56"/>
            <p:cNvGrpSpPr>
              <a:grpSpLocks/>
            </p:cNvGrpSpPr>
            <p:nvPr/>
          </p:nvGrpSpPr>
          <p:grpSpPr bwMode="auto">
            <a:xfrm>
              <a:off x="6948264" y="2816932"/>
              <a:ext cx="203200" cy="268288"/>
              <a:chOff x="1358" y="1456"/>
              <a:chExt cx="128" cy="169"/>
            </a:xfrm>
          </p:grpSpPr>
          <p:sp>
            <p:nvSpPr>
              <p:cNvPr id="39" name="Line 321"/>
              <p:cNvSpPr>
                <a:spLocks noChangeShapeType="1"/>
              </p:cNvSpPr>
              <p:nvPr/>
            </p:nvSpPr>
            <p:spPr bwMode="auto">
              <a:xfrm flipV="1">
                <a:off x="1358" y="1456"/>
                <a:ext cx="128" cy="169"/>
              </a:xfrm>
              <a:prstGeom prst="line">
                <a:avLst/>
              </a:prstGeom>
              <a:noFill/>
              <a:ln w="12700">
                <a:solidFill>
                  <a:srgbClr val="EE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0" name="Oval 320"/>
              <p:cNvSpPr>
                <a:spLocks noChangeArrowheads="1"/>
              </p:cNvSpPr>
              <p:nvPr/>
            </p:nvSpPr>
            <p:spPr bwMode="auto">
              <a:xfrm>
                <a:off x="1358" y="1494"/>
                <a:ext cx="110" cy="1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36" name="Group 56"/>
            <p:cNvGrpSpPr>
              <a:grpSpLocks/>
            </p:cNvGrpSpPr>
            <p:nvPr/>
          </p:nvGrpSpPr>
          <p:grpSpPr bwMode="auto">
            <a:xfrm>
              <a:off x="8100392" y="2708920"/>
              <a:ext cx="203200" cy="268288"/>
              <a:chOff x="1358" y="1456"/>
              <a:chExt cx="128" cy="169"/>
            </a:xfrm>
          </p:grpSpPr>
          <p:sp>
            <p:nvSpPr>
              <p:cNvPr id="37" name="Line 321"/>
              <p:cNvSpPr>
                <a:spLocks noChangeShapeType="1"/>
              </p:cNvSpPr>
              <p:nvPr/>
            </p:nvSpPr>
            <p:spPr bwMode="auto">
              <a:xfrm flipV="1">
                <a:off x="1358" y="1456"/>
                <a:ext cx="128" cy="169"/>
              </a:xfrm>
              <a:prstGeom prst="line">
                <a:avLst/>
              </a:prstGeom>
              <a:noFill/>
              <a:ln w="12700">
                <a:solidFill>
                  <a:srgbClr val="EE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8" name="Oval 320"/>
              <p:cNvSpPr>
                <a:spLocks noChangeArrowheads="1"/>
              </p:cNvSpPr>
              <p:nvPr/>
            </p:nvSpPr>
            <p:spPr bwMode="auto">
              <a:xfrm>
                <a:off x="1358" y="1494"/>
                <a:ext cx="110" cy="1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baseline="30000" dirty="0"/>
              </a:p>
            </p:txBody>
          </p:sp>
        </p:grpSp>
      </p:grpSp>
      <p:sp>
        <p:nvSpPr>
          <p:cNvPr id="43" name="Nach oben gebogener Pfeil 21"/>
          <p:cNvSpPr/>
          <p:nvPr/>
        </p:nvSpPr>
        <p:spPr bwMode="auto">
          <a:xfrm>
            <a:off x="9310629" y="3409257"/>
            <a:ext cx="468052" cy="936104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latin typeface="Arial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4449841" y="3103389"/>
            <a:ext cx="1620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Analysis 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Trap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59931" y="5921090"/>
            <a:ext cx="5888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b="1" dirty="0">
                <a:solidFill>
                  <a:srgbClr val="C00000"/>
                </a:solidFill>
              </a:rPr>
              <a:t>Requires clear identification of the spin state</a:t>
            </a:r>
            <a:endParaRPr lang="en-GB" sz="1600" dirty="0">
              <a:solidFill>
                <a:srgbClr val="C00000"/>
              </a:solidFill>
            </a:endParaRPr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3511950" y="1034210"/>
            <a:ext cx="8229600" cy="54719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CH" sz="2400" dirty="0"/>
              <a:t>Idea: Separate spin state analysis and precision frequency measurements. </a:t>
            </a:r>
            <a:endParaRPr lang="en-GB" sz="2400" dirty="0"/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556364"/>
              </p:ext>
            </p:extLst>
          </p:nvPr>
        </p:nvGraphicFramePr>
        <p:xfrm>
          <a:off x="9671257" y="3998285"/>
          <a:ext cx="2023085" cy="141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9" name="Graph" r:id="rId10" imgW="4154400" imgH="2901600" progId="Origin50.Graph">
                  <p:embed/>
                </p:oleObj>
              </mc:Choice>
              <mc:Fallback>
                <p:oleObj name="Graph" r:id="rId10" imgW="415440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71257" y="3998285"/>
                        <a:ext cx="2023085" cy="14130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28096" y="3072610"/>
            <a:ext cx="1817292" cy="646331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</a:t>
            </a:r>
            <a:r>
              <a:rPr lang="en-GB" baseline="-25000" dirty="0" smtClean="0"/>
              <a:t>2</a:t>
            </a:r>
            <a:r>
              <a:rPr lang="en-GB" dirty="0" smtClean="0"/>
              <a:t> = 300000 T/m</a:t>
            </a:r>
            <a:r>
              <a:rPr lang="en-GB" baseline="30000" dirty="0" smtClean="0"/>
              <a:t>2</a:t>
            </a:r>
          </a:p>
          <a:p>
            <a:r>
              <a:rPr lang="en-GB" dirty="0"/>
              <a:t>T</a:t>
            </a:r>
            <a:r>
              <a:rPr lang="en-GB" baseline="-25000" dirty="0"/>
              <a:t>+</a:t>
            </a:r>
            <a:r>
              <a:rPr lang="en-GB" dirty="0"/>
              <a:t> </a:t>
            </a:r>
            <a:r>
              <a:rPr lang="en-GB" dirty="0" smtClean="0"/>
              <a:t>&lt; 0.2 K</a:t>
            </a:r>
            <a:endParaRPr lang="en-GB" dirty="0"/>
          </a:p>
        </p:txBody>
      </p:sp>
      <p:sp>
        <p:nvSpPr>
          <p:cNvPr id="47" name="TextBox 46"/>
          <p:cNvSpPr txBox="1"/>
          <p:nvPr/>
        </p:nvSpPr>
        <p:spPr>
          <a:xfrm>
            <a:off x="748492" y="4785414"/>
            <a:ext cx="1871386" cy="92333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B</a:t>
            </a:r>
            <a:r>
              <a:rPr lang="en-GB" baseline="-25000" dirty="0" smtClean="0"/>
              <a:t>2</a:t>
            </a:r>
            <a:r>
              <a:rPr lang="en-GB" dirty="0" smtClean="0"/>
              <a:t> = 3.5 T/m</a:t>
            </a:r>
            <a:r>
              <a:rPr lang="en-GB" baseline="30000" dirty="0" smtClean="0"/>
              <a:t>2</a:t>
            </a:r>
          </a:p>
          <a:p>
            <a:r>
              <a:rPr lang="en-GB" dirty="0" smtClean="0"/>
              <a:t>T</a:t>
            </a:r>
            <a:r>
              <a:rPr lang="en-GB" baseline="-25000" dirty="0" smtClean="0"/>
              <a:t>+</a:t>
            </a:r>
            <a:r>
              <a:rPr lang="en-GB" dirty="0" smtClean="0"/>
              <a:t> = 300 K</a:t>
            </a:r>
          </a:p>
          <a:p>
            <a:r>
              <a:rPr lang="en-GB" dirty="0" smtClean="0">
                <a:latin typeface="Symbol" panose="05050102010706020507" pitchFamily="18" charset="2"/>
              </a:rPr>
              <a:t>Dn</a:t>
            </a:r>
            <a:r>
              <a:rPr lang="en-GB" baseline="-25000" dirty="0" smtClean="0"/>
              <a:t>z</a:t>
            </a:r>
            <a:r>
              <a:rPr lang="en-GB" dirty="0" smtClean="0"/>
              <a:t>/</a:t>
            </a:r>
            <a:r>
              <a:rPr lang="en-GB" dirty="0" smtClean="0">
                <a:latin typeface="Symbol" panose="05050102010706020507" pitchFamily="18" charset="2"/>
              </a:rPr>
              <a:t>n</a:t>
            </a:r>
            <a:r>
              <a:rPr lang="en-GB" baseline="-25000" dirty="0" smtClean="0"/>
              <a:t>c</a:t>
            </a:r>
            <a:r>
              <a:rPr lang="en-GB" dirty="0" smtClean="0"/>
              <a:t> = 5 x 10</a:t>
            </a:r>
            <a:r>
              <a:rPr lang="en-GB" baseline="30000" dirty="0" smtClean="0"/>
              <a:t>-9</a:t>
            </a:r>
          </a:p>
        </p:txBody>
      </p:sp>
    </p:spTree>
    <p:extLst>
      <p:ext uri="{BB962C8B-B14F-4D97-AF65-F5344CB8AC3E}">
        <p14:creationId xmlns:p14="http://schemas.microsoft.com/office/powerpoint/2010/main" val="273629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12" y="202930"/>
            <a:ext cx="8229600" cy="705790"/>
          </a:xfrm>
        </p:spPr>
        <p:txBody>
          <a:bodyPr>
            <a:noAutofit/>
          </a:bodyPr>
          <a:lstStyle/>
          <a:p>
            <a:r>
              <a:rPr lang="de-CH" sz="3600" dirty="0"/>
              <a:t>The Magnetic Moment of the Proton</a:t>
            </a:r>
            <a:endParaRPr lang="en-GB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594109"/>
              </p:ext>
            </p:extLst>
          </p:nvPr>
        </p:nvGraphicFramePr>
        <p:xfrm>
          <a:off x="1676891" y="980728"/>
          <a:ext cx="5040560" cy="3520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29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891" y="980728"/>
                        <a:ext cx="5040560" cy="3520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907173" y="5277977"/>
            <a:ext cx="9365078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/>
              <a:t>First direct high precision measurement of the proton magnetic moment. </a:t>
            </a:r>
          </a:p>
          <a:p>
            <a:r>
              <a:rPr lang="de-CH" sz="2800" dirty="0"/>
              <a:t>Improves 42 year old MASER value by factor of 2.5</a:t>
            </a:r>
          </a:p>
          <a:p>
            <a:r>
              <a:rPr lang="de-CH" sz="2800" dirty="0"/>
              <a:t>Value in agreement with accepted CODATA value, but 2.5 times more precise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678375" y="4628183"/>
            <a:ext cx="5505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g/2 = 2.792847350 (7) (6</a:t>
            </a:r>
            <a:r>
              <a:rPr lang="en-GB" sz="2800" b="1" dirty="0" smtClean="0">
                <a:solidFill>
                  <a:srgbClr val="FF0000"/>
                </a:solidFill>
              </a:rPr>
              <a:t>)   (3.3 ppb)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2726" y="237009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dvOTe831afd5"/>
              </a:rPr>
              <a:t>A. Mooser, S. Ulmer, K. </a:t>
            </a:r>
            <a:r>
              <a:rPr lang="en-GB" sz="1200" dirty="0" err="1">
                <a:latin typeface="AdvOTe831afd5"/>
              </a:rPr>
              <a:t>Blaum</a:t>
            </a:r>
            <a:r>
              <a:rPr lang="en-GB" sz="1200" dirty="0">
                <a:latin typeface="AdvOTe831afd5"/>
              </a:rPr>
              <a:t>, K. Franke, H. </a:t>
            </a:r>
            <a:r>
              <a:rPr lang="en-GB" sz="1200" dirty="0" err="1">
                <a:latin typeface="AdvOTe831afd5"/>
              </a:rPr>
              <a:t>Kracke</a:t>
            </a:r>
            <a:r>
              <a:rPr lang="en-GB" sz="1200" dirty="0">
                <a:latin typeface="AdvOTe831afd5"/>
              </a:rPr>
              <a:t>, C. Leiteritz, W. Quint, C. Smorra, </a:t>
            </a:r>
            <a:r>
              <a:rPr lang="en-GB" sz="1200" dirty="0" err="1">
                <a:latin typeface="AdvOTe831afd5"/>
              </a:rPr>
              <a:t>J.Walz</a:t>
            </a:r>
            <a:r>
              <a:rPr lang="en-GB" sz="1200" b="1" dirty="0">
                <a:latin typeface="AdvOTe831afd5"/>
              </a:rPr>
              <a:t>, Nature 509, 596 (2014)</a:t>
            </a:r>
            <a:endParaRPr lang="en-GB" sz="1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719" y="1367474"/>
            <a:ext cx="3970425" cy="1002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2726" y="3088434"/>
            <a:ext cx="29865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Line width: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Saturation,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Residual B</a:t>
            </a:r>
            <a:r>
              <a:rPr lang="en-GB" baseline="-25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Magnetic field fluctuations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445927" y="6536377"/>
            <a:ext cx="2746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A. </a:t>
            </a:r>
            <a:r>
              <a:rPr lang="en-GB" sz="1200" dirty="0" err="1" smtClean="0"/>
              <a:t>Mooser</a:t>
            </a:r>
            <a:r>
              <a:rPr lang="en-GB" sz="1200" dirty="0"/>
              <a:t> </a:t>
            </a:r>
            <a:r>
              <a:rPr lang="en-GB" sz="1200" dirty="0" smtClean="0"/>
              <a:t>et al., Nature 509, 596 (2014).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871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 antiproton spin-transitions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11509" y="3248174"/>
            <a:ext cx="5680304" cy="3315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15" y="991518"/>
            <a:ext cx="5245325" cy="55892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7560" y="1104183"/>
            <a:ext cx="40042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Single spin transitions can be identified with a high fidelity </a:t>
            </a:r>
            <a:br>
              <a:rPr lang="en-GB" b="1" dirty="0" smtClean="0"/>
            </a:br>
            <a:r>
              <a:rPr lang="en-GB" b="1" dirty="0" smtClean="0"/>
              <a:t>(Average spin-state fidelity &gt; 92 %)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 smtClean="0"/>
              <a:t>Enables an antiproton g-factor measurement with the double-trap method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647190" y="6522304"/>
            <a:ext cx="3462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C. </a:t>
            </a:r>
            <a:r>
              <a:rPr lang="en-GB" sz="1400" dirty="0" err="1" smtClean="0"/>
              <a:t>Smorra</a:t>
            </a:r>
            <a:r>
              <a:rPr lang="en-GB" sz="1400" dirty="0" smtClean="0"/>
              <a:t> et al., Phys. Lett. B 769, 1-6 (2017).</a:t>
            </a:r>
            <a:endParaRPr lang="en-GB" sz="1400" dirty="0"/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73" y="861098"/>
            <a:ext cx="7347887" cy="22408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62844" y="3077676"/>
            <a:ext cx="598312" cy="675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6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and 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405" y="994863"/>
            <a:ext cx="10972800" cy="5073427"/>
          </a:xfrm>
        </p:spPr>
        <p:txBody>
          <a:bodyPr>
            <a:normAutofit/>
          </a:bodyPr>
          <a:lstStyle/>
          <a:p>
            <a:r>
              <a:rPr lang="en-GB" sz="2800" dirty="0" smtClean="0"/>
              <a:t>Proton-antiproton charge-to-mass </a:t>
            </a:r>
            <a:br>
              <a:rPr lang="en-GB" sz="2800" dirty="0" smtClean="0"/>
            </a:br>
            <a:r>
              <a:rPr lang="en-GB" sz="2800" dirty="0" smtClean="0"/>
              <a:t>ratios compared with highest precision </a:t>
            </a:r>
          </a:p>
          <a:p>
            <a:endParaRPr lang="en-GB" sz="2800" dirty="0"/>
          </a:p>
          <a:p>
            <a:r>
              <a:rPr lang="en-GB" sz="2800" dirty="0" smtClean="0"/>
              <a:t>6-fold improved antiproton g-factor</a:t>
            </a:r>
          </a:p>
          <a:p>
            <a:endParaRPr lang="en-GB" sz="2800" dirty="0"/>
          </a:p>
          <a:p>
            <a:r>
              <a:rPr lang="en-GB" sz="2800" dirty="0" smtClean="0"/>
              <a:t>High precision measurement of the proton </a:t>
            </a:r>
            <a:br>
              <a:rPr lang="en-GB" sz="2800" dirty="0" smtClean="0"/>
            </a:br>
            <a:r>
              <a:rPr lang="en-GB" sz="2800" dirty="0" smtClean="0"/>
              <a:t>g-factor using the double-trap technique:</a:t>
            </a:r>
          </a:p>
          <a:p>
            <a:endParaRPr lang="en-GB" sz="2800" dirty="0" smtClean="0"/>
          </a:p>
          <a:p>
            <a:r>
              <a:rPr lang="en-GB" sz="2800" dirty="0" smtClean="0"/>
              <a:t>Outlook: Antiproton g-factor measurement </a:t>
            </a:r>
            <a:br>
              <a:rPr lang="en-GB" sz="2800" dirty="0" smtClean="0"/>
            </a:br>
            <a:r>
              <a:rPr lang="en-GB" sz="2800" dirty="0" smtClean="0"/>
              <a:t>with the double trap method</a:t>
            </a:r>
            <a:endParaRPr lang="en-GB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166400" y="2112066"/>
                <a:ext cx="3416000" cy="117705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16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en-GB" sz="2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8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=2.7928465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23</m:t>
                          </m:r>
                        </m:e>
                      </m:d>
                    </m:oMath>
                  </m:oMathPara>
                </a14:m>
                <a:endParaRPr lang="en-GB" sz="1200" b="0" dirty="0" smtClean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400" y="2112066"/>
                <a:ext cx="3416000" cy="117705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688557" y="913622"/>
                <a:ext cx="4893843" cy="105932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 cap="rnd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1=1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69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557" y="913622"/>
                <a:ext cx="4893843" cy="10593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 cap="rnd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85811" y="3428234"/>
                <a:ext cx="3696589" cy="117705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endParaRPr lang="en-GB" sz="16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GB" sz="2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num>
                        <m:den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=2.792847350</m:t>
                      </m:r>
                      <m:d>
                        <m:d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</m:d>
                    </m:oMath>
                  </m:oMathPara>
                </a14:m>
                <a:endParaRPr lang="en-GB" sz="1200" b="0" dirty="0" smtClean="0"/>
              </a:p>
              <a:p>
                <a:endParaRPr lang="en-GB" sz="1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5811" y="3428234"/>
                <a:ext cx="3696589" cy="117705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254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059" y="4744402"/>
            <a:ext cx="3108743" cy="181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3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 you for your attention!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3604" y="1946234"/>
            <a:ext cx="9681174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Thanks to the BASE team</a:t>
            </a:r>
          </a:p>
          <a:p>
            <a:r>
              <a:rPr lang="de-DE" sz="1600" dirty="0" smtClean="0"/>
              <a:t>BASE@CERN: M. Borchert, J. Harrington, T</a:t>
            </a:r>
            <a:r>
              <a:rPr lang="de-DE" sz="1600" dirty="0"/>
              <a:t>. Higuchi, A. Mooser</a:t>
            </a:r>
            <a:r>
              <a:rPr lang="de-DE" sz="1600" dirty="0" smtClean="0"/>
              <a:t>, H</a:t>
            </a:r>
            <a:r>
              <a:rPr lang="de-DE" sz="1600" dirty="0"/>
              <a:t>. Nagahama, </a:t>
            </a:r>
            <a:r>
              <a:rPr lang="de-DE" sz="1600" dirty="0" smtClean="0"/>
              <a:t>S. Sellner, T. Tanaka, </a:t>
            </a:r>
            <a:r>
              <a:rPr lang="de-DE" sz="1600" u="sng" dirty="0" smtClean="0"/>
              <a:t>S</a:t>
            </a:r>
            <a:r>
              <a:rPr lang="de-DE" sz="1600" u="sng" dirty="0"/>
              <a:t>. </a:t>
            </a:r>
            <a:r>
              <a:rPr lang="de-DE" sz="1600" u="sng" dirty="0" smtClean="0"/>
              <a:t>Ulmer</a:t>
            </a:r>
          </a:p>
          <a:p>
            <a:r>
              <a:rPr lang="de-DE" sz="1600" dirty="0" smtClean="0"/>
              <a:t>BASE@Hannover: M. Niemann, </a:t>
            </a:r>
            <a:r>
              <a:rPr lang="de-DE" sz="1600" u="sng" dirty="0" smtClean="0"/>
              <a:t>C. Ospelkaus</a:t>
            </a:r>
            <a:r>
              <a:rPr lang="de-DE" sz="1600" dirty="0" smtClean="0"/>
              <a:t>, A. Paschke</a:t>
            </a:r>
          </a:p>
          <a:p>
            <a:r>
              <a:rPr lang="de-DE" sz="1600" dirty="0" smtClean="0"/>
              <a:t>BASE@Mainz: M. Bohman, </a:t>
            </a:r>
            <a:r>
              <a:rPr lang="de-DE" sz="1600" u="sng" dirty="0" smtClean="0"/>
              <a:t>A. Mooser</a:t>
            </a:r>
            <a:r>
              <a:rPr lang="de-DE" sz="1600" dirty="0" smtClean="0"/>
              <a:t>, G. Schneider</a:t>
            </a:r>
            <a:r>
              <a:rPr lang="de-DE" sz="1600" dirty="0"/>
              <a:t>, N. </a:t>
            </a:r>
            <a:r>
              <a:rPr lang="de-DE" sz="1600" dirty="0" smtClean="0"/>
              <a:t>Schoen, </a:t>
            </a:r>
            <a:r>
              <a:rPr lang="de-DE" sz="1600" u="sng" dirty="0"/>
              <a:t>J. Walz</a:t>
            </a:r>
            <a:endParaRPr lang="de-DE" sz="1600" u="sng" dirty="0" smtClean="0"/>
          </a:p>
          <a:p>
            <a:r>
              <a:rPr lang="de-DE" sz="1600" dirty="0" smtClean="0"/>
              <a:t>BASE collaborators: </a:t>
            </a:r>
            <a:r>
              <a:rPr lang="de-DE" sz="1600" u="sng" dirty="0" smtClean="0"/>
              <a:t>K</a:t>
            </a:r>
            <a:r>
              <a:rPr lang="de-DE" sz="1600" u="sng" dirty="0"/>
              <a:t>. </a:t>
            </a:r>
            <a:r>
              <a:rPr lang="de-DE" sz="1600" u="sng" dirty="0" smtClean="0"/>
              <a:t>Blaum, Y</a:t>
            </a:r>
            <a:r>
              <a:rPr lang="de-DE" sz="1600" u="sng" dirty="0"/>
              <a:t>. Matsuda, </a:t>
            </a:r>
            <a:r>
              <a:rPr lang="de-DE" sz="1600" u="sng" dirty="0" smtClean="0"/>
              <a:t>W</a:t>
            </a:r>
            <a:r>
              <a:rPr lang="de-DE" sz="1600" u="sng" dirty="0"/>
              <a:t>. </a:t>
            </a:r>
            <a:r>
              <a:rPr lang="de-DE" sz="1600" u="sng" dirty="0" smtClean="0"/>
              <a:t>Quint, Y</a:t>
            </a:r>
            <a:r>
              <a:rPr lang="de-DE" sz="1600" u="sng" dirty="0"/>
              <a:t>. </a:t>
            </a:r>
            <a:r>
              <a:rPr lang="de-DE" sz="1600" u="sng" dirty="0" smtClean="0"/>
              <a:t>Yamazaki</a:t>
            </a:r>
            <a:endParaRPr lang="de-DE" sz="1600" dirty="0" smtClean="0"/>
          </a:p>
          <a:p>
            <a:r>
              <a:rPr lang="de-DE" sz="2400" b="1" dirty="0" smtClean="0"/>
              <a:t>Thank you for the funding: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419" y="3912089"/>
            <a:ext cx="1300811" cy="129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qbic.riken.jp/freyiru/2012-PhD-IPA-ETH-RIKEN_files/image0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23" y="4219298"/>
            <a:ext cx="2609447" cy="104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jsps.org/80th_history/images/2012/07/03/jsps_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950" y="559942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upload.wikimedia.org/wikipedia/en/thumb/c/c9/Max-Planck-Gesellschaft.svg/300px-Max-Planck-Gesellschaft.sv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276" y="3893187"/>
            <a:ext cx="1643178" cy="133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upload.wikimedia.org/wikipedia/de/archive/a/ab/20100121225806!Altes_Logo_der_Johannes-Gutenberg-Universit%C3%A4t_Mainz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84" y="5229640"/>
            <a:ext cx="2356231" cy="159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-w2k.gsi.de/dvg-tagung-2006/GSI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425" y="5780642"/>
            <a:ext cx="1559843" cy="49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5533014"/>
            <a:ext cx="814829" cy="104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0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778" y="2746052"/>
            <a:ext cx="10363200" cy="1362075"/>
          </a:xfrm>
        </p:spPr>
        <p:txBody>
          <a:bodyPr/>
          <a:lstStyle/>
          <a:p>
            <a:pPr algn="ctr"/>
            <a:r>
              <a:rPr lang="en-GB" dirty="0" smtClean="0"/>
              <a:t>ANTIPROTON Q/m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9602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0"/>
            <a:ext cx="9111537" cy="68609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91984" y="6427113"/>
            <a:ext cx="24000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S</a:t>
            </a:r>
            <a:r>
              <a:rPr lang="en-GB" sz="1100" dirty="0" smtClean="0">
                <a:solidFill>
                  <a:schemeClr val="bg1"/>
                </a:solidFill>
              </a:rPr>
              <a:t>. Ulmer, C. Smorra, A. Mooser et al., </a:t>
            </a:r>
          </a:p>
          <a:p>
            <a:r>
              <a:rPr lang="en-GB" sz="1100" dirty="0" smtClean="0">
                <a:solidFill>
                  <a:schemeClr val="bg1"/>
                </a:solidFill>
              </a:rPr>
              <a:t>Nature 5</a:t>
            </a:r>
            <a:r>
              <a:rPr lang="de-DE" sz="1100" dirty="0" smtClean="0">
                <a:solidFill>
                  <a:schemeClr val="bg1"/>
                </a:solidFill>
              </a:rPr>
              <a:t>24, 196-200 (2015).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785010"/>
            <a:ext cx="8229600" cy="3636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configuration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826935" y="10289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Based on reservoir extraction technique and developed methods to prepare </a:t>
            </a:r>
            <a:r>
              <a:rPr lang="en-GB" sz="2000" dirty="0" smtClean="0">
                <a:solidFill>
                  <a:schemeClr val="tx2"/>
                </a:solidFill>
              </a:rPr>
              <a:t>negative </a:t>
            </a:r>
            <a:r>
              <a:rPr lang="en-GB" sz="2000" dirty="0">
                <a:solidFill>
                  <a:schemeClr val="tx2"/>
                </a:solidFill>
              </a:rPr>
              <a:t>hydrogen ions we prepared an interesting set of initial conditions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026224" y="3650740"/>
            <a:ext cx="1080120" cy="13681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7474496" y="3434716"/>
            <a:ext cx="288032" cy="14401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859080" y="4946884"/>
            <a:ext cx="1383168" cy="44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antiproton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459480" y="4874876"/>
            <a:ext cx="1383168" cy="4495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/>
              <a:t>H</a:t>
            </a:r>
            <a:r>
              <a:rPr lang="en-GB" sz="2000" baseline="30000" dirty="0"/>
              <a:t>-</a:t>
            </a:r>
            <a:r>
              <a:rPr lang="en-GB" sz="2000" dirty="0"/>
              <a:t> 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9536" y="5607150"/>
            <a:ext cx="8711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2"/>
                </a:solidFill>
              </a:rPr>
              <a:t>Comparison of </a:t>
            </a:r>
            <a:r>
              <a:rPr lang="en-GB" sz="2000" dirty="0" smtClean="0">
                <a:solidFill>
                  <a:schemeClr val="tx2"/>
                </a:solidFill>
              </a:rPr>
              <a:t>H-/antiproton </a:t>
            </a:r>
            <a:r>
              <a:rPr lang="en-GB" sz="2000" dirty="0">
                <a:solidFill>
                  <a:schemeClr val="tx2"/>
                </a:solidFill>
              </a:rPr>
              <a:t>cyclotron frequencies: </a:t>
            </a:r>
            <a:endParaRPr lang="en-GB" sz="2000" dirty="0" smtClean="0">
              <a:solidFill>
                <a:schemeClr val="tx2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tx2"/>
                </a:solidFill>
              </a:rPr>
              <a:t>One frequency ratio per 4 minutes with ~ 5 ppb uncertainty</a:t>
            </a:r>
          </a:p>
        </p:txBody>
      </p:sp>
    </p:spTree>
    <p:extLst>
      <p:ext uri="{BB962C8B-B14F-4D97-AF65-F5344CB8AC3E}">
        <p14:creationId xmlns:p14="http://schemas.microsoft.com/office/powerpoint/2010/main" val="2954328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and result</a:t>
            </a:r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1407387" y="1122506"/>
            <a:ext cx="5750258" cy="2943298"/>
            <a:chOff x="3298070" y="836712"/>
            <a:chExt cx="5750258" cy="29432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070" y="836712"/>
              <a:ext cx="5750258" cy="294329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11825" y="2852936"/>
              <a:ext cx="2229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6521 frequency ratios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682804" y="1136977"/>
            <a:ext cx="39375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Line-width limitation:</a:t>
            </a:r>
          </a:p>
          <a:p>
            <a:r>
              <a:rPr lang="de-DE" dirty="0" smtClean="0"/>
              <a:t>Random-walk noise </a:t>
            </a:r>
            <a:br>
              <a:rPr lang="de-DE" dirty="0" smtClean="0"/>
            </a:br>
            <a:r>
              <a:rPr lang="de-DE" dirty="0" smtClean="0"/>
              <a:t>of the magnetic field: </a:t>
            </a:r>
            <a:r>
              <a:rPr lang="de-DE" b="1" dirty="0" smtClean="0"/>
              <a:t> 5.5 ppb</a:t>
            </a:r>
          </a:p>
          <a:p>
            <a:endParaRPr lang="de-DE" dirty="0"/>
          </a:p>
          <a:p>
            <a:r>
              <a:rPr lang="en-GB" b="1" dirty="0" smtClean="0"/>
              <a:t>Major systematic limitation:</a:t>
            </a:r>
          </a:p>
          <a:p>
            <a:r>
              <a:rPr lang="en-GB" dirty="0" smtClean="0"/>
              <a:t>A </a:t>
            </a:r>
            <a:r>
              <a:rPr lang="en-GB" dirty="0"/>
              <a:t>displacement of 29 nm </a:t>
            </a:r>
            <a:r>
              <a:rPr lang="en-GB" dirty="0" smtClean="0"/>
              <a:t>in </a:t>
            </a:r>
            <a:r>
              <a:rPr lang="en-GB" dirty="0"/>
              <a:t>the gradient of </a:t>
            </a:r>
            <a:r>
              <a:rPr lang="en-GB" dirty="0" smtClean="0"/>
              <a:t>B</a:t>
            </a:r>
            <a:r>
              <a:rPr lang="en-GB" baseline="-25000" dirty="0" smtClean="0"/>
              <a:t>1</a:t>
            </a:r>
            <a:r>
              <a:rPr lang="en-GB" dirty="0" smtClean="0"/>
              <a:t> </a:t>
            </a:r>
            <a:r>
              <a:rPr lang="en-GB" dirty="0"/>
              <a:t>= 7.6 </a:t>
            </a:r>
            <a:r>
              <a:rPr lang="en-GB" dirty="0" err="1"/>
              <a:t>mT</a:t>
            </a:r>
            <a:r>
              <a:rPr lang="en-GB" dirty="0"/>
              <a:t> / m </a:t>
            </a:r>
            <a:r>
              <a:rPr lang="en-GB" dirty="0" smtClean="0"/>
              <a:t>requires </a:t>
            </a:r>
            <a:r>
              <a:rPr lang="en-GB" dirty="0"/>
              <a:t>a </a:t>
            </a:r>
            <a:r>
              <a:rPr lang="en-GB" dirty="0" smtClean="0"/>
              <a:t>correction of : </a:t>
            </a:r>
            <a:r>
              <a:rPr lang="en-GB" b="1" dirty="0" smtClean="0"/>
              <a:t>114(26</a:t>
            </a:r>
            <a:r>
              <a:rPr lang="en-GB" b="1" dirty="0"/>
              <a:t>) p.p.t.</a:t>
            </a:r>
          </a:p>
          <a:p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727788" y="4105469"/>
            <a:ext cx="11000792" cy="24726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077660" y="5139406"/>
                <a:ext cx="4893843" cy="1059329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1=1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69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60" y="5139406"/>
                <a:ext cx="4893843" cy="10593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034124" y="4220834"/>
            <a:ext cx="4650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800" dirty="0" smtClean="0"/>
              <a:t>Final </a:t>
            </a:r>
            <a:r>
              <a:rPr lang="en-GB" sz="2800" dirty="0"/>
              <a:t>experimental result: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684247" y="4263480"/>
            <a:ext cx="4847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solidFill>
                  <a:srgbClr val="C00000"/>
                </a:solidFill>
                <a:latin typeface="AdvOT7d6df7ab.I"/>
              </a:rPr>
              <a:t>R</a:t>
            </a:r>
            <a:r>
              <a:rPr lang="en-GB" sz="1000" b="1" dirty="0" err="1">
                <a:solidFill>
                  <a:srgbClr val="C00000"/>
                </a:solidFill>
                <a:latin typeface="AdvOT1ef757c0"/>
              </a:rPr>
              <a:t>exp</a:t>
            </a:r>
            <a:r>
              <a:rPr lang="en-GB" sz="1000" b="1" dirty="0" err="1">
                <a:solidFill>
                  <a:srgbClr val="C00000"/>
                </a:solidFill>
                <a:latin typeface="AdvP497E2"/>
              </a:rPr>
              <a:t>,</a:t>
            </a:r>
            <a:r>
              <a:rPr lang="en-GB" sz="1000" b="1" dirty="0" err="1">
                <a:solidFill>
                  <a:srgbClr val="C00000"/>
                </a:solidFill>
                <a:latin typeface="AdvOT1ef757c0"/>
              </a:rPr>
              <a:t>c</a:t>
            </a:r>
            <a:r>
              <a:rPr lang="en-GB" sz="1000" b="1" dirty="0">
                <a:solidFill>
                  <a:srgbClr val="C00000"/>
                </a:solidFill>
                <a:latin typeface="AdvOT1ef757c0"/>
              </a:rPr>
              <a:t> </a:t>
            </a:r>
            <a:r>
              <a:rPr lang="en-GB" sz="2400" b="1" dirty="0">
                <a:solidFill>
                  <a:srgbClr val="C00000"/>
                </a:solidFill>
                <a:latin typeface="AdvP40798"/>
              </a:rPr>
              <a:t>= 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1</a:t>
            </a:r>
            <a:r>
              <a:rPr lang="en-GB" sz="2400" b="1" dirty="0">
                <a:solidFill>
                  <a:srgbClr val="C00000"/>
                </a:solidFill>
                <a:latin typeface="AdvP4C4E51"/>
              </a:rPr>
              <a:t>.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001 089 218 755</a:t>
            </a:r>
            <a:r>
              <a:rPr lang="en-GB" sz="2400" b="1" dirty="0">
                <a:solidFill>
                  <a:srgbClr val="C00000"/>
                </a:solidFill>
                <a:latin typeface="AdvP4C4E74"/>
              </a:rPr>
              <a:t> (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64</a:t>
            </a:r>
            <a:r>
              <a:rPr lang="en-GB" sz="2400" b="1" dirty="0">
                <a:solidFill>
                  <a:srgbClr val="C00000"/>
                </a:solidFill>
                <a:latin typeface="AdvP4C4E74"/>
              </a:rPr>
              <a:t>) (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26</a:t>
            </a:r>
            <a:r>
              <a:rPr lang="en-GB" sz="2400" b="1" dirty="0">
                <a:solidFill>
                  <a:srgbClr val="C00000"/>
                </a:solidFill>
                <a:latin typeface="AdvP4C4E74"/>
              </a:rPr>
              <a:t>)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5862" y="5068905"/>
            <a:ext cx="52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In agreement with CPT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Exceeds the energy resolution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previous result by a factor of 4.</a:t>
            </a:r>
          </a:p>
        </p:txBody>
      </p:sp>
    </p:spTree>
    <p:extLst>
      <p:ext uri="{BB962C8B-B14F-4D97-AF65-F5344CB8AC3E}">
        <p14:creationId xmlns:p14="http://schemas.microsoft.com/office/powerpoint/2010/main" val="1913644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328" y="1158292"/>
            <a:ext cx="5682366" cy="532066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52246" y="339836"/>
            <a:ext cx="10112437" cy="475602"/>
          </a:xfrm>
        </p:spPr>
        <p:txBody>
          <a:bodyPr>
            <a:noAutofit/>
          </a:bodyPr>
          <a:lstStyle/>
          <a:p>
            <a:r>
              <a:rPr lang="de-DE" sz="2800" dirty="0" smtClean="0"/>
              <a:t>Some CPT tests based on particle/antiparticle comparisons</a:t>
            </a:r>
            <a:endParaRPr lang="en-GB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8607055" y="3344024"/>
            <a:ext cx="3493264" cy="2192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b-NO" sz="1050" dirty="0" smtClean="0"/>
              <a:t>R.S</a:t>
            </a:r>
            <a:r>
              <a:rPr lang="nb-NO" sz="1050" dirty="0"/>
              <a:t>. Van Dyck et al., Phys. Rev. Lett. </a:t>
            </a:r>
            <a:r>
              <a:rPr lang="nb-NO" sz="1050" b="1" dirty="0" smtClean="0"/>
              <a:t>59</a:t>
            </a:r>
            <a:r>
              <a:rPr lang="nb-NO" sz="1050" dirty="0" smtClean="0"/>
              <a:t>, </a:t>
            </a:r>
            <a:r>
              <a:rPr lang="nb-NO" sz="1050" dirty="0"/>
              <a:t>26 (1987</a:t>
            </a:r>
            <a:r>
              <a:rPr lang="nb-NO" sz="1050" dirty="0" smtClean="0"/>
              <a:t>).</a:t>
            </a:r>
          </a:p>
          <a:p>
            <a:pPr algn="r"/>
            <a:r>
              <a:rPr lang="nb-NO" sz="1050" dirty="0"/>
              <a:t>B. Schwingenheuer, et al., Phys. Rev. Lett. </a:t>
            </a:r>
            <a:r>
              <a:rPr lang="nb-NO" sz="1050" b="1" dirty="0"/>
              <a:t>74</a:t>
            </a:r>
            <a:r>
              <a:rPr lang="nb-NO" sz="1050" dirty="0"/>
              <a:t>, 4376 (1995).</a:t>
            </a:r>
          </a:p>
          <a:p>
            <a:pPr algn="r"/>
            <a:r>
              <a:rPr lang="nb-NO" sz="1050" dirty="0" smtClean="0"/>
              <a:t>H</a:t>
            </a:r>
            <a:r>
              <a:rPr lang="nb-NO" sz="1050" dirty="0"/>
              <a:t>. Dehmelt et al., Phys. Rev. Lett. </a:t>
            </a:r>
            <a:r>
              <a:rPr lang="nb-NO" sz="1050" b="1" dirty="0"/>
              <a:t>83</a:t>
            </a:r>
            <a:r>
              <a:rPr lang="nb-NO" sz="1050" dirty="0"/>
              <a:t>, 4694 (1999).</a:t>
            </a:r>
          </a:p>
          <a:p>
            <a:pPr algn="r"/>
            <a:r>
              <a:rPr lang="nb-NO" sz="1050" dirty="0" smtClean="0"/>
              <a:t>G</a:t>
            </a:r>
            <a:r>
              <a:rPr lang="nb-NO" sz="1050" dirty="0"/>
              <a:t>. W. Bennett et al., Phys. Rev. D </a:t>
            </a:r>
            <a:r>
              <a:rPr lang="nb-NO" sz="1050" b="1" dirty="0"/>
              <a:t>73</a:t>
            </a:r>
            <a:r>
              <a:rPr lang="nb-NO" sz="1050" dirty="0"/>
              <a:t>, 072003 (2006</a:t>
            </a:r>
            <a:r>
              <a:rPr lang="nb-NO" sz="1050" dirty="0" smtClean="0"/>
              <a:t>).</a:t>
            </a:r>
          </a:p>
          <a:p>
            <a:pPr algn="r"/>
            <a:r>
              <a:rPr lang="nb-NO" sz="1050" dirty="0" smtClean="0"/>
              <a:t>M. Hori et al.,</a:t>
            </a:r>
            <a:r>
              <a:rPr lang="en-GB" sz="1050" dirty="0"/>
              <a:t> </a:t>
            </a:r>
            <a:r>
              <a:rPr lang="en-GB" sz="1050" dirty="0" smtClean="0"/>
              <a:t>Nature </a:t>
            </a:r>
            <a:r>
              <a:rPr lang="en-GB" sz="1050" b="1" dirty="0" smtClean="0"/>
              <a:t>475</a:t>
            </a:r>
            <a:r>
              <a:rPr lang="en-GB" sz="1050" dirty="0" smtClean="0"/>
              <a:t>, 485 (2011).</a:t>
            </a:r>
            <a:endParaRPr lang="nb-NO" sz="1050" dirty="0" smtClean="0"/>
          </a:p>
          <a:p>
            <a:pPr algn="r"/>
            <a:r>
              <a:rPr lang="en-GB" sz="1050" dirty="0" smtClean="0"/>
              <a:t>G. </a:t>
            </a:r>
            <a:r>
              <a:rPr lang="en-GB" sz="1050" dirty="0" err="1" smtClean="0"/>
              <a:t>Gabriesle</a:t>
            </a:r>
            <a:r>
              <a:rPr lang="en-GB" sz="1050" dirty="0" smtClean="0"/>
              <a:t> et al., PRL </a:t>
            </a:r>
            <a:r>
              <a:rPr lang="en-GB" sz="1050" b="1" dirty="0" smtClean="0"/>
              <a:t>82</a:t>
            </a:r>
            <a:r>
              <a:rPr lang="en-GB" sz="1050" dirty="0" smtClean="0"/>
              <a:t>, 3199(1999).</a:t>
            </a:r>
          </a:p>
          <a:p>
            <a:pPr algn="r"/>
            <a:r>
              <a:rPr lang="en-GB" sz="1050" dirty="0" smtClean="0"/>
              <a:t>J</a:t>
            </a:r>
            <a:r>
              <a:rPr lang="en-GB" sz="1050" dirty="0"/>
              <a:t>. </a:t>
            </a:r>
            <a:r>
              <a:rPr lang="en-GB" sz="1050" dirty="0" err="1"/>
              <a:t>DiSciacca</a:t>
            </a:r>
            <a:r>
              <a:rPr lang="en-GB" sz="1050" dirty="0"/>
              <a:t> et al., PRL </a:t>
            </a:r>
            <a:r>
              <a:rPr lang="en-GB" sz="1050" b="1" dirty="0"/>
              <a:t>110</a:t>
            </a:r>
            <a:r>
              <a:rPr lang="en-GB" sz="1050" dirty="0"/>
              <a:t>, 130801 (2013</a:t>
            </a:r>
            <a:r>
              <a:rPr lang="en-GB" sz="1050" dirty="0" smtClean="0"/>
              <a:t>).</a:t>
            </a:r>
          </a:p>
          <a:p>
            <a:pPr algn="r"/>
            <a:r>
              <a:rPr lang="en-GB" sz="1050" dirty="0" smtClean="0"/>
              <a:t>S</a:t>
            </a:r>
            <a:r>
              <a:rPr lang="en-GB" sz="1050" dirty="0"/>
              <a:t>. Ulmer, C. Smorra, </a:t>
            </a:r>
            <a:r>
              <a:rPr lang="en-GB" sz="1050" dirty="0" smtClean="0"/>
              <a:t>et </a:t>
            </a:r>
            <a:r>
              <a:rPr lang="en-GB" sz="1050" dirty="0"/>
              <a:t>al., </a:t>
            </a:r>
            <a:r>
              <a:rPr lang="en-GB" sz="1050" dirty="0" smtClean="0"/>
              <a:t>Nature </a:t>
            </a:r>
            <a:r>
              <a:rPr lang="en-GB" sz="1050" b="1" dirty="0"/>
              <a:t>5</a:t>
            </a:r>
            <a:r>
              <a:rPr lang="de-DE" sz="1050" b="1" dirty="0"/>
              <a:t>24</a:t>
            </a:r>
            <a:r>
              <a:rPr lang="de-DE" sz="1050" dirty="0"/>
              <a:t>, 196-200 (2015</a:t>
            </a:r>
            <a:r>
              <a:rPr lang="de-DE" sz="1050" dirty="0" smtClean="0"/>
              <a:t>).</a:t>
            </a:r>
          </a:p>
          <a:p>
            <a:pPr algn="r"/>
            <a:r>
              <a:rPr lang="fr-FR" sz="1050" dirty="0" smtClean="0"/>
              <a:t>ALICE Collaboration, Nature </a:t>
            </a:r>
            <a:r>
              <a:rPr lang="fr-FR" sz="1050" dirty="0" err="1" smtClean="0"/>
              <a:t>Physics</a:t>
            </a:r>
            <a:r>
              <a:rPr lang="fr-FR" sz="1050" b="1" dirty="0" smtClean="0"/>
              <a:t> 11</a:t>
            </a:r>
            <a:r>
              <a:rPr lang="fr-FR" sz="1050" dirty="0" smtClean="0"/>
              <a:t>, 811–814 (2015).</a:t>
            </a:r>
          </a:p>
          <a:p>
            <a:pPr algn="r"/>
            <a:r>
              <a:rPr lang="fr-FR" sz="1050" dirty="0" smtClean="0"/>
              <a:t>M. </a:t>
            </a:r>
            <a:r>
              <a:rPr lang="fr-FR" sz="1050" dirty="0" err="1" smtClean="0"/>
              <a:t>Hori</a:t>
            </a:r>
            <a:r>
              <a:rPr lang="fr-FR" sz="1050" dirty="0" smtClean="0"/>
              <a:t> et al., Science </a:t>
            </a:r>
            <a:r>
              <a:rPr lang="fr-FR" sz="1050" b="1" dirty="0" smtClean="0"/>
              <a:t>354</a:t>
            </a:r>
            <a:r>
              <a:rPr lang="fr-FR" sz="1050" dirty="0" smtClean="0"/>
              <a:t>, 610 (2016).</a:t>
            </a:r>
          </a:p>
          <a:p>
            <a:pPr algn="r"/>
            <a:r>
              <a:rPr lang="fr-FR" sz="1050" dirty="0" smtClean="0"/>
              <a:t>H. </a:t>
            </a:r>
            <a:r>
              <a:rPr lang="fr-FR" sz="1050" dirty="0" err="1" smtClean="0"/>
              <a:t>Nagahama</a:t>
            </a:r>
            <a:r>
              <a:rPr lang="fr-FR" sz="1050" dirty="0" smtClean="0"/>
              <a:t>, C. Smorra, et al., Nat. </a:t>
            </a:r>
            <a:r>
              <a:rPr lang="fr-FR" sz="1050" dirty="0" err="1" smtClean="0"/>
              <a:t>Comm</a:t>
            </a:r>
            <a:r>
              <a:rPr lang="fr-FR" sz="1050" dirty="0" smtClean="0"/>
              <a:t>. </a:t>
            </a:r>
            <a:r>
              <a:rPr lang="fr-FR" sz="1050" b="1" dirty="0" smtClean="0"/>
              <a:t>8</a:t>
            </a:r>
            <a:r>
              <a:rPr lang="fr-FR" sz="1050" dirty="0" smtClean="0"/>
              <a:t>, 14084 (2017).</a:t>
            </a:r>
          </a:p>
          <a:p>
            <a:pPr algn="r"/>
            <a:r>
              <a:rPr lang="fr-FR" sz="1050" dirty="0" smtClean="0"/>
              <a:t>M. </a:t>
            </a:r>
            <a:r>
              <a:rPr lang="fr-FR" sz="1050" dirty="0" err="1" smtClean="0"/>
              <a:t>Ahmadi</a:t>
            </a:r>
            <a:r>
              <a:rPr lang="fr-FR" sz="1050" dirty="0" smtClean="0"/>
              <a:t> et al., Nature </a:t>
            </a:r>
            <a:r>
              <a:rPr lang="fr-FR" sz="1050" b="1" dirty="0" smtClean="0"/>
              <a:t>541</a:t>
            </a:r>
            <a:r>
              <a:rPr lang="fr-FR" sz="1050" dirty="0" smtClean="0"/>
              <a:t>, 506 (2017).</a:t>
            </a:r>
            <a:br>
              <a:rPr lang="fr-FR" sz="1050" dirty="0" smtClean="0"/>
            </a:br>
            <a:r>
              <a:rPr lang="fr-FR" sz="1050" dirty="0"/>
              <a:t>M. </a:t>
            </a:r>
            <a:r>
              <a:rPr lang="fr-FR" sz="1050" dirty="0" err="1"/>
              <a:t>Ahmadi</a:t>
            </a:r>
            <a:r>
              <a:rPr lang="fr-FR" sz="1050" dirty="0"/>
              <a:t> et al., </a:t>
            </a:r>
            <a:r>
              <a:rPr lang="fr-FR" sz="1050" dirty="0" smtClean="0"/>
              <a:t>Nature </a:t>
            </a:r>
            <a:r>
              <a:rPr lang="fr-FR" sz="1050" b="1" dirty="0" smtClean="0"/>
              <a:t>548</a:t>
            </a:r>
            <a:r>
              <a:rPr lang="fr-FR" sz="1050" dirty="0" smtClean="0"/>
              <a:t>, 66–69 (2017).</a:t>
            </a:r>
            <a:endParaRPr lang="en-GB" sz="105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27453" y="1235543"/>
            <a:ext cx="8328291" cy="4438027"/>
            <a:chOff x="699388" y="1235543"/>
            <a:chExt cx="8328291" cy="4438027"/>
          </a:xfrm>
        </p:grpSpPr>
        <p:sp>
          <p:nvSpPr>
            <p:cNvPr id="5" name="Right Brace 4"/>
            <p:cNvSpPr/>
            <p:nvPr/>
          </p:nvSpPr>
          <p:spPr>
            <a:xfrm>
              <a:off x="7850412" y="3126154"/>
              <a:ext cx="288032" cy="2547416"/>
            </a:xfrm>
            <a:prstGeom prst="rightBrace">
              <a:avLst/>
            </a:prstGeom>
            <a:ln w="38100">
              <a:solidFill>
                <a:srgbClr val="052B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99388" y="1235543"/>
              <a:ext cx="8328291" cy="3632589"/>
              <a:chOff x="923323" y="1356841"/>
              <a:chExt cx="8328291" cy="363258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262239" y="4035323"/>
                <a:ext cx="989375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schemeClr val="tx2"/>
                    </a:solidFill>
                  </a:rPr>
                  <a:t>CERN</a:t>
                </a:r>
              </a:p>
              <a:p>
                <a:pPr algn="ctr"/>
                <a:r>
                  <a:rPr lang="en-GB" sz="2800" b="1" dirty="0">
                    <a:solidFill>
                      <a:schemeClr val="tx2"/>
                    </a:solidFill>
                  </a:rPr>
                  <a:t>AD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413708" y="1356841"/>
                <a:ext cx="947695" cy="92333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2"/>
                    </a:solidFill>
                  </a:rPr>
                  <a:t>Recent</a:t>
                </a:r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Past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Planned</a:t>
                </a:r>
                <a:endParaRPr lang="en-GB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" name="Straight Arrow Connector 2"/>
              <p:cNvCxnSpPr/>
              <p:nvPr/>
            </p:nvCxnSpPr>
            <p:spPr>
              <a:xfrm>
                <a:off x="2069925" y="4561776"/>
                <a:ext cx="2045195" cy="0"/>
              </a:xfrm>
              <a:prstGeom prst="straightConnector1">
                <a:avLst/>
              </a:prstGeom>
              <a:ln w="76200">
                <a:solidFill>
                  <a:srgbClr val="052B7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866963" y="4010870"/>
                <a:ext cx="1208862" cy="10631"/>
              </a:xfrm>
              <a:prstGeom prst="straightConnector1">
                <a:avLst/>
              </a:prstGeom>
              <a:ln w="76200">
                <a:solidFill>
                  <a:srgbClr val="052B77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323" y="3884385"/>
                <a:ext cx="1243945" cy="7950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8" name="TextBox 17"/>
          <p:cNvSpPr txBox="1"/>
          <p:nvPr/>
        </p:nvSpPr>
        <p:spPr>
          <a:xfrm>
            <a:off x="8827820" y="5921393"/>
            <a:ext cx="3272499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 smtClean="0"/>
              <a:t>The work on CPT invariance tests</a:t>
            </a:r>
          </a:p>
          <a:p>
            <a:r>
              <a:rPr lang="en-GB" sz="1200" dirty="0" smtClean="0"/>
              <a:t>in general has been summarized in:</a:t>
            </a:r>
          </a:p>
          <a:p>
            <a:endParaRPr lang="en-GB" sz="1200" dirty="0" smtClean="0"/>
          </a:p>
          <a:p>
            <a:r>
              <a:rPr lang="en-GB" sz="1200" dirty="0" smtClean="0"/>
              <a:t>V. A. </a:t>
            </a:r>
            <a:r>
              <a:rPr lang="en-GB" sz="1200" dirty="0" err="1" smtClean="0"/>
              <a:t>Kostelecky</a:t>
            </a:r>
            <a:r>
              <a:rPr lang="en-GB" sz="1200" dirty="0" smtClean="0"/>
              <a:t>, N. Russell, 0801.0287v10 (2017).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205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and result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93731" y="5117122"/>
                <a:ext cx="854419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tx2"/>
                    </a:solidFill>
                  </a:rPr>
                  <a:t>Cyclotron frequency ratios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-to-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-to-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id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tx2"/>
                    </a:solidFill>
                  </a:rPr>
                  <a:t> are also evaluated   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731" y="5117122"/>
                <a:ext cx="8544198" cy="400110"/>
              </a:xfrm>
              <a:prstGeom prst="rect">
                <a:avLst/>
              </a:prstGeom>
              <a:blipFill rotWithShape="0">
                <a:blip r:embed="rId4"/>
                <a:stretch>
                  <a:fillRect l="-642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1826935" y="849621"/>
            <a:ext cx="5750258" cy="2943298"/>
            <a:chOff x="3298070" y="836712"/>
            <a:chExt cx="5750258" cy="29432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8070" y="836712"/>
              <a:ext cx="5750258" cy="294329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11825" y="2852936"/>
              <a:ext cx="2229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6521 frequency ratios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8593" y="5852096"/>
                <a:ext cx="26838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−1=−3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79</m:t>
                          </m:r>
                        </m:e>
                      </m:d>
                      <m:r>
                        <m:rPr>
                          <m:lit/>
                        </m:rP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8593" y="5852096"/>
                <a:ext cx="2683876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1587" t="-4444" r="-454" b="-1777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H="1">
            <a:off x="6704129" y="5981372"/>
            <a:ext cx="50405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99845" y="5816876"/>
            <a:ext cx="1807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with 1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947302" y="4355813"/>
            <a:ext cx="4164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AdvOT7d6df7ab.I"/>
              </a:rPr>
              <a:t>R</a:t>
            </a:r>
            <a:r>
              <a:rPr lang="en-GB" sz="1000" dirty="0" err="1">
                <a:latin typeface="AdvOT1ef757c0"/>
              </a:rPr>
              <a:t>exp</a:t>
            </a:r>
            <a:r>
              <a:rPr lang="en-GB" sz="2400" dirty="0">
                <a:latin typeface="AdvP40798"/>
              </a:rPr>
              <a:t> = </a:t>
            </a:r>
            <a:r>
              <a:rPr lang="en-GB" sz="2400" dirty="0">
                <a:latin typeface="AdvOT1ef757c0"/>
              </a:rPr>
              <a:t>1</a:t>
            </a:r>
            <a:r>
              <a:rPr lang="en-GB" sz="2400" dirty="0">
                <a:latin typeface="AdvP4C4E51"/>
              </a:rPr>
              <a:t>.</a:t>
            </a:r>
            <a:r>
              <a:rPr lang="en-GB" sz="2400" dirty="0">
                <a:latin typeface="AdvOT1ef757c0"/>
              </a:rPr>
              <a:t>001 089 218 872 </a:t>
            </a:r>
            <a:r>
              <a:rPr lang="en-GB" sz="2400" dirty="0">
                <a:latin typeface="AdvP4C4E74"/>
              </a:rPr>
              <a:t>(</a:t>
            </a:r>
            <a:r>
              <a:rPr lang="en-GB" sz="2400" dirty="0">
                <a:latin typeface="AdvOT1ef757c0"/>
              </a:rPr>
              <a:t>64</a:t>
            </a:r>
            <a:r>
              <a:rPr lang="en-GB" sz="2400" dirty="0">
                <a:latin typeface="AdvP4C4E74"/>
              </a:rPr>
              <a:t>)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207569" y="3820978"/>
            <a:ext cx="2633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2"/>
                </a:solidFill>
              </a:rPr>
              <a:t>Experimental result: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4168" y="1804754"/>
            <a:ext cx="3937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Width limited by random-walk noise </a:t>
            </a:r>
            <a:br>
              <a:rPr lang="de-DE" dirty="0" smtClean="0"/>
            </a:br>
            <a:r>
              <a:rPr lang="de-DE" dirty="0" smtClean="0"/>
              <a:t>of the magnetic field (</a:t>
            </a:r>
            <a:r>
              <a:rPr lang="en-GB" dirty="0" smtClean="0"/>
              <a:t>~ </a:t>
            </a:r>
            <a:r>
              <a:rPr lang="de-DE" dirty="0" smtClean="0"/>
              <a:t>5.5 ppb)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688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727788" y="4105469"/>
            <a:ext cx="11000792" cy="24726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Systematic Corrections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3033" y="981107"/>
            <a:ext cx="8229600" cy="3456384"/>
          </a:xfrm>
        </p:spPr>
        <p:txBody>
          <a:bodyPr>
            <a:normAutofit/>
          </a:bodyPr>
          <a:lstStyle/>
          <a:p>
            <a:r>
              <a:rPr lang="en-GB" sz="2400" dirty="0"/>
              <a:t>Major systematic correction due to </a:t>
            </a:r>
            <a:r>
              <a:rPr lang="en-GB" sz="2400" dirty="0" smtClean="0"/>
              <a:t>the residual magnetic </a:t>
            </a:r>
            <a:r>
              <a:rPr lang="en-GB" sz="2400" dirty="0"/>
              <a:t>B1 </a:t>
            </a:r>
            <a:r>
              <a:rPr lang="en-GB" sz="2400" dirty="0" smtClean="0"/>
              <a:t>gradient.</a:t>
            </a:r>
            <a:endParaRPr lang="en-GB" sz="2400" dirty="0"/>
          </a:p>
          <a:p>
            <a:pPr lvl="1"/>
            <a:endParaRPr lang="en-GB" sz="2000" dirty="0"/>
          </a:p>
          <a:p>
            <a:pPr lvl="1"/>
            <a:r>
              <a:rPr lang="en-GB" sz="2000" dirty="0" smtClean="0"/>
              <a:t>A displacement of 29 nm in the gradient of B1 = 7.6 </a:t>
            </a:r>
            <a:r>
              <a:rPr lang="en-GB" sz="2000" dirty="0" err="1" smtClean="0"/>
              <a:t>mT</a:t>
            </a:r>
            <a:r>
              <a:rPr lang="en-GB" sz="2000" dirty="0" smtClean="0"/>
              <a:t> / m causes a correction of</a:t>
            </a:r>
            <a:endParaRPr lang="en-GB" sz="2000" dirty="0"/>
          </a:p>
          <a:p>
            <a:pPr marL="457200" lvl="1" indent="0">
              <a:buNone/>
            </a:pPr>
            <a:r>
              <a:rPr lang="en-GB" sz="2000" dirty="0"/>
              <a:t>		</a:t>
            </a:r>
            <a:r>
              <a:rPr lang="en-GB" sz="2000" dirty="0" smtClean="0"/>
              <a:t>                 </a:t>
            </a:r>
            <a:r>
              <a:rPr lang="en-GB" sz="2000" dirty="0">
                <a:solidFill>
                  <a:srgbClr val="C00000"/>
                </a:solidFill>
              </a:rPr>
              <a:t>dR</a:t>
            </a:r>
            <a:r>
              <a:rPr lang="en-GB" sz="2000" baseline="-25000" dirty="0">
                <a:solidFill>
                  <a:srgbClr val="C00000"/>
                </a:solidFill>
              </a:rPr>
              <a:t>B1</a:t>
            </a:r>
            <a:r>
              <a:rPr lang="en-GB" sz="2000" dirty="0">
                <a:solidFill>
                  <a:srgbClr val="C00000"/>
                </a:solidFill>
              </a:rPr>
              <a:t> = -114(26) p.p.t.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Slight </a:t>
            </a:r>
            <a:r>
              <a:rPr lang="en-GB" sz="2000" dirty="0"/>
              <a:t>re-adjustment of the trapping potential:</a:t>
            </a:r>
            <a:r>
              <a:rPr lang="en-GB" sz="2000" dirty="0">
                <a:solidFill>
                  <a:srgbClr val="C00000"/>
                </a:solidFill>
              </a:rPr>
              <a:t> dR</a:t>
            </a:r>
            <a:r>
              <a:rPr lang="en-GB" sz="2000" baseline="-25000" dirty="0">
                <a:solidFill>
                  <a:srgbClr val="C00000"/>
                </a:solidFill>
              </a:rPr>
              <a:t>C4</a:t>
            </a:r>
            <a:r>
              <a:rPr lang="en-GB" sz="2000" dirty="0">
                <a:solidFill>
                  <a:srgbClr val="C00000"/>
                </a:solidFill>
              </a:rPr>
              <a:t> = -3(1) p.p.t.</a:t>
            </a:r>
          </a:p>
          <a:p>
            <a:pPr marL="457200" lvl="1" indent="0">
              <a:buNone/>
            </a:pPr>
            <a:endParaRPr lang="en-GB" sz="2000" dirty="0"/>
          </a:p>
          <a:p>
            <a:pPr marL="457200" lvl="1" indent="0">
              <a:buNone/>
            </a:pPr>
            <a:endParaRPr lang="en-GB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77660" y="5139406"/>
                <a:ext cx="4893843" cy="1059329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6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800" dirty="0"/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i="1" dirty="0">
                        <a:latin typeface="Cambria Math" panose="02040503050406030204" pitchFamily="18" charset="0"/>
                      </a:rPr>
                      <m:t>1=1</m:t>
                    </m:r>
                    <m:d>
                      <m:dPr>
                        <m:ctrlPr>
                          <a:rPr lang="en-US" sz="28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69</m:t>
                        </m:r>
                      </m:e>
                    </m:d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sz="2800" dirty="0"/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660" y="5139406"/>
                <a:ext cx="4893843" cy="105932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1034124" y="4220834"/>
            <a:ext cx="46501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800" dirty="0" smtClean="0"/>
              <a:t>Final </a:t>
            </a:r>
            <a:r>
              <a:rPr lang="en-GB" sz="2800" dirty="0"/>
              <a:t>experimental result:</a:t>
            </a:r>
          </a:p>
        </p:txBody>
      </p:sp>
      <p:sp>
        <p:nvSpPr>
          <p:cNvPr id="6" name="Rectangle 5"/>
          <p:cNvSpPr/>
          <p:nvPr/>
        </p:nvSpPr>
        <p:spPr>
          <a:xfrm>
            <a:off x="5684247" y="4263480"/>
            <a:ext cx="48478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 err="1">
                <a:solidFill>
                  <a:srgbClr val="C00000"/>
                </a:solidFill>
                <a:latin typeface="AdvOT7d6df7ab.I"/>
              </a:rPr>
              <a:t>R</a:t>
            </a:r>
            <a:r>
              <a:rPr lang="en-GB" sz="1000" b="1" dirty="0" err="1">
                <a:solidFill>
                  <a:srgbClr val="C00000"/>
                </a:solidFill>
                <a:latin typeface="AdvOT1ef757c0"/>
              </a:rPr>
              <a:t>exp</a:t>
            </a:r>
            <a:r>
              <a:rPr lang="en-GB" sz="1000" b="1" dirty="0" err="1">
                <a:solidFill>
                  <a:srgbClr val="C00000"/>
                </a:solidFill>
                <a:latin typeface="AdvP497E2"/>
              </a:rPr>
              <a:t>,</a:t>
            </a:r>
            <a:r>
              <a:rPr lang="en-GB" sz="1000" b="1" dirty="0" err="1">
                <a:solidFill>
                  <a:srgbClr val="C00000"/>
                </a:solidFill>
                <a:latin typeface="AdvOT1ef757c0"/>
              </a:rPr>
              <a:t>c</a:t>
            </a:r>
            <a:r>
              <a:rPr lang="en-GB" sz="1000" b="1" dirty="0">
                <a:solidFill>
                  <a:srgbClr val="C00000"/>
                </a:solidFill>
                <a:latin typeface="AdvOT1ef757c0"/>
              </a:rPr>
              <a:t> </a:t>
            </a:r>
            <a:r>
              <a:rPr lang="en-GB" sz="2400" b="1" dirty="0">
                <a:solidFill>
                  <a:srgbClr val="C00000"/>
                </a:solidFill>
                <a:latin typeface="AdvP40798"/>
              </a:rPr>
              <a:t>= 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1</a:t>
            </a:r>
            <a:r>
              <a:rPr lang="en-GB" sz="2400" b="1" dirty="0">
                <a:solidFill>
                  <a:srgbClr val="C00000"/>
                </a:solidFill>
                <a:latin typeface="AdvP4C4E51"/>
              </a:rPr>
              <a:t>.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001 089 218 755</a:t>
            </a:r>
            <a:r>
              <a:rPr lang="en-GB" sz="2400" b="1" dirty="0">
                <a:solidFill>
                  <a:srgbClr val="C00000"/>
                </a:solidFill>
                <a:latin typeface="AdvP4C4E74"/>
              </a:rPr>
              <a:t> (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64</a:t>
            </a:r>
            <a:r>
              <a:rPr lang="en-GB" sz="2400" b="1" dirty="0">
                <a:solidFill>
                  <a:srgbClr val="C00000"/>
                </a:solidFill>
                <a:latin typeface="AdvP4C4E74"/>
              </a:rPr>
              <a:t>) (</a:t>
            </a:r>
            <a:r>
              <a:rPr lang="en-GB" sz="2400" b="1" dirty="0">
                <a:solidFill>
                  <a:srgbClr val="C00000"/>
                </a:solidFill>
                <a:latin typeface="AdvOT1ef757c0"/>
              </a:rPr>
              <a:t>26</a:t>
            </a:r>
            <a:r>
              <a:rPr lang="en-GB" sz="2400" b="1" dirty="0">
                <a:solidFill>
                  <a:srgbClr val="C00000"/>
                </a:solidFill>
                <a:latin typeface="AdvP4C4E74"/>
              </a:rPr>
              <a:t>)</a:t>
            </a:r>
            <a:endParaRPr lang="en-GB" sz="2400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5862" y="5068905"/>
            <a:ext cx="5262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In agreement with CPT conservation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Exceeds the energy resolution of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     previous result by a factor of 4.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79803" y="1098223"/>
            <a:ext cx="2237838" cy="2652683"/>
            <a:chOff x="213631" y="1159791"/>
            <a:chExt cx="2747963" cy="4419600"/>
          </a:xfrm>
        </p:grpSpPr>
        <p:grpSp>
          <p:nvGrpSpPr>
            <p:cNvPr id="10" name="Gruppieren 74"/>
            <p:cNvGrpSpPr>
              <a:grpSpLocks/>
            </p:cNvGrpSpPr>
            <p:nvPr/>
          </p:nvGrpSpPr>
          <p:grpSpPr bwMode="auto">
            <a:xfrm>
              <a:off x="213631" y="1159791"/>
              <a:ext cx="2401888" cy="4392613"/>
              <a:chOff x="159796" y="878102"/>
              <a:chExt cx="2400842" cy="4393070"/>
            </a:xfrm>
          </p:grpSpPr>
          <p:pic>
            <p:nvPicPr>
              <p:cNvPr id="14" name="Grafik 94" descr="ZylindrischeFalle_generic_color_transp.png"/>
              <p:cNvPicPr>
                <a:picLocks noChangeAspect="1"/>
              </p:cNvPicPr>
              <p:nvPr/>
            </p:nvPicPr>
            <p:blipFill>
              <a:blip r:embed="rId5" cstate="print"/>
              <a:srcRect l="8281" t="3430" r="7921" b="1106"/>
              <a:stretch>
                <a:fillRect/>
              </a:stretch>
            </p:blipFill>
            <p:spPr bwMode="auto">
              <a:xfrm rot="-60000">
                <a:off x="376238" y="1219872"/>
                <a:ext cx="2184400" cy="405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5" name="Object 14"/>
              <p:cNvGraphicFramePr>
                <a:graphicFrameLocks noChangeAspect="1"/>
              </p:cNvGraphicFramePr>
              <p:nvPr/>
            </p:nvGraphicFramePr>
            <p:xfrm>
              <a:off x="1236887" y="878102"/>
              <a:ext cx="227013" cy="320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1" name="Equation" r:id="rId6" imgW="152280" imgH="203040" progId="Equation.DSMT4">
                      <p:embed/>
                    </p:oleObj>
                  </mc:Choice>
                  <mc:Fallback>
                    <p:oleObj name="Equation" r:id="rId6" imgW="15228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236887" y="878102"/>
                            <a:ext cx="227013" cy="320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D3D0DE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38100">
                                <a:solidFill>
                                  <a:srgbClr val="0066CC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" name="Object 15"/>
              <p:cNvGraphicFramePr>
                <a:graphicFrameLocks noChangeAspect="1"/>
              </p:cNvGraphicFramePr>
              <p:nvPr/>
            </p:nvGraphicFramePr>
            <p:xfrm>
              <a:off x="159796" y="3029746"/>
              <a:ext cx="228600" cy="8874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392" name="Equation" r:id="rId8" imgW="177480" imgH="634680" progId="Equation.DSMT4">
                      <p:embed/>
                    </p:oleObj>
                  </mc:Choice>
                  <mc:Fallback>
                    <p:oleObj name="Equation" r:id="rId8" imgW="177480" imgH="63468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9796" y="3029746"/>
                            <a:ext cx="228600" cy="88741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D3D0DE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7" name="Gruppieren 58"/>
              <p:cNvGrpSpPr>
                <a:grpSpLocks/>
              </p:cNvGrpSpPr>
              <p:nvPr/>
            </p:nvGrpSpPr>
            <p:grpSpPr bwMode="auto">
              <a:xfrm rot="10800000">
                <a:off x="305779" y="2337169"/>
                <a:ext cx="464939" cy="2356094"/>
                <a:chOff x="2369584" y="2212815"/>
                <a:chExt cx="464939" cy="2356094"/>
              </a:xfrm>
            </p:grpSpPr>
            <p:cxnSp>
              <p:nvCxnSpPr>
                <p:cNvPr id="19" name="Gerade Verbindung 84"/>
                <p:cNvCxnSpPr/>
                <p:nvPr/>
              </p:nvCxnSpPr>
              <p:spPr>
                <a:xfrm flipH="1">
                  <a:off x="2369584" y="3124137"/>
                  <a:ext cx="369727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oval" w="sm" len="sm"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Gerade Verbindung 87"/>
                <p:cNvCxnSpPr/>
                <p:nvPr/>
              </p:nvCxnSpPr>
              <p:spPr>
                <a:xfrm flipH="1">
                  <a:off x="2394973" y="3406741"/>
                  <a:ext cx="369727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oval" w="sm" len="sm"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Gerade Verbindung 88"/>
                <p:cNvCxnSpPr/>
                <p:nvPr/>
              </p:nvCxnSpPr>
              <p:spPr>
                <a:xfrm flipH="1">
                  <a:off x="2394973" y="3711573"/>
                  <a:ext cx="369727" cy="0"/>
                </a:xfrm>
                <a:prstGeom prst="line">
                  <a:avLst/>
                </a:prstGeom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headEnd type="oval" w="sm" len="sm"/>
                  <a:tailEnd type="none" w="med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Gruppieren 47"/>
                <p:cNvGrpSpPr>
                  <a:grpSpLocks/>
                </p:cNvGrpSpPr>
                <p:nvPr/>
              </p:nvGrpSpPr>
              <p:grpSpPr bwMode="auto">
                <a:xfrm>
                  <a:off x="2369591" y="2212815"/>
                  <a:ext cx="434782" cy="244500"/>
                  <a:chOff x="2369489" y="2212040"/>
                  <a:chExt cx="433980" cy="245294"/>
                </a:xfrm>
              </p:grpSpPr>
              <p:cxnSp>
                <p:nvCxnSpPr>
                  <p:cNvPr id="29" name="Gerade Verbindung 37"/>
                  <p:cNvCxnSpPr/>
                  <p:nvPr/>
                </p:nvCxnSpPr>
                <p:spPr>
                  <a:xfrm flipH="1">
                    <a:off x="2369489" y="2336282"/>
                    <a:ext cx="369046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headEnd type="none" w="sm" len="sm"/>
                    <a:tailEnd type="non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0" name="Gruppieren 46"/>
                  <p:cNvGrpSpPr>
                    <a:grpSpLocks/>
                  </p:cNvGrpSpPr>
                  <p:nvPr/>
                </p:nvGrpSpPr>
                <p:grpSpPr bwMode="auto">
                  <a:xfrm>
                    <a:off x="2738530" y="2212040"/>
                    <a:ext cx="64939" cy="245294"/>
                    <a:chOff x="2983773" y="2390615"/>
                    <a:chExt cx="64939" cy="245294"/>
                  </a:xfrm>
                </p:grpSpPr>
                <p:cxnSp>
                  <p:nvCxnSpPr>
                    <p:cNvPr id="31" name="Gerade Verbindung 41"/>
                    <p:cNvCxnSpPr/>
                    <p:nvPr/>
                  </p:nvCxnSpPr>
                  <p:spPr>
                    <a:xfrm>
                      <a:off x="2983773" y="2390615"/>
                      <a:ext cx="0" cy="24529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Gerade Verbindung 43"/>
                    <p:cNvCxnSpPr/>
                    <p:nvPr/>
                  </p:nvCxnSpPr>
                  <p:spPr>
                    <a:xfrm>
                      <a:off x="3017035" y="2411324"/>
                      <a:ext cx="0" cy="203881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Gerade Verbindung 45"/>
                    <p:cNvCxnSpPr/>
                    <p:nvPr/>
                  </p:nvCxnSpPr>
                  <p:spPr>
                    <a:xfrm>
                      <a:off x="3048712" y="2451140"/>
                      <a:ext cx="0" cy="12264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3" name="Gruppieren 48"/>
                <p:cNvGrpSpPr>
                  <a:grpSpLocks/>
                </p:cNvGrpSpPr>
                <p:nvPr/>
              </p:nvGrpSpPr>
              <p:grpSpPr bwMode="auto">
                <a:xfrm>
                  <a:off x="2394981" y="4322821"/>
                  <a:ext cx="439542" cy="246088"/>
                  <a:chOff x="2394831" y="2218588"/>
                  <a:chExt cx="438731" cy="245295"/>
                </a:xfrm>
              </p:grpSpPr>
              <p:cxnSp>
                <p:nvCxnSpPr>
                  <p:cNvPr id="24" name="Gerade Verbindung 49"/>
                  <p:cNvCxnSpPr/>
                  <p:nvPr/>
                </p:nvCxnSpPr>
                <p:spPr>
                  <a:xfrm flipH="1">
                    <a:off x="2394831" y="2337282"/>
                    <a:ext cx="369046" cy="0"/>
                  </a:xfrm>
                  <a:prstGeom prst="line">
                    <a:avLst/>
                  </a:prstGeom>
                  <a:ln w="19050">
                    <a:solidFill>
                      <a:schemeClr val="tx1">
                        <a:lumMod val="95000"/>
                        <a:lumOff val="5000"/>
                      </a:schemeClr>
                    </a:solidFill>
                    <a:headEnd type="none" w="sm" len="sm"/>
                    <a:tailEnd type="none" w="med" len="sm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Gruppieren 46"/>
                  <p:cNvGrpSpPr>
                    <a:grpSpLocks/>
                  </p:cNvGrpSpPr>
                  <p:nvPr/>
                </p:nvGrpSpPr>
                <p:grpSpPr bwMode="auto">
                  <a:xfrm>
                    <a:off x="2763871" y="2218588"/>
                    <a:ext cx="69691" cy="245295"/>
                    <a:chOff x="3009114" y="2397163"/>
                    <a:chExt cx="69691" cy="245295"/>
                  </a:xfrm>
                </p:grpSpPr>
                <p:cxnSp>
                  <p:nvCxnSpPr>
                    <p:cNvPr id="26" name="Gerade Verbindung 51"/>
                    <p:cNvCxnSpPr/>
                    <p:nvPr/>
                  </p:nvCxnSpPr>
                  <p:spPr>
                    <a:xfrm>
                      <a:off x="3009114" y="2397163"/>
                      <a:ext cx="0" cy="245295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Gerade Verbindung 52"/>
                    <p:cNvCxnSpPr/>
                    <p:nvPr/>
                  </p:nvCxnSpPr>
                  <p:spPr>
                    <a:xfrm>
                      <a:off x="3042376" y="2419318"/>
                      <a:ext cx="0" cy="20098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Gerade Verbindung 53"/>
                    <p:cNvCxnSpPr/>
                    <p:nvPr/>
                  </p:nvCxnSpPr>
                  <p:spPr>
                    <a:xfrm>
                      <a:off x="3078805" y="2455719"/>
                      <a:ext cx="0" cy="120274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18" name="Gerade Verbindung mit Pfeil 80"/>
              <p:cNvCxnSpPr/>
              <p:nvPr/>
            </p:nvCxnSpPr>
            <p:spPr>
              <a:xfrm flipV="1">
                <a:off x="1533972" y="936846"/>
                <a:ext cx="0" cy="4254943"/>
              </a:xfrm>
              <a:prstGeom prst="straightConnector1">
                <a:avLst/>
              </a:prstGeom>
              <a:ln w="25400">
                <a:solidFill>
                  <a:schemeClr val="tx1">
                    <a:lumMod val="95000"/>
                    <a:lumOff val="5000"/>
                  </a:schemeClr>
                </a:solidFill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Grafik 75" descr="potential_transp.png"/>
            <p:cNvPicPr>
              <a:picLocks noChangeAspect="1"/>
            </p:cNvPicPr>
            <p:nvPr/>
          </p:nvPicPr>
          <p:blipFill>
            <a:blip r:embed="rId10" cstate="print"/>
            <a:srcRect l="16022" t="19810" r="21362" b="22641"/>
            <a:stretch>
              <a:fillRect/>
            </a:stretch>
          </p:blipFill>
          <p:spPr bwMode="auto">
            <a:xfrm>
              <a:off x="1696356" y="1447129"/>
              <a:ext cx="1265238" cy="4027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2" name="Object 6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7407472"/>
                </p:ext>
              </p:extLst>
            </p:nvPr>
          </p:nvGraphicFramePr>
          <p:xfrm>
            <a:off x="1812244" y="5296816"/>
            <a:ext cx="439737" cy="2825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393" name="Equation" r:id="rId11" imgW="342720" imgH="203040" progId="Equation.DSMT4">
                    <p:embed/>
                  </p:oleObj>
                </mc:Choice>
                <mc:Fallback>
                  <p:oleObj name="Equation" r:id="rId11" imgW="342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2244" y="5296816"/>
                          <a:ext cx="439737" cy="2825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3D0DE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3" name="Grafik 77" descr="Proton_transp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20131" y="3335298"/>
              <a:ext cx="336550" cy="421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416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Sidereal Variations (Lorentz violation)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318" y="1370132"/>
            <a:ext cx="10993582" cy="130033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Constrains in first order CPT-even parameters of the Standard Model Extension</a:t>
            </a:r>
          </a:p>
          <a:p>
            <a:r>
              <a:rPr lang="en-GB" sz="2400" dirty="0" smtClean="0"/>
              <a:t>Limit </a:t>
            </a:r>
            <a:r>
              <a:rPr lang="en-GB" sz="2400" dirty="0"/>
              <a:t>of sidereal </a:t>
            </a:r>
            <a:r>
              <a:rPr lang="en-GB" sz="2400" dirty="0" smtClean="0"/>
              <a:t>variations </a:t>
            </a:r>
            <a:r>
              <a:rPr lang="en-GB" sz="2400" dirty="0"/>
              <a:t>in proton/antiproton </a:t>
            </a:r>
            <a:r>
              <a:rPr lang="en-GB" sz="2400" dirty="0" smtClean="0"/>
              <a:t>charge-to-mass </a:t>
            </a:r>
            <a:r>
              <a:rPr lang="en-GB" sz="2400" dirty="0"/>
              <a:t>ratios to &lt; 0.72 </a:t>
            </a:r>
            <a:r>
              <a:rPr lang="en-GB" sz="2400" dirty="0" smtClean="0"/>
              <a:t>ppb</a:t>
            </a:r>
            <a:endParaRPr lang="en-GB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3250561"/>
              </p:ext>
            </p:extLst>
          </p:nvPr>
        </p:nvGraphicFramePr>
        <p:xfrm>
          <a:off x="5879977" y="2335109"/>
          <a:ext cx="5153829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4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79977" y="2335109"/>
                        <a:ext cx="5153829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7128003"/>
              </p:ext>
            </p:extLst>
          </p:nvPr>
        </p:nvGraphicFramePr>
        <p:xfrm>
          <a:off x="1475641" y="2335109"/>
          <a:ext cx="5153829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155" name="Graph" r:id="rId6" imgW="4154400" imgH="2901600" progId="Origin50.Graph">
                  <p:embed/>
                </p:oleObj>
              </mc:Choice>
              <mc:Fallback>
                <p:oleObj name="Graph" r:id="rId6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41" y="2335109"/>
                        <a:ext cx="5153829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 rot="16200000">
            <a:off x="4883728" y="3983985"/>
            <a:ext cx="2784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Amplitude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402916" y="5565777"/>
            <a:ext cx="21079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Oscillation Period (s)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409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024" y="1457902"/>
            <a:ext cx="4527632" cy="33656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02904" y="202930"/>
            <a:ext cx="8229600" cy="705790"/>
          </a:xfrm>
        </p:spPr>
        <p:txBody>
          <a:bodyPr>
            <a:normAutofit/>
          </a:bodyPr>
          <a:lstStyle/>
          <a:p>
            <a:r>
              <a:rPr lang="en-GB" dirty="0" smtClean="0"/>
              <a:t>Antiproton gravitational redshift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861764" y="6331898"/>
            <a:ext cx="40591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R. J. Hughes, &amp;  M. H. </a:t>
            </a:r>
            <a:r>
              <a:rPr lang="en-GB" sz="1050" dirty="0" err="1"/>
              <a:t>Holzscheiter</a:t>
            </a:r>
            <a:r>
              <a:rPr lang="en-GB" sz="1050" dirty="0"/>
              <a:t>, Phys. Rev. Lett. 66, 854-857 (1991).</a:t>
            </a:r>
          </a:p>
          <a:p>
            <a:r>
              <a:rPr lang="en-GB" sz="1050" dirty="0"/>
              <a:t>R. J. Hughes, Contemporary Physics, 34:4, 177-191 (1993).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47859" y="1385872"/>
                <a:ext cx="799963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100" i="1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→∞</m:t>
                      </m:r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859" y="1385872"/>
                <a:ext cx="799963" cy="323165"/>
              </a:xfrm>
              <a:prstGeom prst="rect">
                <a:avLst/>
              </a:prstGeom>
              <a:blipFill rotWithShape="0">
                <a:blip r:embed="rId4"/>
                <a:stretch>
                  <a:fillRect l="-4545" r="-378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416607" y="1373431"/>
                <a:ext cx="1456076" cy="348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GB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607" y="1373431"/>
                <a:ext cx="1456076" cy="348044"/>
              </a:xfrm>
              <a:prstGeom prst="rect">
                <a:avLst/>
              </a:prstGeom>
              <a:blipFill rotWithShape="0">
                <a:blip r:embed="rId5"/>
                <a:stretch>
                  <a:fillRect r="-17647" b="-210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38975" y="2706451"/>
                <a:ext cx="617733" cy="323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100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GB" sz="21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100" dirty="0"/>
                  <a:t> 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975" y="2706451"/>
                <a:ext cx="617733" cy="323165"/>
              </a:xfrm>
              <a:prstGeom prst="rect">
                <a:avLst/>
              </a:prstGeom>
              <a:blipFill rotWithShape="0">
                <a:blip r:embed="rId6"/>
                <a:stretch>
                  <a:fillRect l="-10784" t="-26415" r="-25490" b="-509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416607" y="2681571"/>
                <a:ext cx="1456076" cy="3480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GB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? </m:t>
                      </m:r>
                      <m:sSub>
                        <m:sSubPr>
                          <m:ctrlP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GB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acc>
                            <m:accPr>
                              <m:chr m:val="̅"/>
                              <m:ctrlPr>
                                <a:rPr lang="en-GB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GB" sz="21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6607" y="2681571"/>
                <a:ext cx="1456076" cy="348044"/>
              </a:xfrm>
              <a:prstGeom prst="rect">
                <a:avLst/>
              </a:prstGeom>
              <a:blipFill rotWithShape="0">
                <a:blip r:embed="rId7"/>
                <a:stretch>
                  <a:fillRect r="-15126" b="-192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988679" y="2577582"/>
                <a:ext cx="4328563" cy="7449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GB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=−3(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GB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8679" y="2577582"/>
                <a:ext cx="4328563" cy="744948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693805" y="4378155"/>
                <a:ext cx="2361865" cy="3548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  <m:r>
                          <m:rPr>
                            <m:nor/>
                          </m:rPr>
                          <a:rPr lang="en-GB" sz="2000" dirty="0"/>
                          <m:t> </m:t>
                        </m:r>
                      </m:e>
                    </m:d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/>
                  <a:t> 8.7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3805" y="4378155"/>
                <a:ext cx="2361865" cy="354841"/>
              </a:xfrm>
              <a:prstGeom prst="rect">
                <a:avLst/>
              </a:prstGeom>
              <a:blipFill rotWithShape="0">
                <a:blip r:embed="rId9"/>
                <a:stretch>
                  <a:fillRect t="-15517" r="-1289" b="-37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6537325" y="1144109"/>
            <a:ext cx="53835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Cyclotron Frequency reflects the gravitational binding energy of the antiproton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tx2"/>
                </a:solidFill>
              </a:rPr>
              <a:t>Gravitational anomaly can be constrained</a:t>
            </a:r>
            <a:endParaRPr lang="en-GB" sz="2000" dirty="0">
              <a:solidFill>
                <a:schemeClr val="tx2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39933" y="3596468"/>
            <a:ext cx="3250059" cy="128749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TextBox 3"/>
          <p:cNvSpPr txBox="1"/>
          <p:nvPr/>
        </p:nvSpPr>
        <p:spPr>
          <a:xfrm>
            <a:off x="7760556" y="3677475"/>
            <a:ext cx="2208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Our 69ppt result sets </a:t>
            </a:r>
          </a:p>
          <a:p>
            <a:r>
              <a:rPr lang="en-US" dirty="0">
                <a:solidFill>
                  <a:srgbClr val="FF0000"/>
                </a:solidFill>
              </a:rPr>
              <a:t>a new upper limit of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5741" y="1229415"/>
            <a:ext cx="5180958" cy="38884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7403502" y="4964620"/>
            <a:ext cx="29424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S. Ulmer et al., </a:t>
            </a:r>
            <a:r>
              <a:rPr lang="en-US" sz="1400" i="1" dirty="0"/>
              <a:t>Nature</a:t>
            </a:r>
            <a:r>
              <a:rPr lang="en-US" sz="1400" dirty="0"/>
              <a:t> </a:t>
            </a:r>
            <a:r>
              <a:rPr lang="en-US" sz="1400" b="1" dirty="0"/>
              <a:t>524</a:t>
            </a:r>
            <a:r>
              <a:rPr lang="en-US" sz="1400" dirty="0"/>
              <a:t> 196 (2015)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84024" y="5388733"/>
            <a:ext cx="10206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Cyclotron frequency ratio depends on (q/m)-difference, SME-coefficients, and the gravitational anomaly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Limits on the gravitational anomaly depend on assumptions on the gravitation potential U</a:t>
            </a:r>
          </a:p>
        </p:txBody>
      </p:sp>
    </p:spTree>
    <p:extLst>
      <p:ext uri="{BB962C8B-B14F-4D97-AF65-F5344CB8AC3E}">
        <p14:creationId xmlns:p14="http://schemas.microsoft.com/office/powerpoint/2010/main" val="239560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4400" y="1151696"/>
            <a:ext cx="4712507" cy="3198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 to antiproton Q/M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41349" y="1327913"/>
            <a:ext cx="284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TRAP (1999/2006) 68% C.L.</a:t>
            </a:r>
            <a:endParaRPr lang="en-GB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04326" y="2625032"/>
            <a:ext cx="2397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BASE (2015) 68% C.L.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809515" y="908720"/>
                <a:ext cx="5626522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Most precise comparison of a fundamental quantity of baryons and antibaryons.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Test of the standard model with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 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−18</m:t>
                        </m:r>
                      </m:sup>
                    </m:sSup>
                  </m:oMath>
                </a14:m>
                <a:r>
                  <a:rPr lang="en-GB" dirty="0" smtClean="0"/>
                  <a:t>eV energy resolution</a:t>
                </a:r>
                <a:r>
                  <a:rPr lang="en-GB" dirty="0"/>
                  <a:t>. </a:t>
                </a:r>
                <a:r>
                  <a:rPr lang="en-GB" dirty="0" smtClean="0"/>
                  <a:t>Factor </a:t>
                </a:r>
                <a:r>
                  <a:rPr lang="en-GB" dirty="0"/>
                  <a:t>4 improvement due to lower cyclotron </a:t>
                </a:r>
                <a:r>
                  <a:rPr lang="en-GB" dirty="0" smtClean="0"/>
                  <a:t>frequency</a:t>
                </a: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Constrain </a:t>
                </a:r>
                <a:r>
                  <a:rPr lang="en-GB" dirty="0"/>
                  <a:t>on </a:t>
                </a:r>
                <a:r>
                  <a:rPr lang="en-GB" dirty="0" smtClean="0"/>
                  <a:t>the </a:t>
                </a:r>
                <a:r>
                  <a:rPr lang="en-GB" dirty="0"/>
                  <a:t>g</a:t>
                </a:r>
                <a:r>
                  <a:rPr lang="en-GB" dirty="0" smtClean="0"/>
                  <a:t>ravitational </a:t>
                </a:r>
                <a:r>
                  <a:rPr lang="en-GB" dirty="0"/>
                  <a:t>anomaly </a:t>
                </a:r>
                <a:r>
                  <a:rPr lang="en-GB" dirty="0" smtClean="0"/>
                  <a:t>of antiprotons by arguing via the gravitational redshift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 smtClean="0"/>
                  <a:t>No diurnal variation in cyclotron frequency ratio  observed in 35 days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515" y="908720"/>
                <a:ext cx="5626522" cy="3416320"/>
              </a:xfrm>
              <a:prstGeom prst="rect">
                <a:avLst/>
              </a:prstGeom>
              <a:blipFill rotWithShape="0">
                <a:blip r:embed="rId5"/>
                <a:stretch>
                  <a:fillRect l="-650" t="-893" r="-217" b="-19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327586" y="4710677"/>
          <a:ext cx="9721076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2" name="Graph" r:id="rId6" imgW="7200000" imgH="1439640" progId="Origin50.Graph">
                  <p:embed/>
                </p:oleObj>
              </mc:Choice>
              <mc:Fallback>
                <p:oleObj name="Graph" r:id="rId6" imgW="7200000" imgH="1439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27586" y="4710677"/>
                        <a:ext cx="9721076" cy="1944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76058" y="43506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5.5 ppb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00394" y="435063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1.25 ppb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36573" y="4535303"/>
            <a:ext cx="4872942" cy="2210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1053296" y="4994122"/>
            <a:ext cx="45951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Limitations due to the magnetic field fluctuations have been improved </a:t>
            </a:r>
          </a:p>
          <a:p>
            <a:endParaRPr lang="en-GB" dirty="0"/>
          </a:p>
          <a:p>
            <a:r>
              <a:rPr lang="en-GB" dirty="0" smtClean="0"/>
              <a:t>A more precise measurement seems feasible</a:t>
            </a:r>
          </a:p>
        </p:txBody>
      </p:sp>
    </p:spTree>
    <p:extLst>
      <p:ext uri="{BB962C8B-B14F-4D97-AF65-F5344CB8AC3E}">
        <p14:creationId xmlns:p14="http://schemas.microsoft.com/office/powerpoint/2010/main" val="407805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3935" y="2822649"/>
            <a:ext cx="11635273" cy="1362075"/>
          </a:xfrm>
        </p:spPr>
        <p:txBody>
          <a:bodyPr>
            <a:normAutofit/>
          </a:bodyPr>
          <a:lstStyle/>
          <a:p>
            <a:pPr algn="ctr"/>
            <a:r>
              <a:rPr lang="en-GB" dirty="0" smtClean="0"/>
              <a:t>Antiproton g-factor</a:t>
            </a:r>
            <a:br>
              <a:rPr lang="en-GB" dirty="0" smtClean="0"/>
            </a:br>
            <a:r>
              <a:rPr lang="en-GB" sz="3200" b="0" dirty="0" err="1" smtClean="0"/>
              <a:t>WiTH</a:t>
            </a:r>
            <a:r>
              <a:rPr lang="en-GB" sz="3200" b="0" dirty="0" smtClean="0"/>
              <a:t> </a:t>
            </a:r>
            <a:r>
              <a:rPr lang="en-GB" sz="3200" b="0" dirty="0"/>
              <a:t>10</a:t>
            </a:r>
            <a:r>
              <a:rPr lang="en-GB" sz="3200" b="0" baseline="30000" dirty="0"/>
              <a:t>-6 </a:t>
            </a:r>
            <a:r>
              <a:rPr lang="en-GB" sz="3200" b="0" dirty="0"/>
              <a:t>Precision</a:t>
            </a:r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65098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Challenge: Resolve individual spin-flips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66046" y="908720"/>
            <a:ext cx="4576799" cy="5458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1852" y="1286322"/>
            <a:ext cx="57573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Status after the 0.8 ppm </a:t>
            </a:r>
            <a:br>
              <a:rPr lang="en-GB" sz="2400" dirty="0" smtClean="0"/>
            </a:br>
            <a:r>
              <a:rPr lang="en-GB" sz="2400" dirty="0" smtClean="0"/>
              <a:t>antiproton g-factor measurement</a:t>
            </a:r>
          </a:p>
          <a:p>
            <a:endParaRPr lang="en-GB" sz="2400" dirty="0" smtClean="0"/>
          </a:p>
          <a:p>
            <a:r>
              <a:rPr lang="en-GB" sz="2400" dirty="0" smtClean="0"/>
              <a:t>Axial frequency stability: 101 </a:t>
            </a:r>
            <a:r>
              <a:rPr lang="en-GB" sz="2400" dirty="0" err="1" smtClean="0"/>
              <a:t>mHz</a:t>
            </a:r>
            <a:r>
              <a:rPr lang="en-GB" sz="2400" dirty="0" smtClean="0"/>
              <a:t> </a:t>
            </a:r>
          </a:p>
          <a:p>
            <a:r>
              <a:rPr lang="en-GB" sz="2400" dirty="0" smtClean="0"/>
              <a:t>Spin flip frequency shift: 170 </a:t>
            </a:r>
            <a:r>
              <a:rPr lang="en-GB" sz="2400" dirty="0" err="1" smtClean="0"/>
              <a:t>mHz</a:t>
            </a:r>
            <a:endParaRPr lang="en-GB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451852" y="3811259"/>
            <a:ext cx="67175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</a:t>
            </a:r>
            <a:r>
              <a:rPr lang="en-GB" sz="2000" dirty="0" smtClean="0"/>
              <a:t>uppression of voltage noise densities of order </a:t>
            </a:r>
            <a:br>
              <a:rPr lang="en-GB" sz="2000" dirty="0" smtClean="0"/>
            </a:br>
            <a:r>
              <a:rPr lang="en-GB" sz="2000" dirty="0" smtClean="0"/>
              <a:t>10 – 100 </a:t>
            </a:r>
            <a:r>
              <a:rPr lang="en-GB" sz="2000" dirty="0" err="1" smtClean="0"/>
              <a:t>pV</a:t>
            </a:r>
            <a:r>
              <a:rPr lang="en-GB" sz="2000" dirty="0" smtClean="0"/>
              <a:t> / SQRT(Hz) is challenging!</a:t>
            </a:r>
          </a:p>
          <a:p>
            <a:endParaRPr lang="en-GB" sz="2000" dirty="0" smtClean="0"/>
          </a:p>
          <a:p>
            <a:r>
              <a:rPr lang="en-GB" sz="2000" dirty="0" smtClean="0"/>
              <a:t>This noise can be measured only by a </a:t>
            </a:r>
            <a:br>
              <a:rPr lang="en-GB" sz="2000" dirty="0" smtClean="0"/>
            </a:br>
            <a:r>
              <a:rPr lang="en-GB" sz="2000" dirty="0" smtClean="0"/>
              <a:t>single antiproton in a strong magnetic bottle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b="1" dirty="0"/>
              <a:t>Axial frequency </a:t>
            </a:r>
            <a:r>
              <a:rPr lang="en-GB" sz="2000" b="1" dirty="0" smtClean="0"/>
              <a:t>stability after optimization: 48 </a:t>
            </a:r>
            <a:r>
              <a:rPr lang="en-GB" sz="2000" b="1" dirty="0" err="1" smtClean="0"/>
              <a:t>mHz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5509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1" y="1092154"/>
            <a:ext cx="5053594" cy="31028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11" y="1098250"/>
            <a:ext cx="5056642" cy="30967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Why not to use protons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-300000">
                <a:off x="4427573" y="1187502"/>
                <a:ext cx="109536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-300000">
                <a:off x="4427573" y="1187502"/>
                <a:ext cx="1095363" cy="307777"/>
              </a:xfrm>
              <a:prstGeom prst="rect">
                <a:avLst/>
              </a:prstGeom>
              <a:blipFill rotWithShape="0">
                <a:blip r:embed="rId5"/>
                <a:stretch>
                  <a:fillRect l="-4891" r="-2717" b="-74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14178" y="3281135"/>
                <a:ext cx="349968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178" y="3281135"/>
                <a:ext cx="349968" cy="331437"/>
              </a:xfrm>
              <a:prstGeom prst="rect">
                <a:avLst/>
              </a:prstGeom>
              <a:blipFill rotWithShape="0">
                <a:blip r:embed="rId6"/>
                <a:stretch>
                  <a:fillRect l="-15517" r="-6897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018277" y="2453210"/>
                <a:ext cx="349968" cy="3314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3B3BF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3B3BFE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GB" sz="2000" i="1" smtClean="0">
                                  <a:solidFill>
                                    <a:srgbClr val="3B3BF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000" b="0" i="1" smtClean="0">
                                  <a:solidFill>
                                    <a:srgbClr val="3B3BFE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3B3BFE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77" y="2453210"/>
                <a:ext cx="349968" cy="331437"/>
              </a:xfrm>
              <a:prstGeom prst="rect">
                <a:avLst/>
              </a:prstGeom>
              <a:blipFill rotWithShape="0">
                <a:blip r:embed="rId7"/>
                <a:stretch>
                  <a:fillRect l="-15789" r="-71930" b="-2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14178" y="1898466"/>
                <a:ext cx="5023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sSup>
                            <m:sSupPr>
                              <m:ctrlPr>
                                <a:rPr lang="en-GB" sz="200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92D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GB" sz="20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178" y="1898466"/>
                <a:ext cx="502381" cy="307777"/>
              </a:xfrm>
              <a:prstGeom prst="rect">
                <a:avLst/>
              </a:prstGeom>
              <a:blipFill rotWithShape="0">
                <a:blip r:embed="rId8"/>
                <a:stretch>
                  <a:fillRect l="-10843" b="-156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373941" y="1672176"/>
                <a:ext cx="398058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00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 sz="20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941" y="1672176"/>
                <a:ext cx="398058" cy="307777"/>
              </a:xfrm>
              <a:prstGeom prst="rect">
                <a:avLst/>
              </a:prstGeom>
              <a:blipFill rotWithShape="0">
                <a:blip r:embed="rId9"/>
                <a:stretch>
                  <a:fillRect l="-13636" b="-588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398431" y="2139719"/>
                <a:ext cx="2035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GB" sz="2000" i="1" smtClean="0">
                              <a:solidFill>
                                <a:srgbClr val="3B3BFE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000" b="0" i="1" smtClean="0">
                              <a:solidFill>
                                <a:srgbClr val="3B3BFE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acc>
                    </m:oMath>
                  </m:oMathPara>
                </a14:m>
                <a:endParaRPr lang="en-GB" sz="2000" dirty="0">
                  <a:solidFill>
                    <a:srgbClr val="3B3BFE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431" y="2139719"/>
                <a:ext cx="203517" cy="307777"/>
              </a:xfrm>
              <a:prstGeom prst="rect">
                <a:avLst/>
              </a:prstGeom>
              <a:blipFill rotWithShape="0">
                <a:blip r:embed="rId10"/>
                <a:stretch>
                  <a:fillRect l="-29412" r="-91176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398431" y="3167371"/>
                <a:ext cx="20351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GB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431" y="3167371"/>
                <a:ext cx="203517" cy="307777"/>
              </a:xfrm>
              <a:prstGeom prst="rect">
                <a:avLst/>
              </a:prstGeom>
              <a:blipFill rotWithShape="0">
                <a:blip r:embed="rId11"/>
                <a:stretch>
                  <a:fillRect l="-29412" r="-26471" b="-26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314530" y="1358212"/>
            <a:ext cx="5319823" cy="5019878"/>
          </a:xfrm>
        </p:spPr>
        <p:txBody>
          <a:bodyPr>
            <a:noAutofit/>
          </a:bodyPr>
          <a:lstStyle/>
          <a:p>
            <a:r>
              <a:rPr lang="en-US" sz="2000" dirty="0" smtClean="0"/>
              <a:t>Systematic uncertainties due to the particle position are large </a:t>
            </a:r>
            <a:r>
              <a:rPr lang="en-US" sz="2000" dirty="0"/>
              <a:t>(</a:t>
            </a:r>
            <a:r>
              <a:rPr lang="en-US" sz="2000" dirty="0" smtClean="0"/>
              <a:t>~10</a:t>
            </a:r>
            <a:r>
              <a:rPr lang="en-US" sz="2000" baseline="30000" dirty="0" smtClean="0"/>
              <a:t>-9</a:t>
            </a:r>
            <a:r>
              <a:rPr lang="en-US" sz="2000" dirty="0" smtClean="0"/>
              <a:t>)</a:t>
            </a:r>
            <a:endParaRPr lang="en-US" sz="2000" baseline="30000" dirty="0" smtClean="0"/>
          </a:p>
          <a:p>
            <a:endParaRPr lang="en-US" sz="2000" dirty="0" smtClean="0"/>
          </a:p>
          <a:p>
            <a:r>
              <a:rPr lang="en-US" sz="2000" dirty="0" smtClean="0"/>
              <a:t>No significant uncertainties in converting the mass ratio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/>
              <a:t>CPT </a:t>
            </a:r>
            <a:r>
              <a:rPr lang="en-US" sz="2000" dirty="0" smtClean="0"/>
              <a:t>test</a:t>
            </a:r>
            <a:r>
              <a:rPr lang="en-GB" sz="2000" dirty="0" smtClean="0"/>
              <a:t> by a </a:t>
            </a:r>
            <a:r>
              <a:rPr lang="en-US" sz="2000" dirty="0" smtClean="0"/>
              <a:t>measurement of the cyclotron frequency ratio </a:t>
            </a:r>
            <a:r>
              <a:rPr lang="en-US" sz="2000" dirty="0"/>
              <a:t>of </a:t>
            </a:r>
            <a:r>
              <a:rPr lang="en-US" sz="2000" dirty="0">
                <a:solidFill>
                  <a:srgbClr val="3B3BFE"/>
                </a:solidFill>
              </a:rPr>
              <a:t>antiproton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00B050"/>
                </a:solidFill>
              </a:rPr>
              <a:t>H</a:t>
            </a:r>
            <a:r>
              <a:rPr lang="en-US" sz="2000" baseline="30000" dirty="0">
                <a:solidFill>
                  <a:srgbClr val="00B050"/>
                </a:solidFill>
              </a:rPr>
              <a:t>- </a:t>
            </a:r>
            <a:r>
              <a:rPr lang="en-US" sz="2000" dirty="0" smtClean="0">
                <a:solidFill>
                  <a:srgbClr val="00B050"/>
                </a:solidFill>
              </a:rPr>
              <a:t>ion</a:t>
            </a:r>
            <a:endParaRPr lang="en-GB" sz="2000" dirty="0"/>
          </a:p>
        </p:txBody>
      </p:sp>
      <p:sp>
        <p:nvSpPr>
          <p:cNvPr id="22" name="Rectangle 21"/>
          <p:cNvSpPr/>
          <p:nvPr/>
        </p:nvSpPr>
        <p:spPr>
          <a:xfrm>
            <a:off x="6550957" y="3322146"/>
            <a:ext cx="4914292" cy="838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694339" y="3385138"/>
                <a:ext cx="4351128" cy="6510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(1+2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pol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339" y="3385138"/>
                <a:ext cx="4351128" cy="65101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951954" y="4520045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AdvOT1ef757c0"/>
              </a:rPr>
              <a:t>R</a:t>
            </a:r>
            <a:r>
              <a:rPr lang="en-GB" sz="2400" baseline="-25000" dirty="0" err="1">
                <a:latin typeface="AdvOT1ef757c0"/>
              </a:rPr>
              <a:t>theo</a:t>
            </a:r>
            <a:r>
              <a:rPr lang="en-GB" sz="2400" dirty="0">
                <a:latin typeface="AdvOT1ef757c0"/>
              </a:rPr>
              <a:t> = 1</a:t>
            </a:r>
            <a:r>
              <a:rPr lang="en-GB" sz="2400" dirty="0">
                <a:latin typeface="AdvP4C4E51"/>
              </a:rPr>
              <a:t>.</a:t>
            </a:r>
            <a:r>
              <a:rPr lang="en-GB" sz="2400" dirty="0">
                <a:latin typeface="AdvOT1ef757c0"/>
              </a:rPr>
              <a:t>0010892187542</a:t>
            </a:r>
            <a:r>
              <a:rPr lang="en-GB" sz="2400" dirty="0">
                <a:latin typeface="AdvP497E2"/>
              </a:rPr>
              <a:t>(</a:t>
            </a:r>
            <a:r>
              <a:rPr lang="en-GB" sz="2400" dirty="0">
                <a:latin typeface="AdvOT1ef757c0"/>
              </a:rPr>
              <a:t>2</a:t>
            </a:r>
            <a:r>
              <a:rPr lang="en-GB" sz="2400" dirty="0">
                <a:latin typeface="AdvP497E2"/>
              </a:rPr>
              <a:t>)</a:t>
            </a:r>
            <a:endParaRPr lang="en-GB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10970273" y="4575903"/>
            <a:ext cx="989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</a:t>
            </a:r>
            <a:r>
              <a:rPr lang="de-DE" dirty="0" smtClean="0"/>
              <a:t>0.2 ppt)</a:t>
            </a:r>
            <a:endParaRPr lang="en-GB" dirty="0"/>
          </a:p>
        </p:txBody>
      </p:sp>
      <p:pic>
        <p:nvPicPr>
          <p:cNvPr id="31" name="Grafik 94" descr="ZylindrischeFalle_generic_color_transp.png"/>
          <p:cNvPicPr>
            <a:picLocks noChangeAspect="1"/>
          </p:cNvPicPr>
          <p:nvPr/>
        </p:nvPicPr>
        <p:blipFill>
          <a:blip r:embed="rId13" cstate="print"/>
          <a:srcRect l="8281" t="3430" r="7921" b="1106"/>
          <a:stretch>
            <a:fillRect/>
          </a:stretch>
        </p:blipFill>
        <p:spPr bwMode="auto">
          <a:xfrm rot="16140000">
            <a:off x="2605423" y="2878476"/>
            <a:ext cx="1537036" cy="461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Gerade Verbindung 84"/>
          <p:cNvCxnSpPr/>
          <p:nvPr/>
        </p:nvCxnSpPr>
        <p:spPr bwMode="auto">
          <a:xfrm rot="5400000" flipH="1">
            <a:off x="3817452" y="5980748"/>
            <a:ext cx="344658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oval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87"/>
          <p:cNvCxnSpPr/>
          <p:nvPr/>
        </p:nvCxnSpPr>
        <p:spPr bwMode="auto">
          <a:xfrm rot="5400000" flipH="1">
            <a:off x="3403134" y="5972517"/>
            <a:ext cx="344658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oval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88"/>
          <p:cNvCxnSpPr/>
          <p:nvPr/>
        </p:nvCxnSpPr>
        <p:spPr bwMode="auto">
          <a:xfrm rot="5400000" flipH="1">
            <a:off x="3002105" y="5972517"/>
            <a:ext cx="344658" cy="0"/>
          </a:xfrm>
          <a:prstGeom prst="line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headEnd type="oval" w="sm" len="sm"/>
            <a:tail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ieren 47"/>
          <p:cNvGrpSpPr>
            <a:grpSpLocks/>
          </p:cNvGrpSpPr>
          <p:nvPr/>
        </p:nvGrpSpPr>
        <p:grpSpPr bwMode="auto">
          <a:xfrm rot="5400000">
            <a:off x="4782681" y="5818349"/>
            <a:ext cx="405302" cy="321658"/>
            <a:chOff x="2369489" y="2212040"/>
            <a:chExt cx="433980" cy="245294"/>
          </a:xfrm>
        </p:grpSpPr>
        <p:cxnSp>
          <p:nvCxnSpPr>
            <p:cNvPr id="46" name="Gerade Verbindung 37"/>
            <p:cNvCxnSpPr/>
            <p:nvPr/>
          </p:nvCxnSpPr>
          <p:spPr>
            <a:xfrm flipH="1">
              <a:off x="2369489" y="2336282"/>
              <a:ext cx="36904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none" w="sm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uppieren 46"/>
            <p:cNvGrpSpPr>
              <a:grpSpLocks/>
            </p:cNvGrpSpPr>
            <p:nvPr/>
          </p:nvGrpSpPr>
          <p:grpSpPr bwMode="auto">
            <a:xfrm>
              <a:off x="2738530" y="2212040"/>
              <a:ext cx="64939" cy="245294"/>
              <a:chOff x="2983773" y="2390615"/>
              <a:chExt cx="64939" cy="245294"/>
            </a:xfrm>
          </p:grpSpPr>
          <p:cxnSp>
            <p:nvCxnSpPr>
              <p:cNvPr id="48" name="Gerade Verbindung 41"/>
              <p:cNvCxnSpPr/>
              <p:nvPr/>
            </p:nvCxnSpPr>
            <p:spPr>
              <a:xfrm>
                <a:off x="2983773" y="2390615"/>
                <a:ext cx="0" cy="24529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 Verbindung 43"/>
              <p:cNvCxnSpPr/>
              <p:nvPr/>
            </p:nvCxnSpPr>
            <p:spPr>
              <a:xfrm>
                <a:off x="3017035" y="2411324"/>
                <a:ext cx="0" cy="20388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Gerade Verbindung 45"/>
              <p:cNvCxnSpPr/>
              <p:nvPr/>
            </p:nvCxnSpPr>
            <p:spPr>
              <a:xfrm>
                <a:off x="3048712" y="2451140"/>
                <a:ext cx="0" cy="12264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uppieren 48"/>
          <p:cNvGrpSpPr>
            <a:grpSpLocks/>
          </p:cNvGrpSpPr>
          <p:nvPr/>
        </p:nvGrpSpPr>
        <p:grpSpPr bwMode="auto">
          <a:xfrm rot="5400000">
            <a:off x="2003549" y="5843192"/>
            <a:ext cx="409739" cy="323747"/>
            <a:chOff x="2394831" y="2218588"/>
            <a:chExt cx="438731" cy="245295"/>
          </a:xfrm>
        </p:grpSpPr>
        <p:cxnSp>
          <p:nvCxnSpPr>
            <p:cNvPr id="41" name="Gerade Verbindung 49"/>
            <p:cNvCxnSpPr/>
            <p:nvPr/>
          </p:nvCxnSpPr>
          <p:spPr>
            <a:xfrm flipH="1">
              <a:off x="2394831" y="2337282"/>
              <a:ext cx="369046" cy="0"/>
            </a:xfrm>
            <a:prstGeom prst="line">
              <a:avLst/>
            </a:prstGeom>
            <a:ln w="19050">
              <a:solidFill>
                <a:schemeClr val="tx1">
                  <a:lumMod val="95000"/>
                  <a:lumOff val="5000"/>
                </a:schemeClr>
              </a:solidFill>
              <a:headEnd type="none" w="sm" len="sm"/>
              <a:tailEnd type="non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uppieren 46"/>
            <p:cNvGrpSpPr>
              <a:grpSpLocks/>
            </p:cNvGrpSpPr>
            <p:nvPr/>
          </p:nvGrpSpPr>
          <p:grpSpPr bwMode="auto">
            <a:xfrm>
              <a:off x="2763871" y="2218588"/>
              <a:ext cx="69691" cy="245295"/>
              <a:chOff x="3009114" y="2397163"/>
              <a:chExt cx="69691" cy="245295"/>
            </a:xfrm>
          </p:grpSpPr>
          <p:cxnSp>
            <p:nvCxnSpPr>
              <p:cNvPr id="43" name="Gerade Verbindung 51"/>
              <p:cNvCxnSpPr/>
              <p:nvPr/>
            </p:nvCxnSpPr>
            <p:spPr>
              <a:xfrm>
                <a:off x="3009114" y="2397163"/>
                <a:ext cx="0" cy="2452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 Verbindung 52"/>
              <p:cNvCxnSpPr/>
              <p:nvPr/>
            </p:nvCxnSpPr>
            <p:spPr>
              <a:xfrm>
                <a:off x="3042376" y="2419318"/>
                <a:ext cx="0" cy="20098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 Verbindung 53"/>
              <p:cNvCxnSpPr/>
              <p:nvPr/>
            </p:nvCxnSpPr>
            <p:spPr>
              <a:xfrm>
                <a:off x="3078805" y="2455719"/>
                <a:ext cx="0" cy="12027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398431" y="6241834"/>
                <a:ext cx="40434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431" y="6241834"/>
                <a:ext cx="404341" cy="369332"/>
              </a:xfrm>
              <a:prstGeom prst="rect">
                <a:avLst/>
              </a:prstGeom>
              <a:blipFill rotWithShape="0">
                <a:blip r:embed="rId14"/>
                <a:stretch>
                  <a:fillRect l="-16418" r="-4478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2969600" y="6245627"/>
                <a:ext cx="395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600" y="6245627"/>
                <a:ext cx="395428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16923" r="-1538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3843905" y="6263335"/>
                <a:ext cx="39542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905" y="6263335"/>
                <a:ext cx="395428" cy="369332"/>
              </a:xfrm>
              <a:prstGeom prst="rect">
                <a:avLst/>
              </a:prstGeom>
              <a:blipFill rotWithShape="0">
                <a:blip r:embed="rId16"/>
                <a:stretch>
                  <a:fillRect l="-18750" r="-1563" b="-98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4134510" y="6230666"/>
                <a:ext cx="1433341" cy="4966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GB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𝒐𝒇𝒇𝒔𝒆𝒕</m:t>
                          </m:r>
                        </m:sub>
                      </m:sSub>
                    </m:oMath>
                  </m:oMathPara>
                </a14:m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4510" y="6230666"/>
                <a:ext cx="1433341" cy="496674"/>
              </a:xfrm>
              <a:prstGeom prst="rect">
                <a:avLst/>
              </a:prstGeom>
              <a:blipFill rotWithShape="0">
                <a:blip r:embed="rId17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/>
          <p:cNvSpPr txBox="1"/>
          <p:nvPr/>
        </p:nvSpPr>
        <p:spPr>
          <a:xfrm>
            <a:off x="8392562" y="6398705"/>
            <a:ext cx="37994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50" dirty="0" smtClean="0"/>
              <a:t>G. </a:t>
            </a:r>
            <a:r>
              <a:rPr lang="en-GB" sz="1050" dirty="0" err="1" smtClean="0"/>
              <a:t>Gabriesle</a:t>
            </a:r>
            <a:r>
              <a:rPr lang="en-GB" sz="1050" dirty="0" smtClean="0"/>
              <a:t> et al., PRL </a:t>
            </a:r>
            <a:r>
              <a:rPr lang="en-GB" sz="1050" b="1" dirty="0" smtClean="0"/>
              <a:t>82</a:t>
            </a:r>
            <a:r>
              <a:rPr lang="en-GB" sz="1050" dirty="0" smtClean="0"/>
              <a:t>, 3199(1999).</a:t>
            </a:r>
          </a:p>
          <a:p>
            <a:pPr algn="r"/>
            <a:r>
              <a:rPr lang="en-GB" sz="1050" dirty="0" smtClean="0"/>
              <a:t>S</a:t>
            </a:r>
            <a:r>
              <a:rPr lang="en-GB" sz="1050" dirty="0"/>
              <a:t>. Ulmer, C. Smorra, A. Mooser et al., </a:t>
            </a:r>
            <a:r>
              <a:rPr lang="en-GB" sz="1050" dirty="0" smtClean="0"/>
              <a:t>Nature </a:t>
            </a:r>
            <a:r>
              <a:rPr lang="en-GB" sz="1050" dirty="0"/>
              <a:t>5</a:t>
            </a:r>
            <a:r>
              <a:rPr lang="de-DE" sz="1050" dirty="0"/>
              <a:t>24, 196-200 (2015).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336801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-0.09531 0.0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66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0.06667 -0.0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-6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05247 0.0009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5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g-factor measurements of protons/antiprotons</a:t>
            </a:r>
            <a:endParaRPr lang="en-GB" sz="28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208" y="1205565"/>
            <a:ext cx="3443438" cy="535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238478" y="1889524"/>
            <a:ext cx="4876452" cy="920135"/>
            <a:chOff x="4487046" y="1845770"/>
            <a:chExt cx="4656954" cy="920135"/>
          </a:xfrm>
        </p:grpSpPr>
        <p:sp>
          <p:nvSpPr>
            <p:cNvPr id="6" name="Rounded Rectangle 5"/>
            <p:cNvSpPr/>
            <p:nvPr/>
          </p:nvSpPr>
          <p:spPr>
            <a:xfrm>
              <a:off x="4487046" y="1845770"/>
              <a:ext cx="4656954" cy="92013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5970052"/>
                </p:ext>
              </p:extLst>
            </p:nvPr>
          </p:nvGraphicFramePr>
          <p:xfrm>
            <a:off x="4693465" y="2061103"/>
            <a:ext cx="2551610" cy="499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7" name="Equation" r:id="rId5" imgW="1231560" imgH="241200" progId="Equation.3">
                    <p:embed/>
                  </p:oleObj>
                </mc:Choice>
                <mc:Fallback>
                  <p:oleObj name="Equation" r:id="rId5" imgW="1231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93465" y="2061103"/>
                          <a:ext cx="2551610" cy="4996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25"/>
            <p:cNvSpPr txBox="1"/>
            <p:nvPr/>
          </p:nvSpPr>
          <p:spPr>
            <a:xfrm>
              <a:off x="7712796" y="2028838"/>
              <a:ext cx="120508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000" dirty="0" smtClean="0"/>
                <a:t>J. </a:t>
              </a:r>
              <a:r>
                <a:rPr lang="en-GB" sz="1000" dirty="0" err="1" smtClean="0"/>
                <a:t>DiSciacca</a:t>
              </a:r>
              <a:r>
                <a:rPr lang="en-GB" sz="1000" dirty="0" smtClean="0"/>
                <a:t> </a:t>
              </a:r>
              <a:r>
                <a:rPr lang="en-GB" sz="1000" i="1" dirty="0" smtClean="0"/>
                <a:t>et al.</a:t>
              </a:r>
              <a:r>
                <a:rPr lang="en-GB" sz="1000" dirty="0" smtClean="0"/>
                <a:t>,</a:t>
              </a:r>
            </a:p>
            <a:p>
              <a:pPr algn="l"/>
              <a:r>
                <a:rPr lang="en-GB" sz="1000" dirty="0" smtClean="0"/>
                <a:t>Phys. Rev. </a:t>
              </a:r>
              <a:r>
                <a:rPr lang="en-GB" sz="1000" dirty="0" err="1" smtClean="0"/>
                <a:t>Lett</a:t>
              </a:r>
              <a:r>
                <a:rPr lang="en-GB" sz="1000" dirty="0" smtClean="0"/>
                <a:t>. </a:t>
              </a:r>
              <a:r>
                <a:rPr lang="en-GB" sz="1000" b="1" dirty="0" smtClean="0"/>
                <a:t>110</a:t>
              </a:r>
              <a:r>
                <a:rPr lang="en-GB" sz="1000" dirty="0"/>
                <a:t>, </a:t>
              </a:r>
              <a:endParaRPr lang="en-GB" sz="1000" dirty="0" smtClean="0"/>
            </a:p>
            <a:p>
              <a:pPr algn="l"/>
              <a:r>
                <a:rPr lang="en-GB" sz="1000" dirty="0" smtClean="0"/>
                <a:t>130801 (2013).</a:t>
              </a:r>
              <a:endParaRPr lang="en-GB" sz="1000" dirty="0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24" y="1227337"/>
            <a:ext cx="715730" cy="4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624" y="3383641"/>
            <a:ext cx="715730" cy="45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6243439" y="4210405"/>
            <a:ext cx="4876452" cy="1014925"/>
            <a:chOff x="4139952" y="3211219"/>
            <a:chExt cx="4876452" cy="1014925"/>
          </a:xfrm>
        </p:grpSpPr>
        <p:sp>
          <p:nvSpPr>
            <p:cNvPr id="12" name="Rounded Rectangle 11"/>
            <p:cNvSpPr/>
            <p:nvPr/>
          </p:nvSpPr>
          <p:spPr>
            <a:xfrm>
              <a:off x="4139952" y="3211219"/>
              <a:ext cx="4876452" cy="101492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25"/>
            <p:cNvSpPr txBox="1"/>
            <p:nvPr/>
          </p:nvSpPr>
          <p:spPr>
            <a:xfrm>
              <a:off x="7517742" y="3518627"/>
              <a:ext cx="1433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/>
                <a:t>A. </a:t>
              </a:r>
              <a:r>
                <a:rPr lang="fr-FR" sz="1000" dirty="0" err="1" smtClean="0"/>
                <a:t>Mooser</a:t>
              </a:r>
              <a:r>
                <a:rPr lang="fr-FR" sz="1000" dirty="0" smtClean="0"/>
                <a:t> </a:t>
              </a:r>
              <a:r>
                <a:rPr lang="fr-FR" sz="1000" i="1" dirty="0"/>
                <a:t>et al</a:t>
              </a:r>
              <a:r>
                <a:rPr lang="fr-FR" sz="1000" i="1" dirty="0" smtClean="0"/>
                <a:t>.</a:t>
              </a:r>
              <a:r>
                <a:rPr lang="fr-FR" sz="1000" dirty="0" smtClean="0"/>
                <a:t>, </a:t>
              </a:r>
            </a:p>
            <a:p>
              <a:r>
                <a:rPr lang="fr-FR" sz="1000" dirty="0" smtClean="0"/>
                <a:t>Nature </a:t>
              </a:r>
              <a:r>
                <a:rPr lang="fr-FR" sz="1000" b="1" dirty="0"/>
                <a:t>509</a:t>
              </a:r>
              <a:r>
                <a:rPr lang="fr-FR" sz="1000" dirty="0"/>
                <a:t>, 596 (2014</a:t>
              </a:r>
              <a:r>
                <a:rPr lang="fr-FR" sz="1000" dirty="0" smtClean="0"/>
                <a:t>).</a:t>
              </a:r>
              <a:endParaRPr lang="fr-FR" sz="1000" dirty="0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06380763"/>
                </p:ext>
              </p:extLst>
            </p:nvPr>
          </p:nvGraphicFramePr>
          <p:xfrm>
            <a:off x="4356100" y="3498850"/>
            <a:ext cx="2998788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238" name="Equation" r:id="rId8" imgW="1447560" imgH="241200" progId="Equation.3">
                    <p:embed/>
                  </p:oleObj>
                </mc:Choice>
                <mc:Fallback>
                  <p:oleObj name="Equation" r:id="rId8" imgW="144756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6100" y="3498850"/>
                          <a:ext cx="2998788" cy="4984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6505059" y="1482702"/>
            <a:ext cx="2061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Antiproton </a:t>
            </a:r>
            <a:r>
              <a:rPr lang="en-GB" i="1" dirty="0" smtClean="0"/>
              <a:t>g</a:t>
            </a:r>
            <a:r>
              <a:rPr lang="en-GB" dirty="0" smtClean="0"/>
              <a:t>-factor: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6459587" y="3841073"/>
            <a:ext cx="1675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Proton </a:t>
            </a:r>
            <a:r>
              <a:rPr lang="en-GB" i="1" dirty="0" smtClean="0"/>
              <a:t>g</a:t>
            </a:r>
            <a:r>
              <a:rPr lang="en-GB" dirty="0" smtClean="0"/>
              <a:t>-factor: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Antiproton gravitational redshift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586957" y="6325735"/>
            <a:ext cx="4605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R. J. </a:t>
            </a:r>
            <a:r>
              <a:rPr lang="en-GB" sz="1200" dirty="0" smtClean="0"/>
              <a:t>Hughes</a:t>
            </a:r>
            <a:r>
              <a:rPr lang="en-GB" sz="1200" dirty="0"/>
              <a:t>, </a:t>
            </a:r>
            <a:r>
              <a:rPr lang="en-GB" sz="1200" dirty="0" smtClean="0"/>
              <a:t>&amp; </a:t>
            </a:r>
            <a:r>
              <a:rPr lang="en-GB" sz="1200" dirty="0"/>
              <a:t> M. H</a:t>
            </a:r>
            <a:r>
              <a:rPr lang="en-GB" sz="1200" dirty="0" smtClean="0"/>
              <a:t>. </a:t>
            </a:r>
            <a:r>
              <a:rPr lang="en-GB" sz="1200" dirty="0" err="1" smtClean="0"/>
              <a:t>Holzscheiter</a:t>
            </a:r>
            <a:r>
              <a:rPr lang="en-GB" sz="1200" dirty="0" smtClean="0"/>
              <a:t>, Phys</a:t>
            </a:r>
            <a:r>
              <a:rPr lang="en-GB" sz="1200" dirty="0"/>
              <a:t>. Rev. Lett. 66, 854-857 (1991</a:t>
            </a:r>
            <a:r>
              <a:rPr lang="en-GB" sz="1200" dirty="0" smtClean="0"/>
              <a:t>).</a:t>
            </a:r>
          </a:p>
          <a:p>
            <a:r>
              <a:rPr lang="en-GB" sz="1200" dirty="0" smtClean="0"/>
              <a:t>R</a:t>
            </a:r>
            <a:r>
              <a:rPr lang="en-GB" sz="1200" dirty="0"/>
              <a:t>. J. </a:t>
            </a:r>
            <a:r>
              <a:rPr lang="en-GB" sz="1200" dirty="0" smtClean="0"/>
              <a:t>Hughes, Contemporary </a:t>
            </a:r>
            <a:r>
              <a:rPr lang="en-GB" sz="1200" dirty="0"/>
              <a:t>Physics, 34:4, </a:t>
            </a:r>
            <a:r>
              <a:rPr lang="en-GB" sz="1200" dirty="0" smtClean="0"/>
              <a:t>177-191 (1993).</a:t>
            </a:r>
            <a:endParaRPr lang="en-GB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421233" y="1064903"/>
            <a:ext cx="6036842" cy="4487486"/>
            <a:chOff x="764008" y="1012070"/>
            <a:chExt cx="7095758" cy="49712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3901903" y="1012070"/>
                  <a:ext cx="106824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→∞</m:t>
                        </m:r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1903" y="1012070"/>
                  <a:ext cx="1068241" cy="43088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r="-604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561675" y="1012070"/>
                  <a:ext cx="2281979" cy="4641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675" y="1012070"/>
                  <a:ext cx="2281979" cy="46410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10294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3883675" y="2955170"/>
                  <a:ext cx="82420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GB" sz="2800" dirty="0" smtClean="0"/>
                    <a:t> R</a:t>
                  </a:r>
                  <a:endParaRPr lang="en-GB" sz="28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3675" y="2955170"/>
                  <a:ext cx="824200" cy="43088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26563" r="-46957" b="-6718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561674" y="2893595"/>
                  <a:ext cx="2281979" cy="46410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en-GB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? </m:t>
                        </m:r>
                        <m:sSub>
                          <m:sSubPr>
                            <m:ctrlPr>
                              <a:rPr lang="en-GB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  <m:acc>
                              <m:accPr>
                                <m:chr m:val="̅"/>
                                <m:ctrlPr>
                                  <a:rPr lang="en-GB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oMath>
                    </m:oMathPara>
                  </a14:m>
                  <a:endParaRPr lang="en-GB" sz="28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1674" y="2893595"/>
                  <a:ext cx="2281979" cy="46410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1014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008" y="1012070"/>
              <a:ext cx="7095758" cy="497129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32204" y="5708572"/>
            <a:ext cx="11732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Assuming CPT Invariance, </a:t>
            </a:r>
            <a:r>
              <a:rPr lang="en-GB" sz="2400" dirty="0" smtClean="0"/>
              <a:t>we can compare the proton/antiproton gravitational redshift.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914813" y="2198151"/>
                <a:ext cx="4133849" cy="6207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GB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GB" sz="20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=−3(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−1) 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𝑈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4813" y="2198151"/>
                <a:ext cx="4133849" cy="620747"/>
              </a:xfrm>
              <a:prstGeom prst="rect">
                <a:avLst/>
              </a:prstGeom>
              <a:blipFill rotWithShape="0">
                <a:blip r:embed="rId8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477011" y="4516209"/>
                <a:ext cx="906850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en-GB" dirty="0"/>
                            <m:t> 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011" y="4516209"/>
                <a:ext cx="906850" cy="319318"/>
              </a:xfrm>
              <a:prstGeom prst="rect">
                <a:avLst/>
              </a:prstGeom>
              <a:blipFill rotWithShape="0">
                <a:blip r:embed="rId9"/>
                <a:stretch>
                  <a:fillRect b="-211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8058150" y="1309811"/>
            <a:ext cx="3762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Constrain of the gravitation anomaly for antiprotons: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9392834" y="4476484"/>
            <a:ext cx="194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constrained to 10</a:t>
            </a:r>
            <a:r>
              <a:rPr lang="en-GB" baseline="30000" dirty="0" smtClean="0"/>
              <a:t>-6</a:t>
            </a:r>
            <a:endParaRPr lang="en-GB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8058150" y="3476781"/>
                <a:ext cx="3642579" cy="844205"/>
              </a:xfrm>
              <a:prstGeom prst="rect">
                <a:avLst/>
              </a:prstGeom>
              <a:ln w="28575"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e>
                            </m:acc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p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1=1</m:t>
                    </m:r>
                    <m:d>
                      <m:d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69</m:t>
                        </m:r>
                      </m:e>
                    </m:d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GB" sz="2000" dirty="0"/>
                  <a:t> </a:t>
                </a: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150" y="3476781"/>
                <a:ext cx="3642579" cy="84420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508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5139" y="1784412"/>
            <a:ext cx="11439062" cy="12428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work of the BASE collaboration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138" y="974584"/>
            <a:ext cx="11439062" cy="5073427"/>
          </a:xfrm>
        </p:spPr>
        <p:txBody>
          <a:bodyPr>
            <a:normAutofit/>
          </a:bodyPr>
          <a:lstStyle/>
          <a:p>
            <a:r>
              <a:rPr lang="en-GB" sz="2200" dirty="0" smtClean="0"/>
              <a:t>Physics:</a:t>
            </a:r>
          </a:p>
          <a:p>
            <a:pPr lvl="1"/>
            <a:r>
              <a:rPr lang="en-GB" sz="2200" b="1" dirty="0" smtClean="0"/>
              <a:t>Antiproton-to-proton charge-to-mass ratio</a:t>
            </a:r>
            <a:r>
              <a:rPr lang="en-GB" sz="2200" dirty="0" smtClean="0"/>
              <a:t> </a:t>
            </a:r>
            <a:r>
              <a:rPr lang="en-GB" sz="2200" b="1" dirty="0" smtClean="0"/>
              <a:t>comparison</a:t>
            </a:r>
            <a:r>
              <a:rPr lang="en-GB" sz="2200" dirty="0" smtClean="0"/>
              <a:t> with 69 </a:t>
            </a:r>
            <a:r>
              <a:rPr lang="en-GB" sz="2200" dirty="0" err="1" smtClean="0"/>
              <a:t>ppt</a:t>
            </a:r>
            <a:r>
              <a:rPr lang="en-GB" sz="2200" dirty="0" smtClean="0"/>
              <a:t> relative precision [1]</a:t>
            </a:r>
          </a:p>
          <a:p>
            <a:pPr lvl="1"/>
            <a:r>
              <a:rPr lang="en-GB" sz="2200" b="1" dirty="0" smtClean="0"/>
              <a:t>Antiproton magnetic moment measurement</a:t>
            </a:r>
            <a:r>
              <a:rPr lang="en-GB" sz="2200" dirty="0" smtClean="0"/>
              <a:t> with 0.8 ppm relative precision [2]</a:t>
            </a:r>
          </a:p>
          <a:p>
            <a:pPr lvl="1"/>
            <a:r>
              <a:rPr lang="en-GB" sz="2200" dirty="0" smtClean="0"/>
              <a:t>Observation of </a:t>
            </a:r>
            <a:r>
              <a:rPr lang="en-GB" sz="2200" b="1" dirty="0" smtClean="0"/>
              <a:t>individual spin transitions of a single antiproton </a:t>
            </a:r>
            <a:r>
              <a:rPr lang="en-GB" sz="2200" dirty="0" smtClean="0"/>
              <a:t>[3]</a:t>
            </a:r>
          </a:p>
          <a:p>
            <a:pPr lvl="1"/>
            <a:r>
              <a:rPr lang="en-GB" sz="2200" b="1" dirty="0" smtClean="0"/>
              <a:t>Antiproton lifetime limit</a:t>
            </a:r>
            <a:r>
              <a:rPr lang="en-GB" sz="2200" dirty="0" smtClean="0"/>
              <a:t> of 10.2 years [4]</a:t>
            </a:r>
          </a:p>
          <a:p>
            <a:pPr lvl="1"/>
            <a:r>
              <a:rPr lang="en-GB" sz="2200" dirty="0"/>
              <a:t>Overview: Technical and Physical Aspects of the BASE </a:t>
            </a:r>
            <a:r>
              <a:rPr lang="en-GB" sz="2200" dirty="0" smtClean="0"/>
              <a:t>experiment [5]</a:t>
            </a:r>
          </a:p>
          <a:p>
            <a:r>
              <a:rPr lang="en-GB" sz="2200" dirty="0" smtClean="0"/>
              <a:t>Technical papers:</a:t>
            </a:r>
            <a:endParaRPr lang="en-GB" sz="2200" dirty="0"/>
          </a:p>
          <a:p>
            <a:pPr lvl="1"/>
            <a:r>
              <a:rPr lang="en-GB" sz="2200" dirty="0" smtClean="0"/>
              <a:t>Antiproton reservoir trap [6]</a:t>
            </a:r>
          </a:p>
          <a:p>
            <a:pPr lvl="1"/>
            <a:r>
              <a:rPr lang="en-GB" sz="2200" dirty="0" smtClean="0"/>
              <a:t>Highly-sensitive image-current detection systems for single particles [7]</a:t>
            </a:r>
          </a:p>
          <a:p>
            <a:endParaRPr lang="en-GB" sz="2200" dirty="0"/>
          </a:p>
        </p:txBody>
      </p:sp>
      <p:grpSp>
        <p:nvGrpSpPr>
          <p:cNvPr id="7" name="Group 6"/>
          <p:cNvGrpSpPr/>
          <p:nvPr/>
        </p:nvGrpSpPr>
        <p:grpSpPr>
          <a:xfrm>
            <a:off x="758660" y="4829112"/>
            <a:ext cx="10882230" cy="1815882"/>
            <a:chOff x="758660" y="4876007"/>
            <a:chExt cx="10882230" cy="1815882"/>
          </a:xfrm>
        </p:grpSpPr>
        <p:sp>
          <p:nvSpPr>
            <p:cNvPr id="4" name="TextBox 3"/>
            <p:cNvSpPr txBox="1"/>
            <p:nvPr/>
          </p:nvSpPr>
          <p:spPr>
            <a:xfrm>
              <a:off x="6145283" y="4876007"/>
              <a:ext cx="5495607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[1] </a:t>
              </a:r>
              <a:r>
                <a:rPr lang="en-GB" sz="1600" dirty="0"/>
                <a:t>S. Ulmer, C. Smorra, </a:t>
              </a:r>
              <a:r>
                <a:rPr lang="en-GB" sz="1600" i="1" dirty="0"/>
                <a:t>et al.</a:t>
              </a:r>
              <a:r>
                <a:rPr lang="en-GB" sz="1600" dirty="0"/>
                <a:t>, Nature </a:t>
              </a:r>
              <a:r>
                <a:rPr lang="en-GB" sz="1600" b="1" dirty="0"/>
                <a:t>5</a:t>
              </a:r>
              <a:r>
                <a:rPr lang="de-DE" sz="1600" b="1" dirty="0"/>
                <a:t>24</a:t>
              </a:r>
              <a:r>
                <a:rPr lang="de-DE" sz="1600" dirty="0"/>
                <a:t>, 196-200 (2015</a:t>
              </a:r>
              <a:r>
                <a:rPr lang="de-DE" sz="1600" dirty="0" smtClean="0"/>
                <a:t>).</a:t>
              </a:r>
              <a:endParaRPr lang="en-GB" sz="1600" dirty="0" smtClean="0"/>
            </a:p>
            <a:p>
              <a:r>
                <a:rPr lang="en-GB" sz="1600" dirty="0" smtClean="0"/>
                <a:t>[2] </a:t>
              </a:r>
              <a:r>
                <a:rPr lang="fr-FR" sz="1600" dirty="0"/>
                <a:t>H. </a:t>
              </a:r>
              <a:r>
                <a:rPr lang="fr-FR" sz="1600" dirty="0" err="1"/>
                <a:t>Nagahama</a:t>
              </a:r>
              <a:r>
                <a:rPr lang="fr-FR" sz="1600" dirty="0"/>
                <a:t>, C. Smorra, </a:t>
              </a:r>
              <a:r>
                <a:rPr lang="fr-FR" sz="1600" i="1" dirty="0"/>
                <a:t>et al.</a:t>
              </a:r>
              <a:r>
                <a:rPr lang="fr-FR" sz="1600" dirty="0"/>
                <a:t>, Nat. </a:t>
              </a:r>
              <a:r>
                <a:rPr lang="fr-FR" sz="1600" dirty="0" err="1"/>
                <a:t>Comm</a:t>
              </a:r>
              <a:r>
                <a:rPr lang="fr-FR" sz="1600" dirty="0"/>
                <a:t>. </a:t>
              </a:r>
              <a:r>
                <a:rPr lang="fr-FR" sz="1600" b="1" dirty="0"/>
                <a:t>8</a:t>
              </a:r>
              <a:r>
                <a:rPr lang="fr-FR" sz="1600" dirty="0"/>
                <a:t>, 14084 (2017</a:t>
              </a:r>
              <a:r>
                <a:rPr lang="fr-FR" sz="1600" dirty="0" smtClean="0"/>
                <a:t>).</a:t>
              </a:r>
              <a:endParaRPr lang="en-GB" sz="1600" dirty="0" smtClean="0"/>
            </a:p>
            <a:p>
              <a:r>
                <a:rPr lang="en-GB" sz="1600" dirty="0" smtClean="0"/>
                <a:t>[3] </a:t>
              </a:r>
              <a:r>
                <a:rPr lang="en-GB" sz="1600" dirty="0"/>
                <a:t>C. Smorra </a:t>
              </a:r>
              <a:r>
                <a:rPr lang="en-GB" sz="1600" i="1" dirty="0"/>
                <a:t>et al.</a:t>
              </a:r>
              <a:r>
                <a:rPr lang="en-GB" sz="1600" dirty="0"/>
                <a:t>, Phys. Lett. B </a:t>
              </a:r>
              <a:r>
                <a:rPr lang="en-GB" sz="1600" b="1" dirty="0"/>
                <a:t>769</a:t>
              </a:r>
              <a:r>
                <a:rPr lang="en-GB" sz="1600" dirty="0"/>
                <a:t>, 1-6 (2017</a:t>
              </a:r>
              <a:r>
                <a:rPr lang="en-GB" sz="1600" dirty="0" smtClean="0"/>
                <a:t>).</a:t>
              </a:r>
            </a:p>
            <a:p>
              <a:r>
                <a:rPr lang="en-GB" sz="1600" dirty="0" smtClean="0"/>
                <a:t>[4] S. </a:t>
              </a:r>
              <a:r>
                <a:rPr lang="en-GB" sz="1600" dirty="0" err="1" smtClean="0"/>
                <a:t>Sellner</a:t>
              </a:r>
              <a:r>
                <a:rPr lang="en-GB" sz="1600" dirty="0" smtClean="0"/>
                <a:t> </a:t>
              </a:r>
              <a:r>
                <a:rPr lang="en-GB" sz="1600" i="1" dirty="0" smtClean="0"/>
                <a:t>et al.</a:t>
              </a:r>
              <a:r>
                <a:rPr lang="en-GB" sz="1600" dirty="0" smtClean="0"/>
                <a:t>, New J. Phys. </a:t>
              </a:r>
              <a:r>
                <a:rPr lang="en-GB" sz="1600" b="1" dirty="0" smtClean="0"/>
                <a:t>19</a:t>
              </a:r>
              <a:r>
                <a:rPr lang="en-GB" sz="1600" dirty="0" smtClean="0"/>
                <a:t>, 083023 (2017).</a:t>
              </a:r>
            </a:p>
            <a:p>
              <a:r>
                <a:rPr lang="en-GB" sz="1600" dirty="0" smtClean="0"/>
                <a:t>[5] </a:t>
              </a:r>
              <a:r>
                <a:rPr lang="en-GB" sz="1600" dirty="0"/>
                <a:t>C. Smorra </a:t>
              </a:r>
              <a:r>
                <a:rPr lang="en-GB" sz="1600" i="1" dirty="0"/>
                <a:t>et al.</a:t>
              </a:r>
              <a:r>
                <a:rPr lang="en-GB" sz="1600" dirty="0"/>
                <a:t>, Eur. Phys. J. </a:t>
              </a:r>
              <a:r>
                <a:rPr lang="en-GB" sz="1600" dirty="0" smtClean="0"/>
                <a:t>ST </a:t>
              </a:r>
              <a:r>
                <a:rPr lang="de-DE" sz="1600" b="1" dirty="0" smtClean="0"/>
                <a:t>224</a:t>
              </a:r>
              <a:r>
                <a:rPr lang="de-DE" sz="1600" dirty="0"/>
                <a:t>, 3055-3108 (2015).</a:t>
              </a:r>
              <a:endParaRPr lang="en-GB" sz="1600" dirty="0"/>
            </a:p>
            <a:p>
              <a:r>
                <a:rPr lang="en-GB" sz="1600" dirty="0" smtClean="0"/>
                <a:t>[6] </a:t>
              </a:r>
              <a:r>
                <a:rPr lang="en-GB" sz="1600" dirty="0"/>
                <a:t>C. Smorra </a:t>
              </a:r>
              <a:r>
                <a:rPr lang="en-GB" sz="1600" i="1" dirty="0"/>
                <a:t>et al.</a:t>
              </a:r>
              <a:r>
                <a:rPr lang="en-GB" sz="1600" dirty="0"/>
                <a:t>, Int. J. Mass </a:t>
              </a:r>
              <a:r>
                <a:rPr lang="en-GB" sz="1600" dirty="0" err="1"/>
                <a:t>Spectr</a:t>
              </a:r>
              <a:r>
                <a:rPr lang="en-GB" sz="1600" dirty="0"/>
                <a:t>. </a:t>
              </a:r>
              <a:r>
                <a:rPr lang="en-GB" sz="1600" b="1" dirty="0"/>
                <a:t>389</a:t>
              </a:r>
              <a:r>
                <a:rPr lang="en-GB" sz="1600" dirty="0"/>
                <a:t>, 10 (2015</a:t>
              </a:r>
              <a:r>
                <a:rPr lang="en-GB" sz="1600" dirty="0" smtClean="0"/>
                <a:t>).</a:t>
              </a:r>
            </a:p>
            <a:p>
              <a:r>
                <a:rPr lang="en-GB" sz="1600" dirty="0" smtClean="0"/>
                <a:t>[7] </a:t>
              </a:r>
              <a:r>
                <a:rPr lang="en-GB" sz="1600" dirty="0"/>
                <a:t>H. </a:t>
              </a:r>
              <a:r>
                <a:rPr lang="en-GB" sz="1600" dirty="0" err="1"/>
                <a:t>Nagahama</a:t>
              </a:r>
              <a:r>
                <a:rPr lang="en-GB" sz="1600" dirty="0"/>
                <a:t> </a:t>
              </a:r>
              <a:r>
                <a:rPr lang="en-GB" sz="1600" i="1" dirty="0"/>
                <a:t>et al.</a:t>
              </a:r>
              <a:r>
                <a:rPr lang="en-GB" sz="1600" dirty="0"/>
                <a:t>, Rev. Sci. Instr. </a:t>
              </a:r>
              <a:r>
                <a:rPr lang="en-GB" sz="1600" b="1" dirty="0" smtClean="0"/>
                <a:t>87</a:t>
              </a:r>
              <a:r>
                <a:rPr lang="en-GB" sz="1600" dirty="0" smtClean="0"/>
                <a:t>, </a:t>
              </a:r>
              <a:r>
                <a:rPr lang="en-GB" sz="1600" dirty="0"/>
                <a:t>113305, (2016</a:t>
              </a:r>
              <a:r>
                <a:rPr lang="en-GB" sz="1600" dirty="0" smtClean="0"/>
                <a:t>).</a:t>
              </a:r>
              <a:endParaRPr lang="en-GB" sz="1600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60" y="4876798"/>
              <a:ext cx="2136550" cy="160881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8732" y="4876007"/>
              <a:ext cx="2493108" cy="16096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28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5783632" y="1802046"/>
            <a:ext cx="2850034" cy="2014848"/>
            <a:chOff x="2951064" y="1774192"/>
            <a:chExt cx="2850034" cy="2014848"/>
          </a:xfrm>
        </p:grpSpPr>
        <p:pic>
          <p:nvPicPr>
            <p:cNvPr id="22" name="Grafik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1064" y="1774192"/>
              <a:ext cx="2850034" cy="2014848"/>
            </a:xfrm>
            <a:prstGeom prst="rect">
              <a:avLst/>
            </a:prstGeom>
          </p:spPr>
        </p:pic>
        <p:grpSp>
          <p:nvGrpSpPr>
            <p:cNvPr id="23" name="Group 56"/>
            <p:cNvGrpSpPr>
              <a:grpSpLocks/>
            </p:cNvGrpSpPr>
            <p:nvPr/>
          </p:nvGrpSpPr>
          <p:grpSpPr bwMode="auto">
            <a:xfrm>
              <a:off x="4368800" y="3089275"/>
              <a:ext cx="203200" cy="268288"/>
              <a:chOff x="1358" y="1456"/>
              <a:chExt cx="128" cy="169"/>
            </a:xfrm>
          </p:grpSpPr>
          <p:sp>
            <p:nvSpPr>
              <p:cNvPr id="30" name="Line 321"/>
              <p:cNvSpPr>
                <a:spLocks noChangeShapeType="1"/>
              </p:cNvSpPr>
              <p:nvPr/>
            </p:nvSpPr>
            <p:spPr bwMode="auto">
              <a:xfrm flipV="1">
                <a:off x="1358" y="1456"/>
                <a:ext cx="128" cy="169"/>
              </a:xfrm>
              <a:prstGeom prst="line">
                <a:avLst/>
              </a:prstGeom>
              <a:noFill/>
              <a:ln w="12700">
                <a:solidFill>
                  <a:srgbClr val="EE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1" name="Oval 320"/>
              <p:cNvSpPr>
                <a:spLocks noChangeArrowheads="1"/>
              </p:cNvSpPr>
              <p:nvPr/>
            </p:nvSpPr>
            <p:spPr bwMode="auto">
              <a:xfrm>
                <a:off x="1358" y="1494"/>
                <a:ext cx="110" cy="1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24" name="Gruppieren 41"/>
            <p:cNvGrpSpPr/>
            <p:nvPr/>
          </p:nvGrpSpPr>
          <p:grpSpPr>
            <a:xfrm>
              <a:off x="3664122" y="2448770"/>
              <a:ext cx="207454" cy="263525"/>
              <a:chOff x="5220072" y="4725144"/>
              <a:chExt cx="207454" cy="263525"/>
            </a:xfrm>
          </p:grpSpPr>
          <p:sp>
            <p:nvSpPr>
              <p:cNvPr id="28" name="Line 353"/>
              <p:cNvSpPr>
                <a:spLocks noChangeShapeType="1"/>
              </p:cNvSpPr>
              <p:nvPr/>
            </p:nvSpPr>
            <p:spPr bwMode="auto">
              <a:xfrm rot="10800000" flipV="1">
                <a:off x="5220072" y="4725144"/>
                <a:ext cx="198438" cy="26352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9" name="Oval 354"/>
              <p:cNvSpPr>
                <a:spLocks noChangeArrowheads="1"/>
              </p:cNvSpPr>
              <p:nvPr/>
            </p:nvSpPr>
            <p:spPr bwMode="auto">
              <a:xfrm rot="10800000">
                <a:off x="5256076" y="4761148"/>
                <a:ext cx="171450" cy="176213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2245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25" name="Gruppieren 44"/>
            <p:cNvGrpSpPr/>
            <p:nvPr/>
          </p:nvGrpSpPr>
          <p:grpSpPr>
            <a:xfrm>
              <a:off x="4749317" y="2448769"/>
              <a:ext cx="207454" cy="263525"/>
              <a:chOff x="5220072" y="4725144"/>
              <a:chExt cx="207454" cy="263525"/>
            </a:xfrm>
          </p:grpSpPr>
          <p:sp>
            <p:nvSpPr>
              <p:cNvPr id="26" name="Line 353"/>
              <p:cNvSpPr>
                <a:spLocks noChangeShapeType="1"/>
              </p:cNvSpPr>
              <p:nvPr/>
            </p:nvSpPr>
            <p:spPr bwMode="auto">
              <a:xfrm rot="10800000" flipV="1">
                <a:off x="5220072" y="4725144"/>
                <a:ext cx="198438" cy="26352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27" name="Oval 354"/>
              <p:cNvSpPr>
                <a:spLocks noChangeArrowheads="1"/>
              </p:cNvSpPr>
              <p:nvPr/>
            </p:nvSpPr>
            <p:spPr bwMode="auto">
              <a:xfrm rot="10800000">
                <a:off x="5256076" y="4761148"/>
                <a:ext cx="171450" cy="176213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2245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baseline="300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Double Trap System in Mainz</a:t>
            </a:r>
            <a:endParaRPr lang="en-GB" dirty="0"/>
          </a:p>
        </p:txBody>
      </p: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302829" y="952225"/>
            <a:ext cx="11697730" cy="5471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CH" sz="2000" dirty="0" smtClean="0"/>
              <a:t>High precision due to spatially separated </a:t>
            </a:r>
            <a:r>
              <a:rPr lang="de-CH" sz="2000" dirty="0"/>
              <a:t>spin state analysis and precision frequency measurements. </a:t>
            </a:r>
            <a:endParaRPr lang="en-GB" sz="2000" dirty="0"/>
          </a:p>
        </p:txBody>
      </p:sp>
      <p:grpSp>
        <p:nvGrpSpPr>
          <p:cNvPr id="4" name="Gruppieren 4"/>
          <p:cNvGrpSpPr/>
          <p:nvPr/>
        </p:nvGrpSpPr>
        <p:grpSpPr>
          <a:xfrm>
            <a:off x="2528843" y="4987507"/>
            <a:ext cx="2772308" cy="962663"/>
            <a:chOff x="379735" y="2570542"/>
            <a:chExt cx="2908208" cy="962663"/>
          </a:xfrm>
        </p:grpSpPr>
        <p:sp>
          <p:nvSpPr>
            <p:cNvPr id="5" name="Rechteck 24"/>
            <p:cNvSpPr/>
            <p:nvPr/>
          </p:nvSpPr>
          <p:spPr bwMode="auto">
            <a:xfrm>
              <a:off x="379735" y="2570542"/>
              <a:ext cx="2681594" cy="962663"/>
            </a:xfrm>
            <a:prstGeom prst="rect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de-DE">
                <a:solidFill>
                  <a:srgbClr val="C00000"/>
                </a:solidFill>
                <a:latin typeface="Arial" charset="0"/>
              </a:endParaRPr>
            </a:p>
          </p:txBody>
        </p:sp>
        <p:sp>
          <p:nvSpPr>
            <p:cNvPr id="6" name="Text Box 32"/>
            <p:cNvSpPr txBox="1">
              <a:spLocks noChangeArrowheads="1"/>
            </p:cNvSpPr>
            <p:nvPr/>
          </p:nvSpPr>
          <p:spPr bwMode="auto">
            <a:xfrm>
              <a:off x="1599238" y="2854356"/>
              <a:ext cx="1688705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Times New Roman" pitchFamily="18" charset="0"/>
                </a:rPr>
                <a:t>Precision Trap</a:t>
              </a:r>
            </a:p>
          </p:txBody>
        </p:sp>
      </p:grpSp>
      <p:sp>
        <p:nvSpPr>
          <p:cNvPr id="7" name="Rechteck 25"/>
          <p:cNvSpPr/>
          <p:nvPr/>
        </p:nvSpPr>
        <p:spPr bwMode="auto">
          <a:xfrm>
            <a:off x="2530765" y="3205701"/>
            <a:ext cx="2554362" cy="726034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8" name="Picture 8" descr="Turm3D_ausdruck3_trans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20182" y="1721442"/>
            <a:ext cx="1362075" cy="4760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17"/>
          <p:cNvSpPr>
            <a:spLocks noChangeShapeType="1"/>
          </p:cNvSpPr>
          <p:nvPr/>
        </p:nvSpPr>
        <p:spPr bwMode="auto">
          <a:xfrm flipH="1">
            <a:off x="2257700" y="3665658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graphicFrame>
        <p:nvGraphicFramePr>
          <p:cNvPr id="10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7630420"/>
              </p:ext>
            </p:extLst>
          </p:nvPr>
        </p:nvGraphicFramePr>
        <p:xfrm>
          <a:off x="2441035" y="6115660"/>
          <a:ext cx="180975" cy="210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13" name="Equation" r:id="rId6" imgW="152268" imgH="203024" progId="">
                  <p:embed/>
                </p:oleObj>
              </mc:Choice>
              <mc:Fallback>
                <p:oleObj name="Equation" r:id="rId6" imgW="152268" imgH="2030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1035" y="6115660"/>
                        <a:ext cx="180975" cy="21082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1988784" y="4421743"/>
            <a:ext cx="83502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C00000"/>
                </a:solidFill>
                <a:latin typeface="Times New Roman" pitchFamily="18" charset="0"/>
              </a:rPr>
              <a:t>44 mm</a:t>
            </a:r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H="1">
            <a:off x="2254525" y="5443772"/>
            <a:ext cx="2714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>
            <a:off x="2358671" y="3668432"/>
            <a:ext cx="0" cy="644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2360258" y="4801599"/>
            <a:ext cx="0" cy="644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2799605" y="6658161"/>
            <a:ext cx="809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>
              <a:solidFill>
                <a:srgbClr val="C00000"/>
              </a:solidFill>
            </a:endParaRP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2838498" y="6411087"/>
            <a:ext cx="70167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C00000"/>
                </a:solidFill>
                <a:latin typeface="Times New Roman" pitchFamily="18" charset="0"/>
              </a:rPr>
              <a:t>19 mm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881739" y="6008479"/>
            <a:ext cx="40087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i="1" dirty="0"/>
              <a:t>H. Dehmelt and P. </a:t>
            </a:r>
            <a:r>
              <a:rPr lang="de-DE" sz="1200" i="1" dirty="0" smtClean="0"/>
              <a:t>Ekström</a:t>
            </a:r>
            <a:r>
              <a:rPr lang="de-DE" sz="1200" i="1" dirty="0"/>
              <a:t>, Bull. Am. Phys. Soc. 18, 72 (1973</a:t>
            </a:r>
            <a:r>
              <a:rPr lang="de-DE" sz="1200" i="1" dirty="0" smtClean="0"/>
              <a:t>).</a:t>
            </a:r>
          </a:p>
          <a:p>
            <a:r>
              <a:rPr lang="de-DE" sz="1200" i="1" dirty="0"/>
              <a:t>E. A. Cornell et al., Phys. Rev. A 41, 312 (1990).</a:t>
            </a:r>
            <a:endParaRPr lang="de-DE" sz="1200" i="1" dirty="0" smtClean="0"/>
          </a:p>
          <a:p>
            <a:r>
              <a:rPr lang="de-DE" sz="1200" i="1" dirty="0" smtClean="0"/>
              <a:t>H</a:t>
            </a:r>
            <a:r>
              <a:rPr lang="de-DE" sz="1200" i="1" dirty="0"/>
              <a:t>. Häffner, Phys. Rev. Lett.85, 5308 (2000</a:t>
            </a:r>
            <a:r>
              <a:rPr lang="de-DE" sz="1200" i="1" dirty="0" smtClean="0"/>
              <a:t>).</a:t>
            </a:r>
          </a:p>
          <a:p>
            <a:pPr lvl="0"/>
            <a:r>
              <a:rPr lang="en-US" sz="1200" dirty="0" smtClean="0">
                <a:ea typeface="SimSun" pitchFamily="2"/>
                <a:cs typeface="Mangal" pitchFamily="2"/>
              </a:rPr>
              <a:t>A. </a:t>
            </a:r>
            <a:r>
              <a:rPr lang="en-US" sz="1200" dirty="0" err="1" smtClean="0">
                <a:ea typeface="SimSun" pitchFamily="2"/>
                <a:cs typeface="Mangal" pitchFamily="2"/>
              </a:rPr>
              <a:t>Mooser</a:t>
            </a:r>
            <a:r>
              <a:rPr lang="en-US" sz="1200" dirty="0" smtClean="0">
                <a:ea typeface="SimSun" pitchFamily="2"/>
                <a:cs typeface="Mangal" pitchFamily="2"/>
              </a:rPr>
              <a:t>, K. Franke  </a:t>
            </a:r>
            <a:r>
              <a:rPr lang="en-US" sz="1200" i="1" dirty="0" smtClean="0">
                <a:ea typeface="SimSun" pitchFamily="2"/>
                <a:cs typeface="Mangal" pitchFamily="2"/>
              </a:rPr>
              <a:t>et al.</a:t>
            </a:r>
            <a:r>
              <a:rPr lang="en-US" sz="1200" dirty="0" smtClean="0">
                <a:ea typeface="SimSun" pitchFamily="2"/>
                <a:cs typeface="Mangal" pitchFamily="2"/>
              </a:rPr>
              <a:t> </a:t>
            </a:r>
            <a:r>
              <a:rPr lang="en-GB" sz="1200" dirty="0" smtClean="0"/>
              <a:t>Phys. Lett. B 723, 78 (2013).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673" y="3744887"/>
            <a:ext cx="3288060" cy="2296821"/>
          </a:xfrm>
          <a:prstGeom prst="rect">
            <a:avLst/>
          </a:prstGeom>
        </p:spPr>
      </p:pic>
      <p:sp>
        <p:nvSpPr>
          <p:cNvPr id="20" name="Nach oben gebogener Pfeil 12"/>
          <p:cNvSpPr/>
          <p:nvPr/>
        </p:nvSpPr>
        <p:spPr bwMode="auto">
          <a:xfrm rot="5400000">
            <a:off x="6684488" y="4068922"/>
            <a:ext cx="972108" cy="468052"/>
          </a:xfrm>
          <a:prstGeom prst="bentUpArrow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latin typeface="Arial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698287" y="1802046"/>
            <a:ext cx="2699792" cy="2061353"/>
            <a:chOff x="6228184" y="1763690"/>
            <a:chExt cx="2915816" cy="2061353"/>
          </a:xfrm>
        </p:grpSpPr>
        <p:pic>
          <p:nvPicPr>
            <p:cNvPr id="33" name="Grafik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1763690"/>
              <a:ext cx="2915816" cy="2061353"/>
            </a:xfrm>
            <a:prstGeom prst="rect">
              <a:avLst/>
            </a:prstGeom>
          </p:spPr>
        </p:pic>
        <p:grpSp>
          <p:nvGrpSpPr>
            <p:cNvPr id="34" name="Gruppieren 48"/>
            <p:cNvGrpSpPr/>
            <p:nvPr/>
          </p:nvGrpSpPr>
          <p:grpSpPr>
            <a:xfrm>
              <a:off x="7473122" y="2508469"/>
              <a:ext cx="207454" cy="263525"/>
              <a:chOff x="5220072" y="4725144"/>
              <a:chExt cx="207454" cy="263525"/>
            </a:xfrm>
          </p:grpSpPr>
          <p:sp>
            <p:nvSpPr>
              <p:cNvPr id="41" name="Line 353"/>
              <p:cNvSpPr>
                <a:spLocks noChangeShapeType="1"/>
              </p:cNvSpPr>
              <p:nvPr/>
            </p:nvSpPr>
            <p:spPr bwMode="auto">
              <a:xfrm rot="10800000" flipV="1">
                <a:off x="5220072" y="4725144"/>
                <a:ext cx="198438" cy="263525"/>
              </a:xfrm>
              <a:prstGeom prst="line">
                <a:avLst/>
              </a:prstGeom>
              <a:noFill/>
              <a:ln w="12700">
                <a:solidFill>
                  <a:srgbClr val="224568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2" name="Oval 354"/>
              <p:cNvSpPr>
                <a:spLocks noChangeArrowheads="1"/>
              </p:cNvSpPr>
              <p:nvPr/>
            </p:nvSpPr>
            <p:spPr bwMode="auto">
              <a:xfrm rot="10800000">
                <a:off x="5256076" y="4761148"/>
                <a:ext cx="171450" cy="176213"/>
              </a:xfrm>
              <a:prstGeom prst="ellipse">
                <a:avLst/>
              </a:prstGeom>
              <a:gradFill rotWithShape="1">
                <a:gsLst>
                  <a:gs pos="0">
                    <a:srgbClr val="F8F8F8"/>
                  </a:gs>
                  <a:gs pos="100000">
                    <a:srgbClr val="224568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35" name="Group 56"/>
            <p:cNvGrpSpPr>
              <a:grpSpLocks/>
            </p:cNvGrpSpPr>
            <p:nvPr/>
          </p:nvGrpSpPr>
          <p:grpSpPr bwMode="auto">
            <a:xfrm>
              <a:off x="6948264" y="2816932"/>
              <a:ext cx="203200" cy="268288"/>
              <a:chOff x="1358" y="1456"/>
              <a:chExt cx="128" cy="169"/>
            </a:xfrm>
          </p:grpSpPr>
          <p:sp>
            <p:nvSpPr>
              <p:cNvPr id="39" name="Line 321"/>
              <p:cNvSpPr>
                <a:spLocks noChangeShapeType="1"/>
              </p:cNvSpPr>
              <p:nvPr/>
            </p:nvSpPr>
            <p:spPr bwMode="auto">
              <a:xfrm flipV="1">
                <a:off x="1358" y="1456"/>
                <a:ext cx="128" cy="169"/>
              </a:xfrm>
              <a:prstGeom prst="line">
                <a:avLst/>
              </a:prstGeom>
              <a:noFill/>
              <a:ln w="12700">
                <a:solidFill>
                  <a:srgbClr val="EE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40" name="Oval 320"/>
              <p:cNvSpPr>
                <a:spLocks noChangeArrowheads="1"/>
              </p:cNvSpPr>
              <p:nvPr/>
            </p:nvSpPr>
            <p:spPr bwMode="auto">
              <a:xfrm>
                <a:off x="1358" y="1494"/>
                <a:ext cx="110" cy="1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baseline="30000" dirty="0"/>
              </a:p>
            </p:txBody>
          </p:sp>
        </p:grpSp>
        <p:grpSp>
          <p:nvGrpSpPr>
            <p:cNvPr id="36" name="Group 56"/>
            <p:cNvGrpSpPr>
              <a:grpSpLocks/>
            </p:cNvGrpSpPr>
            <p:nvPr/>
          </p:nvGrpSpPr>
          <p:grpSpPr bwMode="auto">
            <a:xfrm>
              <a:off x="8100392" y="2708920"/>
              <a:ext cx="203200" cy="268288"/>
              <a:chOff x="1358" y="1456"/>
              <a:chExt cx="128" cy="169"/>
            </a:xfrm>
          </p:grpSpPr>
          <p:sp>
            <p:nvSpPr>
              <p:cNvPr id="37" name="Line 321"/>
              <p:cNvSpPr>
                <a:spLocks noChangeShapeType="1"/>
              </p:cNvSpPr>
              <p:nvPr/>
            </p:nvSpPr>
            <p:spPr bwMode="auto">
              <a:xfrm flipV="1">
                <a:off x="1358" y="1456"/>
                <a:ext cx="128" cy="169"/>
              </a:xfrm>
              <a:prstGeom prst="line">
                <a:avLst/>
              </a:prstGeom>
              <a:noFill/>
              <a:ln w="12700">
                <a:solidFill>
                  <a:srgbClr val="EE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de-DE" dirty="0"/>
              </a:p>
            </p:txBody>
          </p:sp>
          <p:sp>
            <p:nvSpPr>
              <p:cNvPr id="38" name="Oval 320"/>
              <p:cNvSpPr>
                <a:spLocks noChangeArrowheads="1"/>
              </p:cNvSpPr>
              <p:nvPr/>
            </p:nvSpPr>
            <p:spPr bwMode="auto">
              <a:xfrm>
                <a:off x="1358" y="1494"/>
                <a:ext cx="110" cy="11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/>
                <a:endParaRPr lang="en-US" baseline="30000" dirty="0"/>
              </a:p>
            </p:txBody>
          </p:sp>
        </p:grpSp>
      </p:grpSp>
      <p:sp>
        <p:nvSpPr>
          <p:cNvPr id="43" name="Nach oben gebogener Pfeil 21"/>
          <p:cNvSpPr/>
          <p:nvPr/>
        </p:nvSpPr>
        <p:spPr bwMode="auto">
          <a:xfrm>
            <a:off x="10033108" y="3816894"/>
            <a:ext cx="468052" cy="936104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dirty="0">
              <a:latin typeface="Arial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3608963" y="3296908"/>
            <a:ext cx="16201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Analysis </a:t>
            </a:r>
          </a:p>
          <a:p>
            <a:pPr eaLnBrk="1" hangingPunct="1"/>
            <a:r>
              <a:rPr lang="en-US" sz="1600" dirty="0">
                <a:solidFill>
                  <a:schemeClr val="bg1"/>
                </a:solidFill>
                <a:latin typeface="Times New Roman" pitchFamily="18" charset="0"/>
              </a:rPr>
              <a:t>Trap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707501" y="1352110"/>
            <a:ext cx="378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Proton trap system (Mainz University)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>
                <a:spLocks noResize="1"/>
              </p:cNvSpPr>
              <p:nvPr/>
            </p:nvSpPr>
            <p:spPr>
              <a:xfrm>
                <a:off x="492090" y="2570323"/>
                <a:ext cx="1751759" cy="467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𝑀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=−</m:t>
                      </m:r>
                      <m:d>
                        <m:dPr>
                          <m:begChr m:val=""/>
                          <m:endChr m:val="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GB">
                                      <a:latin typeface="Cambria Math"/>
                                    </a:rPr>
                                    <m:t>μ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acc>
                          <m:r>
                            <a:rPr lang="en-GB">
                              <a:latin typeface="Cambria Math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GB">
                              <a:latin typeface="Cambria Math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090" y="2570323"/>
                <a:ext cx="1751759" cy="467640"/>
              </a:xfrm>
              <a:prstGeom prst="rect">
                <a:avLst/>
              </a:prstGeom>
              <a:blipFill rotWithShape="0">
                <a:blip r:embed="rId10"/>
                <a:stretch>
                  <a:fillRect r="-10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566" y="3107827"/>
            <a:ext cx="1880202" cy="11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50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Detection of the radial frequencies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47529" y="940658"/>
            <a:ext cx="87013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Sideband method:</a:t>
            </a:r>
            <a:br>
              <a:rPr lang="en-GB" sz="2000" b="1" dirty="0" smtClean="0"/>
            </a:br>
            <a:r>
              <a:rPr lang="en-GB" sz="2000" b="1" dirty="0" smtClean="0"/>
              <a:t>A radiofrequency </a:t>
            </a:r>
            <a:r>
              <a:rPr lang="en-GB" sz="2000" b="1" dirty="0"/>
              <a:t>drive at </a:t>
            </a:r>
            <a:r>
              <a:rPr lang="en-GB" sz="2000" b="1" dirty="0">
                <a:latin typeface="Symbol" pitchFamily="18" charset="2"/>
              </a:rPr>
              <a:t>n</a:t>
            </a:r>
            <a:r>
              <a:rPr lang="en-GB" sz="2000" b="1" baseline="-25000" dirty="0"/>
              <a:t>+</a:t>
            </a:r>
            <a:r>
              <a:rPr lang="en-GB" sz="2000" b="1" dirty="0"/>
              <a:t> - </a:t>
            </a:r>
            <a:r>
              <a:rPr lang="en-GB" sz="2000" b="1" dirty="0">
                <a:latin typeface="Symbol" pitchFamily="18" charset="2"/>
              </a:rPr>
              <a:t>n</a:t>
            </a:r>
            <a:r>
              <a:rPr lang="en-GB" sz="2000" b="1" baseline="-25000" dirty="0"/>
              <a:t>z </a:t>
            </a:r>
            <a:r>
              <a:rPr lang="en-GB" sz="2000" b="1" dirty="0"/>
              <a:t> or </a:t>
            </a:r>
            <a:r>
              <a:rPr lang="en-GB" sz="2000" b="1" dirty="0">
                <a:latin typeface="Symbol" pitchFamily="18" charset="2"/>
              </a:rPr>
              <a:t>n</a:t>
            </a:r>
            <a:r>
              <a:rPr lang="en-GB" sz="2000" b="1" baseline="-25000" dirty="0"/>
              <a:t>z  </a:t>
            </a:r>
            <a:r>
              <a:rPr lang="en-GB" sz="2000" b="1" dirty="0">
                <a:latin typeface="Symbol" pitchFamily="18" charset="2"/>
              </a:rPr>
              <a:t>+ n</a:t>
            </a:r>
            <a:r>
              <a:rPr lang="en-GB" sz="2000" b="1" baseline="-25000" dirty="0"/>
              <a:t>-</a:t>
            </a:r>
            <a:r>
              <a:rPr lang="en-GB" sz="2000" b="1" dirty="0"/>
              <a:t> couples </a:t>
            </a:r>
            <a:r>
              <a:rPr lang="en-GB" sz="2000" b="1" dirty="0" smtClean="0"/>
              <a:t>two </a:t>
            </a:r>
            <a:r>
              <a:rPr lang="en-GB" sz="2000" b="1" dirty="0" err="1" smtClean="0"/>
              <a:t>eigenmotions</a:t>
            </a:r>
            <a:r>
              <a:rPr lang="en-GB" sz="2000" b="1" dirty="0"/>
              <a:t>. </a:t>
            </a:r>
            <a:r>
              <a:rPr lang="en-GB" sz="2000" b="1" dirty="0" smtClean="0"/>
              <a:t/>
            </a:r>
            <a:br>
              <a:rPr lang="en-GB" sz="2000" b="1" dirty="0" smtClean="0"/>
            </a:br>
            <a:r>
              <a:rPr lang="en-GB" sz="2000" b="1" dirty="0" smtClean="0"/>
              <a:t>The amplitudes </a:t>
            </a:r>
            <a:r>
              <a:rPr lang="en-GB" sz="2000" b="1" dirty="0"/>
              <a:t>of the two states are periodically exchanged.</a:t>
            </a:r>
            <a:endParaRPr lang="en-GB" sz="2000" b="1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945442" y="2225399"/>
            <a:ext cx="5579765" cy="4123304"/>
            <a:chOff x="973434" y="2001464"/>
            <a:chExt cx="5579765" cy="4123304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2078" y="2001464"/>
              <a:ext cx="5231121" cy="3852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 rot="10800000">
              <a:off x="973434" y="2707382"/>
              <a:ext cx="461665" cy="18722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GB" dirty="0"/>
                <a:t>Amplitude (</a:t>
              </a:r>
              <a:r>
                <a:rPr lang="en-GB" dirty="0" err="1"/>
                <a:t>dBm</a:t>
              </a:r>
              <a:r>
                <a:rPr lang="en-GB" dirty="0"/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33349" y="5755436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Symbol" pitchFamily="18" charset="2"/>
                </a:rPr>
                <a:t>n</a:t>
              </a:r>
              <a:r>
                <a:rPr lang="en-GB" dirty="0"/>
                <a:t>-</a:t>
              </a:r>
              <a:r>
                <a:rPr lang="en-GB" dirty="0">
                  <a:latin typeface="Symbol" pitchFamily="18" charset="2"/>
                </a:rPr>
                <a:t>n</a:t>
              </a:r>
              <a:r>
                <a:rPr lang="en-GB" baseline="-25000" dirty="0"/>
                <a:t>z</a:t>
              </a:r>
              <a:r>
                <a:rPr lang="en-GB" dirty="0"/>
                <a:t> (Hz)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050078" y="2198762"/>
            <a:ext cx="463184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magnetron frequency and the reduced cyclotron frequency can be measured by detecting 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/>
              <a:t>l</a:t>
            </a:r>
            <a:r>
              <a:rPr lang="en-GB" dirty="0"/>
              <a:t>, 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/>
              <a:t>r</a:t>
            </a:r>
            <a:r>
              <a:rPr lang="en-GB" dirty="0"/>
              <a:t> and </a:t>
            </a:r>
            <a:r>
              <a:rPr lang="en-GB" dirty="0">
                <a:latin typeface="Symbol" panose="05050102010706020507" pitchFamily="18" charset="2"/>
              </a:rPr>
              <a:t>n</a:t>
            </a:r>
            <a:r>
              <a:rPr lang="en-GB" baseline="-25000" dirty="0"/>
              <a:t>z</a:t>
            </a:r>
          </a:p>
          <a:p>
            <a:endParaRPr lang="en-GB" baseline="-25000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Using </a:t>
            </a:r>
            <a:r>
              <a:rPr lang="en-GB" dirty="0"/>
              <a:t>the invariance theorem</a:t>
            </a:r>
            <a:endParaRPr lang="en-GB" baseline="-25000" dirty="0"/>
          </a:p>
          <a:p>
            <a:endParaRPr lang="en-GB" baseline="-25000" dirty="0"/>
          </a:p>
          <a:p>
            <a:endParaRPr lang="en-GB" baseline="-25000" dirty="0"/>
          </a:p>
          <a:p>
            <a:endParaRPr lang="en-GB" baseline="-25000" dirty="0"/>
          </a:p>
          <a:p>
            <a:endParaRPr lang="en-GB" dirty="0"/>
          </a:p>
          <a:p>
            <a:r>
              <a:rPr lang="en-GB" dirty="0"/>
              <a:t>the free cyclotron frequency is derived.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148883"/>
              </p:ext>
            </p:extLst>
          </p:nvPr>
        </p:nvGraphicFramePr>
        <p:xfrm>
          <a:off x="7604801" y="5069615"/>
          <a:ext cx="2239962" cy="51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37" name="Formel" r:id="rId5" imgW="1054100" imgH="241300" progId="Equation.3">
                  <p:embed/>
                </p:oleObj>
              </mc:Choice>
              <mc:Fallback>
                <p:oleObj name="Formel" r:id="rId5" imgW="10541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801" y="5069615"/>
                        <a:ext cx="2239962" cy="512762"/>
                      </a:xfrm>
                      <a:prstGeom prst="rect">
                        <a:avLst/>
                      </a:prstGeom>
                      <a:solidFill>
                        <a:srgbClr val="DCE6F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174" y="3980187"/>
            <a:ext cx="3193325" cy="595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8609" y="3142376"/>
            <a:ext cx="3234353" cy="80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1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912" y="202930"/>
            <a:ext cx="8229600" cy="705790"/>
          </a:xfrm>
        </p:spPr>
        <p:txBody>
          <a:bodyPr>
            <a:noAutofit/>
          </a:bodyPr>
          <a:lstStyle/>
          <a:p>
            <a:r>
              <a:rPr lang="de-CH" sz="3600" dirty="0"/>
              <a:t>The Magnetic Moment of the Proton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52737"/>
            <a:ext cx="8229600" cy="576064"/>
          </a:xfrm>
        </p:spPr>
        <p:txBody>
          <a:bodyPr>
            <a:normAutofit fontScale="85000" lnSpcReduction="10000"/>
          </a:bodyPr>
          <a:lstStyle/>
          <a:p>
            <a:r>
              <a:rPr lang="de-CH" dirty="0"/>
              <a:t>Sweeping excitation frequency -&gt; g factor resonance 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447884"/>
              </p:ext>
            </p:extLst>
          </p:nvPr>
        </p:nvGraphicFramePr>
        <p:xfrm>
          <a:off x="1810205" y="1340458"/>
          <a:ext cx="5040560" cy="3520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9" name="Graph" r:id="rId4" imgW="4154400" imgH="2901600" progId="Origin50.Graph">
                  <p:embed/>
                </p:oleObj>
              </mc:Choice>
              <mc:Fallback>
                <p:oleObj name="Graph" r:id="rId4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10205" y="1340458"/>
                        <a:ext cx="5040560" cy="3520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991544" y="5517232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2800" dirty="0"/>
              <a:t>First direct high precision measurement of the proton magnetic moment. </a:t>
            </a:r>
          </a:p>
          <a:p>
            <a:r>
              <a:rPr lang="de-CH" sz="2800" dirty="0"/>
              <a:t>Improves 42 year old MASER value by factor of 2.5</a:t>
            </a:r>
          </a:p>
          <a:p>
            <a:r>
              <a:rPr lang="de-CH" sz="2800" dirty="0"/>
              <a:t>Value in agreement with accepted CODATA value, but 2.5 times more precise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197370" y="4922004"/>
            <a:ext cx="3914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g/2 = 2.792847350 (7) (6)</a:t>
            </a:r>
          </a:p>
        </p:txBody>
      </p:sp>
      <p:sp>
        <p:nvSpPr>
          <p:cNvPr id="8" name="Rectangle 7"/>
          <p:cNvSpPr/>
          <p:nvPr/>
        </p:nvSpPr>
        <p:spPr>
          <a:xfrm>
            <a:off x="6456040" y="2729826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latin typeface="AdvOTe831afd5"/>
              </a:rPr>
              <a:t>A. Mooser, S. Ulmer, K. </a:t>
            </a:r>
            <a:r>
              <a:rPr lang="en-GB" sz="1200" dirty="0" err="1">
                <a:latin typeface="AdvOTe831afd5"/>
              </a:rPr>
              <a:t>Blaum</a:t>
            </a:r>
            <a:r>
              <a:rPr lang="en-GB" sz="1200" dirty="0">
                <a:latin typeface="AdvOTe831afd5"/>
              </a:rPr>
              <a:t>, K. Franke, H. </a:t>
            </a:r>
            <a:r>
              <a:rPr lang="en-GB" sz="1200" dirty="0" err="1">
                <a:latin typeface="AdvOTe831afd5"/>
              </a:rPr>
              <a:t>Kracke</a:t>
            </a:r>
            <a:r>
              <a:rPr lang="en-GB" sz="1200" dirty="0">
                <a:latin typeface="AdvOTe831afd5"/>
              </a:rPr>
              <a:t>, C. Leiteritz, W. Quint, C. Smorra, </a:t>
            </a:r>
            <a:r>
              <a:rPr lang="en-GB" sz="1200" dirty="0" err="1">
                <a:latin typeface="AdvOTe831afd5"/>
              </a:rPr>
              <a:t>J.Walz</a:t>
            </a:r>
            <a:r>
              <a:rPr lang="en-GB" sz="1200" b="1" dirty="0">
                <a:latin typeface="AdvOTe831afd5"/>
              </a:rPr>
              <a:t>, Nature 509, 596 (2014)</a:t>
            </a:r>
            <a:endParaRPr lang="en-GB" sz="12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033" y="1727204"/>
            <a:ext cx="3970425" cy="1002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6040" y="3448164"/>
            <a:ext cx="32594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Line width: </a:t>
            </a:r>
          </a:p>
          <a:p>
            <a:r>
              <a:rPr lang="en-GB" dirty="0"/>
              <a:t>due to saturation and residual B</a:t>
            </a:r>
            <a:r>
              <a:rPr lang="en-GB" baseline="-25000" dirty="0"/>
              <a:t>2</a:t>
            </a:r>
          </a:p>
          <a:p>
            <a:r>
              <a:rPr lang="en-GB" dirty="0"/>
              <a:t>In precision trap.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45927" y="6536377"/>
            <a:ext cx="27460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A. </a:t>
            </a:r>
            <a:r>
              <a:rPr lang="en-GB" sz="1200" dirty="0" err="1" smtClean="0"/>
              <a:t>Mooser</a:t>
            </a:r>
            <a:r>
              <a:rPr lang="en-GB" sz="1200" dirty="0"/>
              <a:t> </a:t>
            </a:r>
            <a:r>
              <a:rPr lang="en-GB" sz="1200" dirty="0" smtClean="0"/>
              <a:t>et al., Nature 509, 596 (2014).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0412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Antiproton charge-to-mass ratio</a:t>
            </a:r>
            <a:endParaRPr lang="en-GB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56395"/>
              </p:ext>
            </p:extLst>
          </p:nvPr>
        </p:nvGraphicFramePr>
        <p:xfrm>
          <a:off x="5155222" y="1019175"/>
          <a:ext cx="6969640" cy="4900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76" name="Acrobat Document" r:id="rId4" imgW="10332360" imgH="7264080" progId="Acrobat.Document.11">
                  <p:embed/>
                </p:oleObj>
              </mc:Choice>
              <mc:Fallback>
                <p:oleObj name="Acrobat Document" r:id="rId4" imgW="10332360" imgH="726408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55222" y="1019175"/>
                        <a:ext cx="6969640" cy="4900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6250" y="1143000"/>
            <a:ext cx="50006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TRAP I: 100 protons vs. 100 antiprotons (40 ppb)</a:t>
            </a:r>
          </a:p>
          <a:p>
            <a:r>
              <a:rPr lang="en-GB" dirty="0" smtClean="0"/>
              <a:t>Limit: Coulomb interaction</a:t>
            </a:r>
          </a:p>
          <a:p>
            <a:endParaRPr lang="en-GB" dirty="0" smtClean="0"/>
          </a:p>
          <a:p>
            <a:r>
              <a:rPr lang="en-GB" b="1" dirty="0" smtClean="0"/>
              <a:t>TRAP II: 1 proton vs. 1 antiproton (1.1 ppb)</a:t>
            </a:r>
            <a:br>
              <a:rPr lang="en-GB" b="1" dirty="0" smtClean="0"/>
            </a:br>
            <a:r>
              <a:rPr lang="en-GB" dirty="0" smtClean="0"/>
              <a:t>Limit: Magnetic field gradient</a:t>
            </a:r>
            <a:br>
              <a:rPr lang="en-GB" dirty="0" smtClean="0"/>
            </a:br>
            <a:r>
              <a:rPr lang="en-GB" dirty="0" smtClean="0"/>
              <a:t>“Trap Asymmetry”</a:t>
            </a:r>
          </a:p>
          <a:p>
            <a:endParaRPr lang="en-GB" dirty="0"/>
          </a:p>
          <a:p>
            <a:r>
              <a:rPr lang="en-GB" b="1" dirty="0" smtClean="0"/>
              <a:t>TRAP III: Co-trapped negative hydrogen ion (H</a:t>
            </a:r>
            <a:r>
              <a:rPr lang="en-GB" b="1" baseline="30000" dirty="0" smtClean="0"/>
              <a:t>-</a:t>
            </a:r>
            <a:r>
              <a:rPr lang="en-GB" b="1" dirty="0" smtClean="0"/>
              <a:t>) and antiproton (90 </a:t>
            </a:r>
            <a:r>
              <a:rPr lang="en-GB" b="1" dirty="0" err="1" smtClean="0"/>
              <a:t>ppt</a:t>
            </a:r>
            <a:r>
              <a:rPr lang="en-GB" b="1" dirty="0" smtClean="0"/>
              <a:t>)</a:t>
            </a:r>
          </a:p>
          <a:p>
            <a:r>
              <a:rPr lang="en-GB" dirty="0" smtClean="0"/>
              <a:t>Limit: Magnetic field stability, </a:t>
            </a:r>
            <a:br>
              <a:rPr lang="en-GB" dirty="0" smtClean="0"/>
            </a:br>
            <a:r>
              <a:rPr lang="en-GB" dirty="0" smtClean="0"/>
              <a:t>extrapolation to zero energy</a:t>
            </a:r>
          </a:p>
          <a:p>
            <a:endParaRPr lang="en-GB" dirty="0"/>
          </a:p>
          <a:p>
            <a:r>
              <a:rPr lang="en-GB" b="1" dirty="0" smtClean="0"/>
              <a:t>BASE I: Fast exchange of 1 H</a:t>
            </a:r>
            <a:r>
              <a:rPr lang="en-GB" b="1" baseline="30000" dirty="0" smtClean="0"/>
              <a:t>-</a:t>
            </a:r>
            <a:r>
              <a:rPr lang="en-GB" b="1" dirty="0" smtClean="0"/>
              <a:t> ion and 1 antiproton (69 </a:t>
            </a:r>
            <a:r>
              <a:rPr lang="en-GB" b="1" dirty="0" err="1" smtClean="0"/>
              <a:t>ppt</a:t>
            </a:r>
            <a:r>
              <a:rPr lang="en-GB" b="1" dirty="0" smtClean="0"/>
              <a:t>)</a:t>
            </a:r>
          </a:p>
          <a:p>
            <a:r>
              <a:rPr lang="en-GB" dirty="0"/>
              <a:t>Limit: Magnetic field stability, </a:t>
            </a:r>
            <a:r>
              <a:rPr lang="en-GB" dirty="0" smtClean="0"/>
              <a:t>trap asymmetry</a:t>
            </a:r>
            <a:endParaRPr lang="en-GB" b="1" dirty="0"/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990050" y="5919302"/>
            <a:ext cx="4058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G. </a:t>
            </a:r>
            <a:r>
              <a:rPr lang="en-GB" sz="1400" dirty="0" err="1" smtClean="0"/>
              <a:t>Gabrielse</a:t>
            </a:r>
            <a:r>
              <a:rPr lang="en-GB" sz="1400" dirty="0" smtClean="0"/>
              <a:t> et al., Phys. Rev. Lett. 82, 3198 (1999).</a:t>
            </a:r>
          </a:p>
          <a:p>
            <a:r>
              <a:rPr lang="en-GB" sz="1400" dirty="0" smtClean="0"/>
              <a:t>G. </a:t>
            </a:r>
            <a:r>
              <a:rPr lang="en-GB" sz="1400" dirty="0" err="1" smtClean="0"/>
              <a:t>Gabrielse</a:t>
            </a:r>
            <a:r>
              <a:rPr lang="en-GB" sz="1400" dirty="0" smtClean="0"/>
              <a:t>, Int. J. Mass </a:t>
            </a:r>
            <a:r>
              <a:rPr lang="en-GB" sz="1400" dirty="0" err="1" smtClean="0"/>
              <a:t>Spectr</a:t>
            </a:r>
            <a:r>
              <a:rPr lang="en-GB" sz="1400" dirty="0" smtClean="0"/>
              <a:t>. 251, 273-280 (2006).</a:t>
            </a:r>
          </a:p>
          <a:p>
            <a:r>
              <a:rPr lang="en-GB" sz="1400" i="1" dirty="0" smtClean="0"/>
              <a:t>S. Ulmer, C. Smorra et al., Nature 524, 196 (2015).</a:t>
            </a:r>
            <a:endParaRPr lang="en-GB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184" y="5335292"/>
            <a:ext cx="4691104" cy="116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of the state-of-art method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304" y="1088572"/>
            <a:ext cx="3220427" cy="2539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05" y="3807717"/>
            <a:ext cx="6873366" cy="2668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1326" y="1953385"/>
            <a:ext cx="3770812" cy="1115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7166" y="1195926"/>
            <a:ext cx="697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Transition amplitude for electric dipole transitions in the cyclotron mode: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11783" y="2160574"/>
                <a:ext cx="1563189" cy="701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𝑑𝑛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l-GR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Sup>
                        <m:sSubSupPr>
                          <m:ctrl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783" y="2160574"/>
                <a:ext cx="1563189" cy="701218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 flipH="1">
            <a:off x="1254035" y="3807717"/>
            <a:ext cx="426719" cy="55888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680754" y="3807717"/>
            <a:ext cx="1907177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587931" y="3807717"/>
            <a:ext cx="879566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467497" y="3807716"/>
            <a:ext cx="287383" cy="37239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733211" y="3943734"/>
            <a:ext cx="4023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Resistive cooling to prepare particles with high spin-flip fidelity is inefficient!</a:t>
            </a:r>
          </a:p>
          <a:p>
            <a:endParaRPr lang="en-GB" dirty="0" smtClean="0"/>
          </a:p>
          <a:p>
            <a:r>
              <a:rPr lang="en-GB" dirty="0" smtClean="0"/>
              <a:t>3 hours for each </a:t>
            </a:r>
            <a:r>
              <a:rPr lang="en-GB" dirty="0" err="1" smtClean="0"/>
              <a:t>Larmor</a:t>
            </a:r>
            <a:r>
              <a:rPr lang="en-GB" dirty="0" smtClean="0"/>
              <a:t> resonance data point are required</a:t>
            </a:r>
          </a:p>
          <a:p>
            <a:endParaRPr lang="en-GB" dirty="0"/>
          </a:p>
          <a:p>
            <a:r>
              <a:rPr lang="en-GB" dirty="0" smtClean="0"/>
              <a:t>400 data points in 4 month measurement time for 3.3 ppb</a:t>
            </a:r>
            <a:endParaRPr lang="en-GB" dirty="0"/>
          </a:p>
        </p:txBody>
      </p:sp>
      <p:sp>
        <p:nvSpPr>
          <p:cNvPr id="33" name="Rectangle 32"/>
          <p:cNvSpPr/>
          <p:nvPr/>
        </p:nvSpPr>
        <p:spPr>
          <a:xfrm>
            <a:off x="8568572" y="6318446"/>
            <a:ext cx="3623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 smtClean="0">
                <a:ea typeface="SimSun" pitchFamily="2"/>
                <a:cs typeface="Mangal" pitchFamily="2"/>
              </a:rPr>
              <a:t>A. Mooser et al., Phys. Rev. Lett. 110, 140405 (2013).</a:t>
            </a:r>
          </a:p>
          <a:p>
            <a:pPr lvl="0"/>
            <a:r>
              <a:rPr lang="en-US" sz="1200" dirty="0" smtClean="0">
                <a:ea typeface="SimSun" pitchFamily="2"/>
                <a:cs typeface="Mangal" pitchFamily="2"/>
              </a:rPr>
              <a:t>A</a:t>
            </a:r>
            <a:r>
              <a:rPr lang="en-US" sz="1200" dirty="0">
                <a:ea typeface="SimSun" pitchFamily="2"/>
                <a:cs typeface="Mangal" pitchFamily="2"/>
              </a:rPr>
              <a:t>. Mooser, K. Franke  </a:t>
            </a:r>
            <a:r>
              <a:rPr lang="en-US" sz="1200" i="1" dirty="0">
                <a:ea typeface="SimSun" pitchFamily="2"/>
                <a:cs typeface="Mangal" pitchFamily="2"/>
              </a:rPr>
              <a:t>et al.</a:t>
            </a:r>
            <a:r>
              <a:rPr lang="en-US" sz="1200" dirty="0">
                <a:ea typeface="SimSun" pitchFamily="2"/>
                <a:cs typeface="Mangal" pitchFamily="2"/>
              </a:rPr>
              <a:t> </a:t>
            </a:r>
            <a:r>
              <a:rPr lang="en-GB" sz="1200" dirty="0"/>
              <a:t>Phys. Lett. B 723, 78 (2013).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1158" y="399391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1 K</a:t>
            </a:r>
            <a:endParaRPr lang="en-GB" b="1" dirty="0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5695407" y="3993915"/>
            <a:ext cx="17417" cy="199758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1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(anti-)protons with laser cooled ions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323" y="1241891"/>
            <a:ext cx="4276435" cy="5277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352906" y="3954235"/>
                <a:ext cx="3549626" cy="896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𝑒𝑥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𝐵𝑒</m:t>
                                      </m:r>
                                    </m:sub>
                                  </m:s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rad>
                          <m:sSub>
                            <m:sSub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906" y="3954235"/>
                <a:ext cx="3549626" cy="89614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5320937" y="941215"/>
            <a:ext cx="622662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Laser-cooling provides a deterministic cooling scheme to cool to the ground-state of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(Anti-)Protons have no optical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Use the methods proposed by </a:t>
            </a:r>
            <a:r>
              <a:rPr lang="en-GB" dirty="0" err="1" smtClean="0"/>
              <a:t>Wineland</a:t>
            </a:r>
            <a:r>
              <a:rPr lang="en-GB" dirty="0" smtClean="0"/>
              <a:t>/</a:t>
            </a:r>
            <a:r>
              <a:rPr lang="en-GB" dirty="0" err="1" smtClean="0"/>
              <a:t>Heinzen</a:t>
            </a:r>
            <a:r>
              <a:rPr lang="en-GB" dirty="0" smtClean="0"/>
              <a:t> to form a coupled harmonic quantum oscillator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Direct coupling by coulomb interaction in a microtrap </a:t>
            </a:r>
            <a:br>
              <a:rPr lang="en-GB" dirty="0" smtClean="0"/>
            </a:br>
            <a:r>
              <a:rPr lang="en-GB" dirty="0" smtClean="0"/>
              <a:t>(2d = 200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Cooling times of 1 ms can be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Increases data collection rate of the state-of-art method </a:t>
            </a:r>
            <a:br>
              <a:rPr lang="en-GB" dirty="0" smtClean="0"/>
            </a:br>
            <a:r>
              <a:rPr lang="en-GB" dirty="0" smtClean="0"/>
              <a:t>by a factor of ~ 50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258277" y="6296527"/>
            <a:ext cx="4933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C. </a:t>
            </a:r>
            <a:r>
              <a:rPr lang="en-GB" sz="1400" dirty="0" err="1" smtClean="0"/>
              <a:t>Ospelkaus</a:t>
            </a:r>
            <a:r>
              <a:rPr lang="en-GB" sz="1400" dirty="0" smtClean="0"/>
              <a:t>, M. </a:t>
            </a:r>
            <a:r>
              <a:rPr lang="en-GB" sz="1400" dirty="0" err="1" smtClean="0"/>
              <a:t>Niemann</a:t>
            </a:r>
            <a:r>
              <a:rPr lang="en-GB" sz="1400" dirty="0" smtClean="0"/>
              <a:t>, A. </a:t>
            </a:r>
            <a:r>
              <a:rPr lang="en-GB" sz="1400" dirty="0" err="1" smtClean="0"/>
              <a:t>Paschke</a:t>
            </a:r>
            <a:r>
              <a:rPr lang="en-GB" sz="1400" dirty="0" smtClean="0"/>
              <a:t> </a:t>
            </a:r>
            <a:r>
              <a:rPr lang="en-GB" sz="1400" i="1" dirty="0" smtClean="0"/>
              <a:t>et al.</a:t>
            </a:r>
          </a:p>
          <a:p>
            <a:r>
              <a:rPr lang="en-GB" sz="1400" dirty="0" smtClean="0"/>
              <a:t>M. </a:t>
            </a:r>
            <a:r>
              <a:rPr lang="en-GB" sz="1400" dirty="0" err="1" smtClean="0"/>
              <a:t>Niemann</a:t>
            </a:r>
            <a:r>
              <a:rPr lang="en-GB" sz="1400" dirty="0" smtClean="0"/>
              <a:t>, Master Thesis, Leibniz </a:t>
            </a:r>
            <a:r>
              <a:rPr lang="en-GB" sz="1400" dirty="0" err="1" smtClean="0"/>
              <a:t>Universit</a:t>
            </a:r>
            <a:r>
              <a:rPr lang="de-DE" sz="1400" dirty="0" smtClean="0"/>
              <a:t>ät Hannover</a:t>
            </a:r>
            <a:r>
              <a:rPr lang="en-GB" sz="1400" dirty="0" smtClean="0"/>
              <a:t> (2013).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5992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Systematic Studies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794" y="4674212"/>
            <a:ext cx="4764238" cy="1493703"/>
          </a:xfrm>
        </p:spPr>
        <p:txBody>
          <a:bodyPr>
            <a:normAutofit/>
          </a:bodyPr>
          <a:lstStyle/>
          <a:p>
            <a:r>
              <a:rPr lang="en-GB" sz="2000" dirty="0"/>
              <a:t>High sampling rate enables us to perform detailed systematic </a:t>
            </a:r>
            <a:r>
              <a:rPr lang="en-GB" sz="2000" dirty="0" smtClean="0"/>
              <a:t>studies</a:t>
            </a:r>
          </a:p>
          <a:p>
            <a:r>
              <a:rPr lang="en-GB" sz="2000" dirty="0" smtClean="0"/>
              <a:t>Magnetic field fluctuations are the most significant uncertainty contribution</a:t>
            </a:r>
            <a:endParaRPr lang="en-GB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032" y="899232"/>
            <a:ext cx="4020068" cy="5903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899" y="1484784"/>
            <a:ext cx="3554251" cy="218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697" y="384853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100 ppb fluctuation by the AD</a:t>
            </a:r>
          </a:p>
          <a:p>
            <a:r>
              <a:rPr lang="en-GB" dirty="0"/>
              <a:t>Reduced by </a:t>
            </a:r>
            <a:r>
              <a:rPr lang="en-GB" dirty="0" smtClean="0"/>
              <a:t>self-shielding factor </a:t>
            </a:r>
            <a:r>
              <a:rPr lang="en-GB" dirty="0"/>
              <a:t>of </a:t>
            </a:r>
            <a:r>
              <a:rPr lang="en-GB" dirty="0" smtClean="0"/>
              <a:t>10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207568" y="11154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 – Magnetic Noise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7568" y="3545633"/>
            <a:ext cx="600946" cy="123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87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prospects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391" y="1812993"/>
            <a:ext cx="5704632" cy="3383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9705" y="1166662"/>
            <a:ext cx="4808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Phase methods allow to achieve higher precision </a:t>
            </a:r>
          </a:p>
          <a:p>
            <a:r>
              <a:rPr lang="en-GB" dirty="0" smtClean="0"/>
              <a:t>in shorter measurement time. 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746164" y="1118937"/>
            <a:ext cx="54192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Applications:</a:t>
            </a:r>
          </a:p>
          <a:p>
            <a:endParaRPr lang="en-GB" dirty="0"/>
          </a:p>
          <a:p>
            <a:r>
              <a:rPr lang="en-GB" dirty="0" smtClean="0"/>
              <a:t>Detection of the axial frequency jump due to a spin flip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Fast and direct measurement of the cyclotron frequency</a:t>
            </a:r>
          </a:p>
          <a:p>
            <a:endParaRPr lang="en-GB" dirty="0" smtClean="0"/>
          </a:p>
          <a:p>
            <a:r>
              <a:rPr lang="en-GB" b="1" dirty="0" smtClean="0"/>
              <a:t>g-factor line width can be reduced to about 0.5 ppb </a:t>
            </a:r>
            <a:r>
              <a:rPr lang="en-GB" dirty="0" smtClean="0"/>
              <a:t>limited by magnetic field inhomogeneity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3251" y="6176741"/>
            <a:ext cx="44217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E</a:t>
            </a:r>
            <a:r>
              <a:rPr lang="nb-NO" sz="1200" dirty="0"/>
              <a:t>. A. Cornell et al., Phys. Rev. Lett. 63, 1674 (1989).</a:t>
            </a:r>
          </a:p>
          <a:p>
            <a:r>
              <a:rPr lang="nb-NO" sz="1200" dirty="0" smtClean="0"/>
              <a:t>S</a:t>
            </a:r>
            <a:r>
              <a:rPr lang="nb-NO" sz="1200" dirty="0"/>
              <a:t>. Sturm et al., Phys. Rev. Lett. 107, 143003 (2011</a:t>
            </a:r>
            <a:r>
              <a:rPr lang="nb-NO" sz="1200" dirty="0" smtClean="0"/>
              <a:t>).</a:t>
            </a:r>
          </a:p>
          <a:p>
            <a:r>
              <a:rPr lang="nb-NO" sz="1200" dirty="0" smtClean="0"/>
              <a:t>S. Ulmer, Ruprecht-Karls University Heidelberg, PhD Thesis (2011). </a:t>
            </a:r>
          </a:p>
          <a:p>
            <a:endParaRPr lang="en-GB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45" y="2617307"/>
            <a:ext cx="5794217" cy="2266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46164" y="2176151"/>
            <a:ext cx="4799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Proof of principle from the proton precision trap</a:t>
            </a:r>
            <a:endParaRPr lang="en-GB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67211" y="5490664"/>
                <a:ext cx="2781787" cy="7739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𝑝h𝑎𝑠𝑒</m:t>
                              </m:r>
                            </m:sub>
                          </m:sSub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𝑒𝑥𝑐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𝑒𝑣𝑜𝑙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211" y="5490664"/>
                <a:ext cx="2781787" cy="77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671069" y="5332063"/>
                <a:ext cx="2829236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𝛿𝜔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𝑑𝑖𝑝</m:t>
                              </m:r>
                            </m:sub>
                          </m:sSub>
                        </m:num>
                        <m:den>
                          <m: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GB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lang="en-GB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𝑎𝑣𝑔</m:t>
                                  </m:r>
                                </m:sub>
                              </m:sSub>
                              <m:rad>
                                <m:radPr>
                                  <m:degHide m:val="on"/>
                                  <m:ctrlPr>
                                    <a:rPr lang="en-GB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𝑆𝑁𝑅</m:t>
                                  </m:r>
                                </m:e>
                              </m:rad>
                            </m:den>
                          </m:f>
                        </m:e>
                      </m:ra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069" y="5332063"/>
                <a:ext cx="2829236" cy="109119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28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446048"/>
            <a:ext cx="6355263" cy="3711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9577" y="5157193"/>
            <a:ext cx="77938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Measurement cycle is triggered by the antiproton injection into the AD</a:t>
            </a:r>
            <a:endParaRPr lang="en-US" sz="2000" b="1" dirty="0">
              <a:solidFill>
                <a:schemeClr val="tx2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One BASE charge-to-mass ratio measurement is by 50 times faster than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achieved in previous proton/antiproton measurements.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423592" y="1124744"/>
            <a:ext cx="252028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75721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3122520" y="724054"/>
            <a:ext cx="978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 cycle</a:t>
            </a:r>
            <a:endParaRPr lang="en-GB" dirty="0">
              <a:solidFill>
                <a:srgbClr val="FF0000"/>
              </a:solidFill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181934"/>
              </p:ext>
            </p:extLst>
          </p:nvPr>
        </p:nvGraphicFramePr>
        <p:xfrm>
          <a:off x="8592985" y="563530"/>
          <a:ext cx="2184718" cy="50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13" name="Formel" r:id="rId5" imgW="1054080" imgH="241200" progId="Equation.3">
                  <p:embed/>
                </p:oleObj>
              </mc:Choice>
              <mc:Fallback>
                <p:oleObj name="Formel" r:id="rId5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2985" y="563530"/>
                        <a:ext cx="2184718" cy="500086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Grafik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563" y="1075809"/>
            <a:ext cx="3092535" cy="21602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>
                <a:spLocks noResize="1"/>
              </p:cNvSpPr>
              <p:nvPr/>
            </p:nvSpPr>
            <p:spPr>
              <a:xfrm>
                <a:off x="8484241" y="3199436"/>
                <a:ext cx="2072160" cy="689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δ</m:t>
                          </m:r>
                        </m:num>
                        <m:den>
                          <m:r>
                            <a:rPr lang="en-GB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GB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Ω</m:t>
                          </m:r>
                        </m:num>
                        <m:den>
                          <m:r>
                            <a:rPr lang="en-GB"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π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0241" y="3199435"/>
                <a:ext cx="2072160" cy="6893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>
                <a:spLocks noResize="1"/>
              </p:cNvSpPr>
              <p:nvPr/>
            </p:nvSpPr>
            <p:spPr>
              <a:xfrm>
                <a:off x="8466736" y="3830671"/>
                <a:ext cx="2093760" cy="6893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δ</m:t>
                          </m:r>
                        </m:num>
                        <m:den>
                          <m:r>
                            <a:rPr lang="en-GB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GB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Ω</m:t>
                          </m:r>
                        </m:num>
                        <m:den>
                          <m:r>
                            <a:rPr lang="en-GB">
                              <a:latin typeface="Cambria Math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π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736" y="3830670"/>
                <a:ext cx="2093760" cy="68939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>
                <a:spLocks noResize="1"/>
              </p:cNvSpPr>
              <p:nvPr/>
            </p:nvSpPr>
            <p:spPr>
              <a:xfrm>
                <a:off x="8247209" y="4481800"/>
                <a:ext cx="2649240" cy="3873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lIns="90000" tIns="45000" rIns="90000" bIns="45000" compatLnSpc="0"/>
              <a:lstStyle/>
              <a:p>
                <a:pPr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𝑙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𝑟𝑓</m:t>
                          </m:r>
                        </m:sub>
                      </m:sSub>
                      <m:r>
                        <a:rPr lang="en-GB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latin typeface="Cambria Math"/>
                            </a:rPr>
                            <m:t>ν</m:t>
                          </m:r>
                        </m:e>
                        <m:sub>
                          <m:r>
                            <a:rPr lang="en-GB">
                              <a:latin typeface="Cambria Math"/>
                            </a:rPr>
                            <m:t>±</m:t>
                          </m:r>
                          <m:phant>
                            <m:phantPr>
                              <m:show m:val="off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phantPr>
                            <m:e>
                              <m:r>
                                <a:rPr lang="en-GB" i="1">
                                  <a:latin typeface="Cambria Math"/>
                                </a:rPr>
                                <m:t>𝑎</m:t>
                              </m:r>
                            </m:e>
                          </m:phant>
                        </m:sub>
                      </m:sSub>
                    </m:oMath>
                  </m:oMathPara>
                </a14:m>
                <a:endParaRPr lang="en-GB" dirty="0">
                  <a:latin typeface="Arial" pitchFamily="18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3209" y="4481800"/>
                <a:ext cx="2649240" cy="387360"/>
              </a:xfrm>
              <a:prstGeom prst="rect">
                <a:avLst/>
              </a:prstGeom>
              <a:blipFill rotWithShape="0">
                <a:blip r:embed="rId10"/>
                <a:stretch>
                  <a:fillRect b="-109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919537" y="6197242"/>
            <a:ext cx="84208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First high-precision mass spectrometer which applies fast shuttling technique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54201" y="310293"/>
            <a:ext cx="30446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Measurement cycle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57199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188640"/>
            <a:ext cx="7560840" cy="705790"/>
          </a:xfrm>
        </p:spPr>
        <p:txBody>
          <a:bodyPr>
            <a:normAutofit/>
          </a:bodyPr>
          <a:lstStyle/>
          <a:p>
            <a:r>
              <a:rPr lang="en-GB" sz="3600" dirty="0"/>
              <a:t>Axial frequency drifts/fluctuations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23637"/>
            <a:ext cx="8306630" cy="325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08168" y="1052736"/>
                <a:ext cx="2592288" cy="43011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>
                              <a:latin typeface="Cambria Math"/>
                            </a:rPr>
                            <m:t>Spin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GB">
                              <a:latin typeface="Cambria Math"/>
                            </a:rPr>
                            <m:t>Motion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1052736"/>
                <a:ext cx="2592288" cy="430118"/>
              </a:xfrm>
              <a:prstGeom prst="rect">
                <a:avLst/>
              </a:prstGeom>
              <a:blipFill rotWithShape="1">
                <a:blip r:embed="rId5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919536" y="1049894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The magnetic bottle couples also the magnetic moment to the radial motion to the axial frequency!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76906" y="6581002"/>
            <a:ext cx="332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S. Ulmer, PhD thesis, Heidelberg University (2011).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57401" y="1844675"/>
          <a:ext cx="50911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05" name="Equation" r:id="rId6" imgW="3720960" imgH="469800" progId="Equation.3">
                  <p:embed/>
                </p:oleObj>
              </mc:Choice>
              <mc:Fallback>
                <p:oleObj name="Equation" r:id="rId6" imgW="372096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7401" y="1844675"/>
                        <a:ext cx="5091113" cy="642938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7608168" y="1700808"/>
          <a:ext cx="261646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308"/>
                <a:gridCol w="1368152"/>
              </a:tblGrid>
              <a:tr h="365760">
                <a:tc>
                  <a:txBody>
                    <a:bodyPr/>
                    <a:lstStyle/>
                    <a:p>
                      <a:r>
                        <a:rPr lang="en-GB" dirty="0" smtClean="0"/>
                        <a:t>Transition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Shift / </a:t>
                      </a:r>
                      <a:r>
                        <a:rPr lang="en-GB" dirty="0" err="1" smtClean="0"/>
                        <a:t>mHz</a:t>
                      </a:r>
                      <a:endParaRPr lang="en-GB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Spin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180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Cyclotron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65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Magnetron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0.05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919536" y="2625875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Noise on the trap electrodes drives cyclotron and magnetron transitions!</a:t>
            </a:r>
          </a:p>
        </p:txBody>
      </p:sp>
    </p:spTree>
    <p:extLst>
      <p:ext uri="{BB962C8B-B14F-4D97-AF65-F5344CB8AC3E}">
        <p14:creationId xmlns:p14="http://schemas.microsoft.com/office/powerpoint/2010/main" val="169332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69778" y="2746052"/>
            <a:ext cx="10363200" cy="1362075"/>
          </a:xfrm>
        </p:spPr>
        <p:txBody>
          <a:bodyPr/>
          <a:lstStyle/>
          <a:p>
            <a:pPr algn="ctr"/>
            <a:r>
              <a:rPr lang="en-GB" dirty="0" smtClean="0"/>
              <a:t>ANTIPROTON DECELERATOR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464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202930"/>
            <a:ext cx="7283152" cy="705790"/>
          </a:xfrm>
        </p:spPr>
        <p:txBody>
          <a:bodyPr/>
          <a:lstStyle/>
          <a:p>
            <a:r>
              <a:rPr lang="en-GB" dirty="0" smtClean="0"/>
              <a:t>Single spin-flip resolution 1/2</a:t>
            </a:r>
            <a:endParaRPr lang="en-GB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/>
          </p:nvPr>
        </p:nvGraphicFramePr>
        <p:xfrm>
          <a:off x="6730162" y="2258095"/>
          <a:ext cx="2320886" cy="875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29" name="Equation" r:id="rId4" imgW="1041120" imgH="393480" progId="Equation.3">
                  <p:embed/>
                </p:oleObj>
              </mc:Choice>
              <mc:Fallback>
                <p:oleObj name="Equation" r:id="rId4" imgW="1041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0162" y="2258095"/>
                        <a:ext cx="2320886" cy="875545"/>
                      </a:xfrm>
                      <a:prstGeom prst="rect">
                        <a:avLst/>
                      </a:prstGeom>
                      <a:solidFill>
                        <a:schemeClr val="bg1">
                          <a:alpha val="0"/>
                        </a:schemeClr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>
            <a:off x="7111514" y="6581522"/>
            <a:ext cx="355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A. </a:t>
            </a:r>
            <a:r>
              <a:rPr lang="fr-FR" sz="1200" dirty="0" err="1"/>
              <a:t>Mooser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</a:t>
            </a:r>
            <a:r>
              <a:rPr lang="fr-FR" sz="1200" b="1" dirty="0"/>
              <a:t>110</a:t>
            </a:r>
            <a:r>
              <a:rPr lang="fr-FR" sz="1200" dirty="0"/>
              <a:t>, 140405 (2013).</a:t>
            </a:r>
            <a:endParaRPr lang="en-GB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906893" y="1005932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 spurious external noise source with noise density E</a:t>
            </a:r>
            <a:r>
              <a:rPr lang="en-GB" sz="2400" baseline="-25000" dirty="0"/>
              <a:t>0</a:t>
            </a:r>
            <a:r>
              <a:rPr lang="en-GB" sz="2400" dirty="0"/>
              <a:t> in V/m Hz</a:t>
            </a:r>
            <a:r>
              <a:rPr lang="en-GB" sz="2400" baseline="30000" dirty="0"/>
              <a:t>-1/2</a:t>
            </a:r>
            <a:r>
              <a:rPr lang="en-GB" sz="2400" dirty="0"/>
              <a:t> drives </a:t>
            </a:r>
            <a:r>
              <a:rPr lang="en-GB" sz="2400" dirty="0" err="1"/>
              <a:t>dipol</a:t>
            </a:r>
            <a:r>
              <a:rPr lang="en-GB" sz="2400" dirty="0"/>
              <a:t> transitions of a harmonic oscillator.</a:t>
            </a:r>
          </a:p>
          <a:p>
            <a:r>
              <a:rPr lang="en-GB" sz="2400" dirty="0"/>
              <a:t>According to Fermi`s golden rule:</a:t>
            </a:r>
          </a:p>
        </p:txBody>
      </p:sp>
      <p:pic>
        <p:nvPicPr>
          <p:cNvPr id="6303" name="Picture 1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42" y="2206260"/>
            <a:ext cx="3385474" cy="97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06" name="Picture 16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3284984"/>
            <a:ext cx="7878063" cy="310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320136" y="3487291"/>
            <a:ext cx="236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GB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150 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</a:t>
            </a:r>
            <a:r>
              <a:rPr lang="en-GB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1300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1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9656" y="202930"/>
            <a:ext cx="7211144" cy="705790"/>
          </a:xfrm>
        </p:spPr>
        <p:txBody>
          <a:bodyPr/>
          <a:lstStyle/>
          <a:p>
            <a:r>
              <a:rPr lang="en-GB" dirty="0"/>
              <a:t>Single spin-flip resolution </a:t>
            </a:r>
            <a:r>
              <a:rPr lang="en-GB" dirty="0" smtClean="0"/>
              <a:t>2/2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5663952" y="4118794"/>
            <a:ext cx="4785668" cy="2473404"/>
            <a:chOff x="4552929" y="2195575"/>
            <a:chExt cx="4785668" cy="2473404"/>
          </a:xfrm>
        </p:grpSpPr>
        <p:grpSp>
          <p:nvGrpSpPr>
            <p:cNvPr id="6" name="Group 5"/>
            <p:cNvGrpSpPr/>
            <p:nvPr/>
          </p:nvGrpSpPr>
          <p:grpSpPr>
            <a:xfrm>
              <a:off x="4552929" y="2195575"/>
              <a:ext cx="3316551" cy="2473404"/>
              <a:chOff x="200991" y="3267773"/>
              <a:chExt cx="3316551" cy="2473404"/>
            </a:xfrm>
          </p:grpSpPr>
          <p:pic>
            <p:nvPicPr>
              <p:cNvPr id="8" name="Picture 1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0991" y="3538136"/>
                <a:ext cx="3036353" cy="22030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45007" y="3267773"/>
                <a:ext cx="31725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 dirty="0"/>
                  <a:t>Spin-state fidelity and cyclotron cooling:</a:t>
                </a:r>
                <a:endParaRPr lang="en-GB" sz="14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541732" y="3743340"/>
                <a:ext cx="1362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75 % fidelity</a:t>
                </a: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2483746" y="4112672"/>
                <a:ext cx="0" cy="121484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Arrow Connector 6"/>
            <p:cNvCxnSpPr>
              <a:stCxn id="5" idx="1"/>
            </p:cNvCxnSpPr>
            <p:nvPr/>
          </p:nvCxnSpPr>
          <p:spPr>
            <a:xfrm flipH="1">
              <a:off x="6860876" y="3266947"/>
              <a:ext cx="734316" cy="18305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7595192" y="2789893"/>
              <a:ext cx="1743405" cy="954107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Current energy </a:t>
              </a:r>
              <a:br>
                <a:rPr lang="en-GB" sz="1400" b="1" dirty="0">
                  <a:solidFill>
                    <a:srgbClr val="FF0000"/>
                  </a:solidFill>
                </a:rPr>
              </a:br>
              <a:r>
                <a:rPr lang="en-GB" sz="1400" b="1" dirty="0">
                  <a:solidFill>
                    <a:srgbClr val="FF0000"/>
                  </a:solidFill>
                </a:rPr>
                <a:t>threshold with 2 hour preparation time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987777" y="4528447"/>
            <a:ext cx="35470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Preparation of a particle below </a:t>
            </a:r>
            <a:b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</a:t>
            </a:r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GB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cyclotron energy is necessary for a reliable spin-state detection!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18" y="942526"/>
            <a:ext cx="8702277" cy="30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8543272" y="6541672"/>
            <a:ext cx="3556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A. </a:t>
            </a:r>
            <a:r>
              <a:rPr lang="fr-FR" sz="1200" dirty="0" err="1"/>
              <a:t>Mooser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Lett</a:t>
            </a:r>
            <a:r>
              <a:rPr lang="fr-FR" sz="1200" dirty="0"/>
              <a:t>. </a:t>
            </a:r>
            <a:r>
              <a:rPr lang="fr-FR" sz="1200" b="1" dirty="0"/>
              <a:t>110</a:t>
            </a:r>
            <a:r>
              <a:rPr lang="fr-FR" sz="1200" dirty="0"/>
              <a:t>, 140405 (2013).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4060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– </a:t>
            </a:r>
            <a:r>
              <a:rPr lang="en-GB" dirty="0" err="1" smtClean="0"/>
              <a:t>Beamtime</a:t>
            </a:r>
            <a:r>
              <a:rPr lang="en-GB" dirty="0" smtClean="0"/>
              <a:t>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150" y="4134678"/>
            <a:ext cx="9721076" cy="22101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RMS fluctuation of magnetic field improved by factor of 4.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C00000"/>
                </a:solidFill>
              </a:rPr>
              <a:t>With conditions of </a:t>
            </a:r>
            <a:r>
              <a:rPr lang="en-GB" sz="2400" dirty="0" err="1">
                <a:solidFill>
                  <a:srgbClr val="C00000"/>
                </a:solidFill>
              </a:rPr>
              <a:t>beamtime</a:t>
            </a:r>
            <a:r>
              <a:rPr lang="en-GB" sz="2400" dirty="0">
                <a:solidFill>
                  <a:srgbClr val="C00000"/>
                </a:solidFill>
              </a:rPr>
              <a:t> </a:t>
            </a:r>
            <a:r>
              <a:rPr lang="en-GB" sz="2400" dirty="0" smtClean="0">
                <a:solidFill>
                  <a:srgbClr val="C00000"/>
                </a:solidFill>
              </a:rPr>
              <a:t>2014 </a:t>
            </a:r>
            <a:r>
              <a:rPr lang="en-GB" sz="2400" b="1" dirty="0" smtClean="0">
                <a:solidFill>
                  <a:srgbClr val="C00000"/>
                </a:solidFill>
              </a:rPr>
              <a:t>Q/M </a:t>
            </a:r>
            <a:r>
              <a:rPr lang="en-GB" sz="2400" b="1" dirty="0">
                <a:solidFill>
                  <a:srgbClr val="C00000"/>
                </a:solidFill>
              </a:rPr>
              <a:t>comparison </a:t>
            </a:r>
            <a:r>
              <a:rPr lang="en-GB" sz="2400" b="1" dirty="0" smtClean="0">
                <a:solidFill>
                  <a:srgbClr val="C00000"/>
                </a:solidFill>
              </a:rPr>
              <a:t>with 15 </a:t>
            </a:r>
            <a:r>
              <a:rPr lang="en-GB" sz="2400" b="1" dirty="0" err="1">
                <a:solidFill>
                  <a:srgbClr val="C00000"/>
                </a:solidFill>
              </a:rPr>
              <a:t>ppt</a:t>
            </a:r>
            <a:r>
              <a:rPr lang="en-GB" sz="2400" b="1" dirty="0">
                <a:solidFill>
                  <a:srgbClr val="C00000"/>
                </a:solidFill>
              </a:rPr>
              <a:t> possible</a:t>
            </a:r>
            <a:r>
              <a:rPr lang="en-GB" sz="2400" b="1" dirty="0" smtClean="0">
                <a:solidFill>
                  <a:srgbClr val="C00000"/>
                </a:solidFill>
              </a:rPr>
              <a:t>.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9551041"/>
              </p:ext>
            </p:extLst>
          </p:nvPr>
        </p:nvGraphicFramePr>
        <p:xfrm>
          <a:off x="1306150" y="2029490"/>
          <a:ext cx="9721076" cy="1944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938" name="Graph" r:id="rId4" imgW="7200000" imgH="1439640" progId="Origin50.Graph">
                  <p:embed/>
                </p:oleObj>
              </mc:Choice>
              <mc:Fallback>
                <p:oleObj name="Graph" r:id="rId4" imgW="7200000" imgH="14396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6150" y="2029490"/>
                        <a:ext cx="9721076" cy="1944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007440"/>
            <a:ext cx="8229600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Implementation of a self-shielded solenoid and increase of homogeneity in the measurement trap 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74302" y="173216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12ppb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54622" y="174145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5.5 ppb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78958" y="1741458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1.25 ppb</a:t>
            </a:r>
          </a:p>
        </p:txBody>
      </p:sp>
    </p:spTree>
    <p:extLst>
      <p:ext uri="{BB962C8B-B14F-4D97-AF65-F5344CB8AC3E}">
        <p14:creationId xmlns:p14="http://schemas.microsoft.com/office/powerpoint/2010/main" val="3815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Catching / Reservoir Trap</a:t>
            </a:r>
            <a:endParaRPr lang="en-GB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877" y="1247831"/>
            <a:ext cx="7289369" cy="386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1361438" y="3184938"/>
            <a:ext cx="1008112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78535" y="2704530"/>
            <a:ext cx="1709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Antiprotons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7083" y="1742474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HV pulsed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7818" y="1720053"/>
            <a:ext cx="1030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HV static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150049" y="2111806"/>
            <a:ext cx="0" cy="5734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453324" y="2131047"/>
            <a:ext cx="0" cy="57348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309184" y="2368152"/>
            <a:ext cx="0" cy="5459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03848" y="2030382"/>
            <a:ext cx="128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Trap </a:t>
            </a:r>
            <a:r>
              <a:rPr lang="en-GB" b="1" dirty="0" err="1" smtClean="0"/>
              <a:t>Center</a:t>
            </a:r>
            <a:endParaRPr lang="en-GB" b="1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023125" y="1367699"/>
            <a:ext cx="1728840" cy="18123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256755" y="3370569"/>
            <a:ext cx="1866745" cy="196800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39904" y="1989046"/>
            <a:ext cx="1233703" cy="11113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58877" y="1550571"/>
            <a:ext cx="1628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Mesh degrader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227564" y="1008163"/>
            <a:ext cx="129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Al degrader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74986" y="5176874"/>
            <a:ext cx="1774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Stainless steel</a:t>
            </a:r>
          </a:p>
          <a:p>
            <a:r>
              <a:rPr lang="en-GB" b="1" dirty="0"/>
              <a:t>Vacuum window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99026" y="426583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Pinch off tube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806786" y="1198483"/>
          <a:ext cx="3011415" cy="2103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83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06786" y="1198483"/>
                        <a:ext cx="3011415" cy="2103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0844486" y="2099996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 – 5 x 10</a:t>
            </a:r>
            <a:r>
              <a:rPr lang="en-GB" baseline="30000" dirty="0"/>
              <a:t>-4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818355" y="2325400"/>
            <a:ext cx="874167" cy="653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840796" y="2358518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 um</a:t>
            </a:r>
          </a:p>
        </p:txBody>
      </p:sp>
      <p:pic>
        <p:nvPicPr>
          <p:cNvPr id="32" name="Picture 49" descr="\\cern.ch\dfs\Users\c\csmorra\Documents\Graphics_Organized\Stack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732" y="4023172"/>
            <a:ext cx="3044195" cy="212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Straight Arrow Connector 33"/>
          <p:cNvCxnSpPr/>
          <p:nvPr/>
        </p:nvCxnSpPr>
        <p:spPr>
          <a:xfrm>
            <a:off x="10207110" y="4451143"/>
            <a:ext cx="235184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273704" y="6343728"/>
            <a:ext cx="283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G</a:t>
            </a:r>
            <a:r>
              <a:rPr lang="en-GB" sz="1000" dirty="0"/>
              <a:t>. </a:t>
            </a:r>
            <a:r>
              <a:rPr lang="en-GB" sz="1000" dirty="0" err="1"/>
              <a:t>Gabrielse</a:t>
            </a:r>
            <a:r>
              <a:rPr lang="en-GB" sz="1000" dirty="0"/>
              <a:t> et al., Phys. Rev. Lett. 57, 2504 (1986).</a:t>
            </a:r>
          </a:p>
          <a:p>
            <a:r>
              <a:rPr lang="en-GB" sz="1000" dirty="0" smtClean="0"/>
              <a:t>G</a:t>
            </a:r>
            <a:r>
              <a:rPr lang="en-GB" sz="1000" dirty="0"/>
              <a:t>. </a:t>
            </a:r>
            <a:r>
              <a:rPr lang="en-GB" sz="1000" dirty="0" err="1"/>
              <a:t>Gabrielse</a:t>
            </a:r>
            <a:r>
              <a:rPr lang="en-GB" sz="1000" dirty="0"/>
              <a:t> et al., Phys. Rev. Lett. 63, 1360 (1989).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97952" y="3590826"/>
            <a:ext cx="2613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trapped antiprotons</a:t>
            </a:r>
          </a:p>
          <a:p>
            <a:pPr algn="ctr"/>
            <a:r>
              <a:rPr lang="de-D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5.3 (1.1) K temperature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6432698" y="3400962"/>
            <a:ext cx="0" cy="3842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432698" y="3783198"/>
            <a:ext cx="137554" cy="19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176360" y="3400962"/>
            <a:ext cx="0" cy="4735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4723" y="4023172"/>
            <a:ext cx="3089907" cy="1267550"/>
          </a:xfrm>
          <a:prstGeom prst="rect">
            <a:avLst/>
          </a:prstGeom>
        </p:spPr>
      </p:pic>
      <p:cxnSp>
        <p:nvCxnSpPr>
          <p:cNvPr id="38" name="Straight Connector 37"/>
          <p:cNvCxnSpPr/>
          <p:nvPr/>
        </p:nvCxnSpPr>
        <p:spPr>
          <a:xfrm>
            <a:off x="6176647" y="3778435"/>
            <a:ext cx="0" cy="4735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570252" y="3785191"/>
            <a:ext cx="0" cy="2802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617083" y="5422220"/>
            <a:ext cx="3216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Image-current detection system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9717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3500" y="271170"/>
            <a:ext cx="10858500" cy="705790"/>
          </a:xfrm>
        </p:spPr>
        <p:txBody>
          <a:bodyPr>
            <a:noAutofit/>
          </a:bodyPr>
          <a:lstStyle/>
          <a:p>
            <a:r>
              <a:rPr lang="en-GB" sz="3200" dirty="0"/>
              <a:t>Non-destructive </a:t>
            </a:r>
            <a:r>
              <a:rPr lang="en-GB" sz="3200" dirty="0" smtClean="0"/>
              <a:t>extraction</a:t>
            </a:r>
            <a:r>
              <a:rPr lang="en-GB" sz="3200" dirty="0"/>
              <a:t>: </a:t>
            </a:r>
            <a:r>
              <a:rPr lang="en-GB" sz="3200" dirty="0" smtClean="0"/>
              <a:t>Separate </a:t>
            </a:r>
            <a:r>
              <a:rPr lang="en-GB" sz="3200" dirty="0"/>
              <a:t>and Merge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20" y="2024197"/>
            <a:ext cx="5525998" cy="456710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72" y="1169438"/>
            <a:ext cx="2185947" cy="845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47" y="1182736"/>
            <a:ext cx="2185947" cy="84523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00022" y="1370611"/>
            <a:ext cx="5132100" cy="3904672"/>
            <a:chOff x="6408783" y="2160215"/>
            <a:chExt cx="5132100" cy="3904672"/>
          </a:xfrm>
        </p:grpSpPr>
        <p:pic>
          <p:nvPicPr>
            <p:cNvPr id="7" name="Content Placeholder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8783" y="2160215"/>
              <a:ext cx="5132100" cy="390467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4338" y="3429000"/>
              <a:ext cx="771212" cy="1123767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08020" y="5333127"/>
            <a:ext cx="10806100" cy="1200329"/>
          </a:xfrm>
          <a:prstGeom prst="rect">
            <a:avLst/>
          </a:prstGeom>
          <a:solidFill>
            <a:schemeClr val="tx2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FFC000"/>
                </a:solidFill>
              </a:rPr>
              <a:t>No particle loss </a:t>
            </a:r>
            <a:r>
              <a:rPr lang="en-GB" sz="2400" dirty="0">
                <a:solidFill>
                  <a:srgbClr val="FFC000"/>
                </a:solidFill>
              </a:rPr>
              <a:t>in &gt; 40 separate and merge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C000"/>
                </a:solidFill>
              </a:rPr>
              <a:t>Single particle </a:t>
            </a:r>
            <a:r>
              <a:rPr lang="en-GB" sz="2400" dirty="0" smtClean="0">
                <a:solidFill>
                  <a:srgbClr val="FFC000"/>
                </a:solidFill>
              </a:rPr>
              <a:t>preparation </a:t>
            </a:r>
            <a:r>
              <a:rPr lang="en-GB" sz="2400" dirty="0">
                <a:solidFill>
                  <a:srgbClr val="FFC000"/>
                </a:solidFill>
              </a:rPr>
              <a:t>time of </a:t>
            </a:r>
            <a:r>
              <a:rPr lang="en-GB" sz="2400" b="1" dirty="0">
                <a:solidFill>
                  <a:srgbClr val="FFC000"/>
                </a:solidFill>
              </a:rPr>
              <a:t>minutes</a:t>
            </a:r>
            <a:r>
              <a:rPr lang="en-GB" sz="2400" dirty="0">
                <a:solidFill>
                  <a:srgbClr val="FFC000"/>
                </a:solidFill>
              </a:rPr>
              <a:t> instead of </a:t>
            </a:r>
            <a:r>
              <a:rPr lang="en-GB" sz="2400" b="1" dirty="0" smtClean="0">
                <a:solidFill>
                  <a:srgbClr val="FFC000"/>
                </a:solidFill>
              </a:rPr>
              <a:t>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dirty="0" smtClean="0">
                <a:solidFill>
                  <a:srgbClr val="FFC000"/>
                </a:solidFill>
              </a:rPr>
              <a:t>Efficient use of antiprotons </a:t>
            </a:r>
            <a:r>
              <a:rPr lang="de-DE" sz="2400" dirty="0" smtClean="0">
                <a:solidFill>
                  <a:srgbClr val="FFC000"/>
                </a:solidFill>
              </a:rPr>
              <a:t>compared to single-particle preparation by evaporation</a:t>
            </a:r>
            <a:endParaRPr lang="en-GB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3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Loading antiprotons and H</a:t>
            </a:r>
            <a:r>
              <a:rPr lang="en-GB" baseline="30000" dirty="0" smtClean="0"/>
              <a:t>-</a:t>
            </a:r>
            <a:r>
              <a:rPr lang="en-GB" dirty="0" smtClean="0"/>
              <a:t> ions (2014 run)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5589240"/>
            <a:ext cx="8229600" cy="1152128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r>
              <a:rPr lang="en-GB" dirty="0" smtClean="0"/>
              <a:t>details of H</a:t>
            </a:r>
            <a:r>
              <a:rPr lang="en-GB" baseline="30000" dirty="0" smtClean="0"/>
              <a:t>-</a:t>
            </a:r>
            <a:r>
              <a:rPr lang="en-GB" dirty="0" smtClean="0"/>
              <a:t> trapping have yet to be understood. </a:t>
            </a:r>
          </a:p>
          <a:p>
            <a:pPr>
              <a:buFontTx/>
              <a:buChar char="-"/>
            </a:pPr>
            <a:r>
              <a:rPr lang="en-GB" dirty="0" smtClean="0"/>
              <a:t>typical yield </a:t>
            </a:r>
            <a:r>
              <a:rPr lang="en-GB" dirty="0"/>
              <a:t>H</a:t>
            </a:r>
            <a:r>
              <a:rPr lang="en-GB" baseline="30000" dirty="0"/>
              <a:t>- </a:t>
            </a:r>
            <a:r>
              <a:rPr lang="en-GB" dirty="0" smtClean="0"/>
              <a:t>/</a:t>
            </a:r>
            <a:r>
              <a:rPr lang="en-GB" dirty="0" err="1" smtClean="0"/>
              <a:t>pbar</a:t>
            </a:r>
            <a:r>
              <a:rPr lang="en-GB" dirty="0" smtClean="0"/>
              <a:t> = 1/3.</a:t>
            </a:r>
          </a:p>
          <a:p>
            <a:pPr>
              <a:buFontTx/>
              <a:buChar char="-"/>
            </a:pPr>
            <a:r>
              <a:rPr lang="en-GB" dirty="0" smtClean="0"/>
              <a:t>managed to prepare a </a:t>
            </a:r>
            <a:r>
              <a:rPr lang="en-GB" dirty="0"/>
              <a:t>clean composite cloud of H</a:t>
            </a:r>
            <a:r>
              <a:rPr lang="en-GB" baseline="30000" dirty="0"/>
              <a:t>- </a:t>
            </a:r>
            <a:r>
              <a:rPr lang="en-GB" baseline="30000" dirty="0" smtClean="0"/>
              <a:t> </a:t>
            </a:r>
            <a:r>
              <a:rPr lang="en-GB" dirty="0" smtClean="0"/>
              <a:t>and antiprotons. 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636" y="1151524"/>
            <a:ext cx="6624736" cy="4221693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501307"/>
              </p:ext>
            </p:extLst>
          </p:nvPr>
        </p:nvGraphicFramePr>
        <p:xfrm>
          <a:off x="6215978" y="3068929"/>
          <a:ext cx="3298863" cy="230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0" name="Graph" r:id="rId5" imgW="4154400" imgH="2901600" progId="Origin50.Graph">
                  <p:embed/>
                </p:oleObj>
              </mc:Choice>
              <mc:Fallback>
                <p:oleObj name="Graph" r:id="rId5" imgW="4154400" imgH="29016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15978" y="3068929"/>
                        <a:ext cx="3298863" cy="23042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87151" y="3001251"/>
            <a:ext cx="1360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Frequency (kHz)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89872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147" y="202930"/>
            <a:ext cx="10245012" cy="705790"/>
          </a:xfrm>
        </p:spPr>
        <p:txBody>
          <a:bodyPr>
            <a:normAutofit/>
          </a:bodyPr>
          <a:lstStyle/>
          <a:p>
            <a:r>
              <a:rPr lang="en-GB" dirty="0" smtClean="0"/>
              <a:t>Antiproton storage (12.11.2015-10.03.2016)</a:t>
            </a:r>
            <a:endParaRPr lang="en-GB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1561898"/>
              </p:ext>
            </p:extLst>
          </p:nvPr>
        </p:nvGraphicFramePr>
        <p:xfrm>
          <a:off x="406400" y="908720"/>
          <a:ext cx="11256865" cy="540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9" name="Graph" r:id="rId4" imgW="7200000" imgH="3456000" progId="Origin50.Graph">
                  <p:embed/>
                </p:oleObj>
              </mc:Choice>
              <mc:Fallback>
                <p:oleObj name="Graph" r:id="rId4" imgW="7200000" imgH="3456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400" y="908720"/>
                        <a:ext cx="11256865" cy="5403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1125" y="4987229"/>
            <a:ext cx="9710864" cy="1569660"/>
          </a:xfrm>
          <a:prstGeom prst="rect">
            <a:avLst/>
          </a:prstGeom>
          <a:solidFill>
            <a:schemeClr val="tx2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C000"/>
                </a:solidFill>
              </a:rPr>
              <a:t>Long storage time of antiprotons (&gt; 1 year)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C000"/>
                </a:solidFill>
              </a:rPr>
              <a:t>Independent operation of BASE from the accelerator run-time cycle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 smtClean="0">
                <a:solidFill>
                  <a:srgbClr val="FFC000"/>
                </a:solidFill>
              </a:rPr>
              <a:t>Enables precision measurements during AD shut-down periods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b="1" i="1" dirty="0" smtClean="0">
                <a:solidFill>
                  <a:srgbClr val="FFC000"/>
                </a:solidFill>
              </a:rPr>
              <a:t>BASE is the only AD experiment still running with antiprotons from 2015!</a:t>
            </a:r>
          </a:p>
        </p:txBody>
      </p:sp>
    </p:spTree>
    <p:extLst>
      <p:ext uri="{BB962C8B-B14F-4D97-AF65-F5344CB8AC3E}">
        <p14:creationId xmlns:p14="http://schemas.microsoft.com/office/powerpoint/2010/main" val="24287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Antimatter Asymmetry </a:t>
            </a:r>
            <a:r>
              <a:rPr lang="en-GB" dirty="0"/>
              <a:t>in the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9791" y="3901269"/>
            <a:ext cx="9540915" cy="2685318"/>
          </a:xfrm>
        </p:spPr>
        <p:txBody>
          <a:bodyPr>
            <a:normAutofit/>
          </a:bodyPr>
          <a:lstStyle/>
          <a:p>
            <a:r>
              <a:rPr lang="en-GB" sz="1800" b="1" dirty="0" smtClean="0">
                <a:solidFill>
                  <a:srgbClr val="FF0000"/>
                </a:solidFill>
              </a:rPr>
              <a:t>Equivalent in theory, but in </a:t>
            </a:r>
            <a:r>
              <a:rPr lang="en-GB" sz="1800" b="1" dirty="0">
                <a:solidFill>
                  <a:srgbClr val="FF0000"/>
                </a:solidFill>
              </a:rPr>
              <a:t>contradiction:  Our universe </a:t>
            </a:r>
            <a:r>
              <a:rPr lang="en-GB" sz="1800" b="1" dirty="0" smtClean="0">
                <a:solidFill>
                  <a:srgbClr val="FF0000"/>
                </a:solidFill>
              </a:rPr>
              <a:t>consists </a:t>
            </a:r>
            <a:r>
              <a:rPr lang="en-GB" sz="1800" b="1" dirty="0">
                <a:solidFill>
                  <a:srgbClr val="FF0000"/>
                </a:solidFill>
              </a:rPr>
              <a:t>only out of matter!</a:t>
            </a:r>
          </a:p>
          <a:p>
            <a:r>
              <a:rPr lang="en-GB" sz="1800" dirty="0"/>
              <a:t>Cosmic rays show no evidence of </a:t>
            </a:r>
            <a:r>
              <a:rPr lang="en-GB" sz="1800" dirty="0" smtClean="0"/>
              <a:t>primary </a:t>
            </a:r>
            <a:r>
              <a:rPr lang="en-GB" sz="1800" dirty="0"/>
              <a:t>antiprotons / </a:t>
            </a:r>
            <a:r>
              <a:rPr lang="en-GB" sz="1800" dirty="0" err="1" smtClean="0"/>
              <a:t>antinuclei</a:t>
            </a:r>
            <a:endParaRPr lang="en-GB" sz="1800" dirty="0" smtClean="0"/>
          </a:p>
          <a:p>
            <a:r>
              <a:rPr lang="en-GB" sz="1800" dirty="0" smtClean="0"/>
              <a:t>No </a:t>
            </a:r>
            <a:r>
              <a:rPr lang="en-GB" sz="1800" dirty="0"/>
              <a:t>baryon number </a:t>
            </a:r>
            <a:r>
              <a:rPr lang="en-GB" sz="1800" dirty="0" smtClean="0"/>
              <a:t>violating </a:t>
            </a:r>
            <a:r>
              <a:rPr lang="en-GB" sz="1800" dirty="0"/>
              <a:t>process is known</a:t>
            </a:r>
          </a:p>
          <a:p>
            <a:r>
              <a:rPr lang="en-GB" sz="1800" dirty="0" smtClean="0"/>
              <a:t>Particles </a:t>
            </a:r>
            <a:r>
              <a:rPr lang="en-GB" sz="1800" dirty="0"/>
              <a:t>and antiparticles are created </a:t>
            </a:r>
            <a:r>
              <a:rPr lang="en-GB" sz="1800" dirty="0" smtClean="0"/>
              <a:t>in </a:t>
            </a:r>
            <a:r>
              <a:rPr lang="en-GB" sz="1800" b="1" u="sng" dirty="0"/>
              <a:t>pair production</a:t>
            </a:r>
            <a:r>
              <a:rPr lang="en-GB" sz="1800" b="1" dirty="0"/>
              <a:t> </a:t>
            </a:r>
            <a:r>
              <a:rPr lang="en-GB" sz="1800" dirty="0"/>
              <a:t>and </a:t>
            </a:r>
            <a:r>
              <a:rPr lang="en-GB" sz="1800" b="1" u="sng" dirty="0"/>
              <a:t>annihilate exactly</a:t>
            </a:r>
            <a:r>
              <a:rPr lang="en-GB" sz="1800" dirty="0"/>
              <a:t> in </a:t>
            </a:r>
            <a:r>
              <a:rPr lang="en-GB" sz="1800" dirty="0" smtClean="0"/>
              <a:t>collisions</a:t>
            </a:r>
          </a:p>
          <a:p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caused this asymmetry in </a:t>
            </a:r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GB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universe?</a:t>
            </a:r>
            <a:endParaRPr lang="en-GB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the CPT invariance violated?</a:t>
            </a:r>
          </a:p>
          <a:p>
            <a:endParaRPr lang="en-GB" sz="14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576" y="2301989"/>
            <a:ext cx="2808779" cy="696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1553" y="6353276"/>
            <a:ext cx="5647109" cy="46662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r>
              <a:rPr lang="fr-FR" sz="1200" dirty="0"/>
              <a:t>D. N. </a:t>
            </a:r>
            <a:r>
              <a:rPr lang="fr-FR" sz="1200" dirty="0" err="1"/>
              <a:t>Spergel</a:t>
            </a:r>
            <a:r>
              <a:rPr lang="fr-FR" sz="1200" dirty="0"/>
              <a:t> </a:t>
            </a:r>
            <a:r>
              <a:rPr lang="fr-FR" sz="1200" i="1" dirty="0"/>
              <a:t>et al.</a:t>
            </a:r>
            <a:r>
              <a:rPr lang="fr-FR" sz="1200" dirty="0"/>
              <a:t>, (WMAP Collaboration), </a:t>
            </a:r>
            <a:r>
              <a:rPr lang="fr-FR" sz="1200" dirty="0" err="1"/>
              <a:t>Astrophys</a:t>
            </a:r>
            <a:r>
              <a:rPr lang="fr-FR" sz="1200" dirty="0"/>
              <a:t>. J. Suppl. </a:t>
            </a:r>
            <a:r>
              <a:rPr lang="fr-FR" sz="1200" dirty="0" err="1"/>
              <a:t>Ser</a:t>
            </a:r>
            <a:r>
              <a:rPr lang="fr-FR" sz="1200" dirty="0"/>
              <a:t>. </a:t>
            </a:r>
            <a:r>
              <a:rPr lang="fr-FR" sz="1200" b="1" dirty="0"/>
              <a:t>148</a:t>
            </a:r>
            <a:r>
              <a:rPr lang="fr-FR" sz="1200" dirty="0"/>
              <a:t>, 175 (2003).</a:t>
            </a:r>
          </a:p>
          <a:p>
            <a:r>
              <a:rPr lang="de-DE" sz="1200" dirty="0"/>
              <a:t>G. Steigman, Ann. Rev. Astr. Astrophys. </a:t>
            </a:r>
            <a:r>
              <a:rPr lang="de-DE" sz="1200" b="1" dirty="0"/>
              <a:t>12</a:t>
            </a:r>
            <a:r>
              <a:rPr lang="de-DE" sz="1200" dirty="0"/>
              <a:t>, 339 (1976).</a:t>
            </a:r>
            <a:endParaRPr lang="en-US" sz="1200" dirty="0">
              <a:latin typeface="Arial" pitchFamily="18"/>
              <a:ea typeface="SimSun" pitchFamily="2"/>
              <a:cs typeface="Mangal" pitchFamily="2"/>
            </a:endParaRPr>
          </a:p>
        </p:txBody>
      </p:sp>
      <p:pic>
        <p:nvPicPr>
          <p:cNvPr id="8" name="Picture 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0" b="-2"/>
          <a:stretch>
            <a:fillRect/>
          </a:stretch>
        </p:blipFill>
        <p:spPr bwMode="auto">
          <a:xfrm>
            <a:off x="997001" y="1582738"/>
            <a:ext cx="1780306" cy="20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8125444"/>
              </p:ext>
            </p:extLst>
          </p:nvPr>
        </p:nvGraphicFramePr>
        <p:xfrm>
          <a:off x="6937798" y="1997725"/>
          <a:ext cx="1055446" cy="124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1" name="Bitmap Image" r:id="rId6" imgW="3371429" imgH="3971429" progId="PBrush">
                  <p:embed/>
                </p:oleObj>
              </mc:Choice>
              <mc:Fallback>
                <p:oleObj name="Bitmap Image" r:id="rId6" imgW="3371429" imgH="3971429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clrChange>
                          <a:clrFrom>
                            <a:srgbClr val="FBF7BA"/>
                          </a:clrFrom>
                          <a:clrTo>
                            <a:srgbClr val="FBF7BA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7798" y="1997725"/>
                        <a:ext cx="1055446" cy="124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ight Arrow 4"/>
          <p:cNvSpPr/>
          <p:nvPr/>
        </p:nvSpPr>
        <p:spPr>
          <a:xfrm>
            <a:off x="3890526" y="2398633"/>
            <a:ext cx="2143939" cy="4392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128420" y="1182445"/>
            <a:ext cx="1517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Big Bang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8605322" y="1215169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Now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709862" y="1536060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 smtClean="0"/>
              <a:t>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07598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Antiproton Decelerator of CERN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6" y="1379366"/>
            <a:ext cx="7343883" cy="4144355"/>
          </a:xfrm>
        </p:spPr>
      </p:pic>
      <p:sp>
        <p:nvSpPr>
          <p:cNvPr id="3" name="TextBox 2"/>
          <p:cNvSpPr txBox="1"/>
          <p:nvPr/>
        </p:nvSpPr>
        <p:spPr>
          <a:xfrm>
            <a:off x="2981649" y="3827466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AD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2328" y="1430336"/>
            <a:ext cx="198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CERN – Meyrin Site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8221" y="2265301"/>
            <a:ext cx="316028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Antiproton Decelerator (AD)</a:t>
            </a:r>
          </a:p>
          <a:p>
            <a:endParaRPr lang="de-DE" dirty="0"/>
          </a:p>
          <a:p>
            <a:r>
              <a:rPr lang="de-DE" dirty="0" smtClean="0"/>
              <a:t>Only source of slow antiprotons</a:t>
            </a:r>
          </a:p>
          <a:p>
            <a:endParaRPr lang="de-DE" dirty="0"/>
          </a:p>
          <a:p>
            <a:r>
              <a:rPr lang="de-DE" dirty="0" smtClean="0"/>
              <a:t>35 million antiprotons</a:t>
            </a:r>
          </a:p>
          <a:p>
            <a:r>
              <a:rPr lang="de-DE" dirty="0" smtClean="0"/>
              <a:t>5.3 MeV kinetic energy</a:t>
            </a:r>
          </a:p>
          <a:p>
            <a:r>
              <a:rPr lang="de-DE" dirty="0" smtClean="0"/>
              <a:t>150 ns pulse length</a:t>
            </a:r>
          </a:p>
          <a:p>
            <a:endParaRPr lang="de-DE" dirty="0"/>
          </a:p>
          <a:p>
            <a:r>
              <a:rPr lang="de-DE" dirty="0" smtClean="0"/>
              <a:t>2 min cycle time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3636" y="3237496"/>
            <a:ext cx="485417" cy="4854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626" y="1778519"/>
            <a:ext cx="541660" cy="3611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9873" y="1256368"/>
            <a:ext cx="1573147" cy="151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38" y="1573939"/>
            <a:ext cx="1129469" cy="1131373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2382830" y="2397906"/>
            <a:ext cx="2286359" cy="104491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7195" y="5930090"/>
            <a:ext cx="10867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/>
              <a:t>The world’s only laboratory to study antimatter at rest (so far)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55335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Antiproton decelerator in 2015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0" y="1294099"/>
            <a:ext cx="7610475" cy="5073650"/>
          </a:xfrm>
        </p:spPr>
      </p:pic>
      <p:sp>
        <p:nvSpPr>
          <p:cNvPr id="7" name="TextBox 6"/>
          <p:cNvSpPr txBox="1"/>
          <p:nvPr/>
        </p:nvSpPr>
        <p:spPr>
          <a:xfrm>
            <a:off x="5717286" y="6088252"/>
            <a:ext cx="214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figure from M. </a:t>
            </a:r>
            <a:r>
              <a:rPr lang="en-GB" dirty="0" err="1" smtClean="0"/>
              <a:t>Doser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697433" y="1329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8099410" y="1417638"/>
            <a:ext cx="3952877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Proton Synchrotron beam on </a:t>
            </a:r>
            <a:r>
              <a:rPr lang="en-GB" dirty="0" err="1" smtClean="0"/>
              <a:t>irdium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target: Pair production of antiprotons</a:t>
            </a:r>
          </a:p>
          <a:p>
            <a:endParaRPr lang="en-GB" dirty="0"/>
          </a:p>
          <a:p>
            <a:r>
              <a:rPr lang="en-GB" dirty="0" smtClean="0"/>
              <a:t>Focusing and separation of antiprotons</a:t>
            </a:r>
          </a:p>
          <a:p>
            <a:endParaRPr lang="en-GB" dirty="0"/>
          </a:p>
          <a:p>
            <a:r>
              <a:rPr lang="en-GB" dirty="0" smtClean="0"/>
              <a:t>Antiproton decelerator:</a:t>
            </a:r>
          </a:p>
          <a:p>
            <a:r>
              <a:rPr lang="en-GB" dirty="0" smtClean="0"/>
              <a:t>Synchrotron for antiprotons</a:t>
            </a:r>
          </a:p>
          <a:p>
            <a:endParaRPr lang="en-GB" dirty="0"/>
          </a:p>
          <a:p>
            <a:r>
              <a:rPr lang="en-GB" dirty="0" smtClean="0"/>
              <a:t>Decelerates from 3.6 GeV to 5.3 MeV by</a:t>
            </a:r>
          </a:p>
          <a:p>
            <a:endParaRPr lang="en-GB" dirty="0"/>
          </a:p>
          <a:p>
            <a:r>
              <a:rPr lang="en-GB" dirty="0" smtClean="0"/>
              <a:t>1</a:t>
            </a:r>
            <a:r>
              <a:rPr lang="en-GB" dirty="0"/>
              <a:t>.) </a:t>
            </a:r>
            <a:r>
              <a:rPr lang="en-GB" dirty="0" err="1" smtClean="0"/>
              <a:t>Rf</a:t>
            </a:r>
            <a:r>
              <a:rPr lang="en-GB" dirty="0" smtClean="0"/>
              <a:t>-deceleration</a:t>
            </a:r>
          </a:p>
          <a:p>
            <a:r>
              <a:rPr lang="en-GB" dirty="0" smtClean="0"/>
              <a:t>2.) </a:t>
            </a:r>
            <a:r>
              <a:rPr lang="en-GB" dirty="0"/>
              <a:t>Stochastic cooling</a:t>
            </a:r>
            <a:br>
              <a:rPr lang="en-GB" dirty="0"/>
            </a:br>
            <a:r>
              <a:rPr lang="en-GB" dirty="0"/>
              <a:t>3</a:t>
            </a:r>
            <a:r>
              <a:rPr lang="en-GB" dirty="0" smtClean="0"/>
              <a:t>.) Electron cooling</a:t>
            </a:r>
          </a:p>
          <a:p>
            <a:endParaRPr lang="en-GB" dirty="0" smtClean="0"/>
          </a:p>
          <a:p>
            <a:r>
              <a:rPr lang="en-GB" dirty="0" smtClean="0"/>
              <a:t>Ejection to experiments:</a:t>
            </a:r>
            <a:br>
              <a:rPr lang="en-GB" dirty="0" smtClean="0"/>
            </a:br>
            <a:r>
              <a:rPr lang="en-GB" dirty="0" smtClean="0"/>
              <a:t>30 million antiprotons in 200 ns</a:t>
            </a:r>
          </a:p>
          <a:p>
            <a:r>
              <a:rPr lang="en-GB" dirty="0" smtClean="0"/>
              <a:t>every 110 s</a:t>
            </a:r>
          </a:p>
        </p:txBody>
      </p:sp>
    </p:spTree>
    <p:extLst>
      <p:ext uri="{BB962C8B-B14F-4D97-AF65-F5344CB8AC3E}">
        <p14:creationId xmlns:p14="http://schemas.microsoft.com/office/powerpoint/2010/main" val="340550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35811</TotalTime>
  <Words>3949</Words>
  <Application>Microsoft Office PowerPoint</Application>
  <PresentationFormat>Widescreen</PresentationFormat>
  <Paragraphs>807</Paragraphs>
  <Slides>77</Slides>
  <Notes>76</Notes>
  <HiddenSlides>47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77</vt:i4>
      </vt:variant>
    </vt:vector>
  </HeadingPairs>
  <TitlesOfParts>
    <vt:vector size="99" baseType="lpstr">
      <vt:lpstr>AdvOT1ef757c0</vt:lpstr>
      <vt:lpstr>AdvOT7d6df7ab.I</vt:lpstr>
      <vt:lpstr>AdvOTe831afd5</vt:lpstr>
      <vt:lpstr>AdvP40798</vt:lpstr>
      <vt:lpstr>AdvP497E2</vt:lpstr>
      <vt:lpstr>AdvP4C4E51</vt:lpstr>
      <vt:lpstr>AdvP4C4E74</vt:lpstr>
      <vt:lpstr>MS PGothic</vt:lpstr>
      <vt:lpstr>SimSun</vt:lpstr>
      <vt:lpstr>Arial</vt:lpstr>
      <vt:lpstr>Calibri</vt:lpstr>
      <vt:lpstr>Cambria Math</vt:lpstr>
      <vt:lpstr>Mangal</vt:lpstr>
      <vt:lpstr>Symbol</vt:lpstr>
      <vt:lpstr>Times New Roman</vt:lpstr>
      <vt:lpstr>Verdana</vt:lpstr>
      <vt:lpstr>2_Office Theme</vt:lpstr>
      <vt:lpstr>Bitmap Image</vt:lpstr>
      <vt:lpstr>Equation</vt:lpstr>
      <vt:lpstr>Formel</vt:lpstr>
      <vt:lpstr>Graph</vt:lpstr>
      <vt:lpstr>Acrobat Document</vt:lpstr>
      <vt:lpstr>High-precision measurements of the  antiproton's fundamental properties</vt:lpstr>
      <vt:lpstr>Outline</vt:lpstr>
      <vt:lpstr>CPT INVARIANCe</vt:lpstr>
      <vt:lpstr>CPT Invariance</vt:lpstr>
      <vt:lpstr>Some CPT tests based on particle/antiparticle comparisons</vt:lpstr>
      <vt:lpstr>Recent work of the BASE collaboration</vt:lpstr>
      <vt:lpstr>ANTIPROTON DECELERATOR</vt:lpstr>
      <vt:lpstr>Antiproton Decelerator of CERN</vt:lpstr>
      <vt:lpstr>Antiproton decelerator in 2015</vt:lpstr>
      <vt:lpstr>BASE in the AD/ELENA-facility</vt:lpstr>
      <vt:lpstr>CPT Tests in penning traps</vt:lpstr>
      <vt:lpstr>High-precision measurements in Penning traps</vt:lpstr>
      <vt:lpstr>The Penning trap</vt:lpstr>
      <vt:lpstr>Image-current detection</vt:lpstr>
      <vt:lpstr>Larmor Frequency measurement</vt:lpstr>
      <vt:lpstr>Standard Model Extension in Penning traps</vt:lpstr>
      <vt:lpstr>CPT violation in the SME framework</vt:lpstr>
      <vt:lpstr>Experimental consequences of the SME</vt:lpstr>
      <vt:lpstr>Experimental setup</vt:lpstr>
      <vt:lpstr>The BASE Apparatus at CERN</vt:lpstr>
      <vt:lpstr>The BASE experiment</vt:lpstr>
      <vt:lpstr>The BASE four Penning-trap system</vt:lpstr>
      <vt:lpstr>Antiproton decelerator in 2015</vt:lpstr>
      <vt:lpstr>PowerPoint Presentation</vt:lpstr>
      <vt:lpstr>Reservoir Trap</vt:lpstr>
      <vt:lpstr>Antiproton Lifetime Limit ~10 years</vt:lpstr>
      <vt:lpstr>Deceleration from 5.3 MeV to 0.5 meV</vt:lpstr>
      <vt:lpstr>Non-destructive extraction: Separate and Merge</vt:lpstr>
      <vt:lpstr>Reservoir trap</vt:lpstr>
      <vt:lpstr>Antiproton Lifetime Limits</vt:lpstr>
      <vt:lpstr>Measurements in the magnetic bottle</vt:lpstr>
      <vt:lpstr>Spin-state readout in a magnetic bottle</vt:lpstr>
      <vt:lpstr>Resonance curves</vt:lpstr>
      <vt:lpstr>Lineshape in the magnetic bottle</vt:lpstr>
      <vt:lpstr>Cyclotron cut frequency</vt:lpstr>
      <vt:lpstr>Larmor cut frequency</vt:lpstr>
      <vt:lpstr>Spin-state readout in a magnetic bottle</vt:lpstr>
      <vt:lpstr>Antiproton g-factor results</vt:lpstr>
      <vt:lpstr>SME Figures of Merit</vt:lpstr>
      <vt:lpstr>(Anti)proton g-factor WiTH 10-9 Precision</vt:lpstr>
      <vt:lpstr>Divide and Conquer - Double Trap Method</vt:lpstr>
      <vt:lpstr>The Magnetic Moment of the Proton</vt:lpstr>
      <vt:lpstr>Single antiproton spin-transitions</vt:lpstr>
      <vt:lpstr>Conclusion and Outlook</vt:lpstr>
      <vt:lpstr>Thank you for your attention!</vt:lpstr>
      <vt:lpstr>ANTIPROTON Q/m</vt:lpstr>
      <vt:lpstr>PowerPoint Presentation</vt:lpstr>
      <vt:lpstr>Measurement configuration</vt:lpstr>
      <vt:lpstr>Data analysis and result</vt:lpstr>
      <vt:lpstr>Data analysis and result</vt:lpstr>
      <vt:lpstr>Systematic Corrections</vt:lpstr>
      <vt:lpstr>Sidereal Variations (Lorentz violation)</vt:lpstr>
      <vt:lpstr>Antiproton gravitational redshift</vt:lpstr>
      <vt:lpstr>Conclusions to antiproton Q/M</vt:lpstr>
      <vt:lpstr>Antiproton g-factor WiTH 10-6 Precision</vt:lpstr>
      <vt:lpstr>Challenge: Resolve individual spin-flips</vt:lpstr>
      <vt:lpstr>Why not to use protons</vt:lpstr>
      <vt:lpstr>g-factor measurements of protons/antiprotons</vt:lpstr>
      <vt:lpstr>Antiproton gravitational redshift</vt:lpstr>
      <vt:lpstr>Double Trap System in Mainz</vt:lpstr>
      <vt:lpstr>Detection of the radial frequencies</vt:lpstr>
      <vt:lpstr>The Magnetic Moment of the Proton</vt:lpstr>
      <vt:lpstr>Antiproton charge-to-mass ratio</vt:lpstr>
      <vt:lpstr>Limitations of the state-of-art method</vt:lpstr>
      <vt:lpstr>Cooling (anti-)protons with laser cooled ions</vt:lpstr>
      <vt:lpstr>Systematic Studies</vt:lpstr>
      <vt:lpstr>Future prospects</vt:lpstr>
      <vt:lpstr>PowerPoint Presentation</vt:lpstr>
      <vt:lpstr>Axial frequency drifts/fluctuations</vt:lpstr>
      <vt:lpstr>Single spin-flip resolution 1/2</vt:lpstr>
      <vt:lpstr>Single spin-flip resolution 2/2</vt:lpstr>
      <vt:lpstr>Progress – Beamtime 2015</vt:lpstr>
      <vt:lpstr>Catching / Reservoir Trap</vt:lpstr>
      <vt:lpstr>Non-destructive extraction: Separate and Merge</vt:lpstr>
      <vt:lpstr>Loading antiprotons and H- ions (2014 run)</vt:lpstr>
      <vt:lpstr>Antiproton storage (12.11.2015-10.03.2016)</vt:lpstr>
      <vt:lpstr>Antimatter Asymmetry in the Universe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Smorra</dc:creator>
  <cp:lastModifiedBy>Christian Smorra</cp:lastModifiedBy>
  <cp:revision>417</cp:revision>
  <cp:lastPrinted>2017-09-08T16:00:55Z</cp:lastPrinted>
  <dcterms:created xsi:type="dcterms:W3CDTF">2015-06-01T09:37:49Z</dcterms:created>
  <dcterms:modified xsi:type="dcterms:W3CDTF">2017-09-10T20:52:06Z</dcterms:modified>
</cp:coreProperties>
</file>