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4"/>
  </p:sldMasterIdLst>
  <p:notesMasterIdLst>
    <p:notesMasterId r:id="rId25"/>
  </p:notesMasterIdLst>
  <p:handoutMasterIdLst>
    <p:handoutMasterId r:id="rId26"/>
  </p:handoutMasterIdLst>
  <p:sldIdLst>
    <p:sldId id="646" r:id="rId5"/>
    <p:sldId id="689" r:id="rId6"/>
    <p:sldId id="690" r:id="rId7"/>
    <p:sldId id="664" r:id="rId8"/>
    <p:sldId id="651" r:id="rId9"/>
    <p:sldId id="675" r:id="rId10"/>
    <p:sldId id="676" r:id="rId11"/>
    <p:sldId id="677" r:id="rId12"/>
    <p:sldId id="679" r:id="rId13"/>
    <p:sldId id="680" r:id="rId14"/>
    <p:sldId id="682" r:id="rId15"/>
    <p:sldId id="665" r:id="rId16"/>
    <p:sldId id="683" r:id="rId17"/>
    <p:sldId id="667" r:id="rId18"/>
    <p:sldId id="674" r:id="rId19"/>
    <p:sldId id="673" r:id="rId20"/>
    <p:sldId id="684" r:id="rId21"/>
    <p:sldId id="685" r:id="rId22"/>
    <p:sldId id="648" r:id="rId23"/>
    <p:sldId id="649" r:id="rId24"/>
  </p:sldIdLst>
  <p:sldSz cx="9144000" cy="6858000" type="screen4x3"/>
  <p:notesSz cx="6731000" cy="9856788"/>
  <p:custDataLst>
    <p:tags r:id="rId28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9" charset="0"/>
        <a:ea typeface="ＭＳ Ｐゴシック" pitchFamily="1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600C7"/>
    <a:srgbClr val="FFF7B7"/>
    <a:srgbClr val="DCD4FF"/>
    <a:srgbClr val="1F06AA"/>
    <a:srgbClr val="D5B411"/>
    <a:srgbClr val="FFF101"/>
    <a:srgbClr val="083DAA"/>
    <a:srgbClr val="0E51A9"/>
    <a:srgbClr val="D7D1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1" autoAdjust="0"/>
    <p:restoredTop sz="98287" autoAdjust="0"/>
  </p:normalViewPr>
  <p:slideViewPr>
    <p:cSldViewPr snapToGrid="0">
      <p:cViewPr>
        <p:scale>
          <a:sx n="100" d="100"/>
          <a:sy n="100" d="100"/>
        </p:scale>
        <p:origin x="-80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2784" y="-112"/>
      </p:cViewPr>
      <p:guideLst>
        <p:guide orient="horz" pos="3103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tags" Target="tags/tag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2" tIns="46422" rIns="92842" bIns="46422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2" tIns="46422" rIns="92842" bIns="46422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2" tIns="46422" rIns="92842" bIns="46422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2" tIns="46422" rIns="92842" bIns="46422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Helvetica" pitchFamily="19" charset="0"/>
              </a:defRPr>
            </a:lvl1pPr>
          </a:lstStyle>
          <a:p>
            <a:fld id="{690E67A0-C371-4388-8D36-F3782D5BC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23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5" rIns="91311" bIns="45655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33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5" rIns="91311" bIns="45655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25488"/>
            <a:ext cx="4967288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9475" y="4694238"/>
            <a:ext cx="49879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5" rIns="91311" bIns="45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0063"/>
            <a:ext cx="2933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5" rIns="91311" bIns="45655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>
                <a:latin typeface="Helvetica" pitchFamily="1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90063"/>
            <a:ext cx="2933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5" rIns="91311" bIns="45655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Helvetica" pitchFamily="19" charset="0"/>
              </a:defRPr>
            </a:lvl1pPr>
          </a:lstStyle>
          <a:p>
            <a:fld id="{33C9C627-29B3-4770-BE83-44C76624D4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84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ChangeArrowheads="1"/>
          </p:cNvSpPr>
          <p:nvPr userDrawn="1"/>
        </p:nvSpPr>
        <p:spPr bwMode="auto">
          <a:xfrm>
            <a:off x="0" y="990600"/>
            <a:ext cx="9144000" cy="889000"/>
          </a:xfrm>
          <a:prstGeom prst="rect">
            <a:avLst/>
          </a:prstGeom>
          <a:solidFill>
            <a:srgbClr val="083D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GB" sz="2400">
              <a:latin typeface="Times New Roman" pitchFamily="19" charset="0"/>
              <a:ea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2940" y="65300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6294C92D-0306-4E69-9CD3-20855E8496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63513"/>
            <a:ext cx="7370763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223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1D2FC0AD-A4F4-41C5-8B5E-E34E602980ED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BDC13C86-BB0B-4C6C-BB77-DDED848E5539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DB769FE4-7DA1-4436-8E36-8D8E82EE7F18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977900"/>
            <a:ext cx="9144000" cy="2133600"/>
          </a:xfrm>
          <a:prstGeom prst="rect">
            <a:avLst/>
          </a:prstGeom>
          <a:solidFill>
            <a:srgbClr val="083D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GB" sz="2400">
              <a:latin typeface="Times New Roman" pitchFamily="19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9501"/>
            <a:ext cx="7772400" cy="19430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101"/>
                </a:solidFill>
              </a:rPr>
              <a:t>C. Carli          </a:t>
            </a:r>
            <a:fld id="{DB625280-0E2E-4B83-8BB7-5087E3ADE6DD}" type="slidenum">
              <a:rPr lang="en-US" smtClean="0">
                <a:solidFill>
                  <a:srgbClr val="FFF101"/>
                </a:solidFill>
              </a:rPr>
              <a:pPr/>
              <a:t>‹#›</a:t>
            </a:fld>
            <a:r>
              <a:rPr lang="en-US" dirty="0" smtClean="0">
                <a:solidFill>
                  <a:srgbClr val="FFF101"/>
                </a:solidFill>
              </a:rPr>
              <a:t>/13</a:t>
            </a:r>
            <a:endParaRPr lang="en-US" dirty="0">
              <a:solidFill>
                <a:srgbClr val="FFF101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112BFE92-17FC-499C-B230-771077A29995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47BB038C-9019-475B-84B5-4897B0373272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D704D30C-6730-45DE-B84C-D0EA2535EE71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E913CFCF-4BE0-4F7C-945D-5242B311ED75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05600" y="6567488"/>
            <a:ext cx="2133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C. Carli          </a:t>
            </a:r>
            <a:fld id="{210EAFA8-1BC0-452A-B2FC-61A37BEA8ECF}" type="slidenum">
              <a:rPr lang="en-US"/>
              <a:pPr/>
              <a:t>‹#›</a:t>
            </a:fld>
            <a:r>
              <a:rPr lang="en-US"/>
              <a:t>/13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569075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0" y="6578600"/>
            <a:ext cx="9144000" cy="292100"/>
          </a:xfrm>
          <a:prstGeom prst="rect">
            <a:avLst/>
          </a:prstGeom>
          <a:solidFill>
            <a:srgbClr val="083D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GB" sz="2400">
              <a:latin typeface="Times New Roman" pitchFamily="19" charset="0"/>
              <a:ea typeface="+mn-ea"/>
            </a:endParaRPr>
          </a:p>
        </p:txBody>
      </p:sp>
      <p:sp>
        <p:nvSpPr>
          <p:cNvPr id="733190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83D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GB" sz="2400">
              <a:latin typeface="Times New Roman" pitchFamily="19" charset="0"/>
              <a:ea typeface="+mn-ea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010400" y="0"/>
            <a:ext cx="2133600" cy="9779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73318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70663"/>
            <a:ext cx="91440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F101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 dirty="0"/>
          </a:p>
        </p:txBody>
      </p:sp>
      <p:sp>
        <p:nvSpPr>
          <p:cNvPr id="10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63513"/>
            <a:ext cx="73707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 smtClean="0"/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733201" name="Rectangle 17"/>
          <p:cNvSpPr>
            <a:spLocks noChangeArrowheads="1"/>
          </p:cNvSpPr>
          <p:nvPr/>
        </p:nvSpPr>
        <p:spPr bwMode="auto">
          <a:xfrm>
            <a:off x="4060825" y="2971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733202" name="Rectangle 18"/>
          <p:cNvSpPr>
            <a:spLocks noChangeArrowheads="1"/>
          </p:cNvSpPr>
          <p:nvPr/>
        </p:nvSpPr>
        <p:spPr bwMode="auto">
          <a:xfrm>
            <a:off x="3678238" y="25844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934200" y="-114299"/>
            <a:ext cx="2209800" cy="12058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10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Garamond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19" charset="2"/>
        <a:buChar char="n"/>
        <a:defRPr sz="3200">
          <a:solidFill>
            <a:schemeClr val="bg2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19" charset="2"/>
        <a:buChar char="¨"/>
        <a:defRPr sz="2800">
          <a:solidFill>
            <a:schemeClr val="bg2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19" charset="2"/>
        <a:buChar char="n"/>
        <a:defRPr sz="2400">
          <a:solidFill>
            <a:schemeClr val="bg2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19" charset="2"/>
        <a:buChar char="¨"/>
        <a:defRPr sz="2000">
          <a:solidFill>
            <a:schemeClr val="bg2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19" charset="2"/>
        <a:buChar char="§"/>
        <a:defRPr sz="2000">
          <a:solidFill>
            <a:schemeClr val="bg2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65" charset="2"/>
        <a:buChar char="§"/>
        <a:defRPr sz="2000">
          <a:solidFill>
            <a:schemeClr val="bg2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65" charset="2"/>
        <a:buChar char="§"/>
        <a:defRPr sz="2000">
          <a:solidFill>
            <a:schemeClr val="bg2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65" charset="2"/>
        <a:buChar char="§"/>
        <a:defRPr sz="2000">
          <a:solidFill>
            <a:schemeClr val="bg2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65" charset="2"/>
        <a:buChar char="§"/>
        <a:defRPr sz="2000">
          <a:solidFill>
            <a:schemeClr val="bg2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686300"/>
            <a:ext cx="6959600" cy="1765300"/>
          </a:xfrm>
        </p:spPr>
        <p:txBody>
          <a:bodyPr/>
          <a:lstStyle/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Introduction</a:t>
            </a:r>
          </a:p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Overview and Layout</a:t>
            </a:r>
          </a:p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Selected Features and Challenges</a:t>
            </a:r>
          </a:p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Status of Electron Cooler</a:t>
            </a:r>
          </a:p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ELENA Commissioning</a:t>
            </a:r>
          </a:p>
          <a:p>
            <a:pPr marL="285750" indent="-285750" algn="l">
              <a:spcBef>
                <a:spcPts val="200"/>
              </a:spcBef>
              <a:buClrTx/>
              <a:buSzPct val="100000"/>
              <a:buFont typeface="Wingdings" charset="2"/>
              <a:buChar char="§"/>
            </a:pPr>
            <a:r>
              <a:rPr lang="en-US" sz="1800" dirty="0" smtClean="0"/>
              <a:t>Summary </a:t>
            </a:r>
            <a:r>
              <a:rPr lang="en-US" sz="1800" dirty="0"/>
              <a:t>and Outlook</a:t>
            </a:r>
            <a:endParaRPr lang="en-US" sz="1800" dirty="0" smtClean="0"/>
          </a:p>
          <a:p>
            <a:pPr marL="457200" indent="-457200" algn="l">
              <a:buClrTx/>
              <a:buSzPct val="100000"/>
              <a:buFont typeface="Wingdings" charset="2"/>
              <a:buChar char="§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50801"/>
            <a:ext cx="9023350" cy="1752600"/>
          </a:xfrm>
        </p:spPr>
        <p:txBody>
          <a:bodyPr/>
          <a:lstStyle/>
          <a:p>
            <a:r>
              <a:rPr lang="en-US" sz="3600" dirty="0" smtClean="0"/>
              <a:t>The ELENA Decelerator</a:t>
            </a:r>
            <a:br>
              <a:rPr lang="en-US" sz="3600" dirty="0" smtClean="0"/>
            </a:br>
            <a:r>
              <a:rPr lang="en-US" sz="3600" dirty="0" smtClean="0"/>
              <a:t>at CERN</a:t>
            </a:r>
            <a:r>
              <a:rPr lang="en-US" sz="10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1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C. Carli on behalf </a:t>
            </a:r>
            <a:r>
              <a:rPr lang="en-US" sz="1600" dirty="0"/>
              <a:t>of the AD/ELENA team(</a:t>
            </a:r>
            <a:r>
              <a:rPr lang="en-US" sz="1600" dirty="0" smtClean="0"/>
              <a:t>s)                                              EXA 2017, 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September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367" b="23689"/>
          <a:stretch/>
        </p:blipFill>
        <p:spPr>
          <a:xfrm>
            <a:off x="1273480" y="1981200"/>
            <a:ext cx="6486220" cy="26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" y="100013"/>
            <a:ext cx="6178550" cy="739775"/>
          </a:xfrm>
        </p:spPr>
        <p:txBody>
          <a:bodyPr/>
          <a:lstStyle/>
          <a:p>
            <a:r>
              <a:rPr lang="en-US" sz="2800" dirty="0"/>
              <a:t>Selected Features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104900"/>
            <a:ext cx="8572500" cy="5321300"/>
          </a:xfrm>
        </p:spPr>
        <p:txBody>
          <a:bodyPr/>
          <a:lstStyle/>
          <a:p>
            <a:r>
              <a:rPr lang="en-US" sz="1800" dirty="0" smtClean="0"/>
              <a:t>Rest gas </a:t>
            </a:r>
            <a:r>
              <a:rPr lang="en-US" sz="1800" dirty="0"/>
              <a:t>interactions </a:t>
            </a:r>
            <a:r>
              <a:rPr lang="en-US" sz="1800" dirty="0" smtClean="0"/>
              <a:t>and vacuum system</a:t>
            </a:r>
          </a:p>
          <a:p>
            <a:pPr lvl="1"/>
            <a:r>
              <a:rPr lang="en-US" sz="1600" dirty="0" smtClean="0"/>
              <a:t>3 10</a:t>
            </a:r>
            <a:r>
              <a:rPr lang="en-US" sz="1600" baseline="30000" dirty="0" smtClean="0"/>
              <a:t>-12</a:t>
            </a:r>
            <a:r>
              <a:rPr lang="en-US" sz="1600" dirty="0" smtClean="0"/>
              <a:t> </a:t>
            </a:r>
            <a:r>
              <a:rPr lang="en-US" sz="1600" dirty="0" err="1" smtClean="0"/>
              <a:t>Torr</a:t>
            </a:r>
            <a:r>
              <a:rPr lang="en-US" sz="1600" dirty="0" smtClean="0"/>
              <a:t> nominal pressure - fully baked machine with NEGs wherever possible</a:t>
            </a:r>
          </a:p>
          <a:p>
            <a:pPr lvl="1"/>
            <a:r>
              <a:rPr lang="en-US" sz="1600" dirty="0" smtClean="0"/>
              <a:t>Interactions of beam with rest gas to be evaluated </a:t>
            </a:r>
            <a:r>
              <a:rPr lang="en-US" sz="1600" dirty="0"/>
              <a:t>with </a:t>
            </a:r>
            <a:r>
              <a:rPr lang="en-US" sz="1600" dirty="0" smtClean="0"/>
              <a:t>care, not the dominant limitation</a:t>
            </a:r>
          </a:p>
          <a:p>
            <a:r>
              <a:rPr lang="en-US" sz="1800" dirty="0" smtClean="0"/>
              <a:t>Beam diagnostics with very low intensities and energy</a:t>
            </a:r>
          </a:p>
          <a:p>
            <a:pPr lvl="1"/>
            <a:r>
              <a:rPr lang="en-US" sz="1600" dirty="0" smtClean="0"/>
              <a:t>E.g.: Beam currents down to well below 1 </a:t>
            </a:r>
            <a:r>
              <a:rPr lang="en-US" sz="1600" dirty="0" smtClean="0">
                <a:latin typeface="Symbol"/>
              </a:rPr>
              <a:t>m</a:t>
            </a:r>
            <a:r>
              <a:rPr lang="en-US" sz="1600" dirty="0" smtClean="0"/>
              <a:t>A far beyond reach standard slow BCTs</a:t>
            </a:r>
          </a:p>
          <a:p>
            <a:pPr lvl="1">
              <a:buSzPct val="100000"/>
              <a:buFont typeface="Lucida Grande"/>
              <a:buChar char="➠"/>
            </a:pPr>
            <a:r>
              <a:rPr lang="en-US" sz="1600" dirty="0" smtClean="0"/>
              <a:t>Intensity of coasting beam measured with </a:t>
            </a:r>
            <a:r>
              <a:rPr lang="en-US" sz="1600" dirty="0" err="1" smtClean="0"/>
              <a:t>Schottky</a:t>
            </a:r>
            <a:r>
              <a:rPr lang="en-US" sz="1600" dirty="0" smtClean="0"/>
              <a:t> diagnostics (observing noise generated by coasting beam on a pick-up, special pick-ups design to limit background noise)</a:t>
            </a:r>
          </a:p>
          <a:p>
            <a:r>
              <a:rPr lang="en-US" sz="1800" dirty="0" smtClean="0"/>
              <a:t>Electrostatic transfer lines to experiments</a:t>
            </a:r>
          </a:p>
          <a:p>
            <a:pPr lvl="1"/>
            <a:r>
              <a:rPr lang="en-US" sz="1600" dirty="0" smtClean="0"/>
              <a:t>Cost effective at very low energies, </a:t>
            </a:r>
          </a:p>
          <a:p>
            <a:pPr lvl="1"/>
            <a:r>
              <a:rPr lang="en-US" sz="1600" dirty="0" smtClean="0"/>
              <a:t>Many </a:t>
            </a:r>
            <a:r>
              <a:rPr lang="en-US" sz="1600" dirty="0" err="1" smtClean="0"/>
              <a:t>quadrupoles</a:t>
            </a:r>
            <a:r>
              <a:rPr lang="en-US" sz="1600" dirty="0" smtClean="0"/>
              <a:t> allow a design with small “</a:t>
            </a:r>
            <a:r>
              <a:rPr lang="en-US" sz="1600" dirty="0" err="1" smtClean="0"/>
              <a:t>betatron</a:t>
            </a:r>
            <a:r>
              <a:rPr lang="en-US" sz="1600" dirty="0" smtClean="0"/>
              <a:t> functions” and large “</a:t>
            </a:r>
            <a:r>
              <a:rPr lang="en-US" sz="1600" dirty="0" err="1" smtClean="0"/>
              <a:t>betatron</a:t>
            </a:r>
            <a:r>
              <a:rPr lang="en-US" sz="1600" dirty="0" smtClean="0"/>
              <a:t> phase advance” (small beam sizes) limiting impact from stray fields</a:t>
            </a:r>
          </a:p>
          <a:p>
            <a:pPr lvl="1"/>
            <a:r>
              <a:rPr lang="en-US" sz="1600" dirty="0" smtClean="0"/>
              <a:t>Easier </a:t>
            </a:r>
            <a:r>
              <a:rPr lang="en-US" sz="1600" dirty="0"/>
              <a:t>for shielding against magnetic stray </a:t>
            </a:r>
            <a:r>
              <a:rPr lang="en-US" sz="1600" dirty="0" smtClean="0"/>
              <a:t>fields</a:t>
            </a:r>
          </a:p>
          <a:p>
            <a:r>
              <a:rPr lang="en-US" sz="1800" dirty="0" smtClean="0"/>
              <a:t>RF system with modest voltages, but very large dynamic range</a:t>
            </a:r>
          </a:p>
          <a:p>
            <a:r>
              <a:rPr lang="en-US" sz="1800" dirty="0" smtClean="0"/>
              <a:t>H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and proton source (and electrostatic acceleration to 100 </a:t>
            </a:r>
            <a:r>
              <a:rPr lang="en-US" sz="1800" dirty="0" err="1" smtClean="0"/>
              <a:t>keV</a:t>
            </a:r>
            <a:r>
              <a:rPr lang="en-US" sz="1800" dirty="0" smtClean="0"/>
              <a:t>) for commissioning as much as possible</a:t>
            </a:r>
          </a:p>
          <a:p>
            <a:pPr lvl="1"/>
            <a:r>
              <a:rPr lang="en-US" sz="1600" dirty="0" smtClean="0"/>
              <a:t>Higher repetition rate but start commissioning at the difficult low energy part of the cycle</a:t>
            </a:r>
          </a:p>
          <a:p>
            <a:pPr lvl="1"/>
            <a:r>
              <a:rPr lang="en-US" sz="1600" dirty="0" smtClean="0"/>
              <a:t>Antiprotons needed to complete ELENA ring commissioning … and already taken during the last weeks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250" y="125413"/>
            <a:ext cx="7370763" cy="739775"/>
          </a:xfrm>
        </p:spPr>
        <p:txBody>
          <a:bodyPr/>
          <a:lstStyle/>
          <a:p>
            <a:r>
              <a:rPr lang="en-US" sz="3200" dirty="0" smtClean="0"/>
              <a:t>ELENA Beam Parameters</a:t>
            </a:r>
            <a:br>
              <a:rPr lang="en-US" sz="3200" dirty="0" smtClean="0"/>
            </a:br>
            <a:r>
              <a:rPr lang="en-US" sz="1800" dirty="0" smtClean="0"/>
              <a:t>Present best guess combining different Sources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17390"/>
              </p:ext>
            </p:extLst>
          </p:nvPr>
        </p:nvGraphicFramePr>
        <p:xfrm>
          <a:off x="292100" y="1079499"/>
          <a:ext cx="8457600" cy="388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686"/>
                <a:gridCol w="975441"/>
                <a:gridCol w="1093095"/>
                <a:gridCol w="989125"/>
                <a:gridCol w="853581"/>
                <a:gridCol w="1125175"/>
                <a:gridCol w="1137497"/>
              </a:tblGrid>
              <a:tr h="3933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Step in cycle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600" baseline="-25000" dirty="0" err="1" smtClean="0"/>
                        <a:t>L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meVs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p</a:t>
                      </a:r>
                      <a:r>
                        <a:rPr lang="en-US" sz="1600" dirty="0" smtClean="0"/>
                        <a:t>/p (10</a:t>
                      </a:r>
                      <a:r>
                        <a:rPr lang="en-US" sz="1600" baseline="30000" dirty="0" smtClean="0"/>
                        <a:t>-3</a:t>
                      </a:r>
                      <a:r>
                        <a:rPr lang="en-US" sz="1600" dirty="0" smtClean="0"/>
                        <a:t> )</a:t>
                      </a:r>
                      <a:endParaRPr lang="en-US" sz="16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E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en-US" sz="1600" baseline="0" dirty="0" smtClean="0"/>
                        <a:t> (ns)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600" baseline="-25000" dirty="0" err="1" smtClean="0"/>
                        <a:t>H,rms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/>
                        <a:t>m)</a:t>
                      </a:r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+mn-lt"/>
                          <a:cs typeface="+mn-cs"/>
                        </a:rPr>
                        <a:t>V</a:t>
                      </a:r>
                      <a:r>
                        <a:rPr lang="en-US" sz="1600" baseline="-25000" dirty="0" err="1" smtClean="0"/>
                        <a:t>,rms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/>
                        <a:t>m)</a:t>
                      </a:r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Injection</a:t>
                      </a:r>
                      <a:r>
                        <a:rPr lang="en-US" sz="1600" baseline="30000" dirty="0" err="1" smtClean="0"/>
                        <a:t>+,a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98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Start 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ramp</a:t>
                      </a:r>
                      <a:r>
                        <a:rPr lang="en-US" sz="1600" baseline="30000" dirty="0" err="1" smtClean="0"/>
                        <a:t>+,b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0.49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End 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ramp</a:t>
                      </a:r>
                      <a:r>
                        <a:rPr lang="en-US" sz="1600" baseline="30000" dirty="0" err="1" smtClean="0"/>
                        <a:t>c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Start plateau</a:t>
                      </a:r>
                      <a:r>
                        <a:rPr lang="en-US" sz="1600" baseline="0" dirty="0" smtClean="0"/>
                        <a:t> 35 MeV/c</a:t>
                      </a:r>
                      <a:r>
                        <a:rPr lang="en-US" sz="1600" baseline="30000" dirty="0" smtClean="0"/>
                        <a:t>d)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0.46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coasting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End plateau</a:t>
                      </a:r>
                      <a:r>
                        <a:rPr lang="en-US" sz="1600" baseline="0" dirty="0" smtClean="0"/>
                        <a:t> 35 MeV/</a:t>
                      </a:r>
                      <a:r>
                        <a:rPr lang="en-US" sz="1600" baseline="0" dirty="0" err="1" smtClean="0"/>
                        <a:t>c</a:t>
                      </a:r>
                      <a:r>
                        <a:rPr lang="en-US" sz="1600" baseline="30000" dirty="0" err="1" smtClean="0"/>
                        <a:t>e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coasting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Start 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ramp</a:t>
                      </a:r>
                      <a:r>
                        <a:rPr lang="en-US" sz="1600" baseline="30000" dirty="0" err="1" smtClean="0"/>
                        <a:t>d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0.84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End 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ramp</a:t>
                      </a:r>
                      <a:r>
                        <a:rPr lang="en-US" sz="1600" baseline="30000" dirty="0" err="1" smtClean="0"/>
                        <a:t>c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Start plateau 100 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baseline="30000" dirty="0" err="1" smtClean="0"/>
                        <a:t>d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3.6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0.81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.16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coasting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Cooled coasting</a:t>
                      </a:r>
                      <a:r>
                        <a:rPr lang="en-US" sz="1600" baseline="0" dirty="0" smtClean="0"/>
                        <a:t> 100 </a:t>
                      </a:r>
                      <a:r>
                        <a:rPr lang="en-US" sz="1600" baseline="0" dirty="0" err="1" smtClean="0"/>
                        <a:t>keV</a:t>
                      </a:r>
                      <a:r>
                        <a:rPr lang="en-US" sz="1600" baseline="30000" dirty="0" err="1" smtClean="0"/>
                        <a:t>e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.050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coasting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  <a:tr h="3491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Cooled bunched 100 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baseline="30000" dirty="0" err="1" smtClean="0"/>
                        <a:t>f</a:t>
                      </a:r>
                      <a:r>
                        <a:rPr lang="en-US" sz="1600" baseline="30000" dirty="0" smtClean="0"/>
                        <a:t>)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 x 0.12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.120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75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</a:t>
                      </a:r>
                      <a:endParaRPr lang="en-US" sz="1600" dirty="0"/>
                    </a:p>
                  </a:txBody>
                  <a:tcPr marL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 marL="36000" marT="36000" marB="3600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6700" y="4991100"/>
            <a:ext cx="84455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 smtClean="0">
                <a:latin typeface="Symbol" charset="2"/>
                <a:cs typeface="Symbol" charset="2"/>
              </a:rPr>
              <a:t>e</a:t>
            </a:r>
            <a:r>
              <a:rPr lang="en-US" sz="1400" baseline="-25000" dirty="0" err="1" smtClean="0">
                <a:latin typeface="+mn-lt"/>
                <a:cs typeface="Symbol" charset="2"/>
              </a:rPr>
              <a:t>rms</a:t>
            </a:r>
            <a:r>
              <a:rPr lang="en-US" sz="1400" dirty="0" smtClean="0"/>
              <a:t> = 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b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2</a:t>
            </a:r>
            <a:r>
              <a:rPr lang="en-US" sz="1400" dirty="0" smtClean="0">
                <a:latin typeface="Symbol" charset="2"/>
                <a:cs typeface="Symbol" charset="2"/>
              </a:rPr>
              <a:t>/</a:t>
            </a:r>
            <a:r>
              <a:rPr lang="en-US" sz="1400" dirty="0" err="1" smtClean="0">
                <a:latin typeface="Symbol" charset="2"/>
                <a:cs typeface="Symbol" charset="2"/>
              </a:rPr>
              <a:t>b</a:t>
            </a:r>
            <a:r>
              <a:rPr lang="en-US" sz="1400" baseline="-25000" dirty="0" err="1" smtClean="0">
                <a:latin typeface="+mn-lt"/>
                <a:cs typeface="Symbol" charset="2"/>
              </a:rPr>
              <a:t>T</a:t>
            </a:r>
            <a:r>
              <a:rPr lang="en-US" sz="1400" dirty="0" smtClean="0">
                <a:latin typeface="+mn-lt"/>
                <a:cs typeface="Symbol" charset="2"/>
              </a:rPr>
              <a:t> with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latin typeface="+mn-lt"/>
                <a:cs typeface="Symbol" charset="2"/>
              </a:rPr>
              <a:t> the </a:t>
            </a:r>
            <a:r>
              <a:rPr lang="en-US" sz="1400" dirty="0" err="1" smtClean="0">
                <a:latin typeface="+mn-lt"/>
                <a:cs typeface="Symbol" charset="2"/>
              </a:rPr>
              <a:t>rms</a:t>
            </a:r>
            <a:r>
              <a:rPr lang="en-US" sz="1400" dirty="0" smtClean="0">
                <a:latin typeface="+mn-lt"/>
                <a:cs typeface="Symbol" charset="2"/>
              </a:rPr>
              <a:t> </a:t>
            </a:r>
            <a:r>
              <a:rPr lang="en-US" sz="1400" dirty="0" err="1" smtClean="0">
                <a:latin typeface="+mn-lt"/>
                <a:cs typeface="Symbol" charset="2"/>
              </a:rPr>
              <a:t>betatron</a:t>
            </a:r>
            <a:r>
              <a:rPr lang="en-US" sz="1400" dirty="0" smtClean="0">
                <a:latin typeface="+mn-lt"/>
                <a:cs typeface="Symbol" charset="2"/>
              </a:rPr>
              <a:t> beam size and </a:t>
            </a:r>
            <a:r>
              <a:rPr lang="en-US" sz="1400" dirty="0" err="1">
                <a:latin typeface="Symbol" charset="2"/>
                <a:cs typeface="Symbol" charset="2"/>
              </a:rPr>
              <a:t>b</a:t>
            </a:r>
            <a:r>
              <a:rPr lang="en-US" sz="1400" baseline="-25000" dirty="0" err="1">
                <a:cs typeface="Symbol" charset="2"/>
              </a:rPr>
              <a:t>T</a:t>
            </a:r>
            <a:r>
              <a:rPr lang="en-US" sz="1400" dirty="0" smtClean="0">
                <a:latin typeface="+mn-lt"/>
                <a:cs typeface="Symbol" charset="2"/>
              </a:rPr>
              <a:t> the </a:t>
            </a:r>
            <a:r>
              <a:rPr lang="en-US" sz="1400" dirty="0" err="1" smtClean="0">
                <a:latin typeface="+mn-lt"/>
                <a:cs typeface="Symbol" charset="2"/>
              </a:rPr>
              <a:t>Twiss</a:t>
            </a:r>
            <a:r>
              <a:rPr lang="en-US" sz="1400" dirty="0" smtClean="0">
                <a:latin typeface="+mn-lt"/>
                <a:cs typeface="Symbol" charset="2"/>
              </a:rPr>
              <a:t> </a:t>
            </a:r>
            <a:r>
              <a:rPr lang="en-US" sz="1400" dirty="0" err="1" smtClean="0">
                <a:latin typeface="+mn-lt"/>
                <a:cs typeface="Symbol" charset="2"/>
              </a:rPr>
              <a:t>betatron</a:t>
            </a:r>
            <a:r>
              <a:rPr lang="en-US" sz="1400" dirty="0" smtClean="0">
                <a:latin typeface="+mn-lt"/>
                <a:cs typeface="Symbol" charset="2"/>
              </a:rPr>
              <a:t> function</a:t>
            </a:r>
          </a:p>
          <a:p>
            <a:pPr algn="l"/>
            <a:r>
              <a:rPr lang="en-US" sz="1400" dirty="0" smtClean="0"/>
              <a:t>+) difficult to determine due to (</a:t>
            </a:r>
            <a:r>
              <a:rPr lang="en-US" sz="1400" dirty="0" err="1" smtClean="0"/>
              <a:t>i</a:t>
            </a:r>
            <a:r>
              <a:rPr lang="en-US" sz="1400" dirty="0" smtClean="0"/>
              <a:t>) dense core and long tails, (ii) variations with time</a:t>
            </a:r>
          </a:p>
          <a:p>
            <a:pPr algn="l"/>
            <a:r>
              <a:rPr lang="en-US" sz="1400" dirty="0" smtClean="0"/>
              <a:t>a) Typical values measured with AD – some reduction of long. </a:t>
            </a:r>
            <a:r>
              <a:rPr lang="en-US" sz="1400" dirty="0" err="1" smtClean="0"/>
              <a:t>Emittance</a:t>
            </a:r>
            <a:r>
              <a:rPr lang="en-US" sz="1400" dirty="0" smtClean="0"/>
              <a:t> with bunched beam cooling</a:t>
            </a:r>
          </a:p>
          <a:p>
            <a:pPr algn="l"/>
            <a:r>
              <a:rPr lang="en-US" sz="1400" dirty="0" smtClean="0"/>
              <a:t>b) Increase of voltage from 16 V at transfer to 100 V on ramp</a:t>
            </a:r>
          </a:p>
          <a:p>
            <a:pPr algn="l"/>
            <a:r>
              <a:rPr lang="en-US" sz="1400" dirty="0" smtClean="0"/>
              <a:t>c) Simulations of IBS on ramp </a:t>
            </a:r>
            <a:endParaRPr lang="en-US" sz="1400" dirty="0"/>
          </a:p>
          <a:p>
            <a:pPr algn="l"/>
            <a:r>
              <a:rPr lang="en-US" sz="1400" dirty="0" smtClean="0"/>
              <a:t>d) </a:t>
            </a:r>
            <a:r>
              <a:rPr lang="en-US" sz="1400" dirty="0" err="1" smtClean="0"/>
              <a:t>Debunching</a:t>
            </a:r>
            <a:r>
              <a:rPr lang="en-US" sz="1400" dirty="0" smtClean="0"/>
              <a:t>/bunching with 50% blow-up (bunched with LHC def. </a:t>
            </a:r>
            <a:r>
              <a:rPr lang="en-US" sz="1400" dirty="0" err="1" smtClean="0">
                <a:latin typeface="Symbol" charset="2"/>
                <a:cs typeface="Symbol" charset="2"/>
              </a:rPr>
              <a:t>e</a:t>
            </a:r>
            <a:r>
              <a:rPr lang="en-US" sz="1400" baseline="-25000" dirty="0" err="1" smtClean="0"/>
              <a:t>L</a:t>
            </a:r>
            <a:r>
              <a:rPr lang="en-US" sz="1400" dirty="0" smtClean="0"/>
              <a:t> = 4</a:t>
            </a:r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E</a:t>
            </a:r>
            <a:r>
              <a:rPr lang="en-US" sz="1400" dirty="0" smtClean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400" dirty="0" smtClean="0"/>
              <a:t>, coasting </a:t>
            </a:r>
            <a:r>
              <a:rPr lang="en-US" sz="1400" dirty="0" err="1">
                <a:latin typeface="Symbol" charset="2"/>
                <a:cs typeface="Symbol" charset="2"/>
              </a:rPr>
              <a:t>e</a:t>
            </a:r>
            <a:r>
              <a:rPr lang="en-US" sz="1400" baseline="-25000" dirty="0" err="1"/>
              <a:t>L</a:t>
            </a:r>
            <a:r>
              <a:rPr lang="en-US" sz="1400" dirty="0"/>
              <a:t> = </a:t>
            </a:r>
            <a:r>
              <a:rPr lang="en-US" sz="1400" dirty="0" smtClean="0"/>
              <a:t>4 (2/</a:t>
            </a:r>
            <a:r>
              <a:rPr lang="en-US" sz="1400" dirty="0" smtClean="0">
                <a:latin typeface="Symbol" charset="2"/>
                <a:cs typeface="Symbol" charset="2"/>
              </a:rPr>
              <a:t>p)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1/2</a:t>
            </a:r>
            <a:r>
              <a:rPr lang="en-US" sz="1400" dirty="0" smtClean="0"/>
              <a:t> </a:t>
            </a:r>
            <a:r>
              <a:rPr lang="en-US" sz="1400" dirty="0" err="1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/>
              <a:t>E</a:t>
            </a:r>
            <a:r>
              <a:rPr lang="en-US" sz="1400" dirty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/>
              <a:t>rev</a:t>
            </a:r>
            <a:r>
              <a:rPr lang="en-US" sz="1400" dirty="0" smtClean="0"/>
              <a:t>)</a:t>
            </a:r>
          </a:p>
          <a:p>
            <a:pPr algn="l"/>
            <a:r>
              <a:rPr lang="en-US" sz="1400" dirty="0" smtClean="0"/>
              <a:t>e) From ELENA technical meetings with presentations by </a:t>
            </a:r>
            <a:r>
              <a:rPr lang="en-US" sz="1400" dirty="0" err="1" smtClean="0"/>
              <a:t>G.Tranquille</a:t>
            </a:r>
            <a:r>
              <a:rPr lang="en-US" sz="1400" dirty="0" smtClean="0"/>
              <a:t> and P. </a:t>
            </a:r>
            <a:r>
              <a:rPr lang="en-US" sz="1400" dirty="0" err="1" smtClean="0"/>
              <a:t>Beloshitsky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259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10839"/>
            <a:ext cx="2667000" cy="5516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1778000" y="1739898"/>
            <a:ext cx="1739900" cy="28067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ELENA Commissioning – </a:t>
            </a:r>
            <a:br>
              <a:rPr lang="en-US" sz="2800" dirty="0" smtClean="0"/>
            </a:br>
            <a:r>
              <a:rPr lang="en-US" sz="2800" dirty="0" smtClean="0"/>
              <a:t>Ion Source and Line from Source to Ring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00" y="1006475"/>
            <a:ext cx="5562600" cy="3425826"/>
          </a:xfrm>
        </p:spPr>
        <p:txBody>
          <a:bodyPr/>
          <a:lstStyle/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Aim: progress as much as possible without taking precious antiprotons</a:t>
            </a:r>
          </a:p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Source available and tested well in advance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(post-acceleration), source a few meters from Faraday cage with HV cables in between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First tests with source mounted in Faraday cage</a:t>
            </a:r>
          </a:p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Technical issues despite serious preparations</a:t>
            </a:r>
          </a:p>
          <a:p>
            <a:pPr marL="266700" lvl="1" indent="0">
              <a:spcBef>
                <a:spcPts val="300"/>
              </a:spcBef>
              <a:buNone/>
            </a:pPr>
            <a:r>
              <a:rPr lang="en-US" sz="1600" dirty="0" smtClean="0"/>
              <a:t>=&gt; Now running with fixed isolation transformer at 85 </a:t>
            </a:r>
            <a:r>
              <a:rPr lang="en-US" sz="1600" dirty="0" err="1" smtClean="0"/>
              <a:t>keV</a:t>
            </a:r>
            <a:endParaRPr lang="en-US" sz="1600" dirty="0"/>
          </a:p>
          <a:p>
            <a:pPr marL="266700" indent="-266700">
              <a:spcBef>
                <a:spcPts val="300"/>
              </a:spcBef>
            </a:pPr>
            <a:r>
              <a:rPr lang="en-US" sz="1600" dirty="0" smtClean="0"/>
              <a:t>Empirical </a:t>
            </a:r>
            <a:r>
              <a:rPr lang="en-US" sz="1600" dirty="0"/>
              <a:t>adjustments </a:t>
            </a:r>
            <a:r>
              <a:rPr lang="en-US" sz="1600" dirty="0" smtClean="0"/>
              <a:t>led </a:t>
            </a:r>
            <a:r>
              <a:rPr lang="en-US" sz="1600" dirty="0"/>
              <a:t>to unexpected settings </a:t>
            </a:r>
          </a:p>
          <a:p>
            <a:pPr marL="266700" indent="-266700">
              <a:spcBef>
                <a:spcPts val="300"/>
              </a:spcBef>
            </a:pPr>
            <a:r>
              <a:rPr lang="en-US" sz="1600" dirty="0" smtClean="0"/>
              <a:t>Limited beam diagnostics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Only one profile monitors with temporary electronics available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389016">
            <a:off x="5502215" y="4779090"/>
            <a:ext cx="3505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6600"/>
                </a:solidFill>
              </a:rPr>
              <a:t>Source and profile monitors</a:t>
            </a:r>
          </a:p>
          <a:p>
            <a:r>
              <a:rPr lang="en-US" sz="1600" b="1" dirty="0" smtClean="0">
                <a:solidFill>
                  <a:srgbClr val="FF6600"/>
                </a:solidFill>
              </a:rPr>
              <a:t>are in-kind contributions to ELENA</a:t>
            </a:r>
          </a:p>
          <a:p>
            <a:endParaRPr lang="en-US" sz="1600" b="1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Thanks </a:t>
            </a:r>
            <a:r>
              <a:rPr lang="en-US" sz="1600" b="1" dirty="0" smtClean="0">
                <a:solidFill>
                  <a:srgbClr val="FF6600"/>
                </a:solidFill>
              </a:rPr>
              <a:t>a lot to </a:t>
            </a:r>
            <a:r>
              <a:rPr lang="en-US" sz="1600" b="1" dirty="0" smtClean="0">
                <a:solidFill>
                  <a:srgbClr val="FF6600"/>
                </a:solidFill>
              </a:rPr>
              <a:t>all </a:t>
            </a:r>
            <a:r>
              <a:rPr lang="en-US" sz="1600" b="1" dirty="0" smtClean="0">
                <a:solidFill>
                  <a:srgbClr val="FF6600"/>
                </a:solidFill>
              </a:rPr>
              <a:t>teams </a:t>
            </a:r>
            <a:r>
              <a:rPr lang="en-US" sz="1600" b="1" dirty="0" smtClean="0">
                <a:solidFill>
                  <a:srgbClr val="FF6600"/>
                </a:solidFill>
              </a:rPr>
              <a:t>contributing!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0193" y="1320800"/>
            <a:ext cx="727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Source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 bwMode="auto">
          <a:xfrm flipH="1" flipV="1">
            <a:off x="1816100" y="1358900"/>
            <a:ext cx="554093" cy="13117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09201" y="1930400"/>
            <a:ext cx="141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Profile monitor 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prototype</a:t>
            </a:r>
            <a:br>
              <a:rPr lang="en-US" sz="1600" dirty="0" smtClean="0">
                <a:solidFill>
                  <a:srgbClr val="FF6600"/>
                </a:solidFill>
              </a:rPr>
            </a:b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1104902" y="2235200"/>
            <a:ext cx="711198" cy="1270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854418" y="5448300"/>
            <a:ext cx="1454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TV station 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almost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 smtClean="0">
                <a:solidFill>
                  <a:srgbClr val="FF6600"/>
                </a:solidFill>
              </a:rPr>
              <a:t>only 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instrumentation 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available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1219200" y="6121400"/>
            <a:ext cx="647700" cy="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8090" t="21660" r="27196" b="12619"/>
          <a:stretch/>
        </p:blipFill>
        <p:spPr>
          <a:xfrm>
            <a:off x="3238500" y="4381095"/>
            <a:ext cx="2071034" cy="2267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45754" y="5905500"/>
            <a:ext cx="2433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One of the first acquisitions 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from November 2016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53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63513"/>
            <a:ext cx="7224713" cy="739775"/>
          </a:xfrm>
        </p:spPr>
        <p:txBody>
          <a:bodyPr/>
          <a:lstStyle/>
          <a:p>
            <a:r>
              <a:rPr lang="en-US" sz="2800" dirty="0"/>
              <a:t>ELENA Commissioning – </a:t>
            </a:r>
            <a:br>
              <a:rPr lang="en-US" sz="2800" dirty="0"/>
            </a:br>
            <a:r>
              <a:rPr lang="en-US" sz="2800" dirty="0"/>
              <a:t>Ion Source and Line from Source to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117600"/>
            <a:ext cx="5422900" cy="2692400"/>
          </a:xfrm>
        </p:spPr>
        <p:txBody>
          <a:bodyPr/>
          <a:lstStyle/>
          <a:p>
            <a:pPr marL="266700" indent="-266700"/>
            <a:r>
              <a:rPr lang="en-US" sz="1600" dirty="0" smtClean="0"/>
              <a:t>LNS quads U</a:t>
            </a:r>
            <a:r>
              <a:rPr lang="en-US" sz="1600" baseline="-25000" dirty="0" smtClean="0"/>
              <a:t>LNSQF20</a:t>
            </a:r>
            <a:r>
              <a:rPr lang="en-US" sz="1600" dirty="0" smtClean="0"/>
              <a:t> </a:t>
            </a:r>
            <a:r>
              <a:rPr lang="en-US" sz="1600" dirty="0"/>
              <a:t>= 1855 V and U</a:t>
            </a:r>
            <a:r>
              <a:rPr lang="en-US" sz="1600" baseline="-25000" dirty="0"/>
              <a:t>LNSQD21</a:t>
            </a:r>
            <a:r>
              <a:rPr lang="en-US" sz="1600" dirty="0"/>
              <a:t> = 1220 V</a:t>
            </a:r>
          </a:p>
          <a:p>
            <a:pPr marL="266700" indent="-266700"/>
            <a:r>
              <a:rPr lang="en-US" sz="1600" dirty="0" smtClean="0"/>
              <a:t>Reconstructed characteristics at the reference</a:t>
            </a:r>
          </a:p>
          <a:p>
            <a:pPr marL="533400" lvl="1" indent="-266700"/>
            <a:r>
              <a:rPr lang="en-US" sz="1600" dirty="0" smtClean="0"/>
              <a:t>Hor.: </a:t>
            </a:r>
            <a:r>
              <a:rPr lang="en-US" sz="1600" dirty="0" err="1">
                <a:latin typeface="Symbol" charset="2"/>
                <a:cs typeface="Symbol" charset="2"/>
              </a:rPr>
              <a:t>e</a:t>
            </a:r>
            <a:r>
              <a:rPr lang="en-US" sz="1600" baseline="-25000" dirty="0" err="1"/>
              <a:t>x,rms</a:t>
            </a:r>
            <a:r>
              <a:rPr lang="en-US" sz="1600" dirty="0"/>
              <a:t> = 4.71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m, </a:t>
            </a:r>
            <a:r>
              <a:rPr lang="en-US" sz="1600" dirty="0" err="1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/>
              <a:t>x</a:t>
            </a:r>
            <a:r>
              <a:rPr lang="en-US" sz="1600" dirty="0"/>
              <a:t> = 1.4151 m and </a:t>
            </a:r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baseline="-25000" dirty="0"/>
              <a:t>x</a:t>
            </a:r>
            <a:r>
              <a:rPr lang="en-US" sz="1600" dirty="0"/>
              <a:t> = -</a:t>
            </a:r>
            <a:r>
              <a:rPr lang="en-US" sz="1600" dirty="0" smtClean="0"/>
              <a:t>3.0061</a:t>
            </a:r>
          </a:p>
          <a:p>
            <a:pPr marL="533400" lvl="1" indent="-266700"/>
            <a:r>
              <a:rPr lang="en-US" sz="1600" dirty="0" smtClean="0"/>
              <a:t>Vert.</a:t>
            </a:r>
            <a:r>
              <a:rPr lang="en-US" sz="2000" dirty="0" smtClean="0"/>
              <a:t>: </a:t>
            </a:r>
            <a:r>
              <a:rPr lang="en-US" sz="1600" dirty="0" err="1">
                <a:latin typeface="Symbol" charset="2"/>
                <a:cs typeface="Symbol" charset="2"/>
              </a:rPr>
              <a:t>e</a:t>
            </a:r>
            <a:r>
              <a:rPr lang="en-US" sz="1600" baseline="-25000" dirty="0" err="1"/>
              <a:t>y,rms</a:t>
            </a:r>
            <a:r>
              <a:rPr lang="en-US" sz="1600" dirty="0"/>
              <a:t> = 5.08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m, </a:t>
            </a:r>
            <a:r>
              <a:rPr lang="en-US" sz="1600" dirty="0">
                <a:latin typeface="Symbol" charset="2"/>
                <a:cs typeface="Symbol" charset="2"/>
              </a:rPr>
              <a:t>b</a:t>
            </a:r>
            <a:r>
              <a:rPr lang="en-US" sz="1600" baseline="-25000" dirty="0"/>
              <a:t>y</a:t>
            </a:r>
            <a:r>
              <a:rPr lang="en-US" sz="1600" dirty="0"/>
              <a:t> = 0.8381 m and </a:t>
            </a:r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baseline="-25000" dirty="0"/>
              <a:t>y</a:t>
            </a:r>
            <a:r>
              <a:rPr lang="en-US" sz="1600" dirty="0"/>
              <a:t> = -</a:t>
            </a:r>
            <a:r>
              <a:rPr lang="en-US" sz="1600" dirty="0" smtClean="0"/>
              <a:t>2.6142</a:t>
            </a:r>
            <a:br>
              <a:rPr lang="en-US" sz="1600" dirty="0" smtClean="0"/>
            </a:br>
            <a:endParaRPr lang="en-US" sz="1600" dirty="0"/>
          </a:p>
          <a:p>
            <a:pPr marL="266700" indent="-266700"/>
            <a:r>
              <a:rPr lang="en-US" sz="1600" dirty="0" smtClean="0"/>
              <a:t>Comparison of measured beam sizes and reconstructed ones</a:t>
            </a:r>
          </a:p>
          <a:p>
            <a:pPr marL="533400" lvl="1" indent="-266700"/>
            <a:r>
              <a:rPr lang="en-US" sz="1600" dirty="0" smtClean="0"/>
              <a:t>Vertical phase space in red, horizontal in blue</a:t>
            </a:r>
          </a:p>
          <a:p>
            <a:pPr marL="533400" lvl="1" indent="-266700"/>
            <a:r>
              <a:rPr lang="en-US" sz="1600" dirty="0" smtClean="0"/>
              <a:t>Right image: Filled (empty) triangles for measured (reconstructed beam sizes)sizes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11" name="Picture 10" descr="SizeRatios_21_06_1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982495"/>
            <a:ext cx="3924300" cy="2532605"/>
          </a:xfrm>
          <a:prstGeom prst="rect">
            <a:avLst/>
          </a:prstGeom>
        </p:spPr>
      </p:pic>
      <p:pic>
        <p:nvPicPr>
          <p:cNvPr id="12" name="Picture 11" descr="BeamSizes_21_06_1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1" y="4051300"/>
            <a:ext cx="3872902" cy="2454117"/>
          </a:xfrm>
          <a:prstGeom prst="rect">
            <a:avLst/>
          </a:prstGeom>
        </p:spPr>
      </p:pic>
      <p:pic>
        <p:nvPicPr>
          <p:cNvPr id="5" name="Picture 4" descr="Cases_21_06_1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028700"/>
            <a:ext cx="3204454" cy="2951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587" y="1168400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LNI Quad settings used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543300" y="4381500"/>
            <a:ext cx="3810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886200" y="4368800"/>
            <a:ext cx="889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3416300" y="4406900"/>
            <a:ext cx="254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685348" y="3848100"/>
            <a:ext cx="1981732" cy="584776"/>
          </a:xfrm>
          <a:prstGeom prst="rect">
            <a:avLst/>
          </a:prstGeom>
          <a:solidFill>
            <a:srgbClr val="FFF7B7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Indication for possible </a:t>
            </a:r>
            <a:br>
              <a:rPr lang="en-US" sz="1600" dirty="0" smtClean="0"/>
            </a:br>
            <a:r>
              <a:rPr lang="en-US" sz="1600" dirty="0" smtClean="0"/>
              <a:t>systematic errors?</a:t>
            </a:r>
          </a:p>
        </p:txBody>
      </p:sp>
    </p:spTree>
    <p:extLst>
      <p:ext uri="{BB962C8B-B14F-4D97-AF65-F5344CB8AC3E}">
        <p14:creationId xmlns:p14="http://schemas.microsoft.com/office/powerpoint/2010/main" val="367671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Start of ELENA Commissioning – </a:t>
            </a:r>
            <a:br>
              <a:rPr lang="en-US" sz="2800" dirty="0" smtClean="0"/>
            </a:br>
            <a:r>
              <a:rPr lang="en-US" sz="2800" dirty="0" smtClean="0"/>
              <a:t>Ring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981074"/>
            <a:ext cx="8001000" cy="5762626"/>
          </a:xfrm>
        </p:spPr>
        <p:txBody>
          <a:bodyPr/>
          <a:lstStyle/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Beam observed over several 10s of turns </a:t>
            </a:r>
            <a:br>
              <a:rPr lang="en-US" sz="1800" dirty="0" smtClean="0"/>
            </a:br>
            <a:r>
              <a:rPr lang="en-US" sz="1800" dirty="0" smtClean="0"/>
              <a:t>(probably a few </a:t>
            </a:r>
            <a:r>
              <a:rPr lang="en-US" sz="1800" dirty="0" err="1" smtClean="0"/>
              <a:t>ms</a:t>
            </a:r>
            <a:r>
              <a:rPr lang="en-US" sz="1800" dirty="0" smtClean="0"/>
              <a:t>) in November ‘16 </a:t>
            </a:r>
            <a:br>
              <a:rPr lang="en-US" sz="1800" dirty="0" smtClean="0"/>
            </a:br>
            <a:r>
              <a:rPr lang="en-US" sz="1800" dirty="0" smtClean="0"/>
              <a:t>after less than 2 weeks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Beam lost quickly or just not visible</a:t>
            </a:r>
            <a:br>
              <a:rPr lang="en-US" sz="1600" dirty="0" smtClean="0"/>
            </a:br>
            <a:r>
              <a:rPr lang="en-US" sz="1600" dirty="0" smtClean="0"/>
              <a:t>any more due to </a:t>
            </a:r>
            <a:r>
              <a:rPr lang="en-US" sz="1600" dirty="0" err="1" smtClean="0"/>
              <a:t>debunching</a:t>
            </a:r>
            <a:r>
              <a:rPr lang="en-US" sz="1600" dirty="0" smtClean="0"/>
              <a:t>?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Commissioning of RF system as next</a:t>
            </a:r>
            <a:br>
              <a:rPr lang="en-US" sz="1600" dirty="0" smtClean="0"/>
            </a:br>
            <a:r>
              <a:rPr lang="en-US" sz="1600" dirty="0" smtClean="0"/>
              <a:t>under preparation, when source broke</a:t>
            </a:r>
            <a:br>
              <a:rPr lang="en-US" sz="1600" dirty="0" smtClean="0"/>
            </a:br>
            <a:r>
              <a:rPr lang="en-US" sz="1600" dirty="0" smtClean="0"/>
              <a:t>(insulation transformer)</a:t>
            </a:r>
          </a:p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With </a:t>
            </a:r>
            <a:r>
              <a:rPr lang="en-US" sz="1800" dirty="0"/>
              <a:t>85 </a:t>
            </a:r>
            <a:r>
              <a:rPr lang="en-US" sz="1800" dirty="0" err="1"/>
              <a:t>keV</a:t>
            </a:r>
            <a:r>
              <a:rPr lang="en-US" sz="1800" dirty="0"/>
              <a:t> </a:t>
            </a:r>
            <a:r>
              <a:rPr lang="en-US" sz="1800" dirty="0" smtClean="0"/>
              <a:t>H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after commissioning of RF system</a:t>
            </a:r>
            <a:endParaRPr lang="en-US" sz="1600" dirty="0" smtClean="0"/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Beam shown to survive at least until start of ramp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Only very basic RF functionalities, no phase loop </a:t>
            </a:r>
          </a:p>
          <a:p>
            <a:pPr marL="533400" lvl="1" indent="-266700">
              <a:spcBef>
                <a:spcPts val="300"/>
              </a:spcBef>
            </a:pPr>
            <a:r>
              <a:rPr lang="en-US" sz="1600" dirty="0" smtClean="0"/>
              <a:t>Poor reproducibility a serious issue</a:t>
            </a:r>
          </a:p>
          <a:p>
            <a:pPr marL="723900" lvl="2" indent="-190500">
              <a:spcBef>
                <a:spcPts val="300"/>
              </a:spcBef>
            </a:pPr>
            <a:r>
              <a:rPr lang="en-US" sz="1600" dirty="0" smtClean="0"/>
              <a:t>Slow drifts and shot-to-shot</a:t>
            </a:r>
            <a:endParaRPr lang="en-US" sz="1600" dirty="0"/>
          </a:p>
          <a:p>
            <a:pPr marL="723900" lvl="2" indent="-190500">
              <a:spcBef>
                <a:spcPts val="300"/>
              </a:spcBef>
            </a:pPr>
            <a:r>
              <a:rPr lang="en-US" sz="1600" dirty="0" smtClean="0"/>
              <a:t>Difficult </a:t>
            </a:r>
            <a:r>
              <a:rPr lang="en-US" sz="1600" dirty="0"/>
              <a:t>t</a:t>
            </a:r>
            <a:r>
              <a:rPr lang="en-US" sz="1600" dirty="0" smtClean="0"/>
              <a:t>o work on setting-up systems as RF</a:t>
            </a:r>
            <a:br>
              <a:rPr lang="en-US" sz="1600" dirty="0" smtClean="0"/>
            </a:br>
            <a:endParaRPr lang="en-US" sz="1600" dirty="0" smtClean="0"/>
          </a:p>
          <a:p>
            <a:pPr marL="266700" indent="-266700">
              <a:spcBef>
                <a:spcPts val="300"/>
              </a:spcBef>
            </a:pPr>
            <a:r>
              <a:rPr lang="en-US" sz="1800" dirty="0" smtClean="0"/>
              <a:t>Synchrotron oscillation, </a:t>
            </a:r>
            <a:r>
              <a:rPr lang="en-US" sz="1800" dirty="0" err="1" smtClean="0"/>
              <a:t>debunching</a:t>
            </a:r>
            <a:r>
              <a:rPr lang="en-US" sz="1800" dirty="0" smtClean="0"/>
              <a:t> seen</a:t>
            </a:r>
            <a:br>
              <a:rPr lang="en-US" sz="1800" dirty="0" smtClean="0"/>
            </a:br>
            <a:r>
              <a:rPr lang="en-US" sz="1800" dirty="0" smtClean="0"/>
              <a:t>with OASIS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5161" r="28782" b="1822"/>
          <a:stretch/>
        </p:blipFill>
        <p:spPr>
          <a:xfrm>
            <a:off x="4910667" y="1046681"/>
            <a:ext cx="3654000" cy="192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51089" y="1104900"/>
            <a:ext cx="2456622" cy="338554"/>
          </a:xfrm>
          <a:prstGeom prst="rect">
            <a:avLst/>
          </a:prstGeom>
          <a:solidFill>
            <a:srgbClr val="DCD4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Position pick-up sum signals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19784" y="1517650"/>
            <a:ext cx="967032" cy="338554"/>
          </a:xfrm>
          <a:prstGeom prst="rect">
            <a:avLst/>
          </a:prstGeom>
          <a:solidFill>
            <a:srgbClr val="DCD4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/div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70" t="4137" r="30432" b="1966"/>
          <a:stretch/>
        </p:blipFill>
        <p:spPr>
          <a:xfrm>
            <a:off x="5346700" y="3043200"/>
            <a:ext cx="3115500" cy="34671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56897" y="3397250"/>
            <a:ext cx="1007006" cy="338554"/>
          </a:xfrm>
          <a:prstGeom prst="rect">
            <a:avLst/>
          </a:prstGeom>
          <a:solidFill>
            <a:srgbClr val="DCD4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 </a:t>
            </a:r>
            <a:r>
              <a:rPr lang="en-US" sz="1600" dirty="0" err="1" smtClean="0"/>
              <a:t>ms</a:t>
            </a:r>
            <a:r>
              <a:rPr lang="en-US" sz="1600" dirty="0" smtClean="0"/>
              <a:t>/div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44074" y="5010150"/>
            <a:ext cx="870851" cy="338554"/>
          </a:xfrm>
          <a:prstGeom prst="rect">
            <a:avLst/>
          </a:prstGeom>
          <a:solidFill>
            <a:srgbClr val="DCD4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/div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8630" y="5873750"/>
            <a:ext cx="2469146" cy="584776"/>
          </a:xfrm>
          <a:prstGeom prst="rect">
            <a:avLst/>
          </a:prstGeom>
          <a:solidFill>
            <a:srgbClr val="DCD4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About 150 </a:t>
            </a:r>
            <a:r>
              <a:rPr lang="en-US" sz="1600" dirty="0" err="1" smtClean="0"/>
              <a:t>ms</a:t>
            </a:r>
            <a:r>
              <a:rPr lang="en-US" sz="1600" dirty="0" smtClean="0"/>
              <a:t> after injection</a:t>
            </a:r>
          </a:p>
          <a:p>
            <a:r>
              <a:rPr lang="en-US" sz="1600" dirty="0" smtClean="0"/>
              <a:t>~1.5 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H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428066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Working points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155699"/>
            <a:ext cx="3530600" cy="5308601"/>
          </a:xfrm>
        </p:spPr>
        <p:txBody>
          <a:bodyPr/>
          <a:lstStyle/>
          <a:p>
            <a:pPr marL="177800" indent="-177800"/>
            <a:r>
              <a:rPr lang="en-US" sz="1600" dirty="0" smtClean="0"/>
              <a:t>Tune: number (average) of transverse oscillations per revolution (two tunes for the horizontal and vertical plane)</a:t>
            </a:r>
          </a:p>
          <a:p>
            <a:pPr marL="177800" indent="-177800"/>
            <a:r>
              <a:rPr lang="en-US" sz="1600" dirty="0" smtClean="0"/>
              <a:t>Working point is the combination of the two tunes – must avoid “resonances”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177800" indent="-177800"/>
            <a:r>
              <a:rPr lang="en-US" sz="1600" dirty="0" smtClean="0"/>
              <a:t>Black: measured working point with </a:t>
            </a:r>
            <a:br>
              <a:rPr lang="en-US" sz="1600" dirty="0" smtClean="0"/>
            </a:br>
            <a:r>
              <a:rPr lang="en-US" sz="1600" dirty="0" smtClean="0"/>
              <a:t>initial </a:t>
            </a:r>
            <a:r>
              <a:rPr lang="en-US" sz="1600" dirty="0" err="1" smtClean="0"/>
              <a:t>quadrupole</a:t>
            </a:r>
            <a:r>
              <a:rPr lang="en-US" sz="1600" dirty="0" smtClean="0"/>
              <a:t> currents</a:t>
            </a:r>
          </a:p>
          <a:p>
            <a:pPr marL="177800" indent="-177800"/>
            <a:r>
              <a:rPr lang="en-US" sz="1600" dirty="0" smtClean="0"/>
              <a:t>Red, blue and green: current of one of the three </a:t>
            </a:r>
            <a:r>
              <a:rPr lang="en-US" sz="1600" dirty="0" err="1" smtClean="0"/>
              <a:t>quadrupole</a:t>
            </a:r>
            <a:r>
              <a:rPr lang="en-US" sz="1600" dirty="0" smtClean="0"/>
              <a:t> circuits changed by ±0.05 A</a:t>
            </a:r>
          </a:p>
          <a:p>
            <a:pPr marL="177800" indent="-177800"/>
            <a:r>
              <a:rPr lang="en-US" sz="1600" dirty="0" smtClean="0"/>
              <a:t>(Orange: working point from model with programmed quad currents)</a:t>
            </a:r>
            <a:br>
              <a:rPr lang="en-US" sz="1600" dirty="0" smtClean="0"/>
            </a:br>
            <a:endParaRPr lang="en-US" sz="1600" dirty="0"/>
          </a:p>
          <a:p>
            <a:pPr marL="177800" indent="-177800"/>
            <a:r>
              <a:rPr lang="en-US" sz="1600" dirty="0" smtClean="0"/>
              <a:t>Reassuring that behavior about as expected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7" name="Picture 6" descr="MeasuredWP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34" y="1206501"/>
            <a:ext cx="4806265" cy="4698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3111" y="5829300"/>
            <a:ext cx="34896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Resonance diagram with working point(s) </a:t>
            </a:r>
            <a:br>
              <a:rPr lang="en-US" sz="1600" dirty="0" smtClean="0"/>
            </a:br>
            <a:r>
              <a:rPr lang="en-US" sz="1600" dirty="0" smtClean="0"/>
              <a:t>close to 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 resonance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533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orbit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68399"/>
            <a:ext cx="3733800" cy="4330701"/>
          </a:xfrm>
        </p:spPr>
        <p:txBody>
          <a:bodyPr/>
          <a:lstStyle/>
          <a:p>
            <a:pPr marL="177800" indent="-177800"/>
            <a:r>
              <a:rPr lang="en-US" sz="1800" dirty="0" smtClean="0"/>
              <a:t>Orbit is the transverse position of the beam as a function of the longitudinal position</a:t>
            </a:r>
          </a:p>
          <a:p>
            <a:pPr marL="444500" lvl="1" indent="-266700"/>
            <a:r>
              <a:rPr lang="en-US" sz="1600" dirty="0"/>
              <a:t>M</a:t>
            </a:r>
            <a:r>
              <a:rPr lang="en-US" sz="1600" dirty="0" smtClean="0"/>
              <a:t>easured </a:t>
            </a:r>
            <a:r>
              <a:rPr lang="en-US" sz="1600" dirty="0"/>
              <a:t>at some locations with “pick-ups</a:t>
            </a:r>
            <a:r>
              <a:rPr lang="en-US" sz="1600" dirty="0" smtClean="0"/>
              <a:t>” </a:t>
            </a:r>
          </a:p>
          <a:p>
            <a:pPr marL="444500" lvl="1" indent="-266700"/>
            <a:r>
              <a:rPr lang="en-US" sz="1600" dirty="0" smtClean="0"/>
              <a:t>Beam not at center of chamber due to perturbations (stray fields magnet </a:t>
            </a:r>
            <a:r>
              <a:rPr lang="en-US" sz="1600" dirty="0" err="1" smtClean="0"/>
              <a:t>mis</a:t>
            </a:r>
            <a:r>
              <a:rPr lang="en-US" sz="1600" dirty="0" smtClean="0"/>
              <a:t>-alignment ..)</a:t>
            </a:r>
          </a:p>
          <a:p>
            <a:pPr marL="444500" lvl="1" indent="-266700"/>
            <a:r>
              <a:rPr lang="en-US" sz="1600" dirty="0" smtClean="0"/>
              <a:t>Corrector dipoles to improve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463550" lvl="1">
              <a:buFont typeface="Wingdings" charset="2"/>
              <a:buChar char="➱"/>
            </a:pPr>
            <a:r>
              <a:rPr lang="en-US" sz="1600" dirty="0" smtClean="0"/>
              <a:t>Confidence in basic machine optics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78" y="1092200"/>
            <a:ext cx="5156583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9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87313"/>
            <a:ext cx="7370763" cy="739775"/>
          </a:xfrm>
        </p:spPr>
        <p:txBody>
          <a:bodyPr/>
          <a:lstStyle/>
          <a:p>
            <a:r>
              <a:rPr lang="en-US" sz="2800" dirty="0" smtClean="0"/>
              <a:t>ELENA Commissioning</a:t>
            </a:r>
            <a:br>
              <a:rPr lang="en-US" sz="2800" dirty="0" smtClean="0"/>
            </a:br>
            <a:r>
              <a:rPr lang="en-US" sz="2800" dirty="0" smtClean="0"/>
              <a:t>Progress with Antiprotons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003300"/>
            <a:ext cx="8229600" cy="5461000"/>
          </a:xfrm>
        </p:spPr>
        <p:txBody>
          <a:bodyPr/>
          <a:lstStyle/>
          <a:p>
            <a:pPr marL="177800" indent="-177800"/>
            <a:r>
              <a:rPr lang="en-US" sz="1800" dirty="0" smtClean="0"/>
              <a:t>Antiprotons injected followed by bunching</a:t>
            </a:r>
          </a:p>
          <a:p>
            <a:pPr marL="355600" lvl="1" indent="-177800"/>
            <a:r>
              <a:rPr lang="en-US" sz="1600" dirty="0" smtClean="0"/>
              <a:t>Phase and radial loops and “Bunch to Bucket” </a:t>
            </a:r>
            <a:br>
              <a:rPr lang="en-US" sz="1600" dirty="0" smtClean="0"/>
            </a:br>
            <a:r>
              <a:rPr lang="en-US" sz="1600" dirty="0" smtClean="0"/>
              <a:t>transfer to be set-up</a:t>
            </a:r>
          </a:p>
          <a:p>
            <a:pPr marL="355600" lvl="1" indent="-177800"/>
            <a:r>
              <a:rPr lang="en-US" sz="1600" dirty="0" smtClean="0"/>
              <a:t>Large transverse </a:t>
            </a:r>
            <a:r>
              <a:rPr lang="en-US" sz="1600" dirty="0" err="1" smtClean="0"/>
              <a:t>missteering</a:t>
            </a:r>
            <a:r>
              <a:rPr lang="en-US" sz="1600" dirty="0" smtClean="0"/>
              <a:t> (leading to </a:t>
            </a:r>
            <a:br>
              <a:rPr lang="en-US" sz="1600" dirty="0" smtClean="0"/>
            </a:br>
            <a:r>
              <a:rPr lang="en-US" sz="1600" dirty="0" err="1" smtClean="0"/>
              <a:t>emittance</a:t>
            </a:r>
            <a:r>
              <a:rPr lang="en-US" sz="1600" dirty="0" smtClean="0"/>
              <a:t> blow-up) to be corrected</a:t>
            </a:r>
          </a:p>
          <a:p>
            <a:pPr marL="355600" lvl="1" indent="-177800"/>
            <a:r>
              <a:rPr lang="en-US" sz="1600" dirty="0" smtClean="0"/>
              <a:t>Good life-time</a:t>
            </a:r>
          </a:p>
          <a:p>
            <a:pPr marL="177800" indent="-177800"/>
            <a:r>
              <a:rPr lang="en-US" sz="1800" dirty="0" smtClean="0"/>
              <a:t>Commissioning of the scraper</a:t>
            </a:r>
          </a:p>
          <a:p>
            <a:pPr marL="355600" lvl="1" indent="-177800"/>
            <a:r>
              <a:rPr lang="en-US" sz="1600" dirty="0" err="1" smtClean="0"/>
              <a:t>Emittance</a:t>
            </a:r>
            <a:r>
              <a:rPr lang="en-US" sz="1600" dirty="0" smtClean="0"/>
              <a:t> measurement by observing</a:t>
            </a:r>
            <a:br>
              <a:rPr lang="en-US" sz="1600" dirty="0" smtClean="0"/>
            </a:br>
            <a:r>
              <a:rPr lang="en-US" sz="1600" dirty="0" smtClean="0"/>
              <a:t>losses, when a scraper is moved into the beam</a:t>
            </a:r>
          </a:p>
          <a:p>
            <a:pPr marL="177800" indent="-177800"/>
            <a:r>
              <a:rPr lang="en-US" sz="1800" dirty="0" smtClean="0"/>
              <a:t>Tune measurement with the syste</a:t>
            </a:r>
            <a:r>
              <a:rPr lang="en-US" sz="1800" dirty="0"/>
              <a:t>m</a:t>
            </a:r>
          </a:p>
          <a:p>
            <a:pPr marL="355600" lvl="1" indent="-177800"/>
            <a:r>
              <a:rPr lang="en-US" sz="1600" dirty="0" smtClean="0"/>
              <a:t>So far “only” using the coherent oscillations from injection</a:t>
            </a:r>
          </a:p>
          <a:p>
            <a:pPr marL="177800" indent="-177800"/>
            <a:r>
              <a:rPr lang="en-US" sz="1800" dirty="0" smtClean="0"/>
              <a:t>Synchrotron oscillation</a:t>
            </a:r>
            <a:br>
              <a:rPr lang="en-US" sz="1800" dirty="0" smtClean="0"/>
            </a:br>
            <a:r>
              <a:rPr lang="en-US" sz="1800" dirty="0" smtClean="0"/>
              <a:t>with RF on at injection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08" t="69814" r="31493" b="5250"/>
          <a:stretch/>
        </p:blipFill>
        <p:spPr>
          <a:xfrm>
            <a:off x="4410656" y="1016100"/>
            <a:ext cx="4292244" cy="219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7054" y="2870200"/>
            <a:ext cx="2481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Pick-up signals (200 </a:t>
            </a:r>
            <a:r>
              <a:rPr lang="en-US" sz="1600" dirty="0" err="1">
                <a:solidFill>
                  <a:srgbClr val="FFFF00"/>
                </a:solidFill>
              </a:rPr>
              <a:t>ms</a:t>
            </a:r>
            <a:r>
              <a:rPr lang="en-US" sz="1600" dirty="0">
                <a:solidFill>
                  <a:srgbClr val="FFFF00"/>
                </a:solidFill>
              </a:rPr>
              <a:t>/div.)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8480" y="1778000"/>
            <a:ext cx="1096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Start of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ramp down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140700" y="1524000"/>
            <a:ext cx="152400" cy="355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10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964226" y="1143000"/>
            <a:ext cx="163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Injection followed</a:t>
            </a:r>
          </a:p>
          <a:p>
            <a:r>
              <a:rPr lang="en-US" sz="1600" dirty="0">
                <a:solidFill>
                  <a:srgbClr val="FFFF00"/>
                </a:solidFill>
              </a:rPr>
              <a:t>b</a:t>
            </a:r>
            <a:r>
              <a:rPr lang="en-US" sz="1600" dirty="0" smtClean="0">
                <a:solidFill>
                  <a:srgbClr val="FFFF00"/>
                </a:solidFill>
              </a:rPr>
              <a:t>y bunching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737100" y="1231900"/>
            <a:ext cx="317500" cy="635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10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800600" y="1562100"/>
            <a:ext cx="444500" cy="25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10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0755" t="47775" r="696" b="29812"/>
          <a:stretch/>
        </p:blipFill>
        <p:spPr>
          <a:xfrm>
            <a:off x="5417523" y="3322700"/>
            <a:ext cx="3464177" cy="227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615" t="4771" r="21478" b="17174"/>
          <a:stretch/>
        </p:blipFill>
        <p:spPr>
          <a:xfrm>
            <a:off x="2857500" y="4409230"/>
            <a:ext cx="2226700" cy="20674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38211" y="62738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33212" y="52832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870200" y="6235700"/>
            <a:ext cx="217593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022600" y="4419600"/>
            <a:ext cx="12700" cy="19685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 rot="16200000">
            <a:off x="2718837" y="5181600"/>
            <a:ext cx="842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≈1.5 </a:t>
            </a:r>
            <a:r>
              <a:rPr lang="en-US" sz="1600" dirty="0" err="1" smtClean="0"/>
              <a:t>ms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227675" y="5956300"/>
            <a:ext cx="695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≈ 1 </a:t>
            </a:r>
            <a:r>
              <a:rPr lang="en-US" sz="1600" dirty="0"/>
              <a:t>u</a:t>
            </a:r>
            <a:r>
              <a:rPr lang="en-US" sz="1600" dirty="0" smtClean="0"/>
              <a:t>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013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Status of the Electron Cooler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981074"/>
            <a:ext cx="8775700" cy="5508625"/>
          </a:xfrm>
        </p:spPr>
        <p:txBody>
          <a:bodyPr/>
          <a:lstStyle/>
          <a:p>
            <a:pPr marL="266700" indent="-266700"/>
            <a:r>
              <a:rPr lang="en-US" sz="1800" dirty="0" smtClean="0"/>
              <a:t>Magnetic system at CERN since about three weeks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533400" lvl="1" indent="-266700"/>
            <a:r>
              <a:rPr lang="en-US" sz="1600" dirty="0" smtClean="0"/>
              <a:t>Now with Magnet Group for “Certification” (standard tests done with magnets)</a:t>
            </a:r>
          </a:p>
          <a:p>
            <a:pPr marL="533400" lvl="1" indent="-266700"/>
            <a:r>
              <a:rPr lang="en-US" sz="1600" dirty="0" smtClean="0"/>
              <a:t>Some issues with magnetic measurements done by company</a:t>
            </a:r>
          </a:p>
          <a:p>
            <a:pPr marL="723900" lvl="2" indent="-190500"/>
            <a:r>
              <a:rPr lang="en-US" sz="1600" dirty="0" smtClean="0"/>
              <a:t>Compensation </a:t>
            </a:r>
            <a:r>
              <a:rPr lang="en-US" sz="1600" dirty="0"/>
              <a:t>scheme combining info. from measurements of single solenoids and </a:t>
            </a:r>
            <a:r>
              <a:rPr lang="en-US" sz="1600" dirty="0" smtClean="0"/>
              <a:t>full </a:t>
            </a:r>
            <a:r>
              <a:rPr lang="en-US" sz="1600" dirty="0"/>
              <a:t>system </a:t>
            </a:r>
          </a:p>
          <a:p>
            <a:pPr marL="723900" lvl="2" indent="-190500"/>
            <a:r>
              <a:rPr lang="en-US" sz="1600" dirty="0" smtClean="0"/>
              <a:t>Try </a:t>
            </a:r>
            <a:r>
              <a:rPr lang="en-US" sz="1600" dirty="0"/>
              <a:t>to understand (simulations and/or measurements?) unexpected field and </a:t>
            </a:r>
            <a:r>
              <a:rPr lang="en-US" sz="1600" dirty="0" smtClean="0"/>
              <a:t>possible impact</a:t>
            </a:r>
          </a:p>
          <a:p>
            <a:r>
              <a:rPr lang="en-US" sz="1800" dirty="0" smtClean="0"/>
              <a:t>Issues with NEG coating of Vacuum System (recurrent problems for several ELENA Chambers)</a:t>
            </a:r>
          </a:p>
          <a:p>
            <a:pPr lvl="1"/>
            <a:r>
              <a:rPr lang="en-US" sz="1600" dirty="0" smtClean="0"/>
              <a:t>All chambers (and electrodes) coated, acceptance tests still to be completed</a:t>
            </a:r>
          </a:p>
          <a:p>
            <a:pPr lvl="1"/>
            <a:r>
              <a:rPr lang="en-US" sz="1600" dirty="0" smtClean="0"/>
              <a:t>Depending on progress this autumn or during CERN YETS (end-of year shutdown)</a:t>
            </a:r>
          </a:p>
          <a:p>
            <a:r>
              <a:rPr lang="en-US" sz="1800" dirty="0" smtClean="0"/>
              <a:t>Installation to be coordinated with other activities and in particular, first beam for GBAR</a:t>
            </a:r>
          </a:p>
          <a:p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AD7014-2DB1-422D-876F-05DBE7F58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8" y="1399800"/>
            <a:ext cx="4059023" cy="228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779DD2-0529-462A-B72F-F9D36F2F2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94" y="1390571"/>
            <a:ext cx="4092306" cy="23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7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112713"/>
            <a:ext cx="7370763" cy="739775"/>
          </a:xfrm>
        </p:spPr>
        <p:txBody>
          <a:bodyPr/>
          <a:lstStyle/>
          <a:p>
            <a:r>
              <a:rPr lang="en-US" sz="3600" dirty="0" smtClean="0"/>
              <a:t>Summary and Outlook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044574"/>
            <a:ext cx="8572500" cy="5584826"/>
          </a:xfrm>
        </p:spPr>
        <p:txBody>
          <a:bodyPr/>
          <a:lstStyle/>
          <a:p>
            <a:r>
              <a:rPr lang="en-US" sz="1800" dirty="0" smtClean="0"/>
              <a:t>ELENA Ring installed and Commissioning started</a:t>
            </a:r>
          </a:p>
          <a:p>
            <a:pPr lvl="1"/>
            <a:r>
              <a:rPr lang="en-US" sz="1600" dirty="0" smtClean="0"/>
              <a:t>Circulating H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beam from source for several 100 </a:t>
            </a:r>
            <a:r>
              <a:rPr lang="en-US" sz="1600" dirty="0" err="1" smtClean="0"/>
              <a:t>ms</a:t>
            </a:r>
            <a:r>
              <a:rPr lang="en-US" sz="1600" dirty="0" smtClean="0"/>
              <a:t> at 85 </a:t>
            </a:r>
            <a:r>
              <a:rPr lang="en-US" sz="1600" dirty="0" err="1" smtClean="0"/>
              <a:t>keV</a:t>
            </a:r>
            <a:r>
              <a:rPr lang="en-US" sz="1600" dirty="0" smtClean="0"/>
              <a:t> (limited </a:t>
            </a:r>
            <a:r>
              <a:rPr lang="en-US" sz="1600" dirty="0"/>
              <a:t>by flat </a:t>
            </a:r>
            <a:r>
              <a:rPr lang="en-US" sz="1600" dirty="0" smtClean="0"/>
              <a:t>bottom)</a:t>
            </a:r>
          </a:p>
          <a:p>
            <a:pPr lvl="1"/>
            <a:r>
              <a:rPr lang="en-US" sz="1600" dirty="0" smtClean="0"/>
              <a:t>Commissioning of system (RF, instrumentations, …) slowed down by poor reproducibility of injection of 85 </a:t>
            </a:r>
            <a:r>
              <a:rPr lang="en-US" sz="1600" dirty="0" err="1" smtClean="0"/>
              <a:t>keV</a:t>
            </a:r>
            <a:r>
              <a:rPr lang="en-US" sz="1600" dirty="0" smtClean="0"/>
              <a:t> H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beam</a:t>
            </a:r>
          </a:p>
          <a:p>
            <a:pPr lvl="1"/>
            <a:r>
              <a:rPr lang="en-US" sz="1600" dirty="0" smtClean="0"/>
              <a:t>Commissioning with antiprotons started (circulating beam with decent life-time …)</a:t>
            </a:r>
          </a:p>
          <a:p>
            <a:r>
              <a:rPr lang="en-US" sz="1800" dirty="0" smtClean="0"/>
              <a:t>Short Transfer Line Towards GBAR installed recently</a:t>
            </a:r>
          </a:p>
          <a:p>
            <a:r>
              <a:rPr lang="en-US" sz="1800" dirty="0" smtClean="0"/>
              <a:t>Next Steps</a:t>
            </a:r>
          </a:p>
          <a:p>
            <a:pPr lvl="1"/>
            <a:r>
              <a:rPr lang="en-US" sz="1600" dirty="0" smtClean="0"/>
              <a:t>Continuation of ELENA Commissioning with H</a:t>
            </a:r>
            <a:r>
              <a:rPr lang="en-US" sz="1600" baseline="30000" dirty="0" smtClean="0"/>
              <a:t>-</a:t>
            </a:r>
            <a:r>
              <a:rPr lang="en-US" sz="1600" dirty="0"/>
              <a:t> </a:t>
            </a:r>
            <a:r>
              <a:rPr lang="en-US" sz="1600" dirty="0" smtClean="0"/>
              <a:t>(protons?) and antiprotons</a:t>
            </a:r>
          </a:p>
          <a:p>
            <a:pPr lvl="2"/>
            <a:r>
              <a:rPr lang="en-US" sz="1600" dirty="0" smtClean="0"/>
              <a:t>Further setting up of RF and other systems, acceleration/deceleration</a:t>
            </a:r>
          </a:p>
          <a:p>
            <a:pPr lvl="2"/>
            <a:r>
              <a:rPr lang="en-US" sz="1600" dirty="0" smtClean="0"/>
              <a:t>Completion of commissioning of orbit system and correction, tune measurements, </a:t>
            </a:r>
            <a:br>
              <a:rPr lang="en-US" sz="1600" dirty="0" smtClean="0"/>
            </a:br>
            <a:r>
              <a:rPr lang="en-US" sz="1600" dirty="0" smtClean="0"/>
              <a:t>scraper …</a:t>
            </a:r>
          </a:p>
          <a:p>
            <a:pPr lvl="2"/>
            <a:r>
              <a:rPr lang="en-US" sz="1600" dirty="0" smtClean="0"/>
              <a:t>Quantification and correction of antiproton injection oscillations</a:t>
            </a:r>
          </a:p>
          <a:p>
            <a:pPr lvl="2"/>
            <a:r>
              <a:rPr lang="en-US" sz="1600" dirty="0" smtClean="0"/>
              <a:t>Efforts to understand and cure poor reproducibility of H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injection (transfer line?)</a:t>
            </a:r>
          </a:p>
          <a:p>
            <a:pPr lvl="1"/>
            <a:r>
              <a:rPr lang="en-US" sz="1600" dirty="0" smtClean="0"/>
              <a:t>First beam (probably H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or protons) to GBAR this year</a:t>
            </a:r>
          </a:p>
          <a:p>
            <a:pPr lvl="1"/>
            <a:r>
              <a:rPr lang="en-US" sz="1600" dirty="0" smtClean="0"/>
              <a:t>Installation of cooler in autumn or during YETS (end-of-year shutdown)</a:t>
            </a:r>
          </a:p>
          <a:p>
            <a:pPr lvl="1"/>
            <a:r>
              <a:rPr lang="en-US" sz="1600" dirty="0" smtClean="0"/>
              <a:t>Completion of ELENA ring commissioning (electron cooling and finally </a:t>
            </a:r>
            <a:br>
              <a:rPr lang="en-US" sz="1600" dirty="0" smtClean="0"/>
            </a:br>
            <a:r>
              <a:rPr lang="en-US" sz="1600" dirty="0" smtClean="0"/>
              <a:t>setting-up of operational antiproton cycle)</a:t>
            </a:r>
          </a:p>
          <a:p>
            <a:pPr lvl="1"/>
            <a:r>
              <a:rPr lang="en-US" sz="1600" dirty="0" smtClean="0"/>
              <a:t>Until CERN Long Shutdown 2 (LS2) GBAR will be the only user with the </a:t>
            </a:r>
            <a:r>
              <a:rPr lang="en-US" sz="1600" dirty="0"/>
              <a:t>c</a:t>
            </a:r>
            <a:r>
              <a:rPr lang="en-US" sz="1600" dirty="0" smtClean="0"/>
              <a:t>onnection </a:t>
            </a:r>
            <a:r>
              <a:rPr lang="en-US" sz="1600" dirty="0"/>
              <a:t>of old experimental area to ELENA during LS2 only</a:t>
            </a:r>
            <a:br>
              <a:rPr lang="en-US" sz="1600" dirty="0"/>
            </a:br>
            <a:endParaRPr lang="en-US" sz="1600" dirty="0"/>
          </a:p>
          <a:p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3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9576"/>
            <a:ext cx="7370763" cy="886354"/>
          </a:xfrm>
        </p:spPr>
        <p:txBody>
          <a:bodyPr/>
          <a:lstStyle/>
          <a:p>
            <a:r>
              <a:rPr lang="en-US" sz="3600" dirty="0" smtClean="0"/>
              <a:t>Introduction: </a:t>
            </a:r>
            <a:r>
              <a:rPr lang="en-US" sz="2400" dirty="0" smtClean="0"/>
              <a:t>Antiproton Decelerator AD – </a:t>
            </a:r>
            <a:br>
              <a:rPr lang="en-US" sz="2400" dirty="0" smtClean="0"/>
            </a:br>
            <a:r>
              <a:rPr lang="en-US" sz="2400" dirty="0" smtClean="0"/>
              <a:t>a unique facility providing 5.3 MeV antiprotons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7" name="Picture 6" descr="ADmachine2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5519" r="20322" b="6080"/>
          <a:stretch/>
        </p:blipFill>
        <p:spPr>
          <a:xfrm rot="5400000">
            <a:off x="3198696" y="-485604"/>
            <a:ext cx="4470400" cy="739740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257800" y="2667000"/>
            <a:ext cx="635000" cy="9271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6CA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713401" y="3200400"/>
            <a:ext cx="1146468" cy="584776"/>
          </a:xfrm>
          <a:prstGeom prst="rect">
            <a:avLst/>
          </a:prstGeom>
          <a:solidFill>
            <a:srgbClr val="FFF6CA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Location of</a:t>
            </a:r>
          </a:p>
          <a:p>
            <a:r>
              <a:rPr lang="en-US" sz="1600" dirty="0" smtClean="0"/>
              <a:t>ELENA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534400" y="990600"/>
            <a:ext cx="609600" cy="8763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955800" y="4927600"/>
            <a:ext cx="2247900" cy="8763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362199"/>
            <a:ext cx="3911600" cy="4038601"/>
          </a:xfrm>
        </p:spPr>
        <p:txBody>
          <a:bodyPr/>
          <a:lstStyle/>
          <a:p>
            <a:r>
              <a:rPr lang="en-US" sz="1600" dirty="0"/>
              <a:t>~1.5 10</a:t>
            </a:r>
            <a:r>
              <a:rPr lang="en-US" sz="1600" baseline="30000" dirty="0"/>
              <a:t>13</a:t>
            </a:r>
            <a:r>
              <a:rPr lang="en-US" sz="1600" dirty="0"/>
              <a:t> protons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26 </a:t>
            </a:r>
            <a:r>
              <a:rPr lang="en-US" sz="1600" dirty="0" err="1"/>
              <a:t>GeV</a:t>
            </a:r>
            <a:r>
              <a:rPr lang="en-US" sz="1600" dirty="0"/>
              <a:t>) </a:t>
            </a:r>
            <a:r>
              <a:rPr lang="en-US" sz="1600" dirty="0" smtClean="0"/>
              <a:t>on target</a:t>
            </a:r>
            <a:endParaRPr lang="en-US" sz="1600" dirty="0"/>
          </a:p>
          <a:p>
            <a:r>
              <a:rPr lang="en-US" sz="1600" dirty="0" smtClean="0"/>
              <a:t>~3.5 </a:t>
            </a:r>
            <a:r>
              <a:rPr lang="en-US" sz="1600" dirty="0"/>
              <a:t>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US" sz="1600" dirty="0" smtClean="0"/>
              <a:t>antiprotons captured in AD</a:t>
            </a:r>
          </a:p>
          <a:p>
            <a:pPr lvl="1"/>
            <a:r>
              <a:rPr lang="en-US" sz="1600" dirty="0" smtClean="0"/>
              <a:t>Acceptances 200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and ±30 10</a:t>
            </a:r>
            <a:r>
              <a:rPr lang="en-US" sz="1600" baseline="30000" dirty="0" smtClean="0"/>
              <a:t>-3</a:t>
            </a:r>
            <a:endParaRPr lang="en-US" sz="1600" dirty="0" smtClean="0"/>
          </a:p>
          <a:p>
            <a:r>
              <a:rPr lang="en-US" sz="1600" dirty="0" smtClean="0"/>
              <a:t>Deceleration to the lowest energy 5.3 MeV reachable “safely” (limited by mag. Fields?)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tochastic and electron cooling at four different energies</a:t>
            </a:r>
          </a:p>
          <a:p>
            <a:r>
              <a:rPr lang="en-US" sz="1600" dirty="0" smtClean="0"/>
              <a:t>~3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antiprotons extracted per cycle</a:t>
            </a:r>
          </a:p>
          <a:p>
            <a:pPr lvl="1"/>
            <a:r>
              <a:rPr lang="en-US" sz="1600" dirty="0" smtClean="0"/>
              <a:t>Dense core containing ~70% within &lt;1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m, often tails up to 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</a:p>
          <a:p>
            <a:pPr lvl="1"/>
            <a:r>
              <a:rPr lang="en-US" sz="1600" dirty="0" smtClean="0"/>
              <a:t>Longitudinal before bunch rotation</a:t>
            </a:r>
            <a:br>
              <a:rPr lang="en-US" sz="1600" dirty="0" smtClean="0"/>
            </a:br>
            <a:r>
              <a:rPr lang="en-US" sz="1600" dirty="0" smtClean="0"/>
              <a:t>95% within 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and 400 ns</a:t>
            </a:r>
          </a:p>
          <a:p>
            <a:r>
              <a:rPr lang="en-US" sz="1600" dirty="0" smtClean="0"/>
              <a:t>Cycle length about 100 s</a:t>
            </a:r>
          </a:p>
          <a:p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2789" y="2006600"/>
            <a:ext cx="1506689" cy="282573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18000" rIns="36000" bIns="18000" rtlCol="0">
            <a:spAutoFit/>
          </a:bodyPr>
          <a:lstStyle/>
          <a:p>
            <a:r>
              <a:rPr lang="en-US" sz="1600" dirty="0" smtClean="0"/>
              <a:t>(3 10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in &lt;300 ns)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6027" y="5435600"/>
            <a:ext cx="4123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Sketch of the present AD – circumference 182 m</a:t>
            </a:r>
          </a:p>
          <a:p>
            <a:pPr algn="l"/>
            <a:r>
              <a:rPr lang="en-US" sz="1600" dirty="0" smtClean="0"/>
              <a:t> - In addition experiments AEGIS and BASE</a:t>
            </a:r>
          </a:p>
          <a:p>
            <a:pPr algn="l"/>
            <a:r>
              <a:rPr lang="en-US" sz="1600" dirty="0" smtClean="0"/>
              <a:t> - Experiment </a:t>
            </a:r>
            <a:r>
              <a:rPr lang="en-US" sz="1600" dirty="0" err="1" smtClean="0"/>
              <a:t>Gbar</a:t>
            </a:r>
            <a:r>
              <a:rPr lang="en-US" sz="1600" dirty="0" smtClean="0"/>
              <a:t> being installed in new</a:t>
            </a:r>
            <a:br>
              <a:rPr lang="en-US" sz="1600" dirty="0" smtClean="0"/>
            </a:br>
            <a:r>
              <a:rPr lang="en-US" sz="1600" dirty="0" smtClean="0"/>
              <a:t>    experimental area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389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70802_1513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65" y="1030287"/>
            <a:ext cx="3903136" cy="219551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56" t="18605" r="11121" b="609"/>
          <a:stretch/>
        </p:blipFill>
        <p:spPr>
          <a:xfrm>
            <a:off x="165100" y="2324100"/>
            <a:ext cx="6424916" cy="4012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627" y="203200"/>
            <a:ext cx="5609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101"/>
                </a:solidFill>
              </a:rPr>
              <a:t>Contributors to the ELENA Project</a:t>
            </a:r>
            <a:endParaRPr lang="en-US" sz="2800" b="1" dirty="0">
              <a:solidFill>
                <a:srgbClr val="FFF10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22" y="4307680"/>
            <a:ext cx="3743678" cy="21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0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6"/>
          <p:cNvGrpSpPr>
            <a:grpSpLocks/>
          </p:cNvGrpSpPr>
          <p:nvPr/>
        </p:nvGrpSpPr>
        <p:grpSpPr bwMode="auto">
          <a:xfrm>
            <a:off x="4876800" y="2133600"/>
            <a:ext cx="1066800" cy="152400"/>
            <a:chOff x="720" y="3936"/>
            <a:chExt cx="672" cy="96"/>
          </a:xfrm>
        </p:grpSpPr>
        <p:sp>
          <p:nvSpPr>
            <p:cNvPr id="609307" name="Line 27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08" name="Line 28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81538"/>
            <a:ext cx="2654300" cy="200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9294" name="Oval 14"/>
          <p:cNvSpPr>
            <a:spLocks noChangeArrowheads="1"/>
          </p:cNvSpPr>
          <p:nvPr/>
        </p:nvSpPr>
        <p:spPr bwMode="auto">
          <a:xfrm>
            <a:off x="3657600" y="1981200"/>
            <a:ext cx="1295400" cy="45720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9293" name="Rectangle 13"/>
          <p:cNvSpPr>
            <a:spLocks noChangeArrowheads="1"/>
          </p:cNvSpPr>
          <p:nvPr/>
        </p:nvSpPr>
        <p:spPr bwMode="auto">
          <a:xfrm>
            <a:off x="3810000" y="20574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de-CH" dirty="0">
                <a:solidFill>
                  <a:schemeClr val="bg1"/>
                </a:solidFill>
                <a:cs typeface="+mn-cs"/>
              </a:rPr>
              <a:t>~ 3 x 10</a:t>
            </a:r>
            <a:r>
              <a:rPr lang="de-CH" baseline="30000" dirty="0">
                <a:solidFill>
                  <a:schemeClr val="bg1"/>
                </a:solidFill>
                <a:cs typeface="+mn-cs"/>
              </a:rPr>
              <a:t>7 </a:t>
            </a:r>
            <a:endParaRPr lang="en-US" baseline="300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9295" name="Rectangle 15"/>
          <p:cNvSpPr>
            <a:spLocks noChangeArrowheads="1"/>
          </p:cNvSpPr>
          <p:nvPr/>
        </p:nvSpPr>
        <p:spPr bwMode="auto">
          <a:xfrm>
            <a:off x="3429000" y="1219200"/>
            <a:ext cx="200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de-CH" dirty="0">
                <a:cs typeface="+mn-cs"/>
              </a:rPr>
              <a:t>5.3 </a:t>
            </a:r>
            <a:r>
              <a:rPr lang="de-CH" dirty="0" err="1" smtClean="0">
                <a:cs typeface="+mn-cs"/>
              </a:rPr>
              <a:t>MeV</a:t>
            </a:r>
            <a:r>
              <a:rPr lang="de-CH" dirty="0"/>
              <a:t> </a:t>
            </a:r>
            <a:r>
              <a:rPr lang="de-CH" dirty="0" err="1" smtClean="0">
                <a:cs typeface="+mn-cs"/>
              </a:rPr>
              <a:t>antiprotons</a:t>
            </a:r>
            <a:endParaRPr lang="de-CH" dirty="0">
              <a:cs typeface="+mn-cs"/>
            </a:endParaRPr>
          </a:p>
          <a:p>
            <a:pPr algn="ctr">
              <a:defRPr/>
            </a:pPr>
            <a:r>
              <a:rPr lang="de-CH" dirty="0" smtClean="0">
                <a:cs typeface="+mn-cs"/>
              </a:rPr>
              <a:t>a </a:t>
            </a:r>
            <a:r>
              <a:rPr lang="de-CH" dirty="0" err="1" smtClean="0">
                <a:cs typeface="+mn-cs"/>
              </a:rPr>
              <a:t>shot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cs typeface="+mn-cs"/>
              </a:rPr>
              <a:t>every</a:t>
            </a:r>
            <a:r>
              <a:rPr lang="de-CH" dirty="0" smtClean="0">
                <a:cs typeface="+mn-cs"/>
              </a:rPr>
              <a:t> ~ </a:t>
            </a:r>
            <a:r>
              <a:rPr lang="de-CH" dirty="0">
                <a:cs typeface="+mn-cs"/>
              </a:rPr>
              <a:t>100 </a:t>
            </a:r>
            <a:r>
              <a:rPr lang="de-CH" dirty="0" smtClean="0">
                <a:cs typeface="+mn-cs"/>
              </a:rPr>
              <a:t>sec</a:t>
            </a:r>
          </a:p>
          <a:p>
            <a:pPr algn="ctr">
              <a:defRPr/>
            </a:pPr>
            <a:r>
              <a:rPr lang="de-CH" dirty="0" err="1"/>
              <a:t>t</a:t>
            </a:r>
            <a:r>
              <a:rPr lang="de-CH" dirty="0" err="1" smtClean="0"/>
              <a:t>o</a:t>
            </a:r>
            <a:r>
              <a:rPr lang="de-CH" dirty="0" smtClean="0"/>
              <a:t> </a:t>
            </a:r>
            <a:r>
              <a:rPr lang="de-CH" dirty="0" err="1" smtClean="0"/>
              <a:t>one</a:t>
            </a:r>
            <a:r>
              <a:rPr lang="de-CH" dirty="0" smtClean="0"/>
              <a:t> </a:t>
            </a:r>
            <a:r>
              <a:rPr lang="de-CH" dirty="0" err="1" smtClean="0"/>
              <a:t>experiment</a:t>
            </a:r>
            <a:endParaRPr lang="en-US" dirty="0">
              <a:cs typeface="+mn-cs"/>
            </a:endParaRPr>
          </a:p>
        </p:txBody>
      </p:sp>
      <p:sp>
        <p:nvSpPr>
          <p:cNvPr id="609296" name="Rectangle 16"/>
          <p:cNvSpPr>
            <a:spLocks noChangeArrowheads="1"/>
          </p:cNvSpPr>
          <p:nvPr/>
        </p:nvSpPr>
        <p:spPr bwMode="auto">
          <a:xfrm>
            <a:off x="5867400" y="1752600"/>
            <a:ext cx="381000" cy="990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5847" name="Group 25"/>
          <p:cNvGrpSpPr>
            <a:grpSpLocks/>
          </p:cNvGrpSpPr>
          <p:nvPr/>
        </p:nvGrpSpPr>
        <p:grpSpPr bwMode="auto">
          <a:xfrm>
            <a:off x="2590800" y="2133600"/>
            <a:ext cx="1066800" cy="152400"/>
            <a:chOff x="720" y="3936"/>
            <a:chExt cx="672" cy="96"/>
          </a:xfrm>
        </p:grpSpPr>
        <p:sp>
          <p:nvSpPr>
            <p:cNvPr id="609303" name="Line 23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04" name="Line 24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48" name="Group 29"/>
          <p:cNvGrpSpPr>
            <a:grpSpLocks/>
          </p:cNvGrpSpPr>
          <p:nvPr/>
        </p:nvGrpSpPr>
        <p:grpSpPr bwMode="auto">
          <a:xfrm>
            <a:off x="6324600" y="2133600"/>
            <a:ext cx="1066800" cy="152400"/>
            <a:chOff x="720" y="3936"/>
            <a:chExt cx="672" cy="96"/>
          </a:xfrm>
        </p:grpSpPr>
        <p:sp>
          <p:nvSpPr>
            <p:cNvPr id="609310" name="Line 30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11" name="Line 31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09312" name="Oval 32"/>
          <p:cNvSpPr>
            <a:spLocks noChangeArrowheads="1"/>
          </p:cNvSpPr>
          <p:nvPr/>
        </p:nvSpPr>
        <p:spPr bwMode="auto">
          <a:xfrm>
            <a:off x="7315200" y="2133600"/>
            <a:ext cx="228600" cy="15240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9314" name="Rectangle 34"/>
          <p:cNvSpPr>
            <a:spLocks noChangeArrowheads="1"/>
          </p:cNvSpPr>
          <p:nvPr/>
        </p:nvSpPr>
        <p:spPr bwMode="auto">
          <a:xfrm>
            <a:off x="6858000" y="1295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de-CH" sz="1000" dirty="0">
                <a:cs typeface="+mn-cs"/>
              </a:rPr>
              <a:t> </a:t>
            </a:r>
            <a:r>
              <a:rPr lang="de-CH" sz="1600" dirty="0">
                <a:cs typeface="+mn-cs"/>
              </a:rPr>
              <a:t>~4 </a:t>
            </a:r>
            <a:r>
              <a:rPr lang="de-CH" sz="1600" dirty="0" err="1">
                <a:cs typeface="+mn-cs"/>
              </a:rPr>
              <a:t>keV</a:t>
            </a:r>
            <a:endParaRPr lang="de-CH" sz="1600" dirty="0">
              <a:cs typeface="+mn-cs"/>
            </a:endParaRPr>
          </a:p>
          <a:p>
            <a:pPr algn="ctr">
              <a:defRPr/>
            </a:pPr>
            <a:r>
              <a:rPr lang="de-CH" sz="1600" dirty="0" err="1">
                <a:cs typeface="+mn-cs"/>
              </a:rPr>
              <a:t>antiprotons</a:t>
            </a:r>
            <a:r>
              <a:rPr lang="de-CH" sz="1600" dirty="0">
                <a:cs typeface="+mn-cs"/>
              </a:rPr>
              <a:t>/</a:t>
            </a:r>
          </a:p>
          <a:p>
            <a:pPr algn="ctr">
              <a:defRPr/>
            </a:pPr>
            <a:r>
              <a:rPr lang="de-CH" sz="1600" dirty="0">
                <a:cs typeface="+mn-cs"/>
              </a:rPr>
              <a:t>~ 100 sec</a:t>
            </a:r>
            <a:endParaRPr lang="en-US" sz="1600" dirty="0">
              <a:cs typeface="+mn-cs"/>
            </a:endParaRPr>
          </a:p>
        </p:txBody>
      </p:sp>
      <p:pic>
        <p:nvPicPr>
          <p:cNvPr id="609316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9700"/>
            <a:ext cx="27432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54" name="WordArt 38"/>
          <p:cNvSpPr>
            <a:spLocks noChangeArrowheads="1" noChangeShapeType="1" noTextEdit="1"/>
          </p:cNvSpPr>
          <p:nvPr/>
        </p:nvSpPr>
        <p:spPr bwMode="auto">
          <a:xfrm>
            <a:off x="1447800" y="4902200"/>
            <a:ext cx="8763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ELENA</a:t>
            </a:r>
          </a:p>
        </p:txBody>
      </p:sp>
      <p:grpSp>
        <p:nvGrpSpPr>
          <p:cNvPr id="35855" name="Group 39"/>
          <p:cNvGrpSpPr>
            <a:grpSpLocks/>
          </p:cNvGrpSpPr>
          <p:nvPr/>
        </p:nvGrpSpPr>
        <p:grpSpPr bwMode="auto">
          <a:xfrm>
            <a:off x="4800600" y="4978400"/>
            <a:ext cx="1066800" cy="152400"/>
            <a:chOff x="720" y="3936"/>
            <a:chExt cx="672" cy="96"/>
          </a:xfrm>
        </p:grpSpPr>
        <p:sp>
          <p:nvSpPr>
            <p:cNvPr id="609320" name="Line 40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21" name="Line 41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09322" name="Oval 42"/>
          <p:cNvSpPr>
            <a:spLocks noChangeArrowheads="1"/>
          </p:cNvSpPr>
          <p:nvPr/>
        </p:nvSpPr>
        <p:spPr bwMode="auto">
          <a:xfrm>
            <a:off x="3581400" y="4826000"/>
            <a:ext cx="1295400" cy="45720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9323" name="Rectangle 43"/>
          <p:cNvSpPr>
            <a:spLocks noChangeArrowheads="1"/>
          </p:cNvSpPr>
          <p:nvPr/>
        </p:nvSpPr>
        <p:spPr bwMode="auto">
          <a:xfrm>
            <a:off x="3733800" y="49022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de-CH" dirty="0">
                <a:solidFill>
                  <a:schemeClr val="bg1"/>
                </a:solidFill>
                <a:cs typeface="+mn-cs"/>
              </a:rPr>
              <a:t>~ </a:t>
            </a:r>
            <a:r>
              <a:rPr lang="de-CH" dirty="0" smtClean="0">
                <a:solidFill>
                  <a:schemeClr val="bg1"/>
                </a:solidFill>
                <a:cs typeface="+mn-cs"/>
              </a:rPr>
              <a:t>.</a:t>
            </a:r>
            <a:r>
              <a:rPr lang="de-CH" dirty="0" smtClean="0">
                <a:solidFill>
                  <a:schemeClr val="bg1"/>
                </a:solidFill>
              </a:rPr>
              <a:t>45</a:t>
            </a:r>
            <a:r>
              <a:rPr lang="de-CH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de-CH" dirty="0">
                <a:solidFill>
                  <a:schemeClr val="bg1"/>
                </a:solidFill>
                <a:cs typeface="+mn-cs"/>
              </a:rPr>
              <a:t>x 10</a:t>
            </a:r>
            <a:r>
              <a:rPr lang="de-CH" baseline="30000" dirty="0">
                <a:solidFill>
                  <a:schemeClr val="bg1"/>
                </a:solidFill>
                <a:cs typeface="+mn-cs"/>
              </a:rPr>
              <a:t>7 </a:t>
            </a:r>
            <a:endParaRPr lang="en-US" baseline="300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9324" name="Rectangle 44"/>
          <p:cNvSpPr>
            <a:spLocks noChangeArrowheads="1"/>
          </p:cNvSpPr>
          <p:nvPr/>
        </p:nvSpPr>
        <p:spPr bwMode="auto">
          <a:xfrm>
            <a:off x="3162300" y="4064000"/>
            <a:ext cx="205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de-CH" dirty="0">
                <a:cs typeface="+mn-cs"/>
              </a:rPr>
              <a:t>100 </a:t>
            </a:r>
            <a:r>
              <a:rPr lang="de-CH" dirty="0" err="1" smtClean="0">
                <a:cs typeface="+mn-cs"/>
              </a:rPr>
              <a:t>keV</a:t>
            </a:r>
            <a:r>
              <a:rPr lang="de-CH" dirty="0"/>
              <a:t> </a:t>
            </a:r>
            <a:r>
              <a:rPr lang="de-CH" dirty="0" err="1" smtClean="0">
                <a:cs typeface="+mn-cs"/>
              </a:rPr>
              <a:t>antiprotons</a:t>
            </a:r>
            <a:endParaRPr lang="de-CH" dirty="0">
              <a:cs typeface="+mn-cs"/>
            </a:endParaRPr>
          </a:p>
          <a:p>
            <a:pPr algn="ctr">
              <a:defRPr/>
            </a:pPr>
            <a:r>
              <a:rPr lang="de-CH" dirty="0" smtClean="0">
                <a:cs typeface="+mn-cs"/>
              </a:rPr>
              <a:t>a </a:t>
            </a:r>
            <a:r>
              <a:rPr lang="de-CH" dirty="0" err="1" smtClean="0">
                <a:cs typeface="+mn-cs"/>
              </a:rPr>
              <a:t>shot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cs typeface="+mn-cs"/>
              </a:rPr>
              <a:t>every</a:t>
            </a:r>
            <a:r>
              <a:rPr lang="de-CH" dirty="0" smtClean="0">
                <a:cs typeface="+mn-cs"/>
              </a:rPr>
              <a:t> ~100 sec</a:t>
            </a:r>
            <a:br>
              <a:rPr lang="de-CH" dirty="0" smtClean="0">
                <a:cs typeface="+mn-cs"/>
              </a:rPr>
            </a:br>
            <a:r>
              <a:rPr lang="de-CH" dirty="0" err="1" smtClean="0">
                <a:cs typeface="+mn-cs"/>
              </a:rPr>
              <a:t>shared</a:t>
            </a:r>
            <a:r>
              <a:rPr lang="de-CH" dirty="0" smtClean="0">
                <a:cs typeface="+mn-cs"/>
              </a:rPr>
              <a:t> </a:t>
            </a:r>
            <a:r>
              <a:rPr lang="de-CH" dirty="0" err="1" smtClean="0">
                <a:cs typeface="+mn-cs"/>
              </a:rPr>
              <a:t>by</a:t>
            </a:r>
            <a:r>
              <a:rPr lang="de-CH" dirty="0" smtClean="0">
                <a:cs typeface="+mn-cs"/>
              </a:rPr>
              <a:t> ~4 </a:t>
            </a:r>
            <a:r>
              <a:rPr lang="de-CH" dirty="0" err="1" smtClean="0">
                <a:cs typeface="+mn-cs"/>
              </a:rPr>
              <a:t>experiments</a:t>
            </a:r>
            <a:endParaRPr lang="en-US" dirty="0">
              <a:cs typeface="+mn-cs"/>
            </a:endParaRPr>
          </a:p>
        </p:txBody>
      </p:sp>
      <p:sp>
        <p:nvSpPr>
          <p:cNvPr id="609325" name="Rectangle 45"/>
          <p:cNvSpPr>
            <a:spLocks noChangeArrowheads="1"/>
          </p:cNvSpPr>
          <p:nvPr/>
        </p:nvSpPr>
        <p:spPr bwMode="auto">
          <a:xfrm>
            <a:off x="5791200" y="4597400"/>
            <a:ext cx="76200" cy="990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5860" name="Group 46"/>
          <p:cNvGrpSpPr>
            <a:grpSpLocks/>
          </p:cNvGrpSpPr>
          <p:nvPr/>
        </p:nvGrpSpPr>
        <p:grpSpPr bwMode="auto">
          <a:xfrm>
            <a:off x="2514600" y="4978400"/>
            <a:ext cx="1066800" cy="152400"/>
            <a:chOff x="720" y="3936"/>
            <a:chExt cx="672" cy="96"/>
          </a:xfrm>
        </p:grpSpPr>
        <p:sp>
          <p:nvSpPr>
            <p:cNvPr id="609327" name="Line 47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28" name="Line 48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" name="Group 49"/>
          <p:cNvGrpSpPr>
            <a:grpSpLocks/>
          </p:cNvGrpSpPr>
          <p:nvPr/>
        </p:nvGrpSpPr>
        <p:grpSpPr bwMode="auto">
          <a:xfrm>
            <a:off x="6019800" y="4978400"/>
            <a:ext cx="990600" cy="152400"/>
            <a:chOff x="720" y="3936"/>
            <a:chExt cx="672" cy="96"/>
          </a:xfrm>
        </p:grpSpPr>
        <p:sp>
          <p:nvSpPr>
            <p:cNvPr id="609330" name="Line 50"/>
            <p:cNvSpPr>
              <a:spLocks noChangeShapeType="1"/>
            </p:cNvSpPr>
            <p:nvPr/>
          </p:nvSpPr>
          <p:spPr bwMode="auto">
            <a:xfrm>
              <a:off x="720" y="3936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9331" name="Line 51"/>
            <p:cNvSpPr>
              <a:spLocks noChangeShapeType="1"/>
            </p:cNvSpPr>
            <p:nvPr/>
          </p:nvSpPr>
          <p:spPr bwMode="auto">
            <a:xfrm>
              <a:off x="720" y="4032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09332" name="Oval 52"/>
          <p:cNvSpPr>
            <a:spLocks noChangeArrowheads="1"/>
          </p:cNvSpPr>
          <p:nvPr/>
        </p:nvSpPr>
        <p:spPr bwMode="auto">
          <a:xfrm>
            <a:off x="6781800" y="4826000"/>
            <a:ext cx="1143000" cy="38100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9343" name="Rectangle 63"/>
          <p:cNvSpPr>
            <a:spLocks noChangeArrowheads="1"/>
          </p:cNvSpPr>
          <p:nvPr/>
        </p:nvSpPr>
        <p:spPr bwMode="auto">
          <a:xfrm>
            <a:off x="1371600" y="4902200"/>
            <a:ext cx="990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-67735"/>
            <a:ext cx="7249583" cy="956732"/>
          </a:xfrm>
        </p:spPr>
        <p:txBody>
          <a:bodyPr/>
          <a:lstStyle/>
          <a:p>
            <a:r>
              <a:rPr lang="en-US" sz="3600" dirty="0" smtClean="0"/>
              <a:t>Introduction</a:t>
            </a:r>
            <a:r>
              <a:rPr lang="en-US" dirty="0" smtClean="0"/>
              <a:t>:</a:t>
            </a:r>
            <a:r>
              <a:rPr lang="en-US" sz="2400" dirty="0" smtClean="0"/>
              <a:t> Efficiency for capturing antiprotons in traps without and with ELENA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4822" y="2552700"/>
            <a:ext cx="57897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u="sng" dirty="0" smtClean="0"/>
              <a:t>Present situation with AD alone:</a:t>
            </a:r>
          </a:p>
          <a:p>
            <a:pPr algn="l"/>
            <a:r>
              <a:rPr lang="en-US" sz="1600" dirty="0" smtClean="0"/>
              <a:t>- Most experiments slow antiprotons down by “degrader”</a:t>
            </a:r>
            <a:br>
              <a:rPr lang="en-US" sz="1600" dirty="0" smtClean="0"/>
            </a:br>
            <a:r>
              <a:rPr lang="en-US" sz="1600" dirty="0" smtClean="0"/>
              <a:t>  =&gt; very inefficient – most (&gt;99%) antiprotons lost</a:t>
            </a:r>
            <a:br>
              <a:rPr lang="en-US" sz="1600" dirty="0" smtClean="0"/>
            </a:br>
            <a:r>
              <a:rPr lang="en-US" sz="1600" dirty="0" smtClean="0"/>
              <a:t>  (one experiment uses an RFQ for deceleration with higher efficiency)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590800" y="5441771"/>
            <a:ext cx="588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 smtClean="0"/>
              <a:t>Future situation with AD and ELENA decelerating to 100 </a:t>
            </a:r>
            <a:r>
              <a:rPr lang="en-US" u="sng" dirty="0" err="1" smtClean="0"/>
              <a:t>keV</a:t>
            </a:r>
            <a:r>
              <a:rPr lang="en-US" u="sng" dirty="0" smtClean="0"/>
              <a:t>:</a:t>
            </a:r>
          </a:p>
          <a:p>
            <a:pPr algn="l"/>
            <a:r>
              <a:rPr lang="en-US" sz="1600" dirty="0" smtClean="0"/>
              <a:t>- thinner “degrader” and increased trapping efficiency</a:t>
            </a:r>
            <a:br>
              <a:rPr lang="en-US" sz="1600" dirty="0" smtClean="0"/>
            </a:br>
            <a:r>
              <a:rPr lang="en-US" sz="1600" dirty="0" smtClean="0"/>
              <a:t>  (some experiments use other means to decelerate the beam)</a:t>
            </a:r>
          </a:p>
          <a:p>
            <a:pPr algn="l"/>
            <a:r>
              <a:rPr lang="en-US" sz="1600" dirty="0" smtClean="0"/>
              <a:t>- Intensity shared by four </a:t>
            </a:r>
            <a:r>
              <a:rPr lang="en-US" sz="1600" dirty="0" err="1" smtClean="0"/>
              <a:t>exp’s</a:t>
            </a:r>
            <a:r>
              <a:rPr lang="en-US" sz="1600" dirty="0" smtClean="0"/>
              <a:t> allows longer periods with beam</a:t>
            </a:r>
            <a:endParaRPr lang="en-US" sz="16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53493" t="3324" r="1740" b="6089"/>
          <a:stretch/>
        </p:blipFill>
        <p:spPr>
          <a:xfrm>
            <a:off x="1419200" y="4803662"/>
            <a:ext cx="854100" cy="94313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2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1040335_com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18353" r="68" b="12840"/>
          <a:stretch/>
        </p:blipFill>
        <p:spPr>
          <a:xfrm>
            <a:off x="934865" y="1447799"/>
            <a:ext cx="6511835" cy="3378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125413"/>
            <a:ext cx="7370763" cy="739775"/>
          </a:xfrm>
        </p:spPr>
        <p:txBody>
          <a:bodyPr/>
          <a:lstStyle/>
          <a:p>
            <a:r>
              <a:rPr lang="en-US" sz="3200" dirty="0" smtClean="0"/>
              <a:t>ELENA Overview and Layout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79848" y="1168400"/>
            <a:ext cx="2069797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Injection with magnetic </a:t>
            </a:r>
            <a:br>
              <a:rPr lang="en-US" sz="1600" dirty="0" smtClean="0"/>
            </a:br>
            <a:r>
              <a:rPr lang="en-US" sz="1600" dirty="0" smtClean="0"/>
              <a:t>septum and kicker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611190" y="609600"/>
            <a:ext cx="192192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sensitivity </a:t>
            </a:r>
            <a:br>
              <a:rPr lang="en-US" sz="1600" dirty="0" smtClean="0"/>
            </a:br>
            <a:r>
              <a:rPr lang="en-US" sz="1600" dirty="0" smtClean="0"/>
              <a:t>magnetic Pick-up 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Schottky</a:t>
            </a:r>
            <a:r>
              <a:rPr lang="en-US" sz="1600" dirty="0" smtClean="0"/>
              <a:t> diagnostics </a:t>
            </a:r>
            <a:br>
              <a:rPr lang="en-US" sz="1600" dirty="0" smtClean="0"/>
            </a:br>
            <a:r>
              <a:rPr lang="en-US" sz="1600" dirty="0" smtClean="0"/>
              <a:t>for intensity, LLRF..)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7484" y="4356100"/>
            <a:ext cx="191931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Wideband RF cavities </a:t>
            </a:r>
            <a:br>
              <a:rPr lang="en-US" sz="1600" dirty="0" smtClean="0"/>
            </a:br>
            <a:r>
              <a:rPr lang="en-US" sz="1600" dirty="0" smtClean="0"/>
              <a:t>(very similar to new </a:t>
            </a:r>
          </a:p>
          <a:p>
            <a:r>
              <a:rPr lang="en-US" sz="1600" dirty="0" smtClean="0"/>
              <a:t>PSB cavities)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054600" y="4991100"/>
            <a:ext cx="189229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Scraper to measure  </a:t>
            </a:r>
          </a:p>
          <a:p>
            <a:r>
              <a:rPr lang="en-US" sz="1600" dirty="0" err="1"/>
              <a:t>e</a:t>
            </a:r>
            <a:r>
              <a:rPr lang="en-US" sz="1600" dirty="0" err="1" smtClean="0"/>
              <a:t>mittance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485920" y="2286000"/>
            <a:ext cx="146887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Compensation </a:t>
            </a:r>
          </a:p>
          <a:p>
            <a:r>
              <a:rPr lang="en-US" sz="1600" dirty="0" smtClean="0"/>
              <a:t>solenoids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(not yet </a:t>
            </a:r>
          </a:p>
          <a:p>
            <a:r>
              <a:rPr lang="en-US" sz="1600" dirty="0" smtClean="0"/>
              <a:t>Installed) </a:t>
            </a:r>
            <a:r>
              <a:rPr lang="en-US" sz="1600" dirty="0"/>
              <a:t>c</a:t>
            </a:r>
            <a:r>
              <a:rPr lang="en-US" sz="1600" dirty="0" smtClean="0"/>
              <a:t>ooler</a:t>
            </a:r>
            <a:endParaRPr lang="en-US" sz="1600" dirty="0"/>
          </a:p>
        </p:txBody>
      </p:sp>
      <p:cxnSp>
        <p:nvCxnSpPr>
          <p:cNvPr id="18" name="Straight Arrow Connector 17"/>
          <p:cNvCxnSpPr>
            <a:stCxn id="64" idx="0"/>
          </p:cNvCxnSpPr>
          <p:nvPr/>
        </p:nvCxnSpPr>
        <p:spPr bwMode="auto">
          <a:xfrm flipV="1">
            <a:off x="850068" y="3644900"/>
            <a:ext cx="64332" cy="952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399722" y="825500"/>
            <a:ext cx="32870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Extraction towards</a:t>
            </a:r>
          </a:p>
          <a:p>
            <a:r>
              <a:rPr lang="en-US" sz="1600" dirty="0"/>
              <a:t>n</a:t>
            </a:r>
            <a:r>
              <a:rPr lang="en-US" sz="1600" dirty="0" smtClean="0"/>
              <a:t>ew experimental  zone (fast deflector)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ollowed by el.-static transfer lines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6819902" y="2578100"/>
            <a:ext cx="812798" cy="139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2400300" y="4229100"/>
            <a:ext cx="673100" cy="850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5461000" y="1651000"/>
            <a:ext cx="1104900" cy="444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1524000" y="1765300"/>
            <a:ext cx="977900" cy="86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1778000" y="1739900"/>
            <a:ext cx="1079500" cy="596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1841500" y="3784600"/>
            <a:ext cx="304800" cy="1282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1" name="Straight Arrow Connector 50"/>
          <p:cNvCxnSpPr>
            <a:stCxn id="15" idx="0"/>
          </p:cNvCxnSpPr>
          <p:nvPr/>
        </p:nvCxnSpPr>
        <p:spPr bwMode="auto">
          <a:xfrm flipH="1" flipV="1">
            <a:off x="5511800" y="4406900"/>
            <a:ext cx="488950" cy="584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3784600" y="1638300"/>
            <a:ext cx="11430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6934200" y="1676400"/>
            <a:ext cx="152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 flipH="1" flipV="1">
            <a:off x="6235700" y="4229100"/>
            <a:ext cx="558800" cy="317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10962" y="5029200"/>
            <a:ext cx="180880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Extraction towards</a:t>
            </a:r>
            <a:br>
              <a:rPr lang="en-US" sz="1600" dirty="0"/>
            </a:br>
            <a:r>
              <a:rPr lang="en-US" sz="1600" dirty="0"/>
              <a:t>existing experiments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>
            <a:off x="7099302" y="2984500"/>
            <a:ext cx="507998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E10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61492" y="4597400"/>
            <a:ext cx="97715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</a:t>
            </a:r>
          </a:p>
          <a:p>
            <a:r>
              <a:rPr lang="en-US" sz="1600" dirty="0" smtClean="0"/>
              <a:t>From AD</a:t>
            </a:r>
            <a:endParaRPr lang="en-US" sz="1600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81000" y="5626099"/>
            <a:ext cx="8788400" cy="10795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19" charset="2"/>
              <a:buChar char="n"/>
              <a:defRPr sz="3200">
                <a:solidFill>
                  <a:schemeClr val="bg2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19" charset="2"/>
              <a:buChar char="¨"/>
              <a:defRPr sz="28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19" charset="2"/>
              <a:buChar char="n"/>
              <a:defRPr sz="24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19" charset="2"/>
              <a:buChar char="¨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19" charset="2"/>
              <a:buChar char="§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1600" dirty="0" smtClean="0"/>
              <a:t>Deceleration of antiprotons from 5.3 MeV to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to improve efficiency of experiments</a:t>
            </a:r>
          </a:p>
          <a:p>
            <a:r>
              <a:rPr lang="en-US" sz="1600" dirty="0" smtClean="0"/>
              <a:t>Circumference 30.4 m (1/6 the size of the AD), magnetic ring and electrostatic extraction lines</a:t>
            </a:r>
          </a:p>
          <a:p>
            <a:r>
              <a:rPr lang="en-US" sz="1600" dirty="0" smtClean="0"/>
              <a:t>Challenges related to low energy as field quality of magnets operated with very low fields</a:t>
            </a:r>
          </a:p>
        </p:txBody>
      </p:sp>
    </p:spTree>
    <p:extLst>
      <p:ext uri="{BB962C8B-B14F-4D97-AF65-F5344CB8AC3E}">
        <p14:creationId xmlns:p14="http://schemas.microsoft.com/office/powerpoint/2010/main" val="213006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40347_com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 b="9579"/>
          <a:stretch/>
        </p:blipFill>
        <p:spPr>
          <a:xfrm>
            <a:off x="1270000" y="1099800"/>
            <a:ext cx="6997700" cy="442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125413"/>
            <a:ext cx="7370763" cy="739775"/>
          </a:xfrm>
        </p:spPr>
        <p:txBody>
          <a:bodyPr/>
          <a:lstStyle/>
          <a:p>
            <a:r>
              <a:rPr lang="en-US" sz="3200" dirty="0"/>
              <a:t>ELENA Overview and Layout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sp>
        <p:nvSpPr>
          <p:cNvPr id="8" name="Right Arrow 7"/>
          <p:cNvSpPr/>
          <p:nvPr/>
        </p:nvSpPr>
        <p:spPr bwMode="auto">
          <a:xfrm rot="5929820">
            <a:off x="1109131" y="2345269"/>
            <a:ext cx="1176867" cy="135466"/>
          </a:xfrm>
          <a:prstGeom prst="rightArrow">
            <a:avLst/>
          </a:prstGeom>
          <a:solidFill>
            <a:srgbClr val="FFF7B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38765">
            <a:off x="4057408" y="1712181"/>
            <a:ext cx="1551594" cy="135466"/>
          </a:xfrm>
          <a:prstGeom prst="rightArrow">
            <a:avLst/>
          </a:prstGeom>
          <a:solidFill>
            <a:srgbClr val="FFF7B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6448032">
            <a:off x="7192430" y="2218264"/>
            <a:ext cx="1176867" cy="135466"/>
          </a:xfrm>
          <a:prstGeom prst="rightArrow">
            <a:avLst/>
          </a:prstGeom>
          <a:solidFill>
            <a:srgbClr val="FFF7B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000" y="1320800"/>
            <a:ext cx="1841499" cy="830997"/>
          </a:xfrm>
          <a:prstGeom prst="rect">
            <a:avLst/>
          </a:prstGeom>
          <a:solidFill>
            <a:srgbClr val="FFF7B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Towards existing experiments in other half of hall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370625" y="3348567"/>
            <a:ext cx="877163" cy="584776"/>
          </a:xfrm>
          <a:prstGeom prst="rect">
            <a:avLst/>
          </a:prstGeom>
          <a:solidFill>
            <a:srgbClr val="FFF7B7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ELENA</a:t>
            </a:r>
          </a:p>
          <a:p>
            <a:r>
              <a:rPr lang="en-US" sz="1600" dirty="0" smtClean="0"/>
              <a:t>ring</a:t>
            </a:r>
            <a:endParaRPr lang="en-US" sz="1600" dirty="0"/>
          </a:p>
        </p:txBody>
      </p:sp>
      <p:sp>
        <p:nvSpPr>
          <p:cNvPr id="16" name="Right Arrow 15"/>
          <p:cNvSpPr/>
          <p:nvPr/>
        </p:nvSpPr>
        <p:spPr bwMode="auto">
          <a:xfrm rot="1531570">
            <a:off x="3103042" y="4783676"/>
            <a:ext cx="1176867" cy="135466"/>
          </a:xfrm>
          <a:prstGeom prst="rightArrow">
            <a:avLst/>
          </a:prstGeom>
          <a:solidFill>
            <a:srgbClr val="FFF7B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7792" y="1299646"/>
            <a:ext cx="1336524" cy="861774"/>
          </a:xfrm>
          <a:prstGeom prst="rect">
            <a:avLst/>
          </a:prstGeom>
          <a:solidFill>
            <a:srgbClr val="FFF7B7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area with</a:t>
            </a:r>
          </a:p>
          <a:p>
            <a:r>
              <a:rPr lang="en-US" sz="1600" dirty="0" smtClean="0"/>
              <a:t>One approved</a:t>
            </a:r>
          </a:p>
          <a:p>
            <a:r>
              <a:rPr lang="en-US" sz="1600" dirty="0" smtClean="0"/>
              <a:t>experiment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 bwMode="auto">
          <a:xfrm rot="6461657">
            <a:off x="1215414" y="3136679"/>
            <a:ext cx="3056845" cy="135466"/>
          </a:xfrm>
          <a:prstGeom prst="rightArrow">
            <a:avLst/>
          </a:prstGeom>
          <a:solidFill>
            <a:srgbClr val="FFF7B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7751" y="1409700"/>
            <a:ext cx="1092567" cy="338554"/>
          </a:xfrm>
          <a:prstGeom prst="rect">
            <a:avLst/>
          </a:prstGeom>
          <a:solidFill>
            <a:srgbClr val="FFF7B7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 Tunnel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588000"/>
            <a:ext cx="8331200" cy="914400"/>
          </a:xfrm>
        </p:spPr>
        <p:txBody>
          <a:bodyPr/>
          <a:lstStyle/>
          <a:p>
            <a:r>
              <a:rPr lang="en-US" sz="1600" dirty="0" smtClean="0"/>
              <a:t>ELENA in AD hall with existing (AD experiments) and new experimental area</a:t>
            </a:r>
            <a:endParaRPr lang="en-US" sz="1600" dirty="0"/>
          </a:p>
          <a:p>
            <a:pPr lvl="1"/>
            <a:r>
              <a:rPr lang="en-US" sz="1600" dirty="0" smtClean="0"/>
              <a:t>Seen from the door to the new small annex building (for kicker generators and storage)</a:t>
            </a:r>
          </a:p>
          <a:p>
            <a:pPr lvl="1"/>
            <a:r>
              <a:rPr lang="en-US" sz="1600" dirty="0" smtClean="0"/>
              <a:t>Cost effective with short transfer line from AD and no relocation of existing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41727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ELENA Overview and Layout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7" name="Picture 6" descr="P1040515_co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04974"/>
            <a:ext cx="4838700" cy="3629026"/>
          </a:xfrm>
          <a:prstGeom prst="rect">
            <a:avLst/>
          </a:prstGeom>
        </p:spPr>
      </p:pic>
      <p:pic>
        <p:nvPicPr>
          <p:cNvPr id="8" name="Picture 7" descr="20170217_163714_com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7281"/>
          <a:stretch/>
        </p:blipFill>
        <p:spPr>
          <a:xfrm>
            <a:off x="5308600" y="1186400"/>
            <a:ext cx="3486404" cy="5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5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ury\AppData\Local\Microsoft\Windows\Temporary Internet Files\Content.Outlook\FDGHI5TT\plot_4x3Q2313m_simpl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4333" y="3288416"/>
            <a:ext cx="5715000" cy="329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8900" y="1014941"/>
            <a:ext cx="8585200" cy="5508625"/>
          </a:xfrm>
        </p:spPr>
        <p:txBody>
          <a:bodyPr/>
          <a:lstStyle/>
          <a:p>
            <a:r>
              <a:rPr lang="en-US" sz="1800" dirty="0" smtClean="0"/>
              <a:t>Energy Range</a:t>
            </a:r>
          </a:p>
          <a:p>
            <a:pPr lvl="1"/>
            <a:r>
              <a:rPr lang="en-US" sz="1600" dirty="0" smtClean="0"/>
              <a:t>Machine </a:t>
            </a:r>
            <a:r>
              <a:rPr lang="en-US" sz="1600" dirty="0"/>
              <a:t>operated at an unusually low energy for a synchrotron (down to 100 </a:t>
            </a:r>
            <a:r>
              <a:rPr lang="en-US" sz="1600" dirty="0" err="1"/>
              <a:t>keV</a:t>
            </a:r>
            <a:r>
              <a:rPr lang="en-US" sz="1600" dirty="0"/>
              <a:t>!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Challenges mainly a consequence of the low energy</a:t>
            </a:r>
            <a:endParaRPr lang="en-US" sz="1600" dirty="0"/>
          </a:p>
          <a:p>
            <a:r>
              <a:rPr lang="en-US" sz="1800" dirty="0" smtClean="0"/>
              <a:t>Lattice</a:t>
            </a:r>
          </a:p>
          <a:p>
            <a:pPr lvl="1"/>
            <a:r>
              <a:rPr lang="en-US" sz="1600" dirty="0" smtClean="0"/>
              <a:t>Geometry of ring with position and strength of magnets</a:t>
            </a:r>
          </a:p>
          <a:p>
            <a:pPr lvl="1"/>
            <a:r>
              <a:rPr lang="en-US" sz="1600" dirty="0" smtClean="0"/>
              <a:t>Constraints</a:t>
            </a:r>
            <a:endParaRPr lang="en-US" sz="1600" dirty="0"/>
          </a:p>
          <a:p>
            <a:pPr lvl="2"/>
            <a:r>
              <a:rPr lang="en-US" sz="1600" dirty="0" smtClean="0"/>
              <a:t>Long </a:t>
            </a:r>
            <a:r>
              <a:rPr lang="en-US" sz="1600" dirty="0"/>
              <a:t>straight </a:t>
            </a:r>
            <a:r>
              <a:rPr lang="en-US" sz="1600" dirty="0" smtClean="0"/>
              <a:t>section with </a:t>
            </a:r>
            <a:r>
              <a:rPr lang="en-US" sz="1600" dirty="0"/>
              <a:t>small dispersion for electron </a:t>
            </a:r>
            <a:r>
              <a:rPr lang="en-US" sz="1600" dirty="0" smtClean="0"/>
              <a:t>cooling</a:t>
            </a:r>
          </a:p>
          <a:p>
            <a:pPr lvl="2"/>
            <a:r>
              <a:rPr lang="en-US" sz="1600" dirty="0" smtClean="0"/>
              <a:t>Geometry in AD hall (location </a:t>
            </a:r>
            <a:br>
              <a:rPr lang="en-US" sz="1600" dirty="0" smtClean="0"/>
            </a:br>
            <a:r>
              <a:rPr lang="en-US" sz="1600" dirty="0" smtClean="0"/>
              <a:t>of injection and two extractions)</a:t>
            </a:r>
          </a:p>
          <a:p>
            <a:pPr lvl="2"/>
            <a:r>
              <a:rPr lang="en-US" sz="1600" dirty="0" smtClean="0"/>
              <a:t>Acceptances, working point  …</a:t>
            </a:r>
            <a:endParaRPr lang="en-US" sz="1600" dirty="0"/>
          </a:p>
          <a:p>
            <a:pPr lvl="1"/>
            <a:r>
              <a:rPr lang="en-US" sz="1600" dirty="0" smtClean="0"/>
              <a:t>Many </a:t>
            </a:r>
            <a:r>
              <a:rPr lang="en-US" sz="1600" dirty="0"/>
              <a:t>geometries </a:t>
            </a:r>
            <a:r>
              <a:rPr lang="en-US" sz="1600" dirty="0" smtClean="0"/>
              <a:t>and </a:t>
            </a:r>
            <a:r>
              <a:rPr lang="en-US" sz="1600" dirty="0" err="1" smtClean="0"/>
              <a:t>quadrupole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locations investigated</a:t>
            </a:r>
          </a:p>
          <a:p>
            <a:pPr lvl="1"/>
            <a:r>
              <a:rPr lang="en-US" sz="1600" dirty="0" smtClean="0"/>
              <a:t>Hexagonal shape and optics </a:t>
            </a:r>
            <a:br>
              <a:rPr lang="en-US" sz="1600" dirty="0" smtClean="0"/>
            </a:br>
            <a:r>
              <a:rPr lang="en-US" sz="1600" dirty="0" smtClean="0"/>
              <a:t>with periodicity two</a:t>
            </a:r>
          </a:p>
          <a:p>
            <a:pPr lvl="1"/>
            <a:r>
              <a:rPr lang="en-US" sz="1600" dirty="0" smtClean="0"/>
              <a:t>Tunes : Q</a:t>
            </a:r>
            <a:r>
              <a:rPr lang="en-US" sz="1600" baseline="-25000" dirty="0" smtClean="0"/>
              <a:t>X </a:t>
            </a:r>
            <a:r>
              <a:rPr lang="en-US" sz="1600" dirty="0" smtClean="0"/>
              <a:t>≈ 2.3</a:t>
            </a:r>
            <a:r>
              <a:rPr lang="en-US" sz="1600" dirty="0"/>
              <a:t>, </a:t>
            </a:r>
            <a:r>
              <a:rPr lang="en-US" sz="1600" dirty="0" smtClean="0"/>
              <a:t> Q</a:t>
            </a:r>
            <a:r>
              <a:rPr lang="en-US" sz="1600" baseline="-25000" dirty="0" smtClean="0"/>
              <a:t>Y </a:t>
            </a:r>
            <a:r>
              <a:rPr lang="en-US" sz="1600" dirty="0" smtClean="0"/>
              <a:t>≈ 1.3</a:t>
            </a:r>
            <a:br>
              <a:rPr lang="en-US" sz="1600" dirty="0" smtClean="0"/>
            </a:br>
            <a:r>
              <a:rPr lang="en-US" sz="1600" dirty="0" smtClean="0"/>
              <a:t>(e.g</a:t>
            </a:r>
            <a:r>
              <a:rPr lang="en-US" sz="1600" dirty="0"/>
              <a:t>. </a:t>
            </a:r>
            <a:r>
              <a:rPr lang="en-US" sz="1600" dirty="0" smtClean="0"/>
              <a:t>Q</a:t>
            </a:r>
            <a:r>
              <a:rPr lang="en-US" sz="1600" baseline="-25000" dirty="0" smtClean="0"/>
              <a:t>X </a:t>
            </a:r>
            <a:r>
              <a:rPr lang="en-US" sz="1600" dirty="0" smtClean="0"/>
              <a:t>= 2.23</a:t>
            </a:r>
            <a:r>
              <a:rPr lang="en-US" sz="1600" dirty="0"/>
              <a:t>,  </a:t>
            </a:r>
            <a:r>
              <a:rPr lang="en-US" sz="1600" dirty="0" smtClean="0"/>
              <a:t>Q</a:t>
            </a:r>
            <a:r>
              <a:rPr lang="en-US" sz="1600" baseline="-25000" dirty="0" smtClean="0"/>
              <a:t>Y </a:t>
            </a:r>
            <a:r>
              <a:rPr lang="en-US" sz="1600" dirty="0" smtClean="0"/>
              <a:t>= 1.23</a:t>
            </a:r>
            <a:r>
              <a:rPr lang="en-US" sz="1600" dirty="0"/>
              <a:t>)</a:t>
            </a:r>
            <a:endParaRPr lang="en-US" sz="1600" dirty="0" smtClean="0"/>
          </a:p>
          <a:p>
            <a:pPr lvl="1"/>
            <a:r>
              <a:rPr lang="en-US" sz="1600" dirty="0" smtClean="0"/>
              <a:t>Acceptances: about 75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</a:t>
            </a:r>
            <a:br>
              <a:rPr lang="en-US" sz="1600" dirty="0" smtClean="0"/>
            </a:br>
            <a:r>
              <a:rPr lang="en-US" sz="1600" dirty="0" smtClean="0"/>
              <a:t>(depends on working point)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1" y="112713"/>
            <a:ext cx="6140450" cy="739775"/>
          </a:xfrm>
        </p:spPr>
        <p:txBody>
          <a:bodyPr/>
          <a:lstStyle/>
          <a:p>
            <a:r>
              <a:rPr lang="en-US" sz="2800" dirty="0" smtClean="0"/>
              <a:t>Selected Features and Challenges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 dirty="0"/>
          </a:p>
        </p:txBody>
      </p:sp>
      <p:sp>
        <p:nvSpPr>
          <p:cNvPr id="3" name="Double Bracket 2"/>
          <p:cNvSpPr/>
          <p:nvPr/>
        </p:nvSpPr>
        <p:spPr bwMode="auto">
          <a:xfrm>
            <a:off x="474133" y="4724400"/>
            <a:ext cx="3048000" cy="1219200"/>
          </a:xfrm>
          <a:prstGeom prst="bracketPair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7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Selected Features and Challenges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90601"/>
            <a:ext cx="8229600" cy="5562599"/>
          </a:xfrm>
        </p:spPr>
        <p:txBody>
          <a:bodyPr/>
          <a:lstStyle/>
          <a:p>
            <a:pPr marL="177800" indent="-177800"/>
            <a:r>
              <a:rPr lang="en-US" sz="1800" dirty="0" smtClean="0"/>
              <a:t>Electron cooling</a:t>
            </a:r>
          </a:p>
          <a:p>
            <a:pPr marL="355600" lvl="1" indent="-177800"/>
            <a:r>
              <a:rPr lang="en-US" sz="1600" dirty="0" smtClean="0"/>
              <a:t>Essential ingredient of concept</a:t>
            </a:r>
          </a:p>
          <a:p>
            <a:pPr marL="355600" lvl="1" indent="-177800"/>
            <a:r>
              <a:rPr lang="en-US" sz="1600" dirty="0" smtClean="0"/>
              <a:t>Cooling at intermediate plateau to reduce losses and</a:t>
            </a:r>
            <a:br>
              <a:rPr lang="en-US" sz="1600" dirty="0" smtClean="0"/>
            </a:br>
            <a:r>
              <a:rPr lang="en-US" sz="1600" dirty="0" smtClean="0"/>
              <a:t>the final energy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to provide dense bunches</a:t>
            </a:r>
          </a:p>
          <a:p>
            <a:pPr marL="355600" lvl="1" indent="-177800"/>
            <a:r>
              <a:rPr lang="en-US" sz="1600" dirty="0" smtClean="0"/>
              <a:t>Bunched beam cooling at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to</a:t>
            </a:r>
            <a:br>
              <a:rPr lang="en-US" sz="1600" dirty="0" smtClean="0"/>
            </a:br>
            <a:r>
              <a:rPr lang="en-US" sz="1600" dirty="0" smtClean="0"/>
              <a:t>reduce momentum spread of short bunches</a:t>
            </a:r>
            <a:endParaRPr lang="en-US" sz="800" dirty="0" smtClean="0"/>
          </a:p>
          <a:p>
            <a:pPr marL="355600" lvl="1" indent="-177800"/>
            <a:r>
              <a:rPr lang="en-US" sz="1600" dirty="0" smtClean="0"/>
              <a:t>Perturbations of magnetic system on circulating</a:t>
            </a:r>
            <a:br>
              <a:rPr lang="en-US" sz="1600" dirty="0" smtClean="0"/>
            </a:br>
            <a:r>
              <a:rPr lang="en-US" sz="1600" dirty="0" smtClean="0"/>
              <a:t>beam difficult to assess and under discussion</a:t>
            </a:r>
          </a:p>
          <a:p>
            <a:pPr marL="355600" lvl="1" indent="-177800"/>
            <a:r>
              <a:rPr lang="en-US" sz="1600" dirty="0" smtClean="0"/>
              <a:t>Mounting within the next weeks</a:t>
            </a:r>
            <a:br>
              <a:rPr lang="en-US" sz="1600" dirty="0" smtClean="0"/>
            </a:br>
            <a:endParaRPr lang="en-US" sz="1400" dirty="0" smtClean="0"/>
          </a:p>
          <a:p>
            <a:pPr marL="177800" indent="-177800"/>
            <a:r>
              <a:rPr lang="en-US" sz="1800" dirty="0" smtClean="0"/>
              <a:t>Intra </a:t>
            </a:r>
            <a:r>
              <a:rPr lang="en-US" sz="1800" dirty="0"/>
              <a:t>Beam Scattering IBS</a:t>
            </a:r>
          </a:p>
          <a:p>
            <a:pPr marL="355600" lvl="1" indent="-177800"/>
            <a:r>
              <a:rPr lang="en-US" sz="1600" dirty="0" smtClean="0"/>
              <a:t>Coulomb </a:t>
            </a:r>
            <a:r>
              <a:rPr lang="en-US" sz="1600" dirty="0"/>
              <a:t>scattering between beam </a:t>
            </a:r>
            <a:r>
              <a:rPr lang="en-US" sz="1600" dirty="0" smtClean="0"/>
              <a:t>particles</a:t>
            </a:r>
          </a:p>
          <a:p>
            <a:pPr marL="355600" lvl="1" indent="-177800"/>
            <a:r>
              <a:rPr lang="en-US" sz="1600" dirty="0" smtClean="0"/>
              <a:t>Transfer </a:t>
            </a:r>
            <a:r>
              <a:rPr lang="en-US" sz="1600" dirty="0"/>
              <a:t>of heat (unordered motion) </a:t>
            </a:r>
            <a:br>
              <a:rPr lang="en-US" sz="1600" dirty="0"/>
            </a:br>
            <a:r>
              <a:rPr lang="en-US" sz="1600" dirty="0"/>
              <a:t>between phase spaces (long. &amp; transverse</a:t>
            </a:r>
            <a:r>
              <a:rPr lang="en-US" sz="1600" dirty="0" smtClean="0"/>
              <a:t>)</a:t>
            </a:r>
          </a:p>
          <a:p>
            <a:pPr marL="355600" lvl="1" indent="-177800"/>
            <a:r>
              <a:rPr lang="en-US" sz="1600" dirty="0" err="1" smtClean="0"/>
              <a:t>Emittance</a:t>
            </a:r>
            <a:r>
              <a:rPr lang="en-US" sz="1600" dirty="0" smtClean="0"/>
              <a:t> blow-up – determines together</a:t>
            </a:r>
            <a:br>
              <a:rPr lang="en-US" sz="1600" dirty="0" smtClean="0"/>
            </a:br>
            <a:r>
              <a:rPr lang="en-US" sz="1600" dirty="0" smtClean="0"/>
              <a:t>with cooling </a:t>
            </a:r>
            <a:r>
              <a:rPr lang="en-US" sz="1600" dirty="0" err="1" smtClean="0"/>
              <a:t>emittances</a:t>
            </a:r>
            <a:r>
              <a:rPr lang="en-US" sz="1600" dirty="0" smtClean="0"/>
              <a:t> of available beams</a:t>
            </a:r>
            <a:br>
              <a:rPr lang="en-US" sz="1600" dirty="0" smtClean="0"/>
            </a:br>
            <a:endParaRPr lang="en-US" sz="1400" dirty="0" smtClean="0"/>
          </a:p>
          <a:p>
            <a:pPr marL="177800" indent="-177800"/>
            <a:r>
              <a:rPr lang="en-US" sz="1800" dirty="0" smtClean="0"/>
              <a:t>Equilibrium between Cooling and IBS </a:t>
            </a:r>
            <a:br>
              <a:rPr lang="en-US" sz="1800" dirty="0" smtClean="0"/>
            </a:br>
            <a:r>
              <a:rPr lang="en-US" sz="1800" dirty="0" smtClean="0"/>
              <a:t>determines properties of beams for </a:t>
            </a:r>
            <a:br>
              <a:rPr lang="en-US" sz="1800" dirty="0" smtClean="0"/>
            </a:br>
            <a:r>
              <a:rPr lang="en-US" sz="1800" dirty="0" smtClean="0"/>
              <a:t>experiments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r="6542" b="29"/>
          <a:stretch/>
        </p:blipFill>
        <p:spPr bwMode="auto">
          <a:xfrm>
            <a:off x="5359400" y="1002600"/>
            <a:ext cx="3461172" cy="285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 47"/>
          <p:cNvGrpSpPr/>
          <p:nvPr/>
        </p:nvGrpSpPr>
        <p:grpSpPr>
          <a:xfrm>
            <a:off x="4497996" y="4009021"/>
            <a:ext cx="4544404" cy="2489200"/>
            <a:chOff x="4644082" y="3771900"/>
            <a:chExt cx="4544404" cy="24892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6923007" y="5118100"/>
              <a:ext cx="114300" cy="39370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7284170" y="4648200"/>
              <a:ext cx="159537" cy="5184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H="1" flipV="1">
              <a:off x="7532608" y="5270500"/>
              <a:ext cx="63499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>
              <a:off x="7875507" y="4394200"/>
              <a:ext cx="127000" cy="6477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H="1">
              <a:off x="8142207" y="5118100"/>
              <a:ext cx="139700" cy="76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6999207" y="4076700"/>
              <a:ext cx="152400" cy="5207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6694407" y="4673601"/>
              <a:ext cx="50800" cy="4825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7850107" y="4178300"/>
              <a:ext cx="2540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7461971" y="3975100"/>
              <a:ext cx="108736" cy="4803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>
              <a:off x="7177007" y="5280936"/>
              <a:ext cx="94464" cy="57376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flipV="1">
              <a:off x="7868371" y="5346700"/>
              <a:ext cx="96036" cy="5057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V="1">
              <a:off x="6643607" y="5270500"/>
              <a:ext cx="12700" cy="355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H="1">
              <a:off x="6884907" y="4533901"/>
              <a:ext cx="139700" cy="4571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4903707" y="4914900"/>
              <a:ext cx="4062493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H="1" flipV="1">
              <a:off x="5538707" y="5168900"/>
              <a:ext cx="114300" cy="39370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6026870" y="4699000"/>
              <a:ext cx="159537" cy="5184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 flipV="1">
              <a:off x="6148308" y="5321300"/>
              <a:ext cx="63499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8180307" y="4127500"/>
              <a:ext cx="127000" cy="50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6376907" y="5067300"/>
              <a:ext cx="50800" cy="1143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5614907" y="4127500"/>
              <a:ext cx="176293" cy="546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V="1">
              <a:off x="5310107" y="4724401"/>
              <a:ext cx="50800" cy="4825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 flipH="1">
              <a:off x="6415007" y="4292600"/>
              <a:ext cx="63500" cy="431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 flipV="1">
              <a:off x="6077671" y="4025900"/>
              <a:ext cx="108736" cy="4803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5792707" y="5331736"/>
              <a:ext cx="94464" cy="57376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6484071" y="5397500"/>
              <a:ext cx="96036" cy="5057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flipV="1">
              <a:off x="5259307" y="5321300"/>
              <a:ext cx="12700" cy="355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 flipH="1">
              <a:off x="5500607" y="4584701"/>
              <a:ext cx="139700" cy="4571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>
              <a:off x="5221207" y="4114800"/>
              <a:ext cx="25400" cy="546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5030707" y="3822700"/>
              <a:ext cx="0" cy="20447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>
              <a:off x="8296595" y="4889500"/>
              <a:ext cx="891891" cy="691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/>
                <a:t>s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 smtClean="0"/>
                <a:t>(long. </a:t>
              </a:r>
              <a:br>
                <a:rPr lang="en-US" sz="1600" dirty="0" smtClean="0"/>
              </a:br>
              <a:r>
                <a:rPr lang="en-US" sz="1600" dirty="0" smtClean="0"/>
                <a:t>position)</a:t>
              </a:r>
              <a:endParaRPr lang="en-US" sz="1600" dirty="0"/>
            </a:p>
          </p:txBody>
        </p:sp>
        <p:sp>
          <p:nvSpPr>
            <p:cNvPr id="79" name="TextBox 78"/>
            <p:cNvSpPr txBox="1"/>
            <p:nvPr/>
          </p:nvSpPr>
          <p:spPr>
            <a:xfrm rot="16200000">
              <a:off x="4004554" y="4432300"/>
              <a:ext cx="157657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/>
                <a:t>x (trans. position)</a:t>
              </a:r>
              <a:endParaRPr lang="en-US" sz="1600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6161007" y="4610100"/>
              <a:ext cx="939800" cy="1651000"/>
              <a:chOff x="5422900" y="3517900"/>
              <a:chExt cx="939800" cy="1651000"/>
            </a:xfrm>
          </p:grpSpPr>
          <p:sp>
            <p:nvSpPr>
              <p:cNvPr id="85" name="Arc 84"/>
              <p:cNvSpPr/>
              <p:nvPr/>
            </p:nvSpPr>
            <p:spPr bwMode="auto">
              <a:xfrm>
                <a:off x="5422900" y="3810000"/>
                <a:ext cx="914400" cy="1358900"/>
              </a:xfrm>
              <a:prstGeom prst="arc">
                <a:avLst>
                  <a:gd name="adj1" fmla="val 16966724"/>
                  <a:gd name="adj2" fmla="val 20848272"/>
                </a:avLst>
              </a:prstGeom>
              <a:noFill/>
              <a:ln w="31750" cap="flat" cmpd="sng" algn="ctr">
                <a:solidFill>
                  <a:srgbClr val="FF33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-65" charset="0"/>
                </a:endParaRPr>
              </a:p>
            </p:txBody>
          </p:sp>
          <p:cxnSp>
            <p:nvCxnSpPr>
              <p:cNvPr id="86" name="Straight Arrow Connector 85"/>
              <p:cNvCxnSpPr/>
              <p:nvPr/>
            </p:nvCxnSpPr>
            <p:spPr bwMode="auto">
              <a:xfrm flipH="1" flipV="1">
                <a:off x="5562600" y="3517900"/>
                <a:ext cx="482600" cy="33020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33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6337300" y="4381500"/>
                <a:ext cx="25400" cy="5461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33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81" name="Group 80"/>
            <p:cNvGrpSpPr/>
            <p:nvPr/>
          </p:nvGrpSpPr>
          <p:grpSpPr>
            <a:xfrm rot="10800000">
              <a:off x="7138907" y="3771900"/>
              <a:ext cx="939800" cy="1651000"/>
              <a:chOff x="5422900" y="3517900"/>
              <a:chExt cx="939800" cy="1651000"/>
            </a:xfrm>
          </p:grpSpPr>
          <p:sp>
            <p:nvSpPr>
              <p:cNvPr id="82" name="Arc 81"/>
              <p:cNvSpPr/>
              <p:nvPr/>
            </p:nvSpPr>
            <p:spPr bwMode="auto">
              <a:xfrm>
                <a:off x="5422900" y="3810000"/>
                <a:ext cx="914400" cy="1358900"/>
              </a:xfrm>
              <a:prstGeom prst="arc">
                <a:avLst>
                  <a:gd name="adj1" fmla="val 16966724"/>
                  <a:gd name="adj2" fmla="val 20848272"/>
                </a:avLst>
              </a:prstGeom>
              <a:noFill/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-65" charset="0"/>
                </a:endParaRPr>
              </a:p>
            </p:txBody>
          </p:sp>
          <p:cxnSp>
            <p:nvCxnSpPr>
              <p:cNvPr id="83" name="Straight Arrow Connector 82"/>
              <p:cNvCxnSpPr/>
              <p:nvPr/>
            </p:nvCxnSpPr>
            <p:spPr bwMode="auto">
              <a:xfrm flipH="1" flipV="1">
                <a:off x="5562600" y="3517900"/>
                <a:ext cx="482600" cy="33020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6337300" y="4381500"/>
                <a:ext cx="25400" cy="5461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88" name="TextBox 87"/>
          <p:cNvSpPr txBox="1"/>
          <p:nvPr/>
        </p:nvSpPr>
        <p:spPr>
          <a:xfrm>
            <a:off x="4472446" y="6180721"/>
            <a:ext cx="447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Intra Beam Scattering IBS – co-moving </a:t>
            </a:r>
            <a:r>
              <a:rPr lang="en-US" sz="1600" dirty="0" err="1" smtClean="0"/>
              <a:t>coord</a:t>
            </a:r>
            <a:r>
              <a:rPr lang="en-US" sz="1600" dirty="0" smtClean="0"/>
              <a:t>. 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52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" y="100013"/>
            <a:ext cx="6178550" cy="739775"/>
          </a:xfrm>
        </p:spPr>
        <p:txBody>
          <a:bodyPr/>
          <a:lstStyle/>
          <a:p>
            <a:r>
              <a:rPr lang="en-US" sz="2800" dirty="0"/>
              <a:t>Selected Features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1" y="1071033"/>
            <a:ext cx="8648700" cy="5672667"/>
          </a:xfrm>
        </p:spPr>
        <p:txBody>
          <a:bodyPr/>
          <a:lstStyle/>
          <a:p>
            <a:pPr marL="177800" indent="-177800"/>
            <a:r>
              <a:rPr lang="en-US" sz="1600" dirty="0" smtClean="0"/>
              <a:t>Direct space charge effect</a:t>
            </a:r>
          </a:p>
          <a:p>
            <a:pPr marL="361950" lvl="1" indent="-184150"/>
            <a:r>
              <a:rPr lang="en-US" sz="1600" dirty="0" smtClean="0"/>
              <a:t>Coulomb force between beam particles generate non-linear defocusing force</a:t>
            </a:r>
          </a:p>
          <a:p>
            <a:pPr marL="361950" lvl="1" indent="-184150"/>
            <a:r>
              <a:rPr lang="en-US" sz="1600" dirty="0" smtClean="0"/>
              <a:t>Initial reason to split available intensity into 4 bunches</a:t>
            </a:r>
            <a:br>
              <a:rPr lang="en-US" sz="1600" dirty="0" smtClean="0"/>
            </a:br>
            <a:endParaRPr lang="en-US" sz="1600" dirty="0" smtClean="0"/>
          </a:p>
          <a:p>
            <a:pPr marL="177800" indent="-177800"/>
            <a:r>
              <a:rPr lang="en-US" sz="1600" dirty="0" smtClean="0"/>
              <a:t>Magnets with very low fields</a:t>
            </a:r>
          </a:p>
          <a:p>
            <a:pPr marL="361950" lvl="1" indent="-184150"/>
            <a:r>
              <a:rPr lang="en-US" sz="1600" dirty="0" smtClean="0"/>
              <a:t>Low energy beam sensitive stray fields and </a:t>
            </a:r>
            <a:br>
              <a:rPr lang="en-US" sz="1600" dirty="0" smtClean="0"/>
            </a:br>
            <a:r>
              <a:rPr lang="en-US" sz="1600" dirty="0" smtClean="0"/>
              <a:t>magnet imperfections due to hysteresis &amp; </a:t>
            </a:r>
            <a:br>
              <a:rPr lang="en-US" sz="1600" dirty="0" smtClean="0"/>
            </a:br>
            <a:r>
              <a:rPr lang="en-US" sz="1600" dirty="0" err="1" smtClean="0"/>
              <a:t>remanence</a:t>
            </a:r>
            <a:endParaRPr lang="en-US" sz="1600" dirty="0" smtClean="0"/>
          </a:p>
          <a:p>
            <a:pPr marL="361950" lvl="1" indent="-184150"/>
            <a:r>
              <a:rPr lang="en-US" sz="1600" dirty="0" smtClean="0"/>
              <a:t>“Thinning” (mixing of stainless steel and </a:t>
            </a:r>
            <a:br>
              <a:rPr lang="en-US" sz="1600" dirty="0" smtClean="0"/>
            </a:br>
            <a:r>
              <a:rPr lang="en-US" sz="1600" dirty="0" smtClean="0"/>
              <a:t>magnetic laminations) had been foreseen </a:t>
            </a:r>
            <a:br>
              <a:rPr lang="en-US" sz="1600" dirty="0" smtClean="0"/>
            </a:br>
            <a:r>
              <a:rPr lang="en-US" sz="1600" dirty="0" smtClean="0"/>
              <a:t>initially to improve</a:t>
            </a:r>
          </a:p>
          <a:p>
            <a:pPr marL="361950" lvl="1" indent="-184150"/>
            <a:r>
              <a:rPr lang="en-US" sz="1600" dirty="0" smtClean="0"/>
              <a:t>Careful magnetic measurement with pre-series </a:t>
            </a:r>
            <a:br>
              <a:rPr lang="en-US" sz="1600" dirty="0" smtClean="0"/>
            </a:br>
            <a:r>
              <a:rPr lang="en-US" sz="1600" dirty="0" err="1" smtClean="0"/>
              <a:t>quadrupoles</a:t>
            </a:r>
            <a:r>
              <a:rPr lang="en-US" sz="1600" dirty="0" smtClean="0"/>
              <a:t> showed smallest </a:t>
            </a:r>
            <a:r>
              <a:rPr lang="en-US" sz="1600" dirty="0" err="1" smtClean="0"/>
              <a:t>remanence</a:t>
            </a:r>
            <a:r>
              <a:rPr lang="en-US" sz="1600" dirty="0" smtClean="0"/>
              <a:t> with</a:t>
            </a:r>
            <a:br>
              <a:rPr lang="en-US" sz="1600" dirty="0" smtClean="0"/>
            </a:br>
            <a:r>
              <a:rPr lang="en-US" sz="1600" dirty="0" smtClean="0"/>
              <a:t>conventional yoke (no thinning)</a:t>
            </a:r>
          </a:p>
          <a:p>
            <a:pPr marL="361950" lvl="1" indent="-184150"/>
            <a:r>
              <a:rPr lang="en-US" sz="1600" dirty="0" smtClean="0"/>
              <a:t>Observation confirmed with bending magnet </a:t>
            </a:r>
            <a:br>
              <a:rPr lang="en-US" sz="1600" dirty="0" smtClean="0"/>
            </a:br>
            <a:r>
              <a:rPr lang="en-US" sz="1600" dirty="0" smtClean="0"/>
              <a:t>prototype and understood now</a:t>
            </a:r>
          </a:p>
          <a:p>
            <a:pPr marL="361950" lvl="1" indent="-184150">
              <a:buClrTx/>
              <a:buFont typeface="Symbol" charset="0"/>
              <a:buChar char=""/>
            </a:pPr>
            <a:r>
              <a:rPr lang="en-US" sz="1800" dirty="0" smtClean="0">
                <a:solidFill>
                  <a:srgbClr val="FF0000"/>
                </a:solidFill>
              </a:rPr>
              <a:t>Magnet thinning does NOT improve field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quality at low fields, but rather increases </a:t>
            </a:r>
            <a:r>
              <a:rPr lang="en-US" sz="1800" dirty="0" err="1" smtClean="0">
                <a:solidFill>
                  <a:srgbClr val="FF0000"/>
                </a:solidFill>
              </a:rPr>
              <a:t>remanence</a:t>
            </a:r>
            <a:r>
              <a:rPr lang="en-US" sz="1800" dirty="0" smtClean="0">
                <a:solidFill>
                  <a:srgbClr val="FF0000"/>
                </a:solidFill>
              </a:rPr>
              <a:t> effects</a:t>
            </a:r>
          </a:p>
          <a:p>
            <a:pPr marL="361950" lvl="1" indent="-184150">
              <a:buClrTx/>
              <a:buFont typeface="Symbol" charset="0"/>
              <a:buChar char=""/>
            </a:pPr>
            <a:r>
              <a:rPr lang="en-US" sz="1800" dirty="0" smtClean="0">
                <a:solidFill>
                  <a:srgbClr val="FF0000"/>
                </a:solidFill>
              </a:rPr>
              <a:t>ELENA bending magnets, </a:t>
            </a:r>
            <a:r>
              <a:rPr lang="en-US" sz="1800" dirty="0" err="1" smtClean="0">
                <a:solidFill>
                  <a:srgbClr val="FF0000"/>
                </a:solidFill>
              </a:rPr>
              <a:t>quadrupoles</a:t>
            </a:r>
            <a:r>
              <a:rPr lang="en-US" sz="1800" dirty="0" smtClean="0">
                <a:solidFill>
                  <a:srgbClr val="FF0000"/>
                </a:solidFill>
              </a:rPr>
              <a:t> and </a:t>
            </a:r>
            <a:r>
              <a:rPr lang="en-US" sz="1800" dirty="0" err="1" smtClean="0">
                <a:solidFill>
                  <a:srgbClr val="FF0000"/>
                </a:solidFill>
              </a:rPr>
              <a:t>sextupoles</a:t>
            </a:r>
            <a:r>
              <a:rPr lang="en-US" sz="1800" dirty="0" smtClean="0">
                <a:solidFill>
                  <a:srgbClr val="FF0000"/>
                </a:solidFill>
              </a:rPr>
              <a:t> made with conventional yokes</a:t>
            </a:r>
          </a:p>
          <a:p>
            <a:pPr marL="361950" lvl="1" indent="-184150"/>
            <a:r>
              <a:rPr lang="en-US" sz="1600" dirty="0" smtClean="0"/>
              <a:t>(</a:t>
            </a:r>
            <a:r>
              <a:rPr lang="en-US" sz="1600" dirty="0"/>
              <a:t>C</a:t>
            </a:r>
            <a:r>
              <a:rPr lang="en-US" sz="1600" dirty="0" smtClean="0"/>
              <a:t>orrector magnets without yokes)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ELENA Decelerator at CERN                                                                EXA 2017, 11th September 2017</a:t>
            </a:r>
            <a:endParaRPr lang="en-US" dirty="0"/>
          </a:p>
        </p:txBody>
      </p:sp>
      <p:pic>
        <p:nvPicPr>
          <p:cNvPr id="5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29156" r="12718" b="34000"/>
          <a:stretch/>
        </p:blipFill>
        <p:spPr bwMode="auto">
          <a:xfrm>
            <a:off x="4847167" y="2127442"/>
            <a:ext cx="4090167" cy="284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4965" y="4974165"/>
            <a:ext cx="4098335" cy="646331"/>
          </a:xfrm>
          <a:prstGeom prst="rect">
            <a:avLst/>
          </a:prstGeom>
          <a:solidFill>
            <a:srgbClr val="FFF7B7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Prototype </a:t>
            </a:r>
            <a:r>
              <a:rPr lang="en-US" dirty="0" err="1" smtClean="0"/>
              <a:t>quadrupole</a:t>
            </a:r>
            <a:r>
              <a:rPr lang="en-US" dirty="0" smtClean="0"/>
              <a:t> to investigate magnet </a:t>
            </a:r>
            <a:br>
              <a:rPr lang="en-US" dirty="0" smtClean="0"/>
            </a:br>
            <a:r>
              <a:rPr lang="en-US" dirty="0" smtClean="0"/>
              <a:t>“thinning” on the measurement bench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5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True"/>
  <p:tag name="USEBOLDAMS" val="True"/>
  <p:tag name="DEFAULTDISPLAYSOURCE" val="\documentclass{slides}\pagestyle{empty}&#10;\begin{document}&#10;\end{document}&#10;"/>
  <p:tag name="TEX2PS" val="latex $(base).tex; dvips -D $(res) -E -o $(base).ps $(base).dvi"/>
  <p:tag name="TEX2PSBATCH" val="latex --interaction=nonstopmode $(base).tex; dvips -D $(res) -E -o $(base).ps $(base).dvi"/>
  <p:tag name="DEFAULTBITMAP" val="bmpmono"/>
  <p:tag name="DEFAULTBLEND" val="False"/>
  <p:tag name="DEFAULTTRANSPARENT" val="False"/>
  <p:tag name="DEFAULTRESOLUTION" val="300"/>
  <p:tag name="DEFAULTMAGNIFICATION" val="2"/>
  <p:tag name="DEFAULTFONTSIZE" val="12"/>
  <p:tag name="DEFAULTWIDTH" val="579"/>
  <p:tag name="DEFAULTHEIGHT" val="493"/>
</p:tagLst>
</file>

<file path=ppt/theme/theme1.xml><?xml version="1.0" encoding="utf-8"?>
<a:theme xmlns:a="http://schemas.openxmlformats.org/drawingml/2006/main" name="1_Pixel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B1D4EA2F0CA429C573FCBC13FE810" ma:contentTypeVersion="0" ma:contentTypeDescription="Create a new document." ma:contentTypeScope="" ma:versionID="dcfd419fc06d605e07f625f4e6526b9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611068-1A64-4F47-8FBA-16F3693CB0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A66D5D-BD06-49D3-9EB9-FB504C64CF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8B7B86-601F-4130-AC38-43D13FDDD20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2004:Modèles:Présentations:Contenu:Présentation du projet</Template>
  <TotalTime>161172</TotalTime>
  <Words>1639</Words>
  <Application>Microsoft Macintosh PowerPoint</Application>
  <PresentationFormat>On-screen Show (4:3)</PresentationFormat>
  <Paragraphs>341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1_Pixel</vt:lpstr>
      <vt:lpstr>The ELENA Decelerator at CERN      C. Carli on behalf of the AD/ELENA team(s)                                              EXA 2017, 5th September 2017</vt:lpstr>
      <vt:lpstr>Introduction: Antiproton Decelerator AD –  a unique facility providing 5.3 MeV antiprotons</vt:lpstr>
      <vt:lpstr>Introduction: Efficiency for capturing antiprotons in traps without and with ELENA</vt:lpstr>
      <vt:lpstr>ELENA Overview and Layout </vt:lpstr>
      <vt:lpstr>ELENA Overview and Layout</vt:lpstr>
      <vt:lpstr>ELENA Overview and Layout</vt:lpstr>
      <vt:lpstr>Selected Features and Challenges</vt:lpstr>
      <vt:lpstr>Selected Features and Challenges</vt:lpstr>
      <vt:lpstr>Selected Features and Challenges</vt:lpstr>
      <vt:lpstr>Selected Features and Challenges</vt:lpstr>
      <vt:lpstr>ELENA Beam Parameters Present best guess combining different Sources</vt:lpstr>
      <vt:lpstr>ELENA Commissioning –  Ion Source and Line from Source to Ring</vt:lpstr>
      <vt:lpstr>ELENA Commissioning –  Ion Source and Line from Source to Ring</vt:lpstr>
      <vt:lpstr>Start of ELENA Commissioning –  Ring</vt:lpstr>
      <vt:lpstr>Working points</vt:lpstr>
      <vt:lpstr>First orbit corrections</vt:lpstr>
      <vt:lpstr>ELENA Commissioning Progress with Antiprotons</vt:lpstr>
      <vt:lpstr>Status of the Electron Cooler</vt:lpstr>
      <vt:lpstr>Summary and Outlook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ELENA - Project Structure</dc:title>
  <dc:creator>Christian Carli</dc:creator>
  <cp:lastModifiedBy>Christian Carli</cp:lastModifiedBy>
  <cp:revision>3032</cp:revision>
  <cp:lastPrinted>2014-05-19T11:51:19Z</cp:lastPrinted>
  <dcterms:created xsi:type="dcterms:W3CDTF">2009-08-04T11:38:51Z</dcterms:created>
  <dcterms:modified xsi:type="dcterms:W3CDTF">2017-09-11T11:47:44Z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0x0101009F2B1D4EA2F0CA429C573FCBC13FE810</vt:lpwstr>
  </property>
</Properties>
</file>